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8" r:id="rId2"/>
    <p:sldId id="346" r:id="rId3"/>
    <p:sldId id="375" r:id="rId4"/>
    <p:sldId id="347" r:id="rId5"/>
    <p:sldId id="349" r:id="rId6"/>
    <p:sldId id="311" r:id="rId7"/>
    <p:sldId id="273" r:id="rId8"/>
    <p:sldId id="274" r:id="rId9"/>
    <p:sldId id="309" r:id="rId10"/>
    <p:sldId id="275" r:id="rId11"/>
    <p:sldId id="317" r:id="rId12"/>
    <p:sldId id="366" r:id="rId13"/>
    <p:sldId id="367" r:id="rId14"/>
    <p:sldId id="276" r:id="rId15"/>
  </p:sldIdLst>
  <p:sldSz cx="9144000" cy="6858000" type="screen4x3"/>
  <p:notesSz cx="6858000" cy="9144000"/>
  <p:defaultTextStyle>
    <a:defPPr>
      <a:defRPr lang="fr-FR"/>
    </a:defPPr>
    <a:lvl1pPr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0">
          <p15:clr>
            <a:srgbClr val="A4A3A4"/>
          </p15:clr>
        </p15:guide>
        <p15:guide id="2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D5AB"/>
    <a:srgbClr val="FFCC99"/>
    <a:srgbClr val="000000"/>
    <a:srgbClr val="FFFFFF"/>
    <a:srgbClr val="BDD2F2"/>
    <a:srgbClr val="D4E3F7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33" autoAdjust="0"/>
  </p:normalViewPr>
  <p:slideViewPr>
    <p:cSldViewPr snapToGrid="0">
      <p:cViewPr varScale="1">
        <p:scale>
          <a:sx n="109" d="100"/>
          <a:sy n="109" d="100"/>
        </p:scale>
        <p:origin x="1572" y="90"/>
      </p:cViewPr>
      <p:guideLst>
        <p:guide orient="horz" pos="1680"/>
        <p:guide pos="1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0924F4B-2AFC-40C7-87B5-AEA5FC22ED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498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4CA18361-3DF1-4426-B208-C869DCE1BDCC}" type="slidenum">
              <a:rPr lang="en-GB" sz="1200" b="0" smtClean="0">
                <a:solidFill>
                  <a:schemeClr val="tx1"/>
                </a:solidFill>
              </a:rPr>
              <a:pPr eaLnBrk="1" hangingPunct="1"/>
              <a:t>1</a:t>
            </a:fld>
            <a:endParaRPr lang="en-GB" sz="1200" b="0" smtClean="0">
              <a:solidFill>
                <a:schemeClr val="tx1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24496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iris dilator muscle (pupil dilator muscle, pupillary dilator, radial muscle of iris, radiating fibers)</a:t>
            </a:r>
          </a:p>
          <a:p>
            <a:r>
              <a:rPr lang="en-US" dirty="0" smtClean="0"/>
              <a:t>Meiosis/</a:t>
            </a:r>
            <a:r>
              <a:rPr lang="en-US" dirty="0" err="1" smtClean="0"/>
              <a:t>miosis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24F4B-2AFC-40C7-87B5-AEA5FC22EDB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577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act of constricting, the state of being constricted, or something that constricts</a:t>
            </a:r>
          </a:p>
          <a:p>
            <a:r>
              <a:rPr lang="en-US" dirty="0" smtClean="0"/>
              <a:t>CONTRACTION</a:t>
            </a:r>
            <a:r>
              <a:rPr lang="en-US" baseline="0" dirty="0" smtClean="0"/>
              <a:t> </a:t>
            </a:r>
            <a:r>
              <a:rPr lang="en-US" dirty="0" smtClean="0"/>
              <a:t>A reversible reduction in size.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24F4B-2AFC-40C7-87B5-AEA5FC22EDB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560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dirty="0" smtClean="0">
                <a:solidFill>
                  <a:srgbClr val="231F20"/>
                </a:solidFill>
                <a:effectLst/>
                <a:latin typeface="Helvetica" panose="020B0604020202020204" pitchFamily="34" charset="0"/>
              </a:rPr>
              <a:t>detrusor muscle</a:t>
            </a:r>
            <a:r>
              <a:rPr lang="en-US" sz="1200" i="0" baseline="0" dirty="0" smtClean="0">
                <a:solidFill>
                  <a:srgbClr val="231F2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 muscle which forms a layer of the wall of the bladder.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24F4B-2AFC-40C7-87B5-AEA5FC22EDB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44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smtClean="0">
                <a:solidFill>
                  <a:srgbClr val="505050"/>
                </a:solidFill>
                <a:effectLst/>
                <a:latin typeface="HelveticaNeue"/>
              </a:rPr>
              <a:t> Nausea generally precedes vomiting, but can occur by itself. The system that brings about the loss of gastric tone, of gastric relaxation,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24F4B-2AFC-40C7-87B5-AEA5FC22EDB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80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err="1" smtClean="0">
                <a:solidFill>
                  <a:srgbClr val="6A6A6A"/>
                </a:solidFill>
                <a:effectLst/>
                <a:latin typeface="arial" panose="020B0604020202020204" pitchFamily="34" charset="0"/>
              </a:rPr>
              <a:t>Botulinum</a:t>
            </a:r>
            <a:r>
              <a:rPr lang="en-US" b="1" i="0" dirty="0" smtClean="0">
                <a:solidFill>
                  <a:srgbClr val="6A6A6A"/>
                </a:solidFill>
                <a:effectLst/>
                <a:latin typeface="arial" panose="020B0604020202020204" pitchFamily="34" charset="0"/>
              </a:rPr>
              <a:t> toxin</a:t>
            </a:r>
            <a:r>
              <a:rPr lang="en-US" b="0" i="0" dirty="0" smtClean="0">
                <a:solidFill>
                  <a:srgbClr val="545454"/>
                </a:solidFill>
                <a:effectLst/>
                <a:latin typeface="arial" panose="020B0604020202020204" pitchFamily="34" charset="0"/>
              </a:rPr>
              <a:t> (BTX) is a neurotoxic protein produced by the bacterium Clostridium </a:t>
            </a:r>
            <a:r>
              <a:rPr lang="en-US" b="1" i="0" dirty="0" err="1" smtClean="0">
                <a:solidFill>
                  <a:srgbClr val="6A6A6A"/>
                </a:solidFill>
                <a:effectLst/>
                <a:latin typeface="arial" panose="020B0604020202020204" pitchFamily="34" charset="0"/>
              </a:rPr>
              <a:t>botulinum</a:t>
            </a:r>
            <a:r>
              <a:rPr lang="en-US" b="0" i="0" dirty="0" smtClean="0">
                <a:solidFill>
                  <a:srgbClr val="545454"/>
                </a:solidFill>
                <a:effectLst/>
                <a:latin typeface="arial" panose="020B0604020202020204" pitchFamily="34" charset="0"/>
              </a:rPr>
              <a:t> and related species. It prevents the release of the neurotransmitter acetylcholine from axon endings at the neuromuscular junction and thus causes flaccid paralysis. Infection with the bacterium causes the disease </a:t>
            </a:r>
            <a:r>
              <a:rPr lang="en-US" b="1" i="0" dirty="0" smtClean="0">
                <a:solidFill>
                  <a:srgbClr val="6A6A6A"/>
                </a:solidFill>
                <a:effectLst/>
                <a:latin typeface="arial" panose="020B0604020202020204" pitchFamily="34" charset="0"/>
              </a:rPr>
              <a:t>botulism</a:t>
            </a:r>
            <a:r>
              <a:rPr lang="en-US" b="0" i="0" dirty="0" smtClean="0">
                <a:solidFill>
                  <a:srgbClr val="545454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24F4B-2AFC-40C7-87B5-AEA5FC22EDB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207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24F4B-2AFC-40C7-87B5-AEA5FC22EDB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725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smtClean="0">
                <a:solidFill>
                  <a:srgbClr val="545454"/>
                </a:solidFill>
                <a:effectLst/>
                <a:latin typeface="arial" panose="020B0604020202020204" pitchFamily="34" charset="0"/>
              </a:rPr>
              <a:t>Phosphatidylinositol 4,5-bisphosphate or </a:t>
            </a:r>
            <a:r>
              <a:rPr lang="en-US" b="0" i="0" dirty="0" err="1" smtClean="0">
                <a:solidFill>
                  <a:srgbClr val="545454"/>
                </a:solidFill>
                <a:effectLst/>
                <a:latin typeface="arial" panose="020B0604020202020204" pitchFamily="34" charset="0"/>
              </a:rPr>
              <a:t>PtdIns</a:t>
            </a:r>
            <a:r>
              <a:rPr lang="en-US" b="0" i="0" dirty="0" smtClean="0">
                <a:solidFill>
                  <a:srgbClr val="545454"/>
                </a:solidFill>
                <a:effectLst/>
                <a:latin typeface="arial" panose="020B0604020202020204" pitchFamily="34" charset="0"/>
              </a:rPr>
              <a:t>(4,5)P2, also known simply as </a:t>
            </a:r>
            <a:r>
              <a:rPr lang="en-US" b="1" i="0" dirty="0" smtClean="0">
                <a:solidFill>
                  <a:srgbClr val="545454"/>
                </a:solidFill>
                <a:effectLst/>
                <a:latin typeface="arial" panose="020B0604020202020204" pitchFamily="34" charset="0"/>
              </a:rPr>
              <a:t>PIP2</a:t>
            </a:r>
            <a:r>
              <a:rPr lang="en-US" b="0" i="0" dirty="0" smtClean="0">
                <a:solidFill>
                  <a:srgbClr val="545454"/>
                </a:solidFill>
                <a:effectLst/>
                <a:latin typeface="arial" panose="020B0604020202020204" pitchFamily="34" charset="0"/>
              </a:rPr>
              <a:t> or PI(4,5)P2, is a minor phospholipid component of cell membranes.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24F4B-2AFC-40C7-87B5-AEA5FC22EDB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618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stuf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"/>
          <p:cNvSpPr>
            <a:spLocks noChangeArrowheads="1"/>
          </p:cNvSpPr>
          <p:nvPr userDrawn="1"/>
        </p:nvSpPr>
        <p:spPr bwMode="auto">
          <a:xfrm>
            <a:off x="0" y="6613525"/>
            <a:ext cx="9144000" cy="244475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www.company.com</a:t>
            </a:r>
            <a:endParaRPr lang="fr-FR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429000" y="5029200"/>
            <a:ext cx="5715000" cy="609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429000" y="3581400"/>
            <a:ext cx="5715000" cy="14700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 algn="ctr">
              <a:spcBef>
                <a:spcPct val="20000"/>
              </a:spcBef>
              <a:defRPr sz="4000" b="1">
                <a:solidFill>
                  <a:srgbClr val="FCAB1A"/>
                </a:solidFill>
                <a:latin typeface="Verdana" pitchFamily="34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725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0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1400175"/>
            <a:ext cx="1828800" cy="4772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400175"/>
            <a:ext cx="5334000" cy="4772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59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400175"/>
            <a:ext cx="7315200" cy="581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828800" y="2133600"/>
            <a:ext cx="7162800" cy="4038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845372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400175"/>
            <a:ext cx="7315200" cy="581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28800" y="2133600"/>
            <a:ext cx="35052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2133600"/>
            <a:ext cx="35052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73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2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00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2133600"/>
            <a:ext cx="3505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2133600"/>
            <a:ext cx="3505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94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7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87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43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252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9319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stuff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3"/>
          <p:cNvSpPr>
            <a:spLocks noChangeArrowheads="1"/>
          </p:cNvSpPr>
          <p:nvPr userDrawn="1"/>
        </p:nvSpPr>
        <p:spPr bwMode="auto">
          <a:xfrm>
            <a:off x="1295400" y="1752600"/>
            <a:ext cx="7848600" cy="3505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400175"/>
            <a:ext cx="7315200" cy="581025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2133600"/>
            <a:ext cx="7162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</a:p>
        </p:txBody>
      </p:sp>
      <p:sp>
        <p:nvSpPr>
          <p:cNvPr id="1030" name="Rectangle 19"/>
          <p:cNvSpPr>
            <a:spLocks noChangeArrowheads="1"/>
          </p:cNvSpPr>
          <p:nvPr userDrawn="1"/>
        </p:nvSpPr>
        <p:spPr bwMode="auto">
          <a:xfrm>
            <a:off x="0" y="6613525"/>
            <a:ext cx="9144000" cy="244475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www.company.com</a:t>
            </a:r>
            <a:endParaRPr lang="fr-FR"/>
          </a:p>
        </p:txBody>
      </p:sp>
      <p:sp>
        <p:nvSpPr>
          <p:cNvPr id="1031" name="Oval 23"/>
          <p:cNvSpPr>
            <a:spLocks noChangeArrowheads="1"/>
          </p:cNvSpPr>
          <p:nvPr userDrawn="1"/>
        </p:nvSpPr>
        <p:spPr bwMode="auto">
          <a:xfrm>
            <a:off x="1433513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Oval 24"/>
          <p:cNvSpPr>
            <a:spLocks noChangeArrowheads="1"/>
          </p:cNvSpPr>
          <p:nvPr userDrawn="1"/>
        </p:nvSpPr>
        <p:spPr bwMode="auto">
          <a:xfrm>
            <a:off x="2193925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Oval 25"/>
          <p:cNvSpPr>
            <a:spLocks noChangeArrowheads="1"/>
          </p:cNvSpPr>
          <p:nvPr userDrawn="1"/>
        </p:nvSpPr>
        <p:spPr bwMode="auto">
          <a:xfrm>
            <a:off x="2954338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Oval 26"/>
          <p:cNvSpPr>
            <a:spLocks noChangeArrowheads="1"/>
          </p:cNvSpPr>
          <p:nvPr userDrawn="1"/>
        </p:nvSpPr>
        <p:spPr bwMode="auto">
          <a:xfrm>
            <a:off x="3714750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Oval 27"/>
          <p:cNvSpPr>
            <a:spLocks noChangeArrowheads="1"/>
          </p:cNvSpPr>
          <p:nvPr userDrawn="1"/>
        </p:nvSpPr>
        <p:spPr bwMode="auto">
          <a:xfrm>
            <a:off x="4475163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Oval 28"/>
          <p:cNvSpPr>
            <a:spLocks noChangeArrowheads="1"/>
          </p:cNvSpPr>
          <p:nvPr userDrawn="1"/>
        </p:nvSpPr>
        <p:spPr bwMode="auto">
          <a:xfrm>
            <a:off x="5237163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7" name="Oval 29"/>
          <p:cNvSpPr>
            <a:spLocks noChangeArrowheads="1"/>
          </p:cNvSpPr>
          <p:nvPr userDrawn="1"/>
        </p:nvSpPr>
        <p:spPr bwMode="auto">
          <a:xfrm>
            <a:off x="5997575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Oval 30"/>
          <p:cNvSpPr>
            <a:spLocks noChangeArrowheads="1"/>
          </p:cNvSpPr>
          <p:nvPr userDrawn="1"/>
        </p:nvSpPr>
        <p:spPr bwMode="auto">
          <a:xfrm>
            <a:off x="6757988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9" name="Oval 31"/>
          <p:cNvSpPr>
            <a:spLocks noChangeArrowheads="1"/>
          </p:cNvSpPr>
          <p:nvPr userDrawn="1"/>
        </p:nvSpPr>
        <p:spPr bwMode="auto">
          <a:xfrm>
            <a:off x="7518400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0" name="Oval 32"/>
          <p:cNvSpPr>
            <a:spLocks noChangeArrowheads="1"/>
          </p:cNvSpPr>
          <p:nvPr userDrawn="1"/>
        </p:nvSpPr>
        <p:spPr bwMode="auto">
          <a:xfrm>
            <a:off x="8280400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3955" y="2107467"/>
            <a:ext cx="8264962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GB" sz="3600" dirty="0" smtClean="0"/>
              <a:t>CHOLINOMIMETICS/</a:t>
            </a:r>
            <a:br>
              <a:rPr lang="en-GB" sz="3600" dirty="0" smtClean="0"/>
            </a:br>
            <a:r>
              <a:rPr lang="en-GB" sz="3600" dirty="0" smtClean="0"/>
              <a:t>Cholinergic Agonist/</a:t>
            </a:r>
            <a:r>
              <a:rPr lang="en-GB" sz="3600" dirty="0" err="1" smtClean="0"/>
              <a:t>Parasympathomimetic</a:t>
            </a:r>
            <a:endParaRPr lang="en-US" sz="3600" dirty="0" smtClean="0"/>
          </a:p>
        </p:txBody>
      </p:sp>
      <p:sp>
        <p:nvSpPr>
          <p:cNvPr id="3075" name="Rectangle 2"/>
          <p:cNvSpPr txBox="1">
            <a:spLocks noChangeArrowheads="1"/>
          </p:cNvSpPr>
          <p:nvPr/>
        </p:nvSpPr>
        <p:spPr bwMode="auto">
          <a:xfrm>
            <a:off x="653955" y="5050630"/>
            <a:ext cx="6781800" cy="12168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GB" sz="2000" dirty="0" smtClean="0">
                <a:solidFill>
                  <a:schemeClr val="tx1"/>
                </a:solidFill>
                <a:latin typeface="Verdana" pitchFamily="34" charset="0"/>
              </a:rPr>
              <a:t>Taseer Ahmad</a:t>
            </a:r>
          </a:p>
          <a:p>
            <a:pPr algn="ctr" eaLnBrk="1" hangingPunct="1">
              <a:spcBef>
                <a:spcPct val="20000"/>
              </a:spcBef>
            </a:pPr>
            <a:r>
              <a:rPr lang="en-GB" sz="2000" dirty="0" smtClean="0">
                <a:solidFill>
                  <a:schemeClr val="tx1"/>
                </a:solidFill>
                <a:latin typeface="Verdana" pitchFamily="34" charset="0"/>
              </a:rPr>
              <a:t>Lecturer, College of Pharmacy, University of Sargodha</a:t>
            </a:r>
          </a:p>
          <a:p>
            <a:pPr algn="ctr" eaLnBrk="1" hangingPunct="1">
              <a:spcBef>
                <a:spcPct val="20000"/>
              </a:spcBef>
            </a:pPr>
            <a:r>
              <a:rPr lang="en-GB" sz="2000" dirty="0">
                <a:solidFill>
                  <a:schemeClr val="tx1"/>
                </a:solidFill>
                <a:latin typeface="Verdana" pitchFamily="34" charset="0"/>
              </a:rPr>
              <a:t> </a:t>
            </a:r>
            <a:endParaRPr lang="en-US" sz="20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839075" y="6657975"/>
            <a:ext cx="1228725" cy="17145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828800" y="1295400"/>
            <a:ext cx="7315200" cy="581025"/>
          </a:xfrm>
        </p:spPr>
        <p:txBody>
          <a:bodyPr/>
          <a:lstStyle/>
          <a:p>
            <a:r>
              <a:rPr lang="en-US" smtClean="0"/>
              <a:t>Muscarinic receptors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0" y="2147888"/>
            <a:ext cx="7162800" cy="4038600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High affinity for </a:t>
            </a:r>
            <a:r>
              <a:rPr lang="en-US" sz="2000" dirty="0" err="1" smtClean="0"/>
              <a:t>muscarine</a:t>
            </a: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M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– gastric parietal cells, saliva, CNS</a:t>
            </a:r>
          </a:p>
          <a:p>
            <a:pPr>
              <a:defRPr/>
            </a:pPr>
            <a:r>
              <a:rPr lang="en-US" sz="2000" dirty="0" smtClean="0"/>
              <a:t>M</a:t>
            </a:r>
            <a:r>
              <a:rPr lang="en-US" sz="2000" baseline="-25000" dirty="0" smtClean="0"/>
              <a:t>2 </a:t>
            </a:r>
            <a:r>
              <a:rPr lang="en-US" sz="2000" dirty="0" smtClean="0"/>
              <a:t> - cardiac cells, smooth muscle,</a:t>
            </a:r>
          </a:p>
          <a:p>
            <a:pPr marL="0" indent="0">
              <a:buFontTx/>
              <a:buNone/>
              <a:defRPr/>
            </a:pPr>
            <a:r>
              <a:rPr lang="en-US" sz="2000" dirty="0"/>
              <a:t>	</a:t>
            </a:r>
            <a:r>
              <a:rPr lang="en-US" sz="2000" dirty="0" smtClean="0"/>
              <a:t>CNS</a:t>
            </a:r>
          </a:p>
          <a:p>
            <a:pPr>
              <a:defRPr/>
            </a:pPr>
            <a:r>
              <a:rPr lang="en-US" sz="2000" dirty="0" smtClean="0"/>
              <a:t>M</a:t>
            </a:r>
            <a:r>
              <a:rPr lang="en-US" sz="2000" baseline="-25000" dirty="0" smtClean="0"/>
              <a:t>3 </a:t>
            </a:r>
            <a:r>
              <a:rPr lang="en-US" sz="2000" dirty="0" smtClean="0"/>
              <a:t> - bladder, exocrine glands, smooth muscle, eye, CNS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 smtClean="0"/>
              <a:t>M</a:t>
            </a:r>
            <a:r>
              <a:rPr lang="en-US" sz="2000" baseline="-25000" dirty="0" smtClean="0"/>
              <a:t>1 </a:t>
            </a:r>
            <a:r>
              <a:rPr lang="en-US" sz="2000" dirty="0" smtClean="0"/>
              <a:t>&amp; M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– </a:t>
            </a:r>
            <a:r>
              <a:rPr lang="en-US" sz="2000" dirty="0" err="1" smtClean="0"/>
              <a:t>G</a:t>
            </a:r>
            <a:r>
              <a:rPr lang="en-US" sz="2000" baseline="-25000" dirty="0" err="1" smtClean="0"/>
              <a:t>q</a:t>
            </a:r>
            <a:r>
              <a:rPr lang="en-US" sz="2000" baseline="-25000" dirty="0" smtClean="0"/>
              <a:t>	</a:t>
            </a:r>
          </a:p>
          <a:p>
            <a:pPr>
              <a:defRPr/>
            </a:pPr>
            <a:r>
              <a:rPr lang="en-US" sz="2000" dirty="0" smtClean="0"/>
              <a:t>M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- </a:t>
            </a:r>
            <a:r>
              <a:rPr lang="en-US" sz="2000" dirty="0" err="1" smtClean="0"/>
              <a:t>G</a:t>
            </a:r>
            <a:r>
              <a:rPr lang="en-US" sz="2000" baseline="-25000" dirty="0" err="1" smtClean="0"/>
              <a:t>i</a:t>
            </a:r>
            <a:endParaRPr lang="en-US" sz="2000" baseline="-25000" dirty="0" smtClean="0"/>
          </a:p>
          <a:p>
            <a:pPr>
              <a:defRPr/>
            </a:pPr>
            <a:r>
              <a:rPr lang="en-US" sz="2000" baseline="-25000" dirty="0"/>
              <a:t>M1 receptor agonists are being investigated for </a:t>
            </a:r>
            <a:r>
              <a:rPr lang="en-US" sz="2000" baseline="-25000" dirty="0" smtClean="0"/>
              <a:t>the</a:t>
            </a:r>
            <a:r>
              <a:rPr lang="en-US" sz="2000" dirty="0" smtClean="0"/>
              <a:t> </a:t>
            </a:r>
            <a:r>
              <a:rPr lang="en-US" sz="2000" baseline="-25000" dirty="0" smtClean="0"/>
              <a:t>treatment </a:t>
            </a:r>
            <a:r>
              <a:rPr lang="en-US" sz="2000" baseline="-25000" dirty="0"/>
              <a:t>of Alzheimer’s </a:t>
            </a:r>
            <a:r>
              <a:rPr lang="en-US" sz="2000" baseline="-25000" dirty="0" smtClean="0"/>
              <a:t>disease</a:t>
            </a:r>
          </a:p>
          <a:p>
            <a:pPr>
              <a:defRPr/>
            </a:pPr>
            <a:r>
              <a:rPr lang="en-US" sz="2000" baseline="-25000" dirty="0" smtClean="0"/>
              <a:t>M</a:t>
            </a:r>
            <a:r>
              <a:rPr lang="en-US" sz="1600" baseline="-25000" dirty="0" smtClean="0"/>
              <a:t>3</a:t>
            </a:r>
            <a:r>
              <a:rPr lang="en-US" sz="2000" baseline="-25000" dirty="0" smtClean="0"/>
              <a:t> </a:t>
            </a:r>
            <a:r>
              <a:rPr lang="en-US" sz="2000" baseline="-25000" dirty="0"/>
              <a:t>receptor antagonists </a:t>
            </a:r>
            <a:r>
              <a:rPr lang="en-US" sz="2000" baseline="-25000" dirty="0" smtClean="0"/>
              <a:t>for</a:t>
            </a:r>
            <a:r>
              <a:rPr lang="en-US" sz="2000" dirty="0" smtClean="0"/>
              <a:t> </a:t>
            </a:r>
            <a:r>
              <a:rPr lang="en-US" sz="2000" baseline="-25000" dirty="0" smtClean="0"/>
              <a:t>the </a:t>
            </a:r>
            <a:r>
              <a:rPr lang="en-US" sz="2000" baseline="-25000" dirty="0"/>
              <a:t>treatment of chronic obstructive pulmonary disease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914525"/>
            <a:ext cx="237490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Box 3"/>
          <p:cNvSpPr txBox="1">
            <a:spLocks noChangeArrowheads="1"/>
          </p:cNvSpPr>
          <p:nvPr/>
        </p:nvSpPr>
        <p:spPr bwMode="auto">
          <a:xfrm>
            <a:off x="6829425" y="3468688"/>
            <a:ext cx="1876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i="1">
                <a:solidFill>
                  <a:srgbClr val="FFFFFF"/>
                </a:solidFill>
              </a:rPr>
              <a:t>Amanita muscaria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839075" y="6657975"/>
            <a:ext cx="1228725" cy="17145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15" y="1339417"/>
            <a:ext cx="8992485" cy="429224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0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92" y="154745"/>
            <a:ext cx="8712590" cy="653444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4867" y="3522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0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7867" y="321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3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603717" y="682722"/>
            <a:ext cx="7315200" cy="581025"/>
          </a:xfrm>
        </p:spPr>
        <p:txBody>
          <a:bodyPr/>
          <a:lstStyle/>
          <a:p>
            <a:r>
              <a:rPr lang="en-US" dirty="0" smtClean="0"/>
              <a:t>Muscarinic receptors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3" y="1408623"/>
            <a:ext cx="8145193" cy="510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51494" y="4067564"/>
            <a:ext cx="523875" cy="646113"/>
          </a:xfrm>
          <a:prstGeom prst="rect">
            <a:avLst/>
          </a:prstGeom>
          <a:solidFill>
            <a:srgbClr val="FFD5AB"/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b="0" dirty="0">
                <a:solidFill>
                  <a:srgbClr val="000000"/>
                </a:solidFill>
                <a:latin typeface="+mj-lt"/>
              </a:rPr>
              <a:t>M</a:t>
            </a:r>
            <a:r>
              <a:rPr lang="en-US" sz="1800" b="0" baseline="-25000" dirty="0">
                <a:solidFill>
                  <a:srgbClr val="000000"/>
                </a:solidFill>
                <a:latin typeface="+mj-lt"/>
              </a:rPr>
              <a:t>1</a:t>
            </a:r>
          </a:p>
          <a:p>
            <a:pPr algn="l">
              <a:defRPr/>
            </a:pPr>
            <a:r>
              <a:rPr lang="en-US" sz="1800" b="0" dirty="0">
                <a:solidFill>
                  <a:srgbClr val="000000"/>
                </a:solidFill>
                <a:latin typeface="+mj-lt"/>
              </a:rPr>
              <a:t>M</a:t>
            </a:r>
            <a:r>
              <a:rPr lang="en-US" sz="1800" b="0" baseline="-25000" dirty="0">
                <a:solidFill>
                  <a:srgbClr val="000000"/>
                </a:solidFill>
                <a:latin typeface="+mj-lt"/>
              </a:rPr>
              <a:t>3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824561" y="6657975"/>
            <a:ext cx="1228725" cy="17145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6533" y="5378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925" y="2591307"/>
            <a:ext cx="7738321" cy="295345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28655" y="1147618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9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574" y="0"/>
            <a:ext cx="7096125" cy="68127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7699" y="796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1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15" y="2318830"/>
            <a:ext cx="4460132" cy="3270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395" y="2529028"/>
            <a:ext cx="4030291" cy="306056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0847" y="1110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3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17" y="162340"/>
            <a:ext cx="8559317" cy="618131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2036" y="220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0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451" y="361461"/>
            <a:ext cx="4504840" cy="62025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85451" y="0"/>
            <a:ext cx="629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Adverse Effects  Cholinergic agonist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2364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2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38225" y="158226"/>
            <a:ext cx="7315200" cy="581025"/>
          </a:xfrm>
        </p:spPr>
        <p:txBody>
          <a:bodyPr/>
          <a:lstStyle/>
          <a:p>
            <a:r>
              <a:rPr lang="en-US" smtClean="0"/>
              <a:t>Cholinergic neuron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793554"/>
            <a:ext cx="8701087" cy="600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Flowchart: Connector 3"/>
          <p:cNvSpPr>
            <a:spLocks noChangeArrowheads="1"/>
          </p:cNvSpPr>
          <p:nvPr/>
        </p:nvSpPr>
        <p:spPr bwMode="auto">
          <a:xfrm>
            <a:off x="5267325" y="3429000"/>
            <a:ext cx="114300" cy="104775"/>
          </a:xfrm>
          <a:prstGeom prst="flowChartConnector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Flowchart: Connector 5"/>
          <p:cNvSpPr>
            <a:spLocks noChangeArrowheads="1"/>
          </p:cNvSpPr>
          <p:nvPr/>
        </p:nvSpPr>
        <p:spPr bwMode="auto">
          <a:xfrm>
            <a:off x="5073650" y="3681413"/>
            <a:ext cx="114300" cy="104775"/>
          </a:xfrm>
          <a:prstGeom prst="flowChartConnector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Flowchart: Connector 7"/>
          <p:cNvSpPr>
            <a:spLocks noChangeArrowheads="1"/>
          </p:cNvSpPr>
          <p:nvPr/>
        </p:nvSpPr>
        <p:spPr bwMode="auto">
          <a:xfrm>
            <a:off x="4870450" y="4486275"/>
            <a:ext cx="114300" cy="104775"/>
          </a:xfrm>
          <a:prstGeom prst="flowChartConnector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Flowchart: Connector 8"/>
          <p:cNvSpPr>
            <a:spLocks noChangeArrowheads="1"/>
          </p:cNvSpPr>
          <p:nvPr/>
        </p:nvSpPr>
        <p:spPr bwMode="auto">
          <a:xfrm>
            <a:off x="4638675" y="4772025"/>
            <a:ext cx="114300" cy="104775"/>
          </a:xfrm>
          <a:prstGeom prst="flowChartConnector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TextBox 4"/>
          <p:cNvSpPr txBox="1">
            <a:spLocks noChangeArrowheads="1"/>
          </p:cNvSpPr>
          <p:nvPr/>
        </p:nvSpPr>
        <p:spPr bwMode="auto">
          <a:xfrm>
            <a:off x="4397375" y="4838700"/>
            <a:ext cx="4730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7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ATP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9200" y="3290888"/>
            <a:ext cx="473075" cy="184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ATP</a:t>
            </a:r>
          </a:p>
        </p:txBody>
      </p:sp>
      <p:sp>
        <p:nvSpPr>
          <p:cNvPr id="10" name="Rectangular Callout 9"/>
          <p:cNvSpPr/>
          <p:nvPr/>
        </p:nvSpPr>
        <p:spPr bwMode="auto">
          <a:xfrm>
            <a:off x="2828925" y="4019550"/>
            <a:ext cx="990600" cy="571499"/>
          </a:xfrm>
          <a:prstGeom prst="wedgeRectCallout">
            <a:avLst>
              <a:gd name="adj1" fmla="val 129167"/>
              <a:gd name="adj2" fmla="val 84167"/>
            </a:avLst>
          </a:prstGeom>
          <a:solidFill>
            <a:schemeClr val="bg1"/>
          </a:solidFill>
          <a:ln>
            <a:solidFill>
              <a:srgbClr val="0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/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negative feedback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7839075" y="6657975"/>
            <a:ext cx="1228725" cy="17145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718" y="10275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668194" y="590014"/>
            <a:ext cx="7315200" cy="581025"/>
          </a:xfrm>
        </p:spPr>
        <p:txBody>
          <a:bodyPr/>
          <a:lstStyle/>
          <a:p>
            <a:r>
              <a:rPr lang="en-US" sz="2400" b="1" dirty="0" smtClean="0"/>
              <a:t>Cholinergic receptors (Cholinoceptors)</a:t>
            </a:r>
          </a:p>
        </p:txBody>
      </p:sp>
      <p:cxnSp>
        <p:nvCxnSpPr>
          <p:cNvPr id="9219" name="Straight Arrow Connector 6"/>
          <p:cNvCxnSpPr>
            <a:cxnSpLocks noChangeShapeType="1"/>
          </p:cNvCxnSpPr>
          <p:nvPr/>
        </p:nvCxnSpPr>
        <p:spPr bwMode="auto">
          <a:xfrm flipH="1">
            <a:off x="2156750" y="1531326"/>
            <a:ext cx="1123950" cy="1171575"/>
          </a:xfrm>
          <a:prstGeom prst="straightConnector1">
            <a:avLst/>
          </a:prstGeom>
          <a:noFill/>
          <a:ln w="349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0" name="Straight Arrow Connector 8"/>
          <p:cNvCxnSpPr>
            <a:cxnSpLocks noChangeShapeType="1"/>
          </p:cNvCxnSpPr>
          <p:nvPr/>
        </p:nvCxnSpPr>
        <p:spPr bwMode="auto">
          <a:xfrm>
            <a:off x="5555456" y="1531326"/>
            <a:ext cx="1200150" cy="1076325"/>
          </a:xfrm>
          <a:prstGeom prst="straightConnector1">
            <a:avLst/>
          </a:prstGeom>
          <a:noFill/>
          <a:ln w="349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21" name="TextBox 10"/>
          <p:cNvSpPr txBox="1">
            <a:spLocks noChangeArrowheads="1"/>
          </p:cNvSpPr>
          <p:nvPr/>
        </p:nvSpPr>
        <p:spPr bwMode="auto">
          <a:xfrm>
            <a:off x="1044086" y="2864986"/>
            <a:ext cx="1857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chemeClr val="tx1"/>
                </a:solidFill>
              </a:rPr>
              <a:t>MUSCARINIC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222" name="TextBox 11"/>
          <p:cNvSpPr txBox="1">
            <a:spLocks noChangeArrowheads="1"/>
          </p:cNvSpPr>
          <p:nvPr/>
        </p:nvSpPr>
        <p:spPr bwMode="auto">
          <a:xfrm>
            <a:off x="6155531" y="2789725"/>
            <a:ext cx="1857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chemeClr val="tx1"/>
                </a:solidFill>
              </a:rPr>
              <a:t>NICOTINIC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229" name="TextBox 24"/>
          <p:cNvSpPr txBox="1">
            <a:spLocks noChangeArrowheads="1"/>
          </p:cNvSpPr>
          <p:nvPr/>
        </p:nvSpPr>
        <p:spPr bwMode="auto">
          <a:xfrm>
            <a:off x="685800" y="3237291"/>
            <a:ext cx="4550611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lvl="0" algn="l" eaLnBrk="1" hangingPunct="1"/>
            <a:r>
              <a:rPr lang="en-US" sz="1800" dirty="0" smtClean="0">
                <a:solidFill>
                  <a:srgbClr val="183883"/>
                </a:solidFill>
              </a:rPr>
              <a:t>M1</a:t>
            </a:r>
          </a:p>
          <a:p>
            <a:pPr lvl="0" algn="l" eaLnBrk="1" hangingPunct="1"/>
            <a:r>
              <a:rPr lang="en-US" sz="1800" dirty="0">
                <a:solidFill>
                  <a:srgbClr val="231F20"/>
                </a:solidFill>
                <a:latin typeface="Helvetica" panose="020B0604020202020204" pitchFamily="34" charset="0"/>
              </a:rPr>
              <a:t>G</a:t>
            </a:r>
            <a:r>
              <a:rPr lang="en-US" sz="1800" dirty="0" smtClean="0">
                <a:solidFill>
                  <a:srgbClr val="231F20"/>
                </a:solidFill>
                <a:latin typeface="Helvetica" panose="020B0604020202020204" pitchFamily="34" charset="0"/>
              </a:rPr>
              <a:t>astric </a:t>
            </a:r>
            <a:r>
              <a:rPr lang="en-US" sz="1800" dirty="0">
                <a:solidFill>
                  <a:srgbClr val="231F20"/>
                </a:solidFill>
                <a:latin typeface="Helvetica" panose="020B0604020202020204" pitchFamily="34" charset="0"/>
              </a:rPr>
              <a:t>parietal cells</a:t>
            </a:r>
            <a:br>
              <a:rPr lang="en-US" sz="1800" dirty="0">
                <a:solidFill>
                  <a:srgbClr val="231F20"/>
                </a:solidFill>
                <a:latin typeface="Helvetica" panose="020B0604020202020204" pitchFamily="34" charset="0"/>
              </a:rPr>
            </a:br>
            <a:r>
              <a:rPr lang="en-US" sz="1800" dirty="0" smtClean="0">
                <a:solidFill>
                  <a:srgbClr val="183883"/>
                </a:solidFill>
              </a:rPr>
              <a:t>M2</a:t>
            </a:r>
            <a:endParaRPr lang="en-US" sz="1800" dirty="0">
              <a:solidFill>
                <a:srgbClr val="183883"/>
              </a:solidFill>
            </a:endParaRPr>
          </a:p>
          <a:p>
            <a:pPr lvl="0" algn="l" eaLnBrk="1" hangingPunct="1"/>
            <a:r>
              <a:rPr lang="en-US" sz="1600" dirty="0">
                <a:solidFill>
                  <a:srgbClr val="183883"/>
                </a:solidFill>
              </a:rPr>
              <a:t>Cardiac cells Smooth </a:t>
            </a:r>
            <a:r>
              <a:rPr lang="en-US" sz="1600" dirty="0" smtClean="0">
                <a:solidFill>
                  <a:srgbClr val="183883"/>
                </a:solidFill>
              </a:rPr>
              <a:t>muscle</a:t>
            </a:r>
            <a:endParaRPr lang="en-US" sz="1800" dirty="0" smtClean="0">
              <a:solidFill>
                <a:schemeClr val="tx1"/>
              </a:solidFill>
            </a:endParaRPr>
          </a:p>
          <a:p>
            <a:pPr algn="l" eaLnBrk="1" hangingPunct="1"/>
            <a:r>
              <a:rPr lang="en-US" sz="1800" dirty="0" smtClean="0">
                <a:solidFill>
                  <a:schemeClr val="tx1"/>
                </a:solidFill>
              </a:rPr>
              <a:t>M3 </a:t>
            </a:r>
          </a:p>
          <a:p>
            <a:pPr algn="l" eaLnBrk="1" hangingPunct="1"/>
            <a:r>
              <a:rPr lang="en-US" sz="1800" dirty="0">
                <a:solidFill>
                  <a:schemeClr val="tx1"/>
                </a:solidFill>
              </a:rPr>
              <a:t>R</a:t>
            </a:r>
            <a:r>
              <a:rPr lang="en-US" sz="1800" dirty="0" smtClean="0">
                <a:solidFill>
                  <a:schemeClr val="tx1"/>
                </a:solidFill>
              </a:rPr>
              <a:t>eceptors </a:t>
            </a:r>
            <a:r>
              <a:rPr lang="en-US" sz="1800" dirty="0">
                <a:solidFill>
                  <a:schemeClr val="tx1"/>
                </a:solidFill>
              </a:rPr>
              <a:t>on the bladder, exocrine</a:t>
            </a:r>
          </a:p>
          <a:p>
            <a:pPr algn="l" eaLnBrk="1" hangingPunct="1"/>
            <a:r>
              <a:rPr lang="en-US" sz="1800" dirty="0">
                <a:solidFill>
                  <a:schemeClr val="tx1"/>
                </a:solidFill>
              </a:rPr>
              <a:t>glands, and smooth muscle</a:t>
            </a:r>
          </a:p>
        </p:txBody>
      </p:sp>
      <p:cxnSp>
        <p:nvCxnSpPr>
          <p:cNvPr id="9233" name="Straight Arrow Connector 28"/>
          <p:cNvCxnSpPr>
            <a:cxnSpLocks noChangeShapeType="1"/>
          </p:cNvCxnSpPr>
          <p:nvPr/>
        </p:nvCxnSpPr>
        <p:spPr bwMode="auto">
          <a:xfrm flipH="1">
            <a:off x="6615112" y="3165860"/>
            <a:ext cx="280987" cy="358775"/>
          </a:xfrm>
          <a:prstGeom prst="straightConnector1">
            <a:avLst/>
          </a:prstGeom>
          <a:noFill/>
          <a:ln w="349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4" name="Straight Arrow Connector 29"/>
          <p:cNvCxnSpPr>
            <a:cxnSpLocks noChangeShapeType="1"/>
          </p:cNvCxnSpPr>
          <p:nvPr/>
        </p:nvCxnSpPr>
        <p:spPr bwMode="auto">
          <a:xfrm>
            <a:off x="7257548" y="3152286"/>
            <a:ext cx="261937" cy="358775"/>
          </a:xfrm>
          <a:prstGeom prst="straightConnector1">
            <a:avLst/>
          </a:prstGeom>
          <a:noFill/>
          <a:ln w="349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5" name="TextBox 30"/>
          <p:cNvSpPr txBox="1">
            <a:spLocks noChangeArrowheads="1"/>
          </p:cNvSpPr>
          <p:nvPr/>
        </p:nvSpPr>
        <p:spPr bwMode="auto">
          <a:xfrm>
            <a:off x="6200847" y="3718512"/>
            <a:ext cx="5000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400" dirty="0">
                <a:solidFill>
                  <a:schemeClr val="tx1"/>
                </a:solidFill>
              </a:rPr>
              <a:t>N</a:t>
            </a:r>
            <a:r>
              <a:rPr lang="en-US" sz="1400" baseline="-25000" dirty="0">
                <a:solidFill>
                  <a:schemeClr val="tx1"/>
                </a:solidFill>
              </a:rPr>
              <a:t>M</a:t>
            </a:r>
            <a:endParaRPr lang="en-US" sz="1100" baseline="-25000" dirty="0">
              <a:solidFill>
                <a:schemeClr val="tx1"/>
              </a:solidFill>
            </a:endParaRPr>
          </a:p>
        </p:txBody>
      </p:sp>
      <p:sp>
        <p:nvSpPr>
          <p:cNvPr id="9236" name="TextBox 31"/>
          <p:cNvSpPr txBox="1">
            <a:spLocks noChangeArrowheads="1"/>
          </p:cNvSpPr>
          <p:nvPr/>
        </p:nvSpPr>
        <p:spPr bwMode="auto">
          <a:xfrm>
            <a:off x="7388516" y="3714963"/>
            <a:ext cx="500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400" dirty="0">
                <a:solidFill>
                  <a:schemeClr val="tx1"/>
                </a:solidFill>
              </a:rPr>
              <a:t>N</a:t>
            </a:r>
            <a:r>
              <a:rPr lang="en-US" sz="1400" baseline="-250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238" name="TextBox 33"/>
          <p:cNvSpPr txBox="1">
            <a:spLocks noChangeArrowheads="1"/>
          </p:cNvSpPr>
          <p:nvPr/>
        </p:nvSpPr>
        <p:spPr bwMode="auto">
          <a:xfrm>
            <a:off x="6018211" y="4038706"/>
            <a:ext cx="2478673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 eaLnBrk="1" hangingPunct="1">
              <a:buFont typeface="Wingdings" pitchFamily="2" charset="2"/>
              <a:buChar char="v"/>
            </a:pPr>
            <a:r>
              <a:rPr lang="en-US" sz="1800" dirty="0">
                <a:solidFill>
                  <a:schemeClr val="tx1"/>
                </a:solidFill>
              </a:rPr>
              <a:t>Ganglions</a:t>
            </a:r>
          </a:p>
          <a:p>
            <a:pPr algn="l" eaLnBrk="1" hangingPunct="1">
              <a:buFont typeface="Wingdings" pitchFamily="2" charset="2"/>
              <a:buChar char="v"/>
            </a:pPr>
            <a:r>
              <a:rPr lang="en-US" sz="1800" dirty="0" smtClean="0">
                <a:solidFill>
                  <a:schemeClr val="tx1"/>
                </a:solidFill>
              </a:rPr>
              <a:t>Skeletal </a:t>
            </a:r>
            <a:r>
              <a:rPr lang="en-US" sz="1800" dirty="0">
                <a:solidFill>
                  <a:schemeClr val="tx1"/>
                </a:solidFill>
              </a:rPr>
              <a:t>muscles</a:t>
            </a:r>
          </a:p>
          <a:p>
            <a:pPr algn="l" eaLnBrk="1" hangingPunct="1">
              <a:buFont typeface="Wingdings" pitchFamily="2" charset="2"/>
              <a:buChar char="v"/>
            </a:pPr>
            <a:r>
              <a:rPr lang="en-US" sz="1800" dirty="0">
                <a:solidFill>
                  <a:schemeClr val="tx1"/>
                </a:solidFill>
              </a:rPr>
              <a:t>Adrenal </a:t>
            </a:r>
            <a:r>
              <a:rPr lang="en-US" sz="1800" dirty="0" smtClean="0">
                <a:solidFill>
                  <a:schemeClr val="tx1"/>
                </a:solidFill>
              </a:rPr>
              <a:t>medulla</a:t>
            </a:r>
            <a:endParaRPr lang="en-US" sz="1800" dirty="0">
              <a:solidFill>
                <a:schemeClr val="tx1"/>
              </a:solidFill>
            </a:endParaRPr>
          </a:p>
          <a:p>
            <a:pPr algn="l" eaLnBrk="1" hangingPunct="1">
              <a:buFont typeface="Wingdings" pitchFamily="2" charset="2"/>
              <a:buChar char="v"/>
            </a:pPr>
            <a:r>
              <a:rPr lang="en-US" sz="1800" dirty="0">
                <a:solidFill>
                  <a:schemeClr val="tx1"/>
                </a:solidFill>
              </a:rPr>
              <a:t>CNS</a:t>
            </a:r>
          </a:p>
          <a:p>
            <a:pPr algn="l" eaLnBrk="1" hangingPunct="1">
              <a:buFont typeface="Wingdings" pitchFamily="2" charset="2"/>
              <a:buChar char="v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7839075" y="6657975"/>
            <a:ext cx="1228725" cy="17145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85800" y="5570568"/>
            <a:ext cx="8092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0" hangingPunct="0">
              <a:spcBef>
                <a:spcPct val="30000"/>
              </a:spcBef>
            </a:pP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</a:rPr>
              <a:t>At present, no clinically important agents interact solely with the  M</a:t>
            </a:r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</a:rPr>
              <a:t>4 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</a:rPr>
              <a:t>and M </a:t>
            </a:r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</a:rPr>
              <a:t>5 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</a:rPr>
              <a:t>receptors</a:t>
            </a:r>
            <a:r>
              <a:rPr lang="en-US" sz="1200" dirty="0">
                <a:solidFill>
                  <a:srgbClr val="231F20"/>
                </a:solidFill>
                <a:latin typeface="Helvetica" panose="020B0604020202020204" pitchFamily="34" charset="0"/>
              </a:rPr>
              <a:t/>
            </a:r>
            <a:br>
              <a:rPr lang="en-US" sz="1200" dirty="0">
                <a:solidFill>
                  <a:srgbClr val="231F20"/>
                </a:solidFill>
                <a:latin typeface="Helvetica" panose="020B0604020202020204" pitchFamily="34" charset="0"/>
              </a:rPr>
            </a:b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3309" y="18993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349" y="360714"/>
            <a:ext cx="6572820" cy="560883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4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183883"/>
      </a:dk1>
      <a:lt1>
        <a:srgbClr val="FFFFFF"/>
      </a:lt1>
      <a:dk2>
        <a:srgbClr val="183883"/>
      </a:dk2>
      <a:lt2>
        <a:srgbClr val="808080"/>
      </a:lt2>
      <a:accent1>
        <a:srgbClr val="D4E3F7"/>
      </a:accent1>
      <a:accent2>
        <a:srgbClr val="0067AF"/>
      </a:accent2>
      <a:accent3>
        <a:srgbClr val="FFFFFF"/>
      </a:accent3>
      <a:accent4>
        <a:srgbClr val="132E6F"/>
      </a:accent4>
      <a:accent5>
        <a:srgbClr val="E6EFFA"/>
      </a:accent5>
      <a:accent6>
        <a:srgbClr val="005D9E"/>
      </a:accent6>
      <a:hlink>
        <a:srgbClr val="365B91"/>
      </a:hlink>
      <a:folHlink>
        <a:srgbClr val="0099A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183883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183883"/>
        </a:dk1>
        <a:lt1>
          <a:srgbClr val="FFFFFF"/>
        </a:lt1>
        <a:dk2>
          <a:srgbClr val="000000"/>
        </a:dk2>
        <a:lt2>
          <a:srgbClr val="808080"/>
        </a:lt2>
        <a:accent1>
          <a:srgbClr val="D4E3F7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183883"/>
        </a:dk1>
        <a:lt1>
          <a:srgbClr val="FFFFFF"/>
        </a:lt1>
        <a:dk2>
          <a:srgbClr val="183883"/>
        </a:dk2>
        <a:lt2>
          <a:srgbClr val="808080"/>
        </a:lt2>
        <a:accent1>
          <a:srgbClr val="D4E3F7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183883"/>
        </a:dk1>
        <a:lt1>
          <a:srgbClr val="FFFFFF"/>
        </a:lt1>
        <a:dk2>
          <a:srgbClr val="183883"/>
        </a:dk2>
        <a:lt2>
          <a:srgbClr val="808080"/>
        </a:lt2>
        <a:accent1>
          <a:srgbClr val="D4E3F7"/>
        </a:accent1>
        <a:accent2>
          <a:srgbClr val="0067AF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005D9E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5667</TotalTime>
  <Words>178</Words>
  <Application>Microsoft Office PowerPoint</Application>
  <PresentationFormat>On-screen Show (4:3)</PresentationFormat>
  <Paragraphs>56</Paragraphs>
  <Slides>14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</vt:lpstr>
      <vt:lpstr>Calibri</vt:lpstr>
      <vt:lpstr>Corbel</vt:lpstr>
      <vt:lpstr>Helvetica</vt:lpstr>
      <vt:lpstr>HelveticaNeue</vt:lpstr>
      <vt:lpstr>Verdana</vt:lpstr>
      <vt:lpstr>Wingdings</vt:lpstr>
      <vt:lpstr>Default Design</vt:lpstr>
      <vt:lpstr>CHOLINOMIMETICS/ Cholinergic Agonist/Parasympathomimetic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Cholinergic neuron</vt:lpstr>
      <vt:lpstr>Cholinergic receptors (Cholinoceptors)</vt:lpstr>
      <vt:lpstr>PowerPoint Presentation</vt:lpstr>
      <vt:lpstr>Muscarinic receptors</vt:lpstr>
      <vt:lpstr>PowerPoint Presentation</vt:lpstr>
      <vt:lpstr>PowerPoint Presentation</vt:lpstr>
      <vt:lpstr>PowerPoint Presentation</vt:lpstr>
      <vt:lpstr>Muscarinic receptors</vt:lpstr>
    </vt:vector>
  </TitlesOfParts>
  <Company>Presentation Magazine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2 Template</dc:title>
  <dc:creator>Presentation Magazine</dc:creator>
  <cp:lastModifiedBy>Administrator</cp:lastModifiedBy>
  <cp:revision>204</cp:revision>
  <dcterms:created xsi:type="dcterms:W3CDTF">2005-02-28T14:06:28Z</dcterms:created>
  <dcterms:modified xsi:type="dcterms:W3CDTF">2021-04-08T10:09:16Z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Presentation Helper</vt:lpwstr>
  </property>
</Properties>
</file>