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99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111"/>
  </p:notesMasterIdLst>
  <p:handoutMasterIdLst>
    <p:handoutMasterId r:id="rId112"/>
  </p:handoutMasterIdLst>
  <p:sldIdLst>
    <p:sldId id="256" r:id="rId2"/>
    <p:sldId id="288" r:id="rId3"/>
    <p:sldId id="373" r:id="rId4"/>
    <p:sldId id="374" r:id="rId5"/>
    <p:sldId id="375" r:id="rId6"/>
    <p:sldId id="337" r:id="rId7"/>
    <p:sldId id="376" r:id="rId8"/>
    <p:sldId id="435" r:id="rId9"/>
    <p:sldId id="436" r:id="rId10"/>
    <p:sldId id="343" r:id="rId11"/>
    <p:sldId id="441" r:id="rId12"/>
    <p:sldId id="461" r:id="rId13"/>
    <p:sldId id="442" r:id="rId14"/>
    <p:sldId id="462" r:id="rId15"/>
    <p:sldId id="356" r:id="rId16"/>
    <p:sldId id="364" r:id="rId17"/>
    <p:sldId id="351" r:id="rId18"/>
    <p:sldId id="353" r:id="rId19"/>
    <p:sldId id="357" r:id="rId20"/>
    <p:sldId id="358" r:id="rId21"/>
    <p:sldId id="359" r:id="rId22"/>
    <p:sldId id="370" r:id="rId23"/>
    <p:sldId id="371" r:id="rId24"/>
    <p:sldId id="365" r:id="rId25"/>
    <p:sldId id="366" r:id="rId26"/>
    <p:sldId id="372" r:id="rId27"/>
    <p:sldId id="409" r:id="rId28"/>
    <p:sldId id="377" r:id="rId29"/>
    <p:sldId id="411" r:id="rId30"/>
    <p:sldId id="378" r:id="rId31"/>
    <p:sldId id="463" r:id="rId32"/>
    <p:sldId id="412" r:id="rId33"/>
    <p:sldId id="413" r:id="rId34"/>
    <p:sldId id="367" r:id="rId35"/>
    <p:sldId id="414" r:id="rId36"/>
    <p:sldId id="443" r:id="rId37"/>
    <p:sldId id="415" r:id="rId38"/>
    <p:sldId id="416" r:id="rId39"/>
    <p:sldId id="444" r:id="rId40"/>
    <p:sldId id="445" r:id="rId41"/>
    <p:sldId id="437" r:id="rId42"/>
    <p:sldId id="382" r:id="rId43"/>
    <p:sldId id="438" r:id="rId44"/>
    <p:sldId id="439" r:id="rId45"/>
    <p:sldId id="440" r:id="rId46"/>
    <p:sldId id="289" r:id="rId47"/>
    <p:sldId id="293" r:id="rId48"/>
    <p:sldId id="360" r:id="rId49"/>
    <p:sldId id="383" r:id="rId50"/>
    <p:sldId id="446" r:id="rId51"/>
    <p:sldId id="448" r:id="rId52"/>
    <p:sldId id="449" r:id="rId53"/>
    <p:sldId id="450" r:id="rId54"/>
    <p:sldId id="451" r:id="rId55"/>
    <p:sldId id="452" r:id="rId56"/>
    <p:sldId id="455" r:id="rId57"/>
    <p:sldId id="447" r:id="rId58"/>
    <p:sldId id="428" r:id="rId59"/>
    <p:sldId id="385" r:id="rId60"/>
    <p:sldId id="429" r:id="rId61"/>
    <p:sldId id="453" r:id="rId62"/>
    <p:sldId id="454" r:id="rId63"/>
    <p:sldId id="291" r:id="rId64"/>
    <p:sldId id="430" r:id="rId65"/>
    <p:sldId id="386" r:id="rId66"/>
    <p:sldId id="322" r:id="rId67"/>
    <p:sldId id="417" r:id="rId68"/>
    <p:sldId id="431" r:id="rId69"/>
    <p:sldId id="432" r:id="rId70"/>
    <p:sldId id="434" r:id="rId71"/>
    <p:sldId id="433" r:id="rId72"/>
    <p:sldId id="300" r:id="rId73"/>
    <p:sldId id="301" r:id="rId74"/>
    <p:sldId id="342" r:id="rId75"/>
    <p:sldId id="292" r:id="rId76"/>
    <p:sldId id="456" r:id="rId77"/>
    <p:sldId id="418" r:id="rId78"/>
    <p:sldId id="305" r:id="rId79"/>
    <p:sldId id="419" r:id="rId80"/>
    <p:sldId id="420" r:id="rId81"/>
    <p:sldId id="459" r:id="rId82"/>
    <p:sldId id="330" r:id="rId83"/>
    <p:sldId id="460" r:id="rId84"/>
    <p:sldId id="387" r:id="rId85"/>
    <p:sldId id="402" r:id="rId86"/>
    <p:sldId id="458" r:id="rId87"/>
    <p:sldId id="317" r:id="rId88"/>
    <p:sldId id="388" r:id="rId89"/>
    <p:sldId id="326" r:id="rId90"/>
    <p:sldId id="421" r:id="rId91"/>
    <p:sldId id="424" r:id="rId92"/>
    <p:sldId id="427" r:id="rId93"/>
    <p:sldId id="426" r:id="rId94"/>
    <p:sldId id="422" r:id="rId95"/>
    <p:sldId id="362" r:id="rId96"/>
    <p:sldId id="394" r:id="rId97"/>
    <p:sldId id="395" r:id="rId98"/>
    <p:sldId id="396" r:id="rId99"/>
    <p:sldId id="397" r:id="rId100"/>
    <p:sldId id="399" r:id="rId101"/>
    <p:sldId id="400" r:id="rId102"/>
    <p:sldId id="401" r:id="rId103"/>
    <p:sldId id="398" r:id="rId104"/>
    <p:sldId id="403" r:id="rId105"/>
    <p:sldId id="404" r:id="rId106"/>
    <p:sldId id="405" r:id="rId107"/>
    <p:sldId id="406" r:id="rId108"/>
    <p:sldId id="407" r:id="rId109"/>
    <p:sldId id="408" r:id="rId110"/>
  </p:sldIdLst>
  <p:sldSz cx="9144000" cy="6858000" type="screen4x3"/>
  <p:notesSz cx="6997700" cy="92837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3200" i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3200" i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3200" i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3200" i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3200" i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3200" i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3200" i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3200" i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3200" i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66FF33"/>
    <a:srgbClr val="0000FF"/>
    <a:srgbClr val="3366FF"/>
    <a:srgbClr val="800000"/>
    <a:srgbClr val="9900CC"/>
    <a:srgbClr val="CC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4635" autoAdjust="0"/>
    <p:restoredTop sz="94660"/>
  </p:normalViewPr>
  <p:slideViewPr>
    <p:cSldViewPr>
      <p:cViewPr varScale="1">
        <p:scale>
          <a:sx n="73" d="100"/>
          <a:sy n="73" d="100"/>
        </p:scale>
        <p:origin x="-17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78" y="-96"/>
      </p:cViewPr>
      <p:guideLst>
        <p:guide orient="horz" pos="2924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handoutMaster" Target="handoutMasters/handout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87.xml"/><Relationship Id="rId2" Type="http://schemas.openxmlformats.org/officeDocument/2006/relationships/slide" Target="slides/slide58.xml"/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l" defTabSz="930275">
              <a:spcBef>
                <a:spcPct val="20000"/>
              </a:spcBef>
              <a:buFontTx/>
              <a:buChar char="–"/>
              <a:defRPr sz="1200" i="0">
                <a:solidFill>
                  <a:srgbClr val="000000"/>
                </a:solidFill>
                <a:cs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20000"/>
              </a:spcBef>
              <a:buFontTx/>
              <a:buChar char="–"/>
              <a:defRPr sz="1200" i="0">
                <a:solidFill>
                  <a:srgbClr val="000000"/>
                </a:solidFill>
                <a:cs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l" defTabSz="930275">
              <a:spcBef>
                <a:spcPct val="20000"/>
              </a:spcBef>
              <a:buFontTx/>
              <a:buChar char="–"/>
              <a:defRPr sz="1200" i="0">
                <a:solidFill>
                  <a:srgbClr val="000000"/>
                </a:solidFill>
                <a:cs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20000"/>
              </a:spcBef>
              <a:buFontTx/>
              <a:buChar char="–"/>
              <a:defRPr sz="1200" i="0">
                <a:solidFill>
                  <a:srgbClr val="000000"/>
                </a:solidFill>
                <a:cs typeface="Times New Roman" charset="0"/>
              </a:defRPr>
            </a:lvl1pPr>
          </a:lstStyle>
          <a:p>
            <a:fld id="{A1F8DB54-6E9B-4A0F-B594-614FC5D583F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l" defTabSz="930275">
              <a:spcBef>
                <a:spcPct val="0"/>
              </a:spcBef>
              <a:defRPr sz="1200" i="0"/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i="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l" defTabSz="930275">
              <a:spcBef>
                <a:spcPct val="0"/>
              </a:spcBef>
              <a:defRPr sz="1200" i="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i="0"/>
            </a:lvl1pPr>
          </a:lstStyle>
          <a:p>
            <a:fld id="{9910918C-7601-479E-A3D8-2A776BB25AF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858" name="Group 1026"/>
          <p:cNvGrpSpPr>
            <a:grpSpLocks/>
          </p:cNvGrpSpPr>
          <p:nvPr/>
        </p:nvGrpSpPr>
        <p:grpSpPr bwMode="auto">
          <a:xfrm>
            <a:off x="0" y="0"/>
            <a:ext cx="9093200" cy="6856413"/>
            <a:chOff x="0" y="0"/>
            <a:chExt cx="5728" cy="4319"/>
          </a:xfrm>
        </p:grpSpPr>
        <p:grpSp>
          <p:nvGrpSpPr>
            <p:cNvPr id="121859" name="Group 1027"/>
            <p:cNvGrpSpPr>
              <a:grpSpLocks/>
            </p:cNvGrpSpPr>
            <p:nvPr userDrawn="1"/>
          </p:nvGrpSpPr>
          <p:grpSpPr bwMode="auto">
            <a:xfrm>
              <a:off x="962" y="1947"/>
              <a:ext cx="4766" cy="119"/>
              <a:chOff x="993" y="1028"/>
              <a:chExt cx="4766" cy="119"/>
            </a:xfrm>
          </p:grpSpPr>
          <p:sp>
            <p:nvSpPr>
              <p:cNvPr id="121860" name="Rectangle 1028"/>
              <p:cNvSpPr>
                <a:spLocks noChangeArrowheads="1"/>
              </p:cNvSpPr>
              <p:nvPr userDrawn="1"/>
            </p:nvSpPr>
            <p:spPr bwMode="ltGray">
              <a:xfrm>
                <a:off x="996" y="1035"/>
                <a:ext cx="4763" cy="106"/>
              </a:xfrm>
              <a:prstGeom prst="rect">
                <a:avLst/>
              </a:prstGeom>
              <a:gradFill rotWithShape="0"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1" name="Line 1029"/>
              <p:cNvSpPr>
                <a:spLocks noChangeShapeType="1"/>
              </p:cNvSpPr>
              <p:nvPr userDrawn="1"/>
            </p:nvSpPr>
            <p:spPr bwMode="ltGray">
              <a:xfrm>
                <a:off x="999" y="1145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2" name="Line 1030"/>
              <p:cNvSpPr>
                <a:spLocks noChangeShapeType="1"/>
              </p:cNvSpPr>
              <p:nvPr userDrawn="1"/>
            </p:nvSpPr>
            <p:spPr bwMode="ltGray">
              <a:xfrm>
                <a:off x="999" y="112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3" name="Line 1031"/>
              <p:cNvSpPr>
                <a:spLocks noChangeShapeType="1"/>
              </p:cNvSpPr>
              <p:nvPr userDrawn="1"/>
            </p:nvSpPr>
            <p:spPr bwMode="ltGray">
              <a:xfrm>
                <a:off x="999" y="109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4" name="Line 1032"/>
              <p:cNvSpPr>
                <a:spLocks noChangeShapeType="1"/>
              </p:cNvSpPr>
              <p:nvPr userDrawn="1"/>
            </p:nvSpPr>
            <p:spPr bwMode="ltGray">
              <a:xfrm>
                <a:off x="999" y="1057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865" name="Freeform 1033"/>
              <p:cNvSpPr>
                <a:spLocks/>
              </p:cNvSpPr>
              <p:nvPr userDrawn="1"/>
            </p:nvSpPr>
            <p:spPr bwMode="ltGray">
              <a:xfrm>
                <a:off x="993" y="1028"/>
                <a:ext cx="4765" cy="119"/>
              </a:xfrm>
              <a:custGeom>
                <a:avLst/>
                <a:gdLst/>
                <a:ahLst/>
                <a:cxnLst>
                  <a:cxn ang="0">
                    <a:pos x="0" y="118"/>
                  </a:cxn>
                  <a:cxn ang="0">
                    <a:pos x="0" y="0"/>
                  </a:cxn>
                  <a:cxn ang="0">
                    <a:pos x="4764" y="0"/>
                  </a:cxn>
                </a:cxnLst>
                <a:rect l="0" t="0" r="r" b="b"/>
                <a:pathLst>
                  <a:path w="4765" h="119">
                    <a:moveTo>
                      <a:pt x="0" y="118"/>
                    </a:moveTo>
                    <a:lnTo>
                      <a:pt x="0" y="0"/>
                    </a:lnTo>
                    <a:lnTo>
                      <a:pt x="4764" y="0"/>
                    </a:lnTo>
                  </a:path>
                </a:pathLst>
              </a:custGeom>
              <a:noFill/>
              <a:ln w="12700" cap="rnd" cmpd="sng">
                <a:solidFill>
                  <a:srgbClr val="FFCC66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1866" name="Group 1034"/>
            <p:cNvGrpSpPr>
              <a:grpSpLocks/>
            </p:cNvGrpSpPr>
            <p:nvPr userDrawn="1"/>
          </p:nvGrpSpPr>
          <p:grpSpPr bwMode="auto">
            <a:xfrm>
              <a:off x="0" y="0"/>
              <a:ext cx="928" cy="4319"/>
              <a:chOff x="0" y="0"/>
              <a:chExt cx="928" cy="4319"/>
            </a:xfrm>
          </p:grpSpPr>
          <p:sp>
            <p:nvSpPr>
              <p:cNvPr id="121867" name="Rectangle 1035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923" cy="4319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1868" name="Group 1036"/>
              <p:cNvGrpSpPr>
                <a:grpSpLocks/>
              </p:cNvGrpSpPr>
              <p:nvPr userDrawn="1"/>
            </p:nvGrpSpPr>
            <p:grpSpPr bwMode="auto">
              <a:xfrm>
                <a:off x="0" y="41"/>
                <a:ext cx="928" cy="4035"/>
                <a:chOff x="0" y="41"/>
                <a:chExt cx="928" cy="4035"/>
              </a:xfrm>
            </p:grpSpPr>
            <p:pic>
              <p:nvPicPr>
                <p:cNvPr id="121869" name="Picture 1037"/>
                <p:cNvPicPr>
                  <a:picLocks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ltGray">
                <a:xfrm>
                  <a:off x="0" y="1014"/>
                  <a:ext cx="920" cy="94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sp>
              <p:nvSpPr>
                <p:cNvPr id="121870" name="Freeform 1038"/>
                <p:cNvSpPr>
                  <a:spLocks/>
                </p:cNvSpPr>
                <p:nvPr/>
              </p:nvSpPr>
              <p:spPr bwMode="ltGray">
                <a:xfrm>
                  <a:off x="38" y="41"/>
                  <a:ext cx="890" cy="916"/>
                </a:xfrm>
                <a:custGeom>
                  <a:avLst/>
                  <a:gdLst/>
                  <a:ahLst/>
                  <a:cxnLst>
                    <a:cxn ang="0">
                      <a:pos x="307" y="292"/>
                    </a:cxn>
                    <a:cxn ang="0">
                      <a:pos x="307" y="234"/>
                    </a:cxn>
                    <a:cxn ang="0">
                      <a:pos x="261" y="159"/>
                    </a:cxn>
                    <a:cxn ang="0">
                      <a:pos x="247" y="91"/>
                    </a:cxn>
                    <a:cxn ang="0">
                      <a:pos x="225" y="24"/>
                    </a:cxn>
                    <a:cxn ang="0">
                      <a:pos x="259" y="21"/>
                    </a:cxn>
                    <a:cxn ang="0">
                      <a:pos x="298" y="82"/>
                    </a:cxn>
                    <a:cxn ang="0">
                      <a:pos x="322" y="118"/>
                    </a:cxn>
                    <a:cxn ang="0">
                      <a:pos x="358" y="180"/>
                    </a:cxn>
                    <a:cxn ang="0">
                      <a:pos x="406" y="240"/>
                    </a:cxn>
                    <a:cxn ang="0">
                      <a:pos x="505" y="184"/>
                    </a:cxn>
                    <a:cxn ang="0">
                      <a:pos x="514" y="118"/>
                    </a:cxn>
                    <a:cxn ang="0">
                      <a:pos x="552" y="69"/>
                    </a:cxn>
                    <a:cxn ang="0">
                      <a:pos x="589" y="13"/>
                    </a:cxn>
                    <a:cxn ang="0">
                      <a:pos x="615" y="16"/>
                    </a:cxn>
                    <a:cxn ang="0">
                      <a:pos x="600" y="49"/>
                    </a:cxn>
                    <a:cxn ang="0">
                      <a:pos x="592" y="124"/>
                    </a:cxn>
                    <a:cxn ang="0">
                      <a:pos x="574" y="186"/>
                    </a:cxn>
                    <a:cxn ang="0">
                      <a:pos x="568" y="282"/>
                    </a:cxn>
                    <a:cxn ang="0">
                      <a:pos x="645" y="325"/>
                    </a:cxn>
                    <a:cxn ang="0">
                      <a:pos x="720" y="277"/>
                    </a:cxn>
                    <a:cxn ang="0">
                      <a:pos x="816" y="253"/>
                    </a:cxn>
                    <a:cxn ang="0">
                      <a:pos x="861" y="279"/>
                    </a:cxn>
                    <a:cxn ang="0">
                      <a:pos x="796" y="324"/>
                    </a:cxn>
                    <a:cxn ang="0">
                      <a:pos x="735" y="352"/>
                    </a:cxn>
                    <a:cxn ang="0">
                      <a:pos x="669" y="409"/>
                    </a:cxn>
                    <a:cxn ang="0">
                      <a:pos x="673" y="510"/>
                    </a:cxn>
                    <a:cxn ang="0">
                      <a:pos x="751" y="535"/>
                    </a:cxn>
                    <a:cxn ang="0">
                      <a:pos x="819" y="577"/>
                    </a:cxn>
                    <a:cxn ang="0">
                      <a:pos x="874" y="606"/>
                    </a:cxn>
                    <a:cxn ang="0">
                      <a:pos x="867" y="637"/>
                    </a:cxn>
                    <a:cxn ang="0">
                      <a:pos x="807" y="618"/>
                    </a:cxn>
                    <a:cxn ang="0">
                      <a:pos x="736" y="592"/>
                    </a:cxn>
                    <a:cxn ang="0">
                      <a:pos x="615" y="588"/>
                    </a:cxn>
                    <a:cxn ang="0">
                      <a:pos x="576" y="628"/>
                    </a:cxn>
                    <a:cxn ang="0">
                      <a:pos x="618" y="723"/>
                    </a:cxn>
                    <a:cxn ang="0">
                      <a:pos x="640" y="807"/>
                    </a:cxn>
                    <a:cxn ang="0">
                      <a:pos x="664" y="889"/>
                    </a:cxn>
                    <a:cxn ang="0">
                      <a:pos x="624" y="870"/>
                    </a:cxn>
                    <a:cxn ang="0">
                      <a:pos x="568" y="789"/>
                    </a:cxn>
                    <a:cxn ang="0">
                      <a:pos x="513" y="708"/>
                    </a:cxn>
                    <a:cxn ang="0">
                      <a:pos x="390" y="730"/>
                    </a:cxn>
                    <a:cxn ang="0">
                      <a:pos x="339" y="838"/>
                    </a:cxn>
                    <a:cxn ang="0">
                      <a:pos x="285" y="915"/>
                    </a:cxn>
                    <a:cxn ang="0">
                      <a:pos x="276" y="867"/>
                    </a:cxn>
                    <a:cxn ang="0">
                      <a:pos x="298" y="766"/>
                    </a:cxn>
                    <a:cxn ang="0">
                      <a:pos x="324" y="664"/>
                    </a:cxn>
                    <a:cxn ang="0">
                      <a:pos x="283" y="583"/>
                    </a:cxn>
                    <a:cxn ang="0">
                      <a:pos x="201" y="619"/>
                    </a:cxn>
                    <a:cxn ang="0">
                      <a:pos x="88" y="655"/>
                    </a:cxn>
                    <a:cxn ang="0">
                      <a:pos x="16" y="655"/>
                    </a:cxn>
                    <a:cxn ang="0">
                      <a:pos x="94" y="606"/>
                    </a:cxn>
                    <a:cxn ang="0">
                      <a:pos x="162" y="567"/>
                    </a:cxn>
                    <a:cxn ang="0">
                      <a:pos x="247" y="504"/>
                    </a:cxn>
                    <a:cxn ang="0">
                      <a:pos x="190" y="390"/>
                    </a:cxn>
                    <a:cxn ang="0">
                      <a:pos x="81" y="355"/>
                    </a:cxn>
                    <a:cxn ang="0">
                      <a:pos x="3" y="307"/>
                    </a:cxn>
                    <a:cxn ang="0">
                      <a:pos x="39" y="286"/>
                    </a:cxn>
                    <a:cxn ang="0">
                      <a:pos x="115" y="306"/>
                    </a:cxn>
                    <a:cxn ang="0">
                      <a:pos x="226" y="327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1871" name="Freeform 1039"/>
                <p:cNvSpPr>
                  <a:spLocks/>
                </p:cNvSpPr>
                <p:nvPr/>
              </p:nvSpPr>
              <p:spPr bwMode="ltGray">
                <a:xfrm>
                  <a:off x="6" y="2087"/>
                  <a:ext cx="890" cy="916"/>
                </a:xfrm>
                <a:custGeom>
                  <a:avLst/>
                  <a:gdLst/>
                  <a:ahLst/>
                  <a:cxnLst>
                    <a:cxn ang="0">
                      <a:pos x="307" y="292"/>
                    </a:cxn>
                    <a:cxn ang="0">
                      <a:pos x="307" y="234"/>
                    </a:cxn>
                    <a:cxn ang="0">
                      <a:pos x="261" y="159"/>
                    </a:cxn>
                    <a:cxn ang="0">
                      <a:pos x="247" y="91"/>
                    </a:cxn>
                    <a:cxn ang="0">
                      <a:pos x="225" y="24"/>
                    </a:cxn>
                    <a:cxn ang="0">
                      <a:pos x="259" y="21"/>
                    </a:cxn>
                    <a:cxn ang="0">
                      <a:pos x="298" y="82"/>
                    </a:cxn>
                    <a:cxn ang="0">
                      <a:pos x="322" y="118"/>
                    </a:cxn>
                    <a:cxn ang="0">
                      <a:pos x="358" y="180"/>
                    </a:cxn>
                    <a:cxn ang="0">
                      <a:pos x="406" y="240"/>
                    </a:cxn>
                    <a:cxn ang="0">
                      <a:pos x="505" y="184"/>
                    </a:cxn>
                    <a:cxn ang="0">
                      <a:pos x="514" y="118"/>
                    </a:cxn>
                    <a:cxn ang="0">
                      <a:pos x="552" y="69"/>
                    </a:cxn>
                    <a:cxn ang="0">
                      <a:pos x="589" y="13"/>
                    </a:cxn>
                    <a:cxn ang="0">
                      <a:pos x="615" y="16"/>
                    </a:cxn>
                    <a:cxn ang="0">
                      <a:pos x="600" y="49"/>
                    </a:cxn>
                    <a:cxn ang="0">
                      <a:pos x="592" y="124"/>
                    </a:cxn>
                    <a:cxn ang="0">
                      <a:pos x="574" y="186"/>
                    </a:cxn>
                    <a:cxn ang="0">
                      <a:pos x="568" y="282"/>
                    </a:cxn>
                    <a:cxn ang="0">
                      <a:pos x="645" y="325"/>
                    </a:cxn>
                    <a:cxn ang="0">
                      <a:pos x="720" y="277"/>
                    </a:cxn>
                    <a:cxn ang="0">
                      <a:pos x="816" y="253"/>
                    </a:cxn>
                    <a:cxn ang="0">
                      <a:pos x="861" y="279"/>
                    </a:cxn>
                    <a:cxn ang="0">
                      <a:pos x="796" y="324"/>
                    </a:cxn>
                    <a:cxn ang="0">
                      <a:pos x="735" y="352"/>
                    </a:cxn>
                    <a:cxn ang="0">
                      <a:pos x="669" y="409"/>
                    </a:cxn>
                    <a:cxn ang="0">
                      <a:pos x="673" y="510"/>
                    </a:cxn>
                    <a:cxn ang="0">
                      <a:pos x="751" y="535"/>
                    </a:cxn>
                    <a:cxn ang="0">
                      <a:pos x="819" y="577"/>
                    </a:cxn>
                    <a:cxn ang="0">
                      <a:pos x="874" y="606"/>
                    </a:cxn>
                    <a:cxn ang="0">
                      <a:pos x="867" y="637"/>
                    </a:cxn>
                    <a:cxn ang="0">
                      <a:pos x="807" y="618"/>
                    </a:cxn>
                    <a:cxn ang="0">
                      <a:pos x="736" y="592"/>
                    </a:cxn>
                    <a:cxn ang="0">
                      <a:pos x="615" y="588"/>
                    </a:cxn>
                    <a:cxn ang="0">
                      <a:pos x="576" y="628"/>
                    </a:cxn>
                    <a:cxn ang="0">
                      <a:pos x="618" y="723"/>
                    </a:cxn>
                    <a:cxn ang="0">
                      <a:pos x="640" y="807"/>
                    </a:cxn>
                    <a:cxn ang="0">
                      <a:pos x="664" y="889"/>
                    </a:cxn>
                    <a:cxn ang="0">
                      <a:pos x="624" y="870"/>
                    </a:cxn>
                    <a:cxn ang="0">
                      <a:pos x="568" y="789"/>
                    </a:cxn>
                    <a:cxn ang="0">
                      <a:pos x="513" y="708"/>
                    </a:cxn>
                    <a:cxn ang="0">
                      <a:pos x="390" y="730"/>
                    </a:cxn>
                    <a:cxn ang="0">
                      <a:pos x="339" y="838"/>
                    </a:cxn>
                    <a:cxn ang="0">
                      <a:pos x="285" y="915"/>
                    </a:cxn>
                    <a:cxn ang="0">
                      <a:pos x="276" y="867"/>
                    </a:cxn>
                    <a:cxn ang="0">
                      <a:pos x="298" y="766"/>
                    </a:cxn>
                    <a:cxn ang="0">
                      <a:pos x="324" y="664"/>
                    </a:cxn>
                    <a:cxn ang="0">
                      <a:pos x="283" y="583"/>
                    </a:cxn>
                    <a:cxn ang="0">
                      <a:pos x="201" y="619"/>
                    </a:cxn>
                    <a:cxn ang="0">
                      <a:pos x="88" y="655"/>
                    </a:cxn>
                    <a:cxn ang="0">
                      <a:pos x="16" y="655"/>
                    </a:cxn>
                    <a:cxn ang="0">
                      <a:pos x="94" y="606"/>
                    </a:cxn>
                    <a:cxn ang="0">
                      <a:pos x="162" y="567"/>
                    </a:cxn>
                    <a:cxn ang="0">
                      <a:pos x="247" y="504"/>
                    </a:cxn>
                    <a:cxn ang="0">
                      <a:pos x="190" y="390"/>
                    </a:cxn>
                    <a:cxn ang="0">
                      <a:pos x="81" y="355"/>
                    </a:cxn>
                    <a:cxn ang="0">
                      <a:pos x="3" y="307"/>
                    </a:cxn>
                    <a:cxn ang="0">
                      <a:pos x="39" y="286"/>
                    </a:cxn>
                    <a:cxn ang="0">
                      <a:pos x="115" y="306"/>
                    </a:cxn>
                    <a:cxn ang="0">
                      <a:pos x="226" y="327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1872" name="Freeform 1040"/>
                <p:cNvSpPr>
                  <a:spLocks/>
                </p:cNvSpPr>
                <p:nvPr/>
              </p:nvSpPr>
              <p:spPr bwMode="ltGray">
                <a:xfrm>
                  <a:off x="6" y="3160"/>
                  <a:ext cx="890" cy="916"/>
                </a:xfrm>
                <a:custGeom>
                  <a:avLst/>
                  <a:gdLst/>
                  <a:ahLst/>
                  <a:cxnLst>
                    <a:cxn ang="0">
                      <a:pos x="307" y="292"/>
                    </a:cxn>
                    <a:cxn ang="0">
                      <a:pos x="307" y="234"/>
                    </a:cxn>
                    <a:cxn ang="0">
                      <a:pos x="261" y="159"/>
                    </a:cxn>
                    <a:cxn ang="0">
                      <a:pos x="247" y="91"/>
                    </a:cxn>
                    <a:cxn ang="0">
                      <a:pos x="225" y="24"/>
                    </a:cxn>
                    <a:cxn ang="0">
                      <a:pos x="259" y="21"/>
                    </a:cxn>
                    <a:cxn ang="0">
                      <a:pos x="298" y="82"/>
                    </a:cxn>
                    <a:cxn ang="0">
                      <a:pos x="322" y="118"/>
                    </a:cxn>
                    <a:cxn ang="0">
                      <a:pos x="358" y="180"/>
                    </a:cxn>
                    <a:cxn ang="0">
                      <a:pos x="406" y="240"/>
                    </a:cxn>
                    <a:cxn ang="0">
                      <a:pos x="505" y="184"/>
                    </a:cxn>
                    <a:cxn ang="0">
                      <a:pos x="514" y="118"/>
                    </a:cxn>
                    <a:cxn ang="0">
                      <a:pos x="552" y="69"/>
                    </a:cxn>
                    <a:cxn ang="0">
                      <a:pos x="589" y="13"/>
                    </a:cxn>
                    <a:cxn ang="0">
                      <a:pos x="615" y="16"/>
                    </a:cxn>
                    <a:cxn ang="0">
                      <a:pos x="600" y="49"/>
                    </a:cxn>
                    <a:cxn ang="0">
                      <a:pos x="592" y="124"/>
                    </a:cxn>
                    <a:cxn ang="0">
                      <a:pos x="574" y="186"/>
                    </a:cxn>
                    <a:cxn ang="0">
                      <a:pos x="568" y="282"/>
                    </a:cxn>
                    <a:cxn ang="0">
                      <a:pos x="645" y="325"/>
                    </a:cxn>
                    <a:cxn ang="0">
                      <a:pos x="720" y="277"/>
                    </a:cxn>
                    <a:cxn ang="0">
                      <a:pos x="816" y="253"/>
                    </a:cxn>
                    <a:cxn ang="0">
                      <a:pos x="861" y="279"/>
                    </a:cxn>
                    <a:cxn ang="0">
                      <a:pos x="796" y="324"/>
                    </a:cxn>
                    <a:cxn ang="0">
                      <a:pos x="735" y="352"/>
                    </a:cxn>
                    <a:cxn ang="0">
                      <a:pos x="669" y="409"/>
                    </a:cxn>
                    <a:cxn ang="0">
                      <a:pos x="673" y="510"/>
                    </a:cxn>
                    <a:cxn ang="0">
                      <a:pos x="751" y="535"/>
                    </a:cxn>
                    <a:cxn ang="0">
                      <a:pos x="819" y="577"/>
                    </a:cxn>
                    <a:cxn ang="0">
                      <a:pos x="874" y="606"/>
                    </a:cxn>
                    <a:cxn ang="0">
                      <a:pos x="867" y="637"/>
                    </a:cxn>
                    <a:cxn ang="0">
                      <a:pos x="807" y="618"/>
                    </a:cxn>
                    <a:cxn ang="0">
                      <a:pos x="736" y="592"/>
                    </a:cxn>
                    <a:cxn ang="0">
                      <a:pos x="615" y="588"/>
                    </a:cxn>
                    <a:cxn ang="0">
                      <a:pos x="576" y="628"/>
                    </a:cxn>
                    <a:cxn ang="0">
                      <a:pos x="618" y="723"/>
                    </a:cxn>
                    <a:cxn ang="0">
                      <a:pos x="640" y="807"/>
                    </a:cxn>
                    <a:cxn ang="0">
                      <a:pos x="664" y="889"/>
                    </a:cxn>
                    <a:cxn ang="0">
                      <a:pos x="624" y="870"/>
                    </a:cxn>
                    <a:cxn ang="0">
                      <a:pos x="568" y="789"/>
                    </a:cxn>
                    <a:cxn ang="0">
                      <a:pos x="513" y="708"/>
                    </a:cxn>
                    <a:cxn ang="0">
                      <a:pos x="390" y="730"/>
                    </a:cxn>
                    <a:cxn ang="0">
                      <a:pos x="339" y="838"/>
                    </a:cxn>
                    <a:cxn ang="0">
                      <a:pos x="285" y="915"/>
                    </a:cxn>
                    <a:cxn ang="0">
                      <a:pos x="276" y="867"/>
                    </a:cxn>
                    <a:cxn ang="0">
                      <a:pos x="298" y="766"/>
                    </a:cxn>
                    <a:cxn ang="0">
                      <a:pos x="324" y="664"/>
                    </a:cxn>
                    <a:cxn ang="0">
                      <a:pos x="283" y="583"/>
                    </a:cxn>
                    <a:cxn ang="0">
                      <a:pos x="201" y="619"/>
                    </a:cxn>
                    <a:cxn ang="0">
                      <a:pos x="88" y="655"/>
                    </a:cxn>
                    <a:cxn ang="0">
                      <a:pos x="16" y="655"/>
                    </a:cxn>
                    <a:cxn ang="0">
                      <a:pos x="94" y="606"/>
                    </a:cxn>
                    <a:cxn ang="0">
                      <a:pos x="162" y="567"/>
                    </a:cxn>
                    <a:cxn ang="0">
                      <a:pos x="247" y="504"/>
                    </a:cxn>
                    <a:cxn ang="0">
                      <a:pos x="190" y="390"/>
                    </a:cxn>
                    <a:cxn ang="0">
                      <a:pos x="81" y="355"/>
                    </a:cxn>
                    <a:cxn ang="0">
                      <a:pos x="3" y="307"/>
                    </a:cxn>
                    <a:cxn ang="0">
                      <a:pos x="39" y="286"/>
                    </a:cxn>
                    <a:cxn ang="0">
                      <a:pos x="115" y="306"/>
                    </a:cxn>
                    <a:cxn ang="0">
                      <a:pos x="226" y="327"/>
                    </a:cxn>
                  </a:cxnLst>
                  <a:rect l="0" t="0" r="r" b="b"/>
                  <a:pathLst>
                    <a:path w="890" h="916">
                      <a:moveTo>
                        <a:pt x="279" y="334"/>
                      </a:moveTo>
                      <a:lnTo>
                        <a:pt x="292" y="312"/>
                      </a:lnTo>
                      <a:lnTo>
                        <a:pt x="307" y="292"/>
                      </a:lnTo>
                      <a:lnTo>
                        <a:pt x="324" y="276"/>
                      </a:lnTo>
                      <a:lnTo>
                        <a:pt x="313" y="255"/>
                      </a:lnTo>
                      <a:lnTo>
                        <a:pt x="307" y="234"/>
                      </a:lnTo>
                      <a:lnTo>
                        <a:pt x="288" y="202"/>
                      </a:lnTo>
                      <a:lnTo>
                        <a:pt x="274" y="181"/>
                      </a:lnTo>
                      <a:lnTo>
                        <a:pt x="261" y="159"/>
                      </a:lnTo>
                      <a:lnTo>
                        <a:pt x="256" y="139"/>
                      </a:lnTo>
                      <a:lnTo>
                        <a:pt x="256" y="118"/>
                      </a:lnTo>
                      <a:lnTo>
                        <a:pt x="247" y="91"/>
                      </a:lnTo>
                      <a:lnTo>
                        <a:pt x="237" y="70"/>
                      </a:lnTo>
                      <a:lnTo>
                        <a:pt x="226" y="46"/>
                      </a:lnTo>
                      <a:lnTo>
                        <a:pt x="225" y="24"/>
                      </a:lnTo>
                      <a:lnTo>
                        <a:pt x="232" y="10"/>
                      </a:lnTo>
                      <a:lnTo>
                        <a:pt x="247" y="9"/>
                      </a:lnTo>
                      <a:lnTo>
                        <a:pt x="259" y="21"/>
                      </a:lnTo>
                      <a:lnTo>
                        <a:pt x="270" y="46"/>
                      </a:lnTo>
                      <a:lnTo>
                        <a:pt x="280" y="61"/>
                      </a:lnTo>
                      <a:lnTo>
                        <a:pt x="298" y="82"/>
                      </a:lnTo>
                      <a:lnTo>
                        <a:pt x="309" y="88"/>
                      </a:lnTo>
                      <a:lnTo>
                        <a:pt x="315" y="99"/>
                      </a:lnTo>
                      <a:lnTo>
                        <a:pt x="322" y="118"/>
                      </a:lnTo>
                      <a:lnTo>
                        <a:pt x="330" y="141"/>
                      </a:lnTo>
                      <a:lnTo>
                        <a:pt x="339" y="160"/>
                      </a:lnTo>
                      <a:lnTo>
                        <a:pt x="358" y="180"/>
                      </a:lnTo>
                      <a:lnTo>
                        <a:pt x="379" y="205"/>
                      </a:lnTo>
                      <a:lnTo>
                        <a:pt x="399" y="225"/>
                      </a:lnTo>
                      <a:lnTo>
                        <a:pt x="406" y="240"/>
                      </a:lnTo>
                      <a:lnTo>
                        <a:pt x="474" y="241"/>
                      </a:lnTo>
                      <a:lnTo>
                        <a:pt x="495" y="208"/>
                      </a:lnTo>
                      <a:lnTo>
                        <a:pt x="505" y="184"/>
                      </a:lnTo>
                      <a:lnTo>
                        <a:pt x="507" y="160"/>
                      </a:lnTo>
                      <a:lnTo>
                        <a:pt x="510" y="141"/>
                      </a:lnTo>
                      <a:lnTo>
                        <a:pt x="514" y="118"/>
                      </a:lnTo>
                      <a:lnTo>
                        <a:pt x="529" y="94"/>
                      </a:lnTo>
                      <a:lnTo>
                        <a:pt x="540" y="85"/>
                      </a:lnTo>
                      <a:lnTo>
                        <a:pt x="552" y="69"/>
                      </a:lnTo>
                      <a:lnTo>
                        <a:pt x="561" y="45"/>
                      </a:lnTo>
                      <a:lnTo>
                        <a:pt x="571" y="27"/>
                      </a:lnTo>
                      <a:lnTo>
                        <a:pt x="589" y="13"/>
                      </a:lnTo>
                      <a:lnTo>
                        <a:pt x="604" y="0"/>
                      </a:lnTo>
                      <a:lnTo>
                        <a:pt x="613" y="6"/>
                      </a:lnTo>
                      <a:lnTo>
                        <a:pt x="615" y="16"/>
                      </a:lnTo>
                      <a:lnTo>
                        <a:pt x="606" y="27"/>
                      </a:lnTo>
                      <a:lnTo>
                        <a:pt x="603" y="34"/>
                      </a:lnTo>
                      <a:lnTo>
                        <a:pt x="600" y="49"/>
                      </a:lnTo>
                      <a:lnTo>
                        <a:pt x="600" y="79"/>
                      </a:lnTo>
                      <a:lnTo>
                        <a:pt x="600" y="103"/>
                      </a:lnTo>
                      <a:lnTo>
                        <a:pt x="592" y="124"/>
                      </a:lnTo>
                      <a:lnTo>
                        <a:pt x="583" y="145"/>
                      </a:lnTo>
                      <a:lnTo>
                        <a:pt x="576" y="162"/>
                      </a:lnTo>
                      <a:lnTo>
                        <a:pt x="574" y="186"/>
                      </a:lnTo>
                      <a:lnTo>
                        <a:pt x="574" y="216"/>
                      </a:lnTo>
                      <a:lnTo>
                        <a:pt x="568" y="244"/>
                      </a:lnTo>
                      <a:lnTo>
                        <a:pt x="568" y="282"/>
                      </a:lnTo>
                      <a:lnTo>
                        <a:pt x="588" y="300"/>
                      </a:lnTo>
                      <a:lnTo>
                        <a:pt x="607" y="325"/>
                      </a:lnTo>
                      <a:lnTo>
                        <a:pt x="645" y="325"/>
                      </a:lnTo>
                      <a:lnTo>
                        <a:pt x="678" y="312"/>
                      </a:lnTo>
                      <a:lnTo>
                        <a:pt x="697" y="292"/>
                      </a:lnTo>
                      <a:lnTo>
                        <a:pt x="720" y="277"/>
                      </a:lnTo>
                      <a:lnTo>
                        <a:pt x="777" y="274"/>
                      </a:lnTo>
                      <a:lnTo>
                        <a:pt x="801" y="265"/>
                      </a:lnTo>
                      <a:lnTo>
                        <a:pt x="816" y="253"/>
                      </a:lnTo>
                      <a:lnTo>
                        <a:pt x="859" y="252"/>
                      </a:lnTo>
                      <a:lnTo>
                        <a:pt x="865" y="265"/>
                      </a:lnTo>
                      <a:lnTo>
                        <a:pt x="861" y="279"/>
                      </a:lnTo>
                      <a:lnTo>
                        <a:pt x="843" y="288"/>
                      </a:lnTo>
                      <a:lnTo>
                        <a:pt x="819" y="300"/>
                      </a:lnTo>
                      <a:lnTo>
                        <a:pt x="796" y="324"/>
                      </a:lnTo>
                      <a:lnTo>
                        <a:pt x="786" y="334"/>
                      </a:lnTo>
                      <a:lnTo>
                        <a:pt x="765" y="343"/>
                      </a:lnTo>
                      <a:lnTo>
                        <a:pt x="735" y="352"/>
                      </a:lnTo>
                      <a:lnTo>
                        <a:pt x="714" y="367"/>
                      </a:lnTo>
                      <a:lnTo>
                        <a:pt x="687" y="390"/>
                      </a:lnTo>
                      <a:lnTo>
                        <a:pt x="669" y="409"/>
                      </a:lnTo>
                      <a:lnTo>
                        <a:pt x="649" y="420"/>
                      </a:lnTo>
                      <a:lnTo>
                        <a:pt x="648" y="481"/>
                      </a:lnTo>
                      <a:lnTo>
                        <a:pt x="673" y="510"/>
                      </a:lnTo>
                      <a:lnTo>
                        <a:pt x="703" y="526"/>
                      </a:lnTo>
                      <a:lnTo>
                        <a:pt x="730" y="531"/>
                      </a:lnTo>
                      <a:lnTo>
                        <a:pt x="751" y="535"/>
                      </a:lnTo>
                      <a:lnTo>
                        <a:pt x="777" y="549"/>
                      </a:lnTo>
                      <a:lnTo>
                        <a:pt x="795" y="567"/>
                      </a:lnTo>
                      <a:lnTo>
                        <a:pt x="819" y="577"/>
                      </a:lnTo>
                      <a:lnTo>
                        <a:pt x="846" y="583"/>
                      </a:lnTo>
                      <a:lnTo>
                        <a:pt x="861" y="592"/>
                      </a:lnTo>
                      <a:lnTo>
                        <a:pt x="874" y="606"/>
                      </a:lnTo>
                      <a:lnTo>
                        <a:pt x="889" y="621"/>
                      </a:lnTo>
                      <a:lnTo>
                        <a:pt x="888" y="634"/>
                      </a:lnTo>
                      <a:lnTo>
                        <a:pt x="867" y="637"/>
                      </a:lnTo>
                      <a:lnTo>
                        <a:pt x="853" y="631"/>
                      </a:lnTo>
                      <a:lnTo>
                        <a:pt x="832" y="618"/>
                      </a:lnTo>
                      <a:lnTo>
                        <a:pt x="807" y="618"/>
                      </a:lnTo>
                      <a:lnTo>
                        <a:pt x="780" y="618"/>
                      </a:lnTo>
                      <a:lnTo>
                        <a:pt x="759" y="615"/>
                      </a:lnTo>
                      <a:lnTo>
                        <a:pt x="736" y="592"/>
                      </a:lnTo>
                      <a:lnTo>
                        <a:pt x="718" y="588"/>
                      </a:lnTo>
                      <a:lnTo>
                        <a:pt x="684" y="588"/>
                      </a:lnTo>
                      <a:lnTo>
                        <a:pt x="615" y="588"/>
                      </a:lnTo>
                      <a:lnTo>
                        <a:pt x="604" y="606"/>
                      </a:lnTo>
                      <a:lnTo>
                        <a:pt x="589" y="621"/>
                      </a:lnTo>
                      <a:lnTo>
                        <a:pt x="576" y="628"/>
                      </a:lnTo>
                      <a:lnTo>
                        <a:pt x="580" y="666"/>
                      </a:lnTo>
                      <a:lnTo>
                        <a:pt x="600" y="702"/>
                      </a:lnTo>
                      <a:lnTo>
                        <a:pt x="618" y="723"/>
                      </a:lnTo>
                      <a:lnTo>
                        <a:pt x="630" y="753"/>
                      </a:lnTo>
                      <a:lnTo>
                        <a:pt x="631" y="787"/>
                      </a:lnTo>
                      <a:lnTo>
                        <a:pt x="640" y="807"/>
                      </a:lnTo>
                      <a:lnTo>
                        <a:pt x="654" y="838"/>
                      </a:lnTo>
                      <a:lnTo>
                        <a:pt x="664" y="862"/>
                      </a:lnTo>
                      <a:lnTo>
                        <a:pt x="664" y="889"/>
                      </a:lnTo>
                      <a:lnTo>
                        <a:pt x="654" y="898"/>
                      </a:lnTo>
                      <a:lnTo>
                        <a:pt x="642" y="898"/>
                      </a:lnTo>
                      <a:lnTo>
                        <a:pt x="624" y="870"/>
                      </a:lnTo>
                      <a:lnTo>
                        <a:pt x="612" y="837"/>
                      </a:lnTo>
                      <a:lnTo>
                        <a:pt x="583" y="808"/>
                      </a:lnTo>
                      <a:lnTo>
                        <a:pt x="568" y="789"/>
                      </a:lnTo>
                      <a:lnTo>
                        <a:pt x="556" y="760"/>
                      </a:lnTo>
                      <a:lnTo>
                        <a:pt x="549" y="738"/>
                      </a:lnTo>
                      <a:lnTo>
                        <a:pt x="513" y="708"/>
                      </a:lnTo>
                      <a:lnTo>
                        <a:pt x="489" y="682"/>
                      </a:lnTo>
                      <a:lnTo>
                        <a:pt x="415" y="684"/>
                      </a:lnTo>
                      <a:lnTo>
                        <a:pt x="390" y="730"/>
                      </a:lnTo>
                      <a:lnTo>
                        <a:pt x="372" y="759"/>
                      </a:lnTo>
                      <a:lnTo>
                        <a:pt x="361" y="798"/>
                      </a:lnTo>
                      <a:lnTo>
                        <a:pt x="339" y="838"/>
                      </a:lnTo>
                      <a:lnTo>
                        <a:pt x="316" y="874"/>
                      </a:lnTo>
                      <a:lnTo>
                        <a:pt x="294" y="907"/>
                      </a:lnTo>
                      <a:lnTo>
                        <a:pt x="285" y="915"/>
                      </a:lnTo>
                      <a:lnTo>
                        <a:pt x="268" y="909"/>
                      </a:lnTo>
                      <a:lnTo>
                        <a:pt x="268" y="894"/>
                      </a:lnTo>
                      <a:lnTo>
                        <a:pt x="276" y="867"/>
                      </a:lnTo>
                      <a:lnTo>
                        <a:pt x="291" y="837"/>
                      </a:lnTo>
                      <a:lnTo>
                        <a:pt x="294" y="790"/>
                      </a:lnTo>
                      <a:lnTo>
                        <a:pt x="298" y="766"/>
                      </a:lnTo>
                      <a:lnTo>
                        <a:pt x="313" y="744"/>
                      </a:lnTo>
                      <a:lnTo>
                        <a:pt x="319" y="699"/>
                      </a:lnTo>
                      <a:lnTo>
                        <a:pt x="324" y="664"/>
                      </a:lnTo>
                      <a:lnTo>
                        <a:pt x="336" y="637"/>
                      </a:lnTo>
                      <a:lnTo>
                        <a:pt x="309" y="609"/>
                      </a:lnTo>
                      <a:lnTo>
                        <a:pt x="283" y="583"/>
                      </a:lnTo>
                      <a:lnTo>
                        <a:pt x="271" y="577"/>
                      </a:lnTo>
                      <a:lnTo>
                        <a:pt x="231" y="601"/>
                      </a:lnTo>
                      <a:lnTo>
                        <a:pt x="201" y="619"/>
                      </a:lnTo>
                      <a:lnTo>
                        <a:pt x="162" y="633"/>
                      </a:lnTo>
                      <a:lnTo>
                        <a:pt x="118" y="640"/>
                      </a:lnTo>
                      <a:lnTo>
                        <a:pt x="88" y="655"/>
                      </a:lnTo>
                      <a:lnTo>
                        <a:pt x="63" y="666"/>
                      </a:lnTo>
                      <a:lnTo>
                        <a:pt x="27" y="666"/>
                      </a:lnTo>
                      <a:lnTo>
                        <a:pt x="16" y="655"/>
                      </a:lnTo>
                      <a:lnTo>
                        <a:pt x="30" y="642"/>
                      </a:lnTo>
                      <a:lnTo>
                        <a:pt x="67" y="628"/>
                      </a:lnTo>
                      <a:lnTo>
                        <a:pt x="94" y="606"/>
                      </a:lnTo>
                      <a:lnTo>
                        <a:pt x="120" y="588"/>
                      </a:lnTo>
                      <a:lnTo>
                        <a:pt x="136" y="576"/>
                      </a:lnTo>
                      <a:lnTo>
                        <a:pt x="162" y="567"/>
                      </a:lnTo>
                      <a:lnTo>
                        <a:pt x="204" y="531"/>
                      </a:lnTo>
                      <a:lnTo>
                        <a:pt x="231" y="510"/>
                      </a:lnTo>
                      <a:lnTo>
                        <a:pt x="247" y="504"/>
                      </a:lnTo>
                      <a:lnTo>
                        <a:pt x="250" y="429"/>
                      </a:lnTo>
                      <a:lnTo>
                        <a:pt x="204" y="396"/>
                      </a:lnTo>
                      <a:lnTo>
                        <a:pt x="190" y="390"/>
                      </a:lnTo>
                      <a:lnTo>
                        <a:pt x="129" y="385"/>
                      </a:lnTo>
                      <a:lnTo>
                        <a:pt x="105" y="369"/>
                      </a:lnTo>
                      <a:lnTo>
                        <a:pt x="81" y="355"/>
                      </a:lnTo>
                      <a:lnTo>
                        <a:pt x="63" y="345"/>
                      </a:lnTo>
                      <a:lnTo>
                        <a:pt x="34" y="339"/>
                      </a:lnTo>
                      <a:lnTo>
                        <a:pt x="3" y="307"/>
                      </a:lnTo>
                      <a:lnTo>
                        <a:pt x="0" y="291"/>
                      </a:lnTo>
                      <a:lnTo>
                        <a:pt x="9" y="285"/>
                      </a:lnTo>
                      <a:lnTo>
                        <a:pt x="39" y="286"/>
                      </a:lnTo>
                      <a:lnTo>
                        <a:pt x="67" y="301"/>
                      </a:lnTo>
                      <a:lnTo>
                        <a:pt x="85" y="304"/>
                      </a:lnTo>
                      <a:lnTo>
                        <a:pt x="115" y="306"/>
                      </a:lnTo>
                      <a:lnTo>
                        <a:pt x="148" y="318"/>
                      </a:lnTo>
                      <a:lnTo>
                        <a:pt x="165" y="324"/>
                      </a:lnTo>
                      <a:lnTo>
                        <a:pt x="226" y="327"/>
                      </a:lnTo>
                      <a:lnTo>
                        <a:pt x="258" y="334"/>
                      </a:lnTo>
                      <a:lnTo>
                        <a:pt x="279" y="334"/>
                      </a:lnTo>
                    </a:path>
                  </a:pathLst>
                </a:custGeom>
                <a:solidFill>
                  <a:schemeClr val="hlink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21873" name="Rectangle 1041"/>
          <p:cNvSpPr>
            <a:spLocks noGrp="1" noChangeArrowheads="1"/>
          </p:cNvSpPr>
          <p:nvPr>
            <p:ph type="ctrTitle"/>
          </p:nvPr>
        </p:nvSpPr>
        <p:spPr>
          <a:xfrm>
            <a:off x="1652588" y="1806575"/>
            <a:ext cx="7391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1874" name="Rectangle 1042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3559175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1875" name="Rectangle 1043"/>
          <p:cNvSpPr>
            <a:spLocks noGrp="1" noChangeArrowheads="1"/>
          </p:cNvSpPr>
          <p:nvPr>
            <p:ph type="dt" sz="half" idx="2"/>
          </p:nvPr>
        </p:nvSpPr>
        <p:spPr>
          <a:xfrm>
            <a:off x="1524000" y="6350000"/>
            <a:ext cx="1724025" cy="457200"/>
          </a:xfrm>
        </p:spPr>
        <p:txBody>
          <a:bodyPr anchor="b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1876" name="Rectangle 1044"/>
          <p:cNvSpPr>
            <a:spLocks noGrp="1" noChangeArrowheads="1"/>
          </p:cNvSpPr>
          <p:nvPr>
            <p:ph type="ftr" sz="quarter" idx="3"/>
          </p:nvPr>
        </p:nvSpPr>
        <p:spPr>
          <a:xfrm>
            <a:off x="3643313" y="6350000"/>
            <a:ext cx="3449637" cy="457200"/>
          </a:xfrm>
        </p:spPr>
        <p:txBody>
          <a:bodyPr anchor="b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21877" name="Rectangle 104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391400" y="6350000"/>
            <a:ext cx="1724025" cy="457200"/>
          </a:xfrm>
        </p:spPr>
        <p:txBody>
          <a:bodyPr anchor="b"/>
          <a:lstStyle>
            <a:lvl1pPr>
              <a:defRPr/>
            </a:lvl1pPr>
          </a:lstStyle>
          <a:p>
            <a:fld id="{6368F662-E4F1-4AB3-836B-55DD193FB1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0C8112-A3AB-4DD5-8B72-EC4A57E8EA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9313" y="304800"/>
            <a:ext cx="19065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9550" y="304800"/>
            <a:ext cx="5567363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CD33D-6FB7-4A15-843A-9AFEAD0209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8763" y="304800"/>
            <a:ext cx="75644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1479550" y="1981200"/>
            <a:ext cx="3736975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68925" y="1981200"/>
            <a:ext cx="3736975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81138" y="6248400"/>
            <a:ext cx="1782762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973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26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E6FC1EA-BDD1-4449-BF42-4F26333170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052EB-96DA-4056-8771-918F666E5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2BAC0-4D25-4A95-B2F3-E5CD529136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9550" y="1981200"/>
            <a:ext cx="37369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925" y="1981200"/>
            <a:ext cx="37369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49541-111C-45DC-8769-E6F285E828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BB894-7020-4BF8-A5BE-BDF6C4E741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B3B62-E55F-430B-9B8B-F48C1ACD9C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B8B2B4-3740-4006-93BC-7119C7AB31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EECAB7-FE04-4BE1-B799-8F28051876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AA7DA-74B1-41C5-8822-F255B2CE79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83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grpSp>
          <p:nvGrpSpPr>
            <p:cNvPr id="120835" name="Group 3"/>
            <p:cNvGrpSpPr>
              <a:grpSpLocks/>
            </p:cNvGrpSpPr>
            <p:nvPr/>
          </p:nvGrpSpPr>
          <p:grpSpPr bwMode="auto">
            <a:xfrm>
              <a:off x="0" y="0"/>
              <a:ext cx="926" cy="4319"/>
              <a:chOff x="0" y="0"/>
              <a:chExt cx="926" cy="4319"/>
            </a:xfrm>
          </p:grpSpPr>
          <p:sp>
            <p:nvSpPr>
              <p:cNvPr id="120836" name="Rectangle 4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923" cy="4319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20837" name="Picture 5"/>
              <p:cNvPicPr>
                <a:picLocks noChangeArrowheads="1"/>
              </p:cNvPicPr>
              <p:nvPr/>
            </p:nvPicPr>
            <p:blipFill>
              <a:blip r:embed="rId14"/>
              <a:srcRect/>
              <a:stretch>
                <a:fillRect/>
              </a:stretch>
            </p:blipFill>
            <p:spPr bwMode="ltGray">
              <a:xfrm>
                <a:off x="6" y="31"/>
                <a:ext cx="920" cy="9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20838" name="Freeform 6"/>
              <p:cNvSpPr>
                <a:spLocks/>
              </p:cNvSpPr>
              <p:nvPr/>
            </p:nvSpPr>
            <p:spPr bwMode="ltGray">
              <a:xfrm>
                <a:off x="6" y="1023"/>
                <a:ext cx="890" cy="916"/>
              </a:xfrm>
              <a:custGeom>
                <a:avLst/>
                <a:gdLst/>
                <a:ahLst/>
                <a:cxnLst>
                  <a:cxn ang="0">
                    <a:pos x="307" y="292"/>
                  </a:cxn>
                  <a:cxn ang="0">
                    <a:pos x="307" y="234"/>
                  </a:cxn>
                  <a:cxn ang="0">
                    <a:pos x="261" y="159"/>
                  </a:cxn>
                  <a:cxn ang="0">
                    <a:pos x="247" y="91"/>
                  </a:cxn>
                  <a:cxn ang="0">
                    <a:pos x="225" y="24"/>
                  </a:cxn>
                  <a:cxn ang="0">
                    <a:pos x="259" y="21"/>
                  </a:cxn>
                  <a:cxn ang="0">
                    <a:pos x="298" y="82"/>
                  </a:cxn>
                  <a:cxn ang="0">
                    <a:pos x="322" y="118"/>
                  </a:cxn>
                  <a:cxn ang="0">
                    <a:pos x="358" y="180"/>
                  </a:cxn>
                  <a:cxn ang="0">
                    <a:pos x="406" y="240"/>
                  </a:cxn>
                  <a:cxn ang="0">
                    <a:pos x="505" y="184"/>
                  </a:cxn>
                  <a:cxn ang="0">
                    <a:pos x="514" y="118"/>
                  </a:cxn>
                  <a:cxn ang="0">
                    <a:pos x="552" y="69"/>
                  </a:cxn>
                  <a:cxn ang="0">
                    <a:pos x="589" y="13"/>
                  </a:cxn>
                  <a:cxn ang="0">
                    <a:pos x="615" y="16"/>
                  </a:cxn>
                  <a:cxn ang="0">
                    <a:pos x="600" y="49"/>
                  </a:cxn>
                  <a:cxn ang="0">
                    <a:pos x="592" y="124"/>
                  </a:cxn>
                  <a:cxn ang="0">
                    <a:pos x="574" y="186"/>
                  </a:cxn>
                  <a:cxn ang="0">
                    <a:pos x="568" y="282"/>
                  </a:cxn>
                  <a:cxn ang="0">
                    <a:pos x="645" y="325"/>
                  </a:cxn>
                  <a:cxn ang="0">
                    <a:pos x="720" y="277"/>
                  </a:cxn>
                  <a:cxn ang="0">
                    <a:pos x="816" y="253"/>
                  </a:cxn>
                  <a:cxn ang="0">
                    <a:pos x="861" y="279"/>
                  </a:cxn>
                  <a:cxn ang="0">
                    <a:pos x="796" y="324"/>
                  </a:cxn>
                  <a:cxn ang="0">
                    <a:pos x="735" y="352"/>
                  </a:cxn>
                  <a:cxn ang="0">
                    <a:pos x="669" y="409"/>
                  </a:cxn>
                  <a:cxn ang="0">
                    <a:pos x="673" y="510"/>
                  </a:cxn>
                  <a:cxn ang="0">
                    <a:pos x="751" y="535"/>
                  </a:cxn>
                  <a:cxn ang="0">
                    <a:pos x="819" y="577"/>
                  </a:cxn>
                  <a:cxn ang="0">
                    <a:pos x="874" y="606"/>
                  </a:cxn>
                  <a:cxn ang="0">
                    <a:pos x="867" y="637"/>
                  </a:cxn>
                  <a:cxn ang="0">
                    <a:pos x="807" y="618"/>
                  </a:cxn>
                  <a:cxn ang="0">
                    <a:pos x="736" y="592"/>
                  </a:cxn>
                  <a:cxn ang="0">
                    <a:pos x="615" y="588"/>
                  </a:cxn>
                  <a:cxn ang="0">
                    <a:pos x="576" y="628"/>
                  </a:cxn>
                  <a:cxn ang="0">
                    <a:pos x="618" y="723"/>
                  </a:cxn>
                  <a:cxn ang="0">
                    <a:pos x="640" y="807"/>
                  </a:cxn>
                  <a:cxn ang="0">
                    <a:pos x="664" y="889"/>
                  </a:cxn>
                  <a:cxn ang="0">
                    <a:pos x="624" y="870"/>
                  </a:cxn>
                  <a:cxn ang="0">
                    <a:pos x="568" y="789"/>
                  </a:cxn>
                  <a:cxn ang="0">
                    <a:pos x="513" y="708"/>
                  </a:cxn>
                  <a:cxn ang="0">
                    <a:pos x="390" y="730"/>
                  </a:cxn>
                  <a:cxn ang="0">
                    <a:pos x="339" y="838"/>
                  </a:cxn>
                  <a:cxn ang="0">
                    <a:pos x="285" y="915"/>
                  </a:cxn>
                  <a:cxn ang="0">
                    <a:pos x="276" y="867"/>
                  </a:cxn>
                  <a:cxn ang="0">
                    <a:pos x="298" y="766"/>
                  </a:cxn>
                  <a:cxn ang="0">
                    <a:pos x="324" y="664"/>
                  </a:cxn>
                  <a:cxn ang="0">
                    <a:pos x="283" y="583"/>
                  </a:cxn>
                  <a:cxn ang="0">
                    <a:pos x="201" y="619"/>
                  </a:cxn>
                  <a:cxn ang="0">
                    <a:pos x="88" y="655"/>
                  </a:cxn>
                  <a:cxn ang="0">
                    <a:pos x="16" y="655"/>
                  </a:cxn>
                  <a:cxn ang="0">
                    <a:pos x="94" y="606"/>
                  </a:cxn>
                  <a:cxn ang="0">
                    <a:pos x="162" y="567"/>
                  </a:cxn>
                  <a:cxn ang="0">
                    <a:pos x="247" y="504"/>
                  </a:cxn>
                  <a:cxn ang="0">
                    <a:pos x="190" y="390"/>
                  </a:cxn>
                  <a:cxn ang="0">
                    <a:pos x="81" y="355"/>
                  </a:cxn>
                  <a:cxn ang="0">
                    <a:pos x="3" y="307"/>
                  </a:cxn>
                  <a:cxn ang="0">
                    <a:pos x="39" y="286"/>
                  </a:cxn>
                  <a:cxn ang="0">
                    <a:pos x="115" y="306"/>
                  </a:cxn>
                  <a:cxn ang="0">
                    <a:pos x="226" y="327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39" name="Freeform 7"/>
              <p:cNvSpPr>
                <a:spLocks/>
              </p:cNvSpPr>
              <p:nvPr/>
            </p:nvSpPr>
            <p:spPr bwMode="ltGray">
              <a:xfrm>
                <a:off x="6" y="2087"/>
                <a:ext cx="890" cy="916"/>
              </a:xfrm>
              <a:custGeom>
                <a:avLst/>
                <a:gdLst/>
                <a:ahLst/>
                <a:cxnLst>
                  <a:cxn ang="0">
                    <a:pos x="307" y="292"/>
                  </a:cxn>
                  <a:cxn ang="0">
                    <a:pos x="307" y="234"/>
                  </a:cxn>
                  <a:cxn ang="0">
                    <a:pos x="261" y="159"/>
                  </a:cxn>
                  <a:cxn ang="0">
                    <a:pos x="247" y="91"/>
                  </a:cxn>
                  <a:cxn ang="0">
                    <a:pos x="225" y="24"/>
                  </a:cxn>
                  <a:cxn ang="0">
                    <a:pos x="259" y="21"/>
                  </a:cxn>
                  <a:cxn ang="0">
                    <a:pos x="298" y="82"/>
                  </a:cxn>
                  <a:cxn ang="0">
                    <a:pos x="322" y="118"/>
                  </a:cxn>
                  <a:cxn ang="0">
                    <a:pos x="358" y="180"/>
                  </a:cxn>
                  <a:cxn ang="0">
                    <a:pos x="406" y="240"/>
                  </a:cxn>
                  <a:cxn ang="0">
                    <a:pos x="505" y="184"/>
                  </a:cxn>
                  <a:cxn ang="0">
                    <a:pos x="514" y="118"/>
                  </a:cxn>
                  <a:cxn ang="0">
                    <a:pos x="552" y="69"/>
                  </a:cxn>
                  <a:cxn ang="0">
                    <a:pos x="589" y="13"/>
                  </a:cxn>
                  <a:cxn ang="0">
                    <a:pos x="615" y="16"/>
                  </a:cxn>
                  <a:cxn ang="0">
                    <a:pos x="600" y="49"/>
                  </a:cxn>
                  <a:cxn ang="0">
                    <a:pos x="592" y="124"/>
                  </a:cxn>
                  <a:cxn ang="0">
                    <a:pos x="574" y="186"/>
                  </a:cxn>
                  <a:cxn ang="0">
                    <a:pos x="568" y="282"/>
                  </a:cxn>
                  <a:cxn ang="0">
                    <a:pos x="645" y="325"/>
                  </a:cxn>
                  <a:cxn ang="0">
                    <a:pos x="720" y="277"/>
                  </a:cxn>
                  <a:cxn ang="0">
                    <a:pos x="816" y="253"/>
                  </a:cxn>
                  <a:cxn ang="0">
                    <a:pos x="861" y="279"/>
                  </a:cxn>
                  <a:cxn ang="0">
                    <a:pos x="796" y="324"/>
                  </a:cxn>
                  <a:cxn ang="0">
                    <a:pos x="735" y="352"/>
                  </a:cxn>
                  <a:cxn ang="0">
                    <a:pos x="669" y="409"/>
                  </a:cxn>
                  <a:cxn ang="0">
                    <a:pos x="673" y="510"/>
                  </a:cxn>
                  <a:cxn ang="0">
                    <a:pos x="751" y="535"/>
                  </a:cxn>
                  <a:cxn ang="0">
                    <a:pos x="819" y="577"/>
                  </a:cxn>
                  <a:cxn ang="0">
                    <a:pos x="874" y="606"/>
                  </a:cxn>
                  <a:cxn ang="0">
                    <a:pos x="867" y="637"/>
                  </a:cxn>
                  <a:cxn ang="0">
                    <a:pos x="807" y="618"/>
                  </a:cxn>
                  <a:cxn ang="0">
                    <a:pos x="736" y="592"/>
                  </a:cxn>
                  <a:cxn ang="0">
                    <a:pos x="615" y="588"/>
                  </a:cxn>
                  <a:cxn ang="0">
                    <a:pos x="576" y="628"/>
                  </a:cxn>
                  <a:cxn ang="0">
                    <a:pos x="618" y="723"/>
                  </a:cxn>
                  <a:cxn ang="0">
                    <a:pos x="640" y="807"/>
                  </a:cxn>
                  <a:cxn ang="0">
                    <a:pos x="664" y="889"/>
                  </a:cxn>
                  <a:cxn ang="0">
                    <a:pos x="624" y="870"/>
                  </a:cxn>
                  <a:cxn ang="0">
                    <a:pos x="568" y="789"/>
                  </a:cxn>
                  <a:cxn ang="0">
                    <a:pos x="513" y="708"/>
                  </a:cxn>
                  <a:cxn ang="0">
                    <a:pos x="390" y="730"/>
                  </a:cxn>
                  <a:cxn ang="0">
                    <a:pos x="339" y="838"/>
                  </a:cxn>
                  <a:cxn ang="0">
                    <a:pos x="285" y="915"/>
                  </a:cxn>
                  <a:cxn ang="0">
                    <a:pos x="276" y="867"/>
                  </a:cxn>
                  <a:cxn ang="0">
                    <a:pos x="298" y="766"/>
                  </a:cxn>
                  <a:cxn ang="0">
                    <a:pos x="324" y="664"/>
                  </a:cxn>
                  <a:cxn ang="0">
                    <a:pos x="283" y="583"/>
                  </a:cxn>
                  <a:cxn ang="0">
                    <a:pos x="201" y="619"/>
                  </a:cxn>
                  <a:cxn ang="0">
                    <a:pos x="88" y="655"/>
                  </a:cxn>
                  <a:cxn ang="0">
                    <a:pos x="16" y="655"/>
                  </a:cxn>
                  <a:cxn ang="0">
                    <a:pos x="94" y="606"/>
                  </a:cxn>
                  <a:cxn ang="0">
                    <a:pos x="162" y="567"/>
                  </a:cxn>
                  <a:cxn ang="0">
                    <a:pos x="247" y="504"/>
                  </a:cxn>
                  <a:cxn ang="0">
                    <a:pos x="190" y="390"/>
                  </a:cxn>
                  <a:cxn ang="0">
                    <a:pos x="81" y="355"/>
                  </a:cxn>
                  <a:cxn ang="0">
                    <a:pos x="3" y="307"/>
                  </a:cxn>
                  <a:cxn ang="0">
                    <a:pos x="39" y="286"/>
                  </a:cxn>
                  <a:cxn ang="0">
                    <a:pos x="115" y="306"/>
                  </a:cxn>
                  <a:cxn ang="0">
                    <a:pos x="226" y="327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40" name="Freeform 8"/>
              <p:cNvSpPr>
                <a:spLocks/>
              </p:cNvSpPr>
              <p:nvPr/>
            </p:nvSpPr>
            <p:spPr bwMode="ltGray">
              <a:xfrm>
                <a:off x="6" y="3160"/>
                <a:ext cx="890" cy="916"/>
              </a:xfrm>
              <a:custGeom>
                <a:avLst/>
                <a:gdLst/>
                <a:ahLst/>
                <a:cxnLst>
                  <a:cxn ang="0">
                    <a:pos x="307" y="292"/>
                  </a:cxn>
                  <a:cxn ang="0">
                    <a:pos x="307" y="234"/>
                  </a:cxn>
                  <a:cxn ang="0">
                    <a:pos x="261" y="159"/>
                  </a:cxn>
                  <a:cxn ang="0">
                    <a:pos x="247" y="91"/>
                  </a:cxn>
                  <a:cxn ang="0">
                    <a:pos x="225" y="24"/>
                  </a:cxn>
                  <a:cxn ang="0">
                    <a:pos x="259" y="21"/>
                  </a:cxn>
                  <a:cxn ang="0">
                    <a:pos x="298" y="82"/>
                  </a:cxn>
                  <a:cxn ang="0">
                    <a:pos x="322" y="118"/>
                  </a:cxn>
                  <a:cxn ang="0">
                    <a:pos x="358" y="180"/>
                  </a:cxn>
                  <a:cxn ang="0">
                    <a:pos x="406" y="240"/>
                  </a:cxn>
                  <a:cxn ang="0">
                    <a:pos x="505" y="184"/>
                  </a:cxn>
                  <a:cxn ang="0">
                    <a:pos x="514" y="118"/>
                  </a:cxn>
                  <a:cxn ang="0">
                    <a:pos x="552" y="69"/>
                  </a:cxn>
                  <a:cxn ang="0">
                    <a:pos x="589" y="13"/>
                  </a:cxn>
                  <a:cxn ang="0">
                    <a:pos x="615" y="16"/>
                  </a:cxn>
                  <a:cxn ang="0">
                    <a:pos x="600" y="49"/>
                  </a:cxn>
                  <a:cxn ang="0">
                    <a:pos x="592" y="124"/>
                  </a:cxn>
                  <a:cxn ang="0">
                    <a:pos x="574" y="186"/>
                  </a:cxn>
                  <a:cxn ang="0">
                    <a:pos x="568" y="282"/>
                  </a:cxn>
                  <a:cxn ang="0">
                    <a:pos x="645" y="325"/>
                  </a:cxn>
                  <a:cxn ang="0">
                    <a:pos x="720" y="277"/>
                  </a:cxn>
                  <a:cxn ang="0">
                    <a:pos x="816" y="253"/>
                  </a:cxn>
                  <a:cxn ang="0">
                    <a:pos x="861" y="279"/>
                  </a:cxn>
                  <a:cxn ang="0">
                    <a:pos x="796" y="324"/>
                  </a:cxn>
                  <a:cxn ang="0">
                    <a:pos x="735" y="352"/>
                  </a:cxn>
                  <a:cxn ang="0">
                    <a:pos x="669" y="409"/>
                  </a:cxn>
                  <a:cxn ang="0">
                    <a:pos x="673" y="510"/>
                  </a:cxn>
                  <a:cxn ang="0">
                    <a:pos x="751" y="535"/>
                  </a:cxn>
                  <a:cxn ang="0">
                    <a:pos x="819" y="577"/>
                  </a:cxn>
                  <a:cxn ang="0">
                    <a:pos x="874" y="606"/>
                  </a:cxn>
                  <a:cxn ang="0">
                    <a:pos x="867" y="637"/>
                  </a:cxn>
                  <a:cxn ang="0">
                    <a:pos x="807" y="618"/>
                  </a:cxn>
                  <a:cxn ang="0">
                    <a:pos x="736" y="592"/>
                  </a:cxn>
                  <a:cxn ang="0">
                    <a:pos x="615" y="588"/>
                  </a:cxn>
                  <a:cxn ang="0">
                    <a:pos x="576" y="628"/>
                  </a:cxn>
                  <a:cxn ang="0">
                    <a:pos x="618" y="723"/>
                  </a:cxn>
                  <a:cxn ang="0">
                    <a:pos x="640" y="807"/>
                  </a:cxn>
                  <a:cxn ang="0">
                    <a:pos x="664" y="889"/>
                  </a:cxn>
                  <a:cxn ang="0">
                    <a:pos x="624" y="870"/>
                  </a:cxn>
                  <a:cxn ang="0">
                    <a:pos x="568" y="789"/>
                  </a:cxn>
                  <a:cxn ang="0">
                    <a:pos x="513" y="708"/>
                  </a:cxn>
                  <a:cxn ang="0">
                    <a:pos x="390" y="730"/>
                  </a:cxn>
                  <a:cxn ang="0">
                    <a:pos x="339" y="838"/>
                  </a:cxn>
                  <a:cxn ang="0">
                    <a:pos x="285" y="915"/>
                  </a:cxn>
                  <a:cxn ang="0">
                    <a:pos x="276" y="867"/>
                  </a:cxn>
                  <a:cxn ang="0">
                    <a:pos x="298" y="766"/>
                  </a:cxn>
                  <a:cxn ang="0">
                    <a:pos x="324" y="664"/>
                  </a:cxn>
                  <a:cxn ang="0">
                    <a:pos x="283" y="583"/>
                  </a:cxn>
                  <a:cxn ang="0">
                    <a:pos x="201" y="619"/>
                  </a:cxn>
                  <a:cxn ang="0">
                    <a:pos x="88" y="655"/>
                  </a:cxn>
                  <a:cxn ang="0">
                    <a:pos x="16" y="655"/>
                  </a:cxn>
                  <a:cxn ang="0">
                    <a:pos x="94" y="606"/>
                  </a:cxn>
                  <a:cxn ang="0">
                    <a:pos x="162" y="567"/>
                  </a:cxn>
                  <a:cxn ang="0">
                    <a:pos x="247" y="504"/>
                  </a:cxn>
                  <a:cxn ang="0">
                    <a:pos x="190" y="390"/>
                  </a:cxn>
                  <a:cxn ang="0">
                    <a:pos x="81" y="355"/>
                  </a:cxn>
                  <a:cxn ang="0">
                    <a:pos x="3" y="307"/>
                  </a:cxn>
                  <a:cxn ang="0">
                    <a:pos x="39" y="286"/>
                  </a:cxn>
                  <a:cxn ang="0">
                    <a:pos x="115" y="306"/>
                  </a:cxn>
                  <a:cxn ang="0">
                    <a:pos x="226" y="327"/>
                  </a:cxn>
                </a:cxnLst>
                <a:rect l="0" t="0" r="r" b="b"/>
                <a:pathLst>
                  <a:path w="890" h="916">
                    <a:moveTo>
                      <a:pt x="279" y="334"/>
                    </a:moveTo>
                    <a:lnTo>
                      <a:pt x="292" y="312"/>
                    </a:lnTo>
                    <a:lnTo>
                      <a:pt x="307" y="292"/>
                    </a:lnTo>
                    <a:lnTo>
                      <a:pt x="324" y="276"/>
                    </a:lnTo>
                    <a:lnTo>
                      <a:pt x="313" y="255"/>
                    </a:lnTo>
                    <a:lnTo>
                      <a:pt x="307" y="234"/>
                    </a:lnTo>
                    <a:lnTo>
                      <a:pt x="288" y="202"/>
                    </a:lnTo>
                    <a:lnTo>
                      <a:pt x="274" y="181"/>
                    </a:lnTo>
                    <a:lnTo>
                      <a:pt x="261" y="159"/>
                    </a:lnTo>
                    <a:lnTo>
                      <a:pt x="256" y="139"/>
                    </a:lnTo>
                    <a:lnTo>
                      <a:pt x="256" y="118"/>
                    </a:lnTo>
                    <a:lnTo>
                      <a:pt x="247" y="91"/>
                    </a:lnTo>
                    <a:lnTo>
                      <a:pt x="237" y="70"/>
                    </a:lnTo>
                    <a:lnTo>
                      <a:pt x="226" y="46"/>
                    </a:lnTo>
                    <a:lnTo>
                      <a:pt x="225" y="24"/>
                    </a:lnTo>
                    <a:lnTo>
                      <a:pt x="232" y="10"/>
                    </a:lnTo>
                    <a:lnTo>
                      <a:pt x="247" y="9"/>
                    </a:lnTo>
                    <a:lnTo>
                      <a:pt x="259" y="21"/>
                    </a:lnTo>
                    <a:lnTo>
                      <a:pt x="270" y="46"/>
                    </a:lnTo>
                    <a:lnTo>
                      <a:pt x="280" y="61"/>
                    </a:lnTo>
                    <a:lnTo>
                      <a:pt x="298" y="82"/>
                    </a:lnTo>
                    <a:lnTo>
                      <a:pt x="309" y="88"/>
                    </a:lnTo>
                    <a:lnTo>
                      <a:pt x="315" y="99"/>
                    </a:lnTo>
                    <a:lnTo>
                      <a:pt x="322" y="118"/>
                    </a:lnTo>
                    <a:lnTo>
                      <a:pt x="330" y="141"/>
                    </a:lnTo>
                    <a:lnTo>
                      <a:pt x="339" y="160"/>
                    </a:lnTo>
                    <a:lnTo>
                      <a:pt x="358" y="180"/>
                    </a:lnTo>
                    <a:lnTo>
                      <a:pt x="379" y="205"/>
                    </a:lnTo>
                    <a:lnTo>
                      <a:pt x="399" y="225"/>
                    </a:lnTo>
                    <a:lnTo>
                      <a:pt x="406" y="240"/>
                    </a:lnTo>
                    <a:lnTo>
                      <a:pt x="474" y="241"/>
                    </a:lnTo>
                    <a:lnTo>
                      <a:pt x="495" y="208"/>
                    </a:lnTo>
                    <a:lnTo>
                      <a:pt x="505" y="184"/>
                    </a:lnTo>
                    <a:lnTo>
                      <a:pt x="507" y="160"/>
                    </a:lnTo>
                    <a:lnTo>
                      <a:pt x="510" y="141"/>
                    </a:lnTo>
                    <a:lnTo>
                      <a:pt x="514" y="118"/>
                    </a:lnTo>
                    <a:lnTo>
                      <a:pt x="529" y="94"/>
                    </a:lnTo>
                    <a:lnTo>
                      <a:pt x="540" y="85"/>
                    </a:lnTo>
                    <a:lnTo>
                      <a:pt x="552" y="69"/>
                    </a:lnTo>
                    <a:lnTo>
                      <a:pt x="561" y="45"/>
                    </a:lnTo>
                    <a:lnTo>
                      <a:pt x="571" y="27"/>
                    </a:lnTo>
                    <a:lnTo>
                      <a:pt x="589" y="13"/>
                    </a:lnTo>
                    <a:lnTo>
                      <a:pt x="604" y="0"/>
                    </a:lnTo>
                    <a:lnTo>
                      <a:pt x="613" y="6"/>
                    </a:lnTo>
                    <a:lnTo>
                      <a:pt x="615" y="16"/>
                    </a:lnTo>
                    <a:lnTo>
                      <a:pt x="606" y="27"/>
                    </a:lnTo>
                    <a:lnTo>
                      <a:pt x="603" y="34"/>
                    </a:lnTo>
                    <a:lnTo>
                      <a:pt x="600" y="49"/>
                    </a:lnTo>
                    <a:lnTo>
                      <a:pt x="600" y="79"/>
                    </a:lnTo>
                    <a:lnTo>
                      <a:pt x="600" y="103"/>
                    </a:lnTo>
                    <a:lnTo>
                      <a:pt x="592" y="124"/>
                    </a:lnTo>
                    <a:lnTo>
                      <a:pt x="583" y="145"/>
                    </a:lnTo>
                    <a:lnTo>
                      <a:pt x="576" y="162"/>
                    </a:lnTo>
                    <a:lnTo>
                      <a:pt x="574" y="186"/>
                    </a:lnTo>
                    <a:lnTo>
                      <a:pt x="574" y="216"/>
                    </a:lnTo>
                    <a:lnTo>
                      <a:pt x="568" y="244"/>
                    </a:lnTo>
                    <a:lnTo>
                      <a:pt x="568" y="282"/>
                    </a:lnTo>
                    <a:lnTo>
                      <a:pt x="588" y="300"/>
                    </a:lnTo>
                    <a:lnTo>
                      <a:pt x="607" y="325"/>
                    </a:lnTo>
                    <a:lnTo>
                      <a:pt x="645" y="325"/>
                    </a:lnTo>
                    <a:lnTo>
                      <a:pt x="678" y="312"/>
                    </a:lnTo>
                    <a:lnTo>
                      <a:pt x="697" y="292"/>
                    </a:lnTo>
                    <a:lnTo>
                      <a:pt x="720" y="277"/>
                    </a:lnTo>
                    <a:lnTo>
                      <a:pt x="777" y="274"/>
                    </a:lnTo>
                    <a:lnTo>
                      <a:pt x="801" y="265"/>
                    </a:lnTo>
                    <a:lnTo>
                      <a:pt x="816" y="253"/>
                    </a:lnTo>
                    <a:lnTo>
                      <a:pt x="859" y="252"/>
                    </a:lnTo>
                    <a:lnTo>
                      <a:pt x="865" y="265"/>
                    </a:lnTo>
                    <a:lnTo>
                      <a:pt x="861" y="279"/>
                    </a:lnTo>
                    <a:lnTo>
                      <a:pt x="843" y="288"/>
                    </a:lnTo>
                    <a:lnTo>
                      <a:pt x="819" y="300"/>
                    </a:lnTo>
                    <a:lnTo>
                      <a:pt x="796" y="324"/>
                    </a:lnTo>
                    <a:lnTo>
                      <a:pt x="786" y="334"/>
                    </a:lnTo>
                    <a:lnTo>
                      <a:pt x="765" y="343"/>
                    </a:lnTo>
                    <a:lnTo>
                      <a:pt x="735" y="352"/>
                    </a:lnTo>
                    <a:lnTo>
                      <a:pt x="714" y="367"/>
                    </a:lnTo>
                    <a:lnTo>
                      <a:pt x="687" y="390"/>
                    </a:lnTo>
                    <a:lnTo>
                      <a:pt x="669" y="409"/>
                    </a:lnTo>
                    <a:lnTo>
                      <a:pt x="649" y="420"/>
                    </a:lnTo>
                    <a:lnTo>
                      <a:pt x="648" y="481"/>
                    </a:lnTo>
                    <a:lnTo>
                      <a:pt x="673" y="510"/>
                    </a:lnTo>
                    <a:lnTo>
                      <a:pt x="703" y="526"/>
                    </a:lnTo>
                    <a:lnTo>
                      <a:pt x="730" y="531"/>
                    </a:lnTo>
                    <a:lnTo>
                      <a:pt x="751" y="535"/>
                    </a:lnTo>
                    <a:lnTo>
                      <a:pt x="777" y="549"/>
                    </a:lnTo>
                    <a:lnTo>
                      <a:pt x="795" y="567"/>
                    </a:lnTo>
                    <a:lnTo>
                      <a:pt x="819" y="577"/>
                    </a:lnTo>
                    <a:lnTo>
                      <a:pt x="846" y="583"/>
                    </a:lnTo>
                    <a:lnTo>
                      <a:pt x="861" y="592"/>
                    </a:lnTo>
                    <a:lnTo>
                      <a:pt x="874" y="606"/>
                    </a:lnTo>
                    <a:lnTo>
                      <a:pt x="889" y="621"/>
                    </a:lnTo>
                    <a:lnTo>
                      <a:pt x="888" y="634"/>
                    </a:lnTo>
                    <a:lnTo>
                      <a:pt x="867" y="637"/>
                    </a:lnTo>
                    <a:lnTo>
                      <a:pt x="853" y="631"/>
                    </a:lnTo>
                    <a:lnTo>
                      <a:pt x="832" y="618"/>
                    </a:lnTo>
                    <a:lnTo>
                      <a:pt x="807" y="618"/>
                    </a:lnTo>
                    <a:lnTo>
                      <a:pt x="780" y="618"/>
                    </a:lnTo>
                    <a:lnTo>
                      <a:pt x="759" y="615"/>
                    </a:lnTo>
                    <a:lnTo>
                      <a:pt x="736" y="592"/>
                    </a:lnTo>
                    <a:lnTo>
                      <a:pt x="718" y="588"/>
                    </a:lnTo>
                    <a:lnTo>
                      <a:pt x="684" y="588"/>
                    </a:lnTo>
                    <a:lnTo>
                      <a:pt x="615" y="588"/>
                    </a:lnTo>
                    <a:lnTo>
                      <a:pt x="604" y="606"/>
                    </a:lnTo>
                    <a:lnTo>
                      <a:pt x="589" y="621"/>
                    </a:lnTo>
                    <a:lnTo>
                      <a:pt x="576" y="628"/>
                    </a:lnTo>
                    <a:lnTo>
                      <a:pt x="580" y="666"/>
                    </a:lnTo>
                    <a:lnTo>
                      <a:pt x="600" y="702"/>
                    </a:lnTo>
                    <a:lnTo>
                      <a:pt x="618" y="723"/>
                    </a:lnTo>
                    <a:lnTo>
                      <a:pt x="630" y="753"/>
                    </a:lnTo>
                    <a:lnTo>
                      <a:pt x="631" y="787"/>
                    </a:lnTo>
                    <a:lnTo>
                      <a:pt x="640" y="807"/>
                    </a:lnTo>
                    <a:lnTo>
                      <a:pt x="654" y="838"/>
                    </a:lnTo>
                    <a:lnTo>
                      <a:pt x="664" y="862"/>
                    </a:lnTo>
                    <a:lnTo>
                      <a:pt x="664" y="889"/>
                    </a:lnTo>
                    <a:lnTo>
                      <a:pt x="654" y="898"/>
                    </a:lnTo>
                    <a:lnTo>
                      <a:pt x="642" y="898"/>
                    </a:lnTo>
                    <a:lnTo>
                      <a:pt x="624" y="870"/>
                    </a:lnTo>
                    <a:lnTo>
                      <a:pt x="612" y="837"/>
                    </a:lnTo>
                    <a:lnTo>
                      <a:pt x="583" y="808"/>
                    </a:lnTo>
                    <a:lnTo>
                      <a:pt x="568" y="789"/>
                    </a:lnTo>
                    <a:lnTo>
                      <a:pt x="556" y="760"/>
                    </a:lnTo>
                    <a:lnTo>
                      <a:pt x="549" y="738"/>
                    </a:lnTo>
                    <a:lnTo>
                      <a:pt x="513" y="708"/>
                    </a:lnTo>
                    <a:lnTo>
                      <a:pt x="489" y="682"/>
                    </a:lnTo>
                    <a:lnTo>
                      <a:pt x="415" y="684"/>
                    </a:lnTo>
                    <a:lnTo>
                      <a:pt x="390" y="730"/>
                    </a:lnTo>
                    <a:lnTo>
                      <a:pt x="372" y="759"/>
                    </a:lnTo>
                    <a:lnTo>
                      <a:pt x="361" y="798"/>
                    </a:lnTo>
                    <a:lnTo>
                      <a:pt x="339" y="838"/>
                    </a:lnTo>
                    <a:lnTo>
                      <a:pt x="316" y="874"/>
                    </a:lnTo>
                    <a:lnTo>
                      <a:pt x="294" y="907"/>
                    </a:lnTo>
                    <a:lnTo>
                      <a:pt x="285" y="915"/>
                    </a:lnTo>
                    <a:lnTo>
                      <a:pt x="268" y="909"/>
                    </a:lnTo>
                    <a:lnTo>
                      <a:pt x="268" y="894"/>
                    </a:lnTo>
                    <a:lnTo>
                      <a:pt x="276" y="867"/>
                    </a:lnTo>
                    <a:lnTo>
                      <a:pt x="291" y="837"/>
                    </a:lnTo>
                    <a:lnTo>
                      <a:pt x="294" y="790"/>
                    </a:lnTo>
                    <a:lnTo>
                      <a:pt x="298" y="766"/>
                    </a:lnTo>
                    <a:lnTo>
                      <a:pt x="313" y="744"/>
                    </a:lnTo>
                    <a:lnTo>
                      <a:pt x="319" y="699"/>
                    </a:lnTo>
                    <a:lnTo>
                      <a:pt x="324" y="664"/>
                    </a:lnTo>
                    <a:lnTo>
                      <a:pt x="336" y="637"/>
                    </a:lnTo>
                    <a:lnTo>
                      <a:pt x="309" y="609"/>
                    </a:lnTo>
                    <a:lnTo>
                      <a:pt x="283" y="583"/>
                    </a:lnTo>
                    <a:lnTo>
                      <a:pt x="271" y="577"/>
                    </a:lnTo>
                    <a:lnTo>
                      <a:pt x="231" y="601"/>
                    </a:lnTo>
                    <a:lnTo>
                      <a:pt x="201" y="619"/>
                    </a:lnTo>
                    <a:lnTo>
                      <a:pt x="162" y="633"/>
                    </a:lnTo>
                    <a:lnTo>
                      <a:pt x="118" y="640"/>
                    </a:lnTo>
                    <a:lnTo>
                      <a:pt x="88" y="655"/>
                    </a:lnTo>
                    <a:lnTo>
                      <a:pt x="63" y="666"/>
                    </a:lnTo>
                    <a:lnTo>
                      <a:pt x="27" y="666"/>
                    </a:lnTo>
                    <a:lnTo>
                      <a:pt x="16" y="655"/>
                    </a:lnTo>
                    <a:lnTo>
                      <a:pt x="30" y="642"/>
                    </a:lnTo>
                    <a:lnTo>
                      <a:pt x="67" y="628"/>
                    </a:lnTo>
                    <a:lnTo>
                      <a:pt x="94" y="606"/>
                    </a:lnTo>
                    <a:lnTo>
                      <a:pt x="120" y="588"/>
                    </a:lnTo>
                    <a:lnTo>
                      <a:pt x="136" y="576"/>
                    </a:lnTo>
                    <a:lnTo>
                      <a:pt x="162" y="567"/>
                    </a:lnTo>
                    <a:lnTo>
                      <a:pt x="204" y="531"/>
                    </a:lnTo>
                    <a:lnTo>
                      <a:pt x="231" y="510"/>
                    </a:lnTo>
                    <a:lnTo>
                      <a:pt x="247" y="504"/>
                    </a:lnTo>
                    <a:lnTo>
                      <a:pt x="250" y="429"/>
                    </a:lnTo>
                    <a:lnTo>
                      <a:pt x="204" y="396"/>
                    </a:lnTo>
                    <a:lnTo>
                      <a:pt x="190" y="390"/>
                    </a:lnTo>
                    <a:lnTo>
                      <a:pt x="129" y="385"/>
                    </a:lnTo>
                    <a:lnTo>
                      <a:pt x="105" y="369"/>
                    </a:lnTo>
                    <a:lnTo>
                      <a:pt x="81" y="355"/>
                    </a:lnTo>
                    <a:lnTo>
                      <a:pt x="63" y="345"/>
                    </a:lnTo>
                    <a:lnTo>
                      <a:pt x="34" y="339"/>
                    </a:lnTo>
                    <a:lnTo>
                      <a:pt x="3" y="307"/>
                    </a:lnTo>
                    <a:lnTo>
                      <a:pt x="0" y="291"/>
                    </a:lnTo>
                    <a:lnTo>
                      <a:pt x="9" y="285"/>
                    </a:lnTo>
                    <a:lnTo>
                      <a:pt x="39" y="286"/>
                    </a:lnTo>
                    <a:lnTo>
                      <a:pt x="67" y="301"/>
                    </a:lnTo>
                    <a:lnTo>
                      <a:pt x="85" y="304"/>
                    </a:lnTo>
                    <a:lnTo>
                      <a:pt x="115" y="306"/>
                    </a:lnTo>
                    <a:lnTo>
                      <a:pt x="148" y="318"/>
                    </a:lnTo>
                    <a:lnTo>
                      <a:pt x="165" y="324"/>
                    </a:lnTo>
                    <a:lnTo>
                      <a:pt x="226" y="327"/>
                    </a:lnTo>
                    <a:lnTo>
                      <a:pt x="258" y="334"/>
                    </a:lnTo>
                    <a:lnTo>
                      <a:pt x="279" y="334"/>
                    </a:lnTo>
                  </a:path>
                </a:pathLst>
              </a:custGeom>
              <a:solidFill>
                <a:schemeClr val="hlink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0841" name="Group 9"/>
            <p:cNvGrpSpPr>
              <a:grpSpLocks/>
            </p:cNvGrpSpPr>
            <p:nvPr/>
          </p:nvGrpSpPr>
          <p:grpSpPr bwMode="auto">
            <a:xfrm>
              <a:off x="993" y="1028"/>
              <a:ext cx="4766" cy="119"/>
              <a:chOff x="993" y="1028"/>
              <a:chExt cx="4766" cy="119"/>
            </a:xfrm>
          </p:grpSpPr>
          <p:sp>
            <p:nvSpPr>
              <p:cNvPr id="120842" name="Rectangle 10"/>
              <p:cNvSpPr>
                <a:spLocks noChangeArrowheads="1"/>
              </p:cNvSpPr>
              <p:nvPr/>
            </p:nvSpPr>
            <p:spPr bwMode="ltGray">
              <a:xfrm>
                <a:off x="996" y="1035"/>
                <a:ext cx="4763" cy="106"/>
              </a:xfrm>
              <a:prstGeom prst="rect">
                <a:avLst/>
              </a:prstGeom>
              <a:gradFill rotWithShape="0">
                <a:gsLst>
                  <a:gs pos="0">
                    <a:srgbClr val="825600"/>
                  </a:gs>
                  <a:gs pos="13000">
                    <a:srgbClr val="FFA800"/>
                  </a:gs>
                  <a:gs pos="28000">
                    <a:srgbClr val="825600"/>
                  </a:gs>
                  <a:gs pos="42999">
                    <a:srgbClr val="FFA800"/>
                  </a:gs>
                  <a:gs pos="58000">
                    <a:srgbClr val="825600"/>
                  </a:gs>
                  <a:gs pos="72000">
                    <a:srgbClr val="FFA800"/>
                  </a:gs>
                  <a:gs pos="87000">
                    <a:srgbClr val="825600"/>
                  </a:gs>
                  <a:gs pos="100000">
                    <a:srgbClr val="FFA800"/>
                  </a:gs>
                </a:gsLst>
                <a:lin ang="27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43" name="Line 11"/>
              <p:cNvSpPr>
                <a:spLocks noChangeShapeType="1"/>
              </p:cNvSpPr>
              <p:nvPr/>
            </p:nvSpPr>
            <p:spPr bwMode="ltGray">
              <a:xfrm>
                <a:off x="999" y="1145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44" name="Line 12"/>
              <p:cNvSpPr>
                <a:spLocks noChangeShapeType="1"/>
              </p:cNvSpPr>
              <p:nvPr/>
            </p:nvSpPr>
            <p:spPr bwMode="ltGray">
              <a:xfrm>
                <a:off x="999" y="112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45" name="Line 13"/>
              <p:cNvSpPr>
                <a:spLocks noChangeShapeType="1"/>
              </p:cNvSpPr>
              <p:nvPr/>
            </p:nvSpPr>
            <p:spPr bwMode="ltGray">
              <a:xfrm>
                <a:off x="999" y="1091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46" name="Line 14"/>
              <p:cNvSpPr>
                <a:spLocks noChangeShapeType="1"/>
              </p:cNvSpPr>
              <p:nvPr/>
            </p:nvSpPr>
            <p:spPr bwMode="ltGray">
              <a:xfrm>
                <a:off x="999" y="1057"/>
                <a:ext cx="4760" cy="0"/>
              </a:xfrm>
              <a:prstGeom prst="line">
                <a:avLst/>
              </a:prstGeom>
              <a:noFill/>
              <a:ln w="12700">
                <a:solidFill>
                  <a:srgbClr val="996633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847" name="Freeform 15"/>
              <p:cNvSpPr>
                <a:spLocks/>
              </p:cNvSpPr>
              <p:nvPr/>
            </p:nvSpPr>
            <p:spPr bwMode="ltGray">
              <a:xfrm>
                <a:off x="993" y="1028"/>
                <a:ext cx="4765" cy="119"/>
              </a:xfrm>
              <a:custGeom>
                <a:avLst/>
                <a:gdLst/>
                <a:ahLst/>
                <a:cxnLst>
                  <a:cxn ang="0">
                    <a:pos x="0" y="118"/>
                  </a:cxn>
                  <a:cxn ang="0">
                    <a:pos x="0" y="0"/>
                  </a:cxn>
                  <a:cxn ang="0">
                    <a:pos x="4764" y="0"/>
                  </a:cxn>
                </a:cxnLst>
                <a:rect l="0" t="0" r="r" b="b"/>
                <a:pathLst>
                  <a:path w="4765" h="119">
                    <a:moveTo>
                      <a:pt x="0" y="118"/>
                    </a:moveTo>
                    <a:lnTo>
                      <a:pt x="0" y="0"/>
                    </a:lnTo>
                    <a:lnTo>
                      <a:pt x="4764" y="0"/>
                    </a:lnTo>
                  </a:path>
                </a:pathLst>
              </a:custGeom>
              <a:noFill/>
              <a:ln w="12700" cap="rnd" cmpd="sng">
                <a:solidFill>
                  <a:srgbClr val="FFCC66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20848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528763" y="304800"/>
            <a:ext cx="7564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0849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79550" y="1981200"/>
            <a:ext cx="76263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50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81138" y="6248400"/>
            <a:ext cx="1782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i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20851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973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i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20852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6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i="0">
                <a:solidFill>
                  <a:schemeClr val="tx2"/>
                </a:solidFill>
              </a:defRPr>
            </a:lvl1pPr>
          </a:lstStyle>
          <a:p>
            <a:fld id="{AEC8E521-C437-4927-9BF5-5672A1355FD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2pPr>
      <a:lvl3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3pPr>
      <a:lvl4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4pPr>
      <a:lvl5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¬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1524000"/>
            <a:ext cx="7219950" cy="1412875"/>
          </a:xfrm>
        </p:spPr>
        <p:txBody>
          <a:bodyPr/>
          <a:lstStyle/>
          <a:p>
            <a:r>
              <a:rPr lang="en-US" sz="4000" b="1" i="0" dirty="0" err="1" smtClean="0">
                <a:solidFill>
                  <a:srgbClr val="800000"/>
                </a:solidFill>
                <a:cs typeface="Times New Roman" charset="0"/>
              </a:rPr>
              <a:t>Ko’s</a:t>
            </a:r>
            <a:r>
              <a:rPr lang="en-US" sz="4000" b="1" i="0" dirty="0" smtClean="0">
                <a:solidFill>
                  <a:srgbClr val="800000"/>
                </a:solidFill>
                <a:cs typeface="Times New Roman" charset="0"/>
              </a:rPr>
              <a:t> interlanguage </a:t>
            </a:r>
            <a:r>
              <a:rPr lang="en-US" sz="4000" b="1" i="0" dirty="0">
                <a:solidFill>
                  <a:srgbClr val="800000"/>
                </a:solidFill>
                <a:cs typeface="Times New Roman" charset="0"/>
              </a:rPr>
              <a:t>Grammar in Second Language Acquisition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810000"/>
            <a:ext cx="5257800" cy="1163638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		Dr. Azhar Pervaiz</a:t>
            </a:r>
            <a:endParaRPr lang="en-US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880350" cy="931863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L2-Errors =&gt; Interlanguage Hypothesis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410200"/>
          </a:xfrm>
        </p:spPr>
        <p:txBody>
          <a:bodyPr/>
          <a:lstStyle/>
          <a:p>
            <a:r>
              <a:rPr lang="en-US" sz="2800"/>
              <a:t>Learners have an </a:t>
            </a:r>
            <a:r>
              <a:rPr lang="en-US" sz="2800" b="1"/>
              <a:t>interlanguage grammar</a:t>
            </a:r>
            <a:r>
              <a:rPr lang="en-US" sz="2800"/>
              <a:t> (= a mental representation of grammatical knowledge) at every stage of the acquisition process (Corder 1967, 1981; Selinker 1972).</a:t>
            </a:r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Activity I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48768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ea typeface="Times" pitchFamily="18" charset="0"/>
                <a:cs typeface="Times" pitchFamily="18" charset="0"/>
              </a:rPr>
              <a:t>Adverb-verb order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 b="1">
                <a:ea typeface="Times" pitchFamily="18" charset="0"/>
                <a:cs typeface="Times" pitchFamily="18" charset="0"/>
              </a:rPr>
              <a:t> </a:t>
            </a:r>
            <a:r>
              <a:rPr lang="en-US">
                <a:ea typeface="Times" pitchFamily="18" charset="0"/>
                <a:cs typeface="Times" pitchFamily="18" charset="0"/>
              </a:rPr>
              <a:t>	In English, an adverb cannot intervene between a verb and its object: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en-US">
              <a:ea typeface="Times" pitchFamily="18" charset="0"/>
              <a:cs typeface="Times" pitchFamily="18" charset="0"/>
            </a:endParaRPr>
          </a:p>
          <a:p>
            <a:pPr marL="914400" lvl="1" indent="-457200">
              <a:lnSpc>
                <a:spcPct val="90000"/>
              </a:lnSpc>
            </a:pPr>
            <a:r>
              <a:rPr lang="en-US" sz="2400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Mary is quietly eating soup.  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400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*Mary is eating quietly soup.</a:t>
            </a:r>
          </a:p>
          <a:p>
            <a:pPr marL="914400" lvl="1" indent="-457200">
              <a:lnSpc>
                <a:spcPct val="90000"/>
              </a:lnSpc>
            </a:pPr>
            <a:endParaRPr lang="en-US" sz="2400">
              <a:solidFill>
                <a:srgbClr val="000099"/>
              </a:solidFill>
              <a:ea typeface="Times" pitchFamily="18" charset="0"/>
              <a:cs typeface="Times" pitchFamily="18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ea typeface="Times" pitchFamily="18" charset="0"/>
                <a:cs typeface="Times" pitchFamily="18" charset="0"/>
              </a:rPr>
              <a:t> 	</a:t>
            </a:r>
            <a:r>
              <a:rPr lang="en-US" sz="2800">
                <a:ea typeface="Times" pitchFamily="18" charset="0"/>
                <a:cs typeface="Times" pitchFamily="18" charset="0"/>
              </a:rPr>
              <a:t>In some languages (e.g.,. French), the reverse order is correct.  How would you determine whether L2-English learners are aware of adverb-verb order in English?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Activity II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4876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The sentence </a:t>
            </a:r>
            <a:r>
              <a:rPr lang="en-US" sz="2800" i="1">
                <a:ea typeface="Times" pitchFamily="18" charset="0"/>
                <a:cs typeface="Times" pitchFamily="18" charset="0"/>
              </a:rPr>
              <a:t>Every cat climbed up a tall tree in my back yard </a:t>
            </a:r>
            <a:r>
              <a:rPr lang="en-US" sz="2800">
                <a:ea typeface="Times" pitchFamily="18" charset="0"/>
                <a:cs typeface="Times" pitchFamily="18" charset="0"/>
              </a:rPr>
              <a:t> has two potential interpretations: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	</a:t>
            </a:r>
            <a:r>
              <a:rPr lang="en-US" sz="2400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a) 	Every cat climbed up a different tall tree in my back yard.</a:t>
            </a:r>
          </a:p>
          <a:p>
            <a:pPr>
              <a:buFont typeface="Wingdings" pitchFamily="2" charset="2"/>
              <a:buNone/>
            </a:pPr>
            <a:r>
              <a:rPr lang="en-US" sz="2400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	b)	Every cat climbed one particular tall tree in my back yard.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However, this sentence does not have the reading, in which </a:t>
            </a:r>
            <a:r>
              <a:rPr lang="en-US" sz="2800" i="1">
                <a:ea typeface="Times" pitchFamily="18" charset="0"/>
                <a:cs typeface="Times" pitchFamily="18" charset="0"/>
              </a:rPr>
              <a:t>every </a:t>
            </a:r>
            <a:r>
              <a:rPr lang="en-US" sz="2800">
                <a:ea typeface="Times" pitchFamily="18" charset="0"/>
                <a:cs typeface="Times" pitchFamily="18" charset="0"/>
              </a:rPr>
              <a:t>modifies </a:t>
            </a:r>
            <a:r>
              <a:rPr lang="en-US" sz="2800" i="1">
                <a:ea typeface="Times" pitchFamily="18" charset="0"/>
                <a:cs typeface="Times" pitchFamily="18" charset="0"/>
              </a:rPr>
              <a:t>tall tree </a:t>
            </a:r>
            <a:r>
              <a:rPr lang="en-US" sz="2800">
                <a:ea typeface="Times" pitchFamily="18" charset="0"/>
                <a:cs typeface="Times" pitchFamily="18" charset="0"/>
              </a:rPr>
              <a:t>rather than </a:t>
            </a:r>
            <a:r>
              <a:rPr lang="en-US" sz="2800" i="1">
                <a:ea typeface="Times" pitchFamily="18" charset="0"/>
                <a:cs typeface="Times" pitchFamily="18" charset="0"/>
              </a:rPr>
              <a:t>cat</a:t>
            </a:r>
            <a:r>
              <a:rPr lang="en-US" sz="2800">
                <a:ea typeface="Times" pitchFamily="18" charset="0"/>
                <a:cs typeface="Times" pitchFamily="18" charset="0"/>
              </a:rPr>
              <a:t>: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	</a:t>
            </a:r>
            <a:r>
              <a:rPr lang="en-US" sz="2400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c)	Every tall tree in my back yard was climbed on by a cat.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How might you determine that L2-English learners allow interpretations (a) and (b) for this sentence, and disallow interpretation (c)?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7620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Activity III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686800" cy="5105400"/>
          </a:xfrm>
        </p:spPr>
        <p:txBody>
          <a:bodyPr/>
          <a:lstStyle/>
          <a:p>
            <a:r>
              <a:rPr lang="en-US" sz="2800">
                <a:ea typeface="Times" pitchFamily="18" charset="0"/>
                <a:cs typeface="Times" pitchFamily="18" charset="0"/>
              </a:rPr>
              <a:t>The articles </a:t>
            </a:r>
            <a:r>
              <a:rPr lang="en-US" sz="2800" i="1">
                <a:ea typeface="Times" pitchFamily="18" charset="0"/>
                <a:cs typeface="Times" pitchFamily="18" charset="0"/>
              </a:rPr>
              <a:t>the </a:t>
            </a:r>
            <a:r>
              <a:rPr lang="en-US" sz="2800">
                <a:ea typeface="Times" pitchFamily="18" charset="0"/>
                <a:cs typeface="Times" pitchFamily="18" charset="0"/>
              </a:rPr>
              <a:t>and </a:t>
            </a:r>
            <a:r>
              <a:rPr lang="en-US" sz="2800" i="1">
                <a:ea typeface="Times" pitchFamily="18" charset="0"/>
                <a:cs typeface="Times" pitchFamily="18" charset="0"/>
              </a:rPr>
              <a:t>a</a:t>
            </a:r>
            <a:r>
              <a:rPr lang="en-US" sz="2800">
                <a:ea typeface="Times" pitchFamily="18" charset="0"/>
                <a:cs typeface="Times" pitchFamily="18" charset="0"/>
              </a:rPr>
              <a:t> have quite distinct meanings, as illustrated below:</a:t>
            </a:r>
          </a:p>
          <a:p>
            <a:pPr>
              <a:buFont typeface="Wingdings" pitchFamily="2" charset="2"/>
              <a:buNone/>
            </a:pPr>
            <a:endParaRPr lang="en-US" sz="2800">
              <a:ea typeface="Times" pitchFamily="18" charset="0"/>
              <a:cs typeface="Times" pitchFamily="18" charset="0"/>
            </a:endParaRPr>
          </a:p>
          <a:p>
            <a:pPr lvl="1">
              <a:buFontTx/>
              <a:buNone/>
            </a:pPr>
            <a:r>
              <a:rPr lang="en-US" sz="2400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a)</a:t>
            </a:r>
            <a:r>
              <a:rPr lang="en-US" sz="2400">
                <a:cs typeface="Times New Roman" charset="0"/>
              </a:rPr>
              <a:t> </a:t>
            </a:r>
            <a:r>
              <a:rPr lang="en-US" sz="2400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I saw </a:t>
            </a:r>
            <a:r>
              <a:rPr lang="en-US" sz="2400" u="sng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a movie</a:t>
            </a:r>
            <a:r>
              <a:rPr lang="en-US" sz="2400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 yesterday. </a:t>
            </a:r>
            <a:r>
              <a:rPr lang="en-US" sz="2400" u="sng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The movie</a:t>
            </a:r>
            <a:r>
              <a:rPr lang="en-US" sz="2400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 was interesting.</a:t>
            </a:r>
          </a:p>
          <a:p>
            <a:pPr lvl="1">
              <a:buFontTx/>
              <a:buNone/>
            </a:pPr>
            <a:r>
              <a:rPr lang="en-US" sz="2400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b)</a:t>
            </a:r>
            <a:r>
              <a:rPr lang="en-US" sz="2400">
                <a:solidFill>
                  <a:srgbClr val="000099"/>
                </a:solidFill>
                <a:cs typeface="Times New Roman" charset="0"/>
              </a:rPr>
              <a:t> </a:t>
            </a:r>
            <a:r>
              <a:rPr lang="en-US" sz="2400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I have five cats and two dogs. If I had to part with one of my pets, I would give away </a:t>
            </a:r>
            <a:r>
              <a:rPr lang="en-US" sz="2400" u="sng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a cat</a:t>
            </a:r>
            <a:r>
              <a:rPr lang="en-US" sz="2400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.</a:t>
            </a:r>
          </a:p>
          <a:p>
            <a:pPr lvl="1">
              <a:buFontTx/>
              <a:buNone/>
            </a:pPr>
            <a:r>
              <a:rPr lang="en-US" sz="2400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c)</a:t>
            </a:r>
            <a:r>
              <a:rPr lang="en-US" sz="2400">
                <a:solidFill>
                  <a:srgbClr val="000099"/>
                </a:solidFill>
                <a:cs typeface="Times New Roman" charset="0"/>
              </a:rPr>
              <a:t> </a:t>
            </a:r>
            <a:r>
              <a:rPr lang="en-US" sz="2400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I have five cats and one dog. If I had to part with one of my pets, I would give away </a:t>
            </a:r>
            <a:r>
              <a:rPr lang="en-US" sz="2400" u="sng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the dog</a:t>
            </a:r>
            <a:r>
              <a:rPr lang="en-US" sz="2400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.</a:t>
            </a:r>
          </a:p>
          <a:p>
            <a:pPr lvl="1">
              <a:buFontTx/>
              <a:buNone/>
            </a:pPr>
            <a:r>
              <a:rPr lang="en-US" sz="2400" b="1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 </a:t>
            </a:r>
            <a:endParaRPr lang="en-US" sz="2400">
              <a:solidFill>
                <a:srgbClr val="000099"/>
              </a:solidFill>
              <a:ea typeface="Times" pitchFamily="18" charset="0"/>
              <a:cs typeface="Times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    How might you test L2-English learners’ understanding of the meaning of </a:t>
            </a:r>
            <a:r>
              <a:rPr lang="en-US" sz="2800" i="1">
                <a:ea typeface="Times" pitchFamily="18" charset="0"/>
                <a:cs typeface="Times" pitchFamily="18" charset="0"/>
              </a:rPr>
              <a:t>the </a:t>
            </a:r>
            <a:r>
              <a:rPr lang="en-US" sz="2800">
                <a:ea typeface="Times" pitchFamily="18" charset="0"/>
                <a:cs typeface="Times" pitchFamily="18" charset="0"/>
              </a:rPr>
              <a:t>vs. </a:t>
            </a:r>
            <a:r>
              <a:rPr lang="en-US" sz="2800" i="1">
                <a:ea typeface="Times" pitchFamily="18" charset="0"/>
                <a:cs typeface="Times" pitchFamily="18" charset="0"/>
              </a:rPr>
              <a:t>a</a:t>
            </a:r>
            <a:r>
              <a:rPr lang="en-US" sz="2800">
                <a:ea typeface="Times" pitchFamily="18" charset="0"/>
                <a:cs typeface="Times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77200" cy="7620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Take home message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4876800"/>
          </a:xfrm>
        </p:spPr>
        <p:txBody>
          <a:bodyPr/>
          <a:lstStyle/>
          <a:p>
            <a:r>
              <a:rPr lang="en-US">
                <a:ea typeface="Times" pitchFamily="18" charset="0"/>
                <a:cs typeface="Times" pitchFamily="18" charset="0"/>
              </a:rPr>
              <a:t>L2-interlanguage grammars</a:t>
            </a:r>
          </a:p>
          <a:p>
            <a:r>
              <a:rPr lang="en-US">
                <a:ea typeface="Times" pitchFamily="18" charset="0"/>
                <a:cs typeface="Times" pitchFamily="18" charset="0"/>
              </a:rPr>
              <a:t>L1-influence may explain some (but not all) L2-interlanguage grammars.</a:t>
            </a:r>
          </a:p>
          <a:p>
            <a:r>
              <a:rPr lang="en-US">
                <a:ea typeface="Times" pitchFamily="18" charset="0"/>
                <a:cs typeface="Times" pitchFamily="18" charset="0"/>
              </a:rPr>
              <a:t>UG and linguistic theory provide a useful insight for studying L2-interlanguage grammars related to subtle and complex phenomena (e.g. article choice): from neither L1 nor L2, but another natural language, sanctioned by UG!</a:t>
            </a:r>
          </a:p>
          <a:p>
            <a:r>
              <a:rPr lang="en-US">
                <a:ea typeface="Times" pitchFamily="18" charset="0"/>
                <a:cs typeface="Times" pitchFamily="18" charset="0"/>
              </a:rPr>
              <a:t>Methodological issues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2588" y="1447800"/>
            <a:ext cx="7391400" cy="1501775"/>
          </a:xfrm>
        </p:spPr>
        <p:txBody>
          <a:bodyPr/>
          <a:lstStyle/>
          <a:p>
            <a:r>
              <a:rPr lang="en-US" b="1">
                <a:solidFill>
                  <a:srgbClr val="800000"/>
                </a:solidFill>
              </a:rPr>
              <a:t>Development of L2-interlanguage grammars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77200" cy="7620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L1 and L2 acquisition: Differences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4648200"/>
          </a:xfrm>
        </p:spPr>
        <p:txBody>
          <a:bodyPr/>
          <a:lstStyle/>
          <a:p>
            <a:r>
              <a:rPr lang="en-US" sz="2800">
                <a:solidFill>
                  <a:srgbClr val="000099"/>
                </a:solidFill>
              </a:rPr>
              <a:t>Knowledge of a language</a:t>
            </a:r>
            <a:r>
              <a:rPr lang="en-US" sz="2800"/>
              <a:t>: L2-learners already have a language in place.</a:t>
            </a:r>
          </a:p>
          <a:p>
            <a:r>
              <a:rPr lang="en-US" sz="2800">
                <a:solidFill>
                  <a:srgbClr val="000099"/>
                </a:solidFill>
              </a:rPr>
              <a:t>Age</a:t>
            </a:r>
            <a:r>
              <a:rPr lang="en-US" sz="2800"/>
              <a:t>: L2-learners are older than L1-learners</a:t>
            </a:r>
          </a:p>
          <a:p>
            <a:r>
              <a:rPr lang="en-US" sz="2800">
                <a:solidFill>
                  <a:srgbClr val="000099"/>
                </a:solidFill>
              </a:rPr>
              <a:t>Ultimate attainment</a:t>
            </a:r>
            <a:r>
              <a:rPr lang="en-US" sz="2800"/>
              <a:t>: In the absence of impairment or deprivation, all children succeed in acquiring their L1. But many L2-learners fail to acquire their L2 fully.</a:t>
            </a:r>
          </a:p>
          <a:p>
            <a:r>
              <a:rPr lang="en-US" sz="2800">
                <a:solidFill>
                  <a:srgbClr val="000099"/>
                </a:solidFill>
              </a:rPr>
              <a:t>Explicit instruction: </a:t>
            </a:r>
            <a:r>
              <a:rPr lang="en-US" sz="2800"/>
              <a:t>Children aren’t taught their first language. But many L2-learners do receive explicit instruction in the L2.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77200" cy="7620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Age effect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4648200"/>
          </a:xfrm>
        </p:spPr>
        <p:txBody>
          <a:bodyPr/>
          <a:lstStyle/>
          <a:p>
            <a:endParaRPr lang="en-US" sz="2800"/>
          </a:p>
          <a:p>
            <a:r>
              <a:rPr lang="en-US" b="1">
                <a:solidFill>
                  <a:srgbClr val="000099"/>
                </a:solidFill>
              </a:rPr>
              <a:t>Are children better than adults at learning a second language?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77200" cy="7620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Age effect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4648200"/>
          </a:xfrm>
        </p:spPr>
        <p:txBody>
          <a:bodyPr/>
          <a:lstStyle/>
          <a:p>
            <a:r>
              <a:rPr lang="en-US"/>
              <a:t>Age effects in phonology: </a:t>
            </a:r>
          </a:p>
          <a:p>
            <a:pPr lvl="1"/>
            <a:r>
              <a:rPr lang="en-US"/>
              <a:t>later age of arrival to an English-speaking country </a:t>
            </a:r>
            <a:r>
              <a:rPr lang="en-US">
                <a:sym typeface="Wingdings" pitchFamily="2" charset="2"/>
              </a:rPr>
              <a:t> greater foreign accent in English </a:t>
            </a:r>
          </a:p>
          <a:p>
            <a:pPr lvl="1"/>
            <a:endParaRPr lang="en-US"/>
          </a:p>
          <a:p>
            <a:pPr lvl="1"/>
            <a:r>
              <a:rPr lang="en-US"/>
              <a:t>Flege, Munro, and MacKay (1995):</a:t>
            </a:r>
          </a:p>
          <a:p>
            <a:pPr lvl="2"/>
            <a:r>
              <a:rPr lang="en-US" sz="2800"/>
              <a:t>Subjects: 240 L1-Italian L2-English learners</a:t>
            </a:r>
          </a:p>
          <a:p>
            <a:pPr lvl="2"/>
            <a:r>
              <a:rPr lang="en-US" sz="2800"/>
              <a:t>15 years residence in Canada</a:t>
            </a:r>
          </a:p>
          <a:p>
            <a:pPr lvl="2"/>
            <a:r>
              <a:rPr lang="en-US" sz="2800"/>
              <a:t>Accents judged by native English speakers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77200" cy="7620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Age effect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4648200"/>
          </a:xfrm>
        </p:spPr>
        <p:txBody>
          <a:bodyPr/>
          <a:lstStyle/>
          <a:p>
            <a:r>
              <a:rPr lang="en-US"/>
              <a:t>Age effects in syntax: </a:t>
            </a:r>
          </a:p>
          <a:p>
            <a:pPr lvl="1"/>
            <a:r>
              <a:rPr lang="en-US"/>
              <a:t>later age of arrival to an English-speaking country </a:t>
            </a:r>
            <a:r>
              <a:rPr lang="en-US">
                <a:sym typeface="Wingdings" pitchFamily="2" charset="2"/>
              </a:rPr>
              <a:t> lower self-reported English proficiency</a:t>
            </a:r>
          </a:p>
          <a:p>
            <a:pPr lvl="1"/>
            <a:r>
              <a:rPr lang="en-US">
                <a:sym typeface="Wingdings" pitchFamily="2" charset="2"/>
              </a:rPr>
              <a:t>later age of arrival to an English-speaking country  on average, lower performance on tests of English grammar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>
                <a:solidFill>
                  <a:srgbClr val="EC410C"/>
                </a:solidFill>
              </a:rPr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200">
                <a:solidFill>
                  <a:srgbClr val="EC410C"/>
                </a:solidFill>
              </a:rPr>
              <a:t> </a:t>
            </a:r>
            <a:r>
              <a:rPr lang="en-US" sz="2200"/>
              <a:t>e.g. Performance on tests of English by L1-Korean and L1-Chinese   L2-Engish learners. Data from Johnson and Newport (1989), reproduced in Birdsong and Molis (2001).</a:t>
            </a:r>
            <a:endParaRPr lang="en-US" sz="360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77200" cy="7620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Age effect</a:t>
            </a:r>
          </a:p>
        </p:txBody>
      </p:sp>
      <p:sp>
        <p:nvSpPr>
          <p:cNvPr id="2170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4648200"/>
          </a:xfrm>
        </p:spPr>
        <p:txBody>
          <a:bodyPr/>
          <a:lstStyle/>
          <a:p>
            <a:r>
              <a:rPr lang="en-US"/>
              <a:t>Possible explanations?</a:t>
            </a:r>
          </a:p>
          <a:p>
            <a:pPr lvl="1"/>
            <a:r>
              <a:rPr lang="en-US"/>
              <a:t>Only child L2-learners have access to Universal Grammar</a:t>
            </a:r>
          </a:p>
          <a:p>
            <a:pPr lvl="1"/>
            <a:r>
              <a:rPr lang="en-US"/>
              <a:t>Adults are more influenced by L1-transfer</a:t>
            </a:r>
          </a:p>
          <a:p>
            <a:pPr lvl="1"/>
            <a:r>
              <a:rPr lang="en-US"/>
              <a:t>Children are more motivated than adults to learn a new language </a:t>
            </a:r>
          </a:p>
          <a:p>
            <a:pPr lvl="1"/>
            <a:r>
              <a:rPr lang="en-US"/>
              <a:t>Children receive more input in the second language than adults do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880350" cy="931863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L2-Errors =&gt; Interlanguage Hypothesis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410200"/>
          </a:xfrm>
        </p:spPr>
        <p:txBody>
          <a:bodyPr/>
          <a:lstStyle/>
          <a:p>
            <a:r>
              <a:rPr lang="en-US" sz="2800"/>
              <a:t>Learners have an </a:t>
            </a:r>
            <a:r>
              <a:rPr lang="en-US" sz="2800" b="1"/>
              <a:t>interlanguage grammar</a:t>
            </a:r>
            <a:r>
              <a:rPr lang="en-US" sz="2800"/>
              <a:t> (= a mental representation of grammatical knowledge) at every stage of the acquisition process (Corder 1967, 1981; Selinker 1972).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r>
              <a:rPr lang="en-US" sz="2800"/>
              <a:t>Errors are evidence of hypotheses being tested; they are a sign of progress in learning;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880350" cy="931863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L2-Errors =&gt; Interlanguage Hypothesis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410200"/>
          </a:xfrm>
        </p:spPr>
        <p:txBody>
          <a:bodyPr/>
          <a:lstStyle/>
          <a:p>
            <a:r>
              <a:rPr lang="en-US" sz="2800"/>
              <a:t>Learners have an </a:t>
            </a:r>
            <a:r>
              <a:rPr lang="en-US" sz="2800" b="1"/>
              <a:t>interlanguage grammar</a:t>
            </a:r>
            <a:r>
              <a:rPr lang="en-US" sz="2800"/>
              <a:t> (= a mental representation of grammatical knowledge) at every stage of the acquisition process (Corder 1967, 1981; Selinker 1972).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r>
              <a:rPr lang="en-US" sz="2800"/>
              <a:t>Errors are evidence of hypotheses being tested; they are a sign of progress in learning; </a:t>
            </a:r>
            <a:r>
              <a:rPr lang="en-US" sz="2800" b="1"/>
              <a:t>Interlanguage grammars are systematic and continuously evolving</a:t>
            </a:r>
            <a:r>
              <a:rPr lang="en-US" sz="2800"/>
              <a:t>.</a:t>
            </a:r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880350" cy="931863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L2-Errors =&gt; Interlanguage Hypothesis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410200"/>
          </a:xfrm>
        </p:spPr>
        <p:txBody>
          <a:bodyPr/>
          <a:lstStyle/>
          <a:p>
            <a:r>
              <a:rPr lang="en-US" sz="2800"/>
              <a:t>Learners have an </a:t>
            </a:r>
            <a:r>
              <a:rPr lang="en-US" sz="2800" b="1"/>
              <a:t>interlanguage grammar</a:t>
            </a:r>
            <a:r>
              <a:rPr lang="en-US" sz="2800"/>
              <a:t> (= a mental representation of grammatical knowledge) at every stage of the acquisition process (Corder 1967, 1981; Selinker 1972).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r>
              <a:rPr lang="en-US" sz="2800"/>
              <a:t>Errors are evidence of hypotheses being tested; they are a sign of progress in learning; </a:t>
            </a:r>
            <a:r>
              <a:rPr lang="en-US" sz="2800" b="1"/>
              <a:t>Interlanguage grammars are systematic and continuously evolving</a:t>
            </a:r>
            <a:r>
              <a:rPr lang="en-US" sz="2800"/>
              <a:t>.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r>
              <a:rPr lang="en-US" sz="2800" b="1"/>
              <a:t>Argument:</a:t>
            </a:r>
            <a:r>
              <a:rPr lang="en-US" sz="2800"/>
              <a:t> Learners acquire some aspects of the L2 grammar through similar stages, </a:t>
            </a:r>
            <a:r>
              <a:rPr lang="en-US" sz="2800" b="1"/>
              <a:t>regardless of their L1</a:t>
            </a:r>
            <a:r>
              <a:rPr lang="en-US" sz="2800"/>
              <a:t>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880350" cy="931863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L2-Errors =&gt; Interlanguage Hypothesis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Learners have an </a:t>
            </a:r>
            <a:r>
              <a:rPr lang="en-US" sz="2800" b="1"/>
              <a:t>interlanguage grammar</a:t>
            </a:r>
            <a:r>
              <a:rPr lang="en-US" sz="2800"/>
              <a:t> (= a mental representation of grammatical knowledge) at every stage of the acquisition process (Corder 1967, 1981; Selinker 1972).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Errors are evidence of hypotheses being tested; they are a sign of progress in learning; </a:t>
            </a:r>
            <a:r>
              <a:rPr lang="en-US" sz="2800" b="1"/>
              <a:t>Interlanguage grammars are systematic and continuously evolving</a:t>
            </a:r>
            <a:r>
              <a:rPr lang="en-US" sz="280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Learners acquire some aspects of the L2 grammar through similar stages, </a:t>
            </a:r>
            <a:r>
              <a:rPr lang="en-US" sz="2800" b="1"/>
              <a:t>regardless of their L1</a:t>
            </a:r>
            <a:r>
              <a:rPr lang="en-US" sz="2800"/>
              <a:t>. </a:t>
            </a:r>
            <a:r>
              <a:rPr lang="en-US" sz="2800" b="1">
                <a:solidFill>
                  <a:srgbClr val="000099"/>
                </a:solidFill>
              </a:rPr>
              <a:t>L1 transfer is not the only process in L2 acquisition.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880350" cy="931863"/>
          </a:xfrm>
        </p:spPr>
        <p:txBody>
          <a:bodyPr/>
          <a:lstStyle/>
          <a:p>
            <a:r>
              <a:rPr lang="en-US" sz="3600" b="1" dirty="0" smtClean="0">
                <a:solidFill>
                  <a:srgbClr val="800000"/>
                </a:solidFill>
              </a:rPr>
              <a:t>Further</a:t>
            </a:r>
            <a:endParaRPr lang="en-US" sz="3600" b="1" dirty="0">
              <a:solidFill>
                <a:srgbClr val="800000"/>
              </a:solidFill>
            </a:endParaRP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486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z="4000" dirty="0">
              <a:cs typeface="Times New Roman" charset="0"/>
            </a:endParaRPr>
          </a:p>
          <a:p>
            <a:r>
              <a:rPr lang="en-US" sz="4000" dirty="0">
                <a:cs typeface="Times New Roman" charset="0"/>
              </a:rPr>
              <a:t>We will discuss some important issues in understanding the interlanguage grammar in second language acquisition.</a:t>
            </a:r>
          </a:p>
          <a:p>
            <a:endParaRPr lang="en-US" sz="4000" dirty="0">
              <a:cs typeface="Times New Roman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880350" cy="931863"/>
          </a:xfrm>
        </p:spPr>
        <p:txBody>
          <a:bodyPr/>
          <a:lstStyle/>
          <a:p>
            <a:endParaRPr lang="en-US" sz="3600" b="1" dirty="0">
              <a:solidFill>
                <a:srgbClr val="800000"/>
              </a:solidFill>
            </a:endParaRP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486400"/>
          </a:xfrm>
        </p:spPr>
        <p:txBody>
          <a:bodyPr/>
          <a:lstStyle/>
          <a:p>
            <a:r>
              <a:rPr lang="en-US" b="1">
                <a:cs typeface="Times New Roman" charset="0"/>
              </a:rPr>
              <a:t>What factors may contribute to the development of L2 interlanguage grammars?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880350" cy="931863"/>
          </a:xfrm>
        </p:spPr>
        <p:txBody>
          <a:bodyPr/>
          <a:lstStyle/>
          <a:p>
            <a:endParaRPr lang="en-US" sz="3600" b="1" dirty="0">
              <a:solidFill>
                <a:srgbClr val="800000"/>
              </a:solidFill>
            </a:endParaRP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486400"/>
          </a:xfrm>
        </p:spPr>
        <p:txBody>
          <a:bodyPr/>
          <a:lstStyle/>
          <a:p>
            <a:r>
              <a:rPr lang="en-US">
                <a:cs typeface="Times New Roman" charset="0"/>
              </a:rPr>
              <a:t>What factors may contribute to the development of L2 interlanguage grammars?</a:t>
            </a:r>
          </a:p>
          <a:p>
            <a:r>
              <a:rPr lang="en-US" b="1">
                <a:cs typeface="Times New Roman" charset="0"/>
              </a:rPr>
              <a:t>What is the role of L1 for L2 interlanguage grammar?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880350" cy="931863"/>
          </a:xfrm>
        </p:spPr>
        <p:txBody>
          <a:bodyPr/>
          <a:lstStyle/>
          <a:p>
            <a:endParaRPr lang="en-US" sz="3600" b="1" dirty="0">
              <a:solidFill>
                <a:srgbClr val="800000"/>
              </a:solidFill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486400"/>
          </a:xfrm>
        </p:spPr>
        <p:txBody>
          <a:bodyPr/>
          <a:lstStyle/>
          <a:p>
            <a:r>
              <a:rPr lang="en-US">
                <a:cs typeface="Times New Roman" charset="0"/>
              </a:rPr>
              <a:t>What factors may contribute to the development of L2 interlanguage grammars?</a:t>
            </a:r>
          </a:p>
          <a:p>
            <a:r>
              <a:rPr lang="en-US">
                <a:cs typeface="Times New Roman" charset="0"/>
              </a:rPr>
              <a:t>What is the role of L1 for L2 interlanguage grammar? </a:t>
            </a:r>
          </a:p>
          <a:p>
            <a:r>
              <a:rPr lang="en-US" b="1">
                <a:cs typeface="Times New Roman" charset="0"/>
              </a:rPr>
              <a:t>How do L2-learners acquire abstract and subtle grammatical properties without proper input or L1-transfer? Universal Grammar?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880350" cy="931863"/>
          </a:xfrm>
        </p:spPr>
        <p:txBody>
          <a:bodyPr/>
          <a:lstStyle/>
          <a:p>
            <a:endParaRPr lang="en-US" sz="3600" b="1" dirty="0">
              <a:solidFill>
                <a:srgbClr val="800000"/>
              </a:solidFill>
            </a:endParaRP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486400"/>
          </a:xfrm>
        </p:spPr>
        <p:txBody>
          <a:bodyPr/>
          <a:lstStyle/>
          <a:p>
            <a:r>
              <a:rPr lang="en-US">
                <a:cs typeface="Times New Roman" charset="0"/>
              </a:rPr>
              <a:t>What factors may contribute to the development of L2 interlanguage grammars?</a:t>
            </a:r>
          </a:p>
          <a:p>
            <a:r>
              <a:rPr lang="en-US" sz="2800">
                <a:cs typeface="Times New Roman" charset="0"/>
              </a:rPr>
              <a:t>What is the role of L1 for L2 interlanguage grammar? </a:t>
            </a:r>
          </a:p>
          <a:p>
            <a:r>
              <a:rPr lang="en-US">
                <a:cs typeface="Times New Roman" charset="0"/>
              </a:rPr>
              <a:t>How do L2-learners acquire abstract and subtle grammatical properties without proper input or L1-transfer? Universal Grammar?</a:t>
            </a:r>
          </a:p>
          <a:p>
            <a:r>
              <a:rPr lang="en-US" b="1">
                <a:cs typeface="Times New Roman" charset="0"/>
              </a:rPr>
              <a:t>How do we study L2 interlanguage grammar? (methodology)</a:t>
            </a:r>
          </a:p>
          <a:p>
            <a:endParaRPr lang="en-US" b="1">
              <a:cs typeface="Times New Roman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“Error”?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880350" cy="931863"/>
          </a:xfrm>
        </p:spPr>
        <p:txBody>
          <a:bodyPr/>
          <a:lstStyle/>
          <a:p>
            <a:endParaRPr lang="en-US" sz="3600" b="1" dirty="0">
              <a:solidFill>
                <a:srgbClr val="800000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582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cs typeface="Times New Roman" charset="0"/>
              </a:rPr>
              <a:t>What factors may contribute to the development of L2 interlanguage grammars?</a:t>
            </a:r>
          </a:p>
          <a:p>
            <a:pPr>
              <a:lnSpc>
                <a:spcPct val="90000"/>
              </a:lnSpc>
            </a:pPr>
            <a:r>
              <a:rPr lang="en-US">
                <a:cs typeface="Times New Roman" charset="0"/>
              </a:rPr>
              <a:t>What is the role of L1 for L2 interlanguage grammar? </a:t>
            </a:r>
          </a:p>
          <a:p>
            <a:pPr>
              <a:lnSpc>
                <a:spcPct val="90000"/>
              </a:lnSpc>
            </a:pPr>
            <a:r>
              <a:rPr lang="en-US">
                <a:cs typeface="Times New Roman" charset="0"/>
              </a:rPr>
              <a:t>How do L2-learners acquire abstract and subtle grammatical properties without proper input or L1-transfer? Universal Grammar?</a:t>
            </a:r>
          </a:p>
          <a:p>
            <a:pPr>
              <a:lnSpc>
                <a:spcPct val="90000"/>
              </a:lnSpc>
            </a:pPr>
            <a:r>
              <a:rPr lang="en-US">
                <a:cs typeface="Times New Roman" charset="0"/>
              </a:rPr>
              <a:t>How do we study the L2 interlanguage grammar? (methodology)</a:t>
            </a:r>
          </a:p>
          <a:p>
            <a:pPr>
              <a:lnSpc>
                <a:spcPct val="90000"/>
              </a:lnSpc>
            </a:pPr>
            <a:r>
              <a:rPr lang="en-US" b="1">
                <a:cs typeface="Times New Roman" charset="0"/>
              </a:rPr>
              <a:t>A case study: L2-acquisition of English articles</a:t>
            </a:r>
            <a:r>
              <a:rPr lang="en-US">
                <a:cs typeface="Times New Roman" charset="0"/>
              </a:rPr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2588" y="2339975"/>
            <a:ext cx="7391400" cy="609600"/>
          </a:xfrm>
        </p:spPr>
        <p:txBody>
          <a:bodyPr/>
          <a:lstStyle/>
          <a:p>
            <a:r>
              <a:rPr lang="en-US" b="1">
                <a:solidFill>
                  <a:srgbClr val="800000"/>
                </a:solidFill>
              </a:rPr>
              <a:t>L1 influence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L1 and L2 acquisition: differences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51816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endParaRPr lang="en-US" sz="2800"/>
          </a:p>
          <a:p>
            <a:pPr marL="609600" indent="-609600"/>
            <a:endParaRPr lang="en-US" sz="2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L1 and L2 acquisition: differences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5181600"/>
          </a:xfrm>
        </p:spPr>
        <p:txBody>
          <a:bodyPr/>
          <a:lstStyle/>
          <a:p>
            <a:pPr marL="609600" indent="-609600"/>
            <a:r>
              <a:rPr lang="en-US" sz="2800">
                <a:solidFill>
                  <a:srgbClr val="000099"/>
                </a:solidFill>
              </a:rPr>
              <a:t>Knowledge of a language</a:t>
            </a:r>
            <a:r>
              <a:rPr lang="en-US" sz="2800"/>
              <a:t>: L2-learners already have a language in place.</a:t>
            </a:r>
          </a:p>
          <a:p>
            <a:pPr marL="609600" indent="-609600">
              <a:buFont typeface="Wingdings" pitchFamily="2" charset="2"/>
              <a:buNone/>
            </a:pPr>
            <a:endParaRPr lang="en-US" sz="2800"/>
          </a:p>
          <a:p>
            <a:pPr marL="609600" indent="-609600"/>
            <a:endParaRPr lang="en-US" sz="2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L1 and L2 acquisition: differences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5181600"/>
          </a:xfrm>
        </p:spPr>
        <p:txBody>
          <a:bodyPr/>
          <a:lstStyle/>
          <a:p>
            <a:pPr marL="609600" indent="-609600"/>
            <a:r>
              <a:rPr lang="en-US" sz="2800">
                <a:solidFill>
                  <a:srgbClr val="000099"/>
                </a:solidFill>
              </a:rPr>
              <a:t>Knowledge of a language</a:t>
            </a:r>
            <a:r>
              <a:rPr lang="en-US" sz="2800"/>
              <a:t>: L2-learners already have a language in place.</a:t>
            </a:r>
          </a:p>
          <a:p>
            <a:pPr marL="609600" indent="-609600"/>
            <a:r>
              <a:rPr lang="en-US" sz="2800">
                <a:solidFill>
                  <a:srgbClr val="000099"/>
                </a:solidFill>
              </a:rPr>
              <a:t>Age</a:t>
            </a:r>
            <a:r>
              <a:rPr lang="en-US" sz="2800"/>
              <a:t>: L2-learners are older than L1-learners</a:t>
            </a:r>
          </a:p>
          <a:p>
            <a:pPr marL="609600" indent="-609600">
              <a:buFont typeface="Wingdings" pitchFamily="2" charset="2"/>
              <a:buNone/>
            </a:pPr>
            <a:endParaRPr lang="en-US" sz="2800"/>
          </a:p>
          <a:p>
            <a:pPr marL="609600" indent="-609600"/>
            <a:endParaRPr lang="en-US" sz="2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L1 and L2 acquisition: differences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5181600"/>
          </a:xfrm>
        </p:spPr>
        <p:txBody>
          <a:bodyPr/>
          <a:lstStyle/>
          <a:p>
            <a:pPr marL="609600" indent="-609600"/>
            <a:r>
              <a:rPr lang="en-US" sz="2800">
                <a:solidFill>
                  <a:srgbClr val="000099"/>
                </a:solidFill>
              </a:rPr>
              <a:t>Knowledge of a language</a:t>
            </a:r>
            <a:r>
              <a:rPr lang="en-US" sz="2800"/>
              <a:t>: L2-learners already have a language in place.</a:t>
            </a:r>
          </a:p>
          <a:p>
            <a:pPr marL="609600" indent="-609600"/>
            <a:r>
              <a:rPr lang="en-US" sz="2800">
                <a:solidFill>
                  <a:srgbClr val="000099"/>
                </a:solidFill>
              </a:rPr>
              <a:t>Age</a:t>
            </a:r>
            <a:r>
              <a:rPr lang="en-US" sz="2800"/>
              <a:t>: L2-learners are older than L1-learners</a:t>
            </a:r>
          </a:p>
          <a:p>
            <a:pPr marL="609600" indent="-609600"/>
            <a:r>
              <a:rPr lang="en-US" sz="2800">
                <a:solidFill>
                  <a:srgbClr val="000099"/>
                </a:solidFill>
              </a:rPr>
              <a:t>Ultimate attainment</a:t>
            </a:r>
            <a:r>
              <a:rPr lang="en-US" sz="2800"/>
              <a:t>: In the absence of impairment or deprivation, all children succeed in acquiring their L1. But many L2-learners fail to acquire their L2 fully.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L1 and L2 acquisition: differences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5181600"/>
          </a:xfrm>
        </p:spPr>
        <p:txBody>
          <a:bodyPr/>
          <a:lstStyle/>
          <a:p>
            <a:pPr marL="609600" indent="-609600"/>
            <a:r>
              <a:rPr lang="en-US" sz="2800">
                <a:solidFill>
                  <a:srgbClr val="000099"/>
                </a:solidFill>
              </a:rPr>
              <a:t>Knowledge of a language</a:t>
            </a:r>
            <a:r>
              <a:rPr lang="en-US" sz="2800"/>
              <a:t>: L2-learners already have a language in place.</a:t>
            </a:r>
          </a:p>
          <a:p>
            <a:pPr marL="609600" indent="-609600"/>
            <a:r>
              <a:rPr lang="en-US" sz="2800">
                <a:solidFill>
                  <a:srgbClr val="000099"/>
                </a:solidFill>
              </a:rPr>
              <a:t>Age</a:t>
            </a:r>
            <a:r>
              <a:rPr lang="en-US" sz="2800"/>
              <a:t>: L2-learners are older than L1-learners</a:t>
            </a:r>
          </a:p>
          <a:p>
            <a:pPr marL="609600" indent="-609600"/>
            <a:r>
              <a:rPr lang="en-US" sz="2800">
                <a:solidFill>
                  <a:srgbClr val="000099"/>
                </a:solidFill>
              </a:rPr>
              <a:t>Ultimate attainment</a:t>
            </a:r>
            <a:r>
              <a:rPr lang="en-US" sz="2800"/>
              <a:t>: In the absence of impairment or deprivation, all children succeed in acquiring their L1. But many L2-learners fail to acquire their L2 fully.</a:t>
            </a:r>
          </a:p>
          <a:p>
            <a:pPr marL="609600" indent="-609600"/>
            <a:r>
              <a:rPr lang="en-US" sz="2800">
                <a:solidFill>
                  <a:srgbClr val="000099"/>
                </a:solidFill>
              </a:rPr>
              <a:t>Explicit instruction: </a:t>
            </a:r>
            <a:r>
              <a:rPr lang="en-US" sz="2800"/>
              <a:t>Children aren’t taught their first language. But many L2-learners do receive explicit instruction about the L2 grammar.</a:t>
            </a:r>
          </a:p>
          <a:p>
            <a:pPr marL="609600" indent="-609600"/>
            <a:endParaRPr lang="en-US" sz="28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L1 and L2 acquisition: differences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5181600"/>
          </a:xfrm>
        </p:spPr>
        <p:txBody>
          <a:bodyPr/>
          <a:lstStyle/>
          <a:p>
            <a:pPr marL="609600" indent="-609600" algn="ctr"/>
            <a:endParaRPr lang="en-US" sz="4000">
              <a:solidFill>
                <a:srgbClr val="000099"/>
              </a:solidFill>
            </a:endParaRPr>
          </a:p>
          <a:p>
            <a:pPr marL="609600" indent="-609600" algn="ctr"/>
            <a:endParaRPr lang="en-US" sz="4000">
              <a:solidFill>
                <a:srgbClr val="000099"/>
              </a:solidFill>
            </a:endParaRPr>
          </a:p>
          <a:p>
            <a:pPr marL="609600" indent="-609600" algn="ctr"/>
            <a:r>
              <a:rPr lang="en-US" sz="4000">
                <a:solidFill>
                  <a:srgbClr val="000099"/>
                </a:solidFill>
              </a:rPr>
              <a:t>Knowledge of a language</a:t>
            </a:r>
            <a:r>
              <a:rPr lang="en-US" sz="4000"/>
              <a:t>: </a:t>
            </a:r>
          </a:p>
          <a:p>
            <a:pPr marL="609600" indent="-609600" algn="ctr">
              <a:buFont typeface="Wingdings" pitchFamily="2" charset="2"/>
              <a:buNone/>
            </a:pPr>
            <a:r>
              <a:rPr lang="en-US" sz="4000"/>
              <a:t>	L2-learners already have a language in place.</a:t>
            </a:r>
          </a:p>
          <a:p>
            <a:pPr marL="609600" indent="-609600">
              <a:buFont typeface="Wingdings" pitchFamily="2" charset="2"/>
              <a:buNone/>
            </a:pPr>
            <a:endParaRPr lang="en-US" sz="4000"/>
          </a:p>
          <a:p>
            <a:pPr marL="609600" indent="-609600"/>
            <a:endParaRPr lang="en-US" sz="2800"/>
          </a:p>
        </p:txBody>
      </p:sp>
      <p:sp>
        <p:nvSpPr>
          <p:cNvPr id="218117" name="Rectangle 5"/>
          <p:cNvSpPr>
            <a:spLocks noChangeArrowheads="1"/>
          </p:cNvSpPr>
          <p:nvPr/>
        </p:nvSpPr>
        <p:spPr bwMode="auto">
          <a:xfrm>
            <a:off x="1524000" y="2057400"/>
            <a:ext cx="6477000" cy="3200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609600"/>
          </a:xfrm>
        </p:spPr>
        <p:txBody>
          <a:bodyPr/>
          <a:lstStyle/>
          <a:p>
            <a:r>
              <a:rPr lang="en-US" sz="4000" b="1">
                <a:solidFill>
                  <a:srgbClr val="800000"/>
                </a:solidFill>
                <a:ea typeface="Times" pitchFamily="18" charset="0"/>
                <a:cs typeface="Times" pitchFamily="18" charset="0"/>
              </a:rPr>
              <a:t>Behaviorism</a:t>
            </a:r>
            <a:r>
              <a:rPr lang="en-US" sz="3600" b="1">
                <a:solidFill>
                  <a:srgbClr val="800000"/>
                </a:solidFill>
              </a:rPr>
              <a:t>: the role of L1 for SLA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4953000"/>
          </a:xfrm>
        </p:spPr>
        <p:txBody>
          <a:bodyPr/>
          <a:lstStyle/>
          <a:p>
            <a:pPr marL="609600" indent="-609600"/>
            <a:r>
              <a:rPr lang="en-US" sz="2800">
                <a:ea typeface="Times" pitchFamily="18" charset="0"/>
                <a:cs typeface="Times" pitchFamily="18" charset="0"/>
              </a:rPr>
              <a:t>Behaviorism: language as a set of habits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	(imitation, reinforcement, analogy)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	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	L1-acquisition as imitation and learning by analogy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	L2-acquisition = learning new habits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 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 </a:t>
            </a:r>
            <a:endParaRPr lang="en-US" sz="28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609600"/>
          </a:xfrm>
        </p:spPr>
        <p:txBody>
          <a:bodyPr/>
          <a:lstStyle/>
          <a:p>
            <a:r>
              <a:rPr lang="en-US" sz="4000" b="1">
                <a:solidFill>
                  <a:srgbClr val="800000"/>
                </a:solidFill>
                <a:ea typeface="Times" pitchFamily="18" charset="0"/>
                <a:cs typeface="Times" pitchFamily="18" charset="0"/>
              </a:rPr>
              <a:t>Behaviorism</a:t>
            </a:r>
            <a:r>
              <a:rPr lang="en-US" sz="3600" b="1">
                <a:solidFill>
                  <a:srgbClr val="800000"/>
                </a:solidFill>
              </a:rPr>
              <a:t>: the role of L1 for SLA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5181600"/>
          </a:xfrm>
        </p:spPr>
        <p:txBody>
          <a:bodyPr/>
          <a:lstStyle/>
          <a:p>
            <a:pPr marL="609600" indent="-609600"/>
            <a:r>
              <a:rPr lang="en-US" sz="2800">
                <a:ea typeface="Times" pitchFamily="18" charset="0"/>
                <a:cs typeface="Times" pitchFamily="18" charset="0"/>
              </a:rPr>
              <a:t>Behaviorism: language as a set of habits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	L1-acquisition as imitation and learning by analogy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	L2-acquisition = learning new habits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 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 </a:t>
            </a:r>
            <a:r>
              <a:rPr lang="en-US" sz="2800" b="1">
                <a:ea typeface="Times" pitchFamily="18" charset="0"/>
                <a:cs typeface="Times" pitchFamily="18" charset="0"/>
              </a:rPr>
              <a:t>positive transfer: facilitation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	L1 habit = L2 habit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				</a:t>
            </a:r>
            <a:r>
              <a:rPr lang="en-US" sz="2800" b="1">
                <a:ea typeface="Times" pitchFamily="18" charset="0"/>
                <a:cs typeface="Times" pitchFamily="18" charset="0"/>
              </a:rPr>
              <a:t>negative transfer: interference</a:t>
            </a:r>
            <a:r>
              <a:rPr lang="en-US" sz="2800">
                <a:ea typeface="Times" pitchFamily="18" charset="0"/>
                <a:cs typeface="Times" pitchFamily="18" charset="0"/>
              </a:rPr>
              <a:t>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				L1 habit </a:t>
            </a:r>
            <a:r>
              <a:rPr lang="en-US" sz="2800">
                <a:latin typeface="Times" pitchFamily="18" charset="0"/>
                <a:ea typeface="Times" pitchFamily="18" charset="0"/>
                <a:cs typeface="Times" pitchFamily="18" charset="0"/>
                <a:sym typeface="Symbol" pitchFamily="18" charset="2"/>
              </a:rPr>
              <a:t></a:t>
            </a:r>
            <a:r>
              <a:rPr lang="en-US" sz="2800">
                <a:ea typeface="Times" pitchFamily="18" charset="0"/>
                <a:cs typeface="Times" pitchFamily="18" charset="0"/>
              </a:rPr>
              <a:t> L2 habit</a:t>
            </a:r>
          </a:p>
          <a:p>
            <a:pPr marL="609600" indent="-609600"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“Error”? Dictionaries say …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5181600"/>
          </a:xfrm>
        </p:spPr>
        <p:txBody>
          <a:bodyPr/>
          <a:lstStyle/>
          <a:p>
            <a:pPr marL="609600" indent="-609600"/>
            <a:r>
              <a:rPr lang="en-US" sz="2800"/>
              <a:t>An act that through ignorance, deficiency, or accident departs from or fails to achieve what should be done. 	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/>
              <a:t>   	(Meriam-Webster Dictionary)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77200" cy="609600"/>
          </a:xfrm>
        </p:spPr>
        <p:txBody>
          <a:bodyPr/>
          <a:lstStyle/>
          <a:p>
            <a:r>
              <a:rPr lang="en-US" sz="2800" b="1">
                <a:solidFill>
                  <a:srgbClr val="800000"/>
                </a:solidFill>
                <a:ea typeface="Times" pitchFamily="18" charset="0"/>
                <a:cs typeface="Times" pitchFamily="18" charset="0"/>
              </a:rPr>
              <a:t>Contrastive Analysis Hypothesis  </a:t>
            </a:r>
            <a:r>
              <a:rPr lang="en-US" sz="2800" b="1" i="0">
                <a:solidFill>
                  <a:srgbClr val="800000"/>
                </a:solidFill>
                <a:ea typeface="Times" pitchFamily="18" charset="0"/>
                <a:cs typeface="Times" pitchFamily="18" charset="0"/>
              </a:rPr>
              <a:t>(CAH: Lado 1957)</a:t>
            </a:r>
            <a:endParaRPr lang="en-US" sz="2800" b="1" i="0">
              <a:solidFill>
                <a:srgbClr val="800000"/>
              </a:solidFill>
            </a:endParaRP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5181600"/>
          </a:xfrm>
        </p:spPr>
        <p:txBody>
          <a:bodyPr/>
          <a:lstStyle/>
          <a:p>
            <a:pPr marL="609600" indent="-609600"/>
            <a:r>
              <a:rPr lang="en-US">
                <a:ea typeface="Times" pitchFamily="18" charset="0"/>
                <a:cs typeface="Times" pitchFamily="18" charset="0"/>
              </a:rPr>
              <a:t>Language learning = Learning a new habit</a:t>
            </a:r>
          </a:p>
          <a:p>
            <a:pPr marL="609600" indent="-609600"/>
            <a:r>
              <a:rPr lang="en-US">
                <a:ea typeface="Times" pitchFamily="18" charset="0"/>
                <a:cs typeface="Times" pitchFamily="18" charset="0"/>
              </a:rPr>
              <a:t>major source of errors in L2 is L1</a:t>
            </a:r>
          </a:p>
          <a:p>
            <a:pPr marL="609600" indent="-609600">
              <a:buFont typeface="Wingdings" pitchFamily="2" charset="2"/>
              <a:buNone/>
            </a:pPr>
            <a:endParaRPr lang="en-US">
              <a:ea typeface="Times" pitchFamily="18" charset="0"/>
              <a:cs typeface="Times" pitchFamily="18" charset="0"/>
            </a:endParaRPr>
          </a:p>
          <a:p>
            <a:pPr marL="609600" indent="-609600">
              <a:buFont typeface="Wingdings" pitchFamily="2" charset="2"/>
              <a:buNone/>
            </a:pPr>
            <a:r>
              <a:rPr lang="en-US">
                <a:ea typeface="Times" pitchFamily="18" charset="0"/>
                <a:cs typeface="Times" pitchFamily="18" charset="0"/>
              </a:rPr>
              <a:t>	</a:t>
            </a: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77200" cy="609600"/>
          </a:xfrm>
        </p:spPr>
        <p:txBody>
          <a:bodyPr/>
          <a:lstStyle/>
          <a:p>
            <a:r>
              <a:rPr lang="en-US" sz="2800" b="1">
                <a:solidFill>
                  <a:srgbClr val="800000"/>
                </a:solidFill>
                <a:ea typeface="Times" pitchFamily="18" charset="0"/>
                <a:cs typeface="Times" pitchFamily="18" charset="0"/>
              </a:rPr>
              <a:t>Contrastive Analysis Hypothesis  </a:t>
            </a:r>
            <a:r>
              <a:rPr lang="en-US" sz="2800" b="1" i="0">
                <a:solidFill>
                  <a:srgbClr val="800000"/>
                </a:solidFill>
                <a:ea typeface="Times" pitchFamily="18" charset="0"/>
                <a:cs typeface="Times" pitchFamily="18" charset="0"/>
              </a:rPr>
              <a:t>(CAH: Lado 1957)</a:t>
            </a:r>
            <a:endParaRPr lang="en-US" sz="2800" b="1" i="0">
              <a:solidFill>
                <a:srgbClr val="800000"/>
              </a:solidFill>
            </a:endParaRP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5181600"/>
          </a:xfrm>
        </p:spPr>
        <p:txBody>
          <a:bodyPr/>
          <a:lstStyle/>
          <a:p>
            <a:pPr marL="609600" indent="-609600"/>
            <a:r>
              <a:rPr lang="en-US">
                <a:ea typeface="Times" pitchFamily="18" charset="0"/>
                <a:cs typeface="Times" pitchFamily="18" charset="0"/>
              </a:rPr>
              <a:t>Language learning = Learning a new habit</a:t>
            </a:r>
          </a:p>
          <a:p>
            <a:pPr marL="609600" indent="-609600"/>
            <a:r>
              <a:rPr lang="en-US">
                <a:ea typeface="Times" pitchFamily="18" charset="0"/>
                <a:cs typeface="Times" pitchFamily="18" charset="0"/>
              </a:rPr>
              <a:t>major source of errors in L2 is L1</a:t>
            </a:r>
          </a:p>
          <a:p>
            <a:pPr marL="609600" indent="-609600">
              <a:buFont typeface="Wingdings" pitchFamily="2" charset="2"/>
              <a:buNone/>
            </a:pPr>
            <a:endParaRPr lang="en-US">
              <a:ea typeface="Times" pitchFamily="18" charset="0"/>
              <a:cs typeface="Times" pitchFamily="18" charset="0"/>
            </a:endParaRPr>
          </a:p>
          <a:p>
            <a:pPr marL="609600" indent="-609600">
              <a:buFont typeface="Wingdings" pitchFamily="2" charset="2"/>
              <a:buNone/>
            </a:pPr>
            <a:r>
              <a:rPr lang="en-US">
                <a:ea typeface="Times" pitchFamily="18" charset="0"/>
                <a:cs typeface="Times" pitchFamily="18" charset="0"/>
              </a:rPr>
              <a:t>	 </a:t>
            </a:r>
            <a:r>
              <a:rPr lang="en-US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Methodologically, analyze errors …</a:t>
            </a:r>
            <a:endParaRPr lang="en-US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77200" cy="609600"/>
          </a:xfrm>
        </p:spPr>
        <p:txBody>
          <a:bodyPr/>
          <a:lstStyle/>
          <a:p>
            <a:r>
              <a:rPr lang="en-US" sz="2800" b="1">
                <a:solidFill>
                  <a:srgbClr val="800000"/>
                </a:solidFill>
                <a:ea typeface="Times" pitchFamily="18" charset="0"/>
                <a:cs typeface="Times" pitchFamily="18" charset="0"/>
              </a:rPr>
              <a:t>Contrastive Analysis Hypothesis  </a:t>
            </a:r>
            <a:r>
              <a:rPr lang="en-US" sz="2800" b="1" i="0">
                <a:solidFill>
                  <a:srgbClr val="800000"/>
                </a:solidFill>
                <a:ea typeface="Times" pitchFamily="18" charset="0"/>
                <a:cs typeface="Times" pitchFamily="18" charset="0"/>
              </a:rPr>
              <a:t>(CAH: Lado 1957)</a:t>
            </a:r>
            <a:endParaRPr lang="en-US" sz="2800" b="1" i="0">
              <a:solidFill>
                <a:srgbClr val="800000"/>
              </a:solidFill>
            </a:endParaRP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51816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>
                <a:ea typeface="Times" pitchFamily="18" charset="0"/>
                <a:cs typeface="Times" pitchFamily="18" charset="0"/>
              </a:rPr>
              <a:t>Language learning = Learning a new habit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>
                <a:ea typeface="Times" pitchFamily="18" charset="0"/>
                <a:cs typeface="Times" pitchFamily="18" charset="0"/>
              </a:rPr>
              <a:t>major source of errors in L2 is L1</a:t>
            </a:r>
          </a:p>
          <a:p>
            <a:pPr marL="609600" indent="-609600">
              <a:buFont typeface="Wingdings" pitchFamily="2" charset="2"/>
              <a:buNone/>
            </a:pPr>
            <a:endParaRPr lang="en-US">
              <a:ea typeface="Times" pitchFamily="18" charset="0"/>
              <a:cs typeface="Times" pitchFamily="18" charset="0"/>
            </a:endParaRPr>
          </a:p>
          <a:p>
            <a:pPr marL="609600" indent="-609600"/>
            <a:r>
              <a:rPr lang="en-US">
                <a:ea typeface="Times" pitchFamily="18" charset="0"/>
                <a:cs typeface="Times" pitchFamily="18" charset="0"/>
              </a:rPr>
              <a:t>	by comparing the L1 and the L2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>
                <a:ea typeface="Times" pitchFamily="18" charset="0"/>
                <a:cs typeface="Times" pitchFamily="18" charset="0"/>
              </a:rPr>
              <a:t>		when L1 = L2, learning is easy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>
                <a:ea typeface="Times" pitchFamily="18" charset="0"/>
                <a:cs typeface="Times" pitchFamily="18" charset="0"/>
              </a:rPr>
              <a:t>		when L1 </a:t>
            </a:r>
            <a:r>
              <a:rPr lang="en-US">
                <a:latin typeface="Times" pitchFamily="18" charset="0"/>
                <a:ea typeface="Times" pitchFamily="18" charset="0"/>
                <a:cs typeface="Times" pitchFamily="18" charset="0"/>
                <a:sym typeface="Symbol" pitchFamily="18" charset="2"/>
              </a:rPr>
              <a:t></a:t>
            </a:r>
            <a:r>
              <a:rPr lang="en-US">
                <a:ea typeface="Times" pitchFamily="18" charset="0"/>
                <a:cs typeface="Times" pitchFamily="18" charset="0"/>
              </a:rPr>
              <a:t> L2, learning is difficult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>
                <a:ea typeface="Times" pitchFamily="18" charset="0"/>
                <a:cs typeface="Times" pitchFamily="18" charset="0"/>
              </a:rPr>
              <a:t>	        the greater differences = more errors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>
                <a:ea typeface="Times" pitchFamily="18" charset="0"/>
                <a:cs typeface="Times" pitchFamily="18" charset="0"/>
              </a:rPr>
              <a:t> </a:t>
            </a:r>
          </a:p>
          <a:p>
            <a:pPr marL="609600" indent="-609600"/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77200" cy="609600"/>
          </a:xfrm>
        </p:spPr>
        <p:txBody>
          <a:bodyPr/>
          <a:lstStyle/>
          <a:p>
            <a:r>
              <a:rPr lang="en-US" sz="4000" b="1">
                <a:solidFill>
                  <a:srgbClr val="800000"/>
                </a:solidFill>
                <a:ea typeface="Times" pitchFamily="18" charset="0"/>
                <a:cs typeface="Times" pitchFamily="18" charset="0"/>
              </a:rPr>
              <a:t>Contrastive Analysis</a:t>
            </a:r>
            <a:endParaRPr lang="en-US" sz="3600" b="1">
              <a:solidFill>
                <a:srgbClr val="800000"/>
              </a:solidFill>
            </a:endParaRP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5181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ea typeface="Times" pitchFamily="18" charset="0"/>
                <a:cs typeface="Times" pitchFamily="18" charset="0"/>
              </a:rPr>
              <a:t>Language learning = Learning a new habit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ea typeface="Times" pitchFamily="18" charset="0"/>
                <a:cs typeface="Times" pitchFamily="18" charset="0"/>
              </a:rPr>
              <a:t>major source of errors in L2 is L1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ea typeface="Times" pitchFamily="18" charset="0"/>
              <a:cs typeface="Times" pitchFamily="18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		</a:t>
            </a:r>
            <a:r>
              <a:rPr lang="en-US" sz="2400">
                <a:ea typeface="Times" pitchFamily="18" charset="0"/>
                <a:cs typeface="Times" pitchFamily="18" charset="0"/>
              </a:rPr>
              <a:t>comparing the L1 and the L2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ea typeface="Times" pitchFamily="18" charset="0"/>
                <a:cs typeface="Times" pitchFamily="18" charset="0"/>
              </a:rPr>
              <a:t>			when L1 = L2, learning is easy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ea typeface="Times" pitchFamily="18" charset="0"/>
                <a:cs typeface="Times" pitchFamily="18" charset="0"/>
              </a:rPr>
              <a:t>			when L1 </a:t>
            </a:r>
            <a:r>
              <a:rPr lang="en-US" sz="2400">
                <a:latin typeface="Times" pitchFamily="18" charset="0"/>
                <a:ea typeface="Times" pitchFamily="18" charset="0"/>
                <a:cs typeface="Times" pitchFamily="18" charset="0"/>
                <a:sym typeface="Symbol" pitchFamily="18" charset="2"/>
              </a:rPr>
              <a:t></a:t>
            </a:r>
            <a:r>
              <a:rPr lang="en-US" sz="2400">
                <a:ea typeface="Times" pitchFamily="18" charset="0"/>
                <a:cs typeface="Times" pitchFamily="18" charset="0"/>
              </a:rPr>
              <a:t> L2, learning is difficult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 </a:t>
            </a:r>
          </a:p>
          <a:p>
            <a:pPr marL="609600" indent="-609600">
              <a:lnSpc>
                <a:spcPct val="90000"/>
              </a:lnSpc>
            </a:pPr>
            <a:r>
              <a:rPr lang="en-US" b="1">
                <a:ea typeface="Times" pitchFamily="18" charset="0"/>
                <a:cs typeface="Times" pitchFamily="18" charset="0"/>
              </a:rPr>
              <a:t>strong version</a:t>
            </a:r>
            <a:r>
              <a:rPr lang="en-US">
                <a:ea typeface="Times" pitchFamily="18" charset="0"/>
                <a:cs typeface="Times" pitchFamily="18" charset="0"/>
              </a:rPr>
              <a:t>: </a:t>
            </a:r>
            <a:r>
              <a:rPr lang="en-US" i="1">
                <a:ea typeface="Times" pitchFamily="18" charset="0"/>
                <a:cs typeface="Times" pitchFamily="18" charset="0"/>
              </a:rPr>
              <a:t>predicting</a:t>
            </a:r>
            <a:r>
              <a:rPr lang="en-US">
                <a:ea typeface="Times" pitchFamily="18" charset="0"/>
                <a:cs typeface="Times" pitchFamily="18" charset="0"/>
              </a:rPr>
              <a:t> where L2-errors should occur</a:t>
            </a:r>
          </a:p>
          <a:p>
            <a:pPr marL="609600" indent="-609600">
              <a:lnSpc>
                <a:spcPct val="90000"/>
              </a:lnSpc>
            </a:pPr>
            <a:r>
              <a:rPr lang="en-US" b="1">
                <a:ea typeface="Times" pitchFamily="18" charset="0"/>
                <a:cs typeface="Times" pitchFamily="18" charset="0"/>
              </a:rPr>
              <a:t>weak version</a:t>
            </a:r>
            <a:r>
              <a:rPr lang="en-US">
                <a:ea typeface="Times" pitchFamily="18" charset="0"/>
                <a:cs typeface="Times" pitchFamily="18" charset="0"/>
              </a:rPr>
              <a:t>: </a:t>
            </a:r>
            <a:r>
              <a:rPr lang="en-US" i="1">
                <a:ea typeface="Times" pitchFamily="18" charset="0"/>
                <a:cs typeface="Times" pitchFamily="18" charset="0"/>
              </a:rPr>
              <a:t>explaining </a:t>
            </a:r>
            <a:r>
              <a:rPr lang="en-US">
                <a:ea typeface="Times" pitchFamily="18" charset="0"/>
                <a:cs typeface="Times" pitchFamily="18" charset="0"/>
              </a:rPr>
              <a:t>why L2-errors occur	</a:t>
            </a:r>
            <a:r>
              <a:rPr lang="en-US" sz="2800">
                <a:ea typeface="Times" pitchFamily="18" charset="0"/>
                <a:cs typeface="Times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609600"/>
          </a:xfrm>
        </p:spPr>
        <p:txBody>
          <a:bodyPr/>
          <a:lstStyle/>
          <a:p>
            <a:r>
              <a:rPr lang="en-US" sz="3600" b="1" i="0">
                <a:solidFill>
                  <a:srgbClr val="800000"/>
                </a:solidFill>
              </a:rPr>
              <a:t> L1-influence</a:t>
            </a:r>
            <a:endParaRPr lang="en-US" sz="3600" b="1">
              <a:solidFill>
                <a:srgbClr val="800000"/>
              </a:solidFill>
            </a:endParaRP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4864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800">
                <a:ea typeface="MS PGothic" pitchFamily="34" charset="-128"/>
                <a:cs typeface="Arial" charset="0"/>
              </a:rPr>
              <a:t>	One of the differences between FLA and SLA is that L2 learners already have a set of knowledge about their L1.</a:t>
            </a:r>
            <a:endParaRPr lang="en-US" altLang="ja-JP" sz="2800">
              <a:ea typeface="MS PGothic" pitchFamily="34" charset="-128"/>
              <a:cs typeface="Times New Roman" charset="0"/>
            </a:endParaRPr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800">
                <a:ea typeface="MS PGothic" pitchFamily="34" charset="-128"/>
                <a:cs typeface="Times New Roman" charset="0"/>
                <a:sym typeface="Symbol" pitchFamily="18" charset="2"/>
              </a:rPr>
              <a:t></a:t>
            </a:r>
            <a:endParaRPr lang="en-US" altLang="ja-JP" sz="2800">
              <a:ea typeface="MS PGothic" pitchFamily="34" charset="-128"/>
              <a:cs typeface="Times New Roman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800">
                <a:ea typeface="MS PGothic" pitchFamily="34" charset="-128"/>
                <a:cs typeface="Arial" charset="0"/>
              </a:rPr>
              <a:t>	How does knowledge of L1 affect acquisition of L2 grammar?</a:t>
            </a:r>
            <a:endParaRPr lang="en-US" altLang="ja-JP" sz="2800">
              <a:ea typeface="MS PGothic" pitchFamily="34" charset="-128"/>
              <a:cs typeface="Times New Roman" charset="0"/>
            </a:endParaRPr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800">
                <a:ea typeface="MS PGothic" pitchFamily="34" charset="-128"/>
                <a:cs typeface="Times New Roman" charset="0"/>
                <a:sym typeface="Symbol" pitchFamily="18" charset="2"/>
              </a:rPr>
              <a:t></a:t>
            </a:r>
            <a:endParaRPr lang="en-US" altLang="ja-JP" sz="2800">
              <a:ea typeface="MS PGothic" pitchFamily="34" charset="-128"/>
              <a:cs typeface="Times New Roman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800">
                <a:ea typeface="MS PGothic" pitchFamily="34" charset="-128"/>
                <a:cs typeface="Arial" charset="0"/>
              </a:rPr>
              <a:t>	</a:t>
            </a:r>
            <a:r>
              <a:rPr lang="en-US" altLang="ja-JP" sz="2800" u="sng">
                <a:ea typeface="MS PGothic" pitchFamily="34" charset="-128"/>
                <a:cs typeface="Arial" charset="0"/>
              </a:rPr>
              <a:t>Behaviorism</a:t>
            </a:r>
            <a:r>
              <a:rPr lang="en-US" altLang="ja-JP" sz="2800">
                <a:ea typeface="MS PGothic" pitchFamily="34" charset="-128"/>
                <a:cs typeface="Arial" charset="0"/>
              </a:rPr>
              <a:t> and the </a:t>
            </a:r>
            <a:r>
              <a:rPr lang="en-US" altLang="ja-JP" sz="2800" u="sng">
                <a:ea typeface="MS PGothic" pitchFamily="34" charset="-128"/>
                <a:cs typeface="Arial" charset="0"/>
              </a:rPr>
              <a:t>contrast analysis hypothesis</a:t>
            </a:r>
            <a:r>
              <a:rPr lang="en-US" altLang="ja-JP" sz="2800">
                <a:ea typeface="MS PGothic" pitchFamily="34" charset="-128"/>
                <a:cs typeface="Arial" charset="0"/>
              </a:rPr>
              <a:t> (CAH) would expect that errors by L2 learners are the result mainly of transfer from their L1.</a:t>
            </a:r>
            <a:endParaRPr lang="en-US" altLang="ja-JP" sz="2800">
              <a:ea typeface="MS PGothic" pitchFamily="34" charset="-128"/>
              <a:cs typeface="Times New Roman" charset="0"/>
            </a:endParaRPr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800">
                <a:ea typeface="MS PGothic" pitchFamily="34" charset="-128"/>
                <a:cs typeface="Times New Roman" charset="0"/>
                <a:sym typeface="Symbol" pitchFamily="18" charset="2"/>
              </a:rPr>
              <a:t></a:t>
            </a:r>
            <a:endParaRPr lang="en-US" altLang="ja-JP" sz="2800">
              <a:ea typeface="MS PGothic" pitchFamily="34" charset="-128"/>
              <a:cs typeface="Times New Roman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altLang="ja-JP" sz="2800">
                <a:ea typeface="MS PGothic" pitchFamily="34" charset="-128"/>
                <a:cs typeface="Arial" charset="0"/>
              </a:rPr>
              <a:t>	</a:t>
            </a:r>
            <a:r>
              <a:rPr lang="en-US" altLang="ja-JP" sz="2800" b="1">
                <a:ea typeface="MS PGothic" pitchFamily="34" charset="-128"/>
                <a:cs typeface="Arial" charset="0"/>
              </a:rPr>
              <a:t>BUT!</a:t>
            </a:r>
            <a:endParaRPr lang="en-US" sz="2800" b="1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  <a:ea typeface="Times" pitchFamily="18" charset="0"/>
                <a:cs typeface="Times" pitchFamily="18" charset="0"/>
              </a:rPr>
              <a:t>Problems with the CAH</a:t>
            </a:r>
          </a:p>
        </p:txBody>
      </p:sp>
      <p:sp>
        <p:nvSpPr>
          <p:cNvPr id="2232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382000" cy="57150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 altLang="ja-JP" b="1">
                <a:ea typeface="MS PGothic" pitchFamily="34" charset="-128"/>
                <a:cs typeface="Arial" charset="0"/>
              </a:rPr>
              <a:t>      Not all errors can be accounted for by L1 transfer alone.</a:t>
            </a:r>
            <a:endParaRPr lang="en-US" b="1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  <a:ea typeface="Times" pitchFamily="18" charset="0"/>
                <a:cs typeface="Times" pitchFamily="18" charset="0"/>
              </a:rPr>
              <a:t>Problems with the CAH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382000" cy="57150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 altLang="ja-JP" b="1">
                <a:ea typeface="MS PGothic" pitchFamily="34" charset="-128"/>
                <a:cs typeface="Arial" charset="0"/>
              </a:rPr>
              <a:t>      Not all errors can be accounted for by L1 transfer alone.</a:t>
            </a:r>
            <a:endParaRPr lang="en-US" b="1"/>
          </a:p>
        </p:txBody>
      </p:sp>
      <p:sp>
        <p:nvSpPr>
          <p:cNvPr id="256004" name="Rectangle 4"/>
          <p:cNvSpPr>
            <a:spLocks noChangeArrowheads="1"/>
          </p:cNvSpPr>
          <p:nvPr/>
        </p:nvSpPr>
        <p:spPr bwMode="auto">
          <a:xfrm>
            <a:off x="381000" y="2438400"/>
            <a:ext cx="8382000" cy="3387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lvl="1" algn="l" eaLnBrk="0" hangingPunct="0">
              <a:spcBef>
                <a:spcPct val="0"/>
              </a:spcBef>
              <a:buFontTx/>
              <a:buChar char="•"/>
              <a:tabLst>
                <a:tab pos="228600" algn="l"/>
                <a:tab pos="457200" algn="l"/>
                <a:tab pos="685800" algn="l"/>
              </a:tabLst>
            </a:pPr>
            <a:r>
              <a:rPr lang="en-US" sz="3600" i="0">
                <a:ea typeface="Times" pitchFamily="18" charset="0"/>
                <a:cs typeface="Times" pitchFamily="18" charset="0"/>
              </a:rPr>
              <a:t>		</a:t>
            </a:r>
            <a:r>
              <a:rPr lang="en-US" sz="3600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Too weak</a:t>
            </a:r>
            <a:r>
              <a:rPr lang="en-US" sz="3600" i="0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	</a:t>
            </a:r>
          </a:p>
          <a:p>
            <a:pPr lvl="2" algn="l" eaLnBrk="0" hangingPunct="0">
              <a:spcBef>
                <a:spcPct val="0"/>
              </a:spcBef>
              <a:tabLst>
                <a:tab pos="228600" algn="l"/>
                <a:tab pos="457200" algn="l"/>
                <a:tab pos="685800" algn="l"/>
              </a:tabLst>
            </a:pPr>
            <a:r>
              <a:rPr lang="en-US" sz="3600" i="0">
                <a:ea typeface="Times" pitchFamily="18" charset="0"/>
                <a:cs typeface="Times" pitchFamily="18" charset="0"/>
              </a:rPr>
              <a:t>occurrence of errors that are not predicted.</a:t>
            </a:r>
          </a:p>
          <a:p>
            <a:pPr lvl="1" algn="l" eaLnBrk="0" hangingPunct="0">
              <a:spcBef>
                <a:spcPct val="0"/>
              </a:spcBef>
              <a:buFontTx/>
              <a:buChar char="•"/>
              <a:tabLst>
                <a:tab pos="228600" algn="l"/>
                <a:tab pos="457200" algn="l"/>
                <a:tab pos="685800" algn="l"/>
              </a:tabLst>
            </a:pPr>
            <a:r>
              <a:rPr lang="en-US" sz="3600" i="0">
                <a:ea typeface="Times" pitchFamily="18" charset="0"/>
                <a:cs typeface="Times" pitchFamily="18" charset="0"/>
              </a:rPr>
              <a:t>		</a:t>
            </a:r>
            <a:r>
              <a:rPr lang="en-US" sz="3600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Too strong</a:t>
            </a:r>
            <a:endParaRPr lang="en-US" sz="3600" i="0">
              <a:solidFill>
                <a:srgbClr val="000099"/>
              </a:solidFill>
              <a:ea typeface="Times" pitchFamily="18" charset="0"/>
              <a:cs typeface="Times" pitchFamily="18" charset="0"/>
            </a:endParaRPr>
          </a:p>
          <a:p>
            <a:pPr lvl="2" algn="l" eaLnBrk="0" hangingPunct="0">
              <a:spcBef>
                <a:spcPct val="0"/>
              </a:spcBef>
              <a:tabLst>
                <a:tab pos="228600" algn="l"/>
                <a:tab pos="457200" algn="l"/>
                <a:tab pos="685800" algn="l"/>
              </a:tabLst>
            </a:pPr>
            <a:r>
              <a:rPr lang="en-US" sz="3600" i="0">
                <a:ea typeface="Times" pitchFamily="18" charset="0"/>
                <a:cs typeface="Times" pitchFamily="18" charset="0"/>
              </a:rPr>
              <a:t>non-occurrence of errors that are predicted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  <a:ea typeface="Times" pitchFamily="18" charset="0"/>
                <a:cs typeface="Times" pitchFamily="18" charset="0"/>
              </a:rPr>
              <a:t>Problems with the CAH (too weak)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772400" cy="5105400"/>
          </a:xfrm>
        </p:spPr>
        <p:txBody>
          <a:bodyPr/>
          <a:lstStyle/>
          <a:p>
            <a:pPr marL="609600" indent="-609600"/>
            <a:r>
              <a:rPr lang="en-US" sz="3600">
                <a:ea typeface="Times" pitchFamily="18" charset="0"/>
                <a:cs typeface="Times" pitchFamily="18" charset="0"/>
              </a:rPr>
              <a:t>occurrence of errors that are not predicted.</a:t>
            </a:r>
          </a:p>
          <a:p>
            <a:pPr marL="609600" indent="-609600">
              <a:buFont typeface="Wingdings" pitchFamily="2" charset="2"/>
              <a:buNone/>
            </a:pPr>
            <a:endParaRPr lang="en-US" sz="3600">
              <a:ea typeface="Times" pitchFamily="18" charset="0"/>
              <a:cs typeface="Times" pitchFamily="18" charset="0"/>
            </a:endParaRPr>
          </a:p>
          <a:p>
            <a:pPr marL="609600" indent="-609600"/>
            <a:r>
              <a:rPr lang="en-US" sz="3600">
                <a:ea typeface="Times" pitchFamily="18" charset="0"/>
                <a:cs typeface="Times" pitchFamily="18" charset="0"/>
              </a:rPr>
              <a:t>Second language learner data reflect errors that go beyond the native language. (like child L1 learner data)</a:t>
            </a:r>
          </a:p>
          <a:p>
            <a:pPr marL="990600" lvl="1" indent="-533400"/>
            <a:r>
              <a:rPr lang="en-US" sz="3200" i="1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He comed yesterday</a:t>
            </a:r>
            <a:r>
              <a:rPr lang="en-US" sz="3200" i="1">
                <a:ea typeface="Times" pitchFamily="18" charset="0"/>
                <a:cs typeface="Times" pitchFamily="18" charset="0"/>
              </a:rPr>
              <a:t>. </a:t>
            </a:r>
          </a:p>
          <a:p>
            <a:pPr marL="990600" lvl="1" indent="-533400">
              <a:buFontTx/>
              <a:buNone/>
            </a:pPr>
            <a:r>
              <a:rPr lang="en-US" sz="3200">
                <a:ea typeface="Times" pitchFamily="18" charset="0"/>
                <a:cs typeface="Times" pitchFamily="18" charset="0"/>
              </a:rPr>
              <a:t>	                             </a:t>
            </a:r>
            <a:r>
              <a:rPr lang="en-US">
                <a:ea typeface="Times" pitchFamily="18" charset="0"/>
                <a:cs typeface="Times" pitchFamily="18" charset="0"/>
              </a:rPr>
              <a:t>(Gass &amp; Selinker 1994)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81000" y="2438400"/>
            <a:ext cx="83820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lvl="1" algn="l" eaLnBrk="0" hangingPunct="0">
              <a:spcBef>
                <a:spcPct val="0"/>
              </a:spcBef>
              <a:tabLst>
                <a:tab pos="228600" algn="l"/>
                <a:tab pos="457200" algn="l"/>
                <a:tab pos="685800" algn="l"/>
              </a:tabLst>
            </a:pPr>
            <a:r>
              <a:rPr lang="en-US" sz="3600" i="0">
                <a:ea typeface="Times" pitchFamily="18" charset="0"/>
                <a:cs typeface="Times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  <a:ea typeface="Times" pitchFamily="18" charset="0"/>
                <a:cs typeface="Times" pitchFamily="18" charset="0"/>
              </a:rPr>
              <a:t>Problems with the CAH (too strong)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382000" cy="5410200"/>
          </a:xfrm>
        </p:spPr>
        <p:txBody>
          <a:bodyPr/>
          <a:lstStyle/>
          <a:p>
            <a:pPr marL="609600" indent="-609600"/>
            <a:r>
              <a:rPr lang="en-US" sz="3600">
                <a:ea typeface="Times" pitchFamily="18" charset="0"/>
                <a:cs typeface="Times" pitchFamily="18" charset="0"/>
              </a:rPr>
              <a:t>non-occurrence of errors that are predicted. </a:t>
            </a:r>
            <a:r>
              <a:rPr lang="en-US">
                <a:ea typeface="Times" pitchFamily="18" charset="0"/>
                <a:cs typeface="Times" pitchFamily="18" charset="0"/>
              </a:rPr>
              <a:t>(e.g. Zobl 1980)</a:t>
            </a:r>
            <a:r>
              <a:rPr lang="en-US" sz="3600">
                <a:ea typeface="Times" pitchFamily="18" charset="0"/>
                <a:cs typeface="Times" pitchFamily="18" charset="0"/>
              </a:rPr>
              <a:t> </a:t>
            </a:r>
          </a:p>
          <a:p>
            <a:pPr marL="609600" indent="-609600"/>
            <a:r>
              <a:rPr lang="en-US" sz="3600" b="1" i="1">
                <a:ea typeface="Times" pitchFamily="18" charset="0"/>
                <a:cs typeface="Times" pitchFamily="18" charset="0"/>
              </a:rPr>
              <a:t>   French</a:t>
            </a:r>
          </a:p>
          <a:p>
            <a:pPr marL="990600" lvl="1" indent="-533400">
              <a:buFontTx/>
              <a:buNone/>
            </a:pPr>
            <a:r>
              <a:rPr lang="en-US" sz="3200">
                <a:ea typeface="Times" pitchFamily="18" charset="0"/>
                <a:cs typeface="Times" pitchFamily="18" charset="0"/>
              </a:rPr>
              <a:t>	</a:t>
            </a:r>
            <a:r>
              <a:rPr lang="en-US" sz="3200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Je les voi</a:t>
            </a:r>
            <a:r>
              <a:rPr lang="en-US" sz="3200">
                <a:ea typeface="Times" pitchFamily="18" charset="0"/>
                <a:cs typeface="Times" pitchFamily="18" charset="0"/>
              </a:rPr>
              <a:t>  </a:t>
            </a:r>
          </a:p>
          <a:p>
            <a:pPr marL="990600" lvl="1" indent="-533400">
              <a:buFontTx/>
              <a:buNone/>
            </a:pPr>
            <a:r>
              <a:rPr lang="en-US" sz="3200">
                <a:ea typeface="Times" pitchFamily="18" charset="0"/>
                <a:cs typeface="Times" pitchFamily="18" charset="0"/>
              </a:rPr>
              <a:t>	I them see </a:t>
            </a:r>
          </a:p>
          <a:p>
            <a:pPr marL="990600" lvl="1" indent="-533400">
              <a:buFontTx/>
              <a:buNone/>
            </a:pPr>
            <a:r>
              <a:rPr lang="en-US" sz="3200">
                <a:ea typeface="Times" pitchFamily="18" charset="0"/>
                <a:cs typeface="Times" pitchFamily="18" charset="0"/>
              </a:rPr>
              <a:t>	‘I see them’	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3600">
                <a:ea typeface="Times" pitchFamily="18" charset="0"/>
                <a:cs typeface="Times" pitchFamily="18" charset="0"/>
              </a:rPr>
              <a:t>	</a:t>
            </a:r>
          </a:p>
        </p:txBody>
      </p:sp>
      <p:sp>
        <p:nvSpPr>
          <p:cNvPr id="225284" name="Rectangle 4"/>
          <p:cNvSpPr>
            <a:spLocks noChangeArrowheads="1"/>
          </p:cNvSpPr>
          <p:nvPr/>
        </p:nvSpPr>
        <p:spPr bwMode="auto">
          <a:xfrm>
            <a:off x="381000" y="2438400"/>
            <a:ext cx="83820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lvl="1" algn="l" eaLnBrk="0" hangingPunct="0">
              <a:spcBef>
                <a:spcPct val="0"/>
              </a:spcBef>
              <a:tabLst>
                <a:tab pos="228600" algn="l"/>
                <a:tab pos="457200" algn="l"/>
                <a:tab pos="685800" algn="l"/>
              </a:tabLst>
            </a:pPr>
            <a:r>
              <a:rPr lang="en-US" sz="3600" i="0">
                <a:ea typeface="Times" pitchFamily="18" charset="0"/>
                <a:cs typeface="Times" pitchFamily="18" charset="0"/>
              </a:rPr>
              <a:t>	</a:t>
            </a:r>
          </a:p>
        </p:txBody>
      </p:sp>
      <p:sp>
        <p:nvSpPr>
          <p:cNvPr id="225285" name="Text Box 5"/>
          <p:cNvSpPr txBox="1">
            <a:spLocks noChangeArrowheads="1"/>
          </p:cNvSpPr>
          <p:nvPr/>
        </p:nvSpPr>
        <p:spPr bwMode="auto">
          <a:xfrm>
            <a:off x="4724400" y="2895600"/>
            <a:ext cx="3200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endParaRPr lang="en-US" sz="2400" i="0"/>
          </a:p>
        </p:txBody>
      </p:sp>
      <p:sp>
        <p:nvSpPr>
          <p:cNvPr id="225286" name="Text Box 6"/>
          <p:cNvSpPr txBox="1">
            <a:spLocks noChangeArrowheads="1"/>
          </p:cNvSpPr>
          <p:nvPr/>
        </p:nvSpPr>
        <p:spPr bwMode="auto">
          <a:xfrm>
            <a:off x="4419600" y="3200400"/>
            <a:ext cx="3352800" cy="2043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b="1"/>
              <a:t>  English</a:t>
            </a:r>
          </a:p>
          <a:p>
            <a:pPr algn="l"/>
            <a:r>
              <a:rPr lang="en-US">
                <a:solidFill>
                  <a:srgbClr val="000099"/>
                </a:solidFill>
              </a:rPr>
              <a:t>  I see them</a:t>
            </a:r>
          </a:p>
          <a:p>
            <a:pPr algn="l"/>
            <a:r>
              <a:rPr lang="en-US"/>
              <a:t>*I them see. </a:t>
            </a:r>
          </a:p>
        </p:txBody>
      </p:sp>
      <p:sp>
        <p:nvSpPr>
          <p:cNvPr id="225289" name="Text Box 9"/>
          <p:cNvSpPr txBox="1">
            <a:spLocks noChangeArrowheads="1"/>
          </p:cNvSpPr>
          <p:nvPr/>
        </p:nvSpPr>
        <p:spPr bwMode="auto">
          <a:xfrm>
            <a:off x="457200" y="5486400"/>
            <a:ext cx="8305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endParaRPr lang="en-US" sz="2400" i="0">
              <a:solidFill>
                <a:srgbClr val="CC0000"/>
              </a:solidFill>
            </a:endParaRPr>
          </a:p>
        </p:txBody>
      </p:sp>
      <p:sp>
        <p:nvSpPr>
          <p:cNvPr id="225290" name="Rectangle 10"/>
          <p:cNvSpPr>
            <a:spLocks noChangeArrowheads="1"/>
          </p:cNvSpPr>
          <p:nvPr/>
        </p:nvSpPr>
        <p:spPr bwMode="auto">
          <a:xfrm>
            <a:off x="4343400" y="3124200"/>
            <a:ext cx="2362200" cy="228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25291" name="Rectangle 11"/>
          <p:cNvSpPr>
            <a:spLocks noChangeArrowheads="1"/>
          </p:cNvSpPr>
          <p:nvPr/>
        </p:nvSpPr>
        <p:spPr bwMode="auto">
          <a:xfrm>
            <a:off x="990600" y="2438400"/>
            <a:ext cx="2590800" cy="228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225292" name="Rectangle 12"/>
          <p:cNvSpPr>
            <a:spLocks noChangeArrowheads="1"/>
          </p:cNvSpPr>
          <p:nvPr/>
        </p:nvSpPr>
        <p:spPr bwMode="auto">
          <a:xfrm>
            <a:off x="914400" y="2362200"/>
            <a:ext cx="25146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225293" name="Rectangle 13"/>
          <p:cNvSpPr>
            <a:spLocks noChangeArrowheads="1"/>
          </p:cNvSpPr>
          <p:nvPr/>
        </p:nvSpPr>
        <p:spPr bwMode="auto">
          <a:xfrm>
            <a:off x="914400" y="2362200"/>
            <a:ext cx="2438400" cy="2667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225294" name="Line 14"/>
          <p:cNvSpPr>
            <a:spLocks noChangeShapeType="1"/>
          </p:cNvSpPr>
          <p:nvPr/>
        </p:nvSpPr>
        <p:spPr bwMode="auto">
          <a:xfrm>
            <a:off x="3505200" y="3810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  <a:ea typeface="Times" pitchFamily="18" charset="0"/>
                <a:cs typeface="Times" pitchFamily="18" charset="0"/>
              </a:rPr>
              <a:t>Problems with the CAH (too strong)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382000" cy="5410200"/>
          </a:xfrm>
        </p:spPr>
        <p:txBody>
          <a:bodyPr/>
          <a:lstStyle/>
          <a:p>
            <a:pPr marL="609600" indent="-609600"/>
            <a:r>
              <a:rPr lang="en-US" sz="3600">
                <a:ea typeface="Times" pitchFamily="18" charset="0"/>
                <a:cs typeface="Times" pitchFamily="18" charset="0"/>
              </a:rPr>
              <a:t>non-occurrence of errors that are predicted. </a:t>
            </a:r>
            <a:r>
              <a:rPr lang="en-US">
                <a:ea typeface="Times" pitchFamily="18" charset="0"/>
                <a:cs typeface="Times" pitchFamily="18" charset="0"/>
              </a:rPr>
              <a:t>(e.g. Zobl 1980)</a:t>
            </a:r>
            <a:r>
              <a:rPr lang="en-US" sz="3600">
                <a:ea typeface="Times" pitchFamily="18" charset="0"/>
                <a:cs typeface="Times" pitchFamily="18" charset="0"/>
              </a:rPr>
              <a:t> </a:t>
            </a:r>
          </a:p>
          <a:p>
            <a:pPr marL="609600" indent="-609600"/>
            <a:r>
              <a:rPr lang="en-US" sz="3600" b="1" i="1">
                <a:ea typeface="Times" pitchFamily="18" charset="0"/>
                <a:cs typeface="Times" pitchFamily="18" charset="0"/>
              </a:rPr>
              <a:t>   French</a:t>
            </a:r>
          </a:p>
          <a:p>
            <a:pPr marL="990600" lvl="1" indent="-533400">
              <a:buFontTx/>
              <a:buNone/>
            </a:pPr>
            <a:r>
              <a:rPr lang="en-US" sz="3200">
                <a:ea typeface="Times" pitchFamily="18" charset="0"/>
                <a:cs typeface="Times" pitchFamily="18" charset="0"/>
              </a:rPr>
              <a:t>	</a:t>
            </a:r>
            <a:r>
              <a:rPr lang="en-US" sz="3200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Je les voi</a:t>
            </a:r>
            <a:r>
              <a:rPr lang="en-US" sz="3200">
                <a:ea typeface="Times" pitchFamily="18" charset="0"/>
                <a:cs typeface="Times" pitchFamily="18" charset="0"/>
              </a:rPr>
              <a:t>  </a:t>
            </a:r>
          </a:p>
          <a:p>
            <a:pPr marL="990600" lvl="1" indent="-533400">
              <a:buFontTx/>
              <a:buNone/>
            </a:pPr>
            <a:r>
              <a:rPr lang="en-US" sz="3200">
                <a:ea typeface="Times" pitchFamily="18" charset="0"/>
                <a:cs typeface="Times" pitchFamily="18" charset="0"/>
              </a:rPr>
              <a:t>	I them see </a:t>
            </a:r>
          </a:p>
          <a:p>
            <a:pPr marL="990600" lvl="1" indent="-533400">
              <a:buFontTx/>
              <a:buNone/>
            </a:pPr>
            <a:r>
              <a:rPr lang="en-US" sz="3200">
                <a:ea typeface="Times" pitchFamily="18" charset="0"/>
                <a:cs typeface="Times" pitchFamily="18" charset="0"/>
              </a:rPr>
              <a:t>	‘I see them’	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3600">
                <a:ea typeface="Times" pitchFamily="18" charset="0"/>
                <a:cs typeface="Times" pitchFamily="18" charset="0"/>
              </a:rPr>
              <a:t>	</a:t>
            </a:r>
          </a:p>
        </p:txBody>
      </p: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381000" y="2438400"/>
            <a:ext cx="83820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lvl="1" algn="l" eaLnBrk="0" hangingPunct="0">
              <a:spcBef>
                <a:spcPct val="0"/>
              </a:spcBef>
              <a:tabLst>
                <a:tab pos="228600" algn="l"/>
                <a:tab pos="457200" algn="l"/>
                <a:tab pos="685800" algn="l"/>
              </a:tabLst>
            </a:pPr>
            <a:r>
              <a:rPr lang="en-US" sz="3600" i="0">
                <a:ea typeface="Times" pitchFamily="18" charset="0"/>
                <a:cs typeface="Times" pitchFamily="18" charset="0"/>
              </a:rPr>
              <a:t>	</a:t>
            </a:r>
          </a:p>
        </p:txBody>
      </p:sp>
      <p:sp>
        <p:nvSpPr>
          <p:cNvPr id="257029" name="Text Box 5"/>
          <p:cNvSpPr txBox="1">
            <a:spLocks noChangeArrowheads="1"/>
          </p:cNvSpPr>
          <p:nvPr/>
        </p:nvSpPr>
        <p:spPr bwMode="auto">
          <a:xfrm>
            <a:off x="4724400" y="2895600"/>
            <a:ext cx="3200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endParaRPr lang="en-US" sz="2400" i="0"/>
          </a:p>
        </p:txBody>
      </p:sp>
      <p:sp>
        <p:nvSpPr>
          <p:cNvPr id="257030" name="Text Box 6"/>
          <p:cNvSpPr txBox="1">
            <a:spLocks noChangeArrowheads="1"/>
          </p:cNvSpPr>
          <p:nvPr/>
        </p:nvSpPr>
        <p:spPr bwMode="auto">
          <a:xfrm>
            <a:off x="4419600" y="3200400"/>
            <a:ext cx="3352800" cy="2043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b="1"/>
              <a:t>  English</a:t>
            </a:r>
          </a:p>
          <a:p>
            <a:pPr algn="l"/>
            <a:r>
              <a:rPr lang="en-US">
                <a:solidFill>
                  <a:srgbClr val="000099"/>
                </a:solidFill>
              </a:rPr>
              <a:t>  I see them</a:t>
            </a:r>
          </a:p>
          <a:p>
            <a:pPr algn="l"/>
            <a:r>
              <a:rPr lang="en-US"/>
              <a:t>*I them see. </a:t>
            </a:r>
          </a:p>
        </p:txBody>
      </p:sp>
      <p:sp>
        <p:nvSpPr>
          <p:cNvPr id="257031" name="Text Box 7"/>
          <p:cNvSpPr txBox="1">
            <a:spLocks noChangeArrowheads="1"/>
          </p:cNvSpPr>
          <p:nvPr/>
        </p:nvSpPr>
        <p:spPr bwMode="auto">
          <a:xfrm>
            <a:off x="457200" y="5486400"/>
            <a:ext cx="8305800" cy="1189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075" tIns="46038" rIns="92075" bIns="46038">
            <a:spAutoFit/>
          </a:bodyPr>
          <a:lstStyle/>
          <a:p>
            <a:pPr algn="l"/>
            <a:r>
              <a:rPr lang="en-US" sz="2400" b="1" i="0"/>
              <a:t>L1-French learners’ L2-English :</a:t>
            </a:r>
            <a:r>
              <a:rPr lang="en-US" sz="2400" i="0"/>
              <a:t> *</a:t>
            </a:r>
            <a:r>
              <a:rPr lang="en-US" sz="3600">
                <a:solidFill>
                  <a:srgbClr val="CC0000"/>
                </a:solidFill>
                <a:ea typeface="Times" pitchFamily="18" charset="0"/>
                <a:cs typeface="Times" pitchFamily="18" charset="0"/>
              </a:rPr>
              <a:t>I them see</a:t>
            </a:r>
          </a:p>
          <a:p>
            <a:pPr algn="l"/>
            <a:r>
              <a:rPr lang="en-US" sz="2400" b="1" i="0">
                <a:ea typeface="Times" pitchFamily="18" charset="0"/>
                <a:cs typeface="Times" pitchFamily="18" charset="0"/>
              </a:rPr>
              <a:t>L2-English learner’s L1-French:    </a:t>
            </a:r>
            <a:r>
              <a:rPr lang="en-US" sz="2400" b="1">
                <a:solidFill>
                  <a:srgbClr val="CC0000"/>
                </a:solidFill>
                <a:ea typeface="Times" pitchFamily="18" charset="0"/>
                <a:cs typeface="Times" pitchFamily="18" charset="0"/>
              </a:rPr>
              <a:t>Je voi les</a:t>
            </a:r>
            <a:endParaRPr lang="en-US" sz="2400" i="0">
              <a:solidFill>
                <a:srgbClr val="CC0000"/>
              </a:solidFill>
            </a:endParaRPr>
          </a:p>
        </p:txBody>
      </p:sp>
      <p:sp>
        <p:nvSpPr>
          <p:cNvPr id="257032" name="Rectangle 8"/>
          <p:cNvSpPr>
            <a:spLocks noChangeArrowheads="1"/>
          </p:cNvSpPr>
          <p:nvPr/>
        </p:nvSpPr>
        <p:spPr bwMode="auto">
          <a:xfrm>
            <a:off x="4343400" y="3124200"/>
            <a:ext cx="2362200" cy="228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57033" name="Rectangle 9"/>
          <p:cNvSpPr>
            <a:spLocks noChangeArrowheads="1"/>
          </p:cNvSpPr>
          <p:nvPr/>
        </p:nvSpPr>
        <p:spPr bwMode="auto">
          <a:xfrm>
            <a:off x="990600" y="2438400"/>
            <a:ext cx="2590800" cy="228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257034" name="Rectangle 10"/>
          <p:cNvSpPr>
            <a:spLocks noChangeArrowheads="1"/>
          </p:cNvSpPr>
          <p:nvPr/>
        </p:nvSpPr>
        <p:spPr bwMode="auto">
          <a:xfrm>
            <a:off x="914400" y="2362200"/>
            <a:ext cx="2514600" cy="243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257035" name="Rectangle 11"/>
          <p:cNvSpPr>
            <a:spLocks noChangeArrowheads="1"/>
          </p:cNvSpPr>
          <p:nvPr/>
        </p:nvSpPr>
        <p:spPr bwMode="auto">
          <a:xfrm>
            <a:off x="914400" y="2362200"/>
            <a:ext cx="2438400" cy="2667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  <p:sp>
        <p:nvSpPr>
          <p:cNvPr id="257036" name="Line 12"/>
          <p:cNvSpPr>
            <a:spLocks noChangeShapeType="1"/>
          </p:cNvSpPr>
          <p:nvPr/>
        </p:nvSpPr>
        <p:spPr bwMode="auto">
          <a:xfrm>
            <a:off x="3505200" y="3810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“Error”? Dictionary views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5181600"/>
          </a:xfrm>
        </p:spPr>
        <p:txBody>
          <a:bodyPr/>
          <a:lstStyle/>
          <a:p>
            <a:pPr marL="609600" indent="-609600"/>
            <a:r>
              <a:rPr lang="en-US" sz="2800"/>
              <a:t>An act that through ignorance, deficiency, or accident departs from or fails to achieve what should be done. 	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/>
              <a:t>   	(Meriam-Webster Dictionary)</a:t>
            </a:r>
          </a:p>
          <a:p>
            <a:pPr marL="609600" indent="-609600"/>
            <a:r>
              <a:rPr lang="en-US" sz="2800"/>
              <a:t>An error is something that you have done which is considered to be incorrect or wrong, or which should not have been done.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/>
              <a:t>   	(Cobuild English Dictionary)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09600"/>
          </a:xfrm>
        </p:spPr>
        <p:txBody>
          <a:bodyPr/>
          <a:lstStyle/>
          <a:p>
            <a:r>
              <a:rPr lang="en-US" sz="3600" b="1" i="0">
                <a:solidFill>
                  <a:srgbClr val="800000"/>
                </a:solidFill>
              </a:rPr>
              <a:t>Error Analysis (Corder 1967) </a:t>
            </a:r>
            <a:r>
              <a:rPr lang="en-US" sz="36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49530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>
                <a:ea typeface="Times" pitchFamily="18" charset="0"/>
                <a:cs typeface="Times" pitchFamily="18" charset="0"/>
              </a:rPr>
              <a:t>	</a:t>
            </a:r>
          </a:p>
          <a:p>
            <a:pPr marL="609600" indent="-609600"/>
            <a:r>
              <a:rPr lang="en-US">
                <a:ea typeface="Times" pitchFamily="18" charset="0"/>
                <a:cs typeface="Times" pitchFamily="18" charset="0"/>
              </a:rPr>
              <a:t>focus on explaining existing errors </a:t>
            </a:r>
          </a:p>
          <a:p>
            <a:pPr marL="609600" indent="-609600"/>
            <a:r>
              <a:rPr lang="en-US">
                <a:ea typeface="Times" pitchFamily="18" charset="0"/>
                <a:cs typeface="Times" pitchFamily="18" charset="0"/>
              </a:rPr>
              <a:t>distinction between mistakes (performance) and errors (competence): systematic interlanguage grammar</a:t>
            </a:r>
          </a:p>
          <a:p>
            <a:pPr marL="609600" indent="-609600"/>
            <a:r>
              <a:rPr lang="en-US">
                <a:ea typeface="Times" pitchFamily="18" charset="0"/>
                <a:cs typeface="Times" pitchFamily="18" charset="0"/>
              </a:rPr>
              <a:t>comparison between L2-data and TL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>
                <a:ea typeface="Times" pitchFamily="18" charset="0"/>
                <a:cs typeface="Times" pitchFamily="18" charset="0"/>
              </a:rPr>
              <a:t> 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>
                <a:ea typeface="Times" pitchFamily="18" charset="0"/>
                <a:cs typeface="Times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09600"/>
          </a:xfrm>
        </p:spPr>
        <p:txBody>
          <a:bodyPr/>
          <a:lstStyle/>
          <a:p>
            <a:r>
              <a:rPr lang="en-US" sz="3600" b="1" i="0">
                <a:solidFill>
                  <a:srgbClr val="800000"/>
                </a:solidFill>
              </a:rPr>
              <a:t>Error Analysis (Corder 1967) </a:t>
            </a:r>
            <a:r>
              <a:rPr lang="en-US" sz="36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49530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	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	focus on explaining existing errors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	distinction between mistakes (performance) and errors (competence): systematic grammar/errors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	comparison between L2-data and TL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 </a:t>
            </a:r>
          </a:p>
          <a:p>
            <a:pPr marL="609600" indent="-609600"/>
            <a:r>
              <a:rPr lang="en-US" sz="2800">
                <a:ea typeface="Times" pitchFamily="18" charset="0"/>
                <a:cs typeface="Times" pitchFamily="18" charset="0"/>
              </a:rPr>
              <a:t>error collection </a:t>
            </a:r>
            <a:r>
              <a:rPr lang="en-US" sz="2800">
                <a:latin typeface="Times" pitchFamily="18" charset="0"/>
                <a:ea typeface="Times" pitchFamily="18" charset="0"/>
                <a:cs typeface="Times" pitchFamily="18" charset="0"/>
                <a:sym typeface="Wingdings" pitchFamily="2" charset="2"/>
              </a:rPr>
              <a:t></a:t>
            </a:r>
            <a:r>
              <a:rPr lang="en-US" sz="2800">
                <a:ea typeface="Times" pitchFamily="18" charset="0"/>
                <a:cs typeface="Times" pitchFamily="18" charset="0"/>
              </a:rPr>
              <a:t> error identification </a:t>
            </a:r>
            <a:r>
              <a:rPr lang="en-US" sz="2800">
                <a:latin typeface="Times" pitchFamily="18" charset="0"/>
                <a:ea typeface="Times" pitchFamily="18" charset="0"/>
                <a:cs typeface="Times" pitchFamily="18" charset="0"/>
                <a:sym typeface="Wingdings" pitchFamily="2" charset="2"/>
              </a:rPr>
              <a:t></a:t>
            </a:r>
            <a:r>
              <a:rPr lang="en-US" sz="2800">
                <a:ea typeface="Times" pitchFamily="18" charset="0"/>
                <a:cs typeface="Times" pitchFamily="18" charset="0"/>
              </a:rPr>
              <a:t> error classification </a:t>
            </a:r>
            <a:r>
              <a:rPr lang="en-US" sz="2800">
                <a:latin typeface="Times" pitchFamily="18" charset="0"/>
                <a:ea typeface="Times" pitchFamily="18" charset="0"/>
                <a:cs typeface="Times" pitchFamily="18" charset="0"/>
                <a:sym typeface="Wingdings" pitchFamily="2" charset="2"/>
              </a:rPr>
              <a:t></a:t>
            </a:r>
            <a:r>
              <a:rPr lang="en-US" sz="2800">
                <a:ea typeface="Times" pitchFamily="18" charset="0"/>
                <a:cs typeface="Times" pitchFamily="18" charset="0"/>
              </a:rPr>
              <a:t> quantification </a:t>
            </a:r>
            <a:r>
              <a:rPr lang="en-US" sz="2800">
                <a:latin typeface="Times" pitchFamily="18" charset="0"/>
                <a:ea typeface="Times" pitchFamily="18" charset="0"/>
                <a:cs typeface="Times" pitchFamily="18" charset="0"/>
                <a:sym typeface="Wingdings" pitchFamily="2" charset="2"/>
              </a:rPr>
              <a:t></a:t>
            </a:r>
            <a:r>
              <a:rPr lang="en-US" sz="2800">
                <a:ea typeface="Times" pitchFamily="18" charset="0"/>
                <a:cs typeface="Times" pitchFamily="18" charset="0"/>
              </a:rPr>
              <a:t> analysis of error source </a:t>
            </a:r>
            <a:r>
              <a:rPr lang="en-US" sz="2800">
                <a:latin typeface="Times" pitchFamily="18" charset="0"/>
                <a:ea typeface="Times" pitchFamily="18" charset="0"/>
                <a:cs typeface="Times" pitchFamily="18" charset="0"/>
                <a:sym typeface="Wingdings" pitchFamily="2" charset="2"/>
              </a:rPr>
              <a:t></a:t>
            </a:r>
            <a:r>
              <a:rPr lang="en-US" sz="2800">
                <a:ea typeface="Times" pitchFamily="18" charset="0"/>
                <a:cs typeface="Times" pitchFamily="18" charset="0"/>
              </a:rPr>
              <a:t> design of pedagogical materials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 Problems: Error Analysis 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077200" cy="5029200"/>
          </a:xfrm>
        </p:spPr>
        <p:txBody>
          <a:bodyPr/>
          <a:lstStyle/>
          <a:p>
            <a:pPr marL="1752600" lvl="3" indent="-381000">
              <a:buFontTx/>
              <a:buNone/>
            </a:pPr>
            <a:r>
              <a:rPr lang="en-US" sz="1800">
                <a:cs typeface="Times New Roman" charset="0"/>
              </a:rPr>
              <a:t>   </a:t>
            </a:r>
            <a:endParaRPr lang="en-US" sz="1800">
              <a:ea typeface="Times" pitchFamily="18" charset="0"/>
              <a:cs typeface="Times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 Problems: Error Analysis 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077200" cy="5029200"/>
          </a:xfrm>
        </p:spPr>
        <p:txBody>
          <a:bodyPr/>
          <a:lstStyle/>
          <a:p>
            <a:pPr marL="1752600" lvl="3" indent="-381000">
              <a:buFontTx/>
              <a:buNone/>
            </a:pPr>
            <a:r>
              <a:rPr lang="en-US" sz="1800">
                <a:cs typeface="Times New Roman" charset="0"/>
              </a:rPr>
              <a:t>   </a:t>
            </a:r>
            <a:endParaRPr lang="en-US" sz="1800">
              <a:ea typeface="Times" pitchFamily="18" charset="0"/>
              <a:cs typeface="Times" pitchFamily="18" charset="0"/>
            </a:endParaRPr>
          </a:p>
          <a:p>
            <a:pPr marL="609600" indent="-609600"/>
            <a:r>
              <a:rPr lang="en-US" sz="3600">
                <a:ea typeface="Times" pitchFamily="18" charset="0"/>
                <a:cs typeface="Times" pitchFamily="18" charset="0"/>
              </a:rPr>
              <a:t>disregard of number of obligatory contexts (avoidance issues, amount correct%)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 Problems: Error Analysis 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077200" cy="5029200"/>
          </a:xfrm>
        </p:spPr>
        <p:txBody>
          <a:bodyPr/>
          <a:lstStyle/>
          <a:p>
            <a:pPr marL="1752600" lvl="3" indent="-381000">
              <a:buFontTx/>
              <a:buNone/>
            </a:pPr>
            <a:r>
              <a:rPr lang="en-US" sz="1800">
                <a:cs typeface="Times New Roman" charset="0"/>
              </a:rPr>
              <a:t>   </a:t>
            </a:r>
            <a:endParaRPr lang="en-US" sz="1800">
              <a:ea typeface="Times" pitchFamily="18" charset="0"/>
              <a:cs typeface="Times" pitchFamily="18" charset="0"/>
            </a:endParaRPr>
          </a:p>
          <a:p>
            <a:pPr marL="609600" indent="-609600"/>
            <a:r>
              <a:rPr lang="en-US" sz="3600">
                <a:ea typeface="Times" pitchFamily="18" charset="0"/>
                <a:cs typeface="Times" pitchFamily="18" charset="0"/>
              </a:rPr>
              <a:t>disregard of number of obligatory contexts (avoidance issues, amount correct%)</a:t>
            </a:r>
          </a:p>
          <a:p>
            <a:pPr marL="609600" indent="-609600"/>
            <a:r>
              <a:rPr lang="en-US" sz="3600">
                <a:ea typeface="Times" pitchFamily="18" charset="0"/>
                <a:cs typeface="Times" pitchFamily="18" charset="0"/>
              </a:rPr>
              <a:t>usage </a:t>
            </a:r>
            <a:r>
              <a:rPr lang="en-US" sz="3600">
                <a:latin typeface="Times" pitchFamily="18" charset="0"/>
                <a:ea typeface="Times" pitchFamily="18" charset="0"/>
                <a:cs typeface="Times" pitchFamily="18" charset="0"/>
                <a:sym typeface="Symbol" pitchFamily="18" charset="2"/>
              </a:rPr>
              <a:t></a:t>
            </a:r>
            <a:r>
              <a:rPr lang="en-US" sz="3600">
                <a:ea typeface="Times" pitchFamily="18" charset="0"/>
                <a:cs typeface="Times" pitchFamily="18" charset="0"/>
              </a:rPr>
              <a:t> correct interpretation</a:t>
            </a:r>
          </a:p>
          <a:p>
            <a:pPr marL="990600" lvl="1" indent="-533400"/>
            <a:r>
              <a:rPr lang="en-US" sz="3200">
                <a:ea typeface="Times" pitchFamily="18" charset="0"/>
                <a:cs typeface="Times" pitchFamily="18" charset="0"/>
              </a:rPr>
              <a:t>John</a:t>
            </a:r>
            <a:r>
              <a:rPr lang="en-US" sz="3200" baseline="-25000">
                <a:ea typeface="Times" pitchFamily="18" charset="0"/>
                <a:cs typeface="Times" pitchFamily="18" charset="0"/>
              </a:rPr>
              <a:t>a</a:t>
            </a:r>
            <a:r>
              <a:rPr lang="en-US" sz="3200">
                <a:ea typeface="Times" pitchFamily="18" charset="0"/>
                <a:cs typeface="Times" pitchFamily="18" charset="0"/>
              </a:rPr>
              <a:t> likes him </a:t>
            </a:r>
            <a:r>
              <a:rPr lang="en-US" sz="3200" baseline="-25000">
                <a:ea typeface="Times" pitchFamily="18" charset="0"/>
                <a:cs typeface="Times" pitchFamily="18" charset="0"/>
              </a:rPr>
              <a:t>*a/b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 Problems: Error Analysis 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077200" cy="5029200"/>
          </a:xfrm>
        </p:spPr>
        <p:txBody>
          <a:bodyPr/>
          <a:lstStyle/>
          <a:p>
            <a:pPr marL="1752600" lvl="3" indent="-381000">
              <a:buFontTx/>
              <a:buNone/>
            </a:pPr>
            <a:r>
              <a:rPr lang="en-US" sz="1800">
                <a:cs typeface="Times New Roman" charset="0"/>
              </a:rPr>
              <a:t>   </a:t>
            </a:r>
            <a:endParaRPr lang="en-US" sz="1800">
              <a:ea typeface="Times" pitchFamily="18" charset="0"/>
              <a:cs typeface="Times" pitchFamily="18" charset="0"/>
            </a:endParaRPr>
          </a:p>
          <a:p>
            <a:pPr marL="609600" indent="-609600"/>
            <a:r>
              <a:rPr lang="en-US" sz="3600">
                <a:ea typeface="Times" pitchFamily="18" charset="0"/>
                <a:cs typeface="Times" pitchFamily="18" charset="0"/>
              </a:rPr>
              <a:t>disregard of number of obligatory contexts (avoidance issues, amount correct%)</a:t>
            </a:r>
          </a:p>
          <a:p>
            <a:pPr marL="609600" indent="-609600"/>
            <a:r>
              <a:rPr lang="en-US" sz="3600">
                <a:ea typeface="Times" pitchFamily="18" charset="0"/>
                <a:cs typeface="Times" pitchFamily="18" charset="0"/>
              </a:rPr>
              <a:t>usage </a:t>
            </a:r>
            <a:r>
              <a:rPr lang="en-US" sz="3600">
                <a:latin typeface="Times" pitchFamily="18" charset="0"/>
                <a:ea typeface="Times" pitchFamily="18" charset="0"/>
                <a:cs typeface="Times" pitchFamily="18" charset="0"/>
                <a:sym typeface="Symbol" pitchFamily="18" charset="2"/>
              </a:rPr>
              <a:t></a:t>
            </a:r>
            <a:r>
              <a:rPr lang="en-US" sz="3600">
                <a:ea typeface="Times" pitchFamily="18" charset="0"/>
                <a:cs typeface="Times" pitchFamily="18" charset="0"/>
              </a:rPr>
              <a:t> correct interpretation</a:t>
            </a:r>
          </a:p>
          <a:p>
            <a:pPr marL="609600" indent="-609600"/>
            <a:r>
              <a:rPr lang="en-US" sz="3600">
                <a:ea typeface="Times" pitchFamily="18" charset="0"/>
                <a:cs typeface="Times" pitchFamily="18" charset="0"/>
              </a:rPr>
              <a:t>multiple interpretations of error sources (neither developmental nor TL-related)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382000" cy="990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  <a:ea typeface="Times" pitchFamily="18" charset="0"/>
                <a:cs typeface="Times" pitchFamily="18" charset="0"/>
              </a:rPr>
              <a:t>The role of L1-transfer in L2-interlanguage grammars</a:t>
            </a:r>
            <a:endParaRPr lang="en-US" sz="3600" b="1">
              <a:solidFill>
                <a:srgbClr val="800000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u="sng">
                <a:ea typeface="Times" pitchFamily="18" charset="0"/>
                <a:cs typeface="Times" pitchFamily="18" charset="0"/>
              </a:rPr>
              <a:t>Transfer as avoidance</a:t>
            </a:r>
            <a:r>
              <a:rPr lang="en-US" sz="2800">
                <a:ea typeface="Times" pitchFamily="18" charset="0"/>
                <a:cs typeface="Times" pitchFamily="18" charset="0"/>
              </a:rPr>
              <a:t> (Schachter 1974)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	Learners avoid constructions in the TL that do not exist in the NL. </a:t>
            </a:r>
          </a:p>
          <a:p>
            <a:pPr>
              <a:lnSpc>
                <a:spcPct val="90000"/>
              </a:lnSpc>
            </a:pPr>
            <a:r>
              <a:rPr lang="en-US" sz="2800" u="sng">
                <a:ea typeface="Times" pitchFamily="18" charset="0"/>
                <a:cs typeface="Times" pitchFamily="18" charset="0"/>
              </a:rPr>
              <a:t>Differential learning rates</a:t>
            </a:r>
            <a:endParaRPr lang="en-US" sz="2800">
              <a:ea typeface="Times" pitchFamily="18" charset="0"/>
              <a:cs typeface="Times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	Similarities between the NL and the TL facilitate the learning rate.</a:t>
            </a:r>
          </a:p>
          <a:p>
            <a:pPr>
              <a:lnSpc>
                <a:spcPct val="90000"/>
              </a:lnSpc>
            </a:pPr>
            <a:r>
              <a:rPr lang="en-US" sz="2800" u="sng">
                <a:ea typeface="Times" pitchFamily="18" charset="0"/>
                <a:cs typeface="Times" pitchFamily="18" charset="0"/>
              </a:rPr>
              <a:t>Overproduction</a:t>
            </a:r>
            <a:endParaRPr lang="en-US" sz="2800">
              <a:ea typeface="Times" pitchFamily="18" charset="0"/>
              <a:cs typeface="Times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	Learners overuse of a TL structure that is similar to the NL.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ea typeface="Times" pitchFamily="18" charset="0"/>
                <a:cs typeface="Times" pitchFamily="18" charset="0"/>
              </a:rPr>
              <a:t>	e.g., topic-comment structures in the L2-English of  L1-Chinese speakers.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7399338" cy="725488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Neither the NL Nor the TL, but systematic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848600" cy="4572000"/>
          </a:xfrm>
        </p:spPr>
        <p:txBody>
          <a:bodyPr/>
          <a:lstStyle/>
          <a:p>
            <a:r>
              <a:rPr lang="en-US">
                <a:cs typeface="Times New Roman" charset="0"/>
              </a:rPr>
              <a:t>However, L2-learners’ interlanguage grammars show … </a:t>
            </a:r>
            <a:br>
              <a:rPr lang="en-US">
                <a:cs typeface="Times New Roman" charset="0"/>
              </a:rPr>
            </a:br>
            <a:endParaRPr lang="en-US">
              <a:cs typeface="Times New Roman" charset="0"/>
            </a:endParaRPr>
          </a:p>
          <a:p>
            <a:pPr lvl="1"/>
            <a:r>
              <a:rPr lang="en-US" sz="3200">
                <a:cs typeface="Times New Roman" charset="0"/>
              </a:rPr>
              <a:t>patterns that come from </a:t>
            </a:r>
            <a:r>
              <a:rPr lang="en-US" sz="3200" i="1">
                <a:cs typeface="Times New Roman" charset="0"/>
              </a:rPr>
              <a:t>neither </a:t>
            </a:r>
            <a:r>
              <a:rPr lang="en-US" sz="3200">
                <a:cs typeface="Times New Roman" charset="0"/>
              </a:rPr>
              <a:t>the NL </a:t>
            </a:r>
            <a:r>
              <a:rPr lang="en-US" sz="3200" i="1">
                <a:cs typeface="Times New Roman" charset="0"/>
              </a:rPr>
              <a:t>nor </a:t>
            </a:r>
            <a:r>
              <a:rPr lang="en-US" sz="3200">
                <a:cs typeface="Times New Roman" charset="0"/>
              </a:rPr>
              <a:t>the TL; not derived from any obvious overgeneralization, strategic inference, or formal instruction.</a:t>
            </a:r>
            <a:r>
              <a:rPr lang="en-US" sz="3200">
                <a:solidFill>
                  <a:srgbClr val="000000"/>
                </a:solidFill>
                <a:cs typeface="Times New Roman" charset="0"/>
              </a:rPr>
              <a:t> Yet, </a:t>
            </a:r>
            <a:r>
              <a:rPr lang="en-US" sz="3200" b="1">
                <a:solidFill>
                  <a:srgbClr val="000000"/>
                </a:solidFill>
                <a:cs typeface="Times New Roman" charset="0"/>
              </a:rPr>
              <a:t>systematic!</a:t>
            </a:r>
          </a:p>
          <a:p>
            <a:pPr lvl="1" algn="just">
              <a:buFontTx/>
              <a:buNone/>
            </a:pPr>
            <a:endParaRPr lang="en-US" sz="3200">
              <a:solidFill>
                <a:srgbClr val="000000"/>
              </a:solidFill>
              <a:cs typeface="Times New Roman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990600"/>
            <a:ext cx="7162800" cy="1905000"/>
          </a:xfrm>
        </p:spPr>
        <p:txBody>
          <a:bodyPr/>
          <a:lstStyle/>
          <a:p>
            <a:r>
              <a:rPr lang="en-US" b="1">
                <a:solidFill>
                  <a:srgbClr val="800000"/>
                </a:solidFill>
              </a:rPr>
              <a:t>Beyond L1-influence: </a:t>
            </a:r>
            <a:br>
              <a:rPr lang="en-US" b="1">
                <a:solidFill>
                  <a:srgbClr val="800000"/>
                </a:solidFill>
              </a:rPr>
            </a:br>
            <a:r>
              <a:rPr lang="en-US" b="1">
                <a:solidFill>
                  <a:srgbClr val="800000"/>
                </a:solidFill>
              </a:rPr>
              <a:t>Universal Grammar and Second Language Acquisition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2738"/>
            <a:ext cx="7924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Motivating UG: L1 acquisition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001000" cy="4953000"/>
          </a:xfrm>
        </p:spPr>
        <p:txBody>
          <a:bodyPr/>
          <a:lstStyle/>
          <a:p>
            <a:r>
              <a:rPr lang="en-US" sz="3600" b="1"/>
              <a:t>Learnability arguments</a:t>
            </a:r>
            <a:r>
              <a:rPr lang="en-US" sz="3600"/>
              <a:t>:</a:t>
            </a:r>
          </a:p>
          <a:p>
            <a:pPr lvl="1">
              <a:buFontTx/>
              <a:buNone/>
            </a:pPr>
            <a:endParaRPr lang="en-US">
              <a:solidFill>
                <a:srgbClr val="000099"/>
              </a:solidFill>
            </a:endParaRPr>
          </a:p>
          <a:p>
            <a:pPr lvl="1"/>
            <a:r>
              <a:rPr lang="en-US" sz="3600">
                <a:solidFill>
                  <a:srgbClr val="000099"/>
                </a:solidFill>
              </a:rPr>
              <a:t>Child can learn subtle grammatical properties</a:t>
            </a:r>
            <a:r>
              <a:rPr lang="en-US" sz="3600">
                <a:solidFill>
                  <a:srgbClr val="0000FF"/>
                </a:solidFill>
              </a:rPr>
              <a:t> </a:t>
            </a:r>
            <a:r>
              <a:rPr lang="en-US" sz="3600">
                <a:solidFill>
                  <a:srgbClr val="000099"/>
                </a:solidFill>
              </a:rPr>
              <a:t>without being taught</a:t>
            </a:r>
            <a:r>
              <a:rPr lang="en-US" sz="3600"/>
              <a:t>!</a:t>
            </a:r>
          </a:p>
          <a:p>
            <a:pPr lvl="1">
              <a:buFontTx/>
              <a:buNone/>
            </a:pPr>
            <a:endParaRPr lang="en-US" sz="3600"/>
          </a:p>
          <a:p>
            <a:pPr lvl="1"/>
            <a:r>
              <a:rPr lang="en-US" sz="3600">
                <a:solidFill>
                  <a:srgbClr val="000099"/>
                </a:solidFill>
              </a:rPr>
              <a:t>There is no obvious way of explaining Children’s knowledge of language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9248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“Error”? Dictionary views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848600" cy="5181600"/>
          </a:xfrm>
        </p:spPr>
        <p:txBody>
          <a:bodyPr/>
          <a:lstStyle/>
          <a:p>
            <a:pPr marL="609600" indent="-609600"/>
            <a:r>
              <a:rPr lang="en-US" sz="2800"/>
              <a:t>An act that through ignorance, deficiency, or accident departs from or fails to achieve what should be done. 	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/>
              <a:t>   	(Meriam-Webster Dictionary)</a:t>
            </a:r>
          </a:p>
          <a:p>
            <a:pPr marL="609600" indent="-609600"/>
            <a:r>
              <a:rPr lang="en-US" sz="2800"/>
              <a:t>An error is something that you have done which is considered to be incorrect or wrong, or which should not have been done.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/>
              <a:t>   	(Cobuild English Dictionary)</a:t>
            </a:r>
          </a:p>
          <a:p>
            <a:pPr marL="609600" indent="-609600"/>
            <a:r>
              <a:rPr lang="en-US" sz="2800"/>
              <a:t>A mistake. </a:t>
            </a:r>
          </a:p>
          <a:p>
            <a:pPr marL="609600" indent="-609600">
              <a:buFont typeface="Wingdings" pitchFamily="2" charset="2"/>
              <a:buNone/>
            </a:pPr>
            <a:r>
              <a:rPr lang="en-US" sz="2800"/>
              <a:t> 	(dictionary.com)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2738"/>
            <a:ext cx="7924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Motivating UG: L1 acquisition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001000" cy="5105400"/>
          </a:xfrm>
        </p:spPr>
        <p:txBody>
          <a:bodyPr/>
          <a:lstStyle/>
          <a:p>
            <a:pPr lvl="1">
              <a:buFontTx/>
              <a:buNone/>
            </a:pPr>
            <a:r>
              <a:rPr lang="en-US"/>
              <a:t>Let’s suppose that the child learn question formation: </a:t>
            </a:r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en-US">
                <a:solidFill>
                  <a:srgbClr val="000099"/>
                </a:solidFill>
              </a:rPr>
              <a:t>The girl</a:t>
            </a:r>
            <a:r>
              <a:rPr lang="en-US"/>
              <a:t> </a:t>
            </a:r>
            <a:r>
              <a:rPr lang="en-US" b="1">
                <a:solidFill>
                  <a:srgbClr val="800000"/>
                </a:solidFill>
              </a:rPr>
              <a:t>is</a:t>
            </a:r>
            <a:r>
              <a:rPr lang="en-US" b="1"/>
              <a:t> </a:t>
            </a:r>
            <a:r>
              <a:rPr lang="en-US">
                <a:solidFill>
                  <a:srgbClr val="000099"/>
                </a:solidFill>
              </a:rPr>
              <a:t>laughing</a:t>
            </a:r>
            <a:r>
              <a:rPr lang="en-US"/>
              <a:t> </a:t>
            </a:r>
            <a:r>
              <a:rPr lang="en-US">
                <a:sym typeface="Wingdings" pitchFamily="2" charset="2"/>
              </a:rPr>
              <a:t></a:t>
            </a:r>
          </a:p>
          <a:p>
            <a:pPr>
              <a:buFont typeface="Wingdings" pitchFamily="2" charset="2"/>
              <a:buNone/>
            </a:pPr>
            <a:r>
              <a:rPr lang="en-US">
                <a:sym typeface="Wingdings" pitchFamily="2" charset="2"/>
              </a:rPr>
              <a:t>		</a:t>
            </a:r>
            <a:r>
              <a:rPr lang="en-US" b="1">
                <a:solidFill>
                  <a:srgbClr val="800000"/>
                </a:solidFill>
                <a:sym typeface="Wingdings" pitchFamily="2" charset="2"/>
              </a:rPr>
              <a:t>Is</a:t>
            </a:r>
            <a:r>
              <a:rPr lang="en-US">
                <a:sym typeface="Wingdings" pitchFamily="2" charset="2"/>
              </a:rPr>
              <a:t> </a:t>
            </a:r>
            <a:r>
              <a:rPr lang="en-US">
                <a:solidFill>
                  <a:srgbClr val="000099"/>
                </a:solidFill>
                <a:sym typeface="Wingdings" pitchFamily="2" charset="2"/>
              </a:rPr>
              <a:t>the girl __ laughing?</a:t>
            </a:r>
          </a:p>
          <a:p>
            <a:pPr>
              <a:buFont typeface="Wingdings" pitchFamily="2" charset="2"/>
              <a:buNone/>
            </a:pPr>
            <a:endParaRPr lang="en-US">
              <a:solidFill>
                <a:srgbClr val="000099"/>
              </a:solidFill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US">
                <a:sym typeface="Wingdings" pitchFamily="2" charset="2"/>
              </a:rPr>
              <a:t>	Rule: front the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 </a:t>
            </a:r>
            <a:r>
              <a:rPr lang="en-US">
                <a:sym typeface="Wingdings" pitchFamily="2" charset="2"/>
              </a:rPr>
              <a:t>“</a:t>
            </a:r>
            <a:r>
              <a:rPr lang="en-US" i="1">
                <a:solidFill>
                  <a:srgbClr val="800000"/>
                </a:solidFill>
                <a:sym typeface="Wingdings" pitchFamily="2" charset="2"/>
              </a:rPr>
              <a:t>is</a:t>
            </a:r>
            <a:r>
              <a:rPr lang="en-US" i="1">
                <a:sym typeface="Wingdings" pitchFamily="2" charset="2"/>
              </a:rPr>
              <a:t>”</a:t>
            </a:r>
            <a:endParaRPr lang="en-US" i="1"/>
          </a:p>
          <a:p>
            <a:pPr lvl="1"/>
            <a:endParaRPr lang="en-US"/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2738"/>
            <a:ext cx="7924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Motivating UG: L1 acquisition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001000" cy="5105400"/>
          </a:xfrm>
        </p:spPr>
        <p:txBody>
          <a:bodyPr/>
          <a:lstStyle/>
          <a:p>
            <a:r>
              <a:rPr lang="en-US"/>
              <a:t>What about complex questions?</a:t>
            </a:r>
          </a:p>
          <a:p>
            <a:endParaRPr lang="en-US"/>
          </a:p>
          <a:p>
            <a:pPr lvl="1">
              <a:buFontTx/>
              <a:buNone/>
            </a:pPr>
            <a:r>
              <a:rPr lang="en-US"/>
              <a:t>The girl</a:t>
            </a:r>
            <a:r>
              <a:rPr lang="en-US">
                <a:solidFill>
                  <a:srgbClr val="800000"/>
                </a:solidFill>
              </a:rPr>
              <a:t> </a:t>
            </a:r>
            <a:r>
              <a:rPr lang="en-US"/>
              <a:t>who</a:t>
            </a:r>
            <a:r>
              <a:rPr lang="en-US">
                <a:solidFill>
                  <a:srgbClr val="800000"/>
                </a:solidFill>
              </a:rPr>
              <a:t> </a:t>
            </a:r>
            <a:r>
              <a:rPr lang="en-US" b="1">
                <a:solidFill>
                  <a:srgbClr val="800000"/>
                </a:solidFill>
              </a:rPr>
              <a:t>is</a:t>
            </a:r>
            <a:r>
              <a:rPr lang="en-US">
                <a:solidFill>
                  <a:srgbClr val="800000"/>
                </a:solidFill>
              </a:rPr>
              <a:t> </a:t>
            </a:r>
            <a:r>
              <a:rPr lang="en-US"/>
              <a:t>in the room</a:t>
            </a:r>
            <a:r>
              <a:rPr lang="en-US">
                <a:solidFill>
                  <a:srgbClr val="800000"/>
                </a:solidFill>
              </a:rPr>
              <a:t> </a:t>
            </a:r>
            <a:r>
              <a:rPr lang="en-US" b="1">
                <a:solidFill>
                  <a:srgbClr val="800000"/>
                </a:solidFill>
              </a:rPr>
              <a:t>is</a:t>
            </a:r>
            <a:r>
              <a:rPr lang="en-US">
                <a:solidFill>
                  <a:srgbClr val="800000"/>
                </a:solidFill>
              </a:rPr>
              <a:t> </a:t>
            </a:r>
            <a:r>
              <a:rPr lang="en-US"/>
              <a:t>laughing</a:t>
            </a:r>
            <a:r>
              <a:rPr lang="en-US">
                <a:solidFill>
                  <a:srgbClr val="800000"/>
                </a:solidFill>
              </a:rPr>
              <a:t> </a:t>
            </a:r>
          </a:p>
          <a:p>
            <a:pPr lvl="1">
              <a:buFontTx/>
              <a:buNone/>
            </a:pPr>
            <a:endParaRPr lang="en-US">
              <a:solidFill>
                <a:srgbClr val="800000"/>
              </a:solidFill>
            </a:endParaRPr>
          </a:p>
          <a:p>
            <a:pPr lvl="1">
              <a:buFontTx/>
              <a:buNone/>
            </a:pPr>
            <a:r>
              <a:rPr lang="en-US"/>
              <a:t>How do you turn this into a question?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2738"/>
            <a:ext cx="7924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Motivating UG: L1 acquisition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001000" cy="5105400"/>
          </a:xfrm>
        </p:spPr>
        <p:txBody>
          <a:bodyPr/>
          <a:lstStyle/>
          <a:p>
            <a:r>
              <a:rPr lang="en-US"/>
              <a:t>What about complex questions?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r>
              <a:rPr lang="en-US" sz="2800"/>
              <a:t>Possibility 1: </a:t>
            </a:r>
            <a:r>
              <a:rPr lang="en-US" sz="2800">
                <a:solidFill>
                  <a:srgbClr val="0000FF"/>
                </a:solidFill>
              </a:rPr>
              <a:t>move the first </a:t>
            </a:r>
            <a:r>
              <a:rPr lang="en-US" sz="2800" b="1" i="1">
                <a:solidFill>
                  <a:srgbClr val="800000"/>
                </a:solidFill>
              </a:rPr>
              <a:t>is 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(a </a:t>
            </a:r>
            <a:r>
              <a:rPr lang="en-US" sz="2800">
                <a:solidFill>
                  <a:srgbClr val="0000FF"/>
                </a:solidFill>
              </a:rPr>
              <a:t>linear order</a:t>
            </a:r>
            <a:r>
              <a:rPr lang="en-US" sz="2800"/>
              <a:t> rule)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The girl who </a:t>
            </a:r>
            <a:r>
              <a:rPr lang="en-US" sz="2800" b="1">
                <a:solidFill>
                  <a:srgbClr val="800000"/>
                </a:solidFill>
              </a:rPr>
              <a:t>is</a:t>
            </a:r>
            <a:r>
              <a:rPr lang="en-US" sz="2800"/>
              <a:t> in the room </a:t>
            </a:r>
            <a:r>
              <a:rPr lang="en-US" sz="2800" b="1">
                <a:solidFill>
                  <a:srgbClr val="800000"/>
                </a:solidFill>
              </a:rPr>
              <a:t>is</a:t>
            </a:r>
            <a:r>
              <a:rPr lang="en-US" sz="2800"/>
              <a:t> laughing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sym typeface="Wingdings" pitchFamily="2" charset="2"/>
              </a:rPr>
              <a:t></a:t>
            </a:r>
            <a:r>
              <a:rPr lang="en-US" sz="2800">
                <a:solidFill>
                  <a:srgbClr val="00FF00"/>
                </a:solidFill>
                <a:sym typeface="Wingdings" pitchFamily="2" charset="2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800" b="1">
                <a:solidFill>
                  <a:srgbClr val="800000"/>
                </a:solidFill>
                <a:sym typeface="Wingdings" pitchFamily="2" charset="2"/>
              </a:rPr>
              <a:t>Is</a:t>
            </a:r>
            <a:r>
              <a:rPr lang="en-US" sz="2800">
                <a:solidFill>
                  <a:srgbClr val="800000"/>
                </a:solidFill>
                <a:sym typeface="Wingdings" pitchFamily="2" charset="2"/>
              </a:rPr>
              <a:t> </a:t>
            </a:r>
            <a:r>
              <a:rPr lang="en-US" sz="2800">
                <a:sym typeface="Wingdings" pitchFamily="2" charset="2"/>
              </a:rPr>
              <a:t>the girl who __ in the room </a:t>
            </a:r>
            <a:r>
              <a:rPr lang="en-US" sz="2800" b="1">
                <a:solidFill>
                  <a:srgbClr val="800000"/>
                </a:solidFill>
                <a:sym typeface="Wingdings" pitchFamily="2" charset="2"/>
              </a:rPr>
              <a:t>is</a:t>
            </a:r>
            <a:r>
              <a:rPr lang="en-US" sz="2800">
                <a:sym typeface="Wingdings" pitchFamily="2" charset="2"/>
              </a:rPr>
              <a:t> laughing</a:t>
            </a:r>
            <a:r>
              <a:rPr lang="en-US" sz="2800">
                <a:solidFill>
                  <a:srgbClr val="800000"/>
                </a:solidFill>
                <a:sym typeface="Wingdings" pitchFamily="2" charset="2"/>
              </a:rPr>
              <a:t>?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2738"/>
            <a:ext cx="7924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Motivating UG: L1 acquisition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001000" cy="5105400"/>
          </a:xfrm>
        </p:spPr>
        <p:txBody>
          <a:bodyPr/>
          <a:lstStyle/>
          <a:p>
            <a:r>
              <a:rPr lang="en-US"/>
              <a:t>What about complex questions?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r>
              <a:rPr lang="en-US" sz="2800"/>
              <a:t>Possibility 1: </a:t>
            </a:r>
            <a:r>
              <a:rPr lang="en-US" sz="2800">
                <a:solidFill>
                  <a:srgbClr val="0000FF"/>
                </a:solidFill>
              </a:rPr>
              <a:t>move the first </a:t>
            </a:r>
            <a:r>
              <a:rPr lang="en-US" sz="2800" b="1" i="1">
                <a:solidFill>
                  <a:srgbClr val="800000"/>
                </a:solidFill>
              </a:rPr>
              <a:t>is 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(a </a:t>
            </a:r>
            <a:r>
              <a:rPr lang="en-US" sz="2800">
                <a:solidFill>
                  <a:srgbClr val="0000FF"/>
                </a:solidFill>
              </a:rPr>
              <a:t>linear order</a:t>
            </a:r>
            <a:r>
              <a:rPr lang="en-US" sz="2800"/>
              <a:t> rule)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The girl who </a:t>
            </a:r>
            <a:r>
              <a:rPr lang="en-US" sz="2800" b="1">
                <a:solidFill>
                  <a:srgbClr val="800000"/>
                </a:solidFill>
              </a:rPr>
              <a:t>is</a:t>
            </a:r>
            <a:r>
              <a:rPr lang="en-US" sz="2800"/>
              <a:t> in the room </a:t>
            </a:r>
            <a:r>
              <a:rPr lang="en-US" sz="2800" b="1">
                <a:solidFill>
                  <a:srgbClr val="800000"/>
                </a:solidFill>
              </a:rPr>
              <a:t>is</a:t>
            </a:r>
            <a:r>
              <a:rPr lang="en-US" sz="2800"/>
              <a:t> laughing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sym typeface="Wingdings" pitchFamily="2" charset="2"/>
              </a:rPr>
              <a:t></a:t>
            </a:r>
            <a:r>
              <a:rPr lang="en-US" sz="2800">
                <a:solidFill>
                  <a:srgbClr val="00FF00"/>
                </a:solidFill>
                <a:sym typeface="Wingdings" pitchFamily="2" charset="2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800" b="1">
                <a:solidFill>
                  <a:srgbClr val="800000"/>
                </a:solidFill>
                <a:sym typeface="Wingdings" pitchFamily="2" charset="2"/>
              </a:rPr>
              <a:t>Is</a:t>
            </a:r>
            <a:r>
              <a:rPr lang="en-US" sz="2800">
                <a:solidFill>
                  <a:srgbClr val="800000"/>
                </a:solidFill>
                <a:sym typeface="Wingdings" pitchFamily="2" charset="2"/>
              </a:rPr>
              <a:t> </a:t>
            </a:r>
            <a:r>
              <a:rPr lang="en-US" sz="2800">
                <a:sym typeface="Wingdings" pitchFamily="2" charset="2"/>
              </a:rPr>
              <a:t>the girl who __ in the room </a:t>
            </a:r>
            <a:r>
              <a:rPr lang="en-US" sz="2800" b="1">
                <a:solidFill>
                  <a:srgbClr val="800000"/>
                </a:solidFill>
                <a:sym typeface="Wingdings" pitchFamily="2" charset="2"/>
              </a:rPr>
              <a:t>is</a:t>
            </a:r>
            <a:r>
              <a:rPr lang="en-US" sz="2800">
                <a:sym typeface="Wingdings" pitchFamily="2" charset="2"/>
              </a:rPr>
              <a:t> laughing</a:t>
            </a:r>
            <a:r>
              <a:rPr lang="en-US" sz="2800">
                <a:solidFill>
                  <a:srgbClr val="800000"/>
                </a:solidFill>
                <a:sym typeface="Wingdings" pitchFamily="2" charset="2"/>
              </a:rPr>
              <a:t>?</a:t>
            </a:r>
          </a:p>
          <a:p>
            <a:pPr algn="ctr">
              <a:buFont typeface="Wingdings" pitchFamily="2" charset="2"/>
              <a:buNone/>
            </a:pPr>
            <a:r>
              <a:rPr lang="en-US">
                <a:solidFill>
                  <a:srgbClr val="CC0000"/>
                </a:solidFill>
                <a:sym typeface="Wingdings" pitchFamily="2" charset="2"/>
              </a:rPr>
              <a:t>WRONG!</a:t>
            </a:r>
            <a:endParaRPr lang="en-US" sz="2800">
              <a:solidFill>
                <a:srgbClr val="CC0000"/>
              </a:solidFill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2738"/>
            <a:ext cx="7924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Motivating UG: L1 acquisition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001000" cy="5105400"/>
          </a:xfrm>
        </p:spPr>
        <p:txBody>
          <a:bodyPr/>
          <a:lstStyle/>
          <a:p>
            <a:r>
              <a:rPr lang="en-US"/>
              <a:t>What about complex questions?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Possibility 2: </a:t>
            </a:r>
            <a:r>
              <a:rPr lang="en-US">
                <a:solidFill>
                  <a:srgbClr val="0000FF"/>
                </a:solidFill>
              </a:rPr>
              <a:t>move the </a:t>
            </a:r>
            <a:r>
              <a:rPr lang="en-US" i="1">
                <a:solidFill>
                  <a:schemeClr val="tx2"/>
                </a:solidFill>
              </a:rPr>
              <a:t>is</a:t>
            </a:r>
            <a:r>
              <a:rPr lang="en-US" i="1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that’s the main verb of the sentence</a:t>
            </a:r>
            <a:r>
              <a:rPr lang="en-US"/>
              <a:t> (a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EC410C"/>
                </a:solidFill>
              </a:rPr>
              <a:t>structural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/>
              <a:t>rule)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The girl who </a:t>
            </a:r>
            <a:r>
              <a:rPr lang="en-US" sz="2800" b="1">
                <a:solidFill>
                  <a:srgbClr val="800000"/>
                </a:solidFill>
              </a:rPr>
              <a:t>is</a:t>
            </a:r>
            <a:r>
              <a:rPr lang="en-US" sz="2800"/>
              <a:t> in the room </a:t>
            </a:r>
            <a:r>
              <a:rPr lang="en-US" sz="2800" b="1">
                <a:solidFill>
                  <a:srgbClr val="800000"/>
                </a:solidFill>
              </a:rPr>
              <a:t>is</a:t>
            </a:r>
            <a:r>
              <a:rPr lang="en-US" sz="2800"/>
              <a:t> laughing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sym typeface="Wingdings" pitchFamily="2" charset="2"/>
              </a:rPr>
              <a:t></a:t>
            </a:r>
            <a:r>
              <a:rPr lang="en-US" sz="2800">
                <a:solidFill>
                  <a:srgbClr val="00FF00"/>
                </a:solidFill>
                <a:sym typeface="Wingdings" pitchFamily="2" charset="2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800" b="1">
                <a:solidFill>
                  <a:srgbClr val="800000"/>
                </a:solidFill>
                <a:sym typeface="Wingdings" pitchFamily="2" charset="2"/>
              </a:rPr>
              <a:t>Is</a:t>
            </a:r>
            <a:r>
              <a:rPr lang="en-US" sz="2800">
                <a:solidFill>
                  <a:srgbClr val="800000"/>
                </a:solidFill>
                <a:sym typeface="Wingdings" pitchFamily="2" charset="2"/>
              </a:rPr>
              <a:t> </a:t>
            </a:r>
            <a:r>
              <a:rPr lang="en-US" sz="2800">
                <a:sym typeface="Wingdings" pitchFamily="2" charset="2"/>
              </a:rPr>
              <a:t>the girl who </a:t>
            </a:r>
            <a:r>
              <a:rPr lang="en-US" sz="2800" b="1">
                <a:solidFill>
                  <a:srgbClr val="800000"/>
                </a:solidFill>
                <a:sym typeface="Wingdings" pitchFamily="2" charset="2"/>
              </a:rPr>
              <a:t>is</a:t>
            </a:r>
            <a:r>
              <a:rPr lang="en-US" sz="2800">
                <a:sym typeface="Wingdings" pitchFamily="2" charset="2"/>
              </a:rPr>
              <a:t> in the room _  laughing?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2738"/>
            <a:ext cx="7924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Motivating UG: L1 acquisition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001000" cy="5105400"/>
          </a:xfrm>
        </p:spPr>
        <p:txBody>
          <a:bodyPr/>
          <a:lstStyle/>
          <a:p>
            <a:r>
              <a:rPr lang="en-US"/>
              <a:t>What about complex questions?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Possibility 2: </a:t>
            </a:r>
            <a:r>
              <a:rPr lang="en-US">
                <a:solidFill>
                  <a:srgbClr val="0000FF"/>
                </a:solidFill>
              </a:rPr>
              <a:t>move the </a:t>
            </a:r>
            <a:r>
              <a:rPr lang="en-US" i="1">
                <a:solidFill>
                  <a:schemeClr val="tx2"/>
                </a:solidFill>
              </a:rPr>
              <a:t>is</a:t>
            </a:r>
            <a:r>
              <a:rPr lang="en-US" i="1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that is the main verb of the sentence</a:t>
            </a:r>
            <a:r>
              <a:rPr lang="en-US"/>
              <a:t> (a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EC410C"/>
                </a:solidFill>
              </a:rPr>
              <a:t>structural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/>
              <a:t>rule)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The girl who </a:t>
            </a:r>
            <a:r>
              <a:rPr lang="en-US" sz="2800" b="1">
                <a:solidFill>
                  <a:srgbClr val="800000"/>
                </a:solidFill>
              </a:rPr>
              <a:t>is</a:t>
            </a:r>
            <a:r>
              <a:rPr lang="en-US" sz="2800"/>
              <a:t> in the room </a:t>
            </a:r>
            <a:r>
              <a:rPr lang="en-US" sz="2800" b="1">
                <a:solidFill>
                  <a:srgbClr val="800000"/>
                </a:solidFill>
              </a:rPr>
              <a:t>is</a:t>
            </a:r>
            <a:r>
              <a:rPr lang="en-US" sz="2800"/>
              <a:t> laughing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sym typeface="Wingdings" pitchFamily="2" charset="2"/>
              </a:rPr>
              <a:t></a:t>
            </a:r>
            <a:r>
              <a:rPr lang="en-US" sz="2800">
                <a:solidFill>
                  <a:srgbClr val="00FF00"/>
                </a:solidFill>
                <a:sym typeface="Wingdings" pitchFamily="2" charset="2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800" b="1">
                <a:solidFill>
                  <a:srgbClr val="800000"/>
                </a:solidFill>
                <a:sym typeface="Wingdings" pitchFamily="2" charset="2"/>
              </a:rPr>
              <a:t>Is</a:t>
            </a:r>
            <a:r>
              <a:rPr lang="en-US" sz="2800">
                <a:solidFill>
                  <a:srgbClr val="800000"/>
                </a:solidFill>
                <a:sym typeface="Wingdings" pitchFamily="2" charset="2"/>
              </a:rPr>
              <a:t> </a:t>
            </a:r>
            <a:r>
              <a:rPr lang="en-US" sz="2800">
                <a:sym typeface="Wingdings" pitchFamily="2" charset="2"/>
              </a:rPr>
              <a:t>the girl who </a:t>
            </a:r>
            <a:r>
              <a:rPr lang="en-US" sz="2800" b="1">
                <a:solidFill>
                  <a:srgbClr val="800000"/>
                </a:solidFill>
                <a:sym typeface="Wingdings" pitchFamily="2" charset="2"/>
              </a:rPr>
              <a:t>is</a:t>
            </a:r>
            <a:r>
              <a:rPr lang="en-US" sz="2800">
                <a:sym typeface="Wingdings" pitchFamily="2" charset="2"/>
              </a:rPr>
              <a:t> in the room _  laughing</a:t>
            </a:r>
            <a:r>
              <a:rPr lang="en-US" sz="2800">
                <a:solidFill>
                  <a:srgbClr val="800000"/>
                </a:solidFill>
                <a:sym typeface="Wingdings" pitchFamily="2" charset="2"/>
              </a:rPr>
              <a:t>?</a:t>
            </a:r>
          </a:p>
          <a:p>
            <a:pPr algn="ctr">
              <a:buFont typeface="Wingdings" pitchFamily="2" charset="2"/>
              <a:buNone/>
            </a:pPr>
            <a:r>
              <a:rPr lang="en-US">
                <a:solidFill>
                  <a:srgbClr val="CC0000"/>
                </a:solidFill>
                <a:sym typeface="Wingdings" pitchFamily="2" charset="2"/>
              </a:rPr>
              <a:t>RIGHT!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2738"/>
            <a:ext cx="7924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Motivating UG: L1 acquisition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001000" cy="5105400"/>
          </a:xfrm>
        </p:spPr>
        <p:txBody>
          <a:bodyPr/>
          <a:lstStyle/>
          <a:p>
            <a:r>
              <a:rPr lang="en-US"/>
              <a:t>What about complex questions?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Possibility 2: </a:t>
            </a:r>
            <a:r>
              <a:rPr lang="en-US">
                <a:solidFill>
                  <a:srgbClr val="0000FF"/>
                </a:solidFill>
              </a:rPr>
              <a:t>move the </a:t>
            </a:r>
            <a:r>
              <a:rPr lang="en-US" i="1">
                <a:solidFill>
                  <a:schemeClr val="tx2"/>
                </a:solidFill>
              </a:rPr>
              <a:t>is</a:t>
            </a:r>
            <a:r>
              <a:rPr lang="en-US" i="1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0000FF"/>
                </a:solidFill>
              </a:rPr>
              <a:t>that is the main verb of the sentence</a:t>
            </a:r>
            <a:r>
              <a:rPr lang="en-US"/>
              <a:t> (a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EC410C"/>
                </a:solidFill>
              </a:rPr>
              <a:t>structural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/>
              <a:t>rule)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The girl who </a:t>
            </a:r>
            <a:r>
              <a:rPr lang="en-US" sz="2800" b="1">
                <a:solidFill>
                  <a:srgbClr val="800000"/>
                </a:solidFill>
              </a:rPr>
              <a:t>is</a:t>
            </a:r>
            <a:r>
              <a:rPr lang="en-US" sz="2800"/>
              <a:t> in the room </a:t>
            </a:r>
            <a:r>
              <a:rPr lang="en-US" sz="2800" b="1">
                <a:solidFill>
                  <a:srgbClr val="800000"/>
                </a:solidFill>
              </a:rPr>
              <a:t>is</a:t>
            </a:r>
            <a:r>
              <a:rPr lang="en-US" sz="2800"/>
              <a:t> laughing</a:t>
            </a:r>
          </a:p>
          <a:p>
            <a:pPr>
              <a:buFont typeface="Wingdings" pitchFamily="2" charset="2"/>
              <a:buNone/>
            </a:pPr>
            <a:r>
              <a:rPr lang="en-US" sz="2800">
                <a:sym typeface="Wingdings" pitchFamily="2" charset="2"/>
              </a:rPr>
              <a:t></a:t>
            </a:r>
            <a:r>
              <a:rPr lang="en-US" sz="2800">
                <a:solidFill>
                  <a:srgbClr val="00FF00"/>
                </a:solidFill>
                <a:sym typeface="Wingdings" pitchFamily="2" charset="2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sz="2800" b="1">
                <a:solidFill>
                  <a:srgbClr val="800000"/>
                </a:solidFill>
                <a:sym typeface="Wingdings" pitchFamily="2" charset="2"/>
              </a:rPr>
              <a:t>Is</a:t>
            </a:r>
            <a:r>
              <a:rPr lang="en-US" sz="2800">
                <a:solidFill>
                  <a:srgbClr val="800000"/>
                </a:solidFill>
                <a:sym typeface="Wingdings" pitchFamily="2" charset="2"/>
              </a:rPr>
              <a:t> </a:t>
            </a:r>
            <a:r>
              <a:rPr lang="en-US" sz="2800">
                <a:sym typeface="Wingdings" pitchFamily="2" charset="2"/>
              </a:rPr>
              <a:t>the girl who </a:t>
            </a:r>
            <a:r>
              <a:rPr lang="en-US" sz="2800" b="1">
                <a:solidFill>
                  <a:srgbClr val="800000"/>
                </a:solidFill>
                <a:sym typeface="Wingdings" pitchFamily="2" charset="2"/>
              </a:rPr>
              <a:t>is</a:t>
            </a:r>
            <a:r>
              <a:rPr lang="en-US" sz="2800">
                <a:sym typeface="Wingdings" pitchFamily="2" charset="2"/>
              </a:rPr>
              <a:t> in the room _  laughing</a:t>
            </a:r>
            <a:r>
              <a:rPr lang="en-US" sz="2800">
                <a:solidFill>
                  <a:srgbClr val="800000"/>
                </a:solidFill>
                <a:sym typeface="Wingdings" pitchFamily="2" charset="2"/>
              </a:rPr>
              <a:t>?</a:t>
            </a:r>
          </a:p>
          <a:p>
            <a:pPr algn="ctr">
              <a:buFont typeface="Wingdings" pitchFamily="2" charset="2"/>
              <a:buNone/>
            </a:pPr>
            <a:r>
              <a:rPr lang="en-US">
                <a:solidFill>
                  <a:srgbClr val="CC0000"/>
                </a:solidFill>
                <a:sym typeface="Wingdings" pitchFamily="2" charset="2"/>
              </a:rPr>
              <a:t>RIGHT! =&gt; Children know it!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2738"/>
            <a:ext cx="7924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Motivating UG: L1 acquisition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0010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UG is motivated by </a:t>
            </a:r>
            <a:r>
              <a:rPr lang="en-US" b="1"/>
              <a:t>learnability arguments</a:t>
            </a:r>
            <a:r>
              <a:rPr lang="en-US"/>
              <a:t>:</a:t>
            </a:r>
          </a:p>
          <a:p>
            <a:pPr lvl="1">
              <a:lnSpc>
                <a:spcPct val="90000"/>
              </a:lnSpc>
            </a:pPr>
            <a:r>
              <a:rPr lang="en-US">
                <a:solidFill>
                  <a:srgbClr val="000099"/>
                </a:solidFill>
              </a:rPr>
              <a:t>The primary linguistic data</a:t>
            </a:r>
            <a:r>
              <a:rPr lang="en-US"/>
              <a:t> (the input that the child is exposed to) </a:t>
            </a:r>
            <a:r>
              <a:rPr lang="en-US">
                <a:solidFill>
                  <a:srgbClr val="000099"/>
                </a:solidFill>
              </a:rPr>
              <a:t>underdetermine unconscious knowledge of language</a:t>
            </a:r>
            <a:r>
              <a:rPr lang="en-US"/>
              <a:t> (the grammar that the child acquires)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Given the under-determination, it would be impossible to account for L1 acquirers’ achievement without postulating </a:t>
            </a:r>
            <a:r>
              <a:rPr lang="en-US" b="1" i="1">
                <a:solidFill>
                  <a:srgbClr val="000099"/>
                </a:solidFill>
              </a:rPr>
              <a:t>genetically</a:t>
            </a:r>
            <a:r>
              <a:rPr lang="en-US"/>
              <a:t> </a:t>
            </a:r>
            <a:r>
              <a:rPr lang="en-US" b="1" i="1">
                <a:solidFill>
                  <a:srgbClr val="000099"/>
                </a:solidFill>
              </a:rPr>
              <a:t>built-in universal linguistic principles. =&gt; UG </a:t>
            </a:r>
            <a:r>
              <a:rPr lang="en-US"/>
              <a:t>(Chomsky 1965).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924800" cy="5486400"/>
          </a:xfrm>
        </p:spPr>
        <p:txBody>
          <a:bodyPr/>
          <a:lstStyle/>
          <a:p>
            <a:pPr lvl="1">
              <a:buFontTx/>
              <a:buNone/>
            </a:pPr>
            <a:r>
              <a:rPr lang="en-US" sz="4000" b="1">
                <a:solidFill>
                  <a:srgbClr val="800000"/>
                </a:solidFill>
              </a:rPr>
              <a:t>Universal Grammar</a:t>
            </a:r>
          </a:p>
          <a:p>
            <a:pPr lvl="1">
              <a:buFontTx/>
              <a:buNone/>
            </a:pPr>
            <a:endParaRPr lang="en-US" sz="3200" b="1">
              <a:solidFill>
                <a:srgbClr val="800000"/>
              </a:solidFill>
            </a:endParaRPr>
          </a:p>
          <a:p>
            <a:pPr lvl="1"/>
            <a:r>
              <a:rPr lang="en-US" sz="3600" b="1" u="sng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Principles</a:t>
            </a:r>
            <a:r>
              <a:rPr lang="en-US" sz="3600" b="1">
                <a:solidFill>
                  <a:srgbClr val="000099"/>
                </a:solidFill>
                <a:ea typeface="Times" pitchFamily="18" charset="0"/>
                <a:cs typeface="Times" pitchFamily="18" charset="0"/>
              </a:rPr>
              <a:t>: </a:t>
            </a:r>
            <a:r>
              <a:rPr lang="en-US" sz="3600" b="1">
                <a:ea typeface="Times" pitchFamily="18" charset="0"/>
                <a:cs typeface="Times" pitchFamily="18" charset="0"/>
              </a:rPr>
              <a:t>invariant properties of language</a:t>
            </a:r>
            <a:r>
              <a:rPr lang="en-US" sz="3600" b="1"/>
              <a:t> </a:t>
            </a:r>
          </a:p>
          <a:p>
            <a:pPr lvl="1"/>
            <a:r>
              <a:rPr lang="en-US" sz="3600" b="1" u="sng">
                <a:solidFill>
                  <a:srgbClr val="000099"/>
                </a:solidFill>
              </a:rPr>
              <a:t>Parameters</a:t>
            </a:r>
            <a:r>
              <a:rPr lang="en-US" sz="3600" b="1">
                <a:solidFill>
                  <a:srgbClr val="000099"/>
                </a:solidFill>
              </a:rPr>
              <a:t>: </a:t>
            </a:r>
            <a:r>
              <a:rPr lang="en-US" sz="3600" b="1">
                <a:ea typeface="Times" pitchFamily="18" charset="0"/>
                <a:cs typeface="Times" pitchFamily="18" charset="0"/>
              </a:rPr>
              <a:t>principles with a set of built-in options (</a:t>
            </a:r>
            <a:r>
              <a:rPr lang="en-US" sz="3600" b="1" i="1">
                <a:ea typeface="Times" pitchFamily="18" charset="0"/>
                <a:cs typeface="Times" pitchFamily="18" charset="0"/>
              </a:rPr>
              <a:t>values, settings</a:t>
            </a:r>
            <a:r>
              <a:rPr lang="en-US" sz="3600" b="1">
                <a:ea typeface="Times" pitchFamily="18" charset="0"/>
                <a:cs typeface="Times" pitchFamily="18" charset="0"/>
              </a:rPr>
              <a:t>)</a:t>
            </a:r>
            <a:r>
              <a:rPr lang="en-US" sz="3600" b="1"/>
              <a:t>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1313"/>
            <a:ext cx="8032750" cy="931862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Motivating UG: L2 acquisition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472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z="2800"/>
          </a:p>
          <a:p>
            <a:r>
              <a:rPr lang="en-US" sz="2800"/>
              <a:t>In L2 acquisition, learners are faced, at least potentially, with a similar task to that of L1 acquirer.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 lvl="1"/>
            <a:r>
              <a:rPr lang="en-US">
                <a:solidFill>
                  <a:srgbClr val="000099"/>
                </a:solidFill>
              </a:rPr>
              <a:t>There are abstract, complex, and subtle</a:t>
            </a:r>
            <a:r>
              <a:rPr lang="en-US"/>
              <a:t> </a:t>
            </a:r>
            <a:r>
              <a:rPr lang="en-US">
                <a:solidFill>
                  <a:srgbClr val="000099"/>
                </a:solidFill>
              </a:rPr>
              <a:t>properties of grammar that are underdetermined by the L2 input and by L1 grammar.</a:t>
            </a:r>
          </a:p>
          <a:p>
            <a:pPr lvl="1"/>
            <a:endParaRPr lang="en-US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“Errors” in Second Language Acquisition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572000"/>
          </a:xfrm>
        </p:spPr>
        <p:txBody>
          <a:bodyPr/>
          <a:lstStyle/>
          <a:p>
            <a:r>
              <a:rPr lang="en-US"/>
              <a:t>Errors in second language acquisition may mean something totally different.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1313"/>
            <a:ext cx="8032750" cy="931862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Motivating UG: L2 acquisition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4724400"/>
          </a:xfrm>
        </p:spPr>
        <p:txBody>
          <a:bodyPr/>
          <a:lstStyle/>
          <a:p>
            <a:endParaRPr lang="en-US" sz="3600"/>
          </a:p>
          <a:p>
            <a:r>
              <a:rPr lang="en-US" sz="3600"/>
              <a:t>If it turns out that L2 learners acquire abstract properties that could not have been induced from the input (or their L1), it can strongly indicate that </a:t>
            </a:r>
            <a:r>
              <a:rPr lang="en-US" sz="3600">
                <a:solidFill>
                  <a:srgbClr val="000099"/>
                </a:solidFill>
              </a:rPr>
              <a:t>UG constrains L2 </a:t>
            </a:r>
            <a:r>
              <a:rPr lang="en-US" sz="3600" i="1">
                <a:solidFill>
                  <a:srgbClr val="000099"/>
                </a:solidFill>
              </a:rPr>
              <a:t>interlanguage grammars </a:t>
            </a:r>
            <a:r>
              <a:rPr lang="en-US" sz="3600">
                <a:solidFill>
                  <a:srgbClr val="000099"/>
                </a:solidFill>
              </a:rPr>
              <a:t>systematically.</a:t>
            </a:r>
          </a:p>
          <a:p>
            <a:pPr>
              <a:buFont typeface="Wingdings" pitchFamily="2" charset="2"/>
              <a:buNone/>
            </a:pPr>
            <a:endParaRPr lang="en-US" sz="3600" i="1">
              <a:solidFill>
                <a:srgbClr val="000099"/>
              </a:solidFill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2738"/>
            <a:ext cx="7924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Motivating UG: L2 acquisition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001000" cy="4953000"/>
          </a:xfrm>
        </p:spPr>
        <p:txBody>
          <a:bodyPr/>
          <a:lstStyle/>
          <a:p>
            <a:r>
              <a:rPr lang="en-US">
                <a:solidFill>
                  <a:srgbClr val="0000FF"/>
                </a:solidFill>
              </a:rPr>
              <a:t>L2-study</a:t>
            </a:r>
            <a:r>
              <a:rPr lang="en-US"/>
              <a:t>: knowledge of complex question formation (Otsu and Naoi 1986)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 lvl="1"/>
            <a:r>
              <a:rPr lang="en-US"/>
              <a:t>Subjects: 11 adolescent L1-Japanese L2-English learners</a:t>
            </a:r>
          </a:p>
          <a:p>
            <a:pPr lvl="1"/>
            <a:r>
              <a:rPr lang="en-US"/>
              <a:t>Japanese doesn’t front anything in questions</a:t>
            </a:r>
          </a:p>
          <a:p>
            <a:pPr lvl="1"/>
            <a:r>
              <a:rPr lang="en-US"/>
              <a:t>The L2-learners were taught how to form simple questions (</a:t>
            </a:r>
            <a:r>
              <a:rPr lang="en-US" i="1">
                <a:solidFill>
                  <a:srgbClr val="000099"/>
                </a:solidFill>
              </a:rPr>
              <a:t>Is the girl in the room</a:t>
            </a:r>
            <a:r>
              <a:rPr lang="en-US" i="1"/>
              <a:t>?</a:t>
            </a:r>
            <a:r>
              <a:rPr lang="en-US"/>
              <a:t>) but not how to form complex questions</a:t>
            </a:r>
          </a:p>
          <a:p>
            <a:pPr lvl="1">
              <a:buFontTx/>
              <a:buNone/>
            </a:pPr>
            <a:endParaRPr lang="en-US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2738"/>
            <a:ext cx="7924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Motivating UG: L2 acquisition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0010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Results:</a:t>
            </a:r>
          </a:p>
          <a:p>
            <a:pPr lvl="1">
              <a:lnSpc>
                <a:spcPct val="90000"/>
              </a:lnSpc>
            </a:pPr>
            <a:r>
              <a:rPr lang="en-US"/>
              <a:t>7 out of 11 L2-learners correctly applied the structural rule:  </a:t>
            </a:r>
          </a:p>
          <a:p>
            <a:pPr lvl="2">
              <a:lnSpc>
                <a:spcPct val="90000"/>
              </a:lnSpc>
            </a:pPr>
            <a:r>
              <a:rPr lang="en-US" b="1">
                <a:solidFill>
                  <a:srgbClr val="800000"/>
                </a:solidFill>
              </a:rPr>
              <a:t>Is</a:t>
            </a:r>
            <a:r>
              <a:rPr lang="en-US"/>
              <a:t> the girl who is the room ___ laughing?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Only 1 L2-learner incorrectly applied the linear order rule:</a:t>
            </a:r>
          </a:p>
          <a:p>
            <a:pPr lvl="2">
              <a:lnSpc>
                <a:spcPct val="90000"/>
              </a:lnSpc>
            </a:pPr>
            <a:r>
              <a:rPr lang="en-US" b="1">
                <a:solidFill>
                  <a:srgbClr val="800000"/>
                </a:solidFill>
              </a:rPr>
              <a:t>Is</a:t>
            </a:r>
            <a:r>
              <a:rPr lang="en-US"/>
              <a:t> the girl who _  in the room is laughing?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/>
              <a:t>  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/>
              <a:t>    L2-study knowledge of complex question formation (Otsu and Naoi 1986)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924800" cy="990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UG-Access and L2 Acquisition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8486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phenomenon </a:t>
            </a:r>
            <a:r>
              <a:rPr lang="en-US" b="1">
                <a:solidFill>
                  <a:srgbClr val="000099"/>
                </a:solidFill>
              </a:rPr>
              <a:t>underdetermined by the L2 input</a:t>
            </a:r>
            <a:r>
              <a:rPr lang="en-US">
                <a:solidFill>
                  <a:srgbClr val="000099"/>
                </a:solidFill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/>
              <a:t>It cannot be acquired by observation of the L2 input, including statistical inference, analogy, or instruction.</a:t>
            </a:r>
          </a:p>
          <a:p>
            <a:pPr>
              <a:lnSpc>
                <a:spcPct val="90000"/>
              </a:lnSpc>
            </a:pPr>
            <a:r>
              <a:rPr lang="en-US"/>
              <a:t>The phenomenon </a:t>
            </a:r>
            <a:r>
              <a:rPr lang="en-US" b="1">
                <a:solidFill>
                  <a:srgbClr val="000099"/>
                </a:solidFill>
              </a:rPr>
              <a:t>underdetermined by the L1 grammar as well</a:t>
            </a:r>
            <a:r>
              <a:rPr lang="en-US" b="1"/>
              <a:t>.</a:t>
            </a:r>
          </a:p>
          <a:p>
            <a:pPr lvl="1">
              <a:lnSpc>
                <a:spcPct val="90000"/>
              </a:lnSpc>
            </a:pPr>
            <a:r>
              <a:rPr lang="en-US"/>
              <a:t>Transfer of surface properties is ruled out as an explanation of knowledge that L2 learners attain. (White 2003:23)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41313"/>
            <a:ext cx="8032750" cy="931862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Motivating UG: L2 acquisition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4724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If it turns out that the L2 learner acquires abstract properties that could not have been induced from the input, it can strongly indicate that UG constrains L2 </a:t>
            </a:r>
            <a:r>
              <a:rPr lang="en-US" i="1"/>
              <a:t>interlanguage grammars.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i="1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3200" b="1">
                <a:solidFill>
                  <a:srgbClr val="000099"/>
                </a:solidFill>
              </a:rPr>
              <a:t>=&gt; Systematic L2 errors are predicted by linguistic theory about UG!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61350" cy="931862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For example …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848600" cy="4724400"/>
          </a:xfrm>
        </p:spPr>
        <p:txBody>
          <a:bodyPr/>
          <a:lstStyle/>
          <a:p>
            <a:pPr lvl="1" algn="just"/>
            <a:r>
              <a:rPr lang="en-US" sz="2400">
                <a:solidFill>
                  <a:srgbClr val="000000"/>
                </a:solidFill>
                <a:cs typeface="Times New Roman" charset="0"/>
              </a:rPr>
              <a:t>Reflexive binding (Finer and Broselow 1986; Finer 1991; Thomas 1991)</a:t>
            </a:r>
          </a:p>
          <a:p>
            <a:pPr lvl="1" algn="just"/>
            <a:r>
              <a:rPr lang="en-US" sz="2400">
                <a:solidFill>
                  <a:srgbClr val="000000"/>
                </a:solidFill>
                <a:cs typeface="Times New Roman" charset="0"/>
              </a:rPr>
              <a:t>Verb-adverb placement (Eubank et al. 1997; Ionin and Wexler 2002)</a:t>
            </a:r>
          </a:p>
          <a:p>
            <a:pPr lvl="1" algn="just"/>
            <a:r>
              <a:rPr lang="en-US" sz="2400">
                <a:solidFill>
                  <a:srgbClr val="000000"/>
                </a:solidFill>
                <a:cs typeface="Times New Roman" charset="0"/>
              </a:rPr>
              <a:t>Case-checking and Word order (Schwartz and Sprouse 1994)</a:t>
            </a:r>
          </a:p>
          <a:p>
            <a:pPr lvl="1" algn="just"/>
            <a:r>
              <a:rPr lang="en-US" sz="2400">
                <a:solidFill>
                  <a:srgbClr val="000000"/>
                </a:solidFill>
                <a:cs typeface="Times New Roman" charset="0"/>
              </a:rPr>
              <a:t>Metrical parameters associated with stress assignment (Dresher and Kaye, 1990), Archibald (1992, 1993), Pater (1993)</a:t>
            </a:r>
            <a:endParaRPr lang="en-US" sz="2400" b="1">
              <a:solidFill>
                <a:srgbClr val="000000"/>
              </a:solidFill>
              <a:cs typeface="Times New Roman" charset="0"/>
            </a:endParaRPr>
          </a:p>
          <a:p>
            <a:pPr lvl="1" algn="just"/>
            <a:r>
              <a:rPr lang="en-US" sz="2400">
                <a:solidFill>
                  <a:srgbClr val="000000"/>
                </a:solidFill>
                <a:ea typeface="Arial Unicode MS" pitchFamily="50" charset="-127"/>
                <a:cs typeface="Arial Unicode MS" pitchFamily="50" charset="-127"/>
              </a:rPr>
              <a:t>Minimal Sonority Distance parameter (Broselow and Finer 1991).</a:t>
            </a:r>
          </a:p>
          <a:p>
            <a:pPr lvl="1" algn="just"/>
            <a:endParaRPr lang="en-US" sz="2400">
              <a:solidFill>
                <a:srgbClr val="000000"/>
              </a:solidFill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2738"/>
            <a:ext cx="7924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UG and Article Semantics in L2-English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4876800"/>
          </a:xfrm>
        </p:spPr>
        <p:txBody>
          <a:bodyPr/>
          <a:lstStyle/>
          <a:p>
            <a:pPr algn="ctr"/>
            <a:endParaRPr lang="en-US" sz="3600"/>
          </a:p>
          <a:p>
            <a:pPr algn="ctr"/>
            <a:r>
              <a:rPr lang="en-US" sz="3600"/>
              <a:t>My experimental studies on L2 acquisition of English articles by L1-Korean learners and L1-Russian speakers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2738"/>
            <a:ext cx="7924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UG and Article Semantics in L2-English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4876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  <a:p>
            <a:pPr lvl="1"/>
            <a:r>
              <a:rPr lang="en-US"/>
              <a:t>Korean and Russian lack articles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2738"/>
            <a:ext cx="7924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UG and Article Semantics in L2-English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4876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  <a:p>
            <a:pPr lvl="1"/>
            <a:r>
              <a:rPr lang="en-US"/>
              <a:t>Korean and Russian lack articles =&gt; </a:t>
            </a:r>
            <a:r>
              <a:rPr lang="en-US">
                <a:solidFill>
                  <a:srgbClr val="000099"/>
                </a:solidFill>
              </a:rPr>
              <a:t>no obvious L1 transfer.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2738"/>
            <a:ext cx="7924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UG and Article Semantics in L2-English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4876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  <a:p>
            <a:pPr lvl="1"/>
            <a:r>
              <a:rPr lang="en-US"/>
              <a:t>Korean and Russian lack articles =&gt; </a:t>
            </a:r>
            <a:r>
              <a:rPr lang="en-US">
                <a:solidFill>
                  <a:srgbClr val="000099"/>
                </a:solidFill>
              </a:rPr>
              <a:t>no obvious L1 transfer.</a:t>
            </a:r>
          </a:p>
          <a:p>
            <a:pPr lvl="1"/>
            <a:r>
              <a:rPr lang="en-US"/>
              <a:t>The usage of English articles is a subtle and complex phenomenon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“Errors” in Second Language Acquisition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572000"/>
          </a:xfrm>
        </p:spPr>
        <p:txBody>
          <a:bodyPr/>
          <a:lstStyle/>
          <a:p>
            <a:r>
              <a:rPr lang="en-US"/>
              <a:t>Errors in second language acquisition may mean something totally different.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 lvl="1"/>
            <a:r>
              <a:rPr lang="en-US"/>
              <a:t>L2-learners’ errors are not random. [cf. mistake]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2738"/>
            <a:ext cx="7924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UG and Article Semantics in L2-English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4876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  <a:p>
            <a:pPr lvl="1"/>
            <a:r>
              <a:rPr lang="en-US"/>
              <a:t>Korean and Russian lack articles =&gt; </a:t>
            </a:r>
            <a:r>
              <a:rPr lang="en-US">
                <a:solidFill>
                  <a:srgbClr val="000099"/>
                </a:solidFill>
              </a:rPr>
              <a:t>no obvious L1 transfer.</a:t>
            </a:r>
          </a:p>
          <a:p>
            <a:pPr lvl="1"/>
            <a:r>
              <a:rPr lang="en-US"/>
              <a:t>The usage of English articles is a subtle and complex phenomenon, so that there is </a:t>
            </a:r>
            <a:r>
              <a:rPr lang="en-US">
                <a:solidFill>
                  <a:srgbClr val="000099"/>
                </a:solidFill>
              </a:rPr>
              <a:t>no obvious L2 input or formal instruction on articles</a:t>
            </a:r>
            <a:r>
              <a:rPr lang="en-US"/>
              <a:t>.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2738"/>
            <a:ext cx="7924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UG and Article Semantics in L2-English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924800" cy="4876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 lvl="1">
              <a:lnSpc>
                <a:spcPct val="90000"/>
              </a:lnSpc>
            </a:pPr>
            <a:r>
              <a:rPr lang="en-US"/>
              <a:t>Korean and Russian lack articles =&gt; </a:t>
            </a:r>
            <a:r>
              <a:rPr lang="en-US">
                <a:solidFill>
                  <a:srgbClr val="000099"/>
                </a:solidFill>
              </a:rPr>
              <a:t>no obvious L1 transfer.</a:t>
            </a:r>
          </a:p>
          <a:p>
            <a:pPr lvl="1">
              <a:lnSpc>
                <a:spcPct val="90000"/>
              </a:lnSpc>
            </a:pPr>
            <a:r>
              <a:rPr lang="en-US"/>
              <a:t>The usage of English articles is a subtle and complex phenomenon, so that there is </a:t>
            </a:r>
            <a:r>
              <a:rPr lang="en-US">
                <a:solidFill>
                  <a:srgbClr val="000099"/>
                </a:solidFill>
              </a:rPr>
              <a:t>no obvious L2 input or formal instruction on articles</a:t>
            </a:r>
            <a:r>
              <a:rPr lang="en-US"/>
              <a:t>.</a:t>
            </a:r>
          </a:p>
          <a:p>
            <a:pPr lvl="1">
              <a:lnSpc>
                <a:spcPct val="90000"/>
              </a:lnSpc>
            </a:pPr>
            <a:endParaRPr lang="en-US"/>
          </a:p>
          <a:p>
            <a:pPr lvl="2">
              <a:lnSpc>
                <a:spcPct val="90000"/>
              </a:lnSpc>
            </a:pPr>
            <a:r>
              <a:rPr lang="en-US"/>
              <a:t>Note. even if L1 has an article, L2-acquisition of articles is not a straightforward matter (e.g. L1-Spanish: Murphy 1997, for an overview)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8938"/>
            <a:ext cx="8305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Background: Article Misuse in L2-English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848600" cy="47244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cs typeface="Times New Roman" charset="0"/>
              </a:rPr>
              <a:t>L2-English learners make errors when using English articles: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800">
              <a:solidFill>
                <a:srgbClr val="000000"/>
              </a:solidFill>
              <a:cs typeface="Times New Roman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solidFill>
                  <a:srgbClr val="000000"/>
                </a:solidFill>
                <a:cs typeface="Times New Roman" charset="0"/>
              </a:rPr>
              <a:t>    1) 	Article omission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solidFill>
                  <a:srgbClr val="000000"/>
                </a:solidFill>
                <a:cs typeface="Times New Roman" charset="0"/>
              </a:rPr>
              <a:t>    2) 	Article substitution, specifically…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solidFill>
                  <a:srgbClr val="000000"/>
                </a:solidFill>
                <a:cs typeface="Times New Roman" charset="0"/>
              </a:rPr>
              <a:t>		</a:t>
            </a:r>
            <a:r>
              <a:rPr lang="en-US" sz="2400" b="1">
                <a:solidFill>
                  <a:srgbClr val="000000"/>
                </a:solidFill>
                <a:cs typeface="Times New Roman" charset="0"/>
              </a:rPr>
              <a:t>Overuse of </a:t>
            </a:r>
            <a:r>
              <a:rPr lang="en-US" sz="2400" b="1" i="1">
                <a:solidFill>
                  <a:srgbClr val="000000"/>
                </a:solidFill>
                <a:cs typeface="Times New Roman" charset="0"/>
              </a:rPr>
              <a:t>the </a:t>
            </a:r>
            <a:r>
              <a:rPr lang="en-US" sz="2400" b="1">
                <a:solidFill>
                  <a:srgbClr val="000000"/>
                </a:solidFill>
                <a:cs typeface="Times New Roman" charset="0"/>
              </a:rPr>
              <a:t>in the context “a” is correct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000000"/>
                </a:solidFill>
                <a:cs typeface="Times New Roman" charset="0"/>
              </a:rPr>
              <a:t>		Overuse of </a:t>
            </a:r>
            <a:r>
              <a:rPr lang="en-US" sz="2400" b="1" i="1">
                <a:solidFill>
                  <a:srgbClr val="000000"/>
                </a:solidFill>
                <a:cs typeface="Times New Roman" charset="0"/>
              </a:rPr>
              <a:t>a </a:t>
            </a:r>
            <a:r>
              <a:rPr lang="en-US" sz="2400" b="1">
                <a:solidFill>
                  <a:srgbClr val="000000"/>
                </a:solidFill>
                <a:cs typeface="Times New Roman" charset="0"/>
              </a:rPr>
              <a:t>in the context “the” is correct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solidFill>
                  <a:srgbClr val="000000"/>
                </a:solidFill>
                <a:cs typeface="Times New Roman" charset="0"/>
              </a:rPr>
              <a:t>   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solidFill>
                  <a:srgbClr val="000000"/>
                </a:solidFill>
                <a:cs typeface="Times New Roman" charset="0"/>
              </a:rPr>
              <a:t>     [Huebner 1983; Master 1987; Parrish 1987; Thomas 1989; Young 1996, Murphy 1997, Robertson 2000, Leung 2001, Ionin, Ko, Wexler 2003, to appear, Ionin 2003, Ko, Ionin, Wexler 2004, a.o.]</a:t>
            </a:r>
            <a:endParaRPr lang="en-US" sz="280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2738"/>
            <a:ext cx="7924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Examples: Article Misuse in L2-English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001000" cy="4419600"/>
          </a:xfrm>
        </p:spPr>
        <p:txBody>
          <a:bodyPr/>
          <a:lstStyle/>
          <a:p>
            <a:pPr marL="609600" indent="-609600"/>
            <a:r>
              <a:rPr lang="en-US"/>
              <a:t>Production data from L1-Korean speakers:</a:t>
            </a:r>
          </a:p>
          <a:p>
            <a:pPr marL="609600" indent="-609600">
              <a:buFont typeface="Wingdings" pitchFamily="2" charset="2"/>
              <a:buNone/>
            </a:pPr>
            <a:endParaRPr lang="en-US"/>
          </a:p>
          <a:p>
            <a:pPr marL="990600" lvl="1" indent="-533400"/>
            <a:r>
              <a:rPr lang="en-US">
                <a:solidFill>
                  <a:srgbClr val="000099"/>
                </a:solidFill>
                <a:cs typeface="Times New Roman" charset="0"/>
              </a:rPr>
              <a:t>“When he gave me the bible, he attached </a:t>
            </a:r>
            <a:r>
              <a:rPr lang="en-US" b="1" u="sng">
                <a:solidFill>
                  <a:srgbClr val="000099"/>
                </a:solidFill>
                <a:cs typeface="Times New Roman" charset="0"/>
              </a:rPr>
              <a:t>the memo</a:t>
            </a:r>
            <a:r>
              <a:rPr lang="en-US" u="sng">
                <a:solidFill>
                  <a:srgbClr val="000099"/>
                </a:solidFill>
                <a:cs typeface="Times New Roman" charset="0"/>
              </a:rPr>
              <a:t> </a:t>
            </a:r>
            <a:r>
              <a:rPr lang="en-US">
                <a:solidFill>
                  <a:srgbClr val="000099"/>
                </a:solidFill>
                <a:cs typeface="Times New Roman" charset="0"/>
              </a:rPr>
              <a:t>which was written about the his love about me.”</a:t>
            </a:r>
            <a:r>
              <a:rPr lang="en-US">
                <a:solidFill>
                  <a:srgbClr val="000099"/>
                </a:solidFill>
              </a:rPr>
              <a:t> </a:t>
            </a:r>
          </a:p>
          <a:p>
            <a:pPr marL="990600" lvl="1" indent="-533400"/>
            <a:r>
              <a:rPr lang="en-US">
                <a:solidFill>
                  <a:srgbClr val="000099"/>
                </a:solidFill>
                <a:cs typeface="Times New Roman" charset="0"/>
              </a:rPr>
              <a:t>“The most valuable object that I have received is </a:t>
            </a:r>
            <a:r>
              <a:rPr lang="en-US" b="1" u="sng">
                <a:solidFill>
                  <a:srgbClr val="000099"/>
                </a:solidFill>
                <a:cs typeface="Times New Roman" charset="0"/>
              </a:rPr>
              <a:t>the ball</a:t>
            </a:r>
            <a:r>
              <a:rPr lang="en-US">
                <a:solidFill>
                  <a:srgbClr val="000099"/>
                </a:solidFill>
                <a:cs typeface="Times New Roman" charset="0"/>
              </a:rPr>
              <a:t> and the signature of </a:t>
            </a:r>
            <a:r>
              <a:rPr lang="en-US" b="1" u="sng">
                <a:solidFill>
                  <a:srgbClr val="000099"/>
                </a:solidFill>
                <a:cs typeface="Times New Roman" charset="0"/>
              </a:rPr>
              <a:t>the famous baseball player</a:t>
            </a:r>
            <a:r>
              <a:rPr lang="en-US" u="sng">
                <a:solidFill>
                  <a:srgbClr val="000099"/>
                </a:solidFill>
                <a:cs typeface="Times New Roman" charset="0"/>
              </a:rPr>
              <a:t> </a:t>
            </a:r>
            <a:r>
              <a:rPr lang="en-US">
                <a:solidFill>
                  <a:srgbClr val="000099"/>
                </a:solidFill>
                <a:cs typeface="Times New Roman" charset="0"/>
              </a:rPr>
              <a:t>is signed on it”</a:t>
            </a:r>
            <a:r>
              <a:rPr lang="en-US">
                <a:solidFill>
                  <a:srgbClr val="000099"/>
                </a:solidFill>
              </a:rPr>
              <a:t> </a:t>
            </a:r>
          </a:p>
          <a:p>
            <a:pPr marL="990600" lvl="1" indent="-533400">
              <a:buFontTx/>
              <a:buNone/>
            </a:pPr>
            <a:r>
              <a:rPr lang="en-US">
                <a:solidFill>
                  <a:srgbClr val="000099"/>
                </a:solidFill>
              </a:rPr>
              <a:t>                                    </a:t>
            </a:r>
            <a:r>
              <a:rPr lang="en-US" sz="2000"/>
              <a:t>(Ionin 2003, Ionin, Ko, &amp; Wexler 2003)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12738"/>
            <a:ext cx="7924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Examples: Article Misuse in L2-English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001000" cy="4495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800"/>
              <a:t>Production data from L1-Russian speakers:</a:t>
            </a:r>
          </a:p>
          <a:p>
            <a:pPr marL="609600" indent="-609600">
              <a:lnSpc>
                <a:spcPct val="90000"/>
              </a:lnSpc>
            </a:pPr>
            <a:endParaRPr lang="en-US" sz="2800">
              <a:solidFill>
                <a:srgbClr val="0000FF"/>
              </a:solidFill>
              <a:cs typeface="Times New Roman" charset="0"/>
            </a:endParaRPr>
          </a:p>
          <a:p>
            <a:pPr marL="990600" lvl="1" indent="-533400">
              <a:lnSpc>
                <a:spcPct val="90000"/>
              </a:lnSpc>
            </a:pPr>
            <a:r>
              <a:rPr lang="en-US">
                <a:solidFill>
                  <a:srgbClr val="000099"/>
                </a:solidFill>
                <a:cs typeface="Times New Roman" charset="0"/>
              </a:rPr>
              <a:t>“When I was living in Ulan-Ude yet unmarried my friends presented me </a:t>
            </a:r>
            <a:r>
              <a:rPr lang="en-US" b="1" u="sng">
                <a:solidFill>
                  <a:srgbClr val="000099"/>
                </a:solidFill>
                <a:cs typeface="Times New Roman" charset="0"/>
              </a:rPr>
              <a:t>the small seamese kitten</a:t>
            </a:r>
            <a:r>
              <a:rPr lang="en-US" b="1">
                <a:solidFill>
                  <a:srgbClr val="000099"/>
                </a:solidFill>
                <a:cs typeface="Times New Roman" charset="0"/>
              </a:rPr>
              <a:t>.</a:t>
            </a:r>
            <a:r>
              <a:rPr lang="en-US">
                <a:solidFill>
                  <a:srgbClr val="000099"/>
                </a:solidFill>
                <a:cs typeface="Times New Roman" charset="0"/>
              </a:rPr>
              <a:t>”</a:t>
            </a:r>
          </a:p>
          <a:p>
            <a:pPr marL="990600" lvl="1" indent="-533400">
              <a:lnSpc>
                <a:spcPct val="90000"/>
              </a:lnSpc>
            </a:pPr>
            <a:r>
              <a:rPr lang="en-US">
                <a:solidFill>
                  <a:srgbClr val="000099"/>
                </a:solidFill>
                <a:cs typeface="Times New Roman" charset="0"/>
              </a:rPr>
              <a:t>“I lost </a:t>
            </a:r>
            <a:r>
              <a:rPr lang="en-US" b="1" u="sng">
                <a:solidFill>
                  <a:srgbClr val="000099"/>
                </a:solidFill>
                <a:cs typeface="Times New Roman" charset="0"/>
              </a:rPr>
              <a:t>the health tooth</a:t>
            </a:r>
            <a:r>
              <a:rPr lang="en-US">
                <a:solidFill>
                  <a:srgbClr val="000099"/>
                </a:solidFill>
                <a:cs typeface="Times New Roman" charset="0"/>
              </a:rPr>
              <a:t>, and I have realized after some time how it was valuable for me. It happened unexpectedly – I bit off </a:t>
            </a:r>
            <a:r>
              <a:rPr lang="en-US" b="1" u="sng">
                <a:solidFill>
                  <a:srgbClr val="000099"/>
                </a:solidFill>
                <a:cs typeface="Times New Roman" charset="0"/>
              </a:rPr>
              <a:t>the solid sweet</a:t>
            </a:r>
            <a:r>
              <a:rPr lang="en-US">
                <a:solidFill>
                  <a:srgbClr val="000099"/>
                </a:solidFill>
                <a:cs typeface="Times New Roman" charset="0"/>
              </a:rPr>
              <a:t> and that’s all: my nice – facial! – tooth was fractured.”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en-US" sz="2000"/>
              <a:t>				(Ionin 2003, Ionin, Ko, &amp; Wexler 2003)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9248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Understanding Article Misuse</a:t>
            </a:r>
            <a:endParaRPr lang="en-US" sz="3600" b="1" i="0">
              <a:solidFill>
                <a:srgbClr val="800000"/>
              </a:solidFill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01000" cy="5181600"/>
          </a:xfrm>
        </p:spPr>
        <p:txBody>
          <a:bodyPr/>
          <a:lstStyle/>
          <a:p>
            <a:pPr marL="609600" indent="-609600" algn="just"/>
            <a:r>
              <a:rPr lang="en-US" sz="2800">
                <a:solidFill>
                  <a:srgbClr val="000000"/>
                </a:solidFill>
                <a:cs typeface="Times New Roman" charset="0"/>
              </a:rPr>
              <a:t>Consensus: L2-English learners make errors when using English articles.</a:t>
            </a:r>
          </a:p>
          <a:p>
            <a:pPr marL="609600" indent="-609600" algn="just"/>
            <a:r>
              <a:rPr lang="en-US" sz="2800"/>
              <a:t>But, there has been no consensus for what causes L2-English errors (Thomas 1989).</a:t>
            </a:r>
          </a:p>
          <a:p>
            <a:pPr marL="609600" indent="-609600" algn="just">
              <a:buFont typeface="Wingdings" pitchFamily="2" charset="2"/>
              <a:buNone/>
            </a:pPr>
            <a:endParaRPr lang="en-US" sz="2800"/>
          </a:p>
          <a:p>
            <a:pPr marL="609600" indent="-609600"/>
            <a:endParaRPr lang="en-US" altLang="ja-JP">
              <a:solidFill>
                <a:srgbClr val="000099"/>
              </a:solidFill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9248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Understanding Article Misuse</a:t>
            </a:r>
            <a:endParaRPr lang="en-US" sz="3600" b="1" i="0">
              <a:solidFill>
                <a:srgbClr val="800000"/>
              </a:solidFill>
            </a:endParaRP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01000" cy="5181600"/>
          </a:xfrm>
        </p:spPr>
        <p:txBody>
          <a:bodyPr/>
          <a:lstStyle/>
          <a:p>
            <a:pPr marL="609600" indent="-609600" algn="just"/>
            <a:r>
              <a:rPr lang="en-US" sz="2800">
                <a:solidFill>
                  <a:srgbClr val="000000"/>
                </a:solidFill>
                <a:cs typeface="Times New Roman" charset="0"/>
              </a:rPr>
              <a:t>Consensus: L2-English learners make errors when using English articles.</a:t>
            </a:r>
          </a:p>
          <a:p>
            <a:pPr marL="609600" indent="-609600" algn="just"/>
            <a:r>
              <a:rPr lang="en-US" sz="2800"/>
              <a:t>But, there has been no consensus for what causes L2-English errors (Thomas 1989).</a:t>
            </a:r>
          </a:p>
          <a:p>
            <a:pPr marL="609600" indent="-609600" algn="just">
              <a:buFont typeface="Wingdings" pitchFamily="2" charset="2"/>
              <a:buNone/>
            </a:pPr>
            <a:endParaRPr lang="en-US" sz="2800"/>
          </a:p>
          <a:p>
            <a:pPr marL="609600" indent="-609600"/>
            <a:r>
              <a:rPr lang="en-US"/>
              <a:t>Insight: </a:t>
            </a:r>
            <a:r>
              <a:rPr lang="en-US" b="1">
                <a:solidFill>
                  <a:srgbClr val="000099"/>
                </a:solidFill>
              </a:rPr>
              <a:t>L2 learners may be sensitive to the fine-grained semantics of articles in English, guided by UG</a:t>
            </a:r>
            <a:r>
              <a:rPr lang="en-US">
                <a:solidFill>
                  <a:srgbClr val="000099"/>
                </a:solidFill>
              </a:rPr>
              <a:t>.</a:t>
            </a:r>
            <a:r>
              <a:rPr lang="en-US"/>
              <a:t> </a:t>
            </a:r>
          </a:p>
          <a:p>
            <a:pPr marL="990600" lvl="1" indent="-533400"/>
            <a:r>
              <a:rPr lang="en-US">
                <a:solidFill>
                  <a:srgbClr val="000099"/>
                </a:solidFill>
              </a:rPr>
              <a:t>Linguistic perspectives are much needed in studying L2-English articles! </a:t>
            </a:r>
          </a:p>
          <a:p>
            <a:pPr marL="609600" indent="-609600"/>
            <a:endParaRPr lang="en-US" altLang="ja-JP">
              <a:solidFill>
                <a:srgbClr val="000099"/>
              </a:solidFill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924800" cy="11430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Studies on Article Semantics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657600"/>
          </a:xfrm>
        </p:spPr>
        <p:txBody>
          <a:bodyPr/>
          <a:lstStyle/>
          <a:p>
            <a:r>
              <a:rPr lang="en-US" sz="2800">
                <a:solidFill>
                  <a:srgbClr val="000000"/>
                </a:solidFill>
                <a:cs typeface="Times New Roman" charset="0"/>
              </a:rPr>
              <a:t>Articles cross-linguistically can encode the discourse-related distinctions of </a:t>
            </a:r>
            <a:r>
              <a:rPr lang="en-US" sz="2800" i="1">
                <a:solidFill>
                  <a:srgbClr val="000099"/>
                </a:solidFill>
                <a:cs typeface="Times New Roman" charset="0"/>
              </a:rPr>
              <a:t>definiteness</a:t>
            </a:r>
            <a:r>
              <a:rPr lang="en-US" sz="2800" i="1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US" sz="2800">
                <a:solidFill>
                  <a:srgbClr val="000000"/>
                </a:solidFill>
                <a:cs typeface="Times New Roman" charset="0"/>
              </a:rPr>
              <a:t>and </a:t>
            </a:r>
            <a:r>
              <a:rPr lang="en-US" sz="2800" i="1">
                <a:solidFill>
                  <a:srgbClr val="000099"/>
                </a:solidFill>
                <a:cs typeface="Times New Roman" charset="0"/>
              </a:rPr>
              <a:t>specificity</a:t>
            </a:r>
            <a:r>
              <a:rPr lang="en-US" sz="2800" i="1">
                <a:solidFill>
                  <a:srgbClr val="000000"/>
                </a:solidFill>
                <a:cs typeface="Times New Roman" charset="0"/>
              </a:rPr>
              <a:t>, </a:t>
            </a:r>
            <a:r>
              <a:rPr lang="en-US" sz="2800">
                <a:solidFill>
                  <a:srgbClr val="000000"/>
                </a:solidFill>
                <a:cs typeface="Times New Roman" charset="0"/>
              </a:rPr>
              <a:t>where specificity is viewed as </a:t>
            </a:r>
            <a:r>
              <a:rPr lang="en-US" sz="2800" i="1">
                <a:solidFill>
                  <a:srgbClr val="000000"/>
                </a:solidFill>
                <a:cs typeface="Times New Roman" charset="0"/>
              </a:rPr>
              <a:t>speaker intent to refer </a:t>
            </a:r>
            <a:r>
              <a:rPr lang="en-US" sz="2800">
                <a:solidFill>
                  <a:srgbClr val="000000"/>
                </a:solidFill>
                <a:cs typeface="Times New Roman" charset="0"/>
              </a:rPr>
              <a:t>(cf. Fodor and Sag 1982).</a:t>
            </a:r>
            <a:r>
              <a:rPr lang="en-US" sz="2800"/>
              <a:t> 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 lvl="1"/>
            <a:r>
              <a:rPr lang="en-US" sz="1800">
                <a:cs typeface="Times New Roman" charset="0"/>
              </a:rPr>
              <a:t>See Fodor and Sag 1982, Abusch 1994, Reinhart 1997, Winter 1997, Kratzer 1998, among others, for discussion of specific indefinites.</a:t>
            </a:r>
            <a:endParaRPr lang="en-US" sz="1800"/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762000" y="1905000"/>
            <a:ext cx="77724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96863"/>
            <a:ext cx="8077200" cy="1006475"/>
          </a:xfrm>
        </p:spPr>
        <p:txBody>
          <a:bodyPr/>
          <a:lstStyle/>
          <a:p>
            <a:r>
              <a:rPr lang="en-US" sz="3200" b="1" i="0">
                <a:solidFill>
                  <a:srgbClr val="800000"/>
                </a:solidFill>
              </a:rPr>
              <a:t>Specific Indefinites and Non-specific Indefinites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001000" cy="4572000"/>
          </a:xfrm>
        </p:spPr>
        <p:txBody>
          <a:bodyPr/>
          <a:lstStyle/>
          <a:p>
            <a:pPr marL="914400" lvl="1" indent="-457200" algn="just"/>
            <a:endParaRPr lang="en-US" u="sng">
              <a:cs typeface="Times New Roman" charset="0"/>
            </a:endParaRPr>
          </a:p>
          <a:p>
            <a:pPr marL="914400" lvl="1" indent="-457200">
              <a:buFontTx/>
              <a:buNone/>
            </a:pPr>
            <a:r>
              <a:rPr lang="en-US">
                <a:cs typeface="Times New Roman" charset="0"/>
              </a:rPr>
              <a:t>1)  </a:t>
            </a:r>
            <a:r>
              <a:rPr lang="en-US" u="sng">
                <a:cs typeface="Times New Roman" charset="0"/>
              </a:rPr>
              <a:t>A man</a:t>
            </a:r>
            <a:r>
              <a:rPr lang="en-US">
                <a:cs typeface="Times New Roman" charset="0"/>
              </a:rPr>
              <a:t> just proposed to me in the orangery (though I’m much too embarrassed to tell you who it was). </a:t>
            </a:r>
            <a:r>
              <a:rPr lang="en-US" sz="2000">
                <a:solidFill>
                  <a:srgbClr val="000000"/>
                </a:solidFill>
                <a:cs typeface="Times New Roman" charset="0"/>
              </a:rPr>
              <a:t>(Fodor &amp; Sag 1982, ex. (7))</a:t>
            </a:r>
          </a:p>
          <a:p>
            <a:pPr marL="914400" lvl="1" indent="-457200">
              <a:buFontTx/>
              <a:buNone/>
            </a:pPr>
            <a:endParaRPr lang="en-US" sz="2000">
              <a:cs typeface="Times New Roman" charset="0"/>
            </a:endParaRPr>
          </a:p>
          <a:p>
            <a:pPr marL="914400" lvl="1" indent="-457200">
              <a:buFontTx/>
              <a:buNone/>
            </a:pPr>
            <a:r>
              <a:rPr lang="en-US">
                <a:cs typeface="Times New Roman" charset="0"/>
              </a:rPr>
              <a:t>2)  </a:t>
            </a:r>
            <a:r>
              <a:rPr lang="en-US" u="sng">
                <a:cs typeface="Times New Roman" charset="0"/>
              </a:rPr>
              <a:t>A man</a:t>
            </a:r>
            <a:r>
              <a:rPr lang="en-US">
                <a:cs typeface="Times New Roman" charset="0"/>
              </a:rPr>
              <a:t> is in the women’s bathroom (but I haven’t dared to go in there to see who it is). </a:t>
            </a:r>
            <a:r>
              <a:rPr lang="en-US" sz="2000">
                <a:solidFill>
                  <a:srgbClr val="000000"/>
                </a:solidFill>
                <a:cs typeface="Times New Roman" charset="0"/>
              </a:rPr>
              <a:t>(Fodor &amp; Sag 1982, ex. (8))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96863"/>
            <a:ext cx="7924800" cy="1006475"/>
          </a:xfrm>
        </p:spPr>
        <p:txBody>
          <a:bodyPr/>
          <a:lstStyle/>
          <a:p>
            <a:r>
              <a:rPr lang="en-US" sz="3200" b="1" i="0">
                <a:solidFill>
                  <a:srgbClr val="800000"/>
                </a:solidFill>
              </a:rPr>
              <a:t>Specific Indefinites and Non-specific Indefinites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848600" cy="4572000"/>
          </a:xfrm>
        </p:spPr>
        <p:txBody>
          <a:bodyPr/>
          <a:lstStyle/>
          <a:p>
            <a:pPr marL="609600" indent="-609600" algn="just"/>
            <a:r>
              <a:rPr lang="en-US" b="1" i="1">
                <a:solidFill>
                  <a:srgbClr val="000099"/>
                </a:solidFill>
                <a:cs typeface="Times New Roman" charset="0"/>
              </a:rPr>
              <a:t>Specific indefinite “a”</a:t>
            </a:r>
          </a:p>
          <a:p>
            <a:pPr marL="990600" lvl="1" indent="-533400" algn="just">
              <a:buFontTx/>
              <a:buAutoNum type="arabicParenR"/>
            </a:pPr>
            <a:r>
              <a:rPr lang="en-US" u="sng">
                <a:cs typeface="Times New Roman" charset="0"/>
              </a:rPr>
              <a:t>A man</a:t>
            </a:r>
            <a:r>
              <a:rPr lang="en-US">
                <a:cs typeface="Times New Roman" charset="0"/>
              </a:rPr>
              <a:t> just proposed to me in the orangery (though I’m much too embarrassed to tell you who it was). </a:t>
            </a:r>
            <a:r>
              <a:rPr lang="en-US">
                <a:solidFill>
                  <a:srgbClr val="000000"/>
                </a:solidFill>
                <a:cs typeface="Times New Roman" charset="0"/>
              </a:rPr>
              <a:t>(Fodor &amp; Sag 1982, ex. (7))</a:t>
            </a:r>
          </a:p>
          <a:p>
            <a:pPr marL="990600" lvl="1" indent="-533400" algn="just">
              <a:buFontTx/>
              <a:buNone/>
            </a:pPr>
            <a:endParaRPr lang="en-US">
              <a:cs typeface="Times New Roman" charset="0"/>
            </a:endParaRPr>
          </a:p>
          <a:p>
            <a:pPr marL="609600" indent="-609600" algn="just"/>
            <a:r>
              <a:rPr lang="en-US" b="1" i="1">
                <a:solidFill>
                  <a:srgbClr val="000099"/>
                </a:solidFill>
                <a:cs typeface="Times New Roman" charset="0"/>
              </a:rPr>
              <a:t>Non-specific indefinite “a”</a:t>
            </a:r>
          </a:p>
          <a:p>
            <a:pPr marL="990600" lvl="1" indent="-533400" algn="just">
              <a:buFontTx/>
              <a:buNone/>
            </a:pPr>
            <a:r>
              <a:rPr lang="en-US">
                <a:cs typeface="Times New Roman" charset="0"/>
              </a:rPr>
              <a:t>2) </a:t>
            </a:r>
            <a:r>
              <a:rPr lang="en-US" u="sng">
                <a:cs typeface="Times New Roman" charset="0"/>
              </a:rPr>
              <a:t>A man</a:t>
            </a:r>
            <a:r>
              <a:rPr lang="en-US">
                <a:cs typeface="Times New Roman" charset="0"/>
              </a:rPr>
              <a:t> is in the women’s bathroom (but I haven’t dared to go in there to see who it is). </a:t>
            </a:r>
            <a:r>
              <a:rPr lang="en-US">
                <a:solidFill>
                  <a:srgbClr val="000000"/>
                </a:solidFill>
                <a:cs typeface="Times New Roman" charset="0"/>
              </a:rPr>
              <a:t>(Fodor &amp; Sag 1982, ex. (8))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“Errors” in Second Language Acquisition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572000"/>
          </a:xfrm>
        </p:spPr>
        <p:txBody>
          <a:bodyPr/>
          <a:lstStyle/>
          <a:p>
            <a:r>
              <a:rPr lang="en-US"/>
              <a:t>Errors in second language acquisition may mean something totally different.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 lvl="1"/>
            <a:r>
              <a:rPr lang="en-US"/>
              <a:t>L2-learners’ errors are not random. [cf. mistake]</a:t>
            </a:r>
          </a:p>
          <a:p>
            <a:pPr lvl="1"/>
            <a:r>
              <a:rPr lang="en-US"/>
              <a:t>L2-learners’ errors reflect learners’ systematic knowledge of grammar. [cf. accident act]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96863"/>
            <a:ext cx="7924800" cy="1006475"/>
          </a:xfrm>
        </p:spPr>
        <p:txBody>
          <a:bodyPr/>
          <a:lstStyle/>
          <a:p>
            <a:r>
              <a:rPr lang="en-US" sz="3200" b="1" i="0">
                <a:solidFill>
                  <a:srgbClr val="800000"/>
                </a:solidFill>
              </a:rPr>
              <a:t>Specific Indefinites and Non-specific Indefinites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47800"/>
            <a:ext cx="7696200" cy="4572000"/>
          </a:xfrm>
        </p:spPr>
        <p:txBody>
          <a:bodyPr/>
          <a:lstStyle/>
          <a:p>
            <a:pPr marL="533400" indent="-533400" algn="just"/>
            <a:r>
              <a:rPr lang="en-US" sz="4000" b="1" i="1">
                <a:solidFill>
                  <a:srgbClr val="000099"/>
                </a:solidFill>
                <a:cs typeface="Times New Roman" charset="0"/>
              </a:rPr>
              <a:t>Specific “this” in English</a:t>
            </a:r>
          </a:p>
          <a:p>
            <a:pPr marL="914400" lvl="1" indent="-457200">
              <a:buFontTx/>
              <a:buNone/>
            </a:pPr>
            <a:endParaRPr lang="en-US" sz="4000">
              <a:solidFill>
                <a:srgbClr val="000000"/>
              </a:solidFill>
              <a:cs typeface="Times New Roman" charset="0"/>
            </a:endParaRPr>
          </a:p>
          <a:p>
            <a:pPr marL="914400" lvl="1" indent="-457200">
              <a:buFontTx/>
              <a:buChar char="-"/>
            </a:pPr>
            <a:r>
              <a:rPr lang="en-US" sz="3600">
                <a:solidFill>
                  <a:srgbClr val="000000"/>
                </a:solidFill>
                <a:cs typeface="Times New Roman" charset="0"/>
              </a:rPr>
              <a:t>John has {a, this} weird purple telephone.</a:t>
            </a:r>
          </a:p>
          <a:p>
            <a:pPr marL="914400" lvl="1" indent="-457200">
              <a:buFontTx/>
              <a:buChar char="-"/>
            </a:pPr>
            <a:r>
              <a:rPr lang="en-US" sz="3600">
                <a:solidFill>
                  <a:srgbClr val="000000"/>
                </a:solidFill>
                <a:cs typeface="Times New Roman" charset="0"/>
              </a:rPr>
              <a:t>John has {a, #this} telephone, so you can reach me there. </a:t>
            </a:r>
          </a:p>
          <a:p>
            <a:pPr marL="914400" lvl="1" indent="-457200">
              <a:buFontTx/>
              <a:buNone/>
            </a:pPr>
            <a:r>
              <a:rPr lang="en-US" sz="2400">
                <a:solidFill>
                  <a:srgbClr val="000000"/>
                </a:solidFill>
                <a:cs typeface="Times New Roman" charset="0"/>
              </a:rPr>
              <a:t>       (Maclaran 1982: 88, ex. (85))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458200" cy="60960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3600" b="1">
                <a:solidFill>
                  <a:srgbClr val="800000"/>
                </a:solidFill>
              </a:rPr>
              <a:t>Definiteness and specificity: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>
                <a:solidFill>
                  <a:srgbClr val="800000"/>
                </a:solidFill>
              </a:rPr>
              <a:t>(for a singular DP)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solidFill>
                <a:srgbClr val="8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000099"/>
                </a:solidFill>
              </a:rPr>
              <a:t>If a DP of the form [D NP] is [+definite],</a:t>
            </a:r>
            <a:r>
              <a:rPr lang="en-US" sz="2800">
                <a:solidFill>
                  <a:srgbClr val="000099"/>
                </a:solidFill>
              </a:rPr>
              <a:t> </a:t>
            </a:r>
            <a:r>
              <a:rPr lang="en-US" sz="2800"/>
              <a:t>the speaker and the hearer presuppose the existence of a unique individual in the set denoted by the NP. (for formal definitions, see Heim 1991). =&gt; </a:t>
            </a:r>
            <a:r>
              <a:rPr lang="en-US" sz="2800" b="1" i="1">
                <a:solidFill>
                  <a:srgbClr val="CC0000"/>
                </a:solidFill>
              </a:rPr>
              <a:t>the </a:t>
            </a:r>
            <a:r>
              <a:rPr lang="en-US" sz="2800" b="1">
                <a:solidFill>
                  <a:srgbClr val="CC0000"/>
                </a:solidFill>
              </a:rPr>
              <a:t>in English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 b="1"/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000099"/>
                </a:solidFill>
              </a:rPr>
              <a:t>If an DP is the form [D NP] is [+specific],</a:t>
            </a:r>
            <a:r>
              <a:rPr lang="en-US" sz="2800"/>
              <a:t> the speaker intends to refer to a unique individual in the set denoted by the NP, and considers this individual to possess some noteworthy property (cf. Fodor and Sag 1982; for formal definition, see Ionin 2003).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/>
              <a:t>=&gt; no morphological marking in English, but </a:t>
            </a:r>
            <a:r>
              <a:rPr lang="en-US" b="1" i="1">
                <a:solidFill>
                  <a:srgbClr val="CC0000"/>
                </a:solidFill>
              </a:rPr>
              <a:t>le </a:t>
            </a:r>
            <a:r>
              <a:rPr lang="en-US" b="1">
                <a:solidFill>
                  <a:srgbClr val="CC0000"/>
                </a:solidFill>
              </a:rPr>
              <a:t>in Samoan</a:t>
            </a:r>
            <a:r>
              <a:rPr lang="en-US">
                <a:solidFill>
                  <a:srgbClr val="CC0000"/>
                </a:solidFill>
              </a:rPr>
              <a:t>.</a:t>
            </a:r>
            <a:endParaRPr lang="en-US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229600" cy="5486400"/>
          </a:xfrm>
        </p:spPr>
        <p:txBody>
          <a:bodyPr/>
          <a:lstStyle/>
          <a:p>
            <a:pPr algn="ctr"/>
            <a:r>
              <a:rPr lang="en-US" sz="4400" b="1" u="sng">
                <a:solidFill>
                  <a:srgbClr val="000099"/>
                </a:solidFill>
                <a:cs typeface="Times New Roman" charset="0"/>
              </a:rPr>
              <a:t>Hypothesis</a:t>
            </a:r>
            <a:endParaRPr lang="en-US" sz="4400" u="sng">
              <a:solidFill>
                <a:srgbClr val="000000"/>
              </a:solidFill>
              <a:cs typeface="Times New Roman" charset="0"/>
            </a:endParaRPr>
          </a:p>
          <a:p>
            <a:pPr algn="ctr">
              <a:buFont typeface="Wingdings" pitchFamily="2" charset="2"/>
              <a:buNone/>
            </a:pPr>
            <a:endParaRPr lang="en-US" sz="4400">
              <a:solidFill>
                <a:srgbClr val="000000"/>
              </a:solidFill>
              <a:cs typeface="Times New Roman" charset="0"/>
            </a:endParaRPr>
          </a:p>
          <a:p>
            <a:pPr algn="ctr">
              <a:buFont typeface="Wingdings" pitchFamily="2" charset="2"/>
              <a:buNone/>
            </a:pPr>
            <a:r>
              <a:rPr lang="en-US" sz="4400">
                <a:solidFill>
                  <a:srgbClr val="000000"/>
                </a:solidFill>
                <a:cs typeface="Times New Roman" charset="0"/>
              </a:rPr>
              <a:t>L2-learners are sensitive to the fine-grained semantic notion of </a:t>
            </a:r>
            <a:r>
              <a:rPr lang="en-US" sz="4400" i="1">
                <a:solidFill>
                  <a:srgbClr val="000000"/>
                </a:solidFill>
                <a:cs typeface="Times New Roman" charset="0"/>
              </a:rPr>
              <a:t>specificity </a:t>
            </a:r>
            <a:r>
              <a:rPr lang="en-US" sz="4400">
                <a:solidFill>
                  <a:srgbClr val="000000"/>
                </a:solidFill>
                <a:cs typeface="Times New Roman" charset="0"/>
              </a:rPr>
              <a:t>and </a:t>
            </a:r>
            <a:r>
              <a:rPr lang="en-US" sz="4400" i="1">
                <a:solidFill>
                  <a:srgbClr val="000000"/>
                </a:solidFill>
                <a:cs typeface="Times New Roman" charset="0"/>
              </a:rPr>
              <a:t>definiteness </a:t>
            </a:r>
            <a:r>
              <a:rPr lang="en-US" sz="4400">
                <a:solidFill>
                  <a:srgbClr val="000000"/>
                </a:solidFill>
                <a:cs typeface="Times New Roman" charset="0"/>
              </a:rPr>
              <a:t>available in UG</a:t>
            </a:r>
            <a:r>
              <a:rPr lang="en-US" sz="4400" i="1">
                <a:solidFill>
                  <a:srgbClr val="000000"/>
                </a:solidFill>
                <a:cs typeface="Times New Roman" charset="0"/>
              </a:rPr>
              <a:t>. </a:t>
            </a:r>
          </a:p>
          <a:p>
            <a:pPr algn="ctr">
              <a:buFont typeface="Wingdings" pitchFamily="2" charset="2"/>
              <a:buNone/>
            </a:pPr>
            <a:endParaRPr lang="en-US" sz="4400" i="1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609600" y="4648200"/>
            <a:ext cx="7467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229600" cy="54864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sz="4400" b="1" u="sng">
                <a:solidFill>
                  <a:srgbClr val="000099"/>
                </a:solidFill>
                <a:cs typeface="Times New Roman" charset="0"/>
              </a:rPr>
              <a:t>Hypothesis</a:t>
            </a:r>
            <a:endParaRPr lang="en-US" sz="4400" u="sng">
              <a:solidFill>
                <a:srgbClr val="000000"/>
              </a:solidFill>
              <a:cs typeface="Times New Roman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4400">
              <a:solidFill>
                <a:srgbClr val="000000"/>
              </a:solidFill>
              <a:cs typeface="Times New Roman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4400">
                <a:solidFill>
                  <a:srgbClr val="000000"/>
                </a:solidFill>
                <a:cs typeface="Times New Roman" charset="0"/>
              </a:rPr>
              <a:t>L2-learners are sensitive to the fine-grained semantic notion of </a:t>
            </a:r>
            <a:r>
              <a:rPr lang="en-US" sz="4400" i="1">
                <a:solidFill>
                  <a:srgbClr val="000000"/>
                </a:solidFill>
                <a:cs typeface="Times New Roman" charset="0"/>
              </a:rPr>
              <a:t>specificity </a:t>
            </a:r>
            <a:r>
              <a:rPr lang="en-US" sz="4400">
                <a:solidFill>
                  <a:srgbClr val="000000"/>
                </a:solidFill>
                <a:cs typeface="Times New Roman" charset="0"/>
              </a:rPr>
              <a:t>and </a:t>
            </a:r>
            <a:r>
              <a:rPr lang="en-US" sz="4400" i="1">
                <a:solidFill>
                  <a:srgbClr val="000000"/>
                </a:solidFill>
                <a:cs typeface="Times New Roman" charset="0"/>
              </a:rPr>
              <a:t>definiteness </a:t>
            </a:r>
            <a:r>
              <a:rPr lang="en-US" sz="4400">
                <a:solidFill>
                  <a:srgbClr val="000000"/>
                </a:solidFill>
                <a:cs typeface="Times New Roman" charset="0"/>
              </a:rPr>
              <a:t>available in UG</a:t>
            </a:r>
            <a:r>
              <a:rPr lang="en-US" sz="4400" i="1">
                <a:solidFill>
                  <a:srgbClr val="000000"/>
                </a:solidFill>
                <a:cs typeface="Times New Roman" charset="0"/>
              </a:rPr>
              <a:t>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US" sz="4400" i="1">
              <a:solidFill>
                <a:srgbClr val="000000"/>
              </a:solidFill>
              <a:cs typeface="Times New Roman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4400" i="1">
                <a:solidFill>
                  <a:srgbClr val="000000"/>
                </a:solidFill>
                <a:cs typeface="Times New Roman" charset="0"/>
              </a:rPr>
              <a:t>Specific “a” =&gt; “the”</a:t>
            </a:r>
            <a:r>
              <a:rPr lang="en-US" sz="4400">
                <a:solidFill>
                  <a:srgbClr val="000000"/>
                </a:solidFill>
                <a:cs typeface="Times New Roman" charset="0"/>
              </a:rPr>
              <a:t> </a:t>
            </a:r>
          </a:p>
        </p:txBody>
      </p:sp>
      <p:sp>
        <p:nvSpPr>
          <p:cNvPr id="274435" name="Rectangle 3"/>
          <p:cNvSpPr>
            <a:spLocks noChangeArrowheads="1"/>
          </p:cNvSpPr>
          <p:nvPr/>
        </p:nvSpPr>
        <p:spPr bwMode="auto">
          <a:xfrm>
            <a:off x="609600" y="4648200"/>
            <a:ext cx="7467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74436" name="Rectangle 4"/>
          <p:cNvSpPr>
            <a:spLocks noChangeArrowheads="1"/>
          </p:cNvSpPr>
          <p:nvPr/>
        </p:nvSpPr>
        <p:spPr bwMode="auto">
          <a:xfrm>
            <a:off x="1447800" y="5181600"/>
            <a:ext cx="64770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77200" cy="762000"/>
          </a:xfrm>
        </p:spPr>
        <p:txBody>
          <a:bodyPr/>
          <a:lstStyle/>
          <a:p>
            <a:r>
              <a:rPr lang="en-US" b="1">
                <a:solidFill>
                  <a:srgbClr val="800000"/>
                </a:solidFill>
              </a:rPr>
              <a:t>Prediction: Systematic Errors</a:t>
            </a:r>
            <a:endParaRPr lang="en-US" sz="3600" b="1">
              <a:solidFill>
                <a:srgbClr val="800000"/>
              </a:solidFill>
            </a:endParaRP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000000"/>
                </a:solidFill>
                <a:cs typeface="Times New Roman" charset="0"/>
              </a:rPr>
              <a:t>Specific indefinite =&gt;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solidFill>
                  <a:srgbClr val="000000"/>
                </a:solidFill>
                <a:cs typeface="Times New Roman" charset="0"/>
              </a:rPr>
              <a:t>1) William:	I am here for a week. </a:t>
            </a:r>
            <a:r>
              <a:rPr lang="en-US" sz="2800" b="1">
                <a:solidFill>
                  <a:srgbClr val="000099"/>
                </a:solidFill>
                <a:cs typeface="Times New Roman" charset="0"/>
              </a:rPr>
              <a:t>I am visiting (</a:t>
            </a:r>
            <a:r>
              <a:rPr lang="en-US" sz="2800" b="1" u="sng">
                <a:solidFill>
                  <a:srgbClr val="000099"/>
                </a:solidFill>
                <a:cs typeface="Times New Roman" charset="0"/>
              </a:rPr>
              <a:t>a</a:t>
            </a:r>
            <a:r>
              <a:rPr lang="en-US" sz="2800" b="1">
                <a:solidFill>
                  <a:srgbClr val="000099"/>
                </a:solidFill>
                <a:cs typeface="Times New Roman" charset="0"/>
              </a:rPr>
              <a:t>, the, --)  friend from college – his name is Sam Bolton, and he lives in Cambridge now.</a:t>
            </a:r>
            <a:r>
              <a:rPr lang="en-US" sz="280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 b="1">
                <a:latin typeface="Times" pitchFamily="18" charset="0"/>
                <a:cs typeface="Times New Roman" charset="0"/>
              </a:rPr>
              <a:t>Non-specific indefinite =&gt;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Times" pitchFamily="18" charset="0"/>
                <a:cs typeface="Times New Roman" charset="0"/>
              </a:rPr>
              <a:t>2) Professor Clark: What is Professor Peterson doing? </a:t>
            </a:r>
            <a:br>
              <a:rPr lang="en-US" sz="2800">
                <a:latin typeface="Times" pitchFamily="18" charset="0"/>
                <a:cs typeface="Times New Roman" charset="0"/>
              </a:rPr>
            </a:br>
            <a:r>
              <a:rPr lang="en-US" sz="2800">
                <a:latin typeface="Times" pitchFamily="18" charset="0"/>
                <a:cs typeface="Times New Roman" charset="0"/>
              </a:rPr>
              <a:t>Secretary: </a:t>
            </a:r>
            <a:r>
              <a:rPr lang="en-US" sz="2800" b="1">
                <a:solidFill>
                  <a:srgbClr val="000099"/>
                </a:solidFill>
                <a:latin typeface="Times" pitchFamily="18" charset="0"/>
                <a:cs typeface="Times New Roman" charset="0"/>
              </a:rPr>
              <a:t>She is meeting with (</a:t>
            </a:r>
            <a:r>
              <a:rPr lang="en-US" sz="2800" b="1" u="sng">
                <a:solidFill>
                  <a:srgbClr val="000099"/>
                </a:solidFill>
                <a:latin typeface="Times" pitchFamily="18" charset="0"/>
                <a:cs typeface="Times New Roman" charset="0"/>
              </a:rPr>
              <a:t>a</a:t>
            </a:r>
            <a:r>
              <a:rPr lang="en-US" sz="2800" b="1">
                <a:solidFill>
                  <a:srgbClr val="000099"/>
                </a:solidFill>
                <a:latin typeface="Times" pitchFamily="18" charset="0"/>
                <a:cs typeface="Times New Roman" charset="0"/>
              </a:rPr>
              <a:t>, the, --) student, but I don’t know who it is.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77200" cy="762000"/>
          </a:xfrm>
        </p:spPr>
        <p:txBody>
          <a:bodyPr/>
          <a:lstStyle/>
          <a:p>
            <a:r>
              <a:rPr lang="en-US" b="1">
                <a:solidFill>
                  <a:srgbClr val="800000"/>
                </a:solidFill>
              </a:rPr>
              <a:t>Prediction: Systematic Errors</a:t>
            </a:r>
            <a:endParaRPr lang="en-US" sz="3600" b="1">
              <a:solidFill>
                <a:srgbClr val="800000"/>
              </a:solidFill>
            </a:endParaRP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000000"/>
                </a:solidFill>
                <a:cs typeface="Times New Roman" charset="0"/>
              </a:rPr>
              <a:t>Specific indefinite =&gt; </a:t>
            </a:r>
            <a:r>
              <a:rPr lang="en-US" sz="2800" b="1" i="1">
                <a:solidFill>
                  <a:srgbClr val="CC0000"/>
                </a:solidFill>
                <a:cs typeface="Times New Roman" charset="0"/>
              </a:rPr>
              <a:t>“the” overuse</a:t>
            </a:r>
            <a:endParaRPr lang="en-US" sz="2800" b="1">
              <a:solidFill>
                <a:srgbClr val="CC0000"/>
              </a:solidFill>
              <a:cs typeface="Times New Roman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solidFill>
                  <a:srgbClr val="000000"/>
                </a:solidFill>
                <a:cs typeface="Times New Roman" charset="0"/>
              </a:rPr>
              <a:t>1) William:	I am here for a week. </a:t>
            </a:r>
            <a:r>
              <a:rPr lang="en-US" sz="2800" b="1">
                <a:solidFill>
                  <a:srgbClr val="000099"/>
                </a:solidFill>
                <a:cs typeface="Times New Roman" charset="0"/>
              </a:rPr>
              <a:t>I am visiting (</a:t>
            </a:r>
            <a:r>
              <a:rPr lang="en-US" sz="2800" b="1" u="sng">
                <a:solidFill>
                  <a:srgbClr val="000099"/>
                </a:solidFill>
                <a:cs typeface="Times New Roman" charset="0"/>
              </a:rPr>
              <a:t>a</a:t>
            </a:r>
            <a:r>
              <a:rPr lang="en-US" sz="2800" b="1">
                <a:solidFill>
                  <a:srgbClr val="000099"/>
                </a:solidFill>
                <a:cs typeface="Times New Roman" charset="0"/>
              </a:rPr>
              <a:t>, the, --)  friend from college – his name is Sam Bolton, and he lives in Cambridge now.</a:t>
            </a:r>
            <a:r>
              <a:rPr lang="en-US" sz="280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 b="1">
                <a:latin typeface="Times" pitchFamily="18" charset="0"/>
                <a:cs typeface="Times New Roman" charset="0"/>
              </a:rPr>
              <a:t>Non-specific indefinite =&gt;</a:t>
            </a:r>
            <a:endParaRPr lang="en-US" sz="2800" b="1" i="1">
              <a:solidFill>
                <a:srgbClr val="CC0000"/>
              </a:solidFill>
              <a:latin typeface="Times" pitchFamily="18" charset="0"/>
              <a:cs typeface="Times New Roman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Times" pitchFamily="18" charset="0"/>
                <a:cs typeface="Times New Roman" charset="0"/>
              </a:rPr>
              <a:t>2) Professor Clark: What is Professor Peterson doing? </a:t>
            </a:r>
            <a:br>
              <a:rPr lang="en-US" sz="2800">
                <a:latin typeface="Times" pitchFamily="18" charset="0"/>
                <a:cs typeface="Times New Roman" charset="0"/>
              </a:rPr>
            </a:br>
            <a:r>
              <a:rPr lang="en-US" sz="2800">
                <a:latin typeface="Times" pitchFamily="18" charset="0"/>
                <a:cs typeface="Times New Roman" charset="0"/>
              </a:rPr>
              <a:t>Secretary: </a:t>
            </a:r>
            <a:r>
              <a:rPr lang="en-US" sz="2800" b="1">
                <a:solidFill>
                  <a:srgbClr val="000099"/>
                </a:solidFill>
                <a:latin typeface="Times" pitchFamily="18" charset="0"/>
                <a:cs typeface="Times New Roman" charset="0"/>
              </a:rPr>
              <a:t>She is meeting with (</a:t>
            </a:r>
            <a:r>
              <a:rPr lang="en-US" sz="2800" b="1" u="sng">
                <a:solidFill>
                  <a:srgbClr val="000099"/>
                </a:solidFill>
                <a:latin typeface="Times" pitchFamily="18" charset="0"/>
                <a:cs typeface="Times New Roman" charset="0"/>
              </a:rPr>
              <a:t>a</a:t>
            </a:r>
            <a:r>
              <a:rPr lang="en-US" sz="2800" b="1">
                <a:solidFill>
                  <a:srgbClr val="000099"/>
                </a:solidFill>
                <a:latin typeface="Times" pitchFamily="18" charset="0"/>
                <a:cs typeface="Times New Roman" charset="0"/>
              </a:rPr>
              <a:t>, the, --) student, but I don’t know who it is.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77200" cy="762000"/>
          </a:xfrm>
        </p:spPr>
        <p:txBody>
          <a:bodyPr/>
          <a:lstStyle/>
          <a:p>
            <a:r>
              <a:rPr lang="en-US" b="1">
                <a:solidFill>
                  <a:srgbClr val="800000"/>
                </a:solidFill>
              </a:rPr>
              <a:t>Prediction: Systematic Errors</a:t>
            </a:r>
            <a:endParaRPr lang="en-US" sz="3600" b="1">
              <a:solidFill>
                <a:srgbClr val="800000"/>
              </a:solidFill>
            </a:endParaRP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000000"/>
                </a:solidFill>
                <a:cs typeface="Times New Roman" charset="0"/>
              </a:rPr>
              <a:t>Specific indefinite =&gt; </a:t>
            </a:r>
            <a:r>
              <a:rPr lang="en-US" sz="2800" b="1" i="1">
                <a:solidFill>
                  <a:srgbClr val="CC0000"/>
                </a:solidFill>
                <a:cs typeface="Times New Roman" charset="0"/>
              </a:rPr>
              <a:t>“the” overuse</a:t>
            </a:r>
            <a:endParaRPr lang="en-US" sz="2800" b="1">
              <a:solidFill>
                <a:srgbClr val="CC0000"/>
              </a:solidFill>
              <a:cs typeface="Times New Roman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solidFill>
                  <a:srgbClr val="000000"/>
                </a:solidFill>
                <a:cs typeface="Times New Roman" charset="0"/>
              </a:rPr>
              <a:t>1) William:	I am here for a week. </a:t>
            </a:r>
            <a:r>
              <a:rPr lang="en-US" sz="2800" b="1">
                <a:solidFill>
                  <a:srgbClr val="000099"/>
                </a:solidFill>
                <a:cs typeface="Times New Roman" charset="0"/>
              </a:rPr>
              <a:t>I am visiting (</a:t>
            </a:r>
            <a:r>
              <a:rPr lang="en-US" sz="2800" b="1" u="sng">
                <a:solidFill>
                  <a:srgbClr val="000099"/>
                </a:solidFill>
                <a:cs typeface="Times New Roman" charset="0"/>
              </a:rPr>
              <a:t>a</a:t>
            </a:r>
            <a:r>
              <a:rPr lang="en-US" sz="2800" b="1">
                <a:solidFill>
                  <a:srgbClr val="000099"/>
                </a:solidFill>
                <a:cs typeface="Times New Roman" charset="0"/>
              </a:rPr>
              <a:t>, the, --)  friend from college – his name is Sam Bolton, and he lives in Cambridge now.</a:t>
            </a:r>
            <a:r>
              <a:rPr lang="en-US" sz="280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 b="1">
                <a:latin typeface="Times" pitchFamily="18" charset="0"/>
                <a:cs typeface="Times New Roman" charset="0"/>
              </a:rPr>
              <a:t>Non-specific indefinite =&gt; </a:t>
            </a:r>
            <a:r>
              <a:rPr lang="en-US" sz="2800" b="1" i="1">
                <a:solidFill>
                  <a:srgbClr val="CC0000"/>
                </a:solidFill>
                <a:latin typeface="Times" pitchFamily="18" charset="0"/>
                <a:cs typeface="Times New Roman" charset="0"/>
              </a:rPr>
              <a:t>correct “a” use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Times" pitchFamily="18" charset="0"/>
                <a:cs typeface="Times New Roman" charset="0"/>
              </a:rPr>
              <a:t>2) Professor Clark: What is Professor Peterson doing? </a:t>
            </a:r>
            <a:br>
              <a:rPr lang="en-US" sz="2800">
                <a:latin typeface="Times" pitchFamily="18" charset="0"/>
                <a:cs typeface="Times New Roman" charset="0"/>
              </a:rPr>
            </a:br>
            <a:r>
              <a:rPr lang="en-US" sz="2800">
                <a:latin typeface="Times" pitchFamily="18" charset="0"/>
                <a:cs typeface="Times New Roman" charset="0"/>
              </a:rPr>
              <a:t>Secretary: </a:t>
            </a:r>
            <a:r>
              <a:rPr lang="en-US" sz="2800" b="1">
                <a:solidFill>
                  <a:srgbClr val="000099"/>
                </a:solidFill>
                <a:latin typeface="Times" pitchFamily="18" charset="0"/>
                <a:cs typeface="Times New Roman" charset="0"/>
              </a:rPr>
              <a:t>She is meeting with (</a:t>
            </a:r>
            <a:r>
              <a:rPr lang="en-US" sz="2800" b="1" u="sng">
                <a:solidFill>
                  <a:srgbClr val="000099"/>
                </a:solidFill>
                <a:latin typeface="Times" pitchFamily="18" charset="0"/>
                <a:cs typeface="Times New Roman" charset="0"/>
              </a:rPr>
              <a:t>a</a:t>
            </a:r>
            <a:r>
              <a:rPr lang="en-US" sz="2800" b="1">
                <a:solidFill>
                  <a:srgbClr val="000099"/>
                </a:solidFill>
                <a:latin typeface="Times" pitchFamily="18" charset="0"/>
                <a:cs typeface="Times New Roman" charset="0"/>
              </a:rPr>
              <a:t>, the, --) student, but I don’t know who it is.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12738"/>
            <a:ext cx="8559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  <a:cs typeface="Times New Roman" charset="0"/>
              </a:rPr>
              <a:t>Results: article use across contexts (N=39)</a:t>
            </a:r>
            <a:r>
              <a:rPr lang="en-US" sz="3600" b="1">
                <a:solidFill>
                  <a:srgbClr val="800000"/>
                </a:solidFill>
              </a:rPr>
              <a:t> </a:t>
            </a:r>
          </a:p>
        </p:txBody>
      </p:sp>
      <p:graphicFrame>
        <p:nvGraphicFramePr>
          <p:cNvPr id="74756" name="Object 4"/>
          <p:cNvGraphicFramePr>
            <a:graphicFrameLocks noChangeAspect="1"/>
          </p:cNvGraphicFramePr>
          <p:nvPr>
            <p:ph type="chart" sz="half" idx="1"/>
          </p:nvPr>
        </p:nvGraphicFramePr>
        <p:xfrm>
          <a:off x="1481138" y="1981200"/>
          <a:ext cx="3733800" cy="4114800"/>
        </p:xfrm>
        <a:graphic>
          <a:graphicData uri="http://schemas.openxmlformats.org/presentationml/2006/ole">
            <p:oleObj spid="_x0000_s74756" name="Chart" r:id="rId3" imgW="4410000" imgH="4860000" progId="">
              <p:embed followColorScheme="full"/>
            </p:oleObj>
          </a:graphicData>
        </a:graphic>
      </p:graphicFrame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381000" y="144780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just">
              <a:buFontTx/>
              <a:buChar char="–"/>
            </a:pPr>
            <a:endParaRPr lang="en-US" sz="2800" i="0">
              <a:solidFill>
                <a:srgbClr val="000000"/>
              </a:solidFill>
              <a:cs typeface="Times New Roman" charset="0"/>
            </a:endParaRPr>
          </a:p>
        </p:txBody>
      </p:sp>
      <p:pic>
        <p:nvPicPr>
          <p:cNvPr id="7475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1371600"/>
            <a:ext cx="4267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759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447800"/>
            <a:ext cx="3736975" cy="4495800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cs typeface="Times New Roman" charset="0"/>
              </a:rPr>
              <a:t>L1-Korean learners </a:t>
            </a:r>
            <a:r>
              <a:rPr lang="en-US" b="1">
                <a:solidFill>
                  <a:srgbClr val="000000"/>
                </a:solidFill>
                <a:cs typeface="Times New Roman" charset="0"/>
              </a:rPr>
              <a:t>overuse </a:t>
            </a:r>
            <a:r>
              <a:rPr lang="en-US" b="1" i="1">
                <a:solidFill>
                  <a:srgbClr val="000000"/>
                </a:solidFill>
                <a:cs typeface="Times New Roman" charset="0"/>
              </a:rPr>
              <a:t>the </a:t>
            </a:r>
            <a:r>
              <a:rPr lang="en-US" b="1">
                <a:solidFill>
                  <a:srgbClr val="000000"/>
                </a:solidFill>
                <a:cs typeface="Times New Roman" charset="0"/>
              </a:rPr>
              <a:t>with specific indefinites</a:t>
            </a:r>
            <a:r>
              <a:rPr lang="en-US">
                <a:solidFill>
                  <a:srgbClr val="000000"/>
                </a:solidFill>
                <a:cs typeface="Times New Roman" charset="0"/>
              </a:rPr>
              <a:t> (22%) significantly more than with non-specific indefinites (4%) </a:t>
            </a:r>
            <a:r>
              <a:rPr lang="en-US" sz="2800">
                <a:solidFill>
                  <a:srgbClr val="000000"/>
                </a:solidFill>
                <a:cs typeface="Times New Roman" charset="0"/>
              </a:rPr>
              <a:t>[p&lt;.001]</a:t>
            </a:r>
            <a:r>
              <a:rPr lang="en-US">
                <a:solidFill>
                  <a:srgbClr val="000000"/>
                </a:solidFill>
                <a:cs typeface="Times New Roman" charset="0"/>
              </a:rPr>
              <a:t>. </a:t>
            </a: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5181600" y="6096000"/>
            <a:ext cx="37338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 sz="2000"/>
              <a:t>Ionin, Ko &amp; Wexler (to appear)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12738"/>
            <a:ext cx="8559800" cy="1127125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  <a:cs typeface="Times New Roman" charset="0"/>
              </a:rPr>
              <a:t>Results: article use across contexts (N=39)</a:t>
            </a:r>
            <a:r>
              <a:rPr lang="en-US" sz="3600" b="1">
                <a:solidFill>
                  <a:srgbClr val="800000"/>
                </a:solidFill>
              </a:rPr>
              <a:t> </a:t>
            </a:r>
          </a:p>
        </p:txBody>
      </p:sp>
      <p:graphicFrame>
        <p:nvGraphicFramePr>
          <p:cNvPr id="193539" name="Object 3"/>
          <p:cNvGraphicFramePr>
            <a:graphicFrameLocks noChangeAspect="1"/>
          </p:cNvGraphicFramePr>
          <p:nvPr>
            <p:ph type="chart" sz="half" idx="1"/>
          </p:nvPr>
        </p:nvGraphicFramePr>
        <p:xfrm>
          <a:off x="1481138" y="1981200"/>
          <a:ext cx="3733800" cy="4114800"/>
        </p:xfrm>
        <a:graphic>
          <a:graphicData uri="http://schemas.openxmlformats.org/presentationml/2006/ole">
            <p:oleObj spid="_x0000_s193539" name="Chart" r:id="rId3" imgW="4410000" imgH="4860000" progId="">
              <p:embed followColorScheme="full"/>
            </p:oleObj>
          </a:graphicData>
        </a:graphic>
      </p:graphicFrame>
      <p:sp>
        <p:nvSpPr>
          <p:cNvPr id="193540" name="Text Box 4"/>
          <p:cNvSpPr txBox="1">
            <a:spLocks noChangeArrowheads="1"/>
          </p:cNvSpPr>
          <p:nvPr/>
        </p:nvSpPr>
        <p:spPr bwMode="auto">
          <a:xfrm>
            <a:off x="381000" y="144780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just">
              <a:buFontTx/>
              <a:buChar char="–"/>
            </a:pPr>
            <a:endParaRPr lang="en-US" sz="2800" i="0">
              <a:solidFill>
                <a:srgbClr val="000000"/>
              </a:solidFill>
              <a:cs typeface="Times New Roman" charset="0"/>
            </a:endParaRPr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1447800"/>
            <a:ext cx="3581400" cy="4495800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cs typeface="Times New Roman" charset="0"/>
              </a:rPr>
              <a:t>Both L1-Korean and L1-Russian learners of English </a:t>
            </a:r>
            <a:r>
              <a:rPr lang="en-US" b="1">
                <a:solidFill>
                  <a:srgbClr val="000099"/>
                </a:solidFill>
                <a:cs typeface="Times New Roman" charset="0"/>
              </a:rPr>
              <a:t>overuse “the</a:t>
            </a:r>
            <a:r>
              <a:rPr lang="en-US" b="1" i="1">
                <a:solidFill>
                  <a:srgbClr val="000099"/>
                </a:solidFill>
                <a:cs typeface="Times New Roman" charset="0"/>
              </a:rPr>
              <a:t>” </a:t>
            </a:r>
            <a:r>
              <a:rPr lang="en-US" b="1">
                <a:solidFill>
                  <a:srgbClr val="000099"/>
                </a:solidFill>
                <a:cs typeface="Times New Roman" charset="0"/>
              </a:rPr>
              <a:t>with specific “a”</a:t>
            </a:r>
            <a:r>
              <a:rPr lang="en-US" b="1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US">
                <a:solidFill>
                  <a:srgbClr val="000000"/>
                </a:solidFill>
                <a:cs typeface="Times New Roman" charset="0"/>
              </a:rPr>
              <a:t>more than with non-specific “a”. </a:t>
            </a:r>
          </a:p>
        </p:txBody>
      </p:sp>
      <p:pic>
        <p:nvPicPr>
          <p:cNvPr id="193543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1371600"/>
            <a:ext cx="4953000" cy="4648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93544" name="Text Box 8"/>
          <p:cNvSpPr txBox="1">
            <a:spLocks noChangeArrowheads="1"/>
          </p:cNvSpPr>
          <p:nvPr/>
        </p:nvSpPr>
        <p:spPr bwMode="auto">
          <a:xfrm>
            <a:off x="5486400" y="5715000"/>
            <a:ext cx="35052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r>
              <a:rPr lang="en-US" sz="2000"/>
              <a:t>Ionin, Ko &amp; Wexler (to appear)</a:t>
            </a:r>
            <a:endParaRPr lang="en-US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19100"/>
            <a:ext cx="81534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Discussion: New finding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5562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z="3600" b="1">
              <a:solidFill>
                <a:srgbClr val="000000"/>
              </a:solidFill>
              <a:cs typeface="Times New Roman" charset="0"/>
            </a:endParaRPr>
          </a:p>
          <a:p>
            <a:r>
              <a:rPr lang="en-US" sz="3600" b="1">
                <a:solidFill>
                  <a:srgbClr val="000099"/>
                </a:solidFill>
                <a:cs typeface="Times New Roman" charset="0"/>
              </a:rPr>
              <a:t>The L2-learners’ errors in article usage are not random,</a:t>
            </a:r>
            <a:r>
              <a:rPr lang="en-US" sz="3600">
                <a:solidFill>
                  <a:srgbClr val="000000"/>
                </a:solidFill>
                <a:cs typeface="Times New Roman" charset="0"/>
              </a:rPr>
              <a:t> </a:t>
            </a:r>
            <a:r>
              <a:rPr lang="en-US" sz="3600" b="1">
                <a:solidFill>
                  <a:srgbClr val="000099"/>
                </a:solidFill>
                <a:cs typeface="Times New Roman" charset="0"/>
              </a:rPr>
              <a:t>but systematic</a:t>
            </a:r>
            <a:r>
              <a:rPr lang="en-US" sz="3600">
                <a:solidFill>
                  <a:srgbClr val="000000"/>
                </a:solidFill>
                <a:cs typeface="Times New Roman" charset="0"/>
              </a:rPr>
              <a:t>. </a:t>
            </a:r>
          </a:p>
          <a:p>
            <a:pPr>
              <a:buFont typeface="Wingdings" pitchFamily="2" charset="2"/>
              <a:buNone/>
            </a:pPr>
            <a:endParaRPr lang="en-US" sz="3600">
              <a:solidFill>
                <a:srgbClr val="000000"/>
              </a:solidFill>
              <a:cs typeface="Times New Roman" charset="0"/>
            </a:endParaRPr>
          </a:p>
          <a:p>
            <a:r>
              <a:rPr lang="en-US" sz="3600">
                <a:solidFill>
                  <a:srgbClr val="000000"/>
                </a:solidFill>
                <a:cs typeface="Times New Roman" charset="0"/>
              </a:rPr>
              <a:t>They occur primarily in </a:t>
            </a:r>
            <a:r>
              <a:rPr lang="en-US" sz="3600" b="1">
                <a:solidFill>
                  <a:srgbClr val="000099"/>
                </a:solidFill>
                <a:cs typeface="Times New Roman" charset="0"/>
              </a:rPr>
              <a:t>specific indefinite “a” contexts</a:t>
            </a:r>
            <a:r>
              <a:rPr lang="en-US" sz="3600">
                <a:solidFill>
                  <a:srgbClr val="000000"/>
                </a:solidFill>
                <a:cs typeface="Times New Roman" charset="0"/>
              </a:rPr>
              <a:t> (22%), but not in non-specific indefinite “a” contexts (4%). </a:t>
            </a:r>
            <a:endParaRPr lang="en-US" sz="3600">
              <a:solidFill>
                <a:srgbClr val="000099"/>
              </a:solidFill>
              <a:cs typeface="Times New Roman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“Errors” in Second Language Acquisition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82000" cy="4572000"/>
          </a:xfrm>
        </p:spPr>
        <p:txBody>
          <a:bodyPr/>
          <a:lstStyle/>
          <a:p>
            <a:r>
              <a:rPr lang="en-US"/>
              <a:t>Errors in second language acquisition may mean something totally different.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 lvl="1"/>
            <a:r>
              <a:rPr lang="en-US"/>
              <a:t>L2-learners’ errors are not random. [cf. mistake]</a:t>
            </a:r>
          </a:p>
          <a:p>
            <a:pPr lvl="1"/>
            <a:r>
              <a:rPr lang="en-US"/>
              <a:t>L2-learners’ errors reflect learners’ systematic knowledge of grammar. [cf. accident act]</a:t>
            </a:r>
          </a:p>
          <a:p>
            <a:pPr lvl="1"/>
            <a:r>
              <a:rPr lang="en-US"/>
              <a:t>L2-learners’ errors are informative data that we can use to probe into sophisticated linguistic hypotheses and predictions. [cf. incorrect/wrong act]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19100"/>
            <a:ext cx="81534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Discussion: Implication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5562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>
              <a:solidFill>
                <a:srgbClr val="000000"/>
              </a:solidFill>
              <a:cs typeface="Times New Roman" charset="0"/>
            </a:endParaRPr>
          </a:p>
          <a:p>
            <a:r>
              <a:rPr lang="en-US">
                <a:solidFill>
                  <a:srgbClr val="000000"/>
                </a:solidFill>
                <a:cs typeface="Times New Roman" charset="0"/>
              </a:rPr>
              <a:t>L2-English learners have access to universal semantic distinction </a:t>
            </a:r>
            <a:r>
              <a:rPr lang="en-US" b="1">
                <a:solidFill>
                  <a:srgbClr val="000000"/>
                </a:solidFill>
                <a:cs typeface="Times New Roman" charset="0"/>
              </a:rPr>
              <a:t>“</a:t>
            </a:r>
            <a:r>
              <a:rPr lang="en-US" b="1" i="1">
                <a:solidFill>
                  <a:srgbClr val="000000"/>
                </a:solidFill>
                <a:cs typeface="Times New Roman" charset="0"/>
              </a:rPr>
              <a:t>specificity</a:t>
            </a:r>
            <a:r>
              <a:rPr lang="en-US" b="1">
                <a:solidFill>
                  <a:srgbClr val="000000"/>
                </a:solidFill>
                <a:cs typeface="Times New Roman" charset="0"/>
              </a:rPr>
              <a:t>” that is not encoded by the morphology of articles by either their L1 or their L2.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000000"/>
                </a:solidFill>
                <a:cs typeface="Times New Roman" charset="0"/>
              </a:rPr>
              <a:t>                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19100"/>
            <a:ext cx="81534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Discussion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5562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>
              <a:solidFill>
                <a:srgbClr val="000000"/>
              </a:solidFill>
              <a:cs typeface="Times New Roman" charset="0"/>
            </a:endParaRPr>
          </a:p>
          <a:p>
            <a:r>
              <a:rPr lang="en-US">
                <a:solidFill>
                  <a:srgbClr val="000000"/>
                </a:solidFill>
                <a:cs typeface="Times New Roman" charset="0"/>
              </a:rPr>
              <a:t>L2-English learners have access to universal semantic distinction “</a:t>
            </a:r>
            <a:r>
              <a:rPr lang="en-US" i="1">
                <a:solidFill>
                  <a:srgbClr val="000000"/>
                </a:solidFill>
                <a:cs typeface="Times New Roman" charset="0"/>
              </a:rPr>
              <a:t>specificity</a:t>
            </a:r>
            <a:r>
              <a:rPr lang="en-US">
                <a:solidFill>
                  <a:srgbClr val="000000"/>
                </a:solidFill>
                <a:cs typeface="Times New Roman" charset="0"/>
              </a:rPr>
              <a:t>” that is not encoded by the morphology of articles by either their L1 or their L2.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000000"/>
                </a:solidFill>
                <a:cs typeface="Times New Roman" charset="0"/>
              </a:rPr>
              <a:t>                &lt;= </a:t>
            </a:r>
            <a:r>
              <a:rPr lang="en-US" b="1">
                <a:solidFill>
                  <a:srgbClr val="CC0000"/>
                </a:solidFill>
                <a:cs typeface="Times New Roman" charset="0"/>
              </a:rPr>
              <a:t>no obvious L1-transfer account..</a:t>
            </a:r>
          </a:p>
          <a:p>
            <a:pPr>
              <a:buFont typeface="Wingdings" pitchFamily="2" charset="2"/>
              <a:buNone/>
            </a:pPr>
            <a:endParaRPr lang="en-US" b="1">
              <a:solidFill>
                <a:srgbClr val="CC0000"/>
              </a:solidFill>
              <a:cs typeface="Times New Roman" charset="0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19100"/>
            <a:ext cx="81534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Discussion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5562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>
              <a:solidFill>
                <a:srgbClr val="000000"/>
              </a:solidFill>
              <a:cs typeface="Times New Roman" charset="0"/>
            </a:endParaRPr>
          </a:p>
          <a:p>
            <a:r>
              <a:rPr lang="en-US">
                <a:solidFill>
                  <a:srgbClr val="000000"/>
                </a:solidFill>
                <a:cs typeface="Times New Roman" charset="0"/>
              </a:rPr>
              <a:t>L2-English learners have access to universal semantic distinction “</a:t>
            </a:r>
            <a:r>
              <a:rPr lang="en-US" i="1">
                <a:solidFill>
                  <a:srgbClr val="000000"/>
                </a:solidFill>
                <a:cs typeface="Times New Roman" charset="0"/>
              </a:rPr>
              <a:t>specificity</a:t>
            </a:r>
            <a:r>
              <a:rPr lang="en-US">
                <a:solidFill>
                  <a:srgbClr val="000000"/>
                </a:solidFill>
                <a:cs typeface="Times New Roman" charset="0"/>
              </a:rPr>
              <a:t>” that is not encoded by the morphology of articles by either their L1 or their L2.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000000"/>
                </a:solidFill>
                <a:cs typeface="Times New Roman" charset="0"/>
              </a:rPr>
              <a:t>            &lt;= </a:t>
            </a:r>
            <a:r>
              <a:rPr lang="en-US" b="1">
                <a:solidFill>
                  <a:srgbClr val="CC0000"/>
                </a:solidFill>
                <a:cs typeface="Times New Roman" charset="0"/>
              </a:rPr>
              <a:t>no obvious L1-transfer account..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000000"/>
                </a:solidFill>
                <a:cs typeface="Times New Roman" charset="0"/>
              </a:rPr>
              <a:t>	         &lt;= </a:t>
            </a:r>
            <a:r>
              <a:rPr lang="en-US" b="1">
                <a:solidFill>
                  <a:srgbClr val="CC0000"/>
                </a:solidFill>
                <a:cs typeface="Times New Roman" charset="0"/>
              </a:rPr>
              <a:t>no obvious account based on simple                   analogy or L2 input/instruction …</a:t>
            </a:r>
          </a:p>
          <a:p>
            <a:pPr>
              <a:buFont typeface="Wingdings" pitchFamily="2" charset="2"/>
              <a:buNone/>
            </a:pPr>
            <a:endParaRPr lang="en-US" b="1">
              <a:solidFill>
                <a:srgbClr val="CC0000"/>
              </a:solidFill>
              <a:cs typeface="Times New Roman" charset="0"/>
            </a:endParaRPr>
          </a:p>
          <a:p>
            <a:pPr>
              <a:buFont typeface="Wingdings" pitchFamily="2" charset="2"/>
              <a:buNone/>
            </a:pPr>
            <a:endParaRPr lang="en-US" b="1">
              <a:solidFill>
                <a:srgbClr val="CC0000"/>
              </a:solidFill>
              <a:cs typeface="Times New Roman" charset="0"/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19100"/>
            <a:ext cx="81534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Discussion: implication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5562600"/>
          </a:xfrm>
        </p:spPr>
        <p:txBody>
          <a:bodyPr/>
          <a:lstStyle/>
          <a:p>
            <a:endParaRPr lang="en-US" sz="3600" b="1">
              <a:solidFill>
                <a:srgbClr val="000000"/>
              </a:solidFill>
              <a:cs typeface="Times New Roman" charset="0"/>
            </a:endParaRPr>
          </a:p>
          <a:p>
            <a:r>
              <a:rPr lang="en-US" sz="3600" b="1">
                <a:solidFill>
                  <a:srgbClr val="000000"/>
                </a:solidFill>
                <a:cs typeface="Times New Roman" charset="0"/>
              </a:rPr>
              <a:t>The L2-learners’ errors in article usage are not random,</a:t>
            </a:r>
            <a:r>
              <a:rPr lang="en-US" sz="3600">
                <a:solidFill>
                  <a:srgbClr val="000000"/>
                </a:solidFill>
                <a:cs typeface="Times New Roman" charset="0"/>
              </a:rPr>
              <a:t> but occur primarily in specific indefinite “a” contexts. =&gt; </a:t>
            </a:r>
          </a:p>
          <a:p>
            <a:pPr>
              <a:buFont typeface="Wingdings" pitchFamily="2" charset="2"/>
              <a:buNone/>
            </a:pPr>
            <a:endParaRPr lang="en-US" sz="3600" b="1">
              <a:solidFill>
                <a:srgbClr val="000000"/>
              </a:solidFill>
              <a:cs typeface="Times New Roman" charset="0"/>
            </a:endParaRPr>
          </a:p>
          <a:p>
            <a:pPr>
              <a:buFont typeface="Wingdings" pitchFamily="2" charset="2"/>
              <a:buNone/>
            </a:pPr>
            <a:r>
              <a:rPr lang="en-US" sz="3600" b="1">
                <a:solidFill>
                  <a:srgbClr val="000000"/>
                </a:solidFill>
                <a:cs typeface="Times New Roman" charset="0"/>
              </a:rPr>
              <a:t>   </a:t>
            </a:r>
            <a:r>
              <a:rPr lang="en-US" sz="3600" b="1">
                <a:solidFill>
                  <a:srgbClr val="000099"/>
                </a:solidFill>
                <a:cs typeface="Times New Roman" charset="0"/>
              </a:rPr>
              <a:t>expected from the semantic theory             about English articles in UG</a:t>
            </a:r>
            <a:r>
              <a:rPr lang="en-US" sz="3600">
                <a:solidFill>
                  <a:srgbClr val="000099"/>
                </a:solidFill>
                <a:cs typeface="Times New Roman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en-US" sz="3600">
              <a:solidFill>
                <a:srgbClr val="000099"/>
              </a:solidFill>
              <a:cs typeface="Times New Roman" charset="0"/>
            </a:endParaRPr>
          </a:p>
        </p:txBody>
      </p:sp>
      <p:sp>
        <p:nvSpPr>
          <p:cNvPr id="237572" name="Rectangle 4"/>
          <p:cNvSpPr>
            <a:spLocks noChangeArrowheads="1"/>
          </p:cNvSpPr>
          <p:nvPr/>
        </p:nvSpPr>
        <p:spPr bwMode="auto">
          <a:xfrm>
            <a:off x="685800" y="4038600"/>
            <a:ext cx="7620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19100"/>
            <a:ext cx="8153400" cy="6096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Discussion: Implication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305800" cy="5562600"/>
          </a:xfrm>
        </p:spPr>
        <p:txBody>
          <a:bodyPr/>
          <a:lstStyle/>
          <a:p>
            <a:endParaRPr lang="en-US" b="1">
              <a:solidFill>
                <a:srgbClr val="000000"/>
              </a:solidFill>
              <a:cs typeface="Times New Roman" charset="0"/>
            </a:endParaRPr>
          </a:p>
          <a:p>
            <a:pPr algn="ctr"/>
            <a:r>
              <a:rPr lang="en-US" sz="4000" b="1">
                <a:solidFill>
                  <a:srgbClr val="000099"/>
                </a:solidFill>
                <a:cs typeface="Times New Roman" charset="0"/>
              </a:rPr>
              <a:t>Abstract and subtle (but systematic) errors</a:t>
            </a:r>
            <a:r>
              <a:rPr lang="en-US" sz="4000">
                <a:solidFill>
                  <a:srgbClr val="000099"/>
                </a:solidFill>
                <a:cs typeface="Times New Roman" charset="0"/>
              </a:rPr>
              <a:t> </a:t>
            </a:r>
            <a:r>
              <a:rPr lang="en-US" sz="4000">
                <a:cs typeface="Times New Roman" charset="0"/>
              </a:rPr>
              <a:t>such as article choice in L2 acquisition</a:t>
            </a:r>
            <a:r>
              <a:rPr lang="en-US" sz="4000">
                <a:solidFill>
                  <a:srgbClr val="000099"/>
                </a:solidFill>
                <a:cs typeface="Times New Roman" charset="0"/>
              </a:rPr>
              <a:t> </a:t>
            </a:r>
            <a:r>
              <a:rPr lang="en-US" sz="4000" b="1">
                <a:solidFill>
                  <a:srgbClr val="000099"/>
                </a:solidFill>
                <a:cs typeface="Times New Roman" charset="0"/>
              </a:rPr>
              <a:t>is explained by linguistic theory about the semantics of articles in UG</a:t>
            </a:r>
            <a:r>
              <a:rPr lang="en-US" sz="4000">
                <a:solidFill>
                  <a:srgbClr val="000099"/>
                </a:solidFill>
                <a:cs typeface="Times New Roman" charset="0"/>
              </a:rPr>
              <a:t>.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2588" y="2339975"/>
            <a:ext cx="7391400" cy="609600"/>
          </a:xfrm>
        </p:spPr>
        <p:txBody>
          <a:bodyPr/>
          <a:lstStyle/>
          <a:p>
            <a:r>
              <a:rPr lang="en-US" b="1">
                <a:solidFill>
                  <a:srgbClr val="800000"/>
                </a:solidFill>
              </a:rPr>
              <a:t>Methodology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77200" cy="7620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Methodology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4648200"/>
          </a:xfrm>
        </p:spPr>
        <p:txBody>
          <a:bodyPr/>
          <a:lstStyle/>
          <a:p>
            <a:r>
              <a:rPr lang="en-US" sz="3600">
                <a:ea typeface="Times" pitchFamily="18" charset="0"/>
                <a:cs typeface="Times" pitchFamily="18" charset="0"/>
              </a:rPr>
              <a:t>data collection methods: </a:t>
            </a:r>
          </a:p>
          <a:p>
            <a:pPr lvl="1"/>
            <a:r>
              <a:rPr lang="en-US" sz="3200">
                <a:ea typeface="Times" pitchFamily="18" charset="0"/>
                <a:cs typeface="Times" pitchFamily="18" charset="0"/>
              </a:rPr>
              <a:t>advantages &amp; disadvantages of each</a:t>
            </a:r>
          </a:p>
          <a:p>
            <a:pPr lvl="1"/>
            <a:r>
              <a:rPr lang="en-US" sz="3200">
                <a:ea typeface="Times" pitchFamily="18" charset="0"/>
                <a:cs typeface="Times" pitchFamily="18" charset="0"/>
              </a:rPr>
              <a:t>the choice of the method depends on the experimental question and hypothesis</a:t>
            </a:r>
          </a:p>
          <a:p>
            <a:r>
              <a:rPr lang="en-US" sz="3600">
                <a:ea typeface="Times" pitchFamily="18" charset="0"/>
                <a:cs typeface="Times" pitchFamily="18" charset="0"/>
              </a:rPr>
              <a:t>types of studies:</a:t>
            </a:r>
          </a:p>
          <a:p>
            <a:pPr lvl="1"/>
            <a:r>
              <a:rPr lang="en-US" sz="3200">
                <a:ea typeface="Times" pitchFamily="18" charset="0"/>
                <a:cs typeface="Times" pitchFamily="18" charset="0"/>
              </a:rPr>
              <a:t> longitudinal vs. cross-sectional</a:t>
            </a:r>
          </a:p>
          <a:p>
            <a:pPr lvl="1"/>
            <a:r>
              <a:rPr lang="en-US" sz="3200">
                <a:ea typeface="Times" pitchFamily="18" charset="0"/>
                <a:cs typeface="Times" pitchFamily="18" charset="0"/>
              </a:rPr>
              <a:t> naturalistic vs. experimental</a:t>
            </a:r>
            <a:endParaRPr lang="en-US" sz="320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77200" cy="7620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Data Collection Methods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4648200"/>
          </a:xfrm>
        </p:spPr>
        <p:txBody>
          <a:bodyPr/>
          <a:lstStyle/>
          <a:p>
            <a:r>
              <a:rPr lang="en-US" sz="2800" b="1">
                <a:cs typeface="Times New Roman" charset="0"/>
              </a:rPr>
              <a:t>spontaneous speech collection &amp; transcription</a:t>
            </a:r>
          </a:p>
          <a:p>
            <a:r>
              <a:rPr lang="en-US" sz="2800" b="1">
                <a:cs typeface="Times New Roman" charset="0"/>
              </a:rPr>
              <a:t>standardized language tests</a:t>
            </a:r>
            <a:r>
              <a:rPr lang="en-US" sz="2800">
                <a:cs typeface="Times New Roman" charset="0"/>
              </a:rPr>
              <a:t> (e.g., TOEFL)</a:t>
            </a:r>
          </a:p>
          <a:p>
            <a:r>
              <a:rPr lang="en-US" sz="2800" b="1">
                <a:cs typeface="Times New Roman" charset="0"/>
              </a:rPr>
              <a:t>tests from psychology</a:t>
            </a:r>
            <a:r>
              <a:rPr lang="en-US" sz="2800">
                <a:cs typeface="Times New Roman" charset="0"/>
              </a:rPr>
              <a:t> (questionnaires) </a:t>
            </a:r>
          </a:p>
          <a:p>
            <a:pPr>
              <a:buFont typeface="Wingdings" pitchFamily="2" charset="2"/>
              <a:buNone/>
            </a:pPr>
            <a:endParaRPr lang="en-US" sz="2800">
              <a:cs typeface="Times New Roman" charset="0"/>
            </a:endParaRPr>
          </a:p>
          <a:p>
            <a:r>
              <a:rPr lang="en-US" sz="2800" b="1">
                <a:cs typeface="Times New Roman" charset="0"/>
              </a:rPr>
              <a:t>elicitation tests</a:t>
            </a:r>
          </a:p>
          <a:p>
            <a:pPr lvl="1"/>
            <a:r>
              <a:rPr lang="en-US">
                <a:cs typeface="Times New Roman" charset="0"/>
              </a:rPr>
              <a:t>elicited imitation (repeating complex sentences)</a:t>
            </a:r>
          </a:p>
          <a:p>
            <a:pPr lvl="1"/>
            <a:r>
              <a:rPr lang="en-US">
                <a:cs typeface="Times New Roman" charset="0"/>
              </a:rPr>
              <a:t>elicited production (e.g., filling in the blank with the right word)</a:t>
            </a:r>
          </a:p>
          <a:p>
            <a:pPr lvl="1"/>
            <a:r>
              <a:rPr lang="en-US">
                <a:cs typeface="Times New Roman" charset="0"/>
              </a:rPr>
              <a:t>language games (e.g., giving directions)</a:t>
            </a:r>
            <a:endParaRPr lang="en-US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77200" cy="7620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Data Collection Methods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cs typeface="Times New Roman" charset="0"/>
              </a:rPr>
              <a:t>comprehension tasks</a:t>
            </a:r>
          </a:p>
          <a:p>
            <a:pPr lvl="1">
              <a:lnSpc>
                <a:spcPct val="90000"/>
              </a:lnSpc>
            </a:pPr>
            <a:r>
              <a:rPr lang="en-US">
                <a:cs typeface="Times New Roman" charset="0"/>
              </a:rPr>
              <a:t>act-out tasks</a:t>
            </a:r>
          </a:p>
          <a:p>
            <a:pPr lvl="1">
              <a:lnSpc>
                <a:spcPct val="90000"/>
              </a:lnSpc>
            </a:pPr>
            <a:r>
              <a:rPr lang="en-US">
                <a:cs typeface="Times New Roman" charset="0"/>
              </a:rPr>
              <a:t>picture-matching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>
                <a:cs typeface="Times New Roman" charset="0"/>
              </a:rPr>
              <a:t>intuitional data </a:t>
            </a:r>
          </a:p>
          <a:p>
            <a:pPr lvl="1">
              <a:lnSpc>
                <a:spcPct val="90000"/>
              </a:lnSpc>
            </a:pPr>
            <a:r>
              <a:rPr lang="en-US">
                <a:cs typeface="Times New Roman" charset="0"/>
              </a:rPr>
              <a:t>grammaticality judgments</a:t>
            </a:r>
          </a:p>
          <a:p>
            <a:pPr lvl="1">
              <a:lnSpc>
                <a:spcPct val="90000"/>
              </a:lnSpc>
            </a:pPr>
            <a:r>
              <a:rPr lang="en-US">
                <a:cs typeface="Times New Roman" charset="0"/>
              </a:rPr>
              <a:t>preference / acceptability judgments</a:t>
            </a:r>
          </a:p>
          <a:p>
            <a:pPr lvl="1">
              <a:lnSpc>
                <a:spcPct val="90000"/>
              </a:lnSpc>
            </a:pPr>
            <a:r>
              <a:rPr lang="en-US">
                <a:cs typeface="Times New Roman" charset="0"/>
              </a:rPr>
              <a:t>truth-value judgments</a:t>
            </a:r>
          </a:p>
          <a:p>
            <a:pPr lvl="1">
              <a:lnSpc>
                <a:spcPct val="90000"/>
              </a:lnSpc>
            </a:pPr>
            <a:r>
              <a:rPr lang="en-US">
                <a:cs typeface="Times New Roman" charset="0"/>
              </a:rPr>
              <a:t>online sentence-matching 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8077200" cy="762000"/>
          </a:xfrm>
        </p:spPr>
        <p:txBody>
          <a:bodyPr/>
          <a:lstStyle/>
          <a:p>
            <a:r>
              <a:rPr lang="en-US" sz="3600" b="1">
                <a:solidFill>
                  <a:srgbClr val="800000"/>
                </a:solidFill>
              </a:rPr>
              <a:t>Keep in mind…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572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z="3600" u="sng">
              <a:ea typeface="Times" pitchFamily="18" charset="0"/>
              <a:cs typeface="Times" pitchFamily="18" charset="0"/>
            </a:endParaRPr>
          </a:p>
          <a:p>
            <a:r>
              <a:rPr lang="en-US" sz="3600" u="sng">
                <a:solidFill>
                  <a:srgbClr val="CC0000"/>
                </a:solidFill>
                <a:ea typeface="Times" pitchFamily="18" charset="0"/>
                <a:cs typeface="Times" pitchFamily="18" charset="0"/>
              </a:rPr>
              <a:t>Replication</a:t>
            </a:r>
            <a:r>
              <a:rPr lang="en-US" sz="3600">
                <a:solidFill>
                  <a:srgbClr val="CC0000"/>
                </a:solidFill>
                <a:ea typeface="Times" pitchFamily="18" charset="0"/>
                <a:cs typeface="Times" pitchFamily="18" charset="0"/>
              </a:rPr>
              <a:t>:</a:t>
            </a:r>
            <a:r>
              <a:rPr lang="en-US" sz="3600">
                <a:ea typeface="Times" pitchFamily="18" charset="0"/>
                <a:cs typeface="Times" pitchFamily="18" charset="0"/>
              </a:rPr>
              <a:t> a good empirical study should be replicable!</a:t>
            </a:r>
          </a:p>
          <a:p>
            <a:pPr>
              <a:buFont typeface="Wingdings" pitchFamily="2" charset="2"/>
              <a:buNone/>
            </a:pPr>
            <a:endParaRPr lang="en-US" sz="3600">
              <a:ea typeface="Times" pitchFamily="18" charset="0"/>
              <a:cs typeface="Times" pitchFamily="18" charset="0"/>
            </a:endParaRPr>
          </a:p>
          <a:p>
            <a:r>
              <a:rPr lang="en-US" sz="3600">
                <a:ea typeface="Times" pitchFamily="18" charset="0"/>
                <a:cs typeface="Times" pitchFamily="18" charset="0"/>
              </a:rPr>
              <a:t>It should be possible to obtain similar results with the same experimental design and an equivalent group of participants.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unny Days">
  <a:themeElements>
    <a:clrScheme name="Sunny Days 1">
      <a:dk1>
        <a:srgbClr val="000000"/>
      </a:dk1>
      <a:lt1>
        <a:srgbClr val="FFCC66"/>
      </a:lt1>
      <a:dk2>
        <a:srgbClr val="996633"/>
      </a:dk2>
      <a:lt2>
        <a:srgbClr val="CC6600"/>
      </a:lt2>
      <a:accent1>
        <a:srgbClr val="FF9933"/>
      </a:accent1>
      <a:accent2>
        <a:srgbClr val="CCCCCC"/>
      </a:accent2>
      <a:accent3>
        <a:srgbClr val="FFE2B8"/>
      </a:accent3>
      <a:accent4>
        <a:srgbClr val="000000"/>
      </a:accent4>
      <a:accent5>
        <a:srgbClr val="FFCAAD"/>
      </a:accent5>
      <a:accent6>
        <a:srgbClr val="B9B9B9"/>
      </a:accent6>
      <a:hlink>
        <a:srgbClr val="CC9900"/>
      </a:hlink>
      <a:folHlink>
        <a:srgbClr val="993366"/>
      </a:folHlink>
    </a:clrScheme>
    <a:fontScheme name="Sunny Day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Sunny Days 1">
        <a:dk1>
          <a:srgbClr val="000000"/>
        </a:dk1>
        <a:lt1>
          <a:srgbClr val="FFCC66"/>
        </a:lt1>
        <a:dk2>
          <a:srgbClr val="996633"/>
        </a:dk2>
        <a:lt2>
          <a:srgbClr val="CC6600"/>
        </a:lt2>
        <a:accent1>
          <a:srgbClr val="FF9933"/>
        </a:accent1>
        <a:accent2>
          <a:srgbClr val="CCCCCC"/>
        </a:accent2>
        <a:accent3>
          <a:srgbClr val="FFE2B8"/>
        </a:accent3>
        <a:accent4>
          <a:srgbClr val="000000"/>
        </a:accent4>
        <a:accent5>
          <a:srgbClr val="FFCAAD"/>
        </a:accent5>
        <a:accent6>
          <a:srgbClr val="B9B9B9"/>
        </a:accent6>
        <a:hlink>
          <a:srgbClr val="CC9900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ny Days 2">
        <a:dk1>
          <a:srgbClr val="000000"/>
        </a:dk1>
        <a:lt1>
          <a:srgbClr val="FFFFCC"/>
        </a:lt1>
        <a:dk2>
          <a:srgbClr val="996633"/>
        </a:dk2>
        <a:lt2>
          <a:srgbClr val="CC9900"/>
        </a:lt2>
        <a:accent1>
          <a:srgbClr val="FF9933"/>
        </a:accent1>
        <a:accent2>
          <a:srgbClr val="FFFFFF"/>
        </a:accent2>
        <a:accent3>
          <a:srgbClr val="FFFFE2"/>
        </a:accent3>
        <a:accent4>
          <a:srgbClr val="000000"/>
        </a:accent4>
        <a:accent5>
          <a:srgbClr val="FFCAAD"/>
        </a:accent5>
        <a:accent6>
          <a:srgbClr val="E7E7E7"/>
        </a:accent6>
        <a:hlink>
          <a:srgbClr val="FFCC66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ny Days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CBCBCB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nny Days 4">
        <a:dk1>
          <a:srgbClr val="000000"/>
        </a:dk1>
        <a:lt1>
          <a:srgbClr val="F8F8F8"/>
        </a:lt1>
        <a:dk2>
          <a:srgbClr val="006600"/>
        </a:dk2>
        <a:lt2>
          <a:srgbClr val="FFCC00"/>
        </a:lt2>
        <a:accent1>
          <a:srgbClr val="9999FF"/>
        </a:accent1>
        <a:accent2>
          <a:srgbClr val="003300"/>
        </a:accent2>
        <a:accent3>
          <a:srgbClr val="AAB8AA"/>
        </a:accent3>
        <a:accent4>
          <a:srgbClr val="D4D4D4"/>
        </a:accent4>
        <a:accent5>
          <a:srgbClr val="CACAFF"/>
        </a:accent5>
        <a:accent6>
          <a:srgbClr val="002D00"/>
        </a:accent6>
        <a:hlink>
          <a:srgbClr val="009966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nny Days 5">
        <a:dk1>
          <a:srgbClr val="000000"/>
        </a:dk1>
        <a:lt1>
          <a:srgbClr val="F8F8F8"/>
        </a:lt1>
        <a:dk2>
          <a:srgbClr val="990099"/>
        </a:dk2>
        <a:lt2>
          <a:srgbClr val="FFCC00"/>
        </a:lt2>
        <a:accent1>
          <a:srgbClr val="9999FF"/>
        </a:accent1>
        <a:accent2>
          <a:srgbClr val="660066"/>
        </a:accent2>
        <a:accent3>
          <a:srgbClr val="CAAACA"/>
        </a:accent3>
        <a:accent4>
          <a:srgbClr val="D4D4D4"/>
        </a:accent4>
        <a:accent5>
          <a:srgbClr val="CACAFF"/>
        </a:accent5>
        <a:accent6>
          <a:srgbClr val="5C005C"/>
        </a:accent6>
        <a:hlink>
          <a:srgbClr val="CC00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Designs\Global.pot</Template>
  <TotalTime>4029</TotalTime>
  <Words>3769</Words>
  <Application>Microsoft PowerPoint</Application>
  <PresentationFormat>On-screen Show (4:3)</PresentationFormat>
  <Paragraphs>570</Paragraphs>
  <Slides>109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109</vt:i4>
      </vt:variant>
    </vt:vector>
  </HeadingPairs>
  <TitlesOfParts>
    <vt:vector size="111" baseType="lpstr">
      <vt:lpstr>Sunny Days</vt:lpstr>
      <vt:lpstr>Chart</vt:lpstr>
      <vt:lpstr>Ko’s interlanguage Grammar in Second Language Acquisition</vt:lpstr>
      <vt:lpstr>“Error”? </vt:lpstr>
      <vt:lpstr>“Error”? Dictionaries say …</vt:lpstr>
      <vt:lpstr>“Error”? Dictionary views</vt:lpstr>
      <vt:lpstr>“Error”? Dictionary views</vt:lpstr>
      <vt:lpstr>“Errors” in Second Language Acquisition</vt:lpstr>
      <vt:lpstr>“Errors” in Second Language Acquisition</vt:lpstr>
      <vt:lpstr>“Errors” in Second Language Acquisition</vt:lpstr>
      <vt:lpstr>“Errors” in Second Language Acquisition</vt:lpstr>
      <vt:lpstr>L2-Errors =&gt; Interlanguage Hypothesis</vt:lpstr>
      <vt:lpstr>L2-Errors =&gt; Interlanguage Hypothesis</vt:lpstr>
      <vt:lpstr>L2-Errors =&gt; Interlanguage Hypothesis</vt:lpstr>
      <vt:lpstr>L2-Errors =&gt; Interlanguage Hypothesis</vt:lpstr>
      <vt:lpstr>L2-Errors =&gt; Interlanguage Hypothesis</vt:lpstr>
      <vt:lpstr>Further</vt:lpstr>
      <vt:lpstr>Slide 16</vt:lpstr>
      <vt:lpstr>Slide 17</vt:lpstr>
      <vt:lpstr>Slide 18</vt:lpstr>
      <vt:lpstr>Slide 19</vt:lpstr>
      <vt:lpstr>Slide 20</vt:lpstr>
      <vt:lpstr>L1 influence</vt:lpstr>
      <vt:lpstr>L1 and L2 acquisition: differences</vt:lpstr>
      <vt:lpstr>L1 and L2 acquisition: differences</vt:lpstr>
      <vt:lpstr>L1 and L2 acquisition: differences</vt:lpstr>
      <vt:lpstr>L1 and L2 acquisition: differences</vt:lpstr>
      <vt:lpstr>L1 and L2 acquisition: differences</vt:lpstr>
      <vt:lpstr>L1 and L2 acquisition: differences</vt:lpstr>
      <vt:lpstr>Behaviorism: the role of L1 for SLA</vt:lpstr>
      <vt:lpstr>Behaviorism: the role of L1 for SLA</vt:lpstr>
      <vt:lpstr>Contrastive Analysis Hypothesis  (CAH: Lado 1957)</vt:lpstr>
      <vt:lpstr>Contrastive Analysis Hypothesis  (CAH: Lado 1957)</vt:lpstr>
      <vt:lpstr>Contrastive Analysis Hypothesis  (CAH: Lado 1957)</vt:lpstr>
      <vt:lpstr>Contrastive Analysis</vt:lpstr>
      <vt:lpstr> L1-influence</vt:lpstr>
      <vt:lpstr>Problems with the CAH</vt:lpstr>
      <vt:lpstr>Problems with the CAH</vt:lpstr>
      <vt:lpstr>Problems with the CAH (too weak)</vt:lpstr>
      <vt:lpstr>Problems with the CAH (too strong)</vt:lpstr>
      <vt:lpstr>Problems with the CAH (too strong)</vt:lpstr>
      <vt:lpstr>Error Analysis (Corder 1967)  </vt:lpstr>
      <vt:lpstr>Error Analysis (Corder 1967)  </vt:lpstr>
      <vt:lpstr> Problems: Error Analysis </vt:lpstr>
      <vt:lpstr> Problems: Error Analysis </vt:lpstr>
      <vt:lpstr> Problems: Error Analysis </vt:lpstr>
      <vt:lpstr> Problems: Error Analysis </vt:lpstr>
      <vt:lpstr>The role of L1-transfer in L2-interlanguage grammars</vt:lpstr>
      <vt:lpstr>Neither the NL Nor the TL, but systematic</vt:lpstr>
      <vt:lpstr>Beyond L1-influence:  Universal Grammar and Second Language Acquisition</vt:lpstr>
      <vt:lpstr>Motivating UG: L1 acquisition</vt:lpstr>
      <vt:lpstr>Motivating UG: L1 acquisition</vt:lpstr>
      <vt:lpstr>Motivating UG: L1 acquisition</vt:lpstr>
      <vt:lpstr>Motivating UG: L1 acquisition</vt:lpstr>
      <vt:lpstr>Motivating UG: L1 acquisition</vt:lpstr>
      <vt:lpstr>Motivating UG: L1 acquisition</vt:lpstr>
      <vt:lpstr>Motivating UG: L1 acquisition</vt:lpstr>
      <vt:lpstr>Motivating UG: L1 acquisition</vt:lpstr>
      <vt:lpstr>Motivating UG: L1 acquisition</vt:lpstr>
      <vt:lpstr>Slide 58</vt:lpstr>
      <vt:lpstr>Motivating UG: L2 acquisition</vt:lpstr>
      <vt:lpstr>Motivating UG: L2 acquisition</vt:lpstr>
      <vt:lpstr>Motivating UG: L2 acquisition</vt:lpstr>
      <vt:lpstr>Motivating UG: L2 acquisition</vt:lpstr>
      <vt:lpstr>UG-Access and L2 Acquisition</vt:lpstr>
      <vt:lpstr>Motivating UG: L2 acquisition</vt:lpstr>
      <vt:lpstr>For example …</vt:lpstr>
      <vt:lpstr>UG and Article Semantics in L2-English</vt:lpstr>
      <vt:lpstr>UG and Article Semantics in L2-English</vt:lpstr>
      <vt:lpstr>UG and Article Semantics in L2-English</vt:lpstr>
      <vt:lpstr>UG and Article Semantics in L2-English</vt:lpstr>
      <vt:lpstr>UG and Article Semantics in L2-English</vt:lpstr>
      <vt:lpstr>UG and Article Semantics in L2-English</vt:lpstr>
      <vt:lpstr>Background: Article Misuse in L2-English</vt:lpstr>
      <vt:lpstr>Examples: Article Misuse in L2-English</vt:lpstr>
      <vt:lpstr>Examples: Article Misuse in L2-English</vt:lpstr>
      <vt:lpstr>Understanding Article Misuse</vt:lpstr>
      <vt:lpstr>Understanding Article Misuse</vt:lpstr>
      <vt:lpstr>Studies on Article Semantics</vt:lpstr>
      <vt:lpstr>Specific Indefinites and Non-specific Indefinites</vt:lpstr>
      <vt:lpstr>Specific Indefinites and Non-specific Indefinites</vt:lpstr>
      <vt:lpstr>Specific Indefinites and Non-specific Indefinites</vt:lpstr>
      <vt:lpstr>Slide 81</vt:lpstr>
      <vt:lpstr>Slide 82</vt:lpstr>
      <vt:lpstr>Slide 83</vt:lpstr>
      <vt:lpstr>Prediction: Systematic Errors</vt:lpstr>
      <vt:lpstr>Prediction: Systematic Errors</vt:lpstr>
      <vt:lpstr>Prediction: Systematic Errors</vt:lpstr>
      <vt:lpstr>Results: article use across contexts (N=39) </vt:lpstr>
      <vt:lpstr>Results: article use across contexts (N=39) </vt:lpstr>
      <vt:lpstr>Discussion: New finding</vt:lpstr>
      <vt:lpstr>Discussion: Implication</vt:lpstr>
      <vt:lpstr>Discussion</vt:lpstr>
      <vt:lpstr>Discussion</vt:lpstr>
      <vt:lpstr>Discussion: implication</vt:lpstr>
      <vt:lpstr>Discussion: Implication</vt:lpstr>
      <vt:lpstr>Methodology</vt:lpstr>
      <vt:lpstr>Methodology</vt:lpstr>
      <vt:lpstr>Data Collection Methods</vt:lpstr>
      <vt:lpstr>Data Collection Methods</vt:lpstr>
      <vt:lpstr>Keep in mind…</vt:lpstr>
      <vt:lpstr>Activity I</vt:lpstr>
      <vt:lpstr>Activity II</vt:lpstr>
      <vt:lpstr>Activity III</vt:lpstr>
      <vt:lpstr>Take home message</vt:lpstr>
      <vt:lpstr>Development of L2-interlanguage grammars</vt:lpstr>
      <vt:lpstr>L1 and L2 acquisition: Differences</vt:lpstr>
      <vt:lpstr>Age effect</vt:lpstr>
      <vt:lpstr>Age effect</vt:lpstr>
      <vt:lpstr>Age effect</vt:lpstr>
      <vt:lpstr>Age effect</vt:lpstr>
    </vt:vector>
  </TitlesOfParts>
  <Company>MIT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Adult L2-learners Lack the Maximality Presupposition, Too!</dc:title>
  <dc:creator>Heejeong</dc:creator>
  <cp:lastModifiedBy>DELL</cp:lastModifiedBy>
  <cp:revision>1349</cp:revision>
  <dcterms:created xsi:type="dcterms:W3CDTF">2004-12-10T20:01:56Z</dcterms:created>
  <dcterms:modified xsi:type="dcterms:W3CDTF">2018-05-16T06:50:03Z</dcterms:modified>
</cp:coreProperties>
</file>