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6317444" cy="68579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2521" y="272097"/>
            <a:ext cx="7918957" cy="1123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54125" y="1593850"/>
            <a:ext cx="7445375" cy="22377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25" y="0"/>
            <a:ext cx="9043047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725290" y="4228058"/>
            <a:ext cx="5039995" cy="196977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2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400" b="1" spc="-5" dirty="0">
                <a:latin typeface="Arial"/>
                <a:cs typeface="Arial"/>
              </a:rPr>
              <a:t>BY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80"/>
              </a:spcBef>
            </a:pPr>
            <a:r>
              <a:rPr lang="en-US" sz="2400" b="1" dirty="0" smtClean="0">
                <a:latin typeface="Arial"/>
                <a:cs typeface="Arial"/>
              </a:rPr>
              <a:t>Dr. </a:t>
            </a:r>
            <a:r>
              <a:rPr lang="en-US" sz="2400" b="1" dirty="0" err="1" smtClean="0">
                <a:latin typeface="Arial"/>
                <a:cs typeface="Arial"/>
              </a:rPr>
              <a:t>Naila</a:t>
            </a:r>
            <a:r>
              <a:rPr lang="en-US" sz="2400" b="1" dirty="0" smtClean="0">
                <a:latin typeface="Arial"/>
                <a:cs typeface="Arial"/>
              </a:rPr>
              <a:t> </a:t>
            </a:r>
            <a:r>
              <a:rPr lang="en-US" sz="2400" b="1" dirty="0" err="1" smtClean="0">
                <a:latin typeface="Arial"/>
                <a:cs typeface="Arial"/>
              </a:rPr>
              <a:t>Farooq</a:t>
            </a:r>
            <a:endParaRPr lang="en-US" sz="2400" b="1" dirty="0" smtClean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80"/>
              </a:spcBef>
            </a:pPr>
            <a:r>
              <a:rPr lang="en-US" sz="2400" b="1" dirty="0" smtClean="0">
                <a:latin typeface="Arial"/>
                <a:cs typeface="Arial"/>
              </a:rPr>
              <a:t>College of Agriculture</a:t>
            </a:r>
          </a:p>
          <a:p>
            <a:pPr algn="ctr">
              <a:lnSpc>
                <a:spcPct val="100000"/>
              </a:lnSpc>
              <a:spcBef>
                <a:spcPts val="180"/>
              </a:spcBef>
            </a:pPr>
            <a:r>
              <a:rPr lang="en-US" sz="2400" b="1" dirty="0" smtClean="0">
                <a:latin typeface="Arial"/>
                <a:cs typeface="Arial"/>
              </a:rPr>
              <a:t>University of Sargodha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276600" y="272097"/>
            <a:ext cx="5638800" cy="738664"/>
          </a:xfrm>
        </p:spPr>
        <p:txBody>
          <a:bodyPr/>
          <a:lstStyle/>
          <a:p>
            <a:r>
              <a:rPr lang="en-US" sz="2400" b="1" spc="-10" dirty="0" smtClean="0"/>
              <a:t>ORGANIC </a:t>
            </a:r>
            <a:r>
              <a:rPr lang="en-US" sz="2400" b="1" spc="-15" dirty="0" smtClean="0"/>
              <a:t>MATTER</a:t>
            </a:r>
            <a:r>
              <a:rPr lang="en-US" sz="2400" b="1" spc="100" dirty="0" smtClean="0"/>
              <a:t> </a:t>
            </a:r>
            <a:r>
              <a:rPr lang="en-US" sz="2400" b="1" spc="-5" dirty="0" smtClean="0"/>
              <a:t>DECOMPOSITION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6610" y="293623"/>
            <a:ext cx="58439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5) Basic Plant Nutrient</a:t>
            </a:r>
            <a:r>
              <a:rPr spc="30" dirty="0"/>
              <a:t> </a:t>
            </a:r>
            <a:r>
              <a:rPr spc="-5" dirty="0"/>
              <a:t>Cycle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838199"/>
            <a:ext cx="9144000" cy="60197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77085" y="546734"/>
            <a:ext cx="57918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5) Basic plant Nutrient</a:t>
            </a:r>
            <a:r>
              <a:rPr spc="15" dirty="0"/>
              <a:t> </a:t>
            </a:r>
            <a:r>
              <a:rPr spc="-5" dirty="0"/>
              <a:t>Cycle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39469" y="1626234"/>
            <a:ext cx="7093584" cy="3097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The basic nutrient </a:t>
            </a:r>
            <a:r>
              <a:rPr sz="2400" spc="-15" dirty="0">
                <a:latin typeface="Arial"/>
                <a:cs typeface="Arial"/>
              </a:rPr>
              <a:t>cycle </a:t>
            </a:r>
            <a:r>
              <a:rPr sz="2400" dirty="0">
                <a:latin typeface="Arial"/>
                <a:cs typeface="Arial"/>
              </a:rPr>
              <a:t>highlights </a:t>
            </a:r>
            <a:r>
              <a:rPr sz="2400" spc="-1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central</a:t>
            </a:r>
            <a:r>
              <a:rPr sz="2400" dirty="0">
                <a:latin typeface="Arial"/>
                <a:cs typeface="Arial"/>
              </a:rPr>
              <a:t> role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of soil organic </a:t>
            </a:r>
            <a:r>
              <a:rPr sz="2400" spc="-5" dirty="0">
                <a:latin typeface="Arial"/>
                <a:cs typeface="Arial"/>
              </a:rPr>
              <a:t>matter </a:t>
            </a:r>
            <a:r>
              <a:rPr sz="2400" dirty="0">
                <a:latin typeface="Arial"/>
                <a:cs typeface="Arial"/>
              </a:rPr>
              <a:t>and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microorganisms.</a:t>
            </a:r>
            <a:endParaRPr sz="2400">
              <a:latin typeface="Arial"/>
              <a:cs typeface="Arial"/>
            </a:endParaRPr>
          </a:p>
          <a:p>
            <a:pPr marL="355600" marR="5080" indent="-343535">
              <a:lnSpc>
                <a:spcPct val="100000"/>
              </a:lnSpc>
              <a:spcBef>
                <a:spcPts val="580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spc="-10" dirty="0">
                <a:latin typeface="Arial"/>
                <a:cs typeface="Arial"/>
              </a:rPr>
              <a:t>Cycling </a:t>
            </a:r>
            <a:r>
              <a:rPr sz="2400" dirty="0">
                <a:latin typeface="Arial"/>
                <a:cs typeface="Arial"/>
              </a:rPr>
              <a:t>of many plant </a:t>
            </a:r>
            <a:r>
              <a:rPr sz="2400" spc="-5" dirty="0">
                <a:latin typeface="Arial"/>
                <a:cs typeface="Arial"/>
              </a:rPr>
              <a:t>nutrients, </a:t>
            </a:r>
            <a:r>
              <a:rPr sz="2400" dirty="0">
                <a:latin typeface="Arial"/>
                <a:cs typeface="Arial"/>
              </a:rPr>
              <a:t>especially N,P, S,  and micronutrients, closely </a:t>
            </a:r>
            <a:r>
              <a:rPr sz="2400" spc="-5" dirty="0">
                <a:latin typeface="Arial"/>
                <a:cs typeface="Arial"/>
              </a:rPr>
              <a:t>follows the </a:t>
            </a:r>
            <a:r>
              <a:rPr sz="2400" dirty="0">
                <a:latin typeface="Arial"/>
                <a:cs typeface="Arial"/>
              </a:rPr>
              <a:t>carbon  </a:t>
            </a:r>
            <a:r>
              <a:rPr sz="2400" spc="-15" dirty="0">
                <a:latin typeface="Arial"/>
                <a:cs typeface="Arial"/>
              </a:rPr>
              <a:t>cycle.</a:t>
            </a:r>
            <a:endParaRPr sz="2400">
              <a:latin typeface="Arial"/>
              <a:cs typeface="Arial"/>
            </a:endParaRPr>
          </a:p>
          <a:p>
            <a:pPr marL="355600" marR="238125" indent="-343535" algn="just">
              <a:lnSpc>
                <a:spcPct val="100000"/>
              </a:lnSpc>
              <a:spcBef>
                <a:spcPts val="565"/>
              </a:spcBef>
              <a:buChar char="•"/>
              <a:tabLst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Plant residue and manure </a:t>
            </a:r>
            <a:r>
              <a:rPr sz="2400" spc="-5" dirty="0">
                <a:latin typeface="Arial"/>
                <a:cs typeface="Arial"/>
              </a:rPr>
              <a:t>from </a:t>
            </a:r>
            <a:r>
              <a:rPr sz="2400" dirty="0">
                <a:latin typeface="Arial"/>
                <a:cs typeface="Arial"/>
              </a:rPr>
              <a:t>animals that </a:t>
            </a:r>
            <a:r>
              <a:rPr sz="2400" spc="-5" dirty="0">
                <a:latin typeface="Arial"/>
                <a:cs typeface="Arial"/>
              </a:rPr>
              <a:t>are  fed forage, </a:t>
            </a:r>
            <a:r>
              <a:rPr sz="2400" dirty="0">
                <a:latin typeface="Arial"/>
                <a:cs typeface="Arial"/>
              </a:rPr>
              <a:t>grains, and other plant </a:t>
            </a:r>
            <a:r>
              <a:rPr sz="2400" spc="-5" dirty="0">
                <a:latin typeface="Arial"/>
                <a:cs typeface="Arial"/>
              </a:rPr>
              <a:t>derived </a:t>
            </a:r>
            <a:r>
              <a:rPr sz="2400" dirty="0">
                <a:latin typeface="Arial"/>
                <a:cs typeface="Arial"/>
              </a:rPr>
              <a:t>foods  </a:t>
            </a:r>
            <a:r>
              <a:rPr sz="2400" spc="-5" dirty="0">
                <a:latin typeface="Arial"/>
                <a:cs typeface="Arial"/>
              </a:rPr>
              <a:t>are returned </a:t>
            </a:r>
            <a:r>
              <a:rPr sz="2400" spc="-1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the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soil.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77085" y="546734"/>
            <a:ext cx="57931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5) Basic plant Nutrient</a:t>
            </a:r>
            <a:r>
              <a:rPr spc="25" dirty="0"/>
              <a:t> </a:t>
            </a:r>
            <a:r>
              <a:rPr spc="-5" dirty="0"/>
              <a:t>Cycle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39469" y="1626234"/>
            <a:ext cx="7197725" cy="3097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This </a:t>
            </a:r>
            <a:r>
              <a:rPr sz="2400" spc="-5" dirty="0">
                <a:latin typeface="Arial"/>
                <a:cs typeface="Arial"/>
              </a:rPr>
              <a:t>OM </a:t>
            </a:r>
            <a:r>
              <a:rPr sz="2400" dirty="0">
                <a:latin typeface="Arial"/>
                <a:cs typeface="Arial"/>
              </a:rPr>
              <a:t>pool of </a:t>
            </a:r>
            <a:r>
              <a:rPr sz="2400" spc="-5" dirty="0">
                <a:latin typeface="Arial"/>
                <a:cs typeface="Arial"/>
              </a:rPr>
              <a:t>carbon </a:t>
            </a:r>
            <a:r>
              <a:rPr sz="2400" dirty="0">
                <a:latin typeface="Arial"/>
                <a:cs typeface="Arial"/>
              </a:rPr>
              <a:t>compounds becomes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food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for </a:t>
            </a:r>
            <a:r>
              <a:rPr sz="2400" dirty="0">
                <a:latin typeface="Arial"/>
                <a:cs typeface="Arial"/>
              </a:rPr>
              <a:t>bacteria, </a:t>
            </a:r>
            <a:r>
              <a:rPr sz="2400" spc="-5" dirty="0">
                <a:latin typeface="Arial"/>
                <a:cs typeface="Arial"/>
              </a:rPr>
              <a:t>fungi </a:t>
            </a:r>
            <a:r>
              <a:rPr sz="2400" dirty="0">
                <a:latin typeface="Arial"/>
                <a:cs typeface="Arial"/>
              </a:rPr>
              <a:t>and other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decomposers.</a:t>
            </a:r>
            <a:endParaRPr sz="2400">
              <a:latin typeface="Arial"/>
              <a:cs typeface="Arial"/>
            </a:endParaRPr>
          </a:p>
          <a:p>
            <a:pPr marL="355600" marR="240029" indent="-343535">
              <a:lnSpc>
                <a:spcPct val="100000"/>
              </a:lnSpc>
              <a:spcBef>
                <a:spcPts val="580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As OM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broken </a:t>
            </a:r>
            <a:r>
              <a:rPr sz="2400" spc="-10" dirty="0">
                <a:latin typeface="Arial"/>
                <a:cs typeface="Arial"/>
              </a:rPr>
              <a:t>down </a:t>
            </a:r>
            <a:r>
              <a:rPr sz="2400" dirty="0">
                <a:latin typeface="Arial"/>
                <a:cs typeface="Arial"/>
              </a:rPr>
              <a:t>to sampler compounds,  plant nutrients are released in available </a:t>
            </a:r>
            <a:r>
              <a:rPr sz="2400" spc="-5" dirty="0">
                <a:latin typeface="Arial"/>
                <a:cs typeface="Arial"/>
              </a:rPr>
              <a:t>forms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for  </a:t>
            </a:r>
            <a:r>
              <a:rPr sz="2400" dirty="0">
                <a:latin typeface="Arial"/>
                <a:cs typeface="Arial"/>
              </a:rPr>
              <a:t>root uptake </a:t>
            </a:r>
            <a:r>
              <a:rPr sz="2400" spc="-5" dirty="0">
                <a:latin typeface="Arial"/>
                <a:cs typeface="Arial"/>
              </a:rPr>
              <a:t>and the </a:t>
            </a:r>
            <a:r>
              <a:rPr sz="2400" spc="-15" dirty="0">
                <a:latin typeface="Arial"/>
                <a:cs typeface="Arial"/>
              </a:rPr>
              <a:t>cycle </a:t>
            </a:r>
            <a:r>
              <a:rPr sz="2400" dirty="0">
                <a:latin typeface="Arial"/>
                <a:cs typeface="Arial"/>
              </a:rPr>
              <a:t>begins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again.</a:t>
            </a:r>
            <a:endParaRPr sz="2400">
              <a:latin typeface="Arial"/>
              <a:cs typeface="Arial"/>
            </a:endParaRPr>
          </a:p>
          <a:p>
            <a:pPr marL="355600" marR="36195" indent="-343535" algn="just">
              <a:lnSpc>
                <a:spcPct val="100000"/>
              </a:lnSpc>
              <a:spcBef>
                <a:spcPts val="565"/>
              </a:spcBef>
              <a:buChar char="•"/>
              <a:tabLst>
                <a:tab pos="356235" algn="l"/>
              </a:tabLst>
            </a:pPr>
            <a:r>
              <a:rPr sz="2400" spc="-5" dirty="0">
                <a:latin typeface="Arial"/>
                <a:cs typeface="Arial"/>
              </a:rPr>
              <a:t>Plant-available </a:t>
            </a:r>
            <a:r>
              <a:rPr sz="2400" dirty="0">
                <a:latin typeface="Arial"/>
                <a:cs typeface="Arial"/>
              </a:rPr>
              <a:t>nutrients </a:t>
            </a:r>
            <a:r>
              <a:rPr sz="2400" spc="-5" dirty="0">
                <a:latin typeface="Arial"/>
                <a:cs typeface="Arial"/>
              </a:rPr>
              <a:t>such as </a:t>
            </a:r>
            <a:r>
              <a:rPr sz="2400" dirty="0">
                <a:latin typeface="Arial"/>
                <a:cs typeface="Arial"/>
              </a:rPr>
              <a:t>K, Ca,Mg, P, </a:t>
            </a:r>
            <a:r>
              <a:rPr sz="2400" spc="-5" dirty="0">
                <a:latin typeface="Arial"/>
                <a:cs typeface="Arial"/>
              </a:rPr>
              <a:t>and  trace metal </a:t>
            </a:r>
            <a:r>
              <a:rPr sz="2400" dirty="0">
                <a:latin typeface="Arial"/>
                <a:cs typeface="Arial"/>
              </a:rPr>
              <a:t>micronutrients </a:t>
            </a:r>
            <a:r>
              <a:rPr sz="2400" spc="-5" dirty="0">
                <a:latin typeface="Arial"/>
                <a:cs typeface="Arial"/>
              </a:rPr>
              <a:t>are also </a:t>
            </a:r>
            <a:r>
              <a:rPr sz="2400" dirty="0">
                <a:latin typeface="Arial"/>
                <a:cs typeface="Arial"/>
              </a:rPr>
              <a:t>released </a:t>
            </a:r>
            <a:r>
              <a:rPr sz="2400" spc="-10" dirty="0">
                <a:latin typeface="Arial"/>
                <a:cs typeface="Arial"/>
              </a:rPr>
              <a:t>when  </a:t>
            </a:r>
            <a:r>
              <a:rPr sz="2400" dirty="0">
                <a:latin typeface="Arial"/>
                <a:cs typeface="Arial"/>
              </a:rPr>
              <a:t>soil minerals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dissolve.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25" y="0"/>
            <a:ext cx="9043047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25751" y="2049081"/>
            <a:ext cx="5335905" cy="1123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604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DECOMPOSITION</a:t>
            </a:r>
            <a:r>
              <a:rPr spc="-40" dirty="0"/>
              <a:t> </a:t>
            </a:r>
            <a:r>
              <a:rPr dirty="0"/>
              <a:t>OF  </a:t>
            </a:r>
            <a:r>
              <a:rPr spc="-5" dirty="0"/>
              <a:t>ORGANIC MATTER</a:t>
            </a:r>
            <a:r>
              <a:rPr spc="-35" dirty="0"/>
              <a:t> </a:t>
            </a:r>
            <a:r>
              <a:rPr dirty="0"/>
              <a:t>(OM)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4085" y="546734"/>
            <a:ext cx="55384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DECOMPOSITION OF</a:t>
            </a:r>
            <a:r>
              <a:rPr spc="-95" dirty="0"/>
              <a:t> </a:t>
            </a:r>
            <a:r>
              <a:rPr dirty="0"/>
              <a:t>OM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39469" y="1552714"/>
            <a:ext cx="7083425" cy="280543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675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Definition:</a:t>
            </a:r>
            <a:endParaRPr sz="24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85"/>
              </a:spcBef>
              <a:buFont typeface="Wingdings"/>
              <a:buChar char=""/>
              <a:tabLst>
                <a:tab pos="356235" algn="l"/>
              </a:tabLst>
            </a:pPr>
            <a:r>
              <a:rPr sz="2400" spc="-5" dirty="0">
                <a:latin typeface="Arial"/>
                <a:cs typeface="Arial"/>
              </a:rPr>
              <a:t>Breakdown </a:t>
            </a:r>
            <a:r>
              <a:rPr sz="2400" dirty="0">
                <a:latin typeface="Arial"/>
                <a:cs typeface="Arial"/>
              </a:rPr>
              <a:t>of dead plant and animal material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and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release of inorganic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nutrients</a:t>
            </a:r>
            <a:endParaRPr sz="2400">
              <a:latin typeface="Arial"/>
              <a:cs typeface="Arial"/>
            </a:endParaRPr>
          </a:p>
          <a:p>
            <a:pPr marL="355600" marR="344170" indent="-343535">
              <a:lnSpc>
                <a:spcPct val="100000"/>
              </a:lnSpc>
              <a:spcBef>
                <a:spcPts val="560"/>
              </a:spcBef>
              <a:buFont typeface="Wingdings"/>
              <a:buChar char=""/>
              <a:tabLst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Decomposition is a biological </a:t>
            </a:r>
            <a:r>
              <a:rPr sz="2400" spc="-5" dirty="0">
                <a:latin typeface="Arial"/>
                <a:cs typeface="Arial"/>
              </a:rPr>
              <a:t>breakdown </a:t>
            </a:r>
            <a:r>
              <a:rPr sz="2400" dirty="0">
                <a:latin typeface="Arial"/>
                <a:cs typeface="Arial"/>
              </a:rPr>
              <a:t>and  biochemical transformation of </a:t>
            </a:r>
            <a:r>
              <a:rPr sz="2400" spc="-5" dirty="0">
                <a:latin typeface="Arial"/>
                <a:cs typeface="Arial"/>
              </a:rPr>
              <a:t>complex </a:t>
            </a:r>
            <a:r>
              <a:rPr sz="2400" dirty="0">
                <a:latin typeface="Arial"/>
                <a:cs typeface="Arial"/>
              </a:rPr>
              <a:t>organic  molecules of dead material </a:t>
            </a:r>
            <a:r>
              <a:rPr sz="2400" spc="-5" dirty="0">
                <a:latin typeface="Arial"/>
                <a:cs typeface="Arial"/>
              </a:rPr>
              <a:t>into </a:t>
            </a:r>
            <a:r>
              <a:rPr sz="2400" dirty="0">
                <a:latin typeface="Arial"/>
                <a:cs typeface="Arial"/>
              </a:rPr>
              <a:t>simpler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organic  and inorganic molecules </a:t>
            </a:r>
            <a:r>
              <a:rPr sz="2400" spc="5" dirty="0">
                <a:latin typeface="Arial"/>
                <a:cs typeface="Arial"/>
              </a:rPr>
              <a:t>(Juma,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1998).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2664" y="546734"/>
            <a:ext cx="53994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Decomposition </a:t>
            </a:r>
            <a:r>
              <a:rPr sz="2400" dirty="0"/>
              <a:t>(and</a:t>
            </a:r>
            <a:r>
              <a:rPr sz="2400" spc="-25" dirty="0"/>
              <a:t> </a:t>
            </a:r>
            <a:r>
              <a:rPr sz="2400" dirty="0"/>
              <a:t>respiration)</a:t>
            </a:r>
            <a:endParaRPr sz="2400"/>
          </a:p>
        </p:txBody>
      </p:sp>
      <p:sp>
        <p:nvSpPr>
          <p:cNvPr id="3" name="object 3"/>
          <p:cNvSpPr/>
          <p:nvPr/>
        </p:nvSpPr>
        <p:spPr>
          <a:xfrm>
            <a:off x="1066800" y="1600200"/>
            <a:ext cx="7696200" cy="495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67103" y="546734"/>
            <a:ext cx="701103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SOURCE </a:t>
            </a:r>
            <a:r>
              <a:rPr dirty="0"/>
              <a:t>OF ORGANIC</a:t>
            </a:r>
            <a:r>
              <a:rPr spc="-65" dirty="0"/>
              <a:t> </a:t>
            </a:r>
            <a:r>
              <a:rPr dirty="0"/>
              <a:t>MATTER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39469" y="1552714"/>
            <a:ext cx="6621780" cy="178117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675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Plant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remains</a:t>
            </a:r>
            <a:endParaRPr sz="24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85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Animal </a:t>
            </a:r>
            <a:r>
              <a:rPr sz="2400" spc="-5" dirty="0">
                <a:latin typeface="Arial"/>
                <a:cs typeface="Arial"/>
              </a:rPr>
              <a:t>tissue </a:t>
            </a:r>
            <a:r>
              <a:rPr sz="240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excretory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products</a:t>
            </a:r>
            <a:endParaRPr sz="24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60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Cells of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microorganisms</a:t>
            </a:r>
            <a:endParaRPr sz="24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80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spc="-10" dirty="0">
                <a:latin typeface="Arial"/>
                <a:cs typeface="Arial"/>
              </a:rPr>
              <a:t>However, </a:t>
            </a:r>
            <a:r>
              <a:rPr sz="2400" dirty="0">
                <a:latin typeface="Arial"/>
                <a:cs typeface="Arial"/>
              </a:rPr>
              <a:t>plant is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main contribution </a:t>
            </a:r>
            <a:r>
              <a:rPr sz="2400" spc="-10" dirty="0">
                <a:latin typeface="Arial"/>
                <a:cs typeface="Arial"/>
              </a:rPr>
              <a:t>to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OM.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70910" marR="5080" indent="-2401570">
              <a:lnSpc>
                <a:spcPct val="100000"/>
              </a:lnSpc>
              <a:spcBef>
                <a:spcPts val="100"/>
              </a:spcBef>
            </a:pPr>
            <a:r>
              <a:rPr dirty="0"/>
              <a:t>ORGANIC </a:t>
            </a:r>
            <a:r>
              <a:rPr spc="-5" dirty="0"/>
              <a:t>CONSTITUENTS</a:t>
            </a:r>
            <a:r>
              <a:rPr spc="-35" dirty="0"/>
              <a:t> </a:t>
            </a:r>
            <a:r>
              <a:rPr dirty="0"/>
              <a:t>OF  </a:t>
            </a:r>
            <a:r>
              <a:rPr spc="-5" dirty="0"/>
              <a:t>PLANTS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39469" y="1552714"/>
            <a:ext cx="7192009" cy="3757929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675"/>
              </a:spcBef>
              <a:buAutoNum type="arabicParenR"/>
              <a:tabLst>
                <a:tab pos="469900" algn="l"/>
                <a:tab pos="470534" algn="l"/>
              </a:tabLst>
            </a:pPr>
            <a:r>
              <a:rPr sz="2400" dirty="0">
                <a:latin typeface="Arial"/>
                <a:cs typeface="Arial"/>
              </a:rPr>
              <a:t>Cellulose most abundant </a:t>
            </a:r>
            <a:r>
              <a:rPr sz="2400" spc="-5" dirty="0">
                <a:latin typeface="Arial"/>
                <a:cs typeface="Arial"/>
              </a:rPr>
              <a:t>15 </a:t>
            </a:r>
            <a:r>
              <a:rPr sz="2400" spc="-10" dirty="0">
                <a:latin typeface="Arial"/>
                <a:cs typeface="Arial"/>
              </a:rPr>
              <a:t>to </a:t>
            </a:r>
            <a:r>
              <a:rPr sz="2400" dirty="0">
                <a:latin typeface="Arial"/>
                <a:cs typeface="Arial"/>
              </a:rPr>
              <a:t>60% of </a:t>
            </a:r>
            <a:r>
              <a:rPr sz="2400" spc="-5" dirty="0">
                <a:latin typeface="Arial"/>
                <a:cs typeface="Arial"/>
              </a:rPr>
              <a:t>dry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weight.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585"/>
              </a:spcBef>
              <a:buAutoNum type="arabicParenR"/>
              <a:tabLst>
                <a:tab pos="469900" algn="l"/>
                <a:tab pos="470534" algn="l"/>
              </a:tabLst>
            </a:pPr>
            <a:r>
              <a:rPr sz="2400" dirty="0">
                <a:latin typeface="Arial"/>
                <a:cs typeface="Arial"/>
              </a:rPr>
              <a:t>Hemicellulose, 10 </a:t>
            </a:r>
            <a:r>
              <a:rPr sz="2400" spc="-5" dirty="0">
                <a:latin typeface="Arial"/>
                <a:cs typeface="Arial"/>
              </a:rPr>
              <a:t>to </a:t>
            </a:r>
            <a:r>
              <a:rPr sz="2400" dirty="0">
                <a:latin typeface="Arial"/>
                <a:cs typeface="Arial"/>
              </a:rPr>
              <a:t>30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%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560"/>
              </a:spcBef>
              <a:buAutoNum type="arabicParenR"/>
              <a:tabLst>
                <a:tab pos="469900" algn="l"/>
                <a:tab pos="470534" algn="l"/>
              </a:tabLst>
            </a:pPr>
            <a:r>
              <a:rPr sz="2400" dirty="0">
                <a:latin typeface="Arial"/>
                <a:cs typeface="Arial"/>
              </a:rPr>
              <a:t>Lignin, </a:t>
            </a:r>
            <a:r>
              <a:rPr sz="2400" spc="-5" dirty="0">
                <a:latin typeface="Arial"/>
                <a:cs typeface="Arial"/>
              </a:rPr>
              <a:t>5 to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30%</a:t>
            </a:r>
            <a:endParaRPr sz="2400">
              <a:latin typeface="Arial"/>
              <a:cs typeface="Arial"/>
            </a:endParaRPr>
          </a:p>
          <a:p>
            <a:pPr marL="469900" marR="326390" indent="-457834">
              <a:lnSpc>
                <a:spcPct val="100000"/>
              </a:lnSpc>
              <a:spcBef>
                <a:spcPts val="580"/>
              </a:spcBef>
              <a:buAutoNum type="arabicParenR"/>
              <a:tabLst>
                <a:tab pos="469900" algn="l"/>
                <a:tab pos="470534" algn="l"/>
              </a:tabLst>
            </a:pPr>
            <a:r>
              <a:rPr sz="2400" spc="10" dirty="0">
                <a:latin typeface="Arial"/>
                <a:cs typeface="Arial"/>
              </a:rPr>
              <a:t>Water </a:t>
            </a:r>
            <a:r>
              <a:rPr sz="2400" dirty="0">
                <a:latin typeface="Arial"/>
                <a:cs typeface="Arial"/>
              </a:rPr>
              <a:t>soluble </a:t>
            </a:r>
            <a:r>
              <a:rPr sz="2400" spc="-5" dirty="0">
                <a:latin typeface="Arial"/>
                <a:cs typeface="Arial"/>
              </a:rPr>
              <a:t>fraction </a:t>
            </a:r>
            <a:r>
              <a:rPr sz="2400" dirty="0">
                <a:latin typeface="Arial"/>
                <a:cs typeface="Arial"/>
              </a:rPr>
              <a:t>include simple sugar,  amino acids, aliphatic acids, </a:t>
            </a:r>
            <a:r>
              <a:rPr sz="2400" spc="-5" dirty="0">
                <a:latin typeface="Arial"/>
                <a:cs typeface="Arial"/>
              </a:rPr>
              <a:t>5 to 30 %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tissue  weight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585"/>
              </a:spcBef>
              <a:buAutoNum type="arabicParenR"/>
              <a:tabLst>
                <a:tab pos="469900" algn="l"/>
                <a:tab pos="470534" algn="l"/>
              </a:tabLst>
            </a:pPr>
            <a:r>
              <a:rPr sz="2400" spc="-5" dirty="0">
                <a:latin typeface="Arial"/>
                <a:cs typeface="Arial"/>
              </a:rPr>
              <a:t>Ether and </a:t>
            </a:r>
            <a:r>
              <a:rPr sz="2400" dirty="0">
                <a:latin typeface="Arial"/>
                <a:cs typeface="Arial"/>
              </a:rPr>
              <a:t>alcohol-soluble </a:t>
            </a:r>
            <a:r>
              <a:rPr sz="2400" spc="-5" dirty="0">
                <a:latin typeface="Arial"/>
                <a:cs typeface="Arial"/>
              </a:rPr>
              <a:t>constituents; fats,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oils,</a:t>
            </a:r>
            <a:endParaRPr sz="24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</a:pPr>
            <a:r>
              <a:rPr sz="2400" spc="-10" dirty="0">
                <a:latin typeface="Arial"/>
                <a:cs typeface="Arial"/>
              </a:rPr>
              <a:t>waxes, </a:t>
            </a:r>
            <a:r>
              <a:rPr sz="2400" dirty="0">
                <a:latin typeface="Arial"/>
                <a:cs typeface="Arial"/>
              </a:rPr>
              <a:t>resins and a number of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pigments.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580"/>
              </a:spcBef>
              <a:buAutoNum type="arabicParenR" startAt="6"/>
              <a:tabLst>
                <a:tab pos="469900" algn="l"/>
                <a:tab pos="470534" algn="l"/>
              </a:tabLst>
            </a:pPr>
            <a:r>
              <a:rPr sz="2400" dirty="0">
                <a:latin typeface="Arial"/>
                <a:cs typeface="Arial"/>
              </a:rPr>
              <a:t>Proteins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64610" marR="5080" indent="-3049270">
              <a:lnSpc>
                <a:spcPct val="100000"/>
              </a:lnSpc>
              <a:spcBef>
                <a:spcPts val="100"/>
              </a:spcBef>
            </a:pPr>
            <a:r>
              <a:rPr dirty="0"/>
              <a:t>WHY ORGANISMS</a:t>
            </a:r>
            <a:r>
              <a:rPr spc="-95" dirty="0"/>
              <a:t> </a:t>
            </a:r>
            <a:r>
              <a:rPr dirty="0"/>
              <a:t>DECOMPOSE  OM?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39469" y="1552714"/>
            <a:ext cx="6383020" cy="207327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675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spc="-10" dirty="0">
                <a:latin typeface="Arial"/>
                <a:cs typeface="Arial"/>
              </a:rPr>
              <a:t>Supplying </a:t>
            </a:r>
            <a:r>
              <a:rPr sz="2400" dirty="0">
                <a:latin typeface="Arial"/>
                <a:cs typeface="Arial"/>
              </a:rPr>
              <a:t>energy for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growth</a:t>
            </a:r>
            <a:endParaRPr sz="24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85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spc="-5" dirty="0">
                <a:latin typeface="Arial"/>
                <a:cs typeface="Arial"/>
              </a:rPr>
              <a:t>Supplying </a:t>
            </a:r>
            <a:r>
              <a:rPr sz="2400" dirty="0">
                <a:latin typeface="Arial"/>
                <a:cs typeface="Arial"/>
              </a:rPr>
              <a:t>carbon </a:t>
            </a:r>
            <a:r>
              <a:rPr sz="2400" spc="-5" dirty="0">
                <a:latin typeface="Arial"/>
                <a:cs typeface="Arial"/>
              </a:rPr>
              <a:t>for </a:t>
            </a:r>
            <a:r>
              <a:rPr sz="2400" dirty="0">
                <a:latin typeface="Arial"/>
                <a:cs typeface="Arial"/>
              </a:rPr>
              <a:t>new cell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synthesis</a:t>
            </a:r>
            <a:endParaRPr sz="2400">
              <a:latin typeface="Arial"/>
              <a:cs typeface="Arial"/>
            </a:endParaRPr>
          </a:p>
          <a:p>
            <a:pPr marL="355600" marR="5080" indent="-343535">
              <a:lnSpc>
                <a:spcPct val="100000"/>
              </a:lnSpc>
              <a:spcBef>
                <a:spcPts val="560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The cells of most microorganisms</a:t>
            </a:r>
            <a:r>
              <a:rPr sz="2400" spc="-1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commonly  contain </a:t>
            </a:r>
            <a:r>
              <a:rPr sz="2400" spc="-5" dirty="0">
                <a:latin typeface="Arial"/>
                <a:cs typeface="Arial"/>
              </a:rPr>
              <a:t>approximately </a:t>
            </a:r>
            <a:r>
              <a:rPr sz="2400" dirty="0">
                <a:latin typeface="Arial"/>
                <a:cs typeface="Arial"/>
              </a:rPr>
              <a:t>50 % carbon. </a:t>
            </a:r>
            <a:r>
              <a:rPr sz="2400" spc="-5" dirty="0">
                <a:latin typeface="Arial"/>
                <a:cs typeface="Arial"/>
              </a:rPr>
              <a:t>This </a:t>
            </a:r>
            <a:r>
              <a:rPr sz="2400" dirty="0">
                <a:latin typeface="Arial"/>
                <a:cs typeface="Arial"/>
              </a:rPr>
              <a:t>is  </a:t>
            </a:r>
            <a:r>
              <a:rPr sz="2400" spc="-5" dirty="0">
                <a:latin typeface="Arial"/>
                <a:cs typeface="Arial"/>
              </a:rPr>
              <a:t>derived </a:t>
            </a:r>
            <a:r>
              <a:rPr sz="2400" dirty="0">
                <a:latin typeface="Arial"/>
                <a:cs typeface="Arial"/>
              </a:rPr>
              <a:t>mainly from </a:t>
            </a:r>
            <a:r>
              <a:rPr sz="2400" spc="-10" dirty="0">
                <a:latin typeface="Arial"/>
                <a:cs typeface="Arial"/>
              </a:rPr>
              <a:t>the</a:t>
            </a:r>
            <a:r>
              <a:rPr sz="2400" spc="-5" dirty="0">
                <a:latin typeface="Arial"/>
                <a:cs typeface="Arial"/>
              </a:rPr>
              <a:t> substrates.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73220" y="546734"/>
            <a:ext cx="16008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Outline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24000" y="1600136"/>
            <a:ext cx="7315200" cy="4526280"/>
          </a:xfrm>
          <a:prstGeom prst="rect">
            <a:avLst/>
          </a:prstGeom>
          <a:ln w="25400">
            <a:solidFill>
              <a:srgbClr val="5B8BC1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434975" indent="-343535">
              <a:lnSpc>
                <a:spcPct val="100000"/>
              </a:lnSpc>
              <a:spcBef>
                <a:spcPts val="305"/>
              </a:spcBef>
              <a:buChar char="•"/>
              <a:tabLst>
                <a:tab pos="434340" algn="l"/>
                <a:tab pos="434975" algn="l"/>
              </a:tabLst>
            </a:pPr>
            <a:r>
              <a:rPr sz="2400" dirty="0">
                <a:latin typeface="Arial"/>
                <a:cs typeface="Arial"/>
              </a:rPr>
              <a:t>Process of organic </a:t>
            </a:r>
            <a:r>
              <a:rPr sz="2400" spc="-5" dirty="0">
                <a:latin typeface="Arial"/>
                <a:cs typeface="Arial"/>
              </a:rPr>
              <a:t>matter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decomposition</a:t>
            </a:r>
            <a:endParaRPr sz="2400">
              <a:latin typeface="Arial"/>
              <a:cs typeface="Arial"/>
            </a:endParaRPr>
          </a:p>
          <a:p>
            <a:pPr marL="434975" indent="-343535">
              <a:lnSpc>
                <a:spcPct val="100000"/>
              </a:lnSpc>
              <a:spcBef>
                <a:spcPts val="580"/>
              </a:spcBef>
              <a:buChar char="•"/>
              <a:tabLst>
                <a:tab pos="434340" algn="l"/>
                <a:tab pos="434975" algn="l"/>
              </a:tabLst>
            </a:pPr>
            <a:r>
              <a:rPr sz="2400" dirty="0">
                <a:latin typeface="Arial"/>
                <a:cs typeface="Arial"/>
              </a:rPr>
              <a:t>Factors </a:t>
            </a:r>
            <a:r>
              <a:rPr sz="2400" spc="-5" dirty="0">
                <a:latin typeface="Arial"/>
                <a:cs typeface="Arial"/>
              </a:rPr>
              <a:t>affecting </a:t>
            </a:r>
            <a:r>
              <a:rPr sz="2400" dirty="0">
                <a:latin typeface="Arial"/>
                <a:cs typeface="Arial"/>
              </a:rPr>
              <a:t>organic </a:t>
            </a:r>
            <a:r>
              <a:rPr sz="2400" spc="-5" dirty="0">
                <a:latin typeface="Arial"/>
                <a:cs typeface="Arial"/>
              </a:rPr>
              <a:t>matter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decomposition</a:t>
            </a:r>
            <a:endParaRPr sz="2400">
              <a:latin typeface="Arial"/>
              <a:cs typeface="Arial"/>
            </a:endParaRPr>
          </a:p>
          <a:p>
            <a:pPr marL="434975" indent="-343535">
              <a:lnSpc>
                <a:spcPct val="100000"/>
              </a:lnSpc>
              <a:spcBef>
                <a:spcPts val="560"/>
              </a:spcBef>
              <a:buChar char="•"/>
              <a:tabLst>
                <a:tab pos="434340" algn="l"/>
                <a:tab pos="434975" algn="l"/>
              </a:tabLst>
            </a:pPr>
            <a:r>
              <a:rPr sz="2400" dirty="0">
                <a:latin typeface="Arial"/>
                <a:cs typeface="Arial"/>
              </a:rPr>
              <a:t>Significant to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microorganism</a:t>
            </a:r>
            <a:endParaRPr sz="2400">
              <a:latin typeface="Arial"/>
              <a:cs typeface="Arial"/>
            </a:endParaRPr>
          </a:p>
          <a:p>
            <a:pPr marL="434975" indent="-343535">
              <a:lnSpc>
                <a:spcPct val="100000"/>
              </a:lnSpc>
              <a:spcBef>
                <a:spcPts val="585"/>
              </a:spcBef>
              <a:buChar char="•"/>
              <a:tabLst>
                <a:tab pos="434340" algn="l"/>
                <a:tab pos="434975" algn="l"/>
              </a:tabLst>
            </a:pPr>
            <a:r>
              <a:rPr sz="2400" dirty="0">
                <a:latin typeface="Arial"/>
                <a:cs typeface="Arial"/>
              </a:rPr>
              <a:t>Basic plant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9810" marR="5080" indent="-851535">
              <a:lnSpc>
                <a:spcPct val="100000"/>
              </a:lnSpc>
              <a:spcBef>
                <a:spcPts val="100"/>
              </a:spcBef>
            </a:pPr>
            <a:r>
              <a:rPr dirty="0"/>
              <a:t>WHY DO WE </a:t>
            </a:r>
            <a:r>
              <a:rPr spc="-5" dirty="0"/>
              <a:t>CARE</a:t>
            </a:r>
            <a:r>
              <a:rPr spc="-60" dirty="0"/>
              <a:t> </a:t>
            </a:r>
            <a:r>
              <a:rPr spc="-5" dirty="0"/>
              <a:t>ABOUT  </a:t>
            </a:r>
            <a:r>
              <a:rPr dirty="0"/>
              <a:t>DECOMPOSITION?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80744" y="2942272"/>
            <a:ext cx="7180580" cy="1123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Decomposition is important in releasing nutrients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tied</a:t>
            </a:r>
            <a:endParaRPr sz="2400">
              <a:latin typeface="Arial"/>
              <a:cs typeface="Arial"/>
            </a:endParaRPr>
          </a:p>
          <a:p>
            <a:pPr marR="38100" algn="r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up in </a:t>
            </a:r>
            <a:r>
              <a:rPr sz="2400" dirty="0">
                <a:latin typeface="Arial"/>
                <a:cs typeface="Arial"/>
              </a:rPr>
              <a:t>dead organic </a:t>
            </a:r>
            <a:r>
              <a:rPr sz="2400" spc="-5" dirty="0">
                <a:latin typeface="Arial"/>
                <a:cs typeface="Arial"/>
              </a:rPr>
              <a:t>matter </a:t>
            </a:r>
            <a:r>
              <a:rPr sz="240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return </a:t>
            </a:r>
            <a:r>
              <a:rPr sz="2400" dirty="0">
                <a:latin typeface="Arial"/>
                <a:cs typeface="Arial"/>
              </a:rPr>
              <a:t>it </a:t>
            </a:r>
            <a:r>
              <a:rPr sz="2400" spc="-5" dirty="0">
                <a:latin typeface="Arial"/>
                <a:cs typeface="Arial"/>
              </a:rPr>
              <a:t>back to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the</a:t>
            </a:r>
            <a:endParaRPr sz="2400">
              <a:latin typeface="Arial"/>
              <a:cs typeface="Arial"/>
            </a:endParaRPr>
          </a:p>
          <a:p>
            <a:pPr marL="349885" algn="ctr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Arial"/>
                <a:cs typeface="Arial"/>
              </a:rPr>
              <a:t>soil.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2803" y="546734"/>
            <a:ext cx="72402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WHO </a:t>
            </a:r>
            <a:r>
              <a:rPr spc="-5" dirty="0"/>
              <a:t>ARE THE</a:t>
            </a:r>
            <a:r>
              <a:rPr spc="-10" dirty="0"/>
              <a:t> </a:t>
            </a:r>
            <a:r>
              <a:rPr spc="-5" dirty="0"/>
              <a:t>DECOMPOSERS?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98194" y="1331594"/>
            <a:ext cx="7089140" cy="4385945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0"/>
              </a:spcBef>
              <a:tabLst>
                <a:tab pos="469900" algn="l"/>
              </a:tabLst>
            </a:pPr>
            <a:r>
              <a:rPr sz="2200" b="1" spc="-20" dirty="0">
                <a:latin typeface="Arial"/>
                <a:cs typeface="Arial"/>
              </a:rPr>
              <a:t>A.	</a:t>
            </a:r>
            <a:r>
              <a:rPr sz="22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SOIL</a:t>
            </a:r>
            <a:r>
              <a:rPr sz="22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200" b="1" u="heavy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FAUNA</a:t>
            </a:r>
            <a:endParaRPr sz="22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520"/>
              </a:spcBef>
              <a:buFont typeface="Wingdings"/>
              <a:buChar char=""/>
              <a:tabLst>
                <a:tab pos="469900" algn="l"/>
                <a:tab pos="470534" algn="l"/>
              </a:tabLst>
            </a:pPr>
            <a:r>
              <a:rPr sz="2200" spc="-5" dirty="0">
                <a:latin typeface="Arial"/>
                <a:cs typeface="Arial"/>
              </a:rPr>
              <a:t>earthworms,</a:t>
            </a:r>
            <a:r>
              <a:rPr sz="2200" spc="4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arthropods</a:t>
            </a:r>
            <a:endParaRPr sz="22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540"/>
              </a:spcBef>
              <a:buFont typeface="Wingdings"/>
              <a:buChar char=""/>
              <a:tabLst>
                <a:tab pos="469900" algn="l"/>
                <a:tab pos="470534" algn="l"/>
              </a:tabLst>
            </a:pPr>
            <a:r>
              <a:rPr sz="2200" spc="-5" dirty="0">
                <a:latin typeface="Arial"/>
                <a:cs typeface="Arial"/>
              </a:rPr>
              <a:t>Fragmentation (cominution) increases </a:t>
            </a:r>
            <a:r>
              <a:rPr sz="2200" dirty="0">
                <a:latin typeface="Arial"/>
                <a:cs typeface="Arial"/>
              </a:rPr>
              <a:t>surface</a:t>
            </a:r>
            <a:r>
              <a:rPr sz="2200" spc="13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area.</a:t>
            </a:r>
            <a:endParaRPr sz="22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520"/>
              </a:spcBef>
              <a:buFont typeface="Wingdings"/>
              <a:buChar char=""/>
              <a:tabLst>
                <a:tab pos="469900" algn="l"/>
                <a:tab pos="470534" algn="l"/>
              </a:tabLst>
            </a:pPr>
            <a:r>
              <a:rPr sz="2200" spc="-5" dirty="0">
                <a:latin typeface="Arial"/>
                <a:cs typeface="Arial"/>
              </a:rPr>
              <a:t>Distributes </a:t>
            </a:r>
            <a:r>
              <a:rPr sz="2200" dirty="0">
                <a:latin typeface="Arial"/>
                <a:cs typeface="Arial"/>
              </a:rPr>
              <a:t>OM </a:t>
            </a:r>
            <a:r>
              <a:rPr sz="2200" spc="-15" dirty="0">
                <a:latin typeface="Arial"/>
                <a:cs typeface="Arial"/>
              </a:rPr>
              <a:t>within </a:t>
            </a:r>
            <a:r>
              <a:rPr sz="2200" spc="-5" dirty="0">
                <a:latin typeface="Arial"/>
                <a:cs typeface="Arial"/>
              </a:rPr>
              <a:t>soil</a:t>
            </a:r>
            <a:r>
              <a:rPr sz="2200" spc="8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profile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469900" algn="l"/>
              </a:tabLst>
            </a:pPr>
            <a:r>
              <a:rPr sz="2200" b="1" spc="-10" dirty="0">
                <a:latin typeface="Arial"/>
                <a:cs typeface="Arial"/>
              </a:rPr>
              <a:t>B.	</a:t>
            </a:r>
            <a:r>
              <a:rPr sz="22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SOIL</a:t>
            </a:r>
            <a:r>
              <a:rPr sz="22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2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MICROORGANISM</a:t>
            </a:r>
            <a:endParaRPr sz="22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520"/>
              </a:spcBef>
              <a:buFont typeface="Wingdings"/>
              <a:buChar char=""/>
              <a:tabLst>
                <a:tab pos="469900" algn="l"/>
                <a:tab pos="470534" algn="l"/>
              </a:tabLst>
            </a:pPr>
            <a:r>
              <a:rPr sz="2200" spc="-5" dirty="0">
                <a:latin typeface="Arial"/>
                <a:cs typeface="Arial"/>
              </a:rPr>
              <a:t>Heterotrophic bacteria,</a:t>
            </a:r>
            <a:r>
              <a:rPr sz="2200" spc="3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fungi</a:t>
            </a:r>
            <a:endParaRPr sz="22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540"/>
              </a:spcBef>
              <a:buFont typeface="Wingdings"/>
              <a:buChar char=""/>
              <a:tabLst>
                <a:tab pos="469900" algn="l"/>
                <a:tab pos="470534" algn="l"/>
              </a:tabLst>
            </a:pPr>
            <a:r>
              <a:rPr sz="2200" spc="-5" dirty="0">
                <a:latin typeface="Arial"/>
                <a:cs typeface="Arial"/>
              </a:rPr>
              <a:t>Derive </a:t>
            </a:r>
            <a:r>
              <a:rPr sz="2200" spc="-10" dirty="0">
                <a:latin typeface="Arial"/>
                <a:cs typeface="Arial"/>
              </a:rPr>
              <a:t>energy, </a:t>
            </a:r>
            <a:r>
              <a:rPr sz="2200" spc="-5" dirty="0">
                <a:latin typeface="Arial"/>
                <a:cs typeface="Arial"/>
              </a:rPr>
              <a:t>carbon and nutrients </a:t>
            </a:r>
            <a:r>
              <a:rPr sz="2200" dirty="0">
                <a:latin typeface="Arial"/>
                <a:cs typeface="Arial"/>
              </a:rPr>
              <a:t>from </a:t>
            </a:r>
            <a:r>
              <a:rPr sz="2200" spc="-5" dirty="0">
                <a:latin typeface="Arial"/>
                <a:cs typeface="Arial"/>
              </a:rPr>
              <a:t>dead </a:t>
            </a:r>
            <a:r>
              <a:rPr sz="2200" dirty="0">
                <a:latin typeface="Arial"/>
                <a:cs typeface="Arial"/>
              </a:rPr>
              <a:t>OM</a:t>
            </a:r>
            <a:r>
              <a:rPr sz="2200" spc="17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in</a:t>
            </a:r>
            <a:endParaRPr sz="22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"/>
              </a:spcBef>
            </a:pPr>
            <a:r>
              <a:rPr sz="2200" dirty="0">
                <a:latin typeface="Arial"/>
                <a:cs typeface="Arial"/>
              </a:rPr>
              <a:t>the </a:t>
            </a:r>
            <a:r>
              <a:rPr sz="2200" spc="-5" dirty="0">
                <a:latin typeface="Arial"/>
                <a:cs typeface="Arial"/>
              </a:rPr>
              <a:t>process </a:t>
            </a:r>
            <a:r>
              <a:rPr sz="2200" dirty="0">
                <a:latin typeface="Arial"/>
                <a:cs typeface="Arial"/>
              </a:rPr>
              <a:t>they </a:t>
            </a:r>
            <a:r>
              <a:rPr sz="2200" spc="-5" dirty="0">
                <a:latin typeface="Arial"/>
                <a:cs typeface="Arial"/>
              </a:rPr>
              <a:t>release CO2 through</a:t>
            </a:r>
            <a:r>
              <a:rPr sz="2200" spc="5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respiration.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200" spc="-5" dirty="0">
                <a:solidFill>
                  <a:srgbClr val="FF0000"/>
                </a:solidFill>
                <a:latin typeface="Arial"/>
                <a:cs typeface="Arial"/>
              </a:rPr>
              <a:t>RESPONSIBLE </a:t>
            </a:r>
            <a:r>
              <a:rPr sz="2200" dirty="0">
                <a:solidFill>
                  <a:srgbClr val="FF0000"/>
                </a:solidFill>
                <a:latin typeface="Arial"/>
                <a:cs typeface="Arial"/>
              </a:rPr>
              <a:t>FOR </a:t>
            </a:r>
            <a:r>
              <a:rPr sz="2200" spc="-5" dirty="0">
                <a:solidFill>
                  <a:srgbClr val="FF0000"/>
                </a:solidFill>
                <a:latin typeface="Arial"/>
                <a:cs typeface="Arial"/>
              </a:rPr>
              <a:t>BULK </a:t>
            </a:r>
            <a:r>
              <a:rPr sz="2200" dirty="0">
                <a:solidFill>
                  <a:srgbClr val="FF0000"/>
                </a:solidFill>
                <a:latin typeface="Arial"/>
                <a:cs typeface="Arial"/>
              </a:rPr>
              <a:t>OF </a:t>
            </a:r>
            <a:r>
              <a:rPr sz="2200" spc="-5" dirty="0">
                <a:solidFill>
                  <a:srgbClr val="FF0000"/>
                </a:solidFill>
                <a:latin typeface="Arial"/>
                <a:cs typeface="Arial"/>
              </a:rPr>
              <a:t>DECOMPOSITION!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5785" y="546734"/>
            <a:ext cx="62750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DECOMPOSITION</a:t>
            </a:r>
            <a:r>
              <a:rPr spc="-90" dirty="0"/>
              <a:t> </a:t>
            </a:r>
            <a:r>
              <a:rPr dirty="0"/>
              <a:t>PROCESS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39469" y="1336674"/>
            <a:ext cx="7220584" cy="496506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580"/>
              </a:spcBef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latin typeface="Arial"/>
                <a:cs typeface="Arial"/>
              </a:rPr>
              <a:t>THREE MAIN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PROCESSES: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  <a:tabLst>
                <a:tab pos="469900" algn="l"/>
              </a:tabLst>
            </a:pPr>
            <a:r>
              <a:rPr sz="2000" b="1" dirty="0">
                <a:latin typeface="Arial"/>
                <a:cs typeface="Arial"/>
              </a:rPr>
              <a:t>1)	</a:t>
            </a:r>
            <a:r>
              <a:rPr sz="20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ASSIMILATION</a:t>
            </a:r>
            <a:endParaRPr sz="20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469900" algn="l"/>
                <a:tab pos="470534" algn="l"/>
              </a:tabLst>
            </a:pPr>
            <a:r>
              <a:rPr sz="2000" spc="-5" dirty="0">
                <a:latin typeface="Arial"/>
                <a:cs typeface="Arial"/>
              </a:rPr>
              <a:t>Conversion </a:t>
            </a:r>
            <a:r>
              <a:rPr sz="2000" dirty="0">
                <a:latin typeface="Arial"/>
                <a:cs typeface="Arial"/>
              </a:rPr>
              <a:t>of substrates materials into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protoplasmic</a:t>
            </a:r>
            <a:endParaRPr sz="20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materials</a:t>
            </a:r>
            <a:endParaRPr sz="20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484"/>
              </a:spcBef>
              <a:buFont typeface="Wingdings"/>
              <a:buChar char=""/>
              <a:tabLst>
                <a:tab pos="469900" algn="l"/>
                <a:tab pos="470534" algn="l"/>
              </a:tabLst>
            </a:pPr>
            <a:r>
              <a:rPr sz="2000" spc="-5" dirty="0">
                <a:latin typeface="Arial"/>
                <a:cs typeface="Arial"/>
              </a:rPr>
              <a:t>E.g. </a:t>
            </a:r>
            <a:r>
              <a:rPr sz="2000" dirty="0">
                <a:latin typeface="Arial"/>
                <a:cs typeface="Arial"/>
              </a:rPr>
              <a:t>OM carbon to microbial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carbon</a:t>
            </a:r>
            <a:endParaRPr sz="20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469900" algn="l"/>
                <a:tab pos="470534" algn="l"/>
              </a:tabLst>
            </a:pPr>
            <a:r>
              <a:rPr sz="2000" spc="-5" dirty="0">
                <a:latin typeface="Arial"/>
                <a:cs typeface="Arial"/>
              </a:rPr>
              <a:t>E.g. </a:t>
            </a:r>
            <a:r>
              <a:rPr sz="2000" dirty="0">
                <a:latin typeface="Arial"/>
                <a:cs typeface="Arial"/>
              </a:rPr>
              <a:t>protein to microbial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protein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  <a:tabLst>
                <a:tab pos="469900" algn="l"/>
              </a:tabLst>
            </a:pPr>
            <a:r>
              <a:rPr sz="2000" b="1" dirty="0">
                <a:latin typeface="Arial"/>
                <a:cs typeface="Arial"/>
              </a:rPr>
              <a:t>2)	</a:t>
            </a:r>
            <a:r>
              <a:rPr sz="20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MINERALIZATION</a:t>
            </a:r>
            <a:endParaRPr sz="20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469900" algn="l"/>
                <a:tab pos="470534" algn="l"/>
              </a:tabLst>
            </a:pPr>
            <a:r>
              <a:rPr sz="2000" spc="-5" dirty="0">
                <a:latin typeface="Arial"/>
                <a:cs typeface="Arial"/>
              </a:rPr>
              <a:t>Conversion </a:t>
            </a:r>
            <a:r>
              <a:rPr sz="2000" spc="5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organic </a:t>
            </a:r>
            <a:r>
              <a:rPr sz="2000" dirty="0">
                <a:latin typeface="Arial"/>
                <a:cs typeface="Arial"/>
              </a:rPr>
              <a:t>substance to </a:t>
            </a:r>
            <a:r>
              <a:rPr sz="2000" spc="-5" dirty="0">
                <a:latin typeface="Arial"/>
                <a:cs typeface="Arial"/>
              </a:rPr>
              <a:t>inorganic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form.</a:t>
            </a:r>
            <a:endParaRPr sz="20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469900" algn="l"/>
                <a:tab pos="470534" algn="l"/>
              </a:tabLst>
            </a:pPr>
            <a:r>
              <a:rPr sz="2000" spc="-5" dirty="0">
                <a:latin typeface="Arial"/>
                <a:cs typeface="Arial"/>
              </a:rPr>
              <a:t>E.g. </a:t>
            </a:r>
            <a:r>
              <a:rPr sz="2000" dirty="0">
                <a:latin typeface="Arial"/>
                <a:cs typeface="Arial"/>
              </a:rPr>
              <a:t>protein from OM </a:t>
            </a:r>
            <a:r>
              <a:rPr sz="2000" spc="-10" dirty="0">
                <a:latin typeface="Arial"/>
                <a:cs typeface="Arial"/>
              </a:rPr>
              <a:t>will </a:t>
            </a:r>
            <a:r>
              <a:rPr sz="2000" dirty="0">
                <a:latin typeface="Arial"/>
                <a:cs typeface="Arial"/>
              </a:rPr>
              <a:t>be </a:t>
            </a:r>
            <a:r>
              <a:rPr sz="2000" spc="-5" dirty="0">
                <a:latin typeface="Arial"/>
                <a:cs typeface="Arial"/>
              </a:rPr>
              <a:t>converted </a:t>
            </a:r>
            <a:r>
              <a:rPr sz="2000" dirty="0">
                <a:latin typeface="Arial"/>
                <a:cs typeface="Arial"/>
              </a:rPr>
              <a:t>to </a:t>
            </a:r>
            <a:r>
              <a:rPr sz="2000" spc="-5" dirty="0">
                <a:latin typeface="Arial"/>
                <a:cs typeface="Arial"/>
              </a:rPr>
              <a:t>inorganic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nitrogen</a:t>
            </a:r>
            <a:endParaRPr sz="20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Arial"/>
                <a:cs typeface="Arial"/>
              </a:rPr>
              <a:t>in the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soil.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  <a:tabLst>
                <a:tab pos="469900" algn="l"/>
              </a:tabLst>
            </a:pPr>
            <a:r>
              <a:rPr sz="2000" b="1" dirty="0">
                <a:latin typeface="Arial"/>
                <a:cs typeface="Arial"/>
              </a:rPr>
              <a:t>3)	</a:t>
            </a:r>
            <a:r>
              <a:rPr sz="20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IMMOBILIZATION</a:t>
            </a:r>
            <a:endParaRPr sz="20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469900" algn="l"/>
                <a:tab pos="470534" algn="l"/>
              </a:tabLst>
            </a:pPr>
            <a:r>
              <a:rPr sz="2000" spc="-5" dirty="0">
                <a:latin typeface="Arial"/>
                <a:cs typeface="Arial"/>
              </a:rPr>
              <a:t>Conversion </a:t>
            </a:r>
            <a:r>
              <a:rPr sz="2000" spc="5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inorganic </a:t>
            </a:r>
            <a:r>
              <a:rPr sz="2000" dirty="0">
                <a:latin typeface="Arial"/>
                <a:cs typeface="Arial"/>
              </a:rPr>
              <a:t>form into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organic.</a:t>
            </a:r>
            <a:endParaRPr sz="2000">
              <a:latin typeface="Arial"/>
              <a:cs typeface="Arial"/>
            </a:endParaRPr>
          </a:p>
          <a:p>
            <a:pPr marL="469900" marR="5080" indent="-457834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469900" algn="l"/>
                <a:tab pos="470534" algn="l"/>
              </a:tabLst>
            </a:pPr>
            <a:r>
              <a:rPr sz="2000" spc="-5" dirty="0">
                <a:latin typeface="Arial"/>
                <a:cs typeface="Arial"/>
              </a:rPr>
              <a:t>E.g. inorganic nitrogen </a:t>
            </a:r>
            <a:r>
              <a:rPr sz="2000" dirty="0">
                <a:latin typeface="Arial"/>
                <a:cs typeface="Arial"/>
              </a:rPr>
              <a:t>from the soil </a:t>
            </a:r>
            <a:r>
              <a:rPr sz="2000" spc="-5" dirty="0">
                <a:latin typeface="Arial"/>
                <a:cs typeface="Arial"/>
              </a:rPr>
              <a:t>converted </a:t>
            </a:r>
            <a:r>
              <a:rPr sz="2000" dirty="0">
                <a:latin typeface="Arial"/>
                <a:cs typeface="Arial"/>
              </a:rPr>
              <a:t>into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microbial  protein.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6810" marR="5080" indent="-1563370">
              <a:lnSpc>
                <a:spcPct val="100000"/>
              </a:lnSpc>
              <a:spcBef>
                <a:spcPts val="100"/>
              </a:spcBef>
            </a:pPr>
            <a:r>
              <a:rPr dirty="0"/>
              <a:t>FACTORS AFFECTING RATE</a:t>
            </a:r>
            <a:r>
              <a:rPr spc="-95" dirty="0"/>
              <a:t> </a:t>
            </a:r>
            <a:r>
              <a:rPr dirty="0"/>
              <a:t>OF  DECOMPOSITION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921252" y="1735582"/>
            <a:ext cx="4778375" cy="1192530"/>
            <a:chOff x="3921252" y="1735582"/>
            <a:chExt cx="4778375" cy="1192530"/>
          </a:xfrm>
        </p:grpSpPr>
        <p:sp>
          <p:nvSpPr>
            <p:cNvPr id="4" name="object 4"/>
            <p:cNvSpPr/>
            <p:nvPr/>
          </p:nvSpPr>
          <p:spPr>
            <a:xfrm>
              <a:off x="3933952" y="1748282"/>
              <a:ext cx="4752975" cy="1167130"/>
            </a:xfrm>
            <a:custGeom>
              <a:avLst/>
              <a:gdLst/>
              <a:ahLst/>
              <a:cxnLst/>
              <a:rect l="l" t="t" r="r" b="b"/>
              <a:pathLst>
                <a:path w="4752975" h="1167130">
                  <a:moveTo>
                    <a:pt x="4558411" y="0"/>
                  </a:moveTo>
                  <a:lnTo>
                    <a:pt x="0" y="0"/>
                  </a:lnTo>
                  <a:lnTo>
                    <a:pt x="0" y="1166876"/>
                  </a:lnTo>
                  <a:lnTo>
                    <a:pt x="4558411" y="1166876"/>
                  </a:lnTo>
                  <a:lnTo>
                    <a:pt x="4602971" y="1161736"/>
                  </a:lnTo>
                  <a:lnTo>
                    <a:pt x="4643889" y="1147098"/>
                  </a:lnTo>
                  <a:lnTo>
                    <a:pt x="4679992" y="1124128"/>
                  </a:lnTo>
                  <a:lnTo>
                    <a:pt x="4710110" y="1093996"/>
                  </a:lnTo>
                  <a:lnTo>
                    <a:pt x="4733073" y="1057870"/>
                  </a:lnTo>
                  <a:lnTo>
                    <a:pt x="4747709" y="1016919"/>
                  </a:lnTo>
                  <a:lnTo>
                    <a:pt x="4752848" y="972312"/>
                  </a:lnTo>
                  <a:lnTo>
                    <a:pt x="4752848" y="194437"/>
                  </a:lnTo>
                  <a:lnTo>
                    <a:pt x="4747709" y="149836"/>
                  </a:lnTo>
                  <a:lnTo>
                    <a:pt x="4733073" y="108903"/>
                  </a:lnTo>
                  <a:lnTo>
                    <a:pt x="4710110" y="72802"/>
                  </a:lnTo>
                  <a:lnTo>
                    <a:pt x="4679992" y="42697"/>
                  </a:lnTo>
                  <a:lnTo>
                    <a:pt x="4643889" y="19752"/>
                  </a:lnTo>
                  <a:lnTo>
                    <a:pt x="4602971" y="5132"/>
                  </a:lnTo>
                  <a:lnTo>
                    <a:pt x="4558411" y="0"/>
                  </a:lnTo>
                  <a:close/>
                </a:path>
              </a:pathLst>
            </a:custGeom>
            <a:solidFill>
              <a:srgbClr val="D2DBE9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933952" y="1748282"/>
              <a:ext cx="4752975" cy="1167130"/>
            </a:xfrm>
            <a:custGeom>
              <a:avLst/>
              <a:gdLst/>
              <a:ahLst/>
              <a:cxnLst/>
              <a:rect l="l" t="t" r="r" b="b"/>
              <a:pathLst>
                <a:path w="4752975" h="1167130">
                  <a:moveTo>
                    <a:pt x="4752848" y="194437"/>
                  </a:moveTo>
                  <a:lnTo>
                    <a:pt x="4752848" y="972312"/>
                  </a:lnTo>
                  <a:lnTo>
                    <a:pt x="4747709" y="1016919"/>
                  </a:lnTo>
                  <a:lnTo>
                    <a:pt x="4733073" y="1057870"/>
                  </a:lnTo>
                  <a:lnTo>
                    <a:pt x="4710110" y="1093996"/>
                  </a:lnTo>
                  <a:lnTo>
                    <a:pt x="4679992" y="1124128"/>
                  </a:lnTo>
                  <a:lnTo>
                    <a:pt x="4643889" y="1147098"/>
                  </a:lnTo>
                  <a:lnTo>
                    <a:pt x="4602971" y="1161736"/>
                  </a:lnTo>
                  <a:lnTo>
                    <a:pt x="4558411" y="1166876"/>
                  </a:lnTo>
                  <a:lnTo>
                    <a:pt x="0" y="1166876"/>
                  </a:lnTo>
                  <a:lnTo>
                    <a:pt x="0" y="0"/>
                  </a:lnTo>
                  <a:lnTo>
                    <a:pt x="4558411" y="0"/>
                  </a:lnTo>
                  <a:lnTo>
                    <a:pt x="4602971" y="5132"/>
                  </a:lnTo>
                  <a:lnTo>
                    <a:pt x="4643889" y="19752"/>
                  </a:lnTo>
                  <a:lnTo>
                    <a:pt x="4679992" y="42697"/>
                  </a:lnTo>
                  <a:lnTo>
                    <a:pt x="4710110" y="72802"/>
                  </a:lnTo>
                  <a:lnTo>
                    <a:pt x="4733073" y="108903"/>
                  </a:lnTo>
                  <a:lnTo>
                    <a:pt x="4747709" y="149836"/>
                  </a:lnTo>
                  <a:lnTo>
                    <a:pt x="4752848" y="194437"/>
                  </a:lnTo>
                  <a:close/>
                </a:path>
              </a:pathLst>
            </a:custGeom>
            <a:ln w="25400">
              <a:solidFill>
                <a:srgbClr val="D2DB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987165" y="1946528"/>
            <a:ext cx="4287520" cy="73215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85420" marR="5080" indent="-172720">
              <a:lnSpc>
                <a:spcPts val="1760"/>
              </a:lnSpc>
              <a:spcBef>
                <a:spcPts val="390"/>
              </a:spcBef>
              <a:buChar char="•"/>
              <a:tabLst>
                <a:tab pos="185420" algn="l"/>
              </a:tabLst>
            </a:pPr>
            <a:r>
              <a:rPr sz="1700" spc="-5" dirty="0">
                <a:latin typeface="Arial"/>
                <a:cs typeface="Arial"/>
              </a:rPr>
              <a:t>Microbial </a:t>
            </a:r>
            <a:r>
              <a:rPr sz="1700" dirty="0">
                <a:latin typeface="Arial"/>
                <a:cs typeface="Arial"/>
              </a:rPr>
              <a:t>activity </a:t>
            </a:r>
            <a:r>
              <a:rPr sz="1700" spc="-10" dirty="0">
                <a:latin typeface="Arial"/>
                <a:cs typeface="Arial"/>
              </a:rPr>
              <a:t>responds </a:t>
            </a:r>
            <a:r>
              <a:rPr sz="1700" spc="-5" dirty="0">
                <a:latin typeface="Arial"/>
                <a:cs typeface="Arial"/>
              </a:rPr>
              <a:t>exponentially </a:t>
            </a:r>
            <a:r>
              <a:rPr sz="1700" dirty="0">
                <a:latin typeface="Arial"/>
                <a:cs typeface="Arial"/>
              </a:rPr>
              <a:t>to  </a:t>
            </a:r>
            <a:r>
              <a:rPr sz="1700" spc="-5" dirty="0">
                <a:latin typeface="Arial"/>
                <a:cs typeface="Arial"/>
              </a:rPr>
              <a:t>increased temperature until </a:t>
            </a:r>
            <a:r>
              <a:rPr sz="1700" spc="-15" dirty="0">
                <a:latin typeface="Arial"/>
                <a:cs typeface="Arial"/>
              </a:rPr>
              <a:t>enzymes  </a:t>
            </a:r>
            <a:r>
              <a:rPr sz="1700" spc="-10" dirty="0">
                <a:latin typeface="Arial"/>
                <a:cs typeface="Arial"/>
              </a:rPr>
              <a:t>denature,</a:t>
            </a:r>
            <a:r>
              <a:rPr sz="1700" spc="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etc.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247775" y="1589658"/>
            <a:ext cx="2699385" cy="1483995"/>
            <a:chOff x="1247775" y="1589658"/>
            <a:chExt cx="2699385" cy="1483995"/>
          </a:xfrm>
        </p:grpSpPr>
        <p:sp>
          <p:nvSpPr>
            <p:cNvPr id="8" name="object 8"/>
            <p:cNvSpPr/>
            <p:nvPr/>
          </p:nvSpPr>
          <p:spPr>
            <a:xfrm>
              <a:off x="1260475" y="1602358"/>
              <a:ext cx="2673985" cy="1458595"/>
            </a:xfrm>
            <a:custGeom>
              <a:avLst/>
              <a:gdLst/>
              <a:ahLst/>
              <a:cxnLst/>
              <a:rect l="l" t="t" r="r" b="b"/>
              <a:pathLst>
                <a:path w="2673985" h="1458595">
                  <a:moveTo>
                    <a:pt x="2430399" y="0"/>
                  </a:moveTo>
                  <a:lnTo>
                    <a:pt x="243078" y="0"/>
                  </a:lnTo>
                  <a:lnTo>
                    <a:pt x="194091" y="4939"/>
                  </a:lnTo>
                  <a:lnTo>
                    <a:pt x="148464" y="19105"/>
                  </a:lnTo>
                  <a:lnTo>
                    <a:pt x="107174" y="41523"/>
                  </a:lnTo>
                  <a:lnTo>
                    <a:pt x="71199" y="71215"/>
                  </a:lnTo>
                  <a:lnTo>
                    <a:pt x="41516" y="107205"/>
                  </a:lnTo>
                  <a:lnTo>
                    <a:pt x="19103" y="148518"/>
                  </a:lnTo>
                  <a:lnTo>
                    <a:pt x="4938" y="194177"/>
                  </a:lnTo>
                  <a:lnTo>
                    <a:pt x="0" y="243204"/>
                  </a:lnTo>
                  <a:lnTo>
                    <a:pt x="0" y="1215516"/>
                  </a:lnTo>
                  <a:lnTo>
                    <a:pt x="4938" y="1264503"/>
                  </a:lnTo>
                  <a:lnTo>
                    <a:pt x="19103" y="1310130"/>
                  </a:lnTo>
                  <a:lnTo>
                    <a:pt x="41516" y="1351420"/>
                  </a:lnTo>
                  <a:lnTo>
                    <a:pt x="71199" y="1387395"/>
                  </a:lnTo>
                  <a:lnTo>
                    <a:pt x="107174" y="1417078"/>
                  </a:lnTo>
                  <a:lnTo>
                    <a:pt x="148464" y="1439491"/>
                  </a:lnTo>
                  <a:lnTo>
                    <a:pt x="194091" y="1453656"/>
                  </a:lnTo>
                  <a:lnTo>
                    <a:pt x="243078" y="1458594"/>
                  </a:lnTo>
                  <a:lnTo>
                    <a:pt x="2430399" y="1458594"/>
                  </a:lnTo>
                  <a:lnTo>
                    <a:pt x="2479385" y="1453656"/>
                  </a:lnTo>
                  <a:lnTo>
                    <a:pt x="2525012" y="1439491"/>
                  </a:lnTo>
                  <a:lnTo>
                    <a:pt x="2566302" y="1417078"/>
                  </a:lnTo>
                  <a:lnTo>
                    <a:pt x="2602277" y="1387395"/>
                  </a:lnTo>
                  <a:lnTo>
                    <a:pt x="2631960" y="1351420"/>
                  </a:lnTo>
                  <a:lnTo>
                    <a:pt x="2654373" y="1310130"/>
                  </a:lnTo>
                  <a:lnTo>
                    <a:pt x="2668538" y="1264503"/>
                  </a:lnTo>
                  <a:lnTo>
                    <a:pt x="2673477" y="1215516"/>
                  </a:lnTo>
                  <a:lnTo>
                    <a:pt x="2673477" y="243204"/>
                  </a:lnTo>
                  <a:lnTo>
                    <a:pt x="2668538" y="194177"/>
                  </a:lnTo>
                  <a:lnTo>
                    <a:pt x="2654373" y="148518"/>
                  </a:lnTo>
                  <a:lnTo>
                    <a:pt x="2631960" y="107205"/>
                  </a:lnTo>
                  <a:lnTo>
                    <a:pt x="2602277" y="71215"/>
                  </a:lnTo>
                  <a:lnTo>
                    <a:pt x="2566302" y="41523"/>
                  </a:lnTo>
                  <a:lnTo>
                    <a:pt x="2525012" y="19105"/>
                  </a:lnTo>
                  <a:lnTo>
                    <a:pt x="2479385" y="4939"/>
                  </a:lnTo>
                  <a:lnTo>
                    <a:pt x="2430399" y="0"/>
                  </a:lnTo>
                  <a:close/>
                </a:path>
              </a:pathLst>
            </a:custGeom>
            <a:solidFill>
              <a:srgbClr val="5B8B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260475" y="1602358"/>
              <a:ext cx="2673985" cy="1458595"/>
            </a:xfrm>
            <a:custGeom>
              <a:avLst/>
              <a:gdLst/>
              <a:ahLst/>
              <a:cxnLst/>
              <a:rect l="l" t="t" r="r" b="b"/>
              <a:pathLst>
                <a:path w="2673985" h="1458595">
                  <a:moveTo>
                    <a:pt x="0" y="243204"/>
                  </a:moveTo>
                  <a:lnTo>
                    <a:pt x="4938" y="194177"/>
                  </a:lnTo>
                  <a:lnTo>
                    <a:pt x="19103" y="148518"/>
                  </a:lnTo>
                  <a:lnTo>
                    <a:pt x="41516" y="107205"/>
                  </a:lnTo>
                  <a:lnTo>
                    <a:pt x="71199" y="71215"/>
                  </a:lnTo>
                  <a:lnTo>
                    <a:pt x="107174" y="41523"/>
                  </a:lnTo>
                  <a:lnTo>
                    <a:pt x="148464" y="19105"/>
                  </a:lnTo>
                  <a:lnTo>
                    <a:pt x="194091" y="4939"/>
                  </a:lnTo>
                  <a:lnTo>
                    <a:pt x="243078" y="0"/>
                  </a:lnTo>
                  <a:lnTo>
                    <a:pt x="2430399" y="0"/>
                  </a:lnTo>
                  <a:lnTo>
                    <a:pt x="2479385" y="4939"/>
                  </a:lnTo>
                  <a:lnTo>
                    <a:pt x="2525012" y="19105"/>
                  </a:lnTo>
                  <a:lnTo>
                    <a:pt x="2566302" y="41523"/>
                  </a:lnTo>
                  <a:lnTo>
                    <a:pt x="2602277" y="71215"/>
                  </a:lnTo>
                  <a:lnTo>
                    <a:pt x="2631960" y="107205"/>
                  </a:lnTo>
                  <a:lnTo>
                    <a:pt x="2654373" y="148518"/>
                  </a:lnTo>
                  <a:lnTo>
                    <a:pt x="2668538" y="194177"/>
                  </a:lnTo>
                  <a:lnTo>
                    <a:pt x="2673477" y="243204"/>
                  </a:lnTo>
                  <a:lnTo>
                    <a:pt x="2673477" y="1215516"/>
                  </a:lnTo>
                  <a:lnTo>
                    <a:pt x="2668538" y="1264503"/>
                  </a:lnTo>
                  <a:lnTo>
                    <a:pt x="2654373" y="1310130"/>
                  </a:lnTo>
                  <a:lnTo>
                    <a:pt x="2631960" y="1351420"/>
                  </a:lnTo>
                  <a:lnTo>
                    <a:pt x="2602277" y="1387395"/>
                  </a:lnTo>
                  <a:lnTo>
                    <a:pt x="2566302" y="1417078"/>
                  </a:lnTo>
                  <a:lnTo>
                    <a:pt x="2525012" y="1439491"/>
                  </a:lnTo>
                  <a:lnTo>
                    <a:pt x="2479385" y="1453656"/>
                  </a:lnTo>
                  <a:lnTo>
                    <a:pt x="2430399" y="1458594"/>
                  </a:lnTo>
                  <a:lnTo>
                    <a:pt x="243078" y="1458594"/>
                  </a:lnTo>
                  <a:lnTo>
                    <a:pt x="194091" y="1453656"/>
                  </a:lnTo>
                  <a:lnTo>
                    <a:pt x="148464" y="1439491"/>
                  </a:lnTo>
                  <a:lnTo>
                    <a:pt x="107174" y="1417078"/>
                  </a:lnTo>
                  <a:lnTo>
                    <a:pt x="71199" y="1387395"/>
                  </a:lnTo>
                  <a:lnTo>
                    <a:pt x="41516" y="1351420"/>
                  </a:lnTo>
                  <a:lnTo>
                    <a:pt x="19103" y="1310130"/>
                  </a:lnTo>
                  <a:lnTo>
                    <a:pt x="4938" y="1264503"/>
                  </a:lnTo>
                  <a:lnTo>
                    <a:pt x="0" y="1215516"/>
                  </a:lnTo>
                  <a:lnTo>
                    <a:pt x="0" y="243204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490980" y="2117661"/>
            <a:ext cx="2214880" cy="376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300" spc="1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300" spc="-1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300" spc="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300" spc="-18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300" spc="1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URE</a:t>
            </a:r>
            <a:endParaRPr sz="23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3921252" y="3267075"/>
            <a:ext cx="4778375" cy="1192530"/>
            <a:chOff x="3921252" y="3267075"/>
            <a:chExt cx="4778375" cy="1192530"/>
          </a:xfrm>
        </p:grpSpPr>
        <p:sp>
          <p:nvSpPr>
            <p:cNvPr id="12" name="object 12"/>
            <p:cNvSpPr/>
            <p:nvPr/>
          </p:nvSpPr>
          <p:spPr>
            <a:xfrm>
              <a:off x="3933952" y="3279775"/>
              <a:ext cx="4752975" cy="1167130"/>
            </a:xfrm>
            <a:custGeom>
              <a:avLst/>
              <a:gdLst/>
              <a:ahLst/>
              <a:cxnLst/>
              <a:rect l="l" t="t" r="r" b="b"/>
              <a:pathLst>
                <a:path w="4752975" h="1167129">
                  <a:moveTo>
                    <a:pt x="4558411" y="0"/>
                  </a:moveTo>
                  <a:lnTo>
                    <a:pt x="0" y="0"/>
                  </a:lnTo>
                  <a:lnTo>
                    <a:pt x="0" y="1166876"/>
                  </a:lnTo>
                  <a:lnTo>
                    <a:pt x="4558411" y="1166876"/>
                  </a:lnTo>
                  <a:lnTo>
                    <a:pt x="4602971" y="1161736"/>
                  </a:lnTo>
                  <a:lnTo>
                    <a:pt x="4643889" y="1147098"/>
                  </a:lnTo>
                  <a:lnTo>
                    <a:pt x="4679992" y="1124128"/>
                  </a:lnTo>
                  <a:lnTo>
                    <a:pt x="4710110" y="1093996"/>
                  </a:lnTo>
                  <a:lnTo>
                    <a:pt x="4733073" y="1057870"/>
                  </a:lnTo>
                  <a:lnTo>
                    <a:pt x="4747709" y="1016919"/>
                  </a:lnTo>
                  <a:lnTo>
                    <a:pt x="4752848" y="972312"/>
                  </a:lnTo>
                  <a:lnTo>
                    <a:pt x="4752848" y="194437"/>
                  </a:lnTo>
                  <a:lnTo>
                    <a:pt x="4747709" y="149836"/>
                  </a:lnTo>
                  <a:lnTo>
                    <a:pt x="4733073" y="108903"/>
                  </a:lnTo>
                  <a:lnTo>
                    <a:pt x="4710110" y="72802"/>
                  </a:lnTo>
                  <a:lnTo>
                    <a:pt x="4679992" y="42697"/>
                  </a:lnTo>
                  <a:lnTo>
                    <a:pt x="4643889" y="19752"/>
                  </a:lnTo>
                  <a:lnTo>
                    <a:pt x="4602971" y="5132"/>
                  </a:lnTo>
                  <a:lnTo>
                    <a:pt x="4558411" y="0"/>
                  </a:lnTo>
                  <a:close/>
                </a:path>
              </a:pathLst>
            </a:custGeom>
            <a:solidFill>
              <a:srgbClr val="D2DBE9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933952" y="3279775"/>
              <a:ext cx="4752975" cy="1167130"/>
            </a:xfrm>
            <a:custGeom>
              <a:avLst/>
              <a:gdLst/>
              <a:ahLst/>
              <a:cxnLst/>
              <a:rect l="l" t="t" r="r" b="b"/>
              <a:pathLst>
                <a:path w="4752975" h="1167129">
                  <a:moveTo>
                    <a:pt x="4752848" y="194437"/>
                  </a:moveTo>
                  <a:lnTo>
                    <a:pt x="4752848" y="972312"/>
                  </a:lnTo>
                  <a:lnTo>
                    <a:pt x="4747709" y="1016919"/>
                  </a:lnTo>
                  <a:lnTo>
                    <a:pt x="4733073" y="1057870"/>
                  </a:lnTo>
                  <a:lnTo>
                    <a:pt x="4710110" y="1093996"/>
                  </a:lnTo>
                  <a:lnTo>
                    <a:pt x="4679992" y="1124128"/>
                  </a:lnTo>
                  <a:lnTo>
                    <a:pt x="4643889" y="1147098"/>
                  </a:lnTo>
                  <a:lnTo>
                    <a:pt x="4602971" y="1161736"/>
                  </a:lnTo>
                  <a:lnTo>
                    <a:pt x="4558411" y="1166876"/>
                  </a:lnTo>
                  <a:lnTo>
                    <a:pt x="0" y="1166876"/>
                  </a:lnTo>
                  <a:lnTo>
                    <a:pt x="0" y="0"/>
                  </a:lnTo>
                  <a:lnTo>
                    <a:pt x="4558411" y="0"/>
                  </a:lnTo>
                  <a:lnTo>
                    <a:pt x="4602971" y="5132"/>
                  </a:lnTo>
                  <a:lnTo>
                    <a:pt x="4643889" y="19752"/>
                  </a:lnTo>
                  <a:lnTo>
                    <a:pt x="4679992" y="42697"/>
                  </a:lnTo>
                  <a:lnTo>
                    <a:pt x="4710110" y="72802"/>
                  </a:lnTo>
                  <a:lnTo>
                    <a:pt x="4733073" y="108903"/>
                  </a:lnTo>
                  <a:lnTo>
                    <a:pt x="4747709" y="149836"/>
                  </a:lnTo>
                  <a:lnTo>
                    <a:pt x="4752848" y="194437"/>
                  </a:lnTo>
                  <a:close/>
                </a:path>
              </a:pathLst>
            </a:custGeom>
            <a:ln w="25400">
              <a:solidFill>
                <a:srgbClr val="D2DB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3987165" y="3329241"/>
            <a:ext cx="4424045" cy="10299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5420" indent="-172720">
              <a:lnSpc>
                <a:spcPct val="100000"/>
              </a:lnSpc>
              <a:spcBef>
                <a:spcPts val="100"/>
              </a:spcBef>
              <a:buChar char="•"/>
              <a:tabLst>
                <a:tab pos="185420" algn="l"/>
              </a:tabLst>
            </a:pPr>
            <a:r>
              <a:rPr sz="1700" spc="-5" dirty="0">
                <a:latin typeface="Arial"/>
                <a:cs typeface="Arial"/>
              </a:rPr>
              <a:t>Microbial </a:t>
            </a:r>
            <a:r>
              <a:rPr sz="1700" dirty="0">
                <a:latin typeface="Arial"/>
                <a:cs typeface="Arial"/>
              </a:rPr>
              <a:t>activity </a:t>
            </a:r>
            <a:r>
              <a:rPr sz="1700" spc="-10" dirty="0">
                <a:latin typeface="Arial"/>
                <a:cs typeface="Arial"/>
              </a:rPr>
              <a:t>has </a:t>
            </a:r>
            <a:r>
              <a:rPr sz="1700" dirty="0">
                <a:latin typeface="Arial"/>
                <a:cs typeface="Arial"/>
              </a:rPr>
              <a:t>optimum</a:t>
            </a:r>
            <a:r>
              <a:rPr sz="1700" spc="-6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moisture</a:t>
            </a:r>
            <a:endParaRPr sz="1700">
              <a:latin typeface="Arial"/>
              <a:cs typeface="Arial"/>
            </a:endParaRPr>
          </a:p>
          <a:p>
            <a:pPr marL="185420" indent="-172720">
              <a:lnSpc>
                <a:spcPct val="100000"/>
              </a:lnSpc>
              <a:spcBef>
                <a:spcPts val="20"/>
              </a:spcBef>
              <a:buChar char="•"/>
              <a:tabLst>
                <a:tab pos="185420" algn="l"/>
              </a:tabLst>
            </a:pPr>
            <a:r>
              <a:rPr sz="1700" spc="-10" dirty="0">
                <a:latin typeface="Arial"/>
                <a:cs typeface="Arial"/>
              </a:rPr>
              <a:t>Low </a:t>
            </a:r>
            <a:r>
              <a:rPr sz="1700" dirty="0">
                <a:latin typeface="Arial"/>
                <a:cs typeface="Arial"/>
              </a:rPr>
              <a:t>moisture = </a:t>
            </a:r>
            <a:r>
              <a:rPr sz="1700" spc="-5" dirty="0">
                <a:latin typeface="Arial"/>
                <a:cs typeface="Arial"/>
              </a:rPr>
              <a:t>dessication, </a:t>
            </a:r>
            <a:r>
              <a:rPr sz="1700" dirty="0">
                <a:latin typeface="Arial"/>
                <a:cs typeface="Arial"/>
              </a:rPr>
              <a:t>slow</a:t>
            </a:r>
            <a:r>
              <a:rPr sz="1700" spc="-1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diffusion</a:t>
            </a:r>
            <a:endParaRPr sz="1700">
              <a:latin typeface="Arial"/>
              <a:cs typeface="Arial"/>
            </a:endParaRPr>
          </a:p>
          <a:p>
            <a:pPr marL="185420" indent="-172720">
              <a:lnSpc>
                <a:spcPts val="1900"/>
              </a:lnSpc>
              <a:buChar char="•"/>
              <a:tabLst>
                <a:tab pos="185420" algn="l"/>
              </a:tabLst>
            </a:pPr>
            <a:r>
              <a:rPr sz="1700" spc="-5" dirty="0">
                <a:latin typeface="Arial"/>
                <a:cs typeface="Arial"/>
              </a:rPr>
              <a:t>High </a:t>
            </a:r>
            <a:r>
              <a:rPr sz="1700" dirty="0">
                <a:latin typeface="Arial"/>
                <a:cs typeface="Arial"/>
              </a:rPr>
              <a:t>moisture = </a:t>
            </a:r>
            <a:r>
              <a:rPr sz="1700" spc="-5" dirty="0">
                <a:latin typeface="Arial"/>
                <a:cs typeface="Arial"/>
              </a:rPr>
              <a:t>low </a:t>
            </a:r>
            <a:r>
              <a:rPr sz="1700" dirty="0">
                <a:latin typeface="Arial"/>
                <a:cs typeface="Arial"/>
              </a:rPr>
              <a:t>O2 </a:t>
            </a:r>
            <a:r>
              <a:rPr sz="1700" spc="-10" dirty="0">
                <a:latin typeface="Arial"/>
                <a:cs typeface="Arial"/>
              </a:rPr>
              <a:t>availability; no</a:t>
            </a:r>
            <a:r>
              <a:rPr sz="1700" spc="10" dirty="0">
                <a:latin typeface="Arial"/>
                <a:cs typeface="Arial"/>
              </a:rPr>
              <a:t> </a:t>
            </a:r>
            <a:r>
              <a:rPr sz="1700" spc="-5" dirty="0">
                <a:latin typeface="Arial"/>
                <a:cs typeface="Arial"/>
              </a:rPr>
              <a:t>lignin</a:t>
            </a:r>
            <a:endParaRPr sz="1700">
              <a:latin typeface="Arial"/>
              <a:cs typeface="Arial"/>
            </a:endParaRPr>
          </a:p>
          <a:p>
            <a:pPr marL="185420">
              <a:lnSpc>
                <a:spcPts val="1900"/>
              </a:lnSpc>
            </a:pPr>
            <a:r>
              <a:rPr sz="1700" spc="-10" dirty="0">
                <a:latin typeface="Arial"/>
                <a:cs typeface="Arial"/>
              </a:rPr>
              <a:t>degradation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247775" y="3121151"/>
            <a:ext cx="2699385" cy="1483995"/>
            <a:chOff x="1247775" y="3121151"/>
            <a:chExt cx="2699385" cy="1483995"/>
          </a:xfrm>
        </p:grpSpPr>
        <p:sp>
          <p:nvSpPr>
            <p:cNvPr id="16" name="object 16"/>
            <p:cNvSpPr/>
            <p:nvPr/>
          </p:nvSpPr>
          <p:spPr>
            <a:xfrm>
              <a:off x="1260475" y="3133851"/>
              <a:ext cx="2673985" cy="1458595"/>
            </a:xfrm>
            <a:custGeom>
              <a:avLst/>
              <a:gdLst/>
              <a:ahLst/>
              <a:cxnLst/>
              <a:rect l="l" t="t" r="r" b="b"/>
              <a:pathLst>
                <a:path w="2673985" h="1458595">
                  <a:moveTo>
                    <a:pt x="2430399" y="0"/>
                  </a:moveTo>
                  <a:lnTo>
                    <a:pt x="243078" y="0"/>
                  </a:lnTo>
                  <a:lnTo>
                    <a:pt x="194091" y="4939"/>
                  </a:lnTo>
                  <a:lnTo>
                    <a:pt x="148464" y="19105"/>
                  </a:lnTo>
                  <a:lnTo>
                    <a:pt x="107174" y="41523"/>
                  </a:lnTo>
                  <a:lnTo>
                    <a:pt x="71199" y="71215"/>
                  </a:lnTo>
                  <a:lnTo>
                    <a:pt x="41516" y="107205"/>
                  </a:lnTo>
                  <a:lnTo>
                    <a:pt x="19103" y="148518"/>
                  </a:lnTo>
                  <a:lnTo>
                    <a:pt x="4938" y="194177"/>
                  </a:lnTo>
                  <a:lnTo>
                    <a:pt x="0" y="243205"/>
                  </a:lnTo>
                  <a:lnTo>
                    <a:pt x="0" y="1215517"/>
                  </a:lnTo>
                  <a:lnTo>
                    <a:pt x="4938" y="1264503"/>
                  </a:lnTo>
                  <a:lnTo>
                    <a:pt x="19103" y="1310130"/>
                  </a:lnTo>
                  <a:lnTo>
                    <a:pt x="41516" y="1351420"/>
                  </a:lnTo>
                  <a:lnTo>
                    <a:pt x="71199" y="1387395"/>
                  </a:lnTo>
                  <a:lnTo>
                    <a:pt x="107174" y="1417078"/>
                  </a:lnTo>
                  <a:lnTo>
                    <a:pt x="148464" y="1439491"/>
                  </a:lnTo>
                  <a:lnTo>
                    <a:pt x="194091" y="1453656"/>
                  </a:lnTo>
                  <a:lnTo>
                    <a:pt x="243078" y="1458595"/>
                  </a:lnTo>
                  <a:lnTo>
                    <a:pt x="2430399" y="1458595"/>
                  </a:lnTo>
                  <a:lnTo>
                    <a:pt x="2479385" y="1453656"/>
                  </a:lnTo>
                  <a:lnTo>
                    <a:pt x="2525012" y="1439491"/>
                  </a:lnTo>
                  <a:lnTo>
                    <a:pt x="2566302" y="1417078"/>
                  </a:lnTo>
                  <a:lnTo>
                    <a:pt x="2602277" y="1387395"/>
                  </a:lnTo>
                  <a:lnTo>
                    <a:pt x="2631960" y="1351420"/>
                  </a:lnTo>
                  <a:lnTo>
                    <a:pt x="2654373" y="1310130"/>
                  </a:lnTo>
                  <a:lnTo>
                    <a:pt x="2668538" y="1264503"/>
                  </a:lnTo>
                  <a:lnTo>
                    <a:pt x="2673477" y="1215517"/>
                  </a:lnTo>
                  <a:lnTo>
                    <a:pt x="2673477" y="243205"/>
                  </a:lnTo>
                  <a:lnTo>
                    <a:pt x="2668538" y="194177"/>
                  </a:lnTo>
                  <a:lnTo>
                    <a:pt x="2654373" y="148518"/>
                  </a:lnTo>
                  <a:lnTo>
                    <a:pt x="2631960" y="107205"/>
                  </a:lnTo>
                  <a:lnTo>
                    <a:pt x="2602277" y="71215"/>
                  </a:lnTo>
                  <a:lnTo>
                    <a:pt x="2566302" y="41523"/>
                  </a:lnTo>
                  <a:lnTo>
                    <a:pt x="2525012" y="19105"/>
                  </a:lnTo>
                  <a:lnTo>
                    <a:pt x="2479385" y="4939"/>
                  </a:lnTo>
                  <a:lnTo>
                    <a:pt x="2430399" y="0"/>
                  </a:lnTo>
                  <a:close/>
                </a:path>
              </a:pathLst>
            </a:custGeom>
            <a:solidFill>
              <a:srgbClr val="5B8B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260475" y="3133851"/>
              <a:ext cx="2673985" cy="1458595"/>
            </a:xfrm>
            <a:custGeom>
              <a:avLst/>
              <a:gdLst/>
              <a:ahLst/>
              <a:cxnLst/>
              <a:rect l="l" t="t" r="r" b="b"/>
              <a:pathLst>
                <a:path w="2673985" h="1458595">
                  <a:moveTo>
                    <a:pt x="0" y="243205"/>
                  </a:moveTo>
                  <a:lnTo>
                    <a:pt x="4938" y="194177"/>
                  </a:lnTo>
                  <a:lnTo>
                    <a:pt x="19103" y="148518"/>
                  </a:lnTo>
                  <a:lnTo>
                    <a:pt x="41516" y="107205"/>
                  </a:lnTo>
                  <a:lnTo>
                    <a:pt x="71199" y="71215"/>
                  </a:lnTo>
                  <a:lnTo>
                    <a:pt x="107174" y="41523"/>
                  </a:lnTo>
                  <a:lnTo>
                    <a:pt x="148464" y="19105"/>
                  </a:lnTo>
                  <a:lnTo>
                    <a:pt x="194091" y="4939"/>
                  </a:lnTo>
                  <a:lnTo>
                    <a:pt x="243078" y="0"/>
                  </a:lnTo>
                  <a:lnTo>
                    <a:pt x="2430399" y="0"/>
                  </a:lnTo>
                  <a:lnTo>
                    <a:pt x="2479385" y="4939"/>
                  </a:lnTo>
                  <a:lnTo>
                    <a:pt x="2525012" y="19105"/>
                  </a:lnTo>
                  <a:lnTo>
                    <a:pt x="2566302" y="41523"/>
                  </a:lnTo>
                  <a:lnTo>
                    <a:pt x="2602277" y="71215"/>
                  </a:lnTo>
                  <a:lnTo>
                    <a:pt x="2631960" y="107205"/>
                  </a:lnTo>
                  <a:lnTo>
                    <a:pt x="2654373" y="148518"/>
                  </a:lnTo>
                  <a:lnTo>
                    <a:pt x="2668538" y="194177"/>
                  </a:lnTo>
                  <a:lnTo>
                    <a:pt x="2673477" y="243205"/>
                  </a:lnTo>
                  <a:lnTo>
                    <a:pt x="2673477" y="1215517"/>
                  </a:lnTo>
                  <a:lnTo>
                    <a:pt x="2668538" y="1264503"/>
                  </a:lnTo>
                  <a:lnTo>
                    <a:pt x="2654373" y="1310130"/>
                  </a:lnTo>
                  <a:lnTo>
                    <a:pt x="2631960" y="1351420"/>
                  </a:lnTo>
                  <a:lnTo>
                    <a:pt x="2602277" y="1387395"/>
                  </a:lnTo>
                  <a:lnTo>
                    <a:pt x="2566302" y="1417078"/>
                  </a:lnTo>
                  <a:lnTo>
                    <a:pt x="2525012" y="1439491"/>
                  </a:lnTo>
                  <a:lnTo>
                    <a:pt x="2479385" y="1453656"/>
                  </a:lnTo>
                  <a:lnTo>
                    <a:pt x="2430399" y="1458595"/>
                  </a:lnTo>
                  <a:lnTo>
                    <a:pt x="243078" y="1458595"/>
                  </a:lnTo>
                  <a:lnTo>
                    <a:pt x="194091" y="1453656"/>
                  </a:lnTo>
                  <a:lnTo>
                    <a:pt x="148464" y="1439491"/>
                  </a:lnTo>
                  <a:lnTo>
                    <a:pt x="107174" y="1417078"/>
                  </a:lnTo>
                  <a:lnTo>
                    <a:pt x="71199" y="1387395"/>
                  </a:lnTo>
                  <a:lnTo>
                    <a:pt x="41516" y="1351420"/>
                  </a:lnTo>
                  <a:lnTo>
                    <a:pt x="19103" y="1310130"/>
                  </a:lnTo>
                  <a:lnTo>
                    <a:pt x="4938" y="1264503"/>
                  </a:lnTo>
                  <a:lnTo>
                    <a:pt x="0" y="1215517"/>
                  </a:lnTo>
                  <a:lnTo>
                    <a:pt x="0" y="243205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813560" y="3649979"/>
            <a:ext cx="1566545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300" spc="-2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3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2300" spc="1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300" spc="-5" dirty="0">
                <a:solidFill>
                  <a:srgbClr val="FFFFFF"/>
                </a:solidFill>
                <a:latin typeface="Arial"/>
                <a:cs typeface="Arial"/>
              </a:rPr>
              <a:t>URE</a:t>
            </a:r>
            <a:endParaRPr sz="230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3921252" y="4798567"/>
            <a:ext cx="4778375" cy="1192530"/>
            <a:chOff x="3921252" y="4798567"/>
            <a:chExt cx="4778375" cy="1192530"/>
          </a:xfrm>
        </p:grpSpPr>
        <p:sp>
          <p:nvSpPr>
            <p:cNvPr id="20" name="object 20"/>
            <p:cNvSpPr/>
            <p:nvPr/>
          </p:nvSpPr>
          <p:spPr>
            <a:xfrm>
              <a:off x="3933952" y="4811267"/>
              <a:ext cx="4752975" cy="1167130"/>
            </a:xfrm>
            <a:custGeom>
              <a:avLst/>
              <a:gdLst/>
              <a:ahLst/>
              <a:cxnLst/>
              <a:rect l="l" t="t" r="r" b="b"/>
              <a:pathLst>
                <a:path w="4752975" h="1167129">
                  <a:moveTo>
                    <a:pt x="4558411" y="0"/>
                  </a:moveTo>
                  <a:lnTo>
                    <a:pt x="0" y="0"/>
                  </a:lnTo>
                  <a:lnTo>
                    <a:pt x="0" y="1166825"/>
                  </a:lnTo>
                  <a:lnTo>
                    <a:pt x="4558411" y="1166825"/>
                  </a:lnTo>
                  <a:lnTo>
                    <a:pt x="4602971" y="1161688"/>
                  </a:lnTo>
                  <a:lnTo>
                    <a:pt x="4643889" y="1147058"/>
                  </a:lnTo>
                  <a:lnTo>
                    <a:pt x="4679992" y="1124100"/>
                  </a:lnTo>
                  <a:lnTo>
                    <a:pt x="4710110" y="1093983"/>
                  </a:lnTo>
                  <a:lnTo>
                    <a:pt x="4733073" y="1057874"/>
                  </a:lnTo>
                  <a:lnTo>
                    <a:pt x="4747709" y="1016940"/>
                  </a:lnTo>
                  <a:lnTo>
                    <a:pt x="4752848" y="972350"/>
                  </a:lnTo>
                  <a:lnTo>
                    <a:pt x="4752848" y="194436"/>
                  </a:lnTo>
                  <a:lnTo>
                    <a:pt x="4747709" y="149836"/>
                  </a:lnTo>
                  <a:lnTo>
                    <a:pt x="4733073" y="108903"/>
                  </a:lnTo>
                  <a:lnTo>
                    <a:pt x="4710110" y="72802"/>
                  </a:lnTo>
                  <a:lnTo>
                    <a:pt x="4679992" y="42697"/>
                  </a:lnTo>
                  <a:lnTo>
                    <a:pt x="4643889" y="19752"/>
                  </a:lnTo>
                  <a:lnTo>
                    <a:pt x="4602971" y="5132"/>
                  </a:lnTo>
                  <a:lnTo>
                    <a:pt x="4558411" y="0"/>
                  </a:lnTo>
                  <a:close/>
                </a:path>
              </a:pathLst>
            </a:custGeom>
            <a:solidFill>
              <a:srgbClr val="D2DBE9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933952" y="4811267"/>
              <a:ext cx="4752975" cy="1167130"/>
            </a:xfrm>
            <a:custGeom>
              <a:avLst/>
              <a:gdLst/>
              <a:ahLst/>
              <a:cxnLst/>
              <a:rect l="l" t="t" r="r" b="b"/>
              <a:pathLst>
                <a:path w="4752975" h="1167129">
                  <a:moveTo>
                    <a:pt x="4752848" y="194436"/>
                  </a:moveTo>
                  <a:lnTo>
                    <a:pt x="4752848" y="972350"/>
                  </a:lnTo>
                  <a:lnTo>
                    <a:pt x="4747709" y="1016940"/>
                  </a:lnTo>
                  <a:lnTo>
                    <a:pt x="4733073" y="1057874"/>
                  </a:lnTo>
                  <a:lnTo>
                    <a:pt x="4710110" y="1093983"/>
                  </a:lnTo>
                  <a:lnTo>
                    <a:pt x="4679992" y="1124100"/>
                  </a:lnTo>
                  <a:lnTo>
                    <a:pt x="4643889" y="1147058"/>
                  </a:lnTo>
                  <a:lnTo>
                    <a:pt x="4602971" y="1161688"/>
                  </a:lnTo>
                  <a:lnTo>
                    <a:pt x="4558411" y="1166825"/>
                  </a:lnTo>
                  <a:lnTo>
                    <a:pt x="0" y="1166825"/>
                  </a:lnTo>
                  <a:lnTo>
                    <a:pt x="0" y="0"/>
                  </a:lnTo>
                  <a:lnTo>
                    <a:pt x="4558411" y="0"/>
                  </a:lnTo>
                  <a:lnTo>
                    <a:pt x="4602971" y="5132"/>
                  </a:lnTo>
                  <a:lnTo>
                    <a:pt x="4643889" y="19752"/>
                  </a:lnTo>
                  <a:lnTo>
                    <a:pt x="4679992" y="42697"/>
                  </a:lnTo>
                  <a:lnTo>
                    <a:pt x="4710110" y="72802"/>
                  </a:lnTo>
                  <a:lnTo>
                    <a:pt x="4733073" y="108903"/>
                  </a:lnTo>
                  <a:lnTo>
                    <a:pt x="4747709" y="149836"/>
                  </a:lnTo>
                  <a:lnTo>
                    <a:pt x="4752848" y="194436"/>
                  </a:lnTo>
                  <a:close/>
                </a:path>
              </a:pathLst>
            </a:custGeom>
            <a:ln w="25400">
              <a:solidFill>
                <a:srgbClr val="D2DB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3987165" y="4880229"/>
            <a:ext cx="4432935" cy="99377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85420" marR="56515" indent="-172720">
              <a:lnSpc>
                <a:spcPts val="1760"/>
              </a:lnSpc>
              <a:spcBef>
                <a:spcPts val="390"/>
              </a:spcBef>
              <a:buChar char="•"/>
              <a:tabLst>
                <a:tab pos="185420" algn="l"/>
              </a:tabLst>
            </a:pPr>
            <a:r>
              <a:rPr sz="1700" dirty="0">
                <a:latin typeface="Arial"/>
                <a:cs typeface="Arial"/>
              </a:rPr>
              <a:t>Most </a:t>
            </a:r>
            <a:r>
              <a:rPr sz="1700" spc="-5" dirty="0">
                <a:latin typeface="Arial"/>
                <a:cs typeface="Arial"/>
              </a:rPr>
              <a:t>microbes exhibit optimum </a:t>
            </a:r>
            <a:r>
              <a:rPr sz="1700" dirty="0">
                <a:latin typeface="Arial"/>
                <a:cs typeface="Arial"/>
              </a:rPr>
              <a:t>activity </a:t>
            </a:r>
            <a:r>
              <a:rPr sz="1700" spc="-10" dirty="0">
                <a:latin typeface="Arial"/>
                <a:cs typeface="Arial"/>
              </a:rPr>
              <a:t>near  pH </a:t>
            </a:r>
            <a:r>
              <a:rPr sz="1700" spc="-5" dirty="0">
                <a:latin typeface="Arial"/>
                <a:cs typeface="Arial"/>
              </a:rPr>
              <a:t>7.</a:t>
            </a:r>
            <a:endParaRPr sz="1700">
              <a:latin typeface="Arial"/>
              <a:cs typeface="Arial"/>
            </a:endParaRPr>
          </a:p>
          <a:p>
            <a:pPr marL="185420" indent="-172720">
              <a:lnSpc>
                <a:spcPts val="1900"/>
              </a:lnSpc>
              <a:spcBef>
                <a:spcPts val="10"/>
              </a:spcBef>
              <a:buChar char="•"/>
              <a:tabLst>
                <a:tab pos="185420" algn="l"/>
              </a:tabLst>
            </a:pPr>
            <a:r>
              <a:rPr sz="1700" spc="-5" dirty="0">
                <a:latin typeface="Arial"/>
                <a:cs typeface="Arial"/>
              </a:rPr>
              <a:t>Fungi </a:t>
            </a:r>
            <a:r>
              <a:rPr sz="1700" dirty="0">
                <a:latin typeface="Arial"/>
                <a:cs typeface="Arial"/>
              </a:rPr>
              <a:t>most active </a:t>
            </a:r>
            <a:r>
              <a:rPr sz="1700" spc="-5" dirty="0">
                <a:latin typeface="Arial"/>
                <a:cs typeface="Arial"/>
              </a:rPr>
              <a:t>in </a:t>
            </a:r>
            <a:r>
              <a:rPr sz="1700" dirty="0">
                <a:latin typeface="Arial"/>
                <a:cs typeface="Arial"/>
              </a:rPr>
              <a:t>acid </a:t>
            </a:r>
            <a:r>
              <a:rPr sz="1700" spc="-5" dirty="0">
                <a:latin typeface="Arial"/>
                <a:cs typeface="Arial"/>
              </a:rPr>
              <a:t>soil </a:t>
            </a:r>
            <a:r>
              <a:rPr sz="1700" spc="-10" dirty="0">
                <a:latin typeface="Arial"/>
                <a:cs typeface="Arial"/>
              </a:rPr>
              <a:t>and </a:t>
            </a:r>
            <a:r>
              <a:rPr sz="1700" spc="-5" dirty="0">
                <a:latin typeface="Arial"/>
                <a:cs typeface="Arial"/>
              </a:rPr>
              <a:t>bacteria</a:t>
            </a:r>
            <a:r>
              <a:rPr sz="1700" spc="-4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in</a:t>
            </a:r>
            <a:endParaRPr sz="1700">
              <a:latin typeface="Arial"/>
              <a:cs typeface="Arial"/>
            </a:endParaRPr>
          </a:p>
          <a:p>
            <a:pPr marL="185420">
              <a:lnSpc>
                <a:spcPts val="1900"/>
              </a:lnSpc>
            </a:pPr>
            <a:r>
              <a:rPr sz="1700" spc="-5" dirty="0">
                <a:latin typeface="Arial"/>
                <a:cs typeface="Arial"/>
              </a:rPr>
              <a:t>moderate soil </a:t>
            </a:r>
            <a:r>
              <a:rPr sz="1700" spc="-10" dirty="0">
                <a:latin typeface="Arial"/>
                <a:cs typeface="Arial"/>
              </a:rPr>
              <a:t>pH.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1247775" y="4652645"/>
            <a:ext cx="2699385" cy="1484630"/>
            <a:chOff x="1247775" y="4652645"/>
            <a:chExt cx="2699385" cy="1484630"/>
          </a:xfrm>
        </p:grpSpPr>
        <p:sp>
          <p:nvSpPr>
            <p:cNvPr id="24" name="object 24"/>
            <p:cNvSpPr/>
            <p:nvPr/>
          </p:nvSpPr>
          <p:spPr>
            <a:xfrm>
              <a:off x="1260475" y="4665345"/>
              <a:ext cx="2673985" cy="1459230"/>
            </a:xfrm>
            <a:custGeom>
              <a:avLst/>
              <a:gdLst/>
              <a:ahLst/>
              <a:cxnLst/>
              <a:rect l="l" t="t" r="r" b="b"/>
              <a:pathLst>
                <a:path w="2673985" h="1459229">
                  <a:moveTo>
                    <a:pt x="2430399" y="0"/>
                  </a:moveTo>
                  <a:lnTo>
                    <a:pt x="243078" y="0"/>
                  </a:lnTo>
                  <a:lnTo>
                    <a:pt x="194091" y="4939"/>
                  </a:lnTo>
                  <a:lnTo>
                    <a:pt x="148464" y="19105"/>
                  </a:lnTo>
                  <a:lnTo>
                    <a:pt x="107174" y="41523"/>
                  </a:lnTo>
                  <a:lnTo>
                    <a:pt x="71199" y="71215"/>
                  </a:lnTo>
                  <a:lnTo>
                    <a:pt x="41516" y="107205"/>
                  </a:lnTo>
                  <a:lnTo>
                    <a:pt x="19103" y="148518"/>
                  </a:lnTo>
                  <a:lnTo>
                    <a:pt x="4938" y="194177"/>
                  </a:lnTo>
                  <a:lnTo>
                    <a:pt x="0" y="243204"/>
                  </a:lnTo>
                  <a:lnTo>
                    <a:pt x="0" y="1215504"/>
                  </a:lnTo>
                  <a:lnTo>
                    <a:pt x="4938" y="1264498"/>
                  </a:lnTo>
                  <a:lnTo>
                    <a:pt x="19103" y="1310131"/>
                  </a:lnTo>
                  <a:lnTo>
                    <a:pt x="41516" y="1351426"/>
                  </a:lnTo>
                  <a:lnTo>
                    <a:pt x="71199" y="1387405"/>
                  </a:lnTo>
                  <a:lnTo>
                    <a:pt x="107174" y="1417090"/>
                  </a:lnTo>
                  <a:lnTo>
                    <a:pt x="148464" y="1439503"/>
                  </a:lnTo>
                  <a:lnTo>
                    <a:pt x="194091" y="1453668"/>
                  </a:lnTo>
                  <a:lnTo>
                    <a:pt x="243078" y="1458607"/>
                  </a:lnTo>
                  <a:lnTo>
                    <a:pt x="2430399" y="1458607"/>
                  </a:lnTo>
                  <a:lnTo>
                    <a:pt x="2479385" y="1453668"/>
                  </a:lnTo>
                  <a:lnTo>
                    <a:pt x="2525012" y="1439503"/>
                  </a:lnTo>
                  <a:lnTo>
                    <a:pt x="2566302" y="1417090"/>
                  </a:lnTo>
                  <a:lnTo>
                    <a:pt x="2602277" y="1387405"/>
                  </a:lnTo>
                  <a:lnTo>
                    <a:pt x="2631960" y="1351426"/>
                  </a:lnTo>
                  <a:lnTo>
                    <a:pt x="2654373" y="1310131"/>
                  </a:lnTo>
                  <a:lnTo>
                    <a:pt x="2668538" y="1264498"/>
                  </a:lnTo>
                  <a:lnTo>
                    <a:pt x="2673477" y="1215504"/>
                  </a:lnTo>
                  <a:lnTo>
                    <a:pt x="2673477" y="243204"/>
                  </a:lnTo>
                  <a:lnTo>
                    <a:pt x="2668538" y="194177"/>
                  </a:lnTo>
                  <a:lnTo>
                    <a:pt x="2654373" y="148518"/>
                  </a:lnTo>
                  <a:lnTo>
                    <a:pt x="2631960" y="107205"/>
                  </a:lnTo>
                  <a:lnTo>
                    <a:pt x="2602277" y="71215"/>
                  </a:lnTo>
                  <a:lnTo>
                    <a:pt x="2566302" y="41523"/>
                  </a:lnTo>
                  <a:lnTo>
                    <a:pt x="2525012" y="19105"/>
                  </a:lnTo>
                  <a:lnTo>
                    <a:pt x="2479385" y="4939"/>
                  </a:lnTo>
                  <a:lnTo>
                    <a:pt x="2430399" y="0"/>
                  </a:lnTo>
                  <a:close/>
                </a:path>
              </a:pathLst>
            </a:custGeom>
            <a:solidFill>
              <a:srgbClr val="5B8B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260475" y="4665345"/>
              <a:ext cx="2673985" cy="1459230"/>
            </a:xfrm>
            <a:custGeom>
              <a:avLst/>
              <a:gdLst/>
              <a:ahLst/>
              <a:cxnLst/>
              <a:rect l="l" t="t" r="r" b="b"/>
              <a:pathLst>
                <a:path w="2673985" h="1459229">
                  <a:moveTo>
                    <a:pt x="0" y="243204"/>
                  </a:moveTo>
                  <a:lnTo>
                    <a:pt x="4938" y="194177"/>
                  </a:lnTo>
                  <a:lnTo>
                    <a:pt x="19103" y="148518"/>
                  </a:lnTo>
                  <a:lnTo>
                    <a:pt x="41516" y="107205"/>
                  </a:lnTo>
                  <a:lnTo>
                    <a:pt x="71199" y="71215"/>
                  </a:lnTo>
                  <a:lnTo>
                    <a:pt x="107174" y="41523"/>
                  </a:lnTo>
                  <a:lnTo>
                    <a:pt x="148464" y="19105"/>
                  </a:lnTo>
                  <a:lnTo>
                    <a:pt x="194091" y="4939"/>
                  </a:lnTo>
                  <a:lnTo>
                    <a:pt x="243078" y="0"/>
                  </a:lnTo>
                  <a:lnTo>
                    <a:pt x="2430399" y="0"/>
                  </a:lnTo>
                  <a:lnTo>
                    <a:pt x="2479385" y="4939"/>
                  </a:lnTo>
                  <a:lnTo>
                    <a:pt x="2525012" y="19105"/>
                  </a:lnTo>
                  <a:lnTo>
                    <a:pt x="2566302" y="41523"/>
                  </a:lnTo>
                  <a:lnTo>
                    <a:pt x="2602277" y="71215"/>
                  </a:lnTo>
                  <a:lnTo>
                    <a:pt x="2631960" y="107205"/>
                  </a:lnTo>
                  <a:lnTo>
                    <a:pt x="2654373" y="148518"/>
                  </a:lnTo>
                  <a:lnTo>
                    <a:pt x="2668538" y="194177"/>
                  </a:lnTo>
                  <a:lnTo>
                    <a:pt x="2673477" y="243204"/>
                  </a:lnTo>
                  <a:lnTo>
                    <a:pt x="2673477" y="1215504"/>
                  </a:lnTo>
                  <a:lnTo>
                    <a:pt x="2668538" y="1264498"/>
                  </a:lnTo>
                  <a:lnTo>
                    <a:pt x="2654373" y="1310131"/>
                  </a:lnTo>
                  <a:lnTo>
                    <a:pt x="2631960" y="1351426"/>
                  </a:lnTo>
                  <a:lnTo>
                    <a:pt x="2602277" y="1387405"/>
                  </a:lnTo>
                  <a:lnTo>
                    <a:pt x="2566302" y="1417090"/>
                  </a:lnTo>
                  <a:lnTo>
                    <a:pt x="2525012" y="1439503"/>
                  </a:lnTo>
                  <a:lnTo>
                    <a:pt x="2479385" y="1453668"/>
                  </a:lnTo>
                  <a:lnTo>
                    <a:pt x="2430399" y="1458607"/>
                  </a:lnTo>
                  <a:lnTo>
                    <a:pt x="243078" y="1458607"/>
                  </a:lnTo>
                  <a:lnTo>
                    <a:pt x="194091" y="1453668"/>
                  </a:lnTo>
                  <a:lnTo>
                    <a:pt x="148464" y="1439503"/>
                  </a:lnTo>
                  <a:lnTo>
                    <a:pt x="107174" y="1417090"/>
                  </a:lnTo>
                  <a:lnTo>
                    <a:pt x="71199" y="1387405"/>
                  </a:lnTo>
                  <a:lnTo>
                    <a:pt x="41516" y="1351426"/>
                  </a:lnTo>
                  <a:lnTo>
                    <a:pt x="19103" y="1310131"/>
                  </a:lnTo>
                  <a:lnTo>
                    <a:pt x="4938" y="1264498"/>
                  </a:lnTo>
                  <a:lnTo>
                    <a:pt x="0" y="1215504"/>
                  </a:lnTo>
                  <a:lnTo>
                    <a:pt x="0" y="243204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2397760" y="5181536"/>
            <a:ext cx="399415" cy="376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300" spc="-5" dirty="0">
                <a:solidFill>
                  <a:srgbClr val="FFFFFF"/>
                </a:solidFill>
                <a:latin typeface="Arial"/>
                <a:cs typeface="Arial"/>
              </a:rPr>
              <a:t>pH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40585" y="546734"/>
            <a:ext cx="56654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WHAT IS THE C:N</a:t>
            </a:r>
            <a:r>
              <a:rPr spc="-100" dirty="0"/>
              <a:t> </a:t>
            </a:r>
            <a:r>
              <a:rPr dirty="0"/>
              <a:t>RATIO?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39469" y="1626234"/>
            <a:ext cx="7262495" cy="1928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84455" indent="-343535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The carbon-to-nitrogen </a:t>
            </a:r>
            <a:r>
              <a:rPr sz="2400" spc="-5" dirty="0">
                <a:latin typeface="Arial"/>
                <a:cs typeface="Arial"/>
              </a:rPr>
              <a:t>(C:N) ratio is often used as  </a:t>
            </a:r>
            <a:r>
              <a:rPr sz="2400" dirty="0">
                <a:latin typeface="Arial"/>
                <a:cs typeface="Arial"/>
              </a:rPr>
              <a:t>an indication of mineralization or immobilization  </a:t>
            </a:r>
            <a:r>
              <a:rPr sz="2400" spc="-5" dirty="0">
                <a:latin typeface="Arial"/>
                <a:cs typeface="Arial"/>
              </a:rPr>
              <a:t>whether </a:t>
            </a:r>
            <a:r>
              <a:rPr sz="2400" spc="-10" dirty="0">
                <a:latin typeface="Arial"/>
                <a:cs typeface="Arial"/>
              </a:rPr>
              <a:t>will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occur.</a:t>
            </a:r>
            <a:endParaRPr sz="24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85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C:N </a:t>
            </a:r>
            <a:r>
              <a:rPr sz="2400" spc="-5" dirty="0">
                <a:latin typeface="Arial"/>
                <a:cs typeface="Arial"/>
              </a:rPr>
              <a:t>ratio </a:t>
            </a:r>
            <a:r>
              <a:rPr sz="2400" dirty="0">
                <a:latin typeface="Arial"/>
                <a:cs typeface="Arial"/>
              </a:rPr>
              <a:t>is </a:t>
            </a:r>
            <a:r>
              <a:rPr sz="2400" spc="-5" dirty="0">
                <a:latin typeface="Arial"/>
                <a:cs typeface="Arial"/>
              </a:rPr>
              <a:t>the total </a:t>
            </a:r>
            <a:r>
              <a:rPr sz="2400" dirty="0">
                <a:latin typeface="Arial"/>
                <a:cs typeface="Arial"/>
              </a:rPr>
              <a:t>concentration of C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divided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by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total concentration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N.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0745" marR="5080" indent="-170243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C:N OF SOME ORGANIC  </a:t>
            </a:r>
            <a:r>
              <a:rPr dirty="0"/>
              <a:t>MATTER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254125" y="1593850"/>
          <a:ext cx="7445375" cy="22377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13479"/>
                <a:gridCol w="3713479"/>
              </a:tblGrid>
              <a:tr h="370839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ORGANIC</a:t>
                      </a:r>
                      <a:r>
                        <a:rPr sz="180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MATTER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8BC1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C:N </a:t>
                      </a:r>
                      <a:r>
                        <a:rPr sz="18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RATIO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8BC1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Legumes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BE9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13-25:1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BE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Manure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D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20-30:1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DF4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Straw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BE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spc="-10" dirty="0">
                          <a:latin typeface="Arial"/>
                          <a:cs typeface="Arial"/>
                        </a:rPr>
                        <a:t>80:1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BE9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10" dirty="0">
                          <a:latin typeface="Arial"/>
                          <a:cs typeface="Arial"/>
                        </a:rPr>
                        <a:t>Sawdust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D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400-600:1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DF4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Microorganisms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BE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5-10:1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B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39469" y="1626234"/>
            <a:ext cx="7246620" cy="43427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The C:N </a:t>
            </a:r>
            <a:r>
              <a:rPr sz="2400" spc="-5" dirty="0">
                <a:latin typeface="Arial"/>
                <a:cs typeface="Arial"/>
              </a:rPr>
              <a:t>ratio is </a:t>
            </a:r>
            <a:r>
              <a:rPr sz="2400" dirty="0">
                <a:latin typeface="Arial"/>
                <a:cs typeface="Arial"/>
              </a:rPr>
              <a:t>the most commonly used 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soils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because N is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most limiting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elements.</a:t>
            </a:r>
            <a:endParaRPr sz="24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80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A microbe </a:t>
            </a:r>
            <a:r>
              <a:rPr sz="2400" spc="-10" dirty="0">
                <a:latin typeface="Arial"/>
                <a:cs typeface="Arial"/>
              </a:rPr>
              <a:t>with </a:t>
            </a:r>
            <a:r>
              <a:rPr sz="2400" spc="-5" dirty="0">
                <a:latin typeface="Arial"/>
                <a:cs typeface="Arial"/>
              </a:rPr>
              <a:t>a </a:t>
            </a:r>
            <a:r>
              <a:rPr sz="2400" dirty="0">
                <a:latin typeface="Arial"/>
                <a:cs typeface="Arial"/>
              </a:rPr>
              <a:t>C:N </a:t>
            </a:r>
            <a:r>
              <a:rPr sz="2400" spc="-5" dirty="0">
                <a:latin typeface="Arial"/>
                <a:cs typeface="Arial"/>
              </a:rPr>
              <a:t>ratio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8:1 </a:t>
            </a:r>
            <a:r>
              <a:rPr sz="2400" spc="-10" dirty="0">
                <a:latin typeface="Arial"/>
                <a:cs typeface="Arial"/>
              </a:rPr>
              <a:t>would </a:t>
            </a:r>
            <a:r>
              <a:rPr sz="2400" dirty="0">
                <a:latin typeface="Arial"/>
                <a:cs typeface="Arial"/>
              </a:rPr>
              <a:t>require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OM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latin typeface="Arial"/>
                <a:cs typeface="Arial"/>
              </a:rPr>
              <a:t>with </a:t>
            </a:r>
            <a:r>
              <a:rPr sz="2400" dirty="0">
                <a:latin typeface="Arial"/>
                <a:cs typeface="Arial"/>
              </a:rPr>
              <a:t>a C:N ratio of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24:1</a:t>
            </a:r>
            <a:endParaRPr sz="24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60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The C:N </a:t>
            </a:r>
            <a:r>
              <a:rPr sz="2400" spc="-5" dirty="0">
                <a:latin typeface="Arial"/>
                <a:cs typeface="Arial"/>
              </a:rPr>
              <a:t>ratio in </a:t>
            </a:r>
            <a:r>
              <a:rPr sz="2400" spc="-10" dirty="0">
                <a:latin typeface="Arial"/>
                <a:cs typeface="Arial"/>
              </a:rPr>
              <a:t>lower </a:t>
            </a:r>
            <a:r>
              <a:rPr sz="2400" spc="-5" dirty="0">
                <a:latin typeface="Arial"/>
                <a:cs typeface="Arial"/>
              </a:rPr>
              <a:t>in </a:t>
            </a:r>
            <a:r>
              <a:rPr sz="2400" dirty="0">
                <a:latin typeface="Arial"/>
                <a:cs typeface="Arial"/>
              </a:rPr>
              <a:t>microorganisms =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8</a:t>
            </a:r>
            <a:endParaRPr sz="2400">
              <a:latin typeface="Arial"/>
              <a:cs typeface="Arial"/>
            </a:endParaRPr>
          </a:p>
          <a:p>
            <a:pPr marL="355600" marR="37465" indent="-343535">
              <a:lnSpc>
                <a:spcPct val="100000"/>
              </a:lnSpc>
              <a:spcBef>
                <a:spcPts val="580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Since microbes incorporate only about 1/3 of </a:t>
            </a:r>
            <a:r>
              <a:rPr sz="2400" spc="-5" dirty="0">
                <a:latin typeface="Arial"/>
                <a:cs typeface="Arial"/>
              </a:rPr>
              <a:t>the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  metabolized </a:t>
            </a:r>
            <a:r>
              <a:rPr sz="2400" spc="-5" dirty="0">
                <a:latin typeface="Arial"/>
                <a:cs typeface="Arial"/>
              </a:rPr>
              <a:t>into </a:t>
            </a:r>
            <a:r>
              <a:rPr sz="2400" dirty="0">
                <a:latin typeface="Arial"/>
                <a:cs typeface="Arial"/>
              </a:rPr>
              <a:t>biomass, </a:t>
            </a:r>
            <a:r>
              <a:rPr sz="2400" spc="-1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substrate </a:t>
            </a:r>
            <a:r>
              <a:rPr sz="2400" dirty="0">
                <a:latin typeface="Arial"/>
                <a:cs typeface="Arial"/>
              </a:rPr>
              <a:t>material  must </a:t>
            </a:r>
            <a:r>
              <a:rPr sz="2400" spc="-5" dirty="0">
                <a:latin typeface="Arial"/>
                <a:cs typeface="Arial"/>
              </a:rPr>
              <a:t>have </a:t>
            </a:r>
            <a:r>
              <a:rPr sz="2400" dirty="0">
                <a:latin typeface="Arial"/>
                <a:cs typeface="Arial"/>
              </a:rPr>
              <a:t>C:N </a:t>
            </a:r>
            <a:r>
              <a:rPr sz="2400" spc="-5" dirty="0">
                <a:latin typeface="Arial"/>
                <a:cs typeface="Arial"/>
              </a:rPr>
              <a:t>ratio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24 to </a:t>
            </a:r>
            <a:r>
              <a:rPr sz="2400" dirty="0">
                <a:latin typeface="Arial"/>
                <a:cs typeface="Arial"/>
              </a:rPr>
              <a:t>satisfy the </a:t>
            </a:r>
            <a:r>
              <a:rPr sz="2400" spc="-5" dirty="0">
                <a:latin typeface="Arial"/>
                <a:cs typeface="Arial"/>
              </a:rPr>
              <a:t>N  </a:t>
            </a:r>
            <a:r>
              <a:rPr sz="2400" dirty="0">
                <a:latin typeface="Arial"/>
                <a:cs typeface="Arial"/>
              </a:rPr>
              <a:t>requirement of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microbes.</a:t>
            </a:r>
            <a:endParaRPr sz="2400">
              <a:latin typeface="Arial"/>
              <a:cs typeface="Arial"/>
            </a:endParaRPr>
          </a:p>
          <a:p>
            <a:pPr marL="355600" marR="216535" indent="-343535">
              <a:lnSpc>
                <a:spcPct val="100000"/>
              </a:lnSpc>
              <a:spcBef>
                <a:spcPts val="585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If </a:t>
            </a:r>
            <a:r>
              <a:rPr sz="2400" spc="-1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C:N ratio </a:t>
            </a:r>
            <a:r>
              <a:rPr sz="2400" dirty="0">
                <a:latin typeface="Arial"/>
                <a:cs typeface="Arial"/>
              </a:rPr>
              <a:t>= 24, </a:t>
            </a:r>
            <a:r>
              <a:rPr sz="2400" spc="-5" dirty="0">
                <a:latin typeface="Arial"/>
                <a:cs typeface="Arial"/>
              </a:rPr>
              <a:t>available </a:t>
            </a:r>
            <a:r>
              <a:rPr sz="2400" dirty="0">
                <a:latin typeface="Arial"/>
                <a:cs typeface="Arial"/>
              </a:rPr>
              <a:t>soil </a:t>
            </a:r>
            <a:r>
              <a:rPr sz="2400" spc="-5" dirty="0">
                <a:latin typeface="Arial"/>
                <a:cs typeface="Arial"/>
              </a:rPr>
              <a:t>N is </a:t>
            </a:r>
            <a:r>
              <a:rPr sz="2400" dirty="0">
                <a:latin typeface="Arial"/>
                <a:cs typeface="Arial"/>
              </a:rPr>
              <a:t>consumed  </a:t>
            </a:r>
            <a:r>
              <a:rPr sz="2400" spc="-5" dirty="0">
                <a:latin typeface="Arial"/>
                <a:cs typeface="Arial"/>
              </a:rPr>
              <a:t>by </a:t>
            </a:r>
            <a:r>
              <a:rPr sz="2400" dirty="0">
                <a:latin typeface="Arial"/>
                <a:cs typeface="Arial"/>
              </a:rPr>
              <a:t>microbes and plant </a:t>
            </a:r>
            <a:r>
              <a:rPr sz="2400" spc="-5" dirty="0">
                <a:latin typeface="Arial"/>
                <a:cs typeface="Arial"/>
              </a:rPr>
              <a:t>available N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decrease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8366" y="546734"/>
            <a:ext cx="40900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C:N </a:t>
            </a:r>
            <a:r>
              <a:rPr dirty="0"/>
              <a:t>RATIO</a:t>
            </a:r>
            <a:r>
              <a:rPr spc="-80" dirty="0"/>
              <a:t> </a:t>
            </a:r>
            <a:r>
              <a:rPr dirty="0"/>
              <a:t>RANGE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39469" y="1626234"/>
            <a:ext cx="7213600" cy="3610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Because </a:t>
            </a:r>
            <a:r>
              <a:rPr sz="2400" spc="-5" dirty="0">
                <a:latin typeface="Arial"/>
                <a:cs typeface="Arial"/>
              </a:rPr>
              <a:t>there is a </a:t>
            </a:r>
            <a:r>
              <a:rPr sz="2400" dirty="0">
                <a:latin typeface="Arial"/>
                <a:cs typeface="Arial"/>
              </a:rPr>
              <a:t>suite of microorganism and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OM  </a:t>
            </a:r>
            <a:r>
              <a:rPr sz="2400" spc="-10" dirty="0">
                <a:latin typeface="Arial"/>
                <a:cs typeface="Arial"/>
              </a:rPr>
              <a:t>quality, </a:t>
            </a:r>
            <a:r>
              <a:rPr sz="2400" dirty="0">
                <a:latin typeface="Arial"/>
                <a:cs typeface="Arial"/>
              </a:rPr>
              <a:t>generally </a:t>
            </a:r>
            <a:r>
              <a:rPr sz="2400" spc="-20" dirty="0">
                <a:latin typeface="Arial"/>
                <a:cs typeface="Arial"/>
              </a:rPr>
              <a:t>we </a:t>
            </a:r>
            <a:r>
              <a:rPr sz="2400" dirty="0">
                <a:latin typeface="Arial"/>
                <a:cs typeface="Arial"/>
              </a:rPr>
              <a:t>can predict </a:t>
            </a:r>
            <a:r>
              <a:rPr sz="2400" spc="-5" dirty="0">
                <a:latin typeface="Arial"/>
                <a:cs typeface="Arial"/>
              </a:rPr>
              <a:t>whether  </a:t>
            </a:r>
            <a:r>
              <a:rPr sz="2400" dirty="0">
                <a:latin typeface="Arial"/>
                <a:cs typeface="Arial"/>
              </a:rPr>
              <a:t>mineralization </a:t>
            </a:r>
            <a:r>
              <a:rPr sz="2400" spc="-5" dirty="0">
                <a:latin typeface="Arial"/>
                <a:cs typeface="Arial"/>
              </a:rPr>
              <a:t>or </a:t>
            </a:r>
            <a:r>
              <a:rPr sz="2400" dirty="0">
                <a:latin typeface="Arial"/>
                <a:cs typeface="Arial"/>
              </a:rPr>
              <a:t>immobilization </a:t>
            </a:r>
            <a:r>
              <a:rPr sz="2400" spc="-10" dirty="0">
                <a:latin typeface="Arial"/>
                <a:cs typeface="Arial"/>
              </a:rPr>
              <a:t>will </a:t>
            </a:r>
            <a:r>
              <a:rPr sz="2400" dirty="0">
                <a:latin typeface="Arial"/>
                <a:cs typeface="Arial"/>
              </a:rPr>
              <a:t>take place  base on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C:N ration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range</a:t>
            </a:r>
            <a:endParaRPr sz="24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85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spc="10" dirty="0">
                <a:latin typeface="Arial"/>
                <a:cs typeface="Arial"/>
              </a:rPr>
              <a:t>When </a:t>
            </a:r>
            <a:r>
              <a:rPr sz="2400" dirty="0">
                <a:latin typeface="Arial"/>
                <a:cs typeface="Arial"/>
              </a:rPr>
              <a:t>surface of </a:t>
            </a:r>
            <a:r>
              <a:rPr sz="2400" spc="-5" dirty="0">
                <a:latin typeface="Arial"/>
                <a:cs typeface="Arial"/>
              </a:rPr>
              <a:t>soil </a:t>
            </a:r>
            <a:r>
              <a:rPr sz="2400" spc="-15" dirty="0">
                <a:latin typeface="Arial"/>
                <a:cs typeface="Arial"/>
              </a:rPr>
              <a:t>layer </a:t>
            </a:r>
            <a:r>
              <a:rPr sz="2400" spc="-5" dirty="0">
                <a:latin typeface="Arial"/>
                <a:cs typeface="Arial"/>
              </a:rPr>
              <a:t>have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a:</a:t>
            </a:r>
            <a:endParaRPr sz="2400">
              <a:latin typeface="Arial"/>
              <a:cs typeface="Arial"/>
            </a:endParaRPr>
          </a:p>
          <a:p>
            <a:pPr marL="12700" marR="440690">
              <a:lnSpc>
                <a:spcPts val="3460"/>
              </a:lnSpc>
              <a:spcBef>
                <a:spcPts val="195"/>
              </a:spcBef>
            </a:pPr>
            <a:r>
              <a:rPr sz="2400" spc="-5" dirty="0">
                <a:latin typeface="Arial"/>
                <a:cs typeface="Arial"/>
              </a:rPr>
              <a:t>C:N </a:t>
            </a:r>
            <a:r>
              <a:rPr sz="2400" dirty="0">
                <a:latin typeface="Arial"/>
                <a:cs typeface="Arial"/>
              </a:rPr>
              <a:t>&gt; 30:1 &gt;&gt; Immobilization highly likely to</a:t>
            </a:r>
            <a:r>
              <a:rPr sz="2400" spc="-1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occur  C:N &lt; 20:1 &gt;&gt; Mineralization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likely to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occur</a:t>
            </a:r>
            <a:endParaRPr sz="2400">
              <a:latin typeface="Arial"/>
              <a:cs typeface="Arial"/>
            </a:endParaRPr>
          </a:p>
          <a:p>
            <a:pPr marL="355600" marR="226060" indent="-343535">
              <a:lnSpc>
                <a:spcPct val="100000"/>
              </a:lnSpc>
              <a:spcBef>
                <a:spcPts val="370"/>
              </a:spcBef>
            </a:pPr>
            <a:r>
              <a:rPr sz="2400" spc="-5" dirty="0">
                <a:latin typeface="Arial"/>
                <a:cs typeface="Arial"/>
              </a:rPr>
              <a:t>C:N </a:t>
            </a:r>
            <a:r>
              <a:rPr sz="2400" spc="-10" dirty="0">
                <a:latin typeface="Arial"/>
                <a:cs typeface="Arial"/>
              </a:rPr>
              <a:t>between </a:t>
            </a:r>
            <a:r>
              <a:rPr sz="2400" dirty="0">
                <a:latin typeface="Arial"/>
                <a:cs typeface="Arial"/>
              </a:rPr>
              <a:t>20-30:1 &gt;&gt; both processes may occur  but </a:t>
            </a:r>
            <a:r>
              <a:rPr sz="2400" spc="-10" dirty="0">
                <a:latin typeface="Arial"/>
                <a:cs typeface="Arial"/>
              </a:rPr>
              <a:t>will </a:t>
            </a:r>
            <a:r>
              <a:rPr sz="2400" dirty="0">
                <a:latin typeface="Arial"/>
                <a:cs typeface="Arial"/>
              </a:rPr>
              <a:t>generally 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balance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25" y="0"/>
            <a:ext cx="9043047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93820" y="2323846"/>
            <a:ext cx="10668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SOIL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492375" y="3094482"/>
            <a:ext cx="4654550" cy="2586990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680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Properties of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soil</a:t>
            </a:r>
            <a:endParaRPr sz="24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80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Microorganisms </a:t>
            </a:r>
            <a:r>
              <a:rPr sz="2400" spc="-5" dirty="0">
                <a:latin typeface="Arial"/>
                <a:cs typeface="Arial"/>
              </a:rPr>
              <a:t>in the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soil</a:t>
            </a:r>
            <a:endParaRPr sz="24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60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Plant nutrients </a:t>
            </a:r>
            <a:r>
              <a:rPr sz="2400" spc="-5" dirty="0">
                <a:latin typeface="Arial"/>
                <a:cs typeface="Arial"/>
              </a:rPr>
              <a:t>in the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soil</a:t>
            </a:r>
            <a:endParaRPr sz="24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85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Sources of plant nutrients in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the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soil</a:t>
            </a:r>
            <a:endParaRPr sz="24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80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Basic plant nutrient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cycle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05203" y="546734"/>
            <a:ext cx="69361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SUBSTRATE</a:t>
            </a:r>
            <a:r>
              <a:rPr spc="-95" dirty="0"/>
              <a:t> </a:t>
            </a:r>
            <a:r>
              <a:rPr dirty="0"/>
              <a:t>QUALITY:CARBON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39469" y="1626234"/>
            <a:ext cx="6894195" cy="4490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spc="-5" dirty="0">
                <a:latin typeface="Arial"/>
                <a:cs typeface="Arial"/>
              </a:rPr>
              <a:t>Different </a:t>
            </a:r>
            <a:r>
              <a:rPr sz="2400" dirty="0">
                <a:latin typeface="Arial"/>
                <a:cs typeface="Arial"/>
              </a:rPr>
              <a:t>carbon compounds </a:t>
            </a:r>
            <a:r>
              <a:rPr sz="2400" spc="-5" dirty="0">
                <a:latin typeface="Arial"/>
                <a:cs typeface="Arial"/>
              </a:rPr>
              <a:t>are </a:t>
            </a:r>
            <a:r>
              <a:rPr sz="2400" dirty="0">
                <a:latin typeface="Arial"/>
                <a:cs typeface="Arial"/>
              </a:rPr>
              <a:t>decomposed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at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different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rates.</a:t>
            </a:r>
            <a:endParaRPr sz="24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80"/>
              </a:spcBef>
              <a:buFont typeface="Wingdings"/>
              <a:buChar char=""/>
              <a:tabLst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Cellulose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faster</a:t>
            </a:r>
            <a:endParaRPr sz="24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65"/>
              </a:spcBef>
              <a:buFont typeface="Wingdings"/>
              <a:buChar char=""/>
              <a:tabLst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Lignin </a:t>
            </a:r>
            <a:r>
              <a:rPr sz="2400" spc="-5" dirty="0">
                <a:latin typeface="Arial"/>
                <a:cs typeface="Arial"/>
              </a:rPr>
              <a:t>slower </a:t>
            </a:r>
            <a:r>
              <a:rPr sz="2400" dirty="0">
                <a:latin typeface="Arial"/>
                <a:cs typeface="Arial"/>
              </a:rPr>
              <a:t>decomposition as compared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to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cellulose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5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C:N of the </a:t>
            </a:r>
            <a:r>
              <a:rPr sz="2400" spc="-5" dirty="0">
                <a:latin typeface="Arial"/>
                <a:cs typeface="Arial"/>
              </a:rPr>
              <a:t>OM </a:t>
            </a:r>
            <a:r>
              <a:rPr sz="2400" dirty="0">
                <a:latin typeface="Arial"/>
                <a:cs typeface="Arial"/>
              </a:rPr>
              <a:t>determine </a:t>
            </a:r>
            <a:r>
              <a:rPr sz="2400" spc="-10" dirty="0">
                <a:latin typeface="Arial"/>
                <a:cs typeface="Arial"/>
              </a:rPr>
              <a:t>the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rate:</a:t>
            </a:r>
            <a:endParaRPr sz="24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85"/>
              </a:spcBef>
              <a:buFont typeface="Wingdings"/>
              <a:buChar char=""/>
              <a:tabLst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High </a:t>
            </a:r>
            <a:r>
              <a:rPr sz="2400" spc="-5" dirty="0">
                <a:latin typeface="Arial"/>
                <a:cs typeface="Arial"/>
              </a:rPr>
              <a:t>slower, this </a:t>
            </a:r>
            <a:r>
              <a:rPr sz="2400" dirty="0">
                <a:latin typeface="Arial"/>
                <a:cs typeface="Arial"/>
              </a:rPr>
              <a:t>is due </a:t>
            </a:r>
            <a:r>
              <a:rPr sz="2400" spc="-5" dirty="0">
                <a:latin typeface="Arial"/>
                <a:cs typeface="Arial"/>
              </a:rPr>
              <a:t>to </a:t>
            </a:r>
            <a:r>
              <a:rPr sz="2400" dirty="0">
                <a:latin typeface="Arial"/>
                <a:cs typeface="Arial"/>
              </a:rPr>
              <a:t>insufficient of N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for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microorganisms to assimilate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carbon</a:t>
            </a:r>
            <a:endParaRPr sz="24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80"/>
              </a:spcBef>
              <a:buFont typeface="Wingdings"/>
              <a:buChar char=""/>
              <a:tabLst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Low </a:t>
            </a:r>
            <a:r>
              <a:rPr sz="2400" spc="-5" dirty="0">
                <a:latin typeface="Arial"/>
                <a:cs typeface="Arial"/>
              </a:rPr>
              <a:t>faster, </a:t>
            </a:r>
            <a:r>
              <a:rPr sz="2400" dirty="0">
                <a:latin typeface="Arial"/>
                <a:cs typeface="Arial"/>
              </a:rPr>
              <a:t>nitrogen is </a:t>
            </a:r>
            <a:r>
              <a:rPr sz="2400" spc="-5" dirty="0">
                <a:latin typeface="Arial"/>
                <a:cs typeface="Arial"/>
              </a:rPr>
              <a:t>sufficient for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rapid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assimilation of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carbon.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26766" y="546734"/>
            <a:ext cx="42938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1) Properties </a:t>
            </a:r>
            <a:r>
              <a:rPr b="1" dirty="0">
                <a:latin typeface="Arial"/>
                <a:cs typeface="Arial"/>
              </a:rPr>
              <a:t>of</a:t>
            </a:r>
            <a:r>
              <a:rPr b="1" spc="-35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soil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79575" y="1551916"/>
            <a:ext cx="6809105" cy="2988945"/>
          </a:xfrm>
          <a:prstGeom prst="rect">
            <a:avLst/>
          </a:prstGeom>
        </p:spPr>
        <p:txBody>
          <a:bodyPr vert="horz" wrap="square" lIns="0" tIns="869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8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There are 3 </a:t>
            </a:r>
            <a:r>
              <a:rPr sz="2400" dirty="0">
                <a:latin typeface="Arial"/>
                <a:cs typeface="Arial"/>
              </a:rPr>
              <a:t>major properties </a:t>
            </a:r>
            <a:r>
              <a:rPr sz="2400" spc="-5" dirty="0">
                <a:latin typeface="Arial"/>
                <a:cs typeface="Arial"/>
              </a:rPr>
              <a:t>of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soil: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4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800" spc="-10" dirty="0">
                <a:latin typeface="Arial"/>
                <a:cs typeface="Arial"/>
              </a:rPr>
              <a:t>Physical- </a:t>
            </a:r>
            <a:r>
              <a:rPr sz="1800" dirty="0">
                <a:latin typeface="Arial"/>
                <a:cs typeface="Arial"/>
              </a:rPr>
              <a:t>soil </a:t>
            </a:r>
            <a:r>
              <a:rPr sz="1800" spc="-5" dirty="0">
                <a:latin typeface="Arial"/>
                <a:cs typeface="Arial"/>
              </a:rPr>
              <a:t>structure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texture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4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800" dirty="0">
                <a:latin typeface="Arial"/>
                <a:cs typeface="Arial"/>
              </a:rPr>
              <a:t>Chemical-chemical component; PH,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nutrients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2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800" spc="-5" dirty="0">
                <a:latin typeface="Arial"/>
                <a:cs typeface="Arial"/>
              </a:rPr>
              <a:t>Biological-micro and </a:t>
            </a:r>
            <a:r>
              <a:rPr sz="1800" dirty="0">
                <a:latin typeface="Arial"/>
                <a:cs typeface="Arial"/>
              </a:rPr>
              <a:t>macro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fauna/flora</a:t>
            </a:r>
            <a:endParaRPr sz="1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56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Soil organic </a:t>
            </a:r>
            <a:r>
              <a:rPr sz="2400" spc="-5" dirty="0">
                <a:latin typeface="Arial"/>
                <a:cs typeface="Arial"/>
              </a:rPr>
              <a:t>matter </a:t>
            </a:r>
            <a:r>
              <a:rPr sz="2400" dirty="0">
                <a:latin typeface="Arial"/>
                <a:cs typeface="Arial"/>
              </a:rPr>
              <a:t>(OM)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any material  produced originally </a:t>
            </a:r>
            <a:r>
              <a:rPr sz="2400" spc="-5" dirty="0">
                <a:latin typeface="Arial"/>
                <a:cs typeface="Arial"/>
              </a:rPr>
              <a:t>by living </a:t>
            </a:r>
            <a:r>
              <a:rPr sz="2400" dirty="0">
                <a:latin typeface="Arial"/>
                <a:cs typeface="Arial"/>
              </a:rPr>
              <a:t>organisms (plant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or  </a:t>
            </a:r>
            <a:r>
              <a:rPr sz="2400" dirty="0">
                <a:latin typeface="Arial"/>
                <a:cs typeface="Arial"/>
              </a:rPr>
              <a:t>animal) </a:t>
            </a:r>
            <a:r>
              <a:rPr sz="2400" spc="-5" dirty="0">
                <a:latin typeface="Arial"/>
                <a:cs typeface="Arial"/>
              </a:rPr>
              <a:t>that </a:t>
            </a:r>
            <a:r>
              <a:rPr sz="2400" dirty="0">
                <a:latin typeface="Arial"/>
                <a:cs typeface="Arial"/>
              </a:rPr>
              <a:t>is returned </a:t>
            </a:r>
            <a:r>
              <a:rPr sz="2400" spc="-5" dirty="0">
                <a:latin typeface="Arial"/>
                <a:cs typeface="Arial"/>
              </a:rPr>
              <a:t>to the </a:t>
            </a:r>
            <a:r>
              <a:rPr sz="2400" dirty="0">
                <a:latin typeface="Arial"/>
                <a:cs typeface="Arial"/>
              </a:rPr>
              <a:t>soil and goes  through </a:t>
            </a:r>
            <a:r>
              <a:rPr sz="2400" spc="-10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decomposition process.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1685" y="546734"/>
            <a:ext cx="58432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2) Microorganisms in </a:t>
            </a:r>
            <a:r>
              <a:rPr dirty="0"/>
              <a:t>the</a:t>
            </a:r>
            <a:r>
              <a:rPr spc="15" dirty="0"/>
              <a:t> </a:t>
            </a:r>
            <a:r>
              <a:rPr spc="-5" dirty="0"/>
              <a:t>soil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136775" y="1553249"/>
            <a:ext cx="6048375" cy="229362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Contain </a:t>
            </a:r>
            <a:r>
              <a:rPr sz="2400" spc="-5" dirty="0">
                <a:latin typeface="Arial"/>
                <a:cs typeface="Arial"/>
              </a:rPr>
              <a:t>5 </a:t>
            </a:r>
            <a:r>
              <a:rPr sz="2400" dirty="0">
                <a:latin typeface="Arial"/>
                <a:cs typeface="Arial"/>
              </a:rPr>
              <a:t>major groups of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microorganism: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Bacteria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Actinomycetes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84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Fungi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Algae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Protozoa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1685" y="546734"/>
            <a:ext cx="58432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2) Microorganisms in </a:t>
            </a:r>
            <a:r>
              <a:rPr dirty="0"/>
              <a:t>the</a:t>
            </a:r>
            <a:r>
              <a:rPr spc="15" dirty="0"/>
              <a:t> </a:t>
            </a:r>
            <a:r>
              <a:rPr spc="-5" dirty="0"/>
              <a:t>soil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12975" y="1626234"/>
            <a:ext cx="6130290" cy="2952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All these </a:t>
            </a:r>
            <a:r>
              <a:rPr sz="2400" dirty="0">
                <a:latin typeface="Arial"/>
                <a:cs typeface="Arial"/>
              </a:rPr>
              <a:t>microorganism participate 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various activities that take </a:t>
            </a:r>
            <a:r>
              <a:rPr sz="2400" dirty="0">
                <a:latin typeface="Arial"/>
                <a:cs typeface="Arial"/>
              </a:rPr>
              <a:t>place in </a:t>
            </a:r>
            <a:r>
              <a:rPr sz="2400" spc="-5" dirty="0">
                <a:latin typeface="Arial"/>
                <a:cs typeface="Arial"/>
              </a:rPr>
              <a:t>the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soil.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Among </a:t>
            </a:r>
            <a:r>
              <a:rPr sz="2400" spc="-5" dirty="0">
                <a:latin typeface="Arial"/>
                <a:cs typeface="Arial"/>
              </a:rPr>
              <a:t>the activities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are: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5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Decomposition of organic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matter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Nutrient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cycling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Nutrients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transport/flow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Protection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62785" y="546734"/>
            <a:ext cx="60210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3) </a:t>
            </a:r>
            <a:r>
              <a:rPr b="1" dirty="0">
                <a:latin typeface="Arial"/>
                <a:cs typeface="Arial"/>
              </a:rPr>
              <a:t>Plant </a:t>
            </a:r>
            <a:r>
              <a:rPr b="1" spc="-5" dirty="0">
                <a:latin typeface="Arial"/>
                <a:cs typeface="Arial"/>
              </a:rPr>
              <a:t>nutrients </a:t>
            </a:r>
            <a:r>
              <a:rPr b="1" dirty="0">
                <a:latin typeface="Arial"/>
                <a:cs typeface="Arial"/>
              </a:rPr>
              <a:t>in </a:t>
            </a:r>
            <a:r>
              <a:rPr b="1" spc="-5" dirty="0">
                <a:latin typeface="Arial"/>
                <a:cs typeface="Arial"/>
              </a:rPr>
              <a:t>the</a:t>
            </a:r>
            <a:r>
              <a:rPr b="1" spc="-25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soil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39469" y="1626234"/>
            <a:ext cx="7253605" cy="3813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spc="-5" dirty="0">
                <a:latin typeface="Arial"/>
                <a:cs typeface="Arial"/>
              </a:rPr>
              <a:t>There are </a:t>
            </a:r>
            <a:r>
              <a:rPr sz="2400" dirty="0">
                <a:latin typeface="Arial"/>
                <a:cs typeface="Arial"/>
              </a:rPr>
              <a:t>at least </a:t>
            </a:r>
            <a:r>
              <a:rPr sz="2400" spc="-5" dirty="0">
                <a:latin typeface="Arial"/>
                <a:cs typeface="Arial"/>
              </a:rPr>
              <a:t>16 </a:t>
            </a:r>
            <a:r>
              <a:rPr sz="2400" dirty="0">
                <a:latin typeface="Arial"/>
                <a:cs typeface="Arial"/>
              </a:rPr>
              <a:t>essential chemical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elements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for </a:t>
            </a:r>
            <a:r>
              <a:rPr sz="2400" dirty="0">
                <a:latin typeface="Arial"/>
                <a:cs typeface="Arial"/>
              </a:rPr>
              <a:t>plant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growth.</a:t>
            </a:r>
            <a:endParaRPr sz="24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80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Plant must </a:t>
            </a:r>
            <a:r>
              <a:rPr sz="2400" spc="-5" dirty="0">
                <a:latin typeface="Arial"/>
                <a:cs typeface="Arial"/>
              </a:rPr>
              <a:t>have these </a:t>
            </a:r>
            <a:r>
              <a:rPr sz="2400" dirty="0">
                <a:latin typeface="Arial"/>
                <a:cs typeface="Arial"/>
              </a:rPr>
              <a:t>nutrients to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performance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Arial"/>
                <a:cs typeface="Arial"/>
              </a:rPr>
              <a:t>the various physiological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functions.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5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1800" dirty="0">
                <a:latin typeface="Arial"/>
                <a:cs typeface="Arial"/>
              </a:rPr>
              <a:t>C,H </a:t>
            </a:r>
            <a:r>
              <a:rPr sz="1800" spc="-5" dirty="0">
                <a:latin typeface="Arial"/>
                <a:cs typeface="Arial"/>
              </a:rPr>
              <a:t>and </a:t>
            </a:r>
            <a:r>
              <a:rPr sz="1800" spc="-10" dirty="0">
                <a:latin typeface="Arial"/>
                <a:cs typeface="Arial"/>
              </a:rPr>
              <a:t>Oxygen </a:t>
            </a:r>
            <a:r>
              <a:rPr sz="1800" dirty="0">
                <a:latin typeface="Arial"/>
                <a:cs typeface="Arial"/>
              </a:rPr>
              <a:t>(O2), </a:t>
            </a:r>
            <a:r>
              <a:rPr sz="1800" b="1" spc="-5" dirty="0">
                <a:latin typeface="Arial"/>
                <a:cs typeface="Arial"/>
              </a:rPr>
              <a:t>(from air &amp;</a:t>
            </a:r>
            <a:r>
              <a:rPr sz="1800" b="1" spc="60" dirty="0">
                <a:latin typeface="Arial"/>
                <a:cs typeface="Arial"/>
              </a:rPr>
              <a:t> </a:t>
            </a:r>
            <a:r>
              <a:rPr sz="1800" b="1" spc="5" dirty="0">
                <a:latin typeface="Arial"/>
                <a:cs typeface="Arial"/>
              </a:rPr>
              <a:t>water)</a:t>
            </a:r>
            <a:endParaRPr sz="1800">
              <a:latin typeface="Arial"/>
              <a:cs typeface="Arial"/>
            </a:endParaRPr>
          </a:p>
          <a:p>
            <a:pPr marL="355600" marR="323850" indent="-343535">
              <a:lnSpc>
                <a:spcPct val="100000"/>
              </a:lnSpc>
              <a:spcBef>
                <a:spcPts val="420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1800" dirty="0">
                <a:latin typeface="Arial"/>
                <a:cs typeface="Arial"/>
              </a:rPr>
              <a:t>N, </a:t>
            </a:r>
            <a:r>
              <a:rPr sz="1800" spc="-5" dirty="0">
                <a:latin typeface="Arial"/>
                <a:cs typeface="Arial"/>
              </a:rPr>
              <a:t>phosphorus </a:t>
            </a:r>
            <a:r>
              <a:rPr sz="1800" dirty="0">
                <a:latin typeface="Arial"/>
                <a:cs typeface="Arial"/>
              </a:rPr>
              <a:t>(P), </a:t>
            </a:r>
            <a:r>
              <a:rPr sz="1800" spc="-5" dirty="0">
                <a:latin typeface="Arial"/>
                <a:cs typeface="Arial"/>
              </a:rPr>
              <a:t>potassium </a:t>
            </a:r>
            <a:r>
              <a:rPr sz="1800" dirty="0">
                <a:latin typeface="Arial"/>
                <a:cs typeface="Arial"/>
              </a:rPr>
              <a:t>(K), </a:t>
            </a:r>
            <a:r>
              <a:rPr sz="1800" spc="-5" dirty="0">
                <a:latin typeface="Arial"/>
                <a:cs typeface="Arial"/>
              </a:rPr>
              <a:t>Ca, Mg, sulfur (S), iron (Fe),  </a:t>
            </a:r>
            <a:r>
              <a:rPr sz="1800" dirty="0">
                <a:latin typeface="Arial"/>
                <a:cs typeface="Arial"/>
              </a:rPr>
              <a:t>manganese (Mn), Zn, </a:t>
            </a:r>
            <a:r>
              <a:rPr sz="1800" spc="-5" dirty="0">
                <a:latin typeface="Arial"/>
                <a:cs typeface="Arial"/>
              </a:rPr>
              <a:t>copper </a:t>
            </a:r>
            <a:r>
              <a:rPr sz="1800" dirty="0">
                <a:latin typeface="Arial"/>
                <a:cs typeface="Arial"/>
              </a:rPr>
              <a:t>(Cu), </a:t>
            </a:r>
            <a:r>
              <a:rPr sz="1800" spc="-5" dirty="0">
                <a:latin typeface="Arial"/>
                <a:cs typeface="Arial"/>
              </a:rPr>
              <a:t>boron </a:t>
            </a:r>
            <a:r>
              <a:rPr sz="1800" dirty="0">
                <a:latin typeface="Arial"/>
                <a:cs typeface="Arial"/>
              </a:rPr>
              <a:t>(B), </a:t>
            </a:r>
            <a:r>
              <a:rPr sz="1800" spc="-5" dirty="0">
                <a:latin typeface="Arial"/>
                <a:cs typeface="Arial"/>
              </a:rPr>
              <a:t>molybdenum </a:t>
            </a:r>
            <a:r>
              <a:rPr sz="1800" dirty="0">
                <a:latin typeface="Arial"/>
                <a:cs typeface="Arial"/>
              </a:rPr>
              <a:t>(Mo),  and </a:t>
            </a:r>
            <a:r>
              <a:rPr sz="1800" spc="-5" dirty="0">
                <a:latin typeface="Arial"/>
                <a:cs typeface="Arial"/>
              </a:rPr>
              <a:t>chlorine (Cl) </a:t>
            </a:r>
            <a:r>
              <a:rPr sz="1800" b="1" dirty="0">
                <a:latin typeface="Arial"/>
                <a:cs typeface="Arial"/>
              </a:rPr>
              <a:t>(from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soil).</a:t>
            </a:r>
            <a:endParaRPr sz="1800">
              <a:latin typeface="Arial"/>
              <a:cs typeface="Arial"/>
            </a:endParaRPr>
          </a:p>
          <a:p>
            <a:pPr marL="355600" marR="5080" indent="-343535">
              <a:lnSpc>
                <a:spcPct val="100000"/>
              </a:lnSpc>
              <a:spcBef>
                <a:spcPts val="440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1800" spc="-5" dirty="0">
                <a:latin typeface="Arial"/>
                <a:cs typeface="Arial"/>
              </a:rPr>
              <a:t>Sodium </a:t>
            </a:r>
            <a:r>
              <a:rPr sz="1800" dirty="0">
                <a:latin typeface="Arial"/>
                <a:cs typeface="Arial"/>
              </a:rPr>
              <a:t>(Na), </a:t>
            </a:r>
            <a:r>
              <a:rPr sz="1800" spc="-5" dirty="0">
                <a:latin typeface="Arial"/>
                <a:cs typeface="Arial"/>
              </a:rPr>
              <a:t>silicon </a:t>
            </a:r>
            <a:r>
              <a:rPr sz="1800" dirty="0">
                <a:latin typeface="Arial"/>
                <a:cs typeface="Arial"/>
              </a:rPr>
              <a:t>(SI), </a:t>
            </a:r>
            <a:r>
              <a:rPr sz="1800" spc="-5" dirty="0">
                <a:latin typeface="Arial"/>
                <a:cs typeface="Arial"/>
              </a:rPr>
              <a:t>and </a:t>
            </a:r>
            <a:r>
              <a:rPr sz="1800" dirty="0">
                <a:latin typeface="Arial"/>
                <a:cs typeface="Arial"/>
              </a:rPr>
              <a:t>nickel (Ni), </a:t>
            </a:r>
            <a:r>
              <a:rPr sz="1800" spc="-5" dirty="0">
                <a:latin typeface="Arial"/>
                <a:cs typeface="Arial"/>
              </a:rPr>
              <a:t>Cobalt </a:t>
            </a:r>
            <a:r>
              <a:rPr sz="1800" dirty="0">
                <a:latin typeface="Arial"/>
                <a:cs typeface="Arial"/>
              </a:rPr>
              <a:t>(Co). </a:t>
            </a:r>
            <a:r>
              <a:rPr sz="1800" b="1" spc="-5" dirty="0">
                <a:latin typeface="Arial"/>
                <a:cs typeface="Arial"/>
              </a:rPr>
              <a:t>(Required by  certain </a:t>
            </a:r>
            <a:r>
              <a:rPr sz="1800" b="1" dirty="0">
                <a:latin typeface="Arial"/>
                <a:cs typeface="Arial"/>
              </a:rPr>
              <a:t>plants)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4011929" marR="5080" indent="-300101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latin typeface="Arial"/>
                <a:cs typeface="Arial"/>
              </a:rPr>
              <a:t>4) Sources of plant </a:t>
            </a:r>
            <a:r>
              <a:rPr sz="3200" b="1" spc="-5" dirty="0">
                <a:latin typeface="Arial"/>
                <a:cs typeface="Arial"/>
              </a:rPr>
              <a:t>nutrients in</a:t>
            </a:r>
            <a:r>
              <a:rPr sz="3200" b="1" spc="-15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the  </a:t>
            </a:r>
            <a:r>
              <a:rPr sz="3200" b="1" spc="-5" dirty="0">
                <a:latin typeface="Arial"/>
                <a:cs typeface="Arial"/>
              </a:rPr>
              <a:t>soil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60575" y="1552714"/>
            <a:ext cx="6478270" cy="324485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528320" indent="-515620">
              <a:lnSpc>
                <a:spcPct val="100000"/>
              </a:lnSpc>
              <a:spcBef>
                <a:spcPts val="675"/>
              </a:spcBef>
              <a:buAutoNum type="arabicParenR"/>
              <a:tabLst>
                <a:tab pos="527685" algn="l"/>
                <a:tab pos="528320" algn="l"/>
              </a:tabLst>
            </a:pPr>
            <a:r>
              <a:rPr sz="2400" spc="5" dirty="0">
                <a:latin typeface="Arial"/>
                <a:cs typeface="Arial"/>
              </a:rPr>
              <a:t>Weathering </a:t>
            </a:r>
            <a:r>
              <a:rPr sz="2400" dirty="0">
                <a:latin typeface="Arial"/>
                <a:cs typeface="Arial"/>
              </a:rPr>
              <a:t>of soil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minerals</a:t>
            </a:r>
            <a:endParaRPr sz="2400">
              <a:latin typeface="Arial"/>
              <a:cs typeface="Arial"/>
            </a:endParaRPr>
          </a:p>
          <a:p>
            <a:pPr marL="528320" indent="-515620">
              <a:lnSpc>
                <a:spcPct val="100000"/>
              </a:lnSpc>
              <a:spcBef>
                <a:spcPts val="585"/>
              </a:spcBef>
              <a:buAutoNum type="arabicParenR"/>
              <a:tabLst>
                <a:tab pos="527685" algn="l"/>
                <a:tab pos="528320" algn="l"/>
              </a:tabLst>
            </a:pPr>
            <a:r>
              <a:rPr sz="2400" dirty="0">
                <a:latin typeface="Arial"/>
                <a:cs typeface="Arial"/>
              </a:rPr>
              <a:t>Decomposition of plant residue,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animal</a:t>
            </a:r>
            <a:endParaRPr sz="2400">
              <a:latin typeface="Arial"/>
              <a:cs typeface="Arial"/>
            </a:endParaRPr>
          </a:p>
          <a:p>
            <a:pPr marL="527685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remains and soil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microorganisms</a:t>
            </a:r>
            <a:endParaRPr sz="2400">
              <a:latin typeface="Arial"/>
              <a:cs typeface="Arial"/>
            </a:endParaRPr>
          </a:p>
          <a:p>
            <a:pPr marL="528320" indent="-515620">
              <a:lnSpc>
                <a:spcPct val="100000"/>
              </a:lnSpc>
              <a:spcBef>
                <a:spcPts val="560"/>
              </a:spcBef>
              <a:buAutoNum type="arabicParenR" startAt="3"/>
              <a:tabLst>
                <a:tab pos="527685" algn="l"/>
                <a:tab pos="528320" algn="l"/>
              </a:tabLst>
            </a:pPr>
            <a:r>
              <a:rPr sz="2400" dirty="0">
                <a:latin typeface="Arial"/>
                <a:cs typeface="Arial"/>
              </a:rPr>
              <a:t>Application of fertilizers and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limiting</a:t>
            </a:r>
            <a:endParaRPr sz="2400">
              <a:latin typeface="Arial"/>
              <a:cs typeface="Arial"/>
            </a:endParaRPr>
          </a:p>
          <a:p>
            <a:pPr marL="527685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materials</a:t>
            </a:r>
            <a:endParaRPr sz="2400">
              <a:latin typeface="Arial"/>
              <a:cs typeface="Arial"/>
            </a:endParaRPr>
          </a:p>
          <a:p>
            <a:pPr marL="527685" marR="5080" indent="-515620">
              <a:lnSpc>
                <a:spcPct val="100000"/>
              </a:lnSpc>
              <a:spcBef>
                <a:spcPts val="585"/>
              </a:spcBef>
              <a:buAutoNum type="arabicParenR" startAt="4"/>
              <a:tabLst>
                <a:tab pos="527685" algn="l"/>
                <a:tab pos="528320" algn="l"/>
              </a:tabLst>
            </a:pPr>
            <a:r>
              <a:rPr sz="2400" dirty="0">
                <a:latin typeface="Arial"/>
                <a:cs typeface="Arial"/>
              </a:rPr>
              <a:t>Application of manures, composts,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biosoilds  </a:t>
            </a:r>
            <a:r>
              <a:rPr sz="2400" spc="-5" dirty="0">
                <a:latin typeface="Arial"/>
                <a:cs typeface="Arial"/>
              </a:rPr>
              <a:t>(sewage </a:t>
            </a:r>
            <a:r>
              <a:rPr sz="2400" dirty="0">
                <a:latin typeface="Arial"/>
                <a:cs typeface="Arial"/>
              </a:rPr>
              <a:t>sludge) and </a:t>
            </a:r>
            <a:r>
              <a:rPr sz="2400" spc="-5" dirty="0">
                <a:latin typeface="Arial"/>
                <a:cs typeface="Arial"/>
              </a:rPr>
              <a:t>other </a:t>
            </a:r>
            <a:r>
              <a:rPr sz="2400" dirty="0">
                <a:latin typeface="Arial"/>
                <a:cs typeface="Arial"/>
              </a:rPr>
              <a:t>organic  amendments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4011929" marR="5080" indent="-300101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latin typeface="Arial"/>
                <a:cs typeface="Arial"/>
              </a:rPr>
              <a:t>4) Sources of plant </a:t>
            </a:r>
            <a:r>
              <a:rPr sz="3200" b="1" spc="-5" dirty="0">
                <a:latin typeface="Arial"/>
                <a:cs typeface="Arial"/>
              </a:rPr>
              <a:t>nutrients in</a:t>
            </a:r>
            <a:r>
              <a:rPr sz="3200" b="1" spc="-14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the  </a:t>
            </a:r>
            <a:r>
              <a:rPr sz="3200" b="1" spc="-5" dirty="0">
                <a:latin typeface="Arial"/>
                <a:cs typeface="Arial"/>
              </a:rPr>
              <a:t>soil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65375" y="1552714"/>
            <a:ext cx="6067425" cy="368427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528320" indent="-516255">
              <a:lnSpc>
                <a:spcPct val="100000"/>
              </a:lnSpc>
              <a:spcBef>
                <a:spcPts val="675"/>
              </a:spcBef>
              <a:buAutoNum type="arabicParenR" startAt="5"/>
              <a:tabLst>
                <a:tab pos="528320" algn="l"/>
                <a:tab pos="528955" algn="l"/>
              </a:tabLst>
            </a:pPr>
            <a:r>
              <a:rPr sz="2400" spc="-5" dirty="0">
                <a:latin typeface="Arial"/>
                <a:cs typeface="Arial"/>
              </a:rPr>
              <a:t>N-fixation by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legumes</a:t>
            </a:r>
            <a:endParaRPr sz="2400">
              <a:latin typeface="Arial"/>
              <a:cs typeface="Arial"/>
            </a:endParaRPr>
          </a:p>
          <a:p>
            <a:pPr marL="528320" indent="-516255">
              <a:lnSpc>
                <a:spcPct val="100000"/>
              </a:lnSpc>
              <a:spcBef>
                <a:spcPts val="585"/>
              </a:spcBef>
              <a:buAutoNum type="arabicParenR" startAt="5"/>
              <a:tabLst>
                <a:tab pos="528320" algn="l"/>
                <a:tab pos="528955" algn="l"/>
              </a:tabLst>
            </a:pPr>
            <a:r>
              <a:rPr sz="2400" spc="-5" dirty="0">
                <a:latin typeface="Arial"/>
                <a:cs typeface="Arial"/>
              </a:rPr>
              <a:t>Ground </a:t>
            </a:r>
            <a:r>
              <a:rPr sz="2400" dirty="0">
                <a:latin typeface="Arial"/>
                <a:cs typeface="Arial"/>
              </a:rPr>
              <a:t>rock </a:t>
            </a:r>
            <a:r>
              <a:rPr sz="2400" spc="-5" dirty="0">
                <a:latin typeface="Arial"/>
                <a:cs typeface="Arial"/>
              </a:rPr>
              <a:t>powders </a:t>
            </a:r>
            <a:r>
              <a:rPr sz="2400" dirty="0">
                <a:latin typeface="Arial"/>
                <a:cs typeface="Arial"/>
              </a:rPr>
              <a:t>or dusts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including</a:t>
            </a:r>
            <a:endParaRPr sz="2400">
              <a:latin typeface="Arial"/>
              <a:cs typeface="Arial"/>
            </a:endParaRPr>
          </a:p>
          <a:p>
            <a:pPr marL="52832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greensand, basalt and rock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phosphate</a:t>
            </a:r>
            <a:endParaRPr sz="2400">
              <a:latin typeface="Arial"/>
              <a:cs typeface="Arial"/>
            </a:endParaRPr>
          </a:p>
          <a:p>
            <a:pPr marL="528320" indent="-516255">
              <a:lnSpc>
                <a:spcPct val="100000"/>
              </a:lnSpc>
              <a:spcBef>
                <a:spcPts val="560"/>
              </a:spcBef>
              <a:buAutoNum type="arabicParenR" startAt="7"/>
              <a:tabLst>
                <a:tab pos="528320" algn="l"/>
                <a:tab pos="528955" algn="l"/>
              </a:tabLst>
            </a:pPr>
            <a:r>
              <a:rPr sz="2400" dirty="0">
                <a:latin typeface="Arial"/>
                <a:cs typeface="Arial"/>
              </a:rPr>
              <a:t>Inorganic industrial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by-products</a:t>
            </a:r>
            <a:endParaRPr sz="2400">
              <a:latin typeface="Arial"/>
              <a:cs typeface="Arial"/>
            </a:endParaRPr>
          </a:p>
          <a:p>
            <a:pPr marL="528320" marR="5080" indent="-516255">
              <a:lnSpc>
                <a:spcPct val="100000"/>
              </a:lnSpc>
              <a:spcBef>
                <a:spcPts val="580"/>
              </a:spcBef>
              <a:buAutoNum type="arabicParenR" startAt="7"/>
              <a:tabLst>
                <a:tab pos="528320" algn="l"/>
                <a:tab pos="528955" algn="l"/>
              </a:tabLst>
            </a:pPr>
            <a:r>
              <a:rPr sz="2400" spc="-5" dirty="0">
                <a:latin typeface="Arial"/>
                <a:cs typeface="Arial"/>
              </a:rPr>
              <a:t>Atmosphere </a:t>
            </a:r>
            <a:r>
              <a:rPr sz="2400" dirty="0">
                <a:latin typeface="Arial"/>
                <a:cs typeface="Arial"/>
              </a:rPr>
              <a:t>deposition, </a:t>
            </a:r>
            <a:r>
              <a:rPr sz="2400" spc="-5" dirty="0">
                <a:latin typeface="Arial"/>
                <a:cs typeface="Arial"/>
              </a:rPr>
              <a:t>such as N </a:t>
            </a:r>
            <a:r>
              <a:rPr sz="2400" dirty="0">
                <a:latin typeface="Arial"/>
                <a:cs typeface="Arial"/>
              </a:rPr>
              <a:t>and S  </a:t>
            </a:r>
            <a:r>
              <a:rPr sz="2400" spc="-5" dirty="0">
                <a:latin typeface="Arial"/>
                <a:cs typeface="Arial"/>
              </a:rPr>
              <a:t>from </a:t>
            </a:r>
            <a:r>
              <a:rPr sz="2400" dirty="0">
                <a:latin typeface="Arial"/>
                <a:cs typeface="Arial"/>
              </a:rPr>
              <a:t>acid rain or </a:t>
            </a:r>
            <a:r>
              <a:rPr sz="2400" spc="-5" dirty="0">
                <a:latin typeface="Arial"/>
                <a:cs typeface="Arial"/>
              </a:rPr>
              <a:t>N-fixation </a:t>
            </a:r>
            <a:r>
              <a:rPr sz="2400" dirty="0">
                <a:latin typeface="Arial"/>
                <a:cs typeface="Arial"/>
              </a:rPr>
              <a:t>by lightning  discharge</a:t>
            </a:r>
            <a:endParaRPr sz="2400">
              <a:latin typeface="Arial"/>
              <a:cs typeface="Arial"/>
            </a:endParaRPr>
          </a:p>
          <a:p>
            <a:pPr marL="528320" marR="57150" indent="-516255">
              <a:lnSpc>
                <a:spcPct val="100000"/>
              </a:lnSpc>
              <a:spcBef>
                <a:spcPts val="585"/>
              </a:spcBef>
              <a:buAutoNum type="arabicParenR" startAt="7"/>
              <a:tabLst>
                <a:tab pos="528320" algn="l"/>
                <a:tab pos="528955" algn="l"/>
              </a:tabLst>
            </a:pPr>
            <a:r>
              <a:rPr sz="2400" dirty="0">
                <a:latin typeface="Arial"/>
                <a:cs typeface="Arial"/>
              </a:rPr>
              <a:t>Deposition of nutrient </a:t>
            </a:r>
            <a:r>
              <a:rPr sz="2400" spc="-5" dirty="0">
                <a:latin typeface="Arial"/>
                <a:cs typeface="Arial"/>
              </a:rPr>
              <a:t>rich </a:t>
            </a:r>
            <a:r>
              <a:rPr sz="2400" dirty="0">
                <a:latin typeface="Arial"/>
                <a:cs typeface="Arial"/>
              </a:rPr>
              <a:t>sediment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from  erosion </a:t>
            </a:r>
            <a:r>
              <a:rPr sz="2400" spc="-5" dirty="0">
                <a:latin typeface="Arial"/>
                <a:cs typeface="Arial"/>
              </a:rPr>
              <a:t>and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flooding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285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1085</Words>
  <Application>Microsoft Office PowerPoint</Application>
  <PresentationFormat>On-screen Show (4:3)</PresentationFormat>
  <Paragraphs>180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ORGANIC MATTER DECOMPOSITION </vt:lpstr>
      <vt:lpstr>Outline</vt:lpstr>
      <vt:lpstr>SOIL</vt:lpstr>
      <vt:lpstr>1) Properties of soil</vt:lpstr>
      <vt:lpstr>2) Microorganisms in the soil</vt:lpstr>
      <vt:lpstr>2) Microorganisms in the soil</vt:lpstr>
      <vt:lpstr>3) Plant nutrients in the soil</vt:lpstr>
      <vt:lpstr>4) Sources of plant nutrients in the  soil</vt:lpstr>
      <vt:lpstr>4) Sources of plant nutrients in the  soil</vt:lpstr>
      <vt:lpstr>5) Basic Plant Nutrient Cycle</vt:lpstr>
      <vt:lpstr>5) Basic plant Nutrient Cycle</vt:lpstr>
      <vt:lpstr>5) Basic plant Nutrient Cycle</vt:lpstr>
      <vt:lpstr>DECOMPOSITION OF  ORGANIC MATTER (OM)</vt:lpstr>
      <vt:lpstr>DECOMPOSITION OF OM</vt:lpstr>
      <vt:lpstr>Decomposition (and respiration)</vt:lpstr>
      <vt:lpstr>SOURCE OF ORGANIC MATTER</vt:lpstr>
      <vt:lpstr>ORGANIC CONSTITUENTS OF  PLANTS</vt:lpstr>
      <vt:lpstr>Slide 18</vt:lpstr>
      <vt:lpstr>WHY ORGANISMS DECOMPOSE  OM?</vt:lpstr>
      <vt:lpstr>WHY DO WE CARE ABOUT  DECOMPOSITION?</vt:lpstr>
      <vt:lpstr>WHO ARE THE DECOMPOSERS?</vt:lpstr>
      <vt:lpstr>Slide 22</vt:lpstr>
      <vt:lpstr>DECOMPOSITION PROCESS</vt:lpstr>
      <vt:lpstr>Slide 24</vt:lpstr>
      <vt:lpstr>FACTORS AFFECTING RATE OF  DECOMPOSITION</vt:lpstr>
      <vt:lpstr>WHAT IS THE C:N RATIO?</vt:lpstr>
      <vt:lpstr>C:N OF SOME ORGANIC  MATTER</vt:lpstr>
      <vt:lpstr>Slide 28</vt:lpstr>
      <vt:lpstr>C:N RATIO RANGE</vt:lpstr>
      <vt:lpstr>SUBSTRATE QUALITY:CARBON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azura</dc:creator>
  <cp:lastModifiedBy>Windows User</cp:lastModifiedBy>
  <cp:revision>1</cp:revision>
  <dcterms:created xsi:type="dcterms:W3CDTF">2021-04-16T04:40:26Z</dcterms:created>
  <dcterms:modified xsi:type="dcterms:W3CDTF">2021-04-16T04:43:08Z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2013-08-14T00:00:00Z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2021-04-16T00:00:00Z</vt:filetime>
  </property>
</Properties>
</file>