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09" r:id="rId2"/>
  </p:sldMasterIdLst>
  <p:notesMasterIdLst>
    <p:notesMasterId r:id="rId15"/>
  </p:notesMasterIdLst>
  <p:handoutMasterIdLst>
    <p:handoutMasterId r:id="rId16"/>
  </p:handoutMasterIdLst>
  <p:sldIdLst>
    <p:sldId id="258" r:id="rId3"/>
    <p:sldId id="351" r:id="rId4"/>
    <p:sldId id="360" r:id="rId5"/>
    <p:sldId id="270" r:id="rId6"/>
    <p:sldId id="259" r:id="rId7"/>
    <p:sldId id="265" r:id="rId8"/>
    <p:sldId id="261" r:id="rId9"/>
    <p:sldId id="262" r:id="rId10"/>
    <p:sldId id="263" r:id="rId11"/>
    <p:sldId id="266" r:id="rId12"/>
    <p:sldId id="361" r:id="rId13"/>
    <p:sldId id="357" r:id="rId14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314" autoAdjust="0"/>
  </p:normalViewPr>
  <p:slideViewPr>
    <p:cSldViewPr snapToGrid="0">
      <p:cViewPr varScale="1">
        <p:scale>
          <a:sx n="93" d="100"/>
          <a:sy n="93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3CF4A-BDEE-4180-A1B1-3285412DCBC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395B0-38A3-4C3F-B3D4-32144F10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9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C7D8C-546A-402D-8617-86A6FC2E010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15FE8-0A4A-4E55-888E-0D299A35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Atlas Pharmacology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FE8-0A4A-4E55-888E-0D299A352D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Apothecary</a:t>
            </a:r>
            <a:r>
              <a:rPr lang="en-US" b="1" dirty="0" smtClean="0"/>
              <a:t>: </a:t>
            </a:r>
            <a:r>
              <a:rPr lang="en-US" dirty="0" smtClean="0"/>
              <a:t>person who prepared and sold medicines and drugs.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FE8-0A4A-4E55-888E-0D299A352D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9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Consoloidation</a:t>
            </a:r>
            <a:r>
              <a:rPr lang="en-US" dirty="0" smtClean="0"/>
              <a:t>…the action or process of making something stronger or more solid.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FE8-0A4A-4E55-888E-0D299A352D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Empiricist,,,</a:t>
            </a:r>
            <a:r>
              <a:rPr lang="en-US" dirty="0" err="1" smtClean="0"/>
              <a:t>a</a:t>
            </a:r>
            <a:r>
              <a:rPr lang="en-US" dirty="0" smtClean="0"/>
              <a:t> person who supports the theory that all knowledge is based on experience derived from the senses. Empiricism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FE8-0A4A-4E55-888E-0D299A352D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Antiquity; ancient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FE8-0A4A-4E55-888E-0D299A352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Consolidation,,,the</a:t>
            </a:r>
            <a:r>
              <a:rPr lang="en-US" dirty="0" smtClean="0"/>
              <a:t> action or process of making something stronger or more solid.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FE8-0A4A-4E55-888E-0D299A352D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5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Status quo is a Latin phrase meaning the existing state of affairs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FE8-0A4A-4E55-888E-0D299A352D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CBD7EA-4C7F-4E47-BCDC-F5B4C188FC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4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1C21-E1A2-46EB-A1E0-3B76CB4C3723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1708-3381-4EEB-9136-8FCAC0D7C700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7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7DB3-D1A0-4FF0-8508-337E294AA803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13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207E-37E4-4476-BBFF-41E54CC24F17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8736-BBFE-4D7A-B822-F36B3CA11CC7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73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938F-8F4E-4FE5-8CD0-3021A7FD1AE4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5BD7-4B6A-43CA-91C4-23FCA034D9A6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8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5AB5-4E04-4C1F-BE25-435621C50DE3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6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5F18F2-0E06-4BD1-8F76-1F0A0CCEBC1E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E836A2-08D4-4EBC-B5FE-10E5016CE13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5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A6BDD2-5D52-4FC8-BF0A-005DA8C9BA2B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D291EA-0E8A-4E43-BEE6-F7AB8723EC3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37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00A0C8-E636-4B32-B9B6-D36519DF2803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F2618D-A452-4A0C-8AF6-3226C3ED49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6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4FA1-C148-4BCF-BB45-A3516CC8D90D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3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D04F1-5CC9-46F7-9D9D-02CA7C216E80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364991-D011-4DF9-A716-BCB6E581834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C8510-75A9-417B-A0BF-CA8CA4D3BD3C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2370DC-930D-453B-87D8-2037168EB2F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39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AA9FA4-3407-4599-A192-3AD9B0CB7D11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03709E-E0CF-47AE-82B5-5F2AB39CEB7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1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332A36-ABD2-4CC3-99F0-1998C11862EF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71F00E-94AE-4704-898D-6B1D1335C6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65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1D62F-D9FE-4FB0-930D-E0547DB940F3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90C110-058F-4660-BE02-290EB16735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3B3D1B-0BA4-4E95-8167-F921E7AF1BB4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ECBE3-C9E7-47A6-A6EA-EF36A5B8651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49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BD8D4-20A9-4CE9-B825-8BABE72151C9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1E5B0-6E8C-4A31-924D-12BCED54F6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26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FC1A53-C626-4AE9-AA9A-3F15C9E22826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C0E487-34EB-4529-8791-E92AE558481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22D1-F1EF-40FE-B51E-B2FFB1CCB85F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293F-F1E7-4609-9887-E4CCCE65D489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492D-EC9F-463C-8F49-B59669EFBDE6}" type="datetime1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A557-366B-430B-8042-588AEA16B600}" type="datetime1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E88-CFB2-4F57-9E4B-13F2E3CD30EF}" type="datetime1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8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C439-E299-4812-8B23-3FE5044CF50A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881A-3778-45EF-BEBE-3006BC148801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EF48-6785-49BC-9341-A67972149DAE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8020CD-6C06-4A9F-8C19-4BD61CA0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D8C452-5405-48B1-ACDD-E319B142865D}" type="datetime1">
              <a:rPr lang="en-US" smtClean="0">
                <a:solidFill>
                  <a:srgbClr val="000000"/>
                </a:solidFill>
              </a:rPr>
              <a:t>4/20/2021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6CCAC9-F465-4BB3-991D-2ECE17D6488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8232" y="970344"/>
            <a:ext cx="85172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History of Pharmacology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Century Gothic" panose="020B0502020202020204" pitchFamily="34" charset="0"/>
              </a:rPr>
              <a:t>Since time immemorial, medicaments have been used for treating disease in humans and animals.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Century Gothic" panose="020B0502020202020204" pitchFamily="34" charset="0"/>
              </a:rPr>
              <a:t>The herbal preparations of antiquity/ancient times describe the therapeutic powers of certain plants and minerals.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116" y="1228482"/>
            <a:ext cx="82196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Status Quo  …..21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 century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1920, pharmacological laboratories sprang up in the pharmaceutical industry outside established university institutes.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1960, departments of clinical pharmacology were set up at many universities and in industry.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509" y="274038"/>
            <a:ext cx="9363231" cy="62579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7326" y="2312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71F00E-94AE-4704-898D-6B1D1335C6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4" y="214051"/>
            <a:ext cx="10988084" cy="60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3" y="0"/>
            <a:ext cx="12022397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4161" y="1347779"/>
            <a:ext cx="69854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History 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Ibn </a:t>
            </a:r>
            <a:r>
              <a:rPr lang="en-US" sz="2800" dirty="0" err="1" smtClean="0"/>
              <a:t>Sina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 Impetus/Motivation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Early </a:t>
            </a:r>
            <a:r>
              <a:rPr lang="en-US" sz="2800" dirty="0" smtClean="0"/>
              <a:t>Beginnings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Consolidation —General </a:t>
            </a:r>
            <a:r>
              <a:rPr lang="en-US" sz="2800" dirty="0" smtClean="0"/>
              <a:t>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Status Quo  …..19th </a:t>
            </a:r>
            <a:r>
              <a:rPr lang="en-US" sz="2800" dirty="0" smtClean="0"/>
              <a:t>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54" y="405905"/>
            <a:ext cx="4082867" cy="3101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579" y="3721386"/>
            <a:ext cx="3973242" cy="30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908" y="308247"/>
            <a:ext cx="4122262" cy="6408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8445" y="783276"/>
            <a:ext cx="518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</a:rPr>
              <a:t>Ibn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Sina</a:t>
            </a:r>
            <a:r>
              <a:rPr lang="en-US" sz="2800" dirty="0">
                <a:latin typeface="Times New Roman" panose="02020603050405020304" pitchFamily="18" charset="0"/>
              </a:rPr>
              <a:t> authored one of the most famous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books, </a:t>
            </a:r>
            <a:r>
              <a:rPr lang="en-US" sz="2800" b="1" dirty="0">
                <a:latin typeface="Times New Roman" panose="02020603050405020304" pitchFamily="18" charset="0"/>
              </a:rPr>
              <a:t>al-</a:t>
            </a:r>
            <a:r>
              <a:rPr lang="en-US" sz="2800" b="1" dirty="0" err="1">
                <a:latin typeface="Times New Roman" panose="02020603050405020304" pitchFamily="18" charset="0"/>
              </a:rPr>
              <a:t>Qanun</a:t>
            </a:r>
            <a:r>
              <a:rPr lang="en-US" sz="2800" b="1" dirty="0">
                <a:latin typeface="Times New Roman" panose="02020603050405020304" pitchFamily="18" charset="0"/>
              </a:rPr>
              <a:t> fi al-</a:t>
            </a:r>
            <a:r>
              <a:rPr lang="en-US" sz="2800" b="1" dirty="0" err="1">
                <a:latin typeface="Times New Roman" panose="02020603050405020304" pitchFamily="18" charset="0"/>
              </a:rPr>
              <a:t>Tibb</a:t>
            </a:r>
            <a:r>
              <a:rPr lang="en-US" sz="2800" dirty="0">
                <a:latin typeface="Times New Roman" panose="02020603050405020304" pitchFamily="18" charset="0"/>
              </a:rPr>
              <a:t>, known as “</a:t>
            </a:r>
            <a:r>
              <a:rPr lang="en-US" sz="2800" b="1" dirty="0">
                <a:latin typeface="Times New Roman" panose="02020603050405020304" pitchFamily="18" charset="0"/>
              </a:rPr>
              <a:t>Canon</a:t>
            </a:r>
            <a:r>
              <a:rPr lang="en-US" sz="2800" dirty="0">
                <a:latin typeface="Times New Roman" panose="02020603050405020304" pitchFamily="18" charset="0"/>
              </a:rPr>
              <a:t>” in the </a:t>
            </a:r>
            <a:r>
              <a:rPr lang="en-US" sz="2800" dirty="0" smtClean="0">
                <a:latin typeface="Times New Roman" panose="02020603050405020304" pitchFamily="18" charset="0"/>
              </a:rPr>
              <a:t>west, which </a:t>
            </a:r>
            <a:r>
              <a:rPr lang="en-US" sz="2800" dirty="0">
                <a:latin typeface="Times New Roman" panose="02020603050405020304" pitchFamily="18" charset="0"/>
              </a:rPr>
              <a:t>is considered an immense encyclopedia of </a:t>
            </a:r>
            <a:r>
              <a:rPr lang="en-US" sz="2800" dirty="0" smtClean="0">
                <a:latin typeface="Times New Roman" panose="02020603050405020304" pitchFamily="18" charset="0"/>
              </a:rPr>
              <a:t>medicine and </a:t>
            </a:r>
            <a:r>
              <a:rPr lang="en-US" sz="2800" dirty="0">
                <a:latin typeface="Times New Roman" panose="02020603050405020304" pitchFamily="18" charset="0"/>
              </a:rPr>
              <a:t>remained supreme for over </a:t>
            </a:r>
            <a:r>
              <a:rPr lang="en-US" sz="2800" b="1" dirty="0">
                <a:latin typeface="Times New Roman" panose="02020603050405020304" pitchFamily="18" charset="0"/>
              </a:rPr>
              <a:t>six centuries </a:t>
            </a:r>
            <a:r>
              <a:rPr lang="en-US" sz="2800" dirty="0">
                <a:latin typeface="Times New Roman" panose="02020603050405020304" pitchFamily="18" charset="0"/>
              </a:rPr>
              <a:t>because of </a:t>
            </a:r>
            <a:r>
              <a:rPr lang="en-US" sz="2800" dirty="0" smtClean="0">
                <a:latin typeface="Times New Roman" panose="02020603050405020304" pitchFamily="18" charset="0"/>
              </a:rPr>
              <a:t>its </a:t>
            </a:r>
            <a:r>
              <a:rPr lang="en-US" sz="2800" u="sng" dirty="0" smtClean="0">
                <a:latin typeface="Times New Roman" panose="02020603050405020304" pitchFamily="18" charset="0"/>
              </a:rPr>
              <a:t>systematic </a:t>
            </a:r>
            <a:r>
              <a:rPr lang="en-US" sz="2800" u="sng" dirty="0">
                <a:latin typeface="Times New Roman" panose="02020603050405020304" pitchFamily="18" charset="0"/>
              </a:rPr>
              <a:t>approach, formal perfection and </a:t>
            </a:r>
            <a:r>
              <a:rPr lang="en-US" sz="2800" u="sng" dirty="0" smtClean="0">
                <a:latin typeface="Times New Roman" panose="02020603050405020304" pitchFamily="18" charset="0"/>
              </a:rPr>
              <a:t>intrinsic/essential value.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</a:rPr>
              <a:t>laid the foundation of the </a:t>
            </a:r>
            <a:r>
              <a:rPr lang="en-US" sz="2800" b="1" dirty="0">
                <a:latin typeface="Times New Roman" panose="02020603050405020304" pitchFamily="18" charset="0"/>
              </a:rPr>
              <a:t>Greco-Arab </a:t>
            </a:r>
            <a:r>
              <a:rPr lang="en-US" sz="2800" dirty="0">
                <a:latin typeface="Times New Roman" panose="02020603050405020304" pitchFamily="18" charset="0"/>
              </a:rPr>
              <a:t>system of herbal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31" y="329784"/>
            <a:ext cx="3715630" cy="5651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496" y="629923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The Idea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202732" y="1233256"/>
            <a:ext cx="68131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Claudius Galen (AD 129–200) first attempted to consider the </a:t>
            </a:r>
            <a:r>
              <a:rPr lang="en-US" sz="2400" b="1" dirty="0" smtClean="0"/>
              <a:t>theoretical background of pharmacology</a:t>
            </a:r>
            <a:r>
              <a:rPr lang="en-US" sz="2400" dirty="0" smtClean="0"/>
              <a:t>. Both theory and practical experience were to contribute equally to the rational use of medicines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I</a:t>
            </a:r>
            <a:r>
              <a:rPr lang="en-US" sz="2400" dirty="0" smtClean="0"/>
              <a:t>nterpretation of the observed and the experienced results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 empiricists/researchers say that all is found by experience. We, however, maintain that it is found in part by experience, in part by theory.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Neither experience nor theory alone is </a:t>
            </a:r>
            <a:r>
              <a:rPr lang="en-US" sz="2400" b="1" dirty="0"/>
              <a:t>o</a:t>
            </a:r>
            <a:r>
              <a:rPr lang="en-US" sz="2400" b="1" dirty="0" smtClean="0"/>
              <a:t>ptimum to discover all.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734" y="0"/>
            <a:ext cx="425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The </a:t>
            </a:r>
            <a:r>
              <a:rPr lang="en-US" sz="2800" b="1" dirty="0" smtClean="0">
                <a:solidFill>
                  <a:prstClr val="black"/>
                </a:solidFill>
              </a:rPr>
              <a:t>Impetus/Motivation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59" y="398969"/>
            <a:ext cx="3238764" cy="3263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1580" y="363223"/>
            <a:ext cx="748637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Theophrastus von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Hohenheim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(1493–1541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called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Paracelsus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began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question doctrines/policies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handed down from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antiquity, demanding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the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ingredient(s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prescribed remedies,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rejecting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irrational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concoctions (creation)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 of medieval/primitive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prescribed chemically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substances with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success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professional enemies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him prosecuted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poisoner.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accusations, 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defended himself with the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that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become an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axiom (saying)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pharmacology: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explain any poison properly,</a:t>
            </a: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then is not a poison?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are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poison, nothing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without poison; the dose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 causes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thing not to be poison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56419" y="3698367"/>
            <a:ext cx="151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Paracelsus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24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2029" y="1016289"/>
            <a:ext cx="341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Early Beginnings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218" y="1685742"/>
            <a:ext cx="3682037" cy="3208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4203" y="2023803"/>
            <a:ext cx="5774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Johann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Wepfer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(1620–1695) was the first to verify by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animal experimentation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assertions/claims about pharmacological or toxicological actions.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7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021" y="1058856"/>
            <a:ext cx="2411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Foundation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106246" y="1897553"/>
            <a:ext cx="71683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Rudolf </a:t>
            </a:r>
            <a:r>
              <a:rPr lang="en-US" sz="2800" b="1" dirty="0" err="1" smtClean="0"/>
              <a:t>Buchheim</a:t>
            </a:r>
            <a:r>
              <a:rPr lang="en-US" sz="2800" b="1" dirty="0" smtClean="0"/>
              <a:t> </a:t>
            </a:r>
            <a:r>
              <a:rPr lang="en-US" sz="2800" dirty="0" smtClean="0"/>
              <a:t>(1820–1879) founded the </a:t>
            </a:r>
            <a:r>
              <a:rPr lang="en-US" sz="2800" b="1" dirty="0" smtClean="0"/>
              <a:t>first institute of pharmacology </a:t>
            </a:r>
            <a:r>
              <a:rPr lang="en-US" sz="2800" dirty="0" smtClean="0"/>
              <a:t>(in his house) at the </a:t>
            </a:r>
            <a:r>
              <a:rPr lang="en-US" sz="2800" b="1" dirty="0" smtClean="0"/>
              <a:t>University of Dorpat </a:t>
            </a:r>
            <a:r>
              <a:rPr lang="en-US" sz="2800" dirty="0" smtClean="0"/>
              <a:t>(Tartu, Estonia) in </a:t>
            </a:r>
            <a:r>
              <a:rPr lang="en-US" sz="2800" b="1" dirty="0" smtClean="0"/>
              <a:t>1847</a:t>
            </a:r>
            <a:r>
              <a:rPr lang="en-US" sz="2800" dirty="0" smtClean="0"/>
              <a:t>, ushering/helping</a:t>
            </a:r>
            <a:r>
              <a:rPr lang="en-US" sz="2800" dirty="0"/>
              <a:t> </a:t>
            </a:r>
            <a:r>
              <a:rPr lang="en-US" sz="2800" dirty="0" smtClean="0"/>
              <a:t>in pharmacology as an independent scientific discipline.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38" y="1042046"/>
            <a:ext cx="3350057" cy="33625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714" y="38274"/>
            <a:ext cx="7345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Consolidation —General Recognition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21695" y="1115492"/>
            <a:ext cx="82989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Oswald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Schmiedeberg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(1838–1921), together with his many disciples/supporters helped establish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reputation of pharmacology.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concepts such as structure–activity relationships,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,and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selective toxicity emerged from the work of, respectively,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Together with the internist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Bernhard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Naunyn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(1839–1925),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Schmiedeberg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founded the first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pharmacology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has been published since without interruption.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Father of American Pharmacology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,”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J. Abel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(1857–1938) was among the first Americans to train in Schmiedeberg’s laboratory and was founder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Journal of Pharmacology and Experimental Therapeutics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(published from 1909 until the present).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540" y="114521"/>
            <a:ext cx="2759825" cy="24046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20CD-6C06-4A9F-8C19-4BD61CA081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4006</TotalTime>
  <Words>624</Words>
  <Application>Microsoft Office PowerPoint</Application>
  <PresentationFormat>Widescreen</PresentationFormat>
  <Paragraphs>69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Wisp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Muhamamd Atif Nazir</dc:creator>
  <cp:lastModifiedBy>Administrator</cp:lastModifiedBy>
  <cp:revision>139</cp:revision>
  <cp:lastPrinted>2017-01-03T05:55:47Z</cp:lastPrinted>
  <dcterms:created xsi:type="dcterms:W3CDTF">2015-03-02T23:09:27Z</dcterms:created>
  <dcterms:modified xsi:type="dcterms:W3CDTF">2021-04-20T11:56:12Z</dcterms:modified>
</cp:coreProperties>
</file>