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71" r:id="rId6"/>
    <p:sldId id="279" r:id="rId7"/>
    <p:sldId id="261" r:id="rId8"/>
    <p:sldId id="262" r:id="rId9"/>
    <p:sldId id="263" r:id="rId10"/>
    <p:sldId id="264" r:id="rId11"/>
    <p:sldId id="265" r:id="rId12"/>
    <p:sldId id="266" r:id="rId13"/>
    <p:sldId id="267" r:id="rId14"/>
    <p:sldId id="268" r:id="rId15"/>
    <p:sldId id="269" r:id="rId16"/>
    <p:sldId id="270" r:id="rId17"/>
    <p:sldId id="272" r:id="rId18"/>
    <p:sldId id="273" r:id="rId19"/>
    <p:sldId id="274" r:id="rId20"/>
    <p:sldId id="275" r:id="rId21"/>
    <p:sldId id="258" r:id="rId22"/>
    <p:sldId id="276" r:id="rId23"/>
    <p:sldId id="277" r:id="rId24"/>
    <p:sldId id="278"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 id="332" r:id="rId78"/>
    <p:sldId id="333" r:id="rId79"/>
    <p:sldId id="334" r:id="rId80"/>
    <p:sldId id="335" r:id="rId81"/>
    <p:sldId id="336" r:id="rId82"/>
    <p:sldId id="337" r:id="rId83"/>
    <p:sldId id="338" r:id="rId84"/>
    <p:sldId id="339" r:id="rId85"/>
    <p:sldId id="340" r:id="rId86"/>
    <p:sldId id="341" r:id="rId87"/>
    <p:sldId id="342" r:id="rId88"/>
    <p:sldId id="343" r:id="rId89"/>
    <p:sldId id="344" r:id="rId90"/>
    <p:sldId id="345" r:id="rId91"/>
    <p:sldId id="346" r:id="rId92"/>
    <p:sldId id="347" r:id="rId93"/>
    <p:sldId id="348" r:id="rId94"/>
    <p:sldId id="349" r:id="rId95"/>
    <p:sldId id="350" r:id="rId96"/>
    <p:sldId id="351" r:id="rId97"/>
    <p:sldId id="352" r:id="rId98"/>
    <p:sldId id="353" r:id="rId99"/>
    <p:sldId id="354" r:id="rId100"/>
    <p:sldId id="355" r:id="rId101"/>
    <p:sldId id="356" r:id="rId102"/>
    <p:sldId id="357" r:id="rId103"/>
    <p:sldId id="358" r:id="rId104"/>
    <p:sldId id="359" r:id="rId105"/>
    <p:sldId id="360" r:id="rId106"/>
    <p:sldId id="361" r:id="rId107"/>
    <p:sldId id="362" r:id="rId108"/>
    <p:sldId id="363" r:id="rId109"/>
    <p:sldId id="364" r:id="rId110"/>
    <p:sldId id="365" r:id="rId111"/>
    <p:sldId id="366" r:id="rId112"/>
    <p:sldId id="367" r:id="rId113"/>
    <p:sldId id="368" r:id="rId114"/>
    <p:sldId id="369" r:id="rId115"/>
    <p:sldId id="370" r:id="rId1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6" d="100"/>
          <a:sy n="46" d="100"/>
        </p:scale>
        <p:origin x="-1296" y="-8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presProps" Target="presProps.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slide" Target="slides/slide109.xml"/><Relationship Id="rId115" Type="http://schemas.openxmlformats.org/officeDocument/2006/relationships/slide" Target="slides/slide114.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2EE113DB-D84E-4DFB-A0B0-F49D84B84387}" type="datetimeFigureOut">
              <a:rPr lang="en-GB" smtClean="0"/>
              <a:t>03/05/2020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2F8DFF7-502C-4DBE-B579-AC0E2CB42C8E}" type="slidenum">
              <a:rPr lang="en-GB" smtClean="0"/>
              <a:t>‹#›</a:t>
            </a:fld>
            <a:endParaRPr lang="en-GB"/>
          </a:p>
        </p:txBody>
      </p:sp>
    </p:spTree>
    <p:extLst>
      <p:ext uri="{BB962C8B-B14F-4D97-AF65-F5344CB8AC3E}">
        <p14:creationId xmlns:p14="http://schemas.microsoft.com/office/powerpoint/2010/main" val="17855505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EE113DB-D84E-4DFB-A0B0-F49D84B84387}" type="datetimeFigureOut">
              <a:rPr lang="en-GB" smtClean="0"/>
              <a:t>03/05/2020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2F8DFF7-502C-4DBE-B579-AC0E2CB42C8E}" type="slidenum">
              <a:rPr lang="en-GB" smtClean="0"/>
              <a:t>‹#›</a:t>
            </a:fld>
            <a:endParaRPr lang="en-GB"/>
          </a:p>
        </p:txBody>
      </p:sp>
    </p:spTree>
    <p:extLst>
      <p:ext uri="{BB962C8B-B14F-4D97-AF65-F5344CB8AC3E}">
        <p14:creationId xmlns:p14="http://schemas.microsoft.com/office/powerpoint/2010/main" val="11107632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EE113DB-D84E-4DFB-A0B0-F49D84B84387}" type="datetimeFigureOut">
              <a:rPr lang="en-GB" smtClean="0"/>
              <a:t>03/05/2020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2F8DFF7-502C-4DBE-B579-AC0E2CB42C8E}" type="slidenum">
              <a:rPr lang="en-GB" smtClean="0"/>
              <a:t>‹#›</a:t>
            </a:fld>
            <a:endParaRPr lang="en-GB"/>
          </a:p>
        </p:txBody>
      </p:sp>
    </p:spTree>
    <p:extLst>
      <p:ext uri="{BB962C8B-B14F-4D97-AF65-F5344CB8AC3E}">
        <p14:creationId xmlns:p14="http://schemas.microsoft.com/office/powerpoint/2010/main" val="31059742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648200" y="1981200"/>
            <a:ext cx="3810000" cy="4114800"/>
          </a:xfrm>
        </p:spPr>
        <p:txBody>
          <a:bodyPr/>
          <a:lstStyle/>
          <a:p>
            <a:endParaRPr lang="en-US"/>
          </a:p>
        </p:txBody>
      </p:sp>
    </p:spTree>
    <p:extLst>
      <p:ext uri="{BB962C8B-B14F-4D97-AF65-F5344CB8AC3E}">
        <p14:creationId xmlns:p14="http://schemas.microsoft.com/office/powerpoint/2010/main" val="13982917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EE113DB-D84E-4DFB-A0B0-F49D84B84387}" type="datetimeFigureOut">
              <a:rPr lang="en-GB" smtClean="0"/>
              <a:t>03/05/2020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2F8DFF7-502C-4DBE-B579-AC0E2CB42C8E}" type="slidenum">
              <a:rPr lang="en-GB" smtClean="0"/>
              <a:t>‹#›</a:t>
            </a:fld>
            <a:endParaRPr lang="en-GB"/>
          </a:p>
        </p:txBody>
      </p:sp>
    </p:spTree>
    <p:extLst>
      <p:ext uri="{BB962C8B-B14F-4D97-AF65-F5344CB8AC3E}">
        <p14:creationId xmlns:p14="http://schemas.microsoft.com/office/powerpoint/2010/main" val="2170844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EE113DB-D84E-4DFB-A0B0-F49D84B84387}" type="datetimeFigureOut">
              <a:rPr lang="en-GB" smtClean="0"/>
              <a:t>03/05/2020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2F8DFF7-502C-4DBE-B579-AC0E2CB42C8E}" type="slidenum">
              <a:rPr lang="en-GB" smtClean="0"/>
              <a:t>‹#›</a:t>
            </a:fld>
            <a:endParaRPr lang="en-GB"/>
          </a:p>
        </p:txBody>
      </p:sp>
    </p:spTree>
    <p:extLst>
      <p:ext uri="{BB962C8B-B14F-4D97-AF65-F5344CB8AC3E}">
        <p14:creationId xmlns:p14="http://schemas.microsoft.com/office/powerpoint/2010/main" val="25726258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2EE113DB-D84E-4DFB-A0B0-F49D84B84387}" type="datetimeFigureOut">
              <a:rPr lang="en-GB" smtClean="0"/>
              <a:t>03/05/2020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2F8DFF7-502C-4DBE-B579-AC0E2CB42C8E}" type="slidenum">
              <a:rPr lang="en-GB" smtClean="0"/>
              <a:t>‹#›</a:t>
            </a:fld>
            <a:endParaRPr lang="en-GB"/>
          </a:p>
        </p:txBody>
      </p:sp>
    </p:spTree>
    <p:extLst>
      <p:ext uri="{BB962C8B-B14F-4D97-AF65-F5344CB8AC3E}">
        <p14:creationId xmlns:p14="http://schemas.microsoft.com/office/powerpoint/2010/main" val="687338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2EE113DB-D84E-4DFB-A0B0-F49D84B84387}" type="datetimeFigureOut">
              <a:rPr lang="en-GB" smtClean="0"/>
              <a:t>03/05/2020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2F8DFF7-502C-4DBE-B579-AC0E2CB42C8E}" type="slidenum">
              <a:rPr lang="en-GB" smtClean="0"/>
              <a:t>‹#›</a:t>
            </a:fld>
            <a:endParaRPr lang="en-GB"/>
          </a:p>
        </p:txBody>
      </p:sp>
    </p:spTree>
    <p:extLst>
      <p:ext uri="{BB962C8B-B14F-4D97-AF65-F5344CB8AC3E}">
        <p14:creationId xmlns:p14="http://schemas.microsoft.com/office/powerpoint/2010/main" val="39524264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2EE113DB-D84E-4DFB-A0B0-F49D84B84387}" type="datetimeFigureOut">
              <a:rPr lang="en-GB" smtClean="0"/>
              <a:t>03/05/2020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2F8DFF7-502C-4DBE-B579-AC0E2CB42C8E}" type="slidenum">
              <a:rPr lang="en-GB" smtClean="0"/>
              <a:t>‹#›</a:t>
            </a:fld>
            <a:endParaRPr lang="en-GB"/>
          </a:p>
        </p:txBody>
      </p:sp>
    </p:spTree>
    <p:extLst>
      <p:ext uri="{BB962C8B-B14F-4D97-AF65-F5344CB8AC3E}">
        <p14:creationId xmlns:p14="http://schemas.microsoft.com/office/powerpoint/2010/main" val="36006912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E113DB-D84E-4DFB-A0B0-F49D84B84387}" type="datetimeFigureOut">
              <a:rPr lang="en-GB" smtClean="0"/>
              <a:t>03/05/2020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2F8DFF7-502C-4DBE-B579-AC0E2CB42C8E}" type="slidenum">
              <a:rPr lang="en-GB" smtClean="0"/>
              <a:t>‹#›</a:t>
            </a:fld>
            <a:endParaRPr lang="en-GB"/>
          </a:p>
        </p:txBody>
      </p:sp>
    </p:spTree>
    <p:extLst>
      <p:ext uri="{BB962C8B-B14F-4D97-AF65-F5344CB8AC3E}">
        <p14:creationId xmlns:p14="http://schemas.microsoft.com/office/powerpoint/2010/main" val="10468820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EE113DB-D84E-4DFB-A0B0-F49D84B84387}" type="datetimeFigureOut">
              <a:rPr lang="en-GB" smtClean="0"/>
              <a:t>03/05/2020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2F8DFF7-502C-4DBE-B579-AC0E2CB42C8E}" type="slidenum">
              <a:rPr lang="en-GB" smtClean="0"/>
              <a:t>‹#›</a:t>
            </a:fld>
            <a:endParaRPr lang="en-GB"/>
          </a:p>
        </p:txBody>
      </p:sp>
    </p:spTree>
    <p:extLst>
      <p:ext uri="{BB962C8B-B14F-4D97-AF65-F5344CB8AC3E}">
        <p14:creationId xmlns:p14="http://schemas.microsoft.com/office/powerpoint/2010/main" val="33410448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EE113DB-D84E-4DFB-A0B0-F49D84B84387}" type="datetimeFigureOut">
              <a:rPr lang="en-GB" smtClean="0"/>
              <a:t>03/05/2020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2F8DFF7-502C-4DBE-B579-AC0E2CB42C8E}" type="slidenum">
              <a:rPr lang="en-GB" smtClean="0"/>
              <a:t>‹#›</a:t>
            </a:fld>
            <a:endParaRPr lang="en-GB"/>
          </a:p>
        </p:txBody>
      </p:sp>
    </p:spTree>
    <p:extLst>
      <p:ext uri="{BB962C8B-B14F-4D97-AF65-F5344CB8AC3E}">
        <p14:creationId xmlns:p14="http://schemas.microsoft.com/office/powerpoint/2010/main" val="27878522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E113DB-D84E-4DFB-A0B0-F49D84B84387}" type="datetimeFigureOut">
              <a:rPr lang="en-GB" smtClean="0"/>
              <a:t>03/05/2020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F8DFF7-502C-4DBE-B579-AC0E2CB42C8E}" type="slidenum">
              <a:rPr lang="en-GB" smtClean="0"/>
              <a:t>‹#›</a:t>
            </a:fld>
            <a:endParaRPr lang="en-GB"/>
          </a:p>
        </p:txBody>
      </p:sp>
    </p:spTree>
    <p:extLst>
      <p:ext uri="{BB962C8B-B14F-4D97-AF65-F5344CB8AC3E}">
        <p14:creationId xmlns:p14="http://schemas.microsoft.com/office/powerpoint/2010/main" val="42894917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hyperlink" Target="http://ies.ed.gov/ncee/pubs/20074005/" TargetMode="Externa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en.wikipedia.org/wiki/Question" TargetMode="External"/><Relationship Id="rId2" Type="http://schemas.openxmlformats.org/officeDocument/2006/relationships/hyperlink" Target="https://en.wikipedia.org/wiki/Education" TargetMode="External"/><Relationship Id="rId1" Type="http://schemas.openxmlformats.org/officeDocument/2006/relationships/slideLayout" Target="../slideLayouts/slideLayout2.xml"/><Relationship Id="rId6" Type="http://schemas.openxmlformats.org/officeDocument/2006/relationships/hyperlink" Target="https://en.wikipedia.org/w/index.php?title=Charles_Weingartner&amp;action=edit&amp;redlink=1" TargetMode="External"/><Relationship Id="rId5" Type="http://schemas.openxmlformats.org/officeDocument/2006/relationships/hyperlink" Target="https://en.wikipedia.org/wiki/Neil_Postman" TargetMode="External"/><Relationship Id="rId4" Type="http://schemas.openxmlformats.org/officeDocument/2006/relationships/hyperlink" Target="https://en.wikipedia.org/wiki/Socratic_method"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en.wikipedia.org/wiki/Divergent_questions"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b="1" dirty="0"/>
              <a:t>inquiry </a:t>
            </a:r>
            <a:r>
              <a:rPr lang="en-GB" b="1" dirty="0" smtClean="0"/>
              <a:t>Approach of teaching</a:t>
            </a:r>
            <a:endParaRPr lang="en-GB" dirty="0"/>
          </a:p>
        </p:txBody>
      </p:sp>
      <p:sp>
        <p:nvSpPr>
          <p:cNvPr id="3" name="Subtitle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41286090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84"/>
            <a:ext cx="8229600" cy="864096"/>
          </a:xfrm>
        </p:spPr>
        <p:txBody>
          <a:bodyPr/>
          <a:lstStyle/>
          <a:p>
            <a:r>
              <a:rPr lang="en-GB" dirty="0"/>
              <a:t>Retrieving Phase</a:t>
            </a:r>
          </a:p>
        </p:txBody>
      </p:sp>
      <p:sp>
        <p:nvSpPr>
          <p:cNvPr id="3" name="Content Placeholder 2"/>
          <p:cNvSpPr>
            <a:spLocks noGrp="1"/>
          </p:cNvSpPr>
          <p:nvPr>
            <p:ph idx="1"/>
          </p:nvPr>
        </p:nvSpPr>
        <p:spPr>
          <a:xfrm>
            <a:off x="107504" y="764704"/>
            <a:ext cx="8856984" cy="6093296"/>
          </a:xfrm>
        </p:spPr>
        <p:txBody>
          <a:bodyPr>
            <a:noAutofit/>
          </a:bodyPr>
          <a:lstStyle/>
          <a:p>
            <a:r>
              <a:rPr lang="en-US" sz="3800" dirty="0" smtClean="0"/>
              <a:t>Students </a:t>
            </a:r>
            <a:r>
              <a:rPr lang="en-GB" sz="3800" dirty="0"/>
              <a:t>may not know how to determine which info is irrelevant or which is related to their inquiry and may get frustrated. Here is where the role of teacher-facilitator comes in. </a:t>
            </a:r>
            <a:r>
              <a:rPr lang="en-GB" sz="3800" dirty="0" smtClean="0"/>
              <a:t>Teacher </a:t>
            </a:r>
            <a:r>
              <a:rPr lang="en-GB" sz="3800" dirty="0"/>
              <a:t>must guide them and provide them the correct skills and strategies to determine relevant information.</a:t>
            </a:r>
            <a:endParaRPr lang="en-US" sz="3800" dirty="0" smtClean="0"/>
          </a:p>
          <a:p>
            <a:r>
              <a:rPr lang="en-US" sz="3800" dirty="0" smtClean="0"/>
              <a:t>After </a:t>
            </a:r>
            <a:r>
              <a:rPr lang="en-GB" sz="3800" dirty="0"/>
              <a:t>information inquirers now </a:t>
            </a:r>
            <a:r>
              <a:rPr lang="en-GB" sz="3800" dirty="0" smtClean="0"/>
              <a:t>students </a:t>
            </a:r>
            <a:r>
              <a:rPr lang="en-GB" sz="3800" dirty="0"/>
              <a:t>need to come to a focus for their topic</a:t>
            </a:r>
            <a:r>
              <a:rPr lang="en-GB" sz="3800" dirty="0" smtClean="0"/>
              <a:t>.</a:t>
            </a:r>
          </a:p>
        </p:txBody>
      </p:sp>
    </p:spTree>
    <p:extLst>
      <p:ext uri="{BB962C8B-B14F-4D97-AF65-F5344CB8AC3E}">
        <p14:creationId xmlns:p14="http://schemas.microsoft.com/office/powerpoint/2010/main" val="1676927431"/>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noFill/>
          <a:ln/>
        </p:spPr>
        <p:txBody>
          <a:bodyPr/>
          <a:lstStyle/>
          <a:p>
            <a:r>
              <a:rPr lang="en-US" altLang="en-US"/>
              <a:t>What the Research Says</a:t>
            </a:r>
            <a:br>
              <a:rPr lang="en-US" altLang="en-US"/>
            </a:br>
            <a:r>
              <a:rPr lang="en-US" altLang="en-US"/>
              <a:t>About CBI</a:t>
            </a:r>
          </a:p>
        </p:txBody>
      </p:sp>
      <p:sp>
        <p:nvSpPr>
          <p:cNvPr id="38915" name="Rectangle 3"/>
          <p:cNvSpPr>
            <a:spLocks noGrp="1" noChangeArrowheads="1"/>
          </p:cNvSpPr>
          <p:nvPr>
            <p:ph type="body" idx="1"/>
          </p:nvPr>
        </p:nvSpPr>
        <p:spPr>
          <a:noFill/>
          <a:ln/>
        </p:spPr>
        <p:txBody>
          <a:bodyPr/>
          <a:lstStyle/>
          <a:p>
            <a:pPr>
              <a:lnSpc>
                <a:spcPct val="110000"/>
              </a:lnSpc>
            </a:pPr>
            <a:r>
              <a:rPr lang="en-US" altLang="en-US"/>
              <a:t>ES = 0.30 associated with performance for computer based instruction when compared to traditional methods (i.e. learners using computers tend to do moderately better).</a:t>
            </a:r>
          </a:p>
          <a:p>
            <a:pPr>
              <a:lnSpc>
                <a:spcPct val="110000"/>
              </a:lnSpc>
            </a:pPr>
            <a:r>
              <a:rPr lang="en-US" altLang="en-US"/>
              <a:t>The effects tend to be larger at lower grade levels.</a:t>
            </a:r>
          </a:p>
        </p:txBody>
      </p:sp>
    </p:spTree>
    <p:extLst>
      <p:ext uri="{BB962C8B-B14F-4D97-AF65-F5344CB8AC3E}">
        <p14:creationId xmlns:p14="http://schemas.microsoft.com/office/powerpoint/2010/main" val="2137008203"/>
      </p:ext>
    </p:extLst>
  </p:cSld>
  <p:clrMapOvr>
    <a:masterClrMapping/>
  </p:clrMapOvr>
  <p:transition/>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noFill/>
          <a:ln/>
        </p:spPr>
        <p:txBody>
          <a:bodyPr/>
          <a:lstStyle/>
          <a:p>
            <a:r>
              <a:rPr lang="en-US" altLang="en-US"/>
              <a:t>What the Research Says</a:t>
            </a:r>
            <a:br>
              <a:rPr lang="en-US" altLang="en-US"/>
            </a:br>
            <a:r>
              <a:rPr lang="en-US" altLang="en-US"/>
              <a:t>About CBI</a:t>
            </a:r>
          </a:p>
        </p:txBody>
      </p:sp>
      <p:sp>
        <p:nvSpPr>
          <p:cNvPr id="39939" name="Rectangle 3"/>
          <p:cNvSpPr>
            <a:spLocks noGrp="1" noChangeArrowheads="1"/>
          </p:cNvSpPr>
          <p:nvPr>
            <p:ph type="body" idx="1"/>
          </p:nvPr>
        </p:nvSpPr>
        <p:spPr>
          <a:noFill/>
          <a:ln/>
        </p:spPr>
        <p:txBody>
          <a:bodyPr/>
          <a:lstStyle/>
          <a:p>
            <a:pPr>
              <a:lnSpc>
                <a:spcPct val="110000"/>
              </a:lnSpc>
            </a:pPr>
            <a:r>
              <a:rPr lang="en-US" altLang="en-US"/>
              <a:t>On average, computer based instruction takes 30% less time than traditional methods.</a:t>
            </a:r>
          </a:p>
          <a:p>
            <a:pPr>
              <a:lnSpc>
                <a:spcPct val="110000"/>
              </a:lnSpc>
            </a:pPr>
            <a:r>
              <a:rPr lang="en-US" altLang="en-US"/>
              <a:t>Using computers tends to give students more positive attitudes toward computers and, in some cases, more positive attitudes toward the subject.</a:t>
            </a:r>
          </a:p>
        </p:txBody>
      </p:sp>
    </p:spTree>
    <p:extLst>
      <p:ext uri="{BB962C8B-B14F-4D97-AF65-F5344CB8AC3E}">
        <p14:creationId xmlns:p14="http://schemas.microsoft.com/office/powerpoint/2010/main" val="1204330346"/>
      </p:ext>
    </p:extLst>
  </p:cSld>
  <p:clrMapOvr>
    <a:masterClrMapping/>
  </p:clrMapOvr>
  <p:transition/>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noFill/>
          <a:ln/>
        </p:spPr>
        <p:txBody>
          <a:bodyPr/>
          <a:lstStyle/>
          <a:p>
            <a:r>
              <a:rPr lang="en-US" altLang="en-US"/>
              <a:t>What the Research Says</a:t>
            </a:r>
            <a:br>
              <a:rPr lang="en-US" altLang="en-US"/>
            </a:br>
            <a:r>
              <a:rPr lang="en-US" altLang="en-US"/>
              <a:t>About CBI</a:t>
            </a:r>
          </a:p>
        </p:txBody>
      </p:sp>
      <p:sp>
        <p:nvSpPr>
          <p:cNvPr id="40963" name="Rectangle 3"/>
          <p:cNvSpPr>
            <a:spLocks noGrp="1" noChangeArrowheads="1"/>
          </p:cNvSpPr>
          <p:nvPr>
            <p:ph type="body" idx="1"/>
          </p:nvPr>
        </p:nvSpPr>
        <p:spPr>
          <a:xfrm>
            <a:off x="685800" y="1981200"/>
            <a:ext cx="7772400" cy="4267200"/>
          </a:xfrm>
          <a:noFill/>
          <a:ln/>
        </p:spPr>
        <p:txBody>
          <a:bodyPr/>
          <a:lstStyle/>
          <a:p>
            <a:pPr>
              <a:lnSpc>
                <a:spcPct val="110000"/>
              </a:lnSpc>
            </a:pPr>
            <a:r>
              <a:rPr lang="en-US" altLang="en-US"/>
              <a:t>While encouraging, it is important to point out that Kulik’s studies have been criticized for various reasons.</a:t>
            </a:r>
          </a:p>
          <a:p>
            <a:pPr>
              <a:lnSpc>
                <a:spcPct val="110000"/>
              </a:lnSpc>
            </a:pPr>
            <a:r>
              <a:rPr lang="en-US" altLang="en-US"/>
              <a:t>It is not computers per se that affect performance.  Instead, it is software design and implementation methods that are the key. </a:t>
            </a:r>
          </a:p>
        </p:txBody>
      </p:sp>
    </p:spTree>
    <p:extLst>
      <p:ext uri="{BB962C8B-B14F-4D97-AF65-F5344CB8AC3E}">
        <p14:creationId xmlns:p14="http://schemas.microsoft.com/office/powerpoint/2010/main" val="575136545"/>
      </p:ext>
    </p:extLst>
  </p:cSld>
  <p:clrMapOvr>
    <a:masterClrMapping/>
  </p:clrMapOvr>
  <p:transition/>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p:txBody>
          <a:bodyPr/>
          <a:lstStyle/>
          <a:p>
            <a:r>
              <a:rPr lang="en-US"/>
              <a:t>Newer Research</a:t>
            </a:r>
          </a:p>
        </p:txBody>
      </p:sp>
      <p:sp>
        <p:nvSpPr>
          <p:cNvPr id="88067" name="Rectangle 3"/>
          <p:cNvSpPr>
            <a:spLocks noGrp="1" noChangeArrowheads="1"/>
          </p:cNvSpPr>
          <p:nvPr>
            <p:ph type="body" idx="1"/>
          </p:nvPr>
        </p:nvSpPr>
        <p:spPr/>
        <p:txBody>
          <a:bodyPr/>
          <a:lstStyle/>
          <a:p>
            <a:r>
              <a:rPr lang="en-US"/>
              <a:t>A March 2007 report of research on reading and math software, from the Institute for Education Sciences, reported no significant difference in standardized test scores between classrooms using reading and math software and control classrooms. </a:t>
            </a:r>
          </a:p>
          <a:p>
            <a:r>
              <a:rPr lang="en-US" sz="2800"/>
              <a:t>See </a:t>
            </a:r>
            <a:r>
              <a:rPr lang="en-US" sz="2800">
                <a:hlinkClick r:id="rId2"/>
              </a:rPr>
              <a:t>http://ies.ed.gov/ncee/pubs/20074005/</a:t>
            </a:r>
            <a:r>
              <a:rPr lang="en-US" sz="2800"/>
              <a:t> </a:t>
            </a:r>
          </a:p>
        </p:txBody>
      </p:sp>
    </p:spTree>
    <p:extLst>
      <p:ext uri="{BB962C8B-B14F-4D97-AF65-F5344CB8AC3E}">
        <p14:creationId xmlns:p14="http://schemas.microsoft.com/office/powerpoint/2010/main" val="470478615"/>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p:txBody>
          <a:bodyPr/>
          <a:lstStyle/>
          <a:p>
            <a:r>
              <a:rPr lang="en-US"/>
              <a:t>New Research</a:t>
            </a:r>
          </a:p>
        </p:txBody>
      </p:sp>
      <p:sp>
        <p:nvSpPr>
          <p:cNvPr id="89091" name="Rectangle 3"/>
          <p:cNvSpPr>
            <a:spLocks noGrp="1" noChangeArrowheads="1"/>
          </p:cNvSpPr>
          <p:nvPr>
            <p:ph type="body" idx="1"/>
          </p:nvPr>
        </p:nvSpPr>
        <p:spPr/>
        <p:txBody>
          <a:bodyPr/>
          <a:lstStyle/>
          <a:p>
            <a:r>
              <a:rPr lang="en-US"/>
              <a:t>Critics suggest the study had flaws (only 10-15% of instructional time was given to the software, teachers were not fully fluent in using it, and the software was not aligned with the assessments used).</a:t>
            </a:r>
          </a:p>
          <a:p>
            <a:r>
              <a:rPr lang="en-US"/>
              <a:t>However, the study does raise concern about typical patterns of use of CBI in schools.</a:t>
            </a:r>
          </a:p>
        </p:txBody>
      </p:sp>
    </p:spTree>
    <p:extLst>
      <p:ext uri="{BB962C8B-B14F-4D97-AF65-F5344CB8AC3E}">
        <p14:creationId xmlns:p14="http://schemas.microsoft.com/office/powerpoint/2010/main" val="3477227201"/>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noFill/>
          <a:ln/>
        </p:spPr>
        <p:txBody>
          <a:bodyPr/>
          <a:lstStyle/>
          <a:p>
            <a:r>
              <a:rPr lang="en-US" altLang="en-US"/>
              <a:t>Integrating CBI</a:t>
            </a:r>
          </a:p>
        </p:txBody>
      </p:sp>
      <p:grpSp>
        <p:nvGrpSpPr>
          <p:cNvPr id="42101" name="Group 117"/>
          <p:cNvGrpSpPr>
            <a:grpSpLocks/>
          </p:cNvGrpSpPr>
          <p:nvPr/>
        </p:nvGrpSpPr>
        <p:grpSpPr bwMode="auto">
          <a:xfrm>
            <a:off x="2117725" y="1968500"/>
            <a:ext cx="5032375" cy="4202113"/>
            <a:chOff x="1334" y="1240"/>
            <a:chExt cx="3170" cy="2647"/>
          </a:xfrm>
        </p:grpSpPr>
        <p:grpSp>
          <p:nvGrpSpPr>
            <p:cNvPr id="42038" name="Group 54"/>
            <p:cNvGrpSpPr>
              <a:grpSpLocks/>
            </p:cNvGrpSpPr>
            <p:nvPr/>
          </p:nvGrpSpPr>
          <p:grpSpPr bwMode="auto">
            <a:xfrm>
              <a:off x="1334" y="1442"/>
              <a:ext cx="2140" cy="1495"/>
              <a:chOff x="1334" y="1442"/>
              <a:chExt cx="2140" cy="1495"/>
            </a:xfrm>
          </p:grpSpPr>
          <p:grpSp>
            <p:nvGrpSpPr>
              <p:cNvPr id="42005" name="Group 21"/>
              <p:cNvGrpSpPr>
                <a:grpSpLocks/>
              </p:cNvGrpSpPr>
              <p:nvPr/>
            </p:nvGrpSpPr>
            <p:grpSpPr bwMode="auto">
              <a:xfrm>
                <a:off x="1334" y="1442"/>
                <a:ext cx="1653" cy="1354"/>
                <a:chOff x="1334" y="1442"/>
                <a:chExt cx="1653" cy="1354"/>
              </a:xfrm>
            </p:grpSpPr>
            <p:grpSp>
              <p:nvGrpSpPr>
                <p:cNvPr id="41996" name="Group 12"/>
                <p:cNvGrpSpPr>
                  <a:grpSpLocks/>
                </p:cNvGrpSpPr>
                <p:nvPr/>
              </p:nvGrpSpPr>
              <p:grpSpPr bwMode="auto">
                <a:xfrm>
                  <a:off x="1334" y="1442"/>
                  <a:ext cx="1653" cy="1354"/>
                  <a:chOff x="1334" y="1442"/>
                  <a:chExt cx="1653" cy="1354"/>
                </a:xfrm>
              </p:grpSpPr>
              <p:grpSp>
                <p:nvGrpSpPr>
                  <p:cNvPr id="41990" name="Group 6"/>
                  <p:cNvGrpSpPr>
                    <a:grpSpLocks/>
                  </p:cNvGrpSpPr>
                  <p:nvPr/>
                </p:nvGrpSpPr>
                <p:grpSpPr bwMode="auto">
                  <a:xfrm>
                    <a:off x="1334" y="2205"/>
                    <a:ext cx="1653" cy="591"/>
                    <a:chOff x="1334" y="2205"/>
                    <a:chExt cx="1653" cy="591"/>
                  </a:xfrm>
                </p:grpSpPr>
                <p:sp>
                  <p:nvSpPr>
                    <p:cNvPr id="41987" name="Freeform 3"/>
                    <p:cNvSpPr>
                      <a:spLocks/>
                    </p:cNvSpPr>
                    <p:nvPr/>
                  </p:nvSpPr>
                  <p:spPr bwMode="auto">
                    <a:xfrm>
                      <a:off x="2038" y="2205"/>
                      <a:ext cx="949" cy="591"/>
                    </a:xfrm>
                    <a:custGeom>
                      <a:avLst/>
                      <a:gdLst>
                        <a:gd name="T0" fmla="*/ 0 w 949"/>
                        <a:gd name="T1" fmla="*/ 180 h 591"/>
                        <a:gd name="T2" fmla="*/ 0 w 949"/>
                        <a:gd name="T3" fmla="*/ 590 h 591"/>
                        <a:gd name="T4" fmla="*/ 948 w 949"/>
                        <a:gd name="T5" fmla="*/ 287 h 591"/>
                        <a:gd name="T6" fmla="*/ 948 w 949"/>
                        <a:gd name="T7" fmla="*/ 0 h 591"/>
                        <a:gd name="T8" fmla="*/ 0 w 949"/>
                        <a:gd name="T9" fmla="*/ 180 h 591"/>
                      </a:gdLst>
                      <a:ahLst/>
                      <a:cxnLst>
                        <a:cxn ang="0">
                          <a:pos x="T0" y="T1"/>
                        </a:cxn>
                        <a:cxn ang="0">
                          <a:pos x="T2" y="T3"/>
                        </a:cxn>
                        <a:cxn ang="0">
                          <a:pos x="T4" y="T5"/>
                        </a:cxn>
                        <a:cxn ang="0">
                          <a:pos x="T6" y="T7"/>
                        </a:cxn>
                        <a:cxn ang="0">
                          <a:pos x="T8" y="T9"/>
                        </a:cxn>
                      </a:cxnLst>
                      <a:rect l="0" t="0" r="r" b="b"/>
                      <a:pathLst>
                        <a:path w="949" h="591">
                          <a:moveTo>
                            <a:pt x="0" y="180"/>
                          </a:moveTo>
                          <a:lnTo>
                            <a:pt x="0" y="590"/>
                          </a:lnTo>
                          <a:lnTo>
                            <a:pt x="948" y="287"/>
                          </a:lnTo>
                          <a:lnTo>
                            <a:pt x="948" y="0"/>
                          </a:lnTo>
                          <a:lnTo>
                            <a:pt x="0" y="180"/>
                          </a:lnTo>
                        </a:path>
                      </a:pathLst>
                    </a:custGeom>
                    <a:solidFill>
                      <a:srgbClr val="A0A0A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988" name="Freeform 4"/>
                    <p:cNvSpPr>
                      <a:spLocks/>
                    </p:cNvSpPr>
                    <p:nvPr/>
                  </p:nvSpPr>
                  <p:spPr bwMode="auto">
                    <a:xfrm>
                      <a:off x="1334" y="2345"/>
                      <a:ext cx="705" cy="451"/>
                    </a:xfrm>
                    <a:custGeom>
                      <a:avLst/>
                      <a:gdLst>
                        <a:gd name="T0" fmla="*/ 704 w 705"/>
                        <a:gd name="T1" fmla="*/ 40 h 451"/>
                        <a:gd name="T2" fmla="*/ 704 w 705"/>
                        <a:gd name="T3" fmla="*/ 450 h 451"/>
                        <a:gd name="T4" fmla="*/ 0 w 705"/>
                        <a:gd name="T5" fmla="*/ 348 h 451"/>
                        <a:gd name="T6" fmla="*/ 0 w 705"/>
                        <a:gd name="T7" fmla="*/ 0 h 451"/>
                        <a:gd name="T8" fmla="*/ 704 w 705"/>
                        <a:gd name="T9" fmla="*/ 40 h 451"/>
                      </a:gdLst>
                      <a:ahLst/>
                      <a:cxnLst>
                        <a:cxn ang="0">
                          <a:pos x="T0" y="T1"/>
                        </a:cxn>
                        <a:cxn ang="0">
                          <a:pos x="T2" y="T3"/>
                        </a:cxn>
                        <a:cxn ang="0">
                          <a:pos x="T4" y="T5"/>
                        </a:cxn>
                        <a:cxn ang="0">
                          <a:pos x="T6" y="T7"/>
                        </a:cxn>
                        <a:cxn ang="0">
                          <a:pos x="T8" y="T9"/>
                        </a:cxn>
                      </a:cxnLst>
                      <a:rect l="0" t="0" r="r" b="b"/>
                      <a:pathLst>
                        <a:path w="705" h="451">
                          <a:moveTo>
                            <a:pt x="704" y="40"/>
                          </a:moveTo>
                          <a:lnTo>
                            <a:pt x="704" y="450"/>
                          </a:lnTo>
                          <a:lnTo>
                            <a:pt x="0" y="348"/>
                          </a:lnTo>
                          <a:lnTo>
                            <a:pt x="0" y="0"/>
                          </a:lnTo>
                          <a:lnTo>
                            <a:pt x="704" y="40"/>
                          </a:lnTo>
                        </a:path>
                      </a:pathLst>
                    </a:custGeom>
                    <a:solidFill>
                      <a:srgbClr val="80808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989" name="Freeform 5"/>
                    <p:cNvSpPr>
                      <a:spLocks/>
                    </p:cNvSpPr>
                    <p:nvPr/>
                  </p:nvSpPr>
                  <p:spPr bwMode="auto">
                    <a:xfrm>
                      <a:off x="1334" y="2205"/>
                      <a:ext cx="1653" cy="181"/>
                    </a:xfrm>
                    <a:custGeom>
                      <a:avLst/>
                      <a:gdLst>
                        <a:gd name="T0" fmla="*/ 0 w 1653"/>
                        <a:gd name="T1" fmla="*/ 140 h 181"/>
                        <a:gd name="T2" fmla="*/ 711 w 1653"/>
                        <a:gd name="T3" fmla="*/ 180 h 181"/>
                        <a:gd name="T4" fmla="*/ 1652 w 1653"/>
                        <a:gd name="T5" fmla="*/ 0 h 181"/>
                        <a:gd name="T6" fmla="*/ 959 w 1653"/>
                        <a:gd name="T7" fmla="*/ 0 h 181"/>
                        <a:gd name="T8" fmla="*/ 0 w 1653"/>
                        <a:gd name="T9" fmla="*/ 140 h 181"/>
                      </a:gdLst>
                      <a:ahLst/>
                      <a:cxnLst>
                        <a:cxn ang="0">
                          <a:pos x="T0" y="T1"/>
                        </a:cxn>
                        <a:cxn ang="0">
                          <a:pos x="T2" y="T3"/>
                        </a:cxn>
                        <a:cxn ang="0">
                          <a:pos x="T4" y="T5"/>
                        </a:cxn>
                        <a:cxn ang="0">
                          <a:pos x="T6" y="T7"/>
                        </a:cxn>
                        <a:cxn ang="0">
                          <a:pos x="T8" y="T9"/>
                        </a:cxn>
                      </a:cxnLst>
                      <a:rect l="0" t="0" r="r" b="b"/>
                      <a:pathLst>
                        <a:path w="1653" h="181">
                          <a:moveTo>
                            <a:pt x="0" y="140"/>
                          </a:moveTo>
                          <a:lnTo>
                            <a:pt x="711" y="180"/>
                          </a:lnTo>
                          <a:lnTo>
                            <a:pt x="1652" y="0"/>
                          </a:lnTo>
                          <a:lnTo>
                            <a:pt x="959" y="0"/>
                          </a:lnTo>
                          <a:lnTo>
                            <a:pt x="0" y="140"/>
                          </a:lnTo>
                        </a:path>
                      </a:pathLst>
                    </a:custGeom>
                    <a:solidFill>
                      <a:srgbClr val="C0C0C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41991" name="Freeform 7"/>
                  <p:cNvSpPr>
                    <a:spLocks/>
                  </p:cNvSpPr>
                  <p:nvPr/>
                </p:nvSpPr>
                <p:spPr bwMode="auto">
                  <a:xfrm>
                    <a:off x="1871" y="2156"/>
                    <a:ext cx="600" cy="169"/>
                  </a:xfrm>
                  <a:custGeom>
                    <a:avLst/>
                    <a:gdLst>
                      <a:gd name="T0" fmla="*/ 0 w 600"/>
                      <a:gd name="T1" fmla="*/ 96 h 169"/>
                      <a:gd name="T2" fmla="*/ 0 w 600"/>
                      <a:gd name="T3" fmla="*/ 150 h 169"/>
                      <a:gd name="T4" fmla="*/ 280 w 600"/>
                      <a:gd name="T5" fmla="*/ 168 h 169"/>
                      <a:gd name="T6" fmla="*/ 599 w 600"/>
                      <a:gd name="T7" fmla="*/ 108 h 169"/>
                      <a:gd name="T8" fmla="*/ 599 w 600"/>
                      <a:gd name="T9" fmla="*/ 0 h 169"/>
                      <a:gd name="T10" fmla="*/ 0 w 600"/>
                      <a:gd name="T11" fmla="*/ 96 h 169"/>
                    </a:gdLst>
                    <a:ahLst/>
                    <a:cxnLst>
                      <a:cxn ang="0">
                        <a:pos x="T0" y="T1"/>
                      </a:cxn>
                      <a:cxn ang="0">
                        <a:pos x="T2" y="T3"/>
                      </a:cxn>
                      <a:cxn ang="0">
                        <a:pos x="T4" y="T5"/>
                      </a:cxn>
                      <a:cxn ang="0">
                        <a:pos x="T6" y="T7"/>
                      </a:cxn>
                      <a:cxn ang="0">
                        <a:pos x="T8" y="T9"/>
                      </a:cxn>
                      <a:cxn ang="0">
                        <a:pos x="T10" y="T11"/>
                      </a:cxn>
                    </a:cxnLst>
                    <a:rect l="0" t="0" r="r" b="b"/>
                    <a:pathLst>
                      <a:path w="600" h="169">
                        <a:moveTo>
                          <a:pt x="0" y="96"/>
                        </a:moveTo>
                        <a:lnTo>
                          <a:pt x="0" y="150"/>
                        </a:lnTo>
                        <a:lnTo>
                          <a:pt x="280" y="168"/>
                        </a:lnTo>
                        <a:lnTo>
                          <a:pt x="599" y="108"/>
                        </a:lnTo>
                        <a:lnTo>
                          <a:pt x="599" y="0"/>
                        </a:lnTo>
                        <a:lnTo>
                          <a:pt x="0" y="96"/>
                        </a:lnTo>
                      </a:path>
                    </a:pathLst>
                  </a:custGeom>
                  <a:solidFill>
                    <a:srgbClr val="60606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41995" name="Group 11"/>
                  <p:cNvGrpSpPr>
                    <a:grpSpLocks/>
                  </p:cNvGrpSpPr>
                  <p:nvPr/>
                </p:nvGrpSpPr>
                <p:grpSpPr bwMode="auto">
                  <a:xfrm>
                    <a:off x="1461" y="1442"/>
                    <a:ext cx="1337" cy="845"/>
                    <a:chOff x="1461" y="1442"/>
                    <a:chExt cx="1337" cy="845"/>
                  </a:xfrm>
                </p:grpSpPr>
                <p:sp>
                  <p:nvSpPr>
                    <p:cNvPr id="41992" name="Freeform 8"/>
                    <p:cNvSpPr>
                      <a:spLocks/>
                    </p:cNvSpPr>
                    <p:nvPr/>
                  </p:nvSpPr>
                  <p:spPr bwMode="auto">
                    <a:xfrm>
                      <a:off x="2031" y="1442"/>
                      <a:ext cx="767" cy="824"/>
                    </a:xfrm>
                    <a:custGeom>
                      <a:avLst/>
                      <a:gdLst>
                        <a:gd name="T0" fmla="*/ 108 w 767"/>
                        <a:gd name="T1" fmla="*/ 823 h 824"/>
                        <a:gd name="T2" fmla="*/ 0 w 767"/>
                        <a:gd name="T3" fmla="*/ 26 h 824"/>
                        <a:gd name="T4" fmla="*/ 660 w 767"/>
                        <a:gd name="T5" fmla="*/ 0 h 824"/>
                        <a:gd name="T6" fmla="*/ 766 w 767"/>
                        <a:gd name="T7" fmla="*/ 710 h 824"/>
                        <a:gd name="T8" fmla="*/ 108 w 767"/>
                        <a:gd name="T9" fmla="*/ 823 h 824"/>
                      </a:gdLst>
                      <a:ahLst/>
                      <a:cxnLst>
                        <a:cxn ang="0">
                          <a:pos x="T0" y="T1"/>
                        </a:cxn>
                        <a:cxn ang="0">
                          <a:pos x="T2" y="T3"/>
                        </a:cxn>
                        <a:cxn ang="0">
                          <a:pos x="T4" y="T5"/>
                        </a:cxn>
                        <a:cxn ang="0">
                          <a:pos x="T6" y="T7"/>
                        </a:cxn>
                        <a:cxn ang="0">
                          <a:pos x="T8" y="T9"/>
                        </a:cxn>
                      </a:cxnLst>
                      <a:rect l="0" t="0" r="r" b="b"/>
                      <a:pathLst>
                        <a:path w="767" h="824">
                          <a:moveTo>
                            <a:pt x="108" y="823"/>
                          </a:moveTo>
                          <a:lnTo>
                            <a:pt x="0" y="26"/>
                          </a:lnTo>
                          <a:lnTo>
                            <a:pt x="660" y="0"/>
                          </a:lnTo>
                          <a:lnTo>
                            <a:pt x="766" y="710"/>
                          </a:lnTo>
                          <a:lnTo>
                            <a:pt x="108" y="823"/>
                          </a:lnTo>
                        </a:path>
                      </a:pathLst>
                    </a:custGeom>
                    <a:solidFill>
                      <a:srgbClr val="A0A0A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993" name="Freeform 9"/>
                    <p:cNvSpPr>
                      <a:spLocks/>
                    </p:cNvSpPr>
                    <p:nvPr/>
                  </p:nvSpPr>
                  <p:spPr bwMode="auto">
                    <a:xfrm>
                      <a:off x="1461" y="1467"/>
                      <a:ext cx="679" cy="820"/>
                    </a:xfrm>
                    <a:custGeom>
                      <a:avLst/>
                      <a:gdLst>
                        <a:gd name="T0" fmla="*/ 570 w 679"/>
                        <a:gd name="T1" fmla="*/ 0 h 820"/>
                        <a:gd name="T2" fmla="*/ 0 w 679"/>
                        <a:gd name="T3" fmla="*/ 182 h 820"/>
                        <a:gd name="T4" fmla="*/ 81 w 679"/>
                        <a:gd name="T5" fmla="*/ 819 h 820"/>
                        <a:gd name="T6" fmla="*/ 678 w 679"/>
                        <a:gd name="T7" fmla="*/ 798 h 820"/>
                        <a:gd name="T8" fmla="*/ 570 w 679"/>
                        <a:gd name="T9" fmla="*/ 0 h 820"/>
                      </a:gdLst>
                      <a:ahLst/>
                      <a:cxnLst>
                        <a:cxn ang="0">
                          <a:pos x="T0" y="T1"/>
                        </a:cxn>
                        <a:cxn ang="0">
                          <a:pos x="T2" y="T3"/>
                        </a:cxn>
                        <a:cxn ang="0">
                          <a:pos x="T4" y="T5"/>
                        </a:cxn>
                        <a:cxn ang="0">
                          <a:pos x="T6" y="T7"/>
                        </a:cxn>
                        <a:cxn ang="0">
                          <a:pos x="T8" y="T9"/>
                        </a:cxn>
                      </a:cxnLst>
                      <a:rect l="0" t="0" r="r" b="b"/>
                      <a:pathLst>
                        <a:path w="679" h="820">
                          <a:moveTo>
                            <a:pt x="570" y="0"/>
                          </a:moveTo>
                          <a:lnTo>
                            <a:pt x="0" y="182"/>
                          </a:lnTo>
                          <a:lnTo>
                            <a:pt x="81" y="819"/>
                          </a:lnTo>
                          <a:lnTo>
                            <a:pt x="678" y="798"/>
                          </a:lnTo>
                          <a:lnTo>
                            <a:pt x="570" y="0"/>
                          </a:lnTo>
                        </a:path>
                      </a:pathLst>
                    </a:custGeom>
                    <a:solidFill>
                      <a:srgbClr val="80808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994" name="Freeform 10"/>
                    <p:cNvSpPr>
                      <a:spLocks/>
                    </p:cNvSpPr>
                    <p:nvPr/>
                  </p:nvSpPr>
                  <p:spPr bwMode="auto">
                    <a:xfrm>
                      <a:off x="2160" y="1523"/>
                      <a:ext cx="551" cy="621"/>
                    </a:xfrm>
                    <a:custGeom>
                      <a:avLst/>
                      <a:gdLst>
                        <a:gd name="T0" fmla="*/ 0 w 551"/>
                        <a:gd name="T1" fmla="*/ 28 h 621"/>
                        <a:gd name="T2" fmla="*/ 78 w 551"/>
                        <a:gd name="T3" fmla="*/ 620 h 621"/>
                        <a:gd name="T4" fmla="*/ 550 w 551"/>
                        <a:gd name="T5" fmla="*/ 550 h 621"/>
                        <a:gd name="T6" fmla="*/ 469 w 551"/>
                        <a:gd name="T7" fmla="*/ 0 h 621"/>
                        <a:gd name="T8" fmla="*/ 0 w 551"/>
                        <a:gd name="T9" fmla="*/ 28 h 621"/>
                      </a:gdLst>
                      <a:ahLst/>
                      <a:cxnLst>
                        <a:cxn ang="0">
                          <a:pos x="T0" y="T1"/>
                        </a:cxn>
                        <a:cxn ang="0">
                          <a:pos x="T2" y="T3"/>
                        </a:cxn>
                        <a:cxn ang="0">
                          <a:pos x="T4" y="T5"/>
                        </a:cxn>
                        <a:cxn ang="0">
                          <a:pos x="T6" y="T7"/>
                        </a:cxn>
                        <a:cxn ang="0">
                          <a:pos x="T8" y="T9"/>
                        </a:cxn>
                      </a:cxnLst>
                      <a:rect l="0" t="0" r="r" b="b"/>
                      <a:pathLst>
                        <a:path w="551" h="621">
                          <a:moveTo>
                            <a:pt x="0" y="28"/>
                          </a:moveTo>
                          <a:lnTo>
                            <a:pt x="78" y="620"/>
                          </a:lnTo>
                          <a:lnTo>
                            <a:pt x="550" y="550"/>
                          </a:lnTo>
                          <a:lnTo>
                            <a:pt x="469" y="0"/>
                          </a:lnTo>
                          <a:lnTo>
                            <a:pt x="0" y="28"/>
                          </a:lnTo>
                        </a:path>
                      </a:pathLst>
                    </a:custGeom>
                    <a:solidFill>
                      <a:srgbClr val="00C0C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grpSp>
              <p:nvGrpSpPr>
                <p:cNvPr id="42004" name="Group 20"/>
                <p:cNvGrpSpPr>
                  <a:grpSpLocks/>
                </p:cNvGrpSpPr>
                <p:nvPr/>
              </p:nvGrpSpPr>
              <p:grpSpPr bwMode="auto">
                <a:xfrm>
                  <a:off x="2380" y="2268"/>
                  <a:ext cx="547" cy="385"/>
                  <a:chOff x="2380" y="2268"/>
                  <a:chExt cx="547" cy="385"/>
                </a:xfrm>
              </p:grpSpPr>
              <p:sp>
                <p:nvSpPr>
                  <p:cNvPr id="41997" name="Freeform 13"/>
                  <p:cNvSpPr>
                    <a:spLocks/>
                  </p:cNvSpPr>
                  <p:nvPr/>
                </p:nvSpPr>
                <p:spPr bwMode="auto">
                  <a:xfrm>
                    <a:off x="2380" y="2268"/>
                    <a:ext cx="539" cy="385"/>
                  </a:xfrm>
                  <a:custGeom>
                    <a:avLst/>
                    <a:gdLst>
                      <a:gd name="T0" fmla="*/ 538 w 539"/>
                      <a:gd name="T1" fmla="*/ 0 h 385"/>
                      <a:gd name="T2" fmla="*/ 0 w 539"/>
                      <a:gd name="T3" fmla="*/ 114 h 385"/>
                      <a:gd name="T4" fmla="*/ 0 w 539"/>
                      <a:gd name="T5" fmla="*/ 384 h 385"/>
                      <a:gd name="T6" fmla="*/ 538 w 539"/>
                      <a:gd name="T7" fmla="*/ 216 h 385"/>
                      <a:gd name="T8" fmla="*/ 538 w 539"/>
                      <a:gd name="T9" fmla="*/ 0 h 385"/>
                    </a:gdLst>
                    <a:ahLst/>
                    <a:cxnLst>
                      <a:cxn ang="0">
                        <a:pos x="T0" y="T1"/>
                      </a:cxn>
                      <a:cxn ang="0">
                        <a:pos x="T2" y="T3"/>
                      </a:cxn>
                      <a:cxn ang="0">
                        <a:pos x="T4" y="T5"/>
                      </a:cxn>
                      <a:cxn ang="0">
                        <a:pos x="T6" y="T7"/>
                      </a:cxn>
                      <a:cxn ang="0">
                        <a:pos x="T8" y="T9"/>
                      </a:cxn>
                    </a:cxnLst>
                    <a:rect l="0" t="0" r="r" b="b"/>
                    <a:pathLst>
                      <a:path w="539" h="385">
                        <a:moveTo>
                          <a:pt x="538" y="0"/>
                        </a:moveTo>
                        <a:lnTo>
                          <a:pt x="0" y="114"/>
                        </a:lnTo>
                        <a:lnTo>
                          <a:pt x="0" y="384"/>
                        </a:lnTo>
                        <a:lnTo>
                          <a:pt x="538" y="216"/>
                        </a:lnTo>
                        <a:lnTo>
                          <a:pt x="538" y="0"/>
                        </a:lnTo>
                      </a:path>
                    </a:pathLst>
                  </a:custGeom>
                  <a:solidFill>
                    <a:srgbClr val="40404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998" name="Line 14"/>
                  <p:cNvSpPr>
                    <a:spLocks noChangeShapeType="1"/>
                  </p:cNvSpPr>
                  <p:nvPr/>
                </p:nvSpPr>
                <p:spPr bwMode="auto">
                  <a:xfrm flipV="1">
                    <a:off x="2751" y="2342"/>
                    <a:ext cx="111" cy="67"/>
                  </a:xfrm>
                  <a:prstGeom prst="line">
                    <a:avLst/>
                  </a:prstGeom>
                  <a:noFill/>
                  <a:ln w="508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999" name="Line 15"/>
                  <p:cNvSpPr>
                    <a:spLocks noChangeShapeType="1"/>
                  </p:cNvSpPr>
                  <p:nvPr/>
                </p:nvSpPr>
                <p:spPr bwMode="auto">
                  <a:xfrm flipH="1">
                    <a:off x="2456" y="2426"/>
                    <a:ext cx="221" cy="13"/>
                  </a:xfrm>
                  <a:prstGeom prst="line">
                    <a:avLst/>
                  </a:prstGeom>
                  <a:noFill/>
                  <a:ln w="508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000" name="Line 16"/>
                  <p:cNvSpPr>
                    <a:spLocks noChangeShapeType="1"/>
                  </p:cNvSpPr>
                  <p:nvPr/>
                </p:nvSpPr>
                <p:spPr bwMode="auto">
                  <a:xfrm>
                    <a:off x="2692" y="2319"/>
                    <a:ext cx="0" cy="24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001" name="Line 17"/>
                  <p:cNvSpPr>
                    <a:spLocks noChangeShapeType="1"/>
                  </p:cNvSpPr>
                  <p:nvPr/>
                </p:nvSpPr>
                <p:spPr bwMode="auto">
                  <a:xfrm>
                    <a:off x="2433" y="2376"/>
                    <a:ext cx="0" cy="263"/>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002" name="Line 18"/>
                  <p:cNvSpPr>
                    <a:spLocks noChangeShapeType="1"/>
                  </p:cNvSpPr>
                  <p:nvPr/>
                </p:nvSpPr>
                <p:spPr bwMode="auto">
                  <a:xfrm flipH="1">
                    <a:off x="2429" y="2369"/>
                    <a:ext cx="498" cy="119"/>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003" name="Line 19"/>
                  <p:cNvSpPr>
                    <a:spLocks noChangeShapeType="1"/>
                  </p:cNvSpPr>
                  <p:nvPr/>
                </p:nvSpPr>
                <p:spPr bwMode="auto">
                  <a:xfrm flipV="1">
                    <a:off x="2437" y="2322"/>
                    <a:ext cx="484" cy="123"/>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grpSp>
            <p:nvGrpSpPr>
              <p:cNvPr id="42037" name="Group 53"/>
              <p:cNvGrpSpPr>
                <a:grpSpLocks/>
              </p:cNvGrpSpPr>
              <p:nvPr/>
            </p:nvGrpSpPr>
            <p:grpSpPr bwMode="auto">
              <a:xfrm>
                <a:off x="2183" y="2277"/>
                <a:ext cx="1291" cy="660"/>
                <a:chOff x="2183" y="2277"/>
                <a:chExt cx="1291" cy="660"/>
              </a:xfrm>
            </p:grpSpPr>
            <p:grpSp>
              <p:nvGrpSpPr>
                <p:cNvPr id="42008" name="Group 24"/>
                <p:cNvGrpSpPr>
                  <a:grpSpLocks/>
                </p:cNvGrpSpPr>
                <p:nvPr/>
              </p:nvGrpSpPr>
              <p:grpSpPr bwMode="auto">
                <a:xfrm>
                  <a:off x="2266" y="2636"/>
                  <a:ext cx="210" cy="155"/>
                  <a:chOff x="2266" y="2636"/>
                  <a:chExt cx="210" cy="155"/>
                </a:xfrm>
              </p:grpSpPr>
              <p:sp>
                <p:nvSpPr>
                  <p:cNvPr id="42006" name="Freeform 22"/>
                  <p:cNvSpPr>
                    <a:spLocks/>
                  </p:cNvSpPr>
                  <p:nvPr/>
                </p:nvSpPr>
                <p:spPr bwMode="auto">
                  <a:xfrm>
                    <a:off x="2266" y="2636"/>
                    <a:ext cx="61" cy="155"/>
                  </a:xfrm>
                  <a:custGeom>
                    <a:avLst/>
                    <a:gdLst>
                      <a:gd name="T0" fmla="*/ 18 w 61"/>
                      <a:gd name="T1" fmla="*/ 0 h 155"/>
                      <a:gd name="T2" fmla="*/ 0 w 61"/>
                      <a:gd name="T3" fmla="*/ 146 h 155"/>
                      <a:gd name="T4" fmla="*/ 44 w 61"/>
                      <a:gd name="T5" fmla="*/ 154 h 155"/>
                      <a:gd name="T6" fmla="*/ 60 w 61"/>
                      <a:gd name="T7" fmla="*/ 6 h 155"/>
                      <a:gd name="T8" fmla="*/ 18 w 61"/>
                      <a:gd name="T9" fmla="*/ 0 h 155"/>
                    </a:gdLst>
                    <a:ahLst/>
                    <a:cxnLst>
                      <a:cxn ang="0">
                        <a:pos x="T0" y="T1"/>
                      </a:cxn>
                      <a:cxn ang="0">
                        <a:pos x="T2" y="T3"/>
                      </a:cxn>
                      <a:cxn ang="0">
                        <a:pos x="T4" y="T5"/>
                      </a:cxn>
                      <a:cxn ang="0">
                        <a:pos x="T6" y="T7"/>
                      </a:cxn>
                      <a:cxn ang="0">
                        <a:pos x="T8" y="T9"/>
                      </a:cxn>
                    </a:cxnLst>
                    <a:rect l="0" t="0" r="r" b="b"/>
                    <a:pathLst>
                      <a:path w="61" h="155">
                        <a:moveTo>
                          <a:pt x="18" y="0"/>
                        </a:moveTo>
                        <a:lnTo>
                          <a:pt x="0" y="146"/>
                        </a:lnTo>
                        <a:lnTo>
                          <a:pt x="44" y="154"/>
                        </a:lnTo>
                        <a:lnTo>
                          <a:pt x="60" y="6"/>
                        </a:lnTo>
                        <a:lnTo>
                          <a:pt x="18" y="0"/>
                        </a:lnTo>
                      </a:path>
                    </a:pathLst>
                  </a:custGeom>
                  <a:solidFill>
                    <a:srgbClr val="60606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07" name="Freeform 23"/>
                  <p:cNvSpPr>
                    <a:spLocks/>
                  </p:cNvSpPr>
                  <p:nvPr/>
                </p:nvSpPr>
                <p:spPr bwMode="auto">
                  <a:xfrm>
                    <a:off x="2310" y="2656"/>
                    <a:ext cx="166" cy="135"/>
                  </a:xfrm>
                  <a:custGeom>
                    <a:avLst/>
                    <a:gdLst>
                      <a:gd name="T0" fmla="*/ 14 w 166"/>
                      <a:gd name="T1" fmla="*/ 4 h 135"/>
                      <a:gd name="T2" fmla="*/ 0 w 166"/>
                      <a:gd name="T3" fmla="*/ 134 h 135"/>
                      <a:gd name="T4" fmla="*/ 165 w 166"/>
                      <a:gd name="T5" fmla="*/ 68 h 135"/>
                      <a:gd name="T6" fmla="*/ 100 w 166"/>
                      <a:gd name="T7" fmla="*/ 47 h 135"/>
                      <a:gd name="T8" fmla="*/ 42 w 166"/>
                      <a:gd name="T9" fmla="*/ 78 h 135"/>
                      <a:gd name="T10" fmla="*/ 60 w 166"/>
                      <a:gd name="T11" fmla="*/ 0 h 135"/>
                      <a:gd name="T12" fmla="*/ 14 w 166"/>
                      <a:gd name="T13" fmla="*/ 4 h 135"/>
                    </a:gdLst>
                    <a:ahLst/>
                    <a:cxnLst>
                      <a:cxn ang="0">
                        <a:pos x="T0" y="T1"/>
                      </a:cxn>
                      <a:cxn ang="0">
                        <a:pos x="T2" y="T3"/>
                      </a:cxn>
                      <a:cxn ang="0">
                        <a:pos x="T4" y="T5"/>
                      </a:cxn>
                      <a:cxn ang="0">
                        <a:pos x="T6" y="T7"/>
                      </a:cxn>
                      <a:cxn ang="0">
                        <a:pos x="T8" y="T9"/>
                      </a:cxn>
                      <a:cxn ang="0">
                        <a:pos x="T10" y="T11"/>
                      </a:cxn>
                      <a:cxn ang="0">
                        <a:pos x="T12" y="T13"/>
                      </a:cxn>
                    </a:cxnLst>
                    <a:rect l="0" t="0" r="r" b="b"/>
                    <a:pathLst>
                      <a:path w="166" h="135">
                        <a:moveTo>
                          <a:pt x="14" y="4"/>
                        </a:moveTo>
                        <a:lnTo>
                          <a:pt x="0" y="134"/>
                        </a:lnTo>
                        <a:lnTo>
                          <a:pt x="165" y="68"/>
                        </a:lnTo>
                        <a:lnTo>
                          <a:pt x="100" y="47"/>
                        </a:lnTo>
                        <a:lnTo>
                          <a:pt x="42" y="78"/>
                        </a:lnTo>
                        <a:lnTo>
                          <a:pt x="60" y="0"/>
                        </a:lnTo>
                        <a:lnTo>
                          <a:pt x="14" y="4"/>
                        </a:lnTo>
                      </a:path>
                    </a:pathLst>
                  </a:custGeom>
                  <a:solidFill>
                    <a:srgbClr val="40404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42036" name="Group 52"/>
                <p:cNvGrpSpPr>
                  <a:grpSpLocks/>
                </p:cNvGrpSpPr>
                <p:nvPr/>
              </p:nvGrpSpPr>
              <p:grpSpPr bwMode="auto">
                <a:xfrm>
                  <a:off x="2183" y="2277"/>
                  <a:ext cx="1291" cy="660"/>
                  <a:chOff x="2183" y="2277"/>
                  <a:chExt cx="1291" cy="660"/>
                </a:xfrm>
              </p:grpSpPr>
              <p:sp>
                <p:nvSpPr>
                  <p:cNvPr id="42009" name="Freeform 25"/>
                  <p:cNvSpPr>
                    <a:spLocks/>
                  </p:cNvSpPr>
                  <p:nvPr/>
                </p:nvSpPr>
                <p:spPr bwMode="auto">
                  <a:xfrm>
                    <a:off x="2206" y="2277"/>
                    <a:ext cx="1264" cy="584"/>
                  </a:xfrm>
                  <a:custGeom>
                    <a:avLst/>
                    <a:gdLst>
                      <a:gd name="T0" fmla="*/ 0 w 1264"/>
                      <a:gd name="T1" fmla="*/ 247 h 584"/>
                      <a:gd name="T2" fmla="*/ 606 w 1264"/>
                      <a:gd name="T3" fmla="*/ 583 h 584"/>
                      <a:gd name="T4" fmla="*/ 1263 w 1264"/>
                      <a:gd name="T5" fmla="*/ 254 h 584"/>
                      <a:gd name="T6" fmla="*/ 759 w 1264"/>
                      <a:gd name="T7" fmla="*/ 0 h 584"/>
                      <a:gd name="T8" fmla="*/ 0 w 1264"/>
                      <a:gd name="T9" fmla="*/ 247 h 584"/>
                    </a:gdLst>
                    <a:ahLst/>
                    <a:cxnLst>
                      <a:cxn ang="0">
                        <a:pos x="T0" y="T1"/>
                      </a:cxn>
                      <a:cxn ang="0">
                        <a:pos x="T2" y="T3"/>
                      </a:cxn>
                      <a:cxn ang="0">
                        <a:pos x="T4" y="T5"/>
                      </a:cxn>
                      <a:cxn ang="0">
                        <a:pos x="T6" y="T7"/>
                      </a:cxn>
                      <a:cxn ang="0">
                        <a:pos x="T8" y="T9"/>
                      </a:cxn>
                    </a:cxnLst>
                    <a:rect l="0" t="0" r="r" b="b"/>
                    <a:pathLst>
                      <a:path w="1264" h="584">
                        <a:moveTo>
                          <a:pt x="0" y="247"/>
                        </a:moveTo>
                        <a:lnTo>
                          <a:pt x="606" y="583"/>
                        </a:lnTo>
                        <a:lnTo>
                          <a:pt x="1263" y="254"/>
                        </a:lnTo>
                        <a:lnTo>
                          <a:pt x="759" y="0"/>
                        </a:lnTo>
                        <a:lnTo>
                          <a:pt x="0" y="247"/>
                        </a:lnTo>
                      </a:path>
                    </a:pathLst>
                  </a:custGeom>
                  <a:solidFill>
                    <a:srgbClr val="80808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10" name="Freeform 26"/>
                  <p:cNvSpPr>
                    <a:spLocks/>
                  </p:cNvSpPr>
                  <p:nvPr/>
                </p:nvSpPr>
                <p:spPr bwMode="auto">
                  <a:xfrm>
                    <a:off x="2183" y="2521"/>
                    <a:ext cx="634" cy="414"/>
                  </a:xfrm>
                  <a:custGeom>
                    <a:avLst/>
                    <a:gdLst>
                      <a:gd name="T0" fmla="*/ 22 w 634"/>
                      <a:gd name="T1" fmla="*/ 0 h 414"/>
                      <a:gd name="T2" fmla="*/ 633 w 634"/>
                      <a:gd name="T3" fmla="*/ 341 h 414"/>
                      <a:gd name="T4" fmla="*/ 614 w 634"/>
                      <a:gd name="T5" fmla="*/ 413 h 414"/>
                      <a:gd name="T6" fmla="*/ 0 w 634"/>
                      <a:gd name="T7" fmla="*/ 66 h 414"/>
                      <a:gd name="T8" fmla="*/ 22 w 634"/>
                      <a:gd name="T9" fmla="*/ 0 h 414"/>
                    </a:gdLst>
                    <a:ahLst/>
                    <a:cxnLst>
                      <a:cxn ang="0">
                        <a:pos x="T0" y="T1"/>
                      </a:cxn>
                      <a:cxn ang="0">
                        <a:pos x="T2" y="T3"/>
                      </a:cxn>
                      <a:cxn ang="0">
                        <a:pos x="T4" y="T5"/>
                      </a:cxn>
                      <a:cxn ang="0">
                        <a:pos x="T6" y="T7"/>
                      </a:cxn>
                      <a:cxn ang="0">
                        <a:pos x="T8" y="T9"/>
                      </a:cxn>
                    </a:cxnLst>
                    <a:rect l="0" t="0" r="r" b="b"/>
                    <a:pathLst>
                      <a:path w="634" h="414">
                        <a:moveTo>
                          <a:pt x="22" y="0"/>
                        </a:moveTo>
                        <a:lnTo>
                          <a:pt x="633" y="341"/>
                        </a:lnTo>
                        <a:lnTo>
                          <a:pt x="614" y="413"/>
                        </a:lnTo>
                        <a:lnTo>
                          <a:pt x="0" y="66"/>
                        </a:lnTo>
                        <a:lnTo>
                          <a:pt x="22" y="0"/>
                        </a:lnTo>
                      </a:path>
                    </a:pathLst>
                  </a:custGeom>
                  <a:solidFill>
                    <a:srgbClr val="60606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11" name="Freeform 27"/>
                  <p:cNvSpPr>
                    <a:spLocks/>
                  </p:cNvSpPr>
                  <p:nvPr/>
                </p:nvSpPr>
                <p:spPr bwMode="auto">
                  <a:xfrm>
                    <a:off x="2797" y="2531"/>
                    <a:ext cx="677" cy="406"/>
                  </a:xfrm>
                  <a:custGeom>
                    <a:avLst/>
                    <a:gdLst>
                      <a:gd name="T0" fmla="*/ 0 w 677"/>
                      <a:gd name="T1" fmla="*/ 405 h 406"/>
                      <a:gd name="T2" fmla="*/ 21 w 677"/>
                      <a:gd name="T3" fmla="*/ 329 h 406"/>
                      <a:gd name="T4" fmla="*/ 676 w 677"/>
                      <a:gd name="T5" fmla="*/ 0 h 406"/>
                      <a:gd name="T6" fmla="*/ 653 w 677"/>
                      <a:gd name="T7" fmla="*/ 61 h 406"/>
                      <a:gd name="T8" fmla="*/ 0 w 677"/>
                      <a:gd name="T9" fmla="*/ 405 h 406"/>
                    </a:gdLst>
                    <a:ahLst/>
                    <a:cxnLst>
                      <a:cxn ang="0">
                        <a:pos x="T0" y="T1"/>
                      </a:cxn>
                      <a:cxn ang="0">
                        <a:pos x="T2" y="T3"/>
                      </a:cxn>
                      <a:cxn ang="0">
                        <a:pos x="T4" y="T5"/>
                      </a:cxn>
                      <a:cxn ang="0">
                        <a:pos x="T6" y="T7"/>
                      </a:cxn>
                      <a:cxn ang="0">
                        <a:pos x="T8" y="T9"/>
                      </a:cxn>
                    </a:cxnLst>
                    <a:rect l="0" t="0" r="r" b="b"/>
                    <a:pathLst>
                      <a:path w="677" h="406">
                        <a:moveTo>
                          <a:pt x="0" y="405"/>
                        </a:moveTo>
                        <a:lnTo>
                          <a:pt x="21" y="329"/>
                        </a:lnTo>
                        <a:lnTo>
                          <a:pt x="676" y="0"/>
                        </a:lnTo>
                        <a:lnTo>
                          <a:pt x="653" y="61"/>
                        </a:lnTo>
                        <a:lnTo>
                          <a:pt x="0" y="405"/>
                        </a:lnTo>
                      </a:path>
                    </a:pathLst>
                  </a:custGeom>
                  <a:solidFill>
                    <a:srgbClr val="40404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12" name="Freeform 28"/>
                  <p:cNvSpPr>
                    <a:spLocks/>
                  </p:cNvSpPr>
                  <p:nvPr/>
                </p:nvSpPr>
                <p:spPr bwMode="auto">
                  <a:xfrm>
                    <a:off x="2452" y="2552"/>
                    <a:ext cx="501" cy="250"/>
                  </a:xfrm>
                  <a:custGeom>
                    <a:avLst/>
                    <a:gdLst>
                      <a:gd name="T0" fmla="*/ 0 w 501"/>
                      <a:gd name="T1" fmla="*/ 64 h 250"/>
                      <a:gd name="T2" fmla="*/ 173 w 501"/>
                      <a:gd name="T3" fmla="*/ 0 h 250"/>
                      <a:gd name="T4" fmla="*/ 500 w 501"/>
                      <a:gd name="T5" fmla="*/ 173 h 250"/>
                      <a:gd name="T6" fmla="*/ 335 w 501"/>
                      <a:gd name="T7" fmla="*/ 249 h 250"/>
                      <a:gd name="T8" fmla="*/ 0 w 501"/>
                      <a:gd name="T9" fmla="*/ 64 h 250"/>
                    </a:gdLst>
                    <a:ahLst/>
                    <a:cxnLst>
                      <a:cxn ang="0">
                        <a:pos x="T0" y="T1"/>
                      </a:cxn>
                      <a:cxn ang="0">
                        <a:pos x="T2" y="T3"/>
                      </a:cxn>
                      <a:cxn ang="0">
                        <a:pos x="T4" y="T5"/>
                      </a:cxn>
                      <a:cxn ang="0">
                        <a:pos x="T6" y="T7"/>
                      </a:cxn>
                      <a:cxn ang="0">
                        <a:pos x="T8" y="T9"/>
                      </a:cxn>
                    </a:cxnLst>
                    <a:rect l="0" t="0" r="r" b="b"/>
                    <a:pathLst>
                      <a:path w="501" h="250">
                        <a:moveTo>
                          <a:pt x="0" y="64"/>
                        </a:moveTo>
                        <a:lnTo>
                          <a:pt x="173" y="0"/>
                        </a:lnTo>
                        <a:lnTo>
                          <a:pt x="500" y="173"/>
                        </a:lnTo>
                        <a:lnTo>
                          <a:pt x="335" y="249"/>
                        </a:lnTo>
                        <a:lnTo>
                          <a:pt x="0" y="64"/>
                        </a:lnTo>
                      </a:path>
                    </a:pathLst>
                  </a:custGeom>
                  <a:solidFill>
                    <a:srgbClr val="A0A0A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13" name="Freeform 29"/>
                  <p:cNvSpPr>
                    <a:spLocks/>
                  </p:cNvSpPr>
                  <p:nvPr/>
                </p:nvSpPr>
                <p:spPr bwMode="auto">
                  <a:xfrm>
                    <a:off x="2659" y="2370"/>
                    <a:ext cx="742" cy="339"/>
                  </a:xfrm>
                  <a:custGeom>
                    <a:avLst/>
                    <a:gdLst>
                      <a:gd name="T0" fmla="*/ 0 w 742"/>
                      <a:gd name="T1" fmla="*/ 164 h 339"/>
                      <a:gd name="T2" fmla="*/ 324 w 742"/>
                      <a:gd name="T3" fmla="*/ 338 h 339"/>
                      <a:gd name="T4" fmla="*/ 741 w 742"/>
                      <a:gd name="T5" fmla="*/ 145 h 339"/>
                      <a:gd name="T6" fmla="*/ 437 w 742"/>
                      <a:gd name="T7" fmla="*/ 0 h 339"/>
                      <a:gd name="T8" fmla="*/ 0 w 742"/>
                      <a:gd name="T9" fmla="*/ 164 h 339"/>
                    </a:gdLst>
                    <a:ahLst/>
                    <a:cxnLst>
                      <a:cxn ang="0">
                        <a:pos x="T0" y="T1"/>
                      </a:cxn>
                      <a:cxn ang="0">
                        <a:pos x="T2" y="T3"/>
                      </a:cxn>
                      <a:cxn ang="0">
                        <a:pos x="T4" y="T5"/>
                      </a:cxn>
                      <a:cxn ang="0">
                        <a:pos x="T6" y="T7"/>
                      </a:cxn>
                      <a:cxn ang="0">
                        <a:pos x="T8" y="T9"/>
                      </a:cxn>
                    </a:cxnLst>
                    <a:rect l="0" t="0" r="r" b="b"/>
                    <a:pathLst>
                      <a:path w="742" h="339">
                        <a:moveTo>
                          <a:pt x="0" y="164"/>
                        </a:moveTo>
                        <a:lnTo>
                          <a:pt x="324" y="338"/>
                        </a:lnTo>
                        <a:lnTo>
                          <a:pt x="741" y="145"/>
                        </a:lnTo>
                        <a:lnTo>
                          <a:pt x="437" y="0"/>
                        </a:lnTo>
                        <a:lnTo>
                          <a:pt x="0" y="164"/>
                        </a:lnTo>
                      </a:path>
                    </a:pathLst>
                  </a:custGeom>
                  <a:solidFill>
                    <a:srgbClr val="A0A0A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14" name="Freeform 30"/>
                  <p:cNvSpPr>
                    <a:spLocks/>
                  </p:cNvSpPr>
                  <p:nvPr/>
                </p:nvSpPr>
                <p:spPr bwMode="auto">
                  <a:xfrm>
                    <a:off x="2266" y="2296"/>
                    <a:ext cx="818" cy="308"/>
                  </a:xfrm>
                  <a:custGeom>
                    <a:avLst/>
                    <a:gdLst>
                      <a:gd name="T0" fmla="*/ 170 w 818"/>
                      <a:gd name="T1" fmla="*/ 307 h 308"/>
                      <a:gd name="T2" fmla="*/ 0 w 818"/>
                      <a:gd name="T3" fmla="*/ 221 h 308"/>
                      <a:gd name="T4" fmla="*/ 685 w 818"/>
                      <a:gd name="T5" fmla="*/ 0 h 308"/>
                      <a:gd name="T6" fmla="*/ 817 w 818"/>
                      <a:gd name="T7" fmla="*/ 63 h 308"/>
                      <a:gd name="T8" fmla="*/ 170 w 818"/>
                      <a:gd name="T9" fmla="*/ 307 h 308"/>
                    </a:gdLst>
                    <a:ahLst/>
                    <a:cxnLst>
                      <a:cxn ang="0">
                        <a:pos x="T0" y="T1"/>
                      </a:cxn>
                      <a:cxn ang="0">
                        <a:pos x="T2" y="T3"/>
                      </a:cxn>
                      <a:cxn ang="0">
                        <a:pos x="T4" y="T5"/>
                      </a:cxn>
                      <a:cxn ang="0">
                        <a:pos x="T6" y="T7"/>
                      </a:cxn>
                      <a:cxn ang="0">
                        <a:pos x="T8" y="T9"/>
                      </a:cxn>
                    </a:cxnLst>
                    <a:rect l="0" t="0" r="r" b="b"/>
                    <a:pathLst>
                      <a:path w="818" h="308">
                        <a:moveTo>
                          <a:pt x="170" y="307"/>
                        </a:moveTo>
                        <a:lnTo>
                          <a:pt x="0" y="221"/>
                        </a:lnTo>
                        <a:lnTo>
                          <a:pt x="685" y="0"/>
                        </a:lnTo>
                        <a:lnTo>
                          <a:pt x="817" y="63"/>
                        </a:lnTo>
                        <a:lnTo>
                          <a:pt x="170" y="307"/>
                        </a:lnTo>
                      </a:path>
                    </a:pathLst>
                  </a:custGeom>
                  <a:solidFill>
                    <a:srgbClr val="A0A0A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15" name="Line 31"/>
                  <p:cNvSpPr>
                    <a:spLocks noChangeShapeType="1"/>
                  </p:cNvSpPr>
                  <p:nvPr/>
                </p:nvSpPr>
                <p:spPr bwMode="auto">
                  <a:xfrm flipV="1">
                    <a:off x="2297" y="2296"/>
                    <a:ext cx="696" cy="264"/>
                  </a:xfrm>
                  <a:prstGeom prst="line">
                    <a:avLst/>
                  </a:prstGeom>
                  <a:noFill/>
                  <a:ln w="254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016" name="Line 32"/>
                  <p:cNvSpPr>
                    <a:spLocks noChangeShapeType="1"/>
                  </p:cNvSpPr>
                  <p:nvPr/>
                </p:nvSpPr>
                <p:spPr bwMode="auto">
                  <a:xfrm flipV="1">
                    <a:off x="2357" y="2312"/>
                    <a:ext cx="674" cy="268"/>
                  </a:xfrm>
                  <a:prstGeom prst="line">
                    <a:avLst/>
                  </a:prstGeom>
                  <a:noFill/>
                  <a:ln w="254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017" name="Line 33"/>
                  <p:cNvSpPr>
                    <a:spLocks noChangeShapeType="1"/>
                  </p:cNvSpPr>
                  <p:nvPr/>
                </p:nvSpPr>
                <p:spPr bwMode="auto">
                  <a:xfrm flipV="1">
                    <a:off x="2400" y="2333"/>
                    <a:ext cx="659" cy="274"/>
                  </a:xfrm>
                  <a:prstGeom prst="line">
                    <a:avLst/>
                  </a:prstGeom>
                  <a:noFill/>
                  <a:ln w="254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018" name="Line 34"/>
                  <p:cNvSpPr>
                    <a:spLocks noChangeShapeType="1"/>
                  </p:cNvSpPr>
                  <p:nvPr/>
                </p:nvSpPr>
                <p:spPr bwMode="auto">
                  <a:xfrm flipV="1">
                    <a:off x="2499" y="2378"/>
                    <a:ext cx="635" cy="280"/>
                  </a:xfrm>
                  <a:prstGeom prst="line">
                    <a:avLst/>
                  </a:prstGeom>
                  <a:noFill/>
                  <a:ln w="254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019" name="Line 35"/>
                  <p:cNvSpPr>
                    <a:spLocks noChangeShapeType="1"/>
                  </p:cNvSpPr>
                  <p:nvPr/>
                </p:nvSpPr>
                <p:spPr bwMode="auto">
                  <a:xfrm flipV="1">
                    <a:off x="2553" y="2409"/>
                    <a:ext cx="625" cy="280"/>
                  </a:xfrm>
                  <a:prstGeom prst="line">
                    <a:avLst/>
                  </a:prstGeom>
                  <a:noFill/>
                  <a:ln w="254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020" name="Line 36"/>
                  <p:cNvSpPr>
                    <a:spLocks noChangeShapeType="1"/>
                  </p:cNvSpPr>
                  <p:nvPr/>
                </p:nvSpPr>
                <p:spPr bwMode="auto">
                  <a:xfrm flipV="1">
                    <a:off x="2627" y="2444"/>
                    <a:ext cx="577" cy="270"/>
                  </a:xfrm>
                  <a:prstGeom prst="line">
                    <a:avLst/>
                  </a:prstGeom>
                  <a:noFill/>
                  <a:ln w="254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021" name="Line 37"/>
                  <p:cNvSpPr>
                    <a:spLocks noChangeShapeType="1"/>
                  </p:cNvSpPr>
                  <p:nvPr/>
                </p:nvSpPr>
                <p:spPr bwMode="auto">
                  <a:xfrm flipV="1">
                    <a:off x="2693" y="2470"/>
                    <a:ext cx="553" cy="269"/>
                  </a:xfrm>
                  <a:prstGeom prst="line">
                    <a:avLst/>
                  </a:prstGeom>
                  <a:noFill/>
                  <a:ln w="254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022" name="Line 38"/>
                  <p:cNvSpPr>
                    <a:spLocks noChangeShapeType="1"/>
                  </p:cNvSpPr>
                  <p:nvPr/>
                </p:nvSpPr>
                <p:spPr bwMode="auto">
                  <a:xfrm flipV="1">
                    <a:off x="2756" y="2502"/>
                    <a:ext cx="539" cy="267"/>
                  </a:xfrm>
                  <a:prstGeom prst="line">
                    <a:avLst/>
                  </a:prstGeom>
                  <a:noFill/>
                  <a:ln w="254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023" name="Line 39"/>
                  <p:cNvSpPr>
                    <a:spLocks noChangeShapeType="1"/>
                  </p:cNvSpPr>
                  <p:nvPr/>
                </p:nvSpPr>
                <p:spPr bwMode="auto">
                  <a:xfrm>
                    <a:off x="2518" y="2604"/>
                    <a:ext cx="327" cy="180"/>
                  </a:xfrm>
                  <a:prstGeom prst="line">
                    <a:avLst/>
                  </a:prstGeom>
                  <a:noFill/>
                  <a:ln w="254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024" name="Line 40"/>
                  <p:cNvSpPr>
                    <a:spLocks noChangeShapeType="1"/>
                  </p:cNvSpPr>
                  <p:nvPr/>
                </p:nvSpPr>
                <p:spPr bwMode="auto">
                  <a:xfrm>
                    <a:off x="2589" y="2579"/>
                    <a:ext cx="321" cy="170"/>
                  </a:xfrm>
                  <a:prstGeom prst="line">
                    <a:avLst/>
                  </a:prstGeom>
                  <a:noFill/>
                  <a:ln w="254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025" name="Line 41"/>
                  <p:cNvSpPr>
                    <a:spLocks noChangeShapeType="1"/>
                  </p:cNvSpPr>
                  <p:nvPr/>
                </p:nvSpPr>
                <p:spPr bwMode="auto">
                  <a:xfrm>
                    <a:off x="2739" y="2521"/>
                    <a:ext cx="310" cy="161"/>
                  </a:xfrm>
                  <a:prstGeom prst="line">
                    <a:avLst/>
                  </a:prstGeom>
                  <a:noFill/>
                  <a:ln w="254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026" name="Line 42"/>
                  <p:cNvSpPr>
                    <a:spLocks noChangeShapeType="1"/>
                  </p:cNvSpPr>
                  <p:nvPr/>
                </p:nvSpPr>
                <p:spPr bwMode="auto">
                  <a:xfrm>
                    <a:off x="2815" y="2492"/>
                    <a:ext cx="308" cy="160"/>
                  </a:xfrm>
                  <a:prstGeom prst="line">
                    <a:avLst/>
                  </a:prstGeom>
                  <a:noFill/>
                  <a:ln w="254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027" name="Line 43"/>
                  <p:cNvSpPr>
                    <a:spLocks noChangeShapeType="1"/>
                  </p:cNvSpPr>
                  <p:nvPr/>
                </p:nvSpPr>
                <p:spPr bwMode="auto">
                  <a:xfrm>
                    <a:off x="2892" y="2464"/>
                    <a:ext cx="300" cy="160"/>
                  </a:xfrm>
                  <a:prstGeom prst="line">
                    <a:avLst/>
                  </a:prstGeom>
                  <a:noFill/>
                  <a:ln w="254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028" name="Line 44"/>
                  <p:cNvSpPr>
                    <a:spLocks noChangeShapeType="1"/>
                  </p:cNvSpPr>
                  <p:nvPr/>
                </p:nvSpPr>
                <p:spPr bwMode="auto">
                  <a:xfrm>
                    <a:off x="2959" y="2436"/>
                    <a:ext cx="296" cy="153"/>
                  </a:xfrm>
                  <a:prstGeom prst="line">
                    <a:avLst/>
                  </a:prstGeom>
                  <a:noFill/>
                  <a:ln w="254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029" name="Line 45"/>
                  <p:cNvSpPr>
                    <a:spLocks noChangeShapeType="1"/>
                  </p:cNvSpPr>
                  <p:nvPr/>
                </p:nvSpPr>
                <p:spPr bwMode="auto">
                  <a:xfrm>
                    <a:off x="3028" y="2408"/>
                    <a:ext cx="295" cy="146"/>
                  </a:xfrm>
                  <a:prstGeom prst="line">
                    <a:avLst/>
                  </a:prstGeom>
                  <a:noFill/>
                  <a:ln w="254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030" name="Line 46"/>
                  <p:cNvSpPr>
                    <a:spLocks noChangeShapeType="1"/>
                  </p:cNvSpPr>
                  <p:nvPr/>
                </p:nvSpPr>
                <p:spPr bwMode="auto">
                  <a:xfrm>
                    <a:off x="2376" y="2496"/>
                    <a:ext cx="151" cy="72"/>
                  </a:xfrm>
                  <a:prstGeom prst="line">
                    <a:avLst/>
                  </a:prstGeom>
                  <a:noFill/>
                  <a:ln w="254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031" name="Line 47"/>
                  <p:cNvSpPr>
                    <a:spLocks noChangeShapeType="1"/>
                  </p:cNvSpPr>
                  <p:nvPr/>
                </p:nvSpPr>
                <p:spPr bwMode="auto">
                  <a:xfrm>
                    <a:off x="2481" y="2462"/>
                    <a:ext cx="142" cy="71"/>
                  </a:xfrm>
                  <a:prstGeom prst="line">
                    <a:avLst/>
                  </a:prstGeom>
                  <a:noFill/>
                  <a:ln w="254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032" name="Line 48"/>
                  <p:cNvSpPr>
                    <a:spLocks noChangeShapeType="1"/>
                  </p:cNvSpPr>
                  <p:nvPr/>
                </p:nvSpPr>
                <p:spPr bwMode="auto">
                  <a:xfrm>
                    <a:off x="2576" y="2431"/>
                    <a:ext cx="145" cy="67"/>
                  </a:xfrm>
                  <a:prstGeom prst="line">
                    <a:avLst/>
                  </a:prstGeom>
                  <a:noFill/>
                  <a:ln w="254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033" name="Line 49"/>
                  <p:cNvSpPr>
                    <a:spLocks noChangeShapeType="1"/>
                  </p:cNvSpPr>
                  <p:nvPr/>
                </p:nvSpPr>
                <p:spPr bwMode="auto">
                  <a:xfrm>
                    <a:off x="2669" y="2398"/>
                    <a:ext cx="145" cy="64"/>
                  </a:xfrm>
                  <a:prstGeom prst="line">
                    <a:avLst/>
                  </a:prstGeom>
                  <a:noFill/>
                  <a:ln w="254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034" name="Line 50"/>
                  <p:cNvSpPr>
                    <a:spLocks noChangeShapeType="1"/>
                  </p:cNvSpPr>
                  <p:nvPr/>
                </p:nvSpPr>
                <p:spPr bwMode="auto">
                  <a:xfrm>
                    <a:off x="2770" y="2366"/>
                    <a:ext cx="133" cy="64"/>
                  </a:xfrm>
                  <a:prstGeom prst="line">
                    <a:avLst/>
                  </a:prstGeom>
                  <a:noFill/>
                  <a:ln w="254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035" name="Line 51"/>
                  <p:cNvSpPr>
                    <a:spLocks noChangeShapeType="1"/>
                  </p:cNvSpPr>
                  <p:nvPr/>
                </p:nvSpPr>
                <p:spPr bwMode="auto">
                  <a:xfrm>
                    <a:off x="2878" y="2330"/>
                    <a:ext cx="127" cy="62"/>
                  </a:xfrm>
                  <a:prstGeom prst="line">
                    <a:avLst/>
                  </a:prstGeom>
                  <a:noFill/>
                  <a:ln w="254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grpSp>
        <p:grpSp>
          <p:nvGrpSpPr>
            <p:cNvPr id="42097" name="Group 113"/>
            <p:cNvGrpSpPr>
              <a:grpSpLocks/>
            </p:cNvGrpSpPr>
            <p:nvPr/>
          </p:nvGrpSpPr>
          <p:grpSpPr bwMode="auto">
            <a:xfrm>
              <a:off x="2629" y="1240"/>
              <a:ext cx="1756" cy="2647"/>
              <a:chOff x="2629" y="1240"/>
              <a:chExt cx="1756" cy="2647"/>
            </a:xfrm>
          </p:grpSpPr>
          <p:grpSp>
            <p:nvGrpSpPr>
              <p:cNvPr id="42045" name="Group 61"/>
              <p:cNvGrpSpPr>
                <a:grpSpLocks/>
              </p:cNvGrpSpPr>
              <p:nvPr/>
            </p:nvGrpSpPr>
            <p:grpSpPr bwMode="auto">
              <a:xfrm>
                <a:off x="2638" y="3142"/>
                <a:ext cx="1671" cy="745"/>
                <a:chOff x="2638" y="3142"/>
                <a:chExt cx="1671" cy="745"/>
              </a:xfrm>
            </p:grpSpPr>
            <p:sp>
              <p:nvSpPr>
                <p:cNvPr id="42039" name="Freeform 55"/>
                <p:cNvSpPr>
                  <a:spLocks/>
                </p:cNvSpPr>
                <p:nvPr/>
              </p:nvSpPr>
              <p:spPr bwMode="auto">
                <a:xfrm>
                  <a:off x="2638" y="3142"/>
                  <a:ext cx="1671" cy="745"/>
                </a:xfrm>
                <a:custGeom>
                  <a:avLst/>
                  <a:gdLst>
                    <a:gd name="T0" fmla="*/ 146 w 1671"/>
                    <a:gd name="T1" fmla="*/ 741 h 745"/>
                    <a:gd name="T2" fmla="*/ 5 w 1671"/>
                    <a:gd name="T3" fmla="*/ 723 h 745"/>
                    <a:gd name="T4" fmla="*/ 0 w 1671"/>
                    <a:gd name="T5" fmla="*/ 556 h 745"/>
                    <a:gd name="T6" fmla="*/ 8 w 1671"/>
                    <a:gd name="T7" fmla="*/ 429 h 745"/>
                    <a:gd name="T8" fmla="*/ 80 w 1671"/>
                    <a:gd name="T9" fmla="*/ 353 h 745"/>
                    <a:gd name="T10" fmla="*/ 168 w 1671"/>
                    <a:gd name="T11" fmla="*/ 309 h 745"/>
                    <a:gd name="T12" fmla="*/ 368 w 1671"/>
                    <a:gd name="T13" fmla="*/ 236 h 745"/>
                    <a:gd name="T14" fmla="*/ 662 w 1671"/>
                    <a:gd name="T15" fmla="*/ 165 h 745"/>
                    <a:gd name="T16" fmla="*/ 719 w 1671"/>
                    <a:gd name="T17" fmla="*/ 160 h 745"/>
                    <a:gd name="T18" fmla="*/ 757 w 1671"/>
                    <a:gd name="T19" fmla="*/ 165 h 745"/>
                    <a:gd name="T20" fmla="*/ 767 w 1671"/>
                    <a:gd name="T21" fmla="*/ 151 h 745"/>
                    <a:gd name="T22" fmla="*/ 783 w 1671"/>
                    <a:gd name="T23" fmla="*/ 135 h 745"/>
                    <a:gd name="T24" fmla="*/ 802 w 1671"/>
                    <a:gd name="T25" fmla="*/ 138 h 745"/>
                    <a:gd name="T26" fmla="*/ 827 w 1671"/>
                    <a:gd name="T27" fmla="*/ 141 h 745"/>
                    <a:gd name="T28" fmla="*/ 838 w 1671"/>
                    <a:gd name="T29" fmla="*/ 110 h 745"/>
                    <a:gd name="T30" fmla="*/ 860 w 1671"/>
                    <a:gd name="T31" fmla="*/ 95 h 745"/>
                    <a:gd name="T32" fmla="*/ 883 w 1671"/>
                    <a:gd name="T33" fmla="*/ 90 h 745"/>
                    <a:gd name="T34" fmla="*/ 914 w 1671"/>
                    <a:gd name="T35" fmla="*/ 90 h 745"/>
                    <a:gd name="T36" fmla="*/ 909 w 1671"/>
                    <a:gd name="T37" fmla="*/ 66 h 745"/>
                    <a:gd name="T38" fmla="*/ 944 w 1671"/>
                    <a:gd name="T39" fmla="*/ 0 h 745"/>
                    <a:gd name="T40" fmla="*/ 1630 w 1671"/>
                    <a:gd name="T41" fmla="*/ 18 h 745"/>
                    <a:gd name="T42" fmla="*/ 1627 w 1671"/>
                    <a:gd name="T43" fmla="*/ 88 h 745"/>
                    <a:gd name="T44" fmla="*/ 1639 w 1671"/>
                    <a:gd name="T45" fmla="*/ 151 h 745"/>
                    <a:gd name="T46" fmla="*/ 1649 w 1671"/>
                    <a:gd name="T47" fmla="*/ 195 h 745"/>
                    <a:gd name="T48" fmla="*/ 1661 w 1671"/>
                    <a:gd name="T49" fmla="*/ 251 h 745"/>
                    <a:gd name="T50" fmla="*/ 1670 w 1671"/>
                    <a:gd name="T51" fmla="*/ 342 h 745"/>
                    <a:gd name="T52" fmla="*/ 1659 w 1671"/>
                    <a:gd name="T53" fmla="*/ 395 h 745"/>
                    <a:gd name="T54" fmla="*/ 1639 w 1671"/>
                    <a:gd name="T55" fmla="*/ 445 h 745"/>
                    <a:gd name="T56" fmla="*/ 1616 w 1671"/>
                    <a:gd name="T57" fmla="*/ 487 h 745"/>
                    <a:gd name="T58" fmla="*/ 1583 w 1671"/>
                    <a:gd name="T59" fmla="*/ 503 h 745"/>
                    <a:gd name="T60" fmla="*/ 1534 w 1671"/>
                    <a:gd name="T61" fmla="*/ 518 h 745"/>
                    <a:gd name="T62" fmla="*/ 1468 w 1671"/>
                    <a:gd name="T63" fmla="*/ 538 h 745"/>
                    <a:gd name="T64" fmla="*/ 1439 w 1671"/>
                    <a:gd name="T65" fmla="*/ 573 h 745"/>
                    <a:gd name="T66" fmla="*/ 1403 w 1671"/>
                    <a:gd name="T67" fmla="*/ 603 h 745"/>
                    <a:gd name="T68" fmla="*/ 1347 w 1671"/>
                    <a:gd name="T69" fmla="*/ 628 h 745"/>
                    <a:gd name="T70" fmla="*/ 1282 w 1671"/>
                    <a:gd name="T71" fmla="*/ 649 h 745"/>
                    <a:gd name="T72" fmla="*/ 1178 w 1671"/>
                    <a:gd name="T73" fmla="*/ 661 h 745"/>
                    <a:gd name="T74" fmla="*/ 1089 w 1671"/>
                    <a:gd name="T75" fmla="*/ 661 h 745"/>
                    <a:gd name="T76" fmla="*/ 1022 w 1671"/>
                    <a:gd name="T77" fmla="*/ 654 h 745"/>
                    <a:gd name="T78" fmla="*/ 960 w 1671"/>
                    <a:gd name="T79" fmla="*/ 649 h 745"/>
                    <a:gd name="T80" fmla="*/ 914 w 1671"/>
                    <a:gd name="T81" fmla="*/ 673 h 745"/>
                    <a:gd name="T82" fmla="*/ 824 w 1671"/>
                    <a:gd name="T83" fmla="*/ 668 h 745"/>
                    <a:gd name="T84" fmla="*/ 466 w 1671"/>
                    <a:gd name="T85" fmla="*/ 719 h 745"/>
                    <a:gd name="T86" fmla="*/ 309 w 1671"/>
                    <a:gd name="T87" fmla="*/ 744 h 745"/>
                    <a:gd name="T88" fmla="*/ 146 w 1671"/>
                    <a:gd name="T89" fmla="*/ 741 h 7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671" h="745">
                      <a:moveTo>
                        <a:pt x="146" y="741"/>
                      </a:moveTo>
                      <a:lnTo>
                        <a:pt x="5" y="723"/>
                      </a:lnTo>
                      <a:lnTo>
                        <a:pt x="0" y="556"/>
                      </a:lnTo>
                      <a:lnTo>
                        <a:pt x="8" y="429"/>
                      </a:lnTo>
                      <a:lnTo>
                        <a:pt x="80" y="353"/>
                      </a:lnTo>
                      <a:lnTo>
                        <a:pt x="168" y="309"/>
                      </a:lnTo>
                      <a:lnTo>
                        <a:pt x="368" y="236"/>
                      </a:lnTo>
                      <a:lnTo>
                        <a:pt x="662" y="165"/>
                      </a:lnTo>
                      <a:lnTo>
                        <a:pt x="719" y="160"/>
                      </a:lnTo>
                      <a:lnTo>
                        <a:pt x="757" y="165"/>
                      </a:lnTo>
                      <a:lnTo>
                        <a:pt x="767" y="151"/>
                      </a:lnTo>
                      <a:lnTo>
                        <a:pt x="783" y="135"/>
                      </a:lnTo>
                      <a:lnTo>
                        <a:pt x="802" y="138"/>
                      </a:lnTo>
                      <a:lnTo>
                        <a:pt x="827" y="141"/>
                      </a:lnTo>
                      <a:lnTo>
                        <a:pt x="838" y="110"/>
                      </a:lnTo>
                      <a:lnTo>
                        <a:pt x="860" y="95"/>
                      </a:lnTo>
                      <a:lnTo>
                        <a:pt x="883" y="90"/>
                      </a:lnTo>
                      <a:lnTo>
                        <a:pt x="914" y="90"/>
                      </a:lnTo>
                      <a:lnTo>
                        <a:pt x="909" y="66"/>
                      </a:lnTo>
                      <a:lnTo>
                        <a:pt x="944" y="0"/>
                      </a:lnTo>
                      <a:lnTo>
                        <a:pt x="1630" y="18"/>
                      </a:lnTo>
                      <a:lnTo>
                        <a:pt x="1627" y="88"/>
                      </a:lnTo>
                      <a:lnTo>
                        <a:pt x="1639" y="151"/>
                      </a:lnTo>
                      <a:lnTo>
                        <a:pt x="1649" y="195"/>
                      </a:lnTo>
                      <a:lnTo>
                        <a:pt x="1661" y="251"/>
                      </a:lnTo>
                      <a:lnTo>
                        <a:pt x="1670" y="342"/>
                      </a:lnTo>
                      <a:lnTo>
                        <a:pt x="1659" y="395"/>
                      </a:lnTo>
                      <a:lnTo>
                        <a:pt x="1639" y="445"/>
                      </a:lnTo>
                      <a:lnTo>
                        <a:pt x="1616" y="487"/>
                      </a:lnTo>
                      <a:lnTo>
                        <a:pt x="1583" y="503"/>
                      </a:lnTo>
                      <a:lnTo>
                        <a:pt x="1534" y="518"/>
                      </a:lnTo>
                      <a:lnTo>
                        <a:pt x="1468" y="538"/>
                      </a:lnTo>
                      <a:lnTo>
                        <a:pt x="1439" y="573"/>
                      </a:lnTo>
                      <a:lnTo>
                        <a:pt x="1403" y="603"/>
                      </a:lnTo>
                      <a:lnTo>
                        <a:pt x="1347" y="628"/>
                      </a:lnTo>
                      <a:lnTo>
                        <a:pt x="1282" y="649"/>
                      </a:lnTo>
                      <a:lnTo>
                        <a:pt x="1178" y="661"/>
                      </a:lnTo>
                      <a:lnTo>
                        <a:pt x="1089" y="661"/>
                      </a:lnTo>
                      <a:lnTo>
                        <a:pt x="1022" y="654"/>
                      </a:lnTo>
                      <a:lnTo>
                        <a:pt x="960" y="649"/>
                      </a:lnTo>
                      <a:lnTo>
                        <a:pt x="914" y="673"/>
                      </a:lnTo>
                      <a:lnTo>
                        <a:pt x="824" y="668"/>
                      </a:lnTo>
                      <a:lnTo>
                        <a:pt x="466" y="719"/>
                      </a:lnTo>
                      <a:lnTo>
                        <a:pt x="309" y="744"/>
                      </a:lnTo>
                      <a:lnTo>
                        <a:pt x="146" y="741"/>
                      </a:lnTo>
                    </a:path>
                  </a:pathLst>
                </a:custGeom>
                <a:solidFill>
                  <a:srgbClr val="60606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40" name="Freeform 56"/>
                <p:cNvSpPr>
                  <a:spLocks/>
                </p:cNvSpPr>
                <p:nvPr/>
              </p:nvSpPr>
              <p:spPr bwMode="auto">
                <a:xfrm>
                  <a:off x="2650" y="3209"/>
                  <a:ext cx="1629" cy="655"/>
                </a:xfrm>
                <a:custGeom>
                  <a:avLst/>
                  <a:gdLst>
                    <a:gd name="T0" fmla="*/ 1577 w 1629"/>
                    <a:gd name="T1" fmla="*/ 70 h 655"/>
                    <a:gd name="T2" fmla="*/ 1618 w 1629"/>
                    <a:gd name="T3" fmla="*/ 157 h 655"/>
                    <a:gd name="T4" fmla="*/ 1585 w 1629"/>
                    <a:gd name="T5" fmla="*/ 404 h 655"/>
                    <a:gd name="T6" fmla="*/ 1495 w 1629"/>
                    <a:gd name="T7" fmla="*/ 404 h 655"/>
                    <a:gd name="T8" fmla="*/ 1393 w 1629"/>
                    <a:gd name="T9" fmla="*/ 492 h 655"/>
                    <a:gd name="T10" fmla="*/ 1159 w 1629"/>
                    <a:gd name="T11" fmla="*/ 552 h 655"/>
                    <a:gd name="T12" fmla="*/ 938 w 1629"/>
                    <a:gd name="T13" fmla="*/ 552 h 655"/>
                    <a:gd name="T14" fmla="*/ 1022 w 1629"/>
                    <a:gd name="T15" fmla="*/ 464 h 655"/>
                    <a:gd name="T16" fmla="*/ 917 w 1629"/>
                    <a:gd name="T17" fmla="*/ 549 h 655"/>
                    <a:gd name="T18" fmla="*/ 808 w 1629"/>
                    <a:gd name="T19" fmla="*/ 571 h 655"/>
                    <a:gd name="T20" fmla="*/ 881 w 1629"/>
                    <a:gd name="T21" fmla="*/ 514 h 655"/>
                    <a:gd name="T22" fmla="*/ 764 w 1629"/>
                    <a:gd name="T23" fmla="*/ 578 h 655"/>
                    <a:gd name="T24" fmla="*/ 390 w 1629"/>
                    <a:gd name="T25" fmla="*/ 628 h 655"/>
                    <a:gd name="T26" fmla="*/ 393 w 1629"/>
                    <a:gd name="T27" fmla="*/ 585 h 655"/>
                    <a:gd name="T28" fmla="*/ 386 w 1629"/>
                    <a:gd name="T29" fmla="*/ 567 h 655"/>
                    <a:gd name="T30" fmla="*/ 253 w 1629"/>
                    <a:gd name="T31" fmla="*/ 643 h 655"/>
                    <a:gd name="T32" fmla="*/ 375 w 1629"/>
                    <a:gd name="T33" fmla="*/ 528 h 655"/>
                    <a:gd name="T34" fmla="*/ 239 w 1629"/>
                    <a:gd name="T35" fmla="*/ 603 h 655"/>
                    <a:gd name="T36" fmla="*/ 169 w 1629"/>
                    <a:gd name="T37" fmla="*/ 585 h 655"/>
                    <a:gd name="T38" fmla="*/ 144 w 1629"/>
                    <a:gd name="T39" fmla="*/ 589 h 655"/>
                    <a:gd name="T40" fmla="*/ 47 w 1629"/>
                    <a:gd name="T41" fmla="*/ 625 h 655"/>
                    <a:gd name="T42" fmla="*/ 0 w 1629"/>
                    <a:gd name="T43" fmla="*/ 531 h 655"/>
                    <a:gd name="T44" fmla="*/ 32 w 1629"/>
                    <a:gd name="T45" fmla="*/ 343 h 655"/>
                    <a:gd name="T46" fmla="*/ 235 w 1629"/>
                    <a:gd name="T47" fmla="*/ 235 h 655"/>
                    <a:gd name="T48" fmla="*/ 632 w 1629"/>
                    <a:gd name="T49" fmla="*/ 114 h 655"/>
                    <a:gd name="T50" fmla="*/ 769 w 1629"/>
                    <a:gd name="T51" fmla="*/ 163 h 655"/>
                    <a:gd name="T52" fmla="*/ 826 w 1629"/>
                    <a:gd name="T53" fmla="*/ 171 h 655"/>
                    <a:gd name="T54" fmla="*/ 757 w 1629"/>
                    <a:gd name="T55" fmla="*/ 103 h 655"/>
                    <a:gd name="T56" fmla="*/ 801 w 1629"/>
                    <a:gd name="T57" fmla="*/ 85 h 655"/>
                    <a:gd name="T58" fmla="*/ 844 w 1629"/>
                    <a:gd name="T59" fmla="*/ 128 h 655"/>
                    <a:gd name="T60" fmla="*/ 848 w 1629"/>
                    <a:gd name="T61" fmla="*/ 106 h 655"/>
                    <a:gd name="T62" fmla="*/ 841 w 1629"/>
                    <a:gd name="T63" fmla="*/ 52 h 655"/>
                    <a:gd name="T64" fmla="*/ 942 w 1629"/>
                    <a:gd name="T65" fmla="*/ 88 h 655"/>
                    <a:gd name="T66" fmla="*/ 931 w 1629"/>
                    <a:gd name="T67" fmla="*/ 49 h 655"/>
                    <a:gd name="T68" fmla="*/ 910 w 1629"/>
                    <a:gd name="T69" fmla="*/ 0 h 655"/>
                    <a:gd name="T70" fmla="*/ 1015 w 1629"/>
                    <a:gd name="T71" fmla="*/ 41 h 655"/>
                    <a:gd name="T72" fmla="*/ 1202 w 1629"/>
                    <a:gd name="T73" fmla="*/ 82 h 655"/>
                    <a:gd name="T74" fmla="*/ 1245 w 1629"/>
                    <a:gd name="T75" fmla="*/ 28 h 655"/>
                    <a:gd name="T76" fmla="*/ 1292 w 1629"/>
                    <a:gd name="T77" fmla="*/ 88 h 655"/>
                    <a:gd name="T78" fmla="*/ 1386 w 1629"/>
                    <a:gd name="T79" fmla="*/ 49 h 655"/>
                    <a:gd name="T80" fmla="*/ 1426 w 1629"/>
                    <a:gd name="T81" fmla="*/ 103 h 655"/>
                    <a:gd name="T82" fmla="*/ 1545 w 1629"/>
                    <a:gd name="T83" fmla="*/ 85 h 655"/>
                    <a:gd name="T84" fmla="*/ 1574 w 1629"/>
                    <a:gd name="T85" fmla="*/ 24 h 6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629" h="655">
                      <a:moveTo>
                        <a:pt x="1574" y="24"/>
                      </a:moveTo>
                      <a:lnTo>
                        <a:pt x="1577" y="70"/>
                      </a:lnTo>
                      <a:lnTo>
                        <a:pt x="1596" y="52"/>
                      </a:lnTo>
                      <a:lnTo>
                        <a:pt x="1618" y="157"/>
                      </a:lnTo>
                      <a:lnTo>
                        <a:pt x="1628" y="278"/>
                      </a:lnTo>
                      <a:lnTo>
                        <a:pt x="1585" y="404"/>
                      </a:lnTo>
                      <a:lnTo>
                        <a:pt x="1485" y="433"/>
                      </a:lnTo>
                      <a:lnTo>
                        <a:pt x="1495" y="404"/>
                      </a:lnTo>
                      <a:lnTo>
                        <a:pt x="1441" y="447"/>
                      </a:lnTo>
                      <a:lnTo>
                        <a:pt x="1393" y="492"/>
                      </a:lnTo>
                      <a:lnTo>
                        <a:pt x="1289" y="542"/>
                      </a:lnTo>
                      <a:lnTo>
                        <a:pt x="1159" y="552"/>
                      </a:lnTo>
                      <a:lnTo>
                        <a:pt x="1004" y="560"/>
                      </a:lnTo>
                      <a:lnTo>
                        <a:pt x="938" y="552"/>
                      </a:lnTo>
                      <a:lnTo>
                        <a:pt x="997" y="528"/>
                      </a:lnTo>
                      <a:lnTo>
                        <a:pt x="1022" y="464"/>
                      </a:lnTo>
                      <a:lnTo>
                        <a:pt x="975" y="517"/>
                      </a:lnTo>
                      <a:lnTo>
                        <a:pt x="917" y="549"/>
                      </a:lnTo>
                      <a:lnTo>
                        <a:pt x="863" y="578"/>
                      </a:lnTo>
                      <a:lnTo>
                        <a:pt x="808" y="571"/>
                      </a:lnTo>
                      <a:lnTo>
                        <a:pt x="844" y="545"/>
                      </a:lnTo>
                      <a:lnTo>
                        <a:pt x="881" y="514"/>
                      </a:lnTo>
                      <a:lnTo>
                        <a:pt x="823" y="534"/>
                      </a:lnTo>
                      <a:lnTo>
                        <a:pt x="764" y="578"/>
                      </a:lnTo>
                      <a:lnTo>
                        <a:pt x="577" y="600"/>
                      </a:lnTo>
                      <a:lnTo>
                        <a:pt x="390" y="628"/>
                      </a:lnTo>
                      <a:lnTo>
                        <a:pt x="324" y="625"/>
                      </a:lnTo>
                      <a:lnTo>
                        <a:pt x="393" y="585"/>
                      </a:lnTo>
                      <a:lnTo>
                        <a:pt x="462" y="571"/>
                      </a:lnTo>
                      <a:lnTo>
                        <a:pt x="386" y="567"/>
                      </a:lnTo>
                      <a:lnTo>
                        <a:pt x="328" y="593"/>
                      </a:lnTo>
                      <a:lnTo>
                        <a:pt x="253" y="643"/>
                      </a:lnTo>
                      <a:lnTo>
                        <a:pt x="306" y="567"/>
                      </a:lnTo>
                      <a:lnTo>
                        <a:pt x="375" y="528"/>
                      </a:lnTo>
                      <a:lnTo>
                        <a:pt x="286" y="545"/>
                      </a:lnTo>
                      <a:lnTo>
                        <a:pt x="239" y="603"/>
                      </a:lnTo>
                      <a:lnTo>
                        <a:pt x="228" y="654"/>
                      </a:lnTo>
                      <a:lnTo>
                        <a:pt x="169" y="585"/>
                      </a:lnTo>
                      <a:lnTo>
                        <a:pt x="111" y="552"/>
                      </a:lnTo>
                      <a:lnTo>
                        <a:pt x="144" y="589"/>
                      </a:lnTo>
                      <a:lnTo>
                        <a:pt x="192" y="654"/>
                      </a:lnTo>
                      <a:lnTo>
                        <a:pt x="47" y="625"/>
                      </a:lnTo>
                      <a:lnTo>
                        <a:pt x="18" y="613"/>
                      </a:lnTo>
                      <a:lnTo>
                        <a:pt x="0" y="531"/>
                      </a:lnTo>
                      <a:lnTo>
                        <a:pt x="11" y="418"/>
                      </a:lnTo>
                      <a:lnTo>
                        <a:pt x="32" y="343"/>
                      </a:lnTo>
                      <a:lnTo>
                        <a:pt x="123" y="286"/>
                      </a:lnTo>
                      <a:lnTo>
                        <a:pt x="235" y="235"/>
                      </a:lnTo>
                      <a:lnTo>
                        <a:pt x="454" y="163"/>
                      </a:lnTo>
                      <a:lnTo>
                        <a:pt x="632" y="114"/>
                      </a:lnTo>
                      <a:lnTo>
                        <a:pt x="728" y="106"/>
                      </a:lnTo>
                      <a:lnTo>
                        <a:pt x="769" y="163"/>
                      </a:lnTo>
                      <a:lnTo>
                        <a:pt x="892" y="224"/>
                      </a:lnTo>
                      <a:lnTo>
                        <a:pt x="826" y="171"/>
                      </a:lnTo>
                      <a:lnTo>
                        <a:pt x="776" y="143"/>
                      </a:lnTo>
                      <a:lnTo>
                        <a:pt x="757" y="103"/>
                      </a:lnTo>
                      <a:lnTo>
                        <a:pt x="764" y="85"/>
                      </a:lnTo>
                      <a:lnTo>
                        <a:pt x="801" y="85"/>
                      </a:lnTo>
                      <a:lnTo>
                        <a:pt x="823" y="106"/>
                      </a:lnTo>
                      <a:lnTo>
                        <a:pt x="844" y="128"/>
                      </a:lnTo>
                      <a:lnTo>
                        <a:pt x="900" y="149"/>
                      </a:lnTo>
                      <a:lnTo>
                        <a:pt x="848" y="106"/>
                      </a:lnTo>
                      <a:lnTo>
                        <a:pt x="826" y="74"/>
                      </a:lnTo>
                      <a:lnTo>
                        <a:pt x="841" y="52"/>
                      </a:lnTo>
                      <a:lnTo>
                        <a:pt x="885" y="39"/>
                      </a:lnTo>
                      <a:lnTo>
                        <a:pt x="942" y="88"/>
                      </a:lnTo>
                      <a:lnTo>
                        <a:pt x="997" y="121"/>
                      </a:lnTo>
                      <a:lnTo>
                        <a:pt x="931" y="49"/>
                      </a:lnTo>
                      <a:lnTo>
                        <a:pt x="910" y="21"/>
                      </a:lnTo>
                      <a:lnTo>
                        <a:pt x="910" y="0"/>
                      </a:lnTo>
                      <a:lnTo>
                        <a:pt x="964" y="7"/>
                      </a:lnTo>
                      <a:lnTo>
                        <a:pt x="1015" y="41"/>
                      </a:lnTo>
                      <a:lnTo>
                        <a:pt x="1048" y="67"/>
                      </a:lnTo>
                      <a:lnTo>
                        <a:pt x="1202" y="82"/>
                      </a:lnTo>
                      <a:lnTo>
                        <a:pt x="1198" y="41"/>
                      </a:lnTo>
                      <a:lnTo>
                        <a:pt x="1245" y="28"/>
                      </a:lnTo>
                      <a:lnTo>
                        <a:pt x="1245" y="78"/>
                      </a:lnTo>
                      <a:lnTo>
                        <a:pt x="1292" y="88"/>
                      </a:lnTo>
                      <a:lnTo>
                        <a:pt x="1393" y="103"/>
                      </a:lnTo>
                      <a:lnTo>
                        <a:pt x="1386" y="49"/>
                      </a:lnTo>
                      <a:lnTo>
                        <a:pt x="1422" y="49"/>
                      </a:lnTo>
                      <a:lnTo>
                        <a:pt x="1426" y="103"/>
                      </a:lnTo>
                      <a:lnTo>
                        <a:pt x="1485" y="100"/>
                      </a:lnTo>
                      <a:lnTo>
                        <a:pt x="1545" y="85"/>
                      </a:lnTo>
                      <a:lnTo>
                        <a:pt x="1549" y="41"/>
                      </a:lnTo>
                      <a:lnTo>
                        <a:pt x="1574" y="24"/>
                      </a:lnTo>
                    </a:path>
                  </a:pathLst>
                </a:custGeom>
                <a:solidFill>
                  <a:srgbClr val="80808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41" name="Freeform 57"/>
                <p:cNvSpPr>
                  <a:spLocks/>
                </p:cNvSpPr>
                <p:nvPr/>
              </p:nvSpPr>
              <p:spPr bwMode="auto">
                <a:xfrm>
                  <a:off x="3834" y="3451"/>
                  <a:ext cx="217" cy="31"/>
                </a:xfrm>
                <a:custGeom>
                  <a:avLst/>
                  <a:gdLst>
                    <a:gd name="T0" fmla="*/ 216 w 217"/>
                    <a:gd name="T1" fmla="*/ 0 h 31"/>
                    <a:gd name="T2" fmla="*/ 115 w 217"/>
                    <a:gd name="T3" fmla="*/ 30 h 31"/>
                    <a:gd name="T4" fmla="*/ 0 w 217"/>
                    <a:gd name="T5" fmla="*/ 22 h 31"/>
                    <a:gd name="T6" fmla="*/ 216 w 217"/>
                    <a:gd name="T7" fmla="*/ 0 h 31"/>
                  </a:gdLst>
                  <a:ahLst/>
                  <a:cxnLst>
                    <a:cxn ang="0">
                      <a:pos x="T0" y="T1"/>
                    </a:cxn>
                    <a:cxn ang="0">
                      <a:pos x="T2" y="T3"/>
                    </a:cxn>
                    <a:cxn ang="0">
                      <a:pos x="T4" y="T5"/>
                    </a:cxn>
                    <a:cxn ang="0">
                      <a:pos x="T6" y="T7"/>
                    </a:cxn>
                  </a:cxnLst>
                  <a:rect l="0" t="0" r="r" b="b"/>
                  <a:pathLst>
                    <a:path w="217" h="31">
                      <a:moveTo>
                        <a:pt x="216" y="0"/>
                      </a:moveTo>
                      <a:lnTo>
                        <a:pt x="115" y="30"/>
                      </a:lnTo>
                      <a:lnTo>
                        <a:pt x="0" y="22"/>
                      </a:lnTo>
                      <a:lnTo>
                        <a:pt x="216" y="0"/>
                      </a:lnTo>
                    </a:path>
                  </a:pathLst>
                </a:custGeom>
                <a:solidFill>
                  <a:srgbClr val="60606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42" name="Freeform 58"/>
                <p:cNvSpPr>
                  <a:spLocks/>
                </p:cNvSpPr>
                <p:nvPr/>
              </p:nvSpPr>
              <p:spPr bwMode="auto">
                <a:xfrm>
                  <a:off x="4143" y="3390"/>
                  <a:ext cx="129" cy="38"/>
                </a:xfrm>
                <a:custGeom>
                  <a:avLst/>
                  <a:gdLst>
                    <a:gd name="T0" fmla="*/ 128 w 129"/>
                    <a:gd name="T1" fmla="*/ 0 h 38"/>
                    <a:gd name="T2" fmla="*/ 95 w 129"/>
                    <a:gd name="T3" fmla="*/ 23 h 38"/>
                    <a:gd name="T4" fmla="*/ 0 w 129"/>
                    <a:gd name="T5" fmla="*/ 35 h 38"/>
                    <a:gd name="T6" fmla="*/ 98 w 129"/>
                    <a:gd name="T7" fmla="*/ 37 h 38"/>
                    <a:gd name="T8" fmla="*/ 128 w 129"/>
                    <a:gd name="T9" fmla="*/ 0 h 38"/>
                  </a:gdLst>
                  <a:ahLst/>
                  <a:cxnLst>
                    <a:cxn ang="0">
                      <a:pos x="T0" y="T1"/>
                    </a:cxn>
                    <a:cxn ang="0">
                      <a:pos x="T2" y="T3"/>
                    </a:cxn>
                    <a:cxn ang="0">
                      <a:pos x="T4" y="T5"/>
                    </a:cxn>
                    <a:cxn ang="0">
                      <a:pos x="T6" y="T7"/>
                    </a:cxn>
                    <a:cxn ang="0">
                      <a:pos x="T8" y="T9"/>
                    </a:cxn>
                  </a:cxnLst>
                  <a:rect l="0" t="0" r="r" b="b"/>
                  <a:pathLst>
                    <a:path w="129" h="38">
                      <a:moveTo>
                        <a:pt x="128" y="0"/>
                      </a:moveTo>
                      <a:lnTo>
                        <a:pt x="95" y="23"/>
                      </a:lnTo>
                      <a:lnTo>
                        <a:pt x="0" y="35"/>
                      </a:lnTo>
                      <a:lnTo>
                        <a:pt x="98" y="37"/>
                      </a:lnTo>
                      <a:lnTo>
                        <a:pt x="128" y="0"/>
                      </a:lnTo>
                    </a:path>
                  </a:pathLst>
                </a:custGeom>
                <a:solidFill>
                  <a:srgbClr val="60606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43" name="Freeform 59"/>
                <p:cNvSpPr>
                  <a:spLocks/>
                </p:cNvSpPr>
                <p:nvPr/>
              </p:nvSpPr>
              <p:spPr bwMode="auto">
                <a:xfrm>
                  <a:off x="3499" y="3354"/>
                  <a:ext cx="203" cy="107"/>
                </a:xfrm>
                <a:custGeom>
                  <a:avLst/>
                  <a:gdLst>
                    <a:gd name="T0" fmla="*/ 202 w 203"/>
                    <a:gd name="T1" fmla="*/ 0 h 107"/>
                    <a:gd name="T2" fmla="*/ 112 w 203"/>
                    <a:gd name="T3" fmla="*/ 9 h 107"/>
                    <a:gd name="T4" fmla="*/ 94 w 203"/>
                    <a:gd name="T5" fmla="*/ 22 h 107"/>
                    <a:gd name="T6" fmla="*/ 94 w 203"/>
                    <a:gd name="T7" fmla="*/ 56 h 107"/>
                    <a:gd name="T8" fmla="*/ 88 w 203"/>
                    <a:gd name="T9" fmla="*/ 92 h 107"/>
                    <a:gd name="T10" fmla="*/ 0 w 203"/>
                    <a:gd name="T11" fmla="*/ 106 h 107"/>
                    <a:gd name="T12" fmla="*/ 105 w 203"/>
                    <a:gd name="T13" fmla="*/ 102 h 107"/>
                    <a:gd name="T14" fmla="*/ 122 w 203"/>
                    <a:gd name="T15" fmla="*/ 35 h 107"/>
                    <a:gd name="T16" fmla="*/ 202 w 203"/>
                    <a:gd name="T17" fmla="*/ 0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3" h="107">
                      <a:moveTo>
                        <a:pt x="202" y="0"/>
                      </a:moveTo>
                      <a:lnTo>
                        <a:pt x="112" y="9"/>
                      </a:lnTo>
                      <a:lnTo>
                        <a:pt x="94" y="22"/>
                      </a:lnTo>
                      <a:lnTo>
                        <a:pt x="94" y="56"/>
                      </a:lnTo>
                      <a:lnTo>
                        <a:pt x="88" y="92"/>
                      </a:lnTo>
                      <a:lnTo>
                        <a:pt x="0" y="106"/>
                      </a:lnTo>
                      <a:lnTo>
                        <a:pt x="105" y="102"/>
                      </a:lnTo>
                      <a:lnTo>
                        <a:pt x="122" y="35"/>
                      </a:lnTo>
                      <a:lnTo>
                        <a:pt x="202" y="0"/>
                      </a:lnTo>
                    </a:path>
                  </a:pathLst>
                </a:custGeom>
                <a:solidFill>
                  <a:srgbClr val="60606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44" name="Freeform 60"/>
                <p:cNvSpPr>
                  <a:spLocks/>
                </p:cNvSpPr>
                <p:nvPr/>
              </p:nvSpPr>
              <p:spPr bwMode="auto">
                <a:xfrm>
                  <a:off x="2817" y="3615"/>
                  <a:ext cx="673" cy="161"/>
                </a:xfrm>
                <a:custGeom>
                  <a:avLst/>
                  <a:gdLst>
                    <a:gd name="T0" fmla="*/ 672 w 673"/>
                    <a:gd name="T1" fmla="*/ 0 h 161"/>
                    <a:gd name="T2" fmla="*/ 502 w 673"/>
                    <a:gd name="T3" fmla="*/ 7 h 161"/>
                    <a:gd name="T4" fmla="*/ 326 w 673"/>
                    <a:gd name="T5" fmla="*/ 48 h 161"/>
                    <a:gd name="T6" fmla="*/ 197 w 673"/>
                    <a:gd name="T7" fmla="*/ 53 h 161"/>
                    <a:gd name="T8" fmla="*/ 90 w 673"/>
                    <a:gd name="T9" fmla="*/ 75 h 161"/>
                    <a:gd name="T10" fmla="*/ 50 w 673"/>
                    <a:gd name="T11" fmla="*/ 129 h 161"/>
                    <a:gd name="T12" fmla="*/ 0 w 673"/>
                    <a:gd name="T13" fmla="*/ 160 h 161"/>
                    <a:gd name="T14" fmla="*/ 50 w 673"/>
                    <a:gd name="T15" fmla="*/ 150 h 161"/>
                    <a:gd name="T16" fmla="*/ 97 w 673"/>
                    <a:gd name="T17" fmla="*/ 89 h 161"/>
                    <a:gd name="T18" fmla="*/ 239 w 673"/>
                    <a:gd name="T19" fmla="*/ 61 h 161"/>
                    <a:gd name="T20" fmla="*/ 326 w 673"/>
                    <a:gd name="T21" fmla="*/ 61 h 161"/>
                    <a:gd name="T22" fmla="*/ 394 w 673"/>
                    <a:gd name="T23" fmla="*/ 48 h 161"/>
                    <a:gd name="T24" fmla="*/ 512 w 673"/>
                    <a:gd name="T25" fmla="*/ 17 h 161"/>
                    <a:gd name="T26" fmla="*/ 672 w 673"/>
                    <a:gd name="T27" fmla="*/ 0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73" h="161">
                      <a:moveTo>
                        <a:pt x="672" y="0"/>
                      </a:moveTo>
                      <a:lnTo>
                        <a:pt x="502" y="7"/>
                      </a:lnTo>
                      <a:lnTo>
                        <a:pt x="326" y="48"/>
                      </a:lnTo>
                      <a:lnTo>
                        <a:pt x="197" y="53"/>
                      </a:lnTo>
                      <a:lnTo>
                        <a:pt x="90" y="75"/>
                      </a:lnTo>
                      <a:lnTo>
                        <a:pt x="50" y="129"/>
                      </a:lnTo>
                      <a:lnTo>
                        <a:pt x="0" y="160"/>
                      </a:lnTo>
                      <a:lnTo>
                        <a:pt x="50" y="150"/>
                      </a:lnTo>
                      <a:lnTo>
                        <a:pt x="97" y="89"/>
                      </a:lnTo>
                      <a:lnTo>
                        <a:pt x="239" y="61"/>
                      </a:lnTo>
                      <a:lnTo>
                        <a:pt x="326" y="61"/>
                      </a:lnTo>
                      <a:lnTo>
                        <a:pt x="394" y="48"/>
                      </a:lnTo>
                      <a:lnTo>
                        <a:pt x="512" y="17"/>
                      </a:lnTo>
                      <a:lnTo>
                        <a:pt x="672" y="0"/>
                      </a:lnTo>
                    </a:path>
                  </a:pathLst>
                </a:custGeom>
                <a:solidFill>
                  <a:srgbClr val="60606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42059" name="Group 75"/>
              <p:cNvGrpSpPr>
                <a:grpSpLocks/>
              </p:cNvGrpSpPr>
              <p:nvPr/>
            </p:nvGrpSpPr>
            <p:grpSpPr bwMode="auto">
              <a:xfrm>
                <a:off x="2924" y="2333"/>
                <a:ext cx="688" cy="379"/>
                <a:chOff x="2924" y="2333"/>
                <a:chExt cx="688" cy="379"/>
              </a:xfrm>
            </p:grpSpPr>
            <p:grpSp>
              <p:nvGrpSpPr>
                <p:cNvPr id="42055" name="Group 71"/>
                <p:cNvGrpSpPr>
                  <a:grpSpLocks/>
                </p:cNvGrpSpPr>
                <p:nvPr/>
              </p:nvGrpSpPr>
              <p:grpSpPr bwMode="auto">
                <a:xfrm>
                  <a:off x="2924" y="2333"/>
                  <a:ext cx="601" cy="304"/>
                  <a:chOff x="2924" y="2333"/>
                  <a:chExt cx="601" cy="304"/>
                </a:xfrm>
              </p:grpSpPr>
              <p:sp>
                <p:nvSpPr>
                  <p:cNvPr id="42046" name="Freeform 62"/>
                  <p:cNvSpPr>
                    <a:spLocks/>
                  </p:cNvSpPr>
                  <p:nvPr/>
                </p:nvSpPr>
                <p:spPr bwMode="auto">
                  <a:xfrm>
                    <a:off x="2924" y="2333"/>
                    <a:ext cx="601" cy="304"/>
                  </a:xfrm>
                  <a:custGeom>
                    <a:avLst/>
                    <a:gdLst>
                      <a:gd name="T0" fmla="*/ 543 w 601"/>
                      <a:gd name="T1" fmla="*/ 303 h 304"/>
                      <a:gd name="T2" fmla="*/ 511 w 601"/>
                      <a:gd name="T3" fmla="*/ 296 h 304"/>
                      <a:gd name="T4" fmla="*/ 480 w 601"/>
                      <a:gd name="T5" fmla="*/ 282 h 304"/>
                      <a:gd name="T6" fmla="*/ 451 w 601"/>
                      <a:gd name="T7" fmla="*/ 275 h 304"/>
                      <a:gd name="T8" fmla="*/ 401 w 601"/>
                      <a:gd name="T9" fmla="*/ 283 h 304"/>
                      <a:gd name="T10" fmla="*/ 365 w 601"/>
                      <a:gd name="T11" fmla="*/ 282 h 304"/>
                      <a:gd name="T12" fmla="*/ 340 w 601"/>
                      <a:gd name="T13" fmla="*/ 273 h 304"/>
                      <a:gd name="T14" fmla="*/ 319 w 601"/>
                      <a:gd name="T15" fmla="*/ 266 h 304"/>
                      <a:gd name="T16" fmla="*/ 298 w 601"/>
                      <a:gd name="T17" fmla="*/ 257 h 304"/>
                      <a:gd name="T18" fmla="*/ 277 w 601"/>
                      <a:gd name="T19" fmla="*/ 237 h 304"/>
                      <a:gd name="T20" fmla="*/ 259 w 601"/>
                      <a:gd name="T21" fmla="*/ 219 h 304"/>
                      <a:gd name="T22" fmla="*/ 231 w 601"/>
                      <a:gd name="T23" fmla="*/ 197 h 304"/>
                      <a:gd name="T24" fmla="*/ 190 w 601"/>
                      <a:gd name="T25" fmla="*/ 204 h 304"/>
                      <a:gd name="T26" fmla="*/ 167 w 601"/>
                      <a:gd name="T27" fmla="*/ 205 h 304"/>
                      <a:gd name="T28" fmla="*/ 153 w 601"/>
                      <a:gd name="T29" fmla="*/ 201 h 304"/>
                      <a:gd name="T30" fmla="*/ 146 w 601"/>
                      <a:gd name="T31" fmla="*/ 195 h 304"/>
                      <a:gd name="T32" fmla="*/ 141 w 601"/>
                      <a:gd name="T33" fmla="*/ 183 h 304"/>
                      <a:gd name="T34" fmla="*/ 144 w 601"/>
                      <a:gd name="T35" fmla="*/ 173 h 304"/>
                      <a:gd name="T36" fmla="*/ 153 w 601"/>
                      <a:gd name="T37" fmla="*/ 160 h 304"/>
                      <a:gd name="T38" fmla="*/ 167 w 601"/>
                      <a:gd name="T39" fmla="*/ 155 h 304"/>
                      <a:gd name="T40" fmla="*/ 199 w 601"/>
                      <a:gd name="T41" fmla="*/ 151 h 304"/>
                      <a:gd name="T42" fmla="*/ 237 w 601"/>
                      <a:gd name="T43" fmla="*/ 137 h 304"/>
                      <a:gd name="T44" fmla="*/ 205 w 601"/>
                      <a:gd name="T45" fmla="*/ 112 h 304"/>
                      <a:gd name="T46" fmla="*/ 167 w 601"/>
                      <a:gd name="T47" fmla="*/ 98 h 304"/>
                      <a:gd name="T48" fmla="*/ 134 w 601"/>
                      <a:gd name="T49" fmla="*/ 100 h 304"/>
                      <a:gd name="T50" fmla="*/ 97 w 601"/>
                      <a:gd name="T51" fmla="*/ 98 h 304"/>
                      <a:gd name="T52" fmla="*/ 75 w 601"/>
                      <a:gd name="T53" fmla="*/ 105 h 304"/>
                      <a:gd name="T54" fmla="*/ 44 w 601"/>
                      <a:gd name="T55" fmla="*/ 106 h 304"/>
                      <a:gd name="T56" fmla="*/ 34 w 601"/>
                      <a:gd name="T57" fmla="*/ 98 h 304"/>
                      <a:gd name="T58" fmla="*/ 32 w 601"/>
                      <a:gd name="T59" fmla="*/ 84 h 304"/>
                      <a:gd name="T60" fmla="*/ 15 w 601"/>
                      <a:gd name="T61" fmla="*/ 85 h 304"/>
                      <a:gd name="T62" fmla="*/ 5 w 601"/>
                      <a:gd name="T63" fmla="*/ 83 h 304"/>
                      <a:gd name="T64" fmla="*/ 0 w 601"/>
                      <a:gd name="T65" fmla="*/ 70 h 304"/>
                      <a:gd name="T66" fmla="*/ 4 w 601"/>
                      <a:gd name="T67" fmla="*/ 60 h 304"/>
                      <a:gd name="T68" fmla="*/ 13 w 601"/>
                      <a:gd name="T69" fmla="*/ 55 h 304"/>
                      <a:gd name="T70" fmla="*/ 29 w 601"/>
                      <a:gd name="T71" fmla="*/ 46 h 304"/>
                      <a:gd name="T72" fmla="*/ 42 w 601"/>
                      <a:gd name="T73" fmla="*/ 36 h 304"/>
                      <a:gd name="T74" fmla="*/ 57 w 601"/>
                      <a:gd name="T75" fmla="*/ 28 h 304"/>
                      <a:gd name="T76" fmla="*/ 75 w 601"/>
                      <a:gd name="T77" fmla="*/ 23 h 304"/>
                      <a:gd name="T78" fmla="*/ 90 w 601"/>
                      <a:gd name="T79" fmla="*/ 23 h 304"/>
                      <a:gd name="T80" fmla="*/ 162 w 601"/>
                      <a:gd name="T81" fmla="*/ 8 h 304"/>
                      <a:gd name="T82" fmla="*/ 178 w 601"/>
                      <a:gd name="T83" fmla="*/ 4 h 304"/>
                      <a:gd name="T84" fmla="*/ 195 w 601"/>
                      <a:gd name="T85" fmla="*/ 0 h 304"/>
                      <a:gd name="T86" fmla="*/ 214 w 601"/>
                      <a:gd name="T87" fmla="*/ 4 h 304"/>
                      <a:gd name="T88" fmla="*/ 236 w 601"/>
                      <a:gd name="T89" fmla="*/ 11 h 304"/>
                      <a:gd name="T90" fmla="*/ 298 w 601"/>
                      <a:gd name="T91" fmla="*/ 46 h 304"/>
                      <a:gd name="T92" fmla="*/ 328 w 601"/>
                      <a:gd name="T93" fmla="*/ 52 h 304"/>
                      <a:gd name="T94" fmla="*/ 354 w 601"/>
                      <a:gd name="T95" fmla="*/ 57 h 304"/>
                      <a:gd name="T96" fmla="*/ 375 w 601"/>
                      <a:gd name="T97" fmla="*/ 70 h 304"/>
                      <a:gd name="T98" fmla="*/ 387 w 601"/>
                      <a:gd name="T99" fmla="*/ 87 h 304"/>
                      <a:gd name="T100" fmla="*/ 439 w 601"/>
                      <a:gd name="T101" fmla="*/ 123 h 304"/>
                      <a:gd name="T102" fmla="*/ 462 w 601"/>
                      <a:gd name="T103" fmla="*/ 140 h 304"/>
                      <a:gd name="T104" fmla="*/ 493 w 601"/>
                      <a:gd name="T105" fmla="*/ 173 h 304"/>
                      <a:gd name="T106" fmla="*/ 513 w 601"/>
                      <a:gd name="T107" fmla="*/ 182 h 304"/>
                      <a:gd name="T108" fmla="*/ 600 w 601"/>
                      <a:gd name="T109" fmla="*/ 186 h 304"/>
                      <a:gd name="T110" fmla="*/ 543 w 601"/>
                      <a:gd name="T111" fmla="*/ 303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601" h="304">
                        <a:moveTo>
                          <a:pt x="543" y="303"/>
                        </a:moveTo>
                        <a:lnTo>
                          <a:pt x="511" y="296"/>
                        </a:lnTo>
                        <a:lnTo>
                          <a:pt x="480" y="282"/>
                        </a:lnTo>
                        <a:lnTo>
                          <a:pt x="451" y="275"/>
                        </a:lnTo>
                        <a:lnTo>
                          <a:pt x="401" y="283"/>
                        </a:lnTo>
                        <a:lnTo>
                          <a:pt x="365" y="282"/>
                        </a:lnTo>
                        <a:lnTo>
                          <a:pt x="340" y="273"/>
                        </a:lnTo>
                        <a:lnTo>
                          <a:pt x="319" y="266"/>
                        </a:lnTo>
                        <a:lnTo>
                          <a:pt x="298" y="257"/>
                        </a:lnTo>
                        <a:lnTo>
                          <a:pt x="277" y="237"/>
                        </a:lnTo>
                        <a:lnTo>
                          <a:pt x="259" y="219"/>
                        </a:lnTo>
                        <a:lnTo>
                          <a:pt x="231" y="197"/>
                        </a:lnTo>
                        <a:lnTo>
                          <a:pt x="190" y="204"/>
                        </a:lnTo>
                        <a:lnTo>
                          <a:pt x="167" y="205"/>
                        </a:lnTo>
                        <a:lnTo>
                          <a:pt x="153" y="201"/>
                        </a:lnTo>
                        <a:lnTo>
                          <a:pt x="146" y="195"/>
                        </a:lnTo>
                        <a:lnTo>
                          <a:pt x="141" y="183"/>
                        </a:lnTo>
                        <a:lnTo>
                          <a:pt x="144" y="173"/>
                        </a:lnTo>
                        <a:lnTo>
                          <a:pt x="153" y="160"/>
                        </a:lnTo>
                        <a:lnTo>
                          <a:pt x="167" y="155"/>
                        </a:lnTo>
                        <a:lnTo>
                          <a:pt x="199" y="151"/>
                        </a:lnTo>
                        <a:lnTo>
                          <a:pt x="237" y="137"/>
                        </a:lnTo>
                        <a:lnTo>
                          <a:pt x="205" y="112"/>
                        </a:lnTo>
                        <a:lnTo>
                          <a:pt x="167" y="98"/>
                        </a:lnTo>
                        <a:lnTo>
                          <a:pt x="134" y="100"/>
                        </a:lnTo>
                        <a:lnTo>
                          <a:pt x="97" y="98"/>
                        </a:lnTo>
                        <a:lnTo>
                          <a:pt x="75" y="105"/>
                        </a:lnTo>
                        <a:lnTo>
                          <a:pt x="44" y="106"/>
                        </a:lnTo>
                        <a:lnTo>
                          <a:pt x="34" y="98"/>
                        </a:lnTo>
                        <a:lnTo>
                          <a:pt x="32" y="84"/>
                        </a:lnTo>
                        <a:lnTo>
                          <a:pt x="15" y="85"/>
                        </a:lnTo>
                        <a:lnTo>
                          <a:pt x="5" y="83"/>
                        </a:lnTo>
                        <a:lnTo>
                          <a:pt x="0" y="70"/>
                        </a:lnTo>
                        <a:lnTo>
                          <a:pt x="4" y="60"/>
                        </a:lnTo>
                        <a:lnTo>
                          <a:pt x="13" y="55"/>
                        </a:lnTo>
                        <a:lnTo>
                          <a:pt x="29" y="46"/>
                        </a:lnTo>
                        <a:lnTo>
                          <a:pt x="42" y="36"/>
                        </a:lnTo>
                        <a:lnTo>
                          <a:pt x="57" y="28"/>
                        </a:lnTo>
                        <a:lnTo>
                          <a:pt x="75" y="23"/>
                        </a:lnTo>
                        <a:lnTo>
                          <a:pt x="90" y="23"/>
                        </a:lnTo>
                        <a:lnTo>
                          <a:pt x="162" y="8"/>
                        </a:lnTo>
                        <a:lnTo>
                          <a:pt x="178" y="4"/>
                        </a:lnTo>
                        <a:lnTo>
                          <a:pt x="195" y="0"/>
                        </a:lnTo>
                        <a:lnTo>
                          <a:pt x="214" y="4"/>
                        </a:lnTo>
                        <a:lnTo>
                          <a:pt x="236" y="11"/>
                        </a:lnTo>
                        <a:lnTo>
                          <a:pt x="298" y="46"/>
                        </a:lnTo>
                        <a:lnTo>
                          <a:pt x="328" y="52"/>
                        </a:lnTo>
                        <a:lnTo>
                          <a:pt x="354" y="57"/>
                        </a:lnTo>
                        <a:lnTo>
                          <a:pt x="375" y="70"/>
                        </a:lnTo>
                        <a:lnTo>
                          <a:pt x="387" y="87"/>
                        </a:lnTo>
                        <a:lnTo>
                          <a:pt x="439" y="123"/>
                        </a:lnTo>
                        <a:lnTo>
                          <a:pt x="462" y="140"/>
                        </a:lnTo>
                        <a:lnTo>
                          <a:pt x="493" y="173"/>
                        </a:lnTo>
                        <a:lnTo>
                          <a:pt x="513" y="182"/>
                        </a:lnTo>
                        <a:lnTo>
                          <a:pt x="600" y="186"/>
                        </a:lnTo>
                        <a:lnTo>
                          <a:pt x="543" y="303"/>
                        </a:lnTo>
                      </a:path>
                    </a:pathLst>
                  </a:custGeom>
                  <a:solidFill>
                    <a:srgbClr val="FFC080"/>
                  </a:solidFill>
                  <a:ln w="12700" cap="rnd" cmpd="sng">
                    <a:solidFill>
                      <a:srgbClr val="402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47" name="Freeform 63"/>
                  <p:cNvSpPr>
                    <a:spLocks/>
                  </p:cNvSpPr>
                  <p:nvPr/>
                </p:nvSpPr>
                <p:spPr bwMode="auto">
                  <a:xfrm>
                    <a:off x="3156" y="2466"/>
                    <a:ext cx="135" cy="28"/>
                  </a:xfrm>
                  <a:custGeom>
                    <a:avLst/>
                    <a:gdLst>
                      <a:gd name="T0" fmla="*/ 0 w 135"/>
                      <a:gd name="T1" fmla="*/ 0 h 28"/>
                      <a:gd name="T2" fmla="*/ 4 w 135"/>
                      <a:gd name="T3" fmla="*/ 7 h 28"/>
                      <a:gd name="T4" fmla="*/ 27 w 135"/>
                      <a:gd name="T5" fmla="*/ 6 h 28"/>
                      <a:gd name="T6" fmla="*/ 37 w 135"/>
                      <a:gd name="T7" fmla="*/ 10 h 28"/>
                      <a:gd name="T8" fmla="*/ 57 w 135"/>
                      <a:gd name="T9" fmla="*/ 19 h 28"/>
                      <a:gd name="T10" fmla="*/ 84 w 135"/>
                      <a:gd name="T11" fmla="*/ 23 h 28"/>
                      <a:gd name="T12" fmla="*/ 112 w 135"/>
                      <a:gd name="T13" fmla="*/ 23 h 28"/>
                      <a:gd name="T14" fmla="*/ 134 w 135"/>
                      <a:gd name="T15" fmla="*/ 27 h 28"/>
                      <a:gd name="T16" fmla="*/ 116 w 135"/>
                      <a:gd name="T17" fmla="*/ 21 h 28"/>
                      <a:gd name="T18" fmla="*/ 93 w 135"/>
                      <a:gd name="T19" fmla="*/ 19 h 28"/>
                      <a:gd name="T20" fmla="*/ 78 w 135"/>
                      <a:gd name="T21" fmla="*/ 19 h 28"/>
                      <a:gd name="T22" fmla="*/ 57 w 135"/>
                      <a:gd name="T23" fmla="*/ 13 h 28"/>
                      <a:gd name="T24" fmla="*/ 40 w 135"/>
                      <a:gd name="T25" fmla="*/ 5 h 28"/>
                      <a:gd name="T26" fmla="*/ 31 w 135"/>
                      <a:gd name="T27" fmla="*/ 2 h 28"/>
                      <a:gd name="T28" fmla="*/ 0 w 135"/>
                      <a:gd name="T29" fmla="*/ 0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35" h="28">
                        <a:moveTo>
                          <a:pt x="0" y="0"/>
                        </a:moveTo>
                        <a:lnTo>
                          <a:pt x="4" y="7"/>
                        </a:lnTo>
                        <a:lnTo>
                          <a:pt x="27" y="6"/>
                        </a:lnTo>
                        <a:lnTo>
                          <a:pt x="37" y="10"/>
                        </a:lnTo>
                        <a:lnTo>
                          <a:pt x="57" y="19"/>
                        </a:lnTo>
                        <a:lnTo>
                          <a:pt x="84" y="23"/>
                        </a:lnTo>
                        <a:lnTo>
                          <a:pt x="112" y="23"/>
                        </a:lnTo>
                        <a:lnTo>
                          <a:pt x="134" y="27"/>
                        </a:lnTo>
                        <a:lnTo>
                          <a:pt x="116" y="21"/>
                        </a:lnTo>
                        <a:lnTo>
                          <a:pt x="93" y="19"/>
                        </a:lnTo>
                        <a:lnTo>
                          <a:pt x="78" y="19"/>
                        </a:lnTo>
                        <a:lnTo>
                          <a:pt x="57" y="13"/>
                        </a:lnTo>
                        <a:lnTo>
                          <a:pt x="40" y="5"/>
                        </a:lnTo>
                        <a:lnTo>
                          <a:pt x="31" y="2"/>
                        </a:lnTo>
                        <a:lnTo>
                          <a:pt x="0" y="0"/>
                        </a:lnTo>
                      </a:path>
                    </a:pathLst>
                  </a:custGeom>
                  <a:solidFill>
                    <a:srgbClr val="402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48" name="Freeform 64"/>
                  <p:cNvSpPr>
                    <a:spLocks/>
                  </p:cNvSpPr>
                  <p:nvPr/>
                </p:nvSpPr>
                <p:spPr bwMode="auto">
                  <a:xfrm>
                    <a:off x="3102" y="2497"/>
                    <a:ext cx="9" cy="13"/>
                  </a:xfrm>
                  <a:custGeom>
                    <a:avLst/>
                    <a:gdLst>
                      <a:gd name="T0" fmla="*/ 2 w 9"/>
                      <a:gd name="T1" fmla="*/ 0 h 13"/>
                      <a:gd name="T2" fmla="*/ 5 w 9"/>
                      <a:gd name="T3" fmla="*/ 3 h 13"/>
                      <a:gd name="T4" fmla="*/ 4 w 9"/>
                      <a:gd name="T5" fmla="*/ 8 h 13"/>
                      <a:gd name="T6" fmla="*/ 0 w 9"/>
                      <a:gd name="T7" fmla="*/ 12 h 13"/>
                      <a:gd name="T8" fmla="*/ 7 w 9"/>
                      <a:gd name="T9" fmla="*/ 9 h 13"/>
                      <a:gd name="T10" fmla="*/ 8 w 9"/>
                      <a:gd name="T11" fmla="*/ 4 h 13"/>
                      <a:gd name="T12" fmla="*/ 2 w 9"/>
                      <a:gd name="T13" fmla="*/ 0 h 13"/>
                    </a:gdLst>
                    <a:ahLst/>
                    <a:cxnLst>
                      <a:cxn ang="0">
                        <a:pos x="T0" y="T1"/>
                      </a:cxn>
                      <a:cxn ang="0">
                        <a:pos x="T2" y="T3"/>
                      </a:cxn>
                      <a:cxn ang="0">
                        <a:pos x="T4" y="T5"/>
                      </a:cxn>
                      <a:cxn ang="0">
                        <a:pos x="T6" y="T7"/>
                      </a:cxn>
                      <a:cxn ang="0">
                        <a:pos x="T8" y="T9"/>
                      </a:cxn>
                      <a:cxn ang="0">
                        <a:pos x="T10" y="T11"/>
                      </a:cxn>
                      <a:cxn ang="0">
                        <a:pos x="T12" y="T13"/>
                      </a:cxn>
                    </a:cxnLst>
                    <a:rect l="0" t="0" r="r" b="b"/>
                    <a:pathLst>
                      <a:path w="9" h="13">
                        <a:moveTo>
                          <a:pt x="2" y="0"/>
                        </a:moveTo>
                        <a:lnTo>
                          <a:pt x="5" y="3"/>
                        </a:lnTo>
                        <a:lnTo>
                          <a:pt x="4" y="8"/>
                        </a:lnTo>
                        <a:lnTo>
                          <a:pt x="0" y="12"/>
                        </a:lnTo>
                        <a:lnTo>
                          <a:pt x="7" y="9"/>
                        </a:lnTo>
                        <a:lnTo>
                          <a:pt x="8" y="4"/>
                        </a:lnTo>
                        <a:lnTo>
                          <a:pt x="2" y="0"/>
                        </a:lnTo>
                      </a:path>
                    </a:pathLst>
                  </a:custGeom>
                  <a:solidFill>
                    <a:srgbClr val="402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49" name="Freeform 65"/>
                  <p:cNvSpPr>
                    <a:spLocks/>
                  </p:cNvSpPr>
                  <p:nvPr/>
                </p:nvSpPr>
                <p:spPr bwMode="auto">
                  <a:xfrm>
                    <a:off x="2951" y="2379"/>
                    <a:ext cx="76" cy="31"/>
                  </a:xfrm>
                  <a:custGeom>
                    <a:avLst/>
                    <a:gdLst>
                      <a:gd name="T0" fmla="*/ 0 w 76"/>
                      <a:gd name="T1" fmla="*/ 28 h 31"/>
                      <a:gd name="T2" fmla="*/ 8 w 76"/>
                      <a:gd name="T3" fmla="*/ 30 h 31"/>
                      <a:gd name="T4" fmla="*/ 18 w 76"/>
                      <a:gd name="T5" fmla="*/ 21 h 31"/>
                      <a:gd name="T6" fmla="*/ 33 w 76"/>
                      <a:gd name="T7" fmla="*/ 16 h 31"/>
                      <a:gd name="T8" fmla="*/ 41 w 76"/>
                      <a:gd name="T9" fmla="*/ 8 h 31"/>
                      <a:gd name="T10" fmla="*/ 47 w 76"/>
                      <a:gd name="T11" fmla="*/ 5 h 31"/>
                      <a:gd name="T12" fmla="*/ 64 w 76"/>
                      <a:gd name="T13" fmla="*/ 2 h 31"/>
                      <a:gd name="T14" fmla="*/ 75 w 76"/>
                      <a:gd name="T15" fmla="*/ 1 h 31"/>
                      <a:gd name="T16" fmla="*/ 61 w 76"/>
                      <a:gd name="T17" fmla="*/ 0 h 31"/>
                      <a:gd name="T18" fmla="*/ 42 w 76"/>
                      <a:gd name="T19" fmla="*/ 2 h 31"/>
                      <a:gd name="T20" fmla="*/ 35 w 76"/>
                      <a:gd name="T21" fmla="*/ 7 h 31"/>
                      <a:gd name="T22" fmla="*/ 26 w 76"/>
                      <a:gd name="T23" fmla="*/ 12 h 31"/>
                      <a:gd name="T24" fmla="*/ 0 w 76"/>
                      <a:gd name="T25" fmla="*/ 28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6" h="31">
                        <a:moveTo>
                          <a:pt x="0" y="28"/>
                        </a:moveTo>
                        <a:lnTo>
                          <a:pt x="8" y="30"/>
                        </a:lnTo>
                        <a:lnTo>
                          <a:pt x="18" y="21"/>
                        </a:lnTo>
                        <a:lnTo>
                          <a:pt x="33" y="16"/>
                        </a:lnTo>
                        <a:lnTo>
                          <a:pt x="41" y="8"/>
                        </a:lnTo>
                        <a:lnTo>
                          <a:pt x="47" y="5"/>
                        </a:lnTo>
                        <a:lnTo>
                          <a:pt x="64" y="2"/>
                        </a:lnTo>
                        <a:lnTo>
                          <a:pt x="75" y="1"/>
                        </a:lnTo>
                        <a:lnTo>
                          <a:pt x="61" y="0"/>
                        </a:lnTo>
                        <a:lnTo>
                          <a:pt x="42" y="2"/>
                        </a:lnTo>
                        <a:lnTo>
                          <a:pt x="35" y="7"/>
                        </a:lnTo>
                        <a:lnTo>
                          <a:pt x="26" y="12"/>
                        </a:lnTo>
                        <a:lnTo>
                          <a:pt x="0" y="28"/>
                        </a:lnTo>
                      </a:path>
                    </a:pathLst>
                  </a:custGeom>
                  <a:solidFill>
                    <a:srgbClr val="402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50" name="Freeform 66"/>
                  <p:cNvSpPr>
                    <a:spLocks/>
                  </p:cNvSpPr>
                  <p:nvPr/>
                </p:nvSpPr>
                <p:spPr bwMode="auto">
                  <a:xfrm>
                    <a:off x="3074" y="2362"/>
                    <a:ext cx="126" cy="27"/>
                  </a:xfrm>
                  <a:custGeom>
                    <a:avLst/>
                    <a:gdLst>
                      <a:gd name="T0" fmla="*/ 0 w 126"/>
                      <a:gd name="T1" fmla="*/ 7 h 27"/>
                      <a:gd name="T2" fmla="*/ 26 w 126"/>
                      <a:gd name="T3" fmla="*/ 4 h 27"/>
                      <a:gd name="T4" fmla="*/ 41 w 126"/>
                      <a:gd name="T5" fmla="*/ 0 h 27"/>
                      <a:gd name="T6" fmla="*/ 47 w 126"/>
                      <a:gd name="T7" fmla="*/ 0 h 27"/>
                      <a:gd name="T8" fmla="*/ 64 w 126"/>
                      <a:gd name="T9" fmla="*/ 3 h 27"/>
                      <a:gd name="T10" fmla="*/ 70 w 126"/>
                      <a:gd name="T11" fmla="*/ 9 h 27"/>
                      <a:gd name="T12" fmla="*/ 83 w 126"/>
                      <a:gd name="T13" fmla="*/ 15 h 27"/>
                      <a:gd name="T14" fmla="*/ 107 w 126"/>
                      <a:gd name="T15" fmla="*/ 22 h 27"/>
                      <a:gd name="T16" fmla="*/ 125 w 126"/>
                      <a:gd name="T17" fmla="*/ 22 h 27"/>
                      <a:gd name="T18" fmla="*/ 106 w 126"/>
                      <a:gd name="T19" fmla="*/ 26 h 27"/>
                      <a:gd name="T20" fmla="*/ 95 w 126"/>
                      <a:gd name="T21" fmla="*/ 24 h 27"/>
                      <a:gd name="T22" fmla="*/ 69 w 126"/>
                      <a:gd name="T23" fmla="*/ 14 h 27"/>
                      <a:gd name="T24" fmla="*/ 59 w 126"/>
                      <a:gd name="T25" fmla="*/ 7 h 27"/>
                      <a:gd name="T26" fmla="*/ 41 w 126"/>
                      <a:gd name="T27" fmla="*/ 5 h 27"/>
                      <a:gd name="T28" fmla="*/ 26 w 126"/>
                      <a:gd name="T29" fmla="*/ 7 h 27"/>
                      <a:gd name="T30" fmla="*/ 0 w 126"/>
                      <a:gd name="T31" fmla="*/ 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26" h="27">
                        <a:moveTo>
                          <a:pt x="0" y="7"/>
                        </a:moveTo>
                        <a:lnTo>
                          <a:pt x="26" y="4"/>
                        </a:lnTo>
                        <a:lnTo>
                          <a:pt x="41" y="0"/>
                        </a:lnTo>
                        <a:lnTo>
                          <a:pt x="47" y="0"/>
                        </a:lnTo>
                        <a:lnTo>
                          <a:pt x="64" y="3"/>
                        </a:lnTo>
                        <a:lnTo>
                          <a:pt x="70" y="9"/>
                        </a:lnTo>
                        <a:lnTo>
                          <a:pt x="83" y="15"/>
                        </a:lnTo>
                        <a:lnTo>
                          <a:pt x="107" y="22"/>
                        </a:lnTo>
                        <a:lnTo>
                          <a:pt x="125" y="22"/>
                        </a:lnTo>
                        <a:lnTo>
                          <a:pt x="106" y="26"/>
                        </a:lnTo>
                        <a:lnTo>
                          <a:pt x="95" y="24"/>
                        </a:lnTo>
                        <a:lnTo>
                          <a:pt x="69" y="14"/>
                        </a:lnTo>
                        <a:lnTo>
                          <a:pt x="59" y="7"/>
                        </a:lnTo>
                        <a:lnTo>
                          <a:pt x="41" y="5"/>
                        </a:lnTo>
                        <a:lnTo>
                          <a:pt x="26" y="7"/>
                        </a:lnTo>
                        <a:lnTo>
                          <a:pt x="0" y="7"/>
                        </a:lnTo>
                      </a:path>
                    </a:pathLst>
                  </a:custGeom>
                  <a:solidFill>
                    <a:srgbClr val="402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51" name="Freeform 67"/>
                  <p:cNvSpPr>
                    <a:spLocks/>
                  </p:cNvSpPr>
                  <p:nvPr/>
                </p:nvSpPr>
                <p:spPr bwMode="auto">
                  <a:xfrm>
                    <a:off x="2973" y="2400"/>
                    <a:ext cx="19" cy="17"/>
                  </a:xfrm>
                  <a:custGeom>
                    <a:avLst/>
                    <a:gdLst>
                      <a:gd name="T0" fmla="*/ 14 w 19"/>
                      <a:gd name="T1" fmla="*/ 0 h 17"/>
                      <a:gd name="T2" fmla="*/ 18 w 19"/>
                      <a:gd name="T3" fmla="*/ 6 h 17"/>
                      <a:gd name="T4" fmla="*/ 12 w 19"/>
                      <a:gd name="T5" fmla="*/ 13 h 17"/>
                      <a:gd name="T6" fmla="*/ 0 w 19"/>
                      <a:gd name="T7" fmla="*/ 16 h 17"/>
                      <a:gd name="T8" fmla="*/ 14 w 19"/>
                      <a:gd name="T9" fmla="*/ 8 h 17"/>
                      <a:gd name="T10" fmla="*/ 14 w 19"/>
                      <a:gd name="T11" fmla="*/ 0 h 17"/>
                    </a:gdLst>
                    <a:ahLst/>
                    <a:cxnLst>
                      <a:cxn ang="0">
                        <a:pos x="T0" y="T1"/>
                      </a:cxn>
                      <a:cxn ang="0">
                        <a:pos x="T2" y="T3"/>
                      </a:cxn>
                      <a:cxn ang="0">
                        <a:pos x="T4" y="T5"/>
                      </a:cxn>
                      <a:cxn ang="0">
                        <a:pos x="T6" y="T7"/>
                      </a:cxn>
                      <a:cxn ang="0">
                        <a:pos x="T8" y="T9"/>
                      </a:cxn>
                      <a:cxn ang="0">
                        <a:pos x="T10" y="T11"/>
                      </a:cxn>
                    </a:cxnLst>
                    <a:rect l="0" t="0" r="r" b="b"/>
                    <a:pathLst>
                      <a:path w="19" h="17">
                        <a:moveTo>
                          <a:pt x="14" y="0"/>
                        </a:moveTo>
                        <a:lnTo>
                          <a:pt x="18" y="6"/>
                        </a:lnTo>
                        <a:lnTo>
                          <a:pt x="12" y="13"/>
                        </a:lnTo>
                        <a:lnTo>
                          <a:pt x="0" y="16"/>
                        </a:lnTo>
                        <a:lnTo>
                          <a:pt x="14" y="8"/>
                        </a:lnTo>
                        <a:lnTo>
                          <a:pt x="14" y="0"/>
                        </a:lnTo>
                      </a:path>
                    </a:pathLst>
                  </a:custGeom>
                  <a:solidFill>
                    <a:srgbClr val="402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52" name="Freeform 68"/>
                  <p:cNvSpPr>
                    <a:spLocks/>
                  </p:cNvSpPr>
                  <p:nvPr/>
                </p:nvSpPr>
                <p:spPr bwMode="auto">
                  <a:xfrm>
                    <a:off x="2943" y="2380"/>
                    <a:ext cx="20" cy="15"/>
                  </a:xfrm>
                  <a:custGeom>
                    <a:avLst/>
                    <a:gdLst>
                      <a:gd name="T0" fmla="*/ 19 w 20"/>
                      <a:gd name="T1" fmla="*/ 8 h 15"/>
                      <a:gd name="T2" fmla="*/ 14 w 20"/>
                      <a:gd name="T3" fmla="*/ 0 h 15"/>
                      <a:gd name="T4" fmla="*/ 13 w 20"/>
                      <a:gd name="T5" fmla="*/ 6 h 15"/>
                      <a:gd name="T6" fmla="*/ 0 w 20"/>
                      <a:gd name="T7" fmla="*/ 13 h 15"/>
                      <a:gd name="T8" fmla="*/ 2 w 20"/>
                      <a:gd name="T9" fmla="*/ 14 h 15"/>
                      <a:gd name="T10" fmla="*/ 19 w 20"/>
                      <a:gd name="T11" fmla="*/ 8 h 15"/>
                    </a:gdLst>
                    <a:ahLst/>
                    <a:cxnLst>
                      <a:cxn ang="0">
                        <a:pos x="T0" y="T1"/>
                      </a:cxn>
                      <a:cxn ang="0">
                        <a:pos x="T2" y="T3"/>
                      </a:cxn>
                      <a:cxn ang="0">
                        <a:pos x="T4" y="T5"/>
                      </a:cxn>
                      <a:cxn ang="0">
                        <a:pos x="T6" y="T7"/>
                      </a:cxn>
                      <a:cxn ang="0">
                        <a:pos x="T8" y="T9"/>
                      </a:cxn>
                      <a:cxn ang="0">
                        <a:pos x="T10" y="T11"/>
                      </a:cxn>
                    </a:cxnLst>
                    <a:rect l="0" t="0" r="r" b="b"/>
                    <a:pathLst>
                      <a:path w="20" h="15">
                        <a:moveTo>
                          <a:pt x="19" y="8"/>
                        </a:moveTo>
                        <a:lnTo>
                          <a:pt x="14" y="0"/>
                        </a:lnTo>
                        <a:lnTo>
                          <a:pt x="13" y="6"/>
                        </a:lnTo>
                        <a:lnTo>
                          <a:pt x="0" y="13"/>
                        </a:lnTo>
                        <a:lnTo>
                          <a:pt x="2" y="14"/>
                        </a:lnTo>
                        <a:lnTo>
                          <a:pt x="19" y="8"/>
                        </a:lnTo>
                      </a:path>
                    </a:pathLst>
                  </a:custGeom>
                  <a:solidFill>
                    <a:srgbClr val="402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53" name="Freeform 69"/>
                  <p:cNvSpPr>
                    <a:spLocks/>
                  </p:cNvSpPr>
                  <p:nvPr/>
                </p:nvSpPr>
                <p:spPr bwMode="auto">
                  <a:xfrm>
                    <a:off x="3275" y="2410"/>
                    <a:ext cx="23" cy="27"/>
                  </a:xfrm>
                  <a:custGeom>
                    <a:avLst/>
                    <a:gdLst>
                      <a:gd name="T0" fmla="*/ 0 w 23"/>
                      <a:gd name="T1" fmla="*/ 0 h 27"/>
                      <a:gd name="T2" fmla="*/ 5 w 23"/>
                      <a:gd name="T3" fmla="*/ 13 h 27"/>
                      <a:gd name="T4" fmla="*/ 13 w 23"/>
                      <a:gd name="T5" fmla="*/ 24 h 27"/>
                      <a:gd name="T6" fmla="*/ 22 w 23"/>
                      <a:gd name="T7" fmla="*/ 26 h 27"/>
                      <a:gd name="T8" fmla="*/ 0 w 23"/>
                      <a:gd name="T9" fmla="*/ 0 h 27"/>
                    </a:gdLst>
                    <a:ahLst/>
                    <a:cxnLst>
                      <a:cxn ang="0">
                        <a:pos x="T0" y="T1"/>
                      </a:cxn>
                      <a:cxn ang="0">
                        <a:pos x="T2" y="T3"/>
                      </a:cxn>
                      <a:cxn ang="0">
                        <a:pos x="T4" y="T5"/>
                      </a:cxn>
                      <a:cxn ang="0">
                        <a:pos x="T6" y="T7"/>
                      </a:cxn>
                      <a:cxn ang="0">
                        <a:pos x="T8" y="T9"/>
                      </a:cxn>
                    </a:cxnLst>
                    <a:rect l="0" t="0" r="r" b="b"/>
                    <a:pathLst>
                      <a:path w="23" h="27">
                        <a:moveTo>
                          <a:pt x="0" y="0"/>
                        </a:moveTo>
                        <a:lnTo>
                          <a:pt x="5" y="13"/>
                        </a:lnTo>
                        <a:lnTo>
                          <a:pt x="13" y="24"/>
                        </a:lnTo>
                        <a:lnTo>
                          <a:pt x="22" y="26"/>
                        </a:lnTo>
                        <a:lnTo>
                          <a:pt x="0" y="0"/>
                        </a:lnTo>
                      </a:path>
                    </a:pathLst>
                  </a:custGeom>
                  <a:solidFill>
                    <a:srgbClr val="402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54" name="Freeform 70"/>
                  <p:cNvSpPr>
                    <a:spLocks/>
                  </p:cNvSpPr>
                  <p:nvPr/>
                </p:nvSpPr>
                <p:spPr bwMode="auto">
                  <a:xfrm>
                    <a:off x="3380" y="2557"/>
                    <a:ext cx="32" cy="25"/>
                  </a:xfrm>
                  <a:custGeom>
                    <a:avLst/>
                    <a:gdLst>
                      <a:gd name="T0" fmla="*/ 31 w 32"/>
                      <a:gd name="T1" fmla="*/ 0 h 25"/>
                      <a:gd name="T2" fmla="*/ 10 w 32"/>
                      <a:gd name="T3" fmla="*/ 9 h 25"/>
                      <a:gd name="T4" fmla="*/ 0 w 32"/>
                      <a:gd name="T5" fmla="*/ 24 h 25"/>
                      <a:gd name="T6" fmla="*/ 31 w 32"/>
                      <a:gd name="T7" fmla="*/ 0 h 25"/>
                    </a:gdLst>
                    <a:ahLst/>
                    <a:cxnLst>
                      <a:cxn ang="0">
                        <a:pos x="T0" y="T1"/>
                      </a:cxn>
                      <a:cxn ang="0">
                        <a:pos x="T2" y="T3"/>
                      </a:cxn>
                      <a:cxn ang="0">
                        <a:pos x="T4" y="T5"/>
                      </a:cxn>
                      <a:cxn ang="0">
                        <a:pos x="T6" y="T7"/>
                      </a:cxn>
                    </a:cxnLst>
                    <a:rect l="0" t="0" r="r" b="b"/>
                    <a:pathLst>
                      <a:path w="32" h="25">
                        <a:moveTo>
                          <a:pt x="31" y="0"/>
                        </a:moveTo>
                        <a:lnTo>
                          <a:pt x="10" y="9"/>
                        </a:lnTo>
                        <a:lnTo>
                          <a:pt x="0" y="24"/>
                        </a:lnTo>
                        <a:lnTo>
                          <a:pt x="31" y="0"/>
                        </a:lnTo>
                      </a:path>
                    </a:pathLst>
                  </a:custGeom>
                  <a:solidFill>
                    <a:srgbClr val="402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42058" name="Group 74"/>
                <p:cNvGrpSpPr>
                  <a:grpSpLocks/>
                </p:cNvGrpSpPr>
                <p:nvPr/>
              </p:nvGrpSpPr>
              <p:grpSpPr bwMode="auto">
                <a:xfrm>
                  <a:off x="3437" y="2497"/>
                  <a:ext cx="175" cy="215"/>
                  <a:chOff x="3437" y="2497"/>
                  <a:chExt cx="175" cy="215"/>
                </a:xfrm>
              </p:grpSpPr>
              <p:sp>
                <p:nvSpPr>
                  <p:cNvPr id="42056" name="Freeform 72"/>
                  <p:cNvSpPr>
                    <a:spLocks/>
                  </p:cNvSpPr>
                  <p:nvPr/>
                </p:nvSpPr>
                <p:spPr bwMode="auto">
                  <a:xfrm>
                    <a:off x="3437" y="2497"/>
                    <a:ext cx="175" cy="215"/>
                  </a:xfrm>
                  <a:custGeom>
                    <a:avLst/>
                    <a:gdLst>
                      <a:gd name="T0" fmla="*/ 60 w 175"/>
                      <a:gd name="T1" fmla="*/ 14 h 215"/>
                      <a:gd name="T2" fmla="*/ 32 w 175"/>
                      <a:gd name="T3" fmla="*/ 45 h 215"/>
                      <a:gd name="T4" fmla="*/ 20 w 175"/>
                      <a:gd name="T5" fmla="*/ 70 h 215"/>
                      <a:gd name="T6" fmla="*/ 8 w 175"/>
                      <a:gd name="T7" fmla="*/ 111 h 215"/>
                      <a:gd name="T8" fmla="*/ 8 w 175"/>
                      <a:gd name="T9" fmla="*/ 134 h 215"/>
                      <a:gd name="T10" fmla="*/ 0 w 175"/>
                      <a:gd name="T11" fmla="*/ 168 h 215"/>
                      <a:gd name="T12" fmla="*/ 141 w 175"/>
                      <a:gd name="T13" fmla="*/ 214 h 215"/>
                      <a:gd name="T14" fmla="*/ 174 w 175"/>
                      <a:gd name="T15" fmla="*/ 0 h 215"/>
                      <a:gd name="T16" fmla="*/ 116 w 175"/>
                      <a:gd name="T17" fmla="*/ 14 h 215"/>
                      <a:gd name="T18" fmla="*/ 60 w 175"/>
                      <a:gd name="T19" fmla="*/ 14 h 2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5" h="215">
                        <a:moveTo>
                          <a:pt x="60" y="14"/>
                        </a:moveTo>
                        <a:lnTo>
                          <a:pt x="32" y="45"/>
                        </a:lnTo>
                        <a:lnTo>
                          <a:pt x="20" y="70"/>
                        </a:lnTo>
                        <a:lnTo>
                          <a:pt x="8" y="111"/>
                        </a:lnTo>
                        <a:lnTo>
                          <a:pt x="8" y="134"/>
                        </a:lnTo>
                        <a:lnTo>
                          <a:pt x="0" y="168"/>
                        </a:lnTo>
                        <a:lnTo>
                          <a:pt x="141" y="214"/>
                        </a:lnTo>
                        <a:lnTo>
                          <a:pt x="174" y="0"/>
                        </a:lnTo>
                        <a:lnTo>
                          <a:pt x="116" y="14"/>
                        </a:lnTo>
                        <a:lnTo>
                          <a:pt x="60" y="14"/>
                        </a:lnTo>
                      </a:path>
                    </a:pathLst>
                  </a:custGeom>
                  <a:solidFill>
                    <a:srgbClr val="C0C0C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57" name="Freeform 73"/>
                  <p:cNvSpPr>
                    <a:spLocks/>
                  </p:cNvSpPr>
                  <p:nvPr/>
                </p:nvSpPr>
                <p:spPr bwMode="auto">
                  <a:xfrm>
                    <a:off x="3455" y="2516"/>
                    <a:ext cx="133" cy="169"/>
                  </a:xfrm>
                  <a:custGeom>
                    <a:avLst/>
                    <a:gdLst>
                      <a:gd name="T0" fmla="*/ 52 w 133"/>
                      <a:gd name="T1" fmla="*/ 5 h 169"/>
                      <a:gd name="T2" fmla="*/ 28 w 133"/>
                      <a:gd name="T3" fmla="*/ 32 h 169"/>
                      <a:gd name="T4" fmla="*/ 9 w 133"/>
                      <a:gd name="T5" fmla="*/ 71 h 169"/>
                      <a:gd name="T6" fmla="*/ 5 w 133"/>
                      <a:gd name="T7" fmla="*/ 97 h 169"/>
                      <a:gd name="T8" fmla="*/ 0 w 133"/>
                      <a:gd name="T9" fmla="*/ 130 h 169"/>
                      <a:gd name="T10" fmla="*/ 106 w 133"/>
                      <a:gd name="T11" fmla="*/ 168 h 169"/>
                      <a:gd name="T12" fmla="*/ 132 w 133"/>
                      <a:gd name="T13" fmla="*/ 0 h 169"/>
                      <a:gd name="T14" fmla="*/ 91 w 133"/>
                      <a:gd name="T15" fmla="*/ 8 h 169"/>
                      <a:gd name="T16" fmla="*/ 52 w 133"/>
                      <a:gd name="T17" fmla="*/ 5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3" h="169">
                        <a:moveTo>
                          <a:pt x="52" y="5"/>
                        </a:moveTo>
                        <a:lnTo>
                          <a:pt x="28" y="32"/>
                        </a:lnTo>
                        <a:lnTo>
                          <a:pt x="9" y="71"/>
                        </a:lnTo>
                        <a:lnTo>
                          <a:pt x="5" y="97"/>
                        </a:lnTo>
                        <a:lnTo>
                          <a:pt x="0" y="130"/>
                        </a:lnTo>
                        <a:lnTo>
                          <a:pt x="106" y="168"/>
                        </a:lnTo>
                        <a:lnTo>
                          <a:pt x="132" y="0"/>
                        </a:lnTo>
                        <a:lnTo>
                          <a:pt x="91" y="8"/>
                        </a:lnTo>
                        <a:lnTo>
                          <a:pt x="52" y="5"/>
                        </a:lnTo>
                      </a:path>
                    </a:pathLst>
                  </a:custGeom>
                  <a:solidFill>
                    <a:srgbClr val="E0E0E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sp>
            <p:nvSpPr>
              <p:cNvPr id="42060" name="Freeform 76"/>
              <p:cNvSpPr>
                <a:spLocks/>
              </p:cNvSpPr>
              <p:nvPr/>
            </p:nvSpPr>
            <p:spPr bwMode="auto">
              <a:xfrm>
                <a:off x="3591" y="1332"/>
                <a:ext cx="593" cy="645"/>
              </a:xfrm>
              <a:custGeom>
                <a:avLst/>
                <a:gdLst>
                  <a:gd name="T0" fmla="*/ 194 w 593"/>
                  <a:gd name="T1" fmla="*/ 20 h 645"/>
                  <a:gd name="T2" fmla="*/ 143 w 593"/>
                  <a:gd name="T3" fmla="*/ 58 h 645"/>
                  <a:gd name="T4" fmla="*/ 115 w 593"/>
                  <a:gd name="T5" fmla="*/ 104 h 645"/>
                  <a:gd name="T6" fmla="*/ 89 w 593"/>
                  <a:gd name="T7" fmla="*/ 153 h 645"/>
                  <a:gd name="T8" fmla="*/ 74 w 593"/>
                  <a:gd name="T9" fmla="*/ 178 h 645"/>
                  <a:gd name="T10" fmla="*/ 74 w 593"/>
                  <a:gd name="T11" fmla="*/ 206 h 645"/>
                  <a:gd name="T12" fmla="*/ 87 w 593"/>
                  <a:gd name="T13" fmla="*/ 239 h 645"/>
                  <a:gd name="T14" fmla="*/ 61 w 593"/>
                  <a:gd name="T15" fmla="*/ 265 h 645"/>
                  <a:gd name="T16" fmla="*/ 21 w 593"/>
                  <a:gd name="T17" fmla="*/ 335 h 645"/>
                  <a:gd name="T18" fmla="*/ 0 w 593"/>
                  <a:gd name="T19" fmla="*/ 373 h 645"/>
                  <a:gd name="T20" fmla="*/ 0 w 593"/>
                  <a:gd name="T21" fmla="*/ 384 h 645"/>
                  <a:gd name="T22" fmla="*/ 5 w 593"/>
                  <a:gd name="T23" fmla="*/ 397 h 645"/>
                  <a:gd name="T24" fmla="*/ 23 w 593"/>
                  <a:gd name="T25" fmla="*/ 401 h 645"/>
                  <a:gd name="T26" fmla="*/ 48 w 593"/>
                  <a:gd name="T27" fmla="*/ 402 h 645"/>
                  <a:gd name="T28" fmla="*/ 63 w 593"/>
                  <a:gd name="T29" fmla="*/ 407 h 645"/>
                  <a:gd name="T30" fmla="*/ 61 w 593"/>
                  <a:gd name="T31" fmla="*/ 435 h 645"/>
                  <a:gd name="T32" fmla="*/ 54 w 593"/>
                  <a:gd name="T33" fmla="*/ 468 h 645"/>
                  <a:gd name="T34" fmla="*/ 69 w 593"/>
                  <a:gd name="T35" fmla="*/ 486 h 645"/>
                  <a:gd name="T36" fmla="*/ 64 w 593"/>
                  <a:gd name="T37" fmla="*/ 510 h 645"/>
                  <a:gd name="T38" fmla="*/ 76 w 593"/>
                  <a:gd name="T39" fmla="*/ 526 h 645"/>
                  <a:gd name="T40" fmla="*/ 88 w 593"/>
                  <a:gd name="T41" fmla="*/ 568 h 645"/>
                  <a:gd name="T42" fmla="*/ 107 w 593"/>
                  <a:gd name="T43" fmla="*/ 581 h 645"/>
                  <a:gd name="T44" fmla="*/ 134 w 593"/>
                  <a:gd name="T45" fmla="*/ 581 h 645"/>
                  <a:gd name="T46" fmla="*/ 173 w 593"/>
                  <a:gd name="T47" fmla="*/ 575 h 645"/>
                  <a:gd name="T48" fmla="*/ 215 w 593"/>
                  <a:gd name="T49" fmla="*/ 568 h 645"/>
                  <a:gd name="T50" fmla="*/ 210 w 593"/>
                  <a:gd name="T51" fmla="*/ 644 h 645"/>
                  <a:gd name="T52" fmla="*/ 525 w 593"/>
                  <a:gd name="T53" fmla="*/ 543 h 645"/>
                  <a:gd name="T54" fmla="*/ 500 w 593"/>
                  <a:gd name="T55" fmla="*/ 484 h 645"/>
                  <a:gd name="T56" fmla="*/ 506 w 593"/>
                  <a:gd name="T57" fmla="*/ 438 h 645"/>
                  <a:gd name="T58" fmla="*/ 592 w 593"/>
                  <a:gd name="T59" fmla="*/ 352 h 645"/>
                  <a:gd name="T60" fmla="*/ 592 w 593"/>
                  <a:gd name="T61" fmla="*/ 123 h 645"/>
                  <a:gd name="T62" fmla="*/ 533 w 593"/>
                  <a:gd name="T63" fmla="*/ 60 h 645"/>
                  <a:gd name="T64" fmla="*/ 461 w 593"/>
                  <a:gd name="T65" fmla="*/ 28 h 645"/>
                  <a:gd name="T66" fmla="*/ 384 w 593"/>
                  <a:gd name="T67" fmla="*/ 0 h 645"/>
                  <a:gd name="T68" fmla="*/ 284 w 593"/>
                  <a:gd name="T69" fmla="*/ 14 h 645"/>
                  <a:gd name="T70" fmla="*/ 194 w 593"/>
                  <a:gd name="T71" fmla="*/ 20 h 6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93" h="645">
                    <a:moveTo>
                      <a:pt x="194" y="20"/>
                    </a:moveTo>
                    <a:lnTo>
                      <a:pt x="143" y="58"/>
                    </a:lnTo>
                    <a:lnTo>
                      <a:pt x="115" y="104"/>
                    </a:lnTo>
                    <a:lnTo>
                      <a:pt x="89" y="153"/>
                    </a:lnTo>
                    <a:lnTo>
                      <a:pt x="74" y="178"/>
                    </a:lnTo>
                    <a:lnTo>
                      <a:pt x="74" y="206"/>
                    </a:lnTo>
                    <a:lnTo>
                      <a:pt x="87" y="239"/>
                    </a:lnTo>
                    <a:lnTo>
                      <a:pt x="61" y="265"/>
                    </a:lnTo>
                    <a:lnTo>
                      <a:pt x="21" y="335"/>
                    </a:lnTo>
                    <a:lnTo>
                      <a:pt x="0" y="373"/>
                    </a:lnTo>
                    <a:lnTo>
                      <a:pt x="0" y="384"/>
                    </a:lnTo>
                    <a:lnTo>
                      <a:pt x="5" y="397"/>
                    </a:lnTo>
                    <a:lnTo>
                      <a:pt x="23" y="401"/>
                    </a:lnTo>
                    <a:lnTo>
                      <a:pt x="48" y="402"/>
                    </a:lnTo>
                    <a:lnTo>
                      <a:pt x="63" y="407"/>
                    </a:lnTo>
                    <a:lnTo>
                      <a:pt x="61" y="435"/>
                    </a:lnTo>
                    <a:lnTo>
                      <a:pt x="54" y="468"/>
                    </a:lnTo>
                    <a:lnTo>
                      <a:pt x="69" y="486"/>
                    </a:lnTo>
                    <a:lnTo>
                      <a:pt x="64" y="510"/>
                    </a:lnTo>
                    <a:lnTo>
                      <a:pt x="76" y="526"/>
                    </a:lnTo>
                    <a:lnTo>
                      <a:pt x="88" y="568"/>
                    </a:lnTo>
                    <a:lnTo>
                      <a:pt x="107" y="581"/>
                    </a:lnTo>
                    <a:lnTo>
                      <a:pt x="134" y="581"/>
                    </a:lnTo>
                    <a:lnTo>
                      <a:pt x="173" y="575"/>
                    </a:lnTo>
                    <a:lnTo>
                      <a:pt x="215" y="568"/>
                    </a:lnTo>
                    <a:lnTo>
                      <a:pt x="210" y="644"/>
                    </a:lnTo>
                    <a:lnTo>
                      <a:pt x="525" y="543"/>
                    </a:lnTo>
                    <a:lnTo>
                      <a:pt x="500" y="484"/>
                    </a:lnTo>
                    <a:lnTo>
                      <a:pt x="506" y="438"/>
                    </a:lnTo>
                    <a:lnTo>
                      <a:pt x="592" y="352"/>
                    </a:lnTo>
                    <a:lnTo>
                      <a:pt x="592" y="123"/>
                    </a:lnTo>
                    <a:lnTo>
                      <a:pt x="533" y="60"/>
                    </a:lnTo>
                    <a:lnTo>
                      <a:pt x="461" y="28"/>
                    </a:lnTo>
                    <a:lnTo>
                      <a:pt x="384" y="0"/>
                    </a:lnTo>
                    <a:lnTo>
                      <a:pt x="284" y="14"/>
                    </a:lnTo>
                    <a:lnTo>
                      <a:pt x="194" y="20"/>
                    </a:lnTo>
                  </a:path>
                </a:pathLst>
              </a:custGeom>
              <a:solidFill>
                <a:srgbClr val="FFC080"/>
              </a:solidFill>
              <a:ln w="12700" cap="rnd" cmpd="sng">
                <a:solidFill>
                  <a:srgbClr val="402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61" name="Freeform 77"/>
              <p:cNvSpPr>
                <a:spLocks/>
              </p:cNvSpPr>
              <p:nvPr/>
            </p:nvSpPr>
            <p:spPr bwMode="auto">
              <a:xfrm>
                <a:off x="3624" y="1720"/>
                <a:ext cx="27" cy="1"/>
              </a:xfrm>
              <a:custGeom>
                <a:avLst/>
                <a:gdLst>
                  <a:gd name="T0" fmla="*/ 0 w 27"/>
                  <a:gd name="T1" fmla="*/ 0 h 1"/>
                  <a:gd name="T2" fmla="*/ 6 w 27"/>
                  <a:gd name="T3" fmla="*/ 0 h 1"/>
                  <a:gd name="T4" fmla="*/ 19 w 27"/>
                  <a:gd name="T5" fmla="*/ 0 h 1"/>
                  <a:gd name="T6" fmla="*/ 24 w 27"/>
                  <a:gd name="T7" fmla="*/ 0 h 1"/>
                  <a:gd name="T8" fmla="*/ 26 w 27"/>
                  <a:gd name="T9" fmla="*/ 0 h 1"/>
                  <a:gd name="T10" fmla="*/ 18 w 27"/>
                  <a:gd name="T11" fmla="*/ 0 h 1"/>
                  <a:gd name="T12" fmla="*/ 0 w 27"/>
                  <a:gd name="T13" fmla="*/ 0 h 1"/>
                </a:gdLst>
                <a:ahLst/>
                <a:cxnLst>
                  <a:cxn ang="0">
                    <a:pos x="T0" y="T1"/>
                  </a:cxn>
                  <a:cxn ang="0">
                    <a:pos x="T2" y="T3"/>
                  </a:cxn>
                  <a:cxn ang="0">
                    <a:pos x="T4" y="T5"/>
                  </a:cxn>
                  <a:cxn ang="0">
                    <a:pos x="T6" y="T7"/>
                  </a:cxn>
                  <a:cxn ang="0">
                    <a:pos x="T8" y="T9"/>
                  </a:cxn>
                  <a:cxn ang="0">
                    <a:pos x="T10" y="T11"/>
                  </a:cxn>
                  <a:cxn ang="0">
                    <a:pos x="T12" y="T13"/>
                  </a:cxn>
                </a:cxnLst>
                <a:rect l="0" t="0" r="r" b="b"/>
                <a:pathLst>
                  <a:path w="27" h="1">
                    <a:moveTo>
                      <a:pt x="0" y="0"/>
                    </a:moveTo>
                    <a:lnTo>
                      <a:pt x="6" y="0"/>
                    </a:lnTo>
                    <a:lnTo>
                      <a:pt x="19" y="0"/>
                    </a:lnTo>
                    <a:lnTo>
                      <a:pt x="24" y="0"/>
                    </a:lnTo>
                    <a:lnTo>
                      <a:pt x="26" y="0"/>
                    </a:lnTo>
                    <a:lnTo>
                      <a:pt x="18" y="0"/>
                    </a:lnTo>
                    <a:lnTo>
                      <a:pt x="0" y="0"/>
                    </a:lnTo>
                  </a:path>
                </a:pathLst>
              </a:custGeom>
              <a:solidFill>
                <a:srgbClr val="402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62" name="Freeform 78"/>
              <p:cNvSpPr>
                <a:spLocks/>
              </p:cNvSpPr>
              <p:nvPr/>
            </p:nvSpPr>
            <p:spPr bwMode="auto">
              <a:xfrm>
                <a:off x="3655" y="1695"/>
                <a:ext cx="7" cy="17"/>
              </a:xfrm>
              <a:custGeom>
                <a:avLst/>
                <a:gdLst>
                  <a:gd name="T0" fmla="*/ 0 w 7"/>
                  <a:gd name="T1" fmla="*/ 0 h 17"/>
                  <a:gd name="T2" fmla="*/ 4 w 7"/>
                  <a:gd name="T3" fmla="*/ 3 h 17"/>
                  <a:gd name="T4" fmla="*/ 4 w 7"/>
                  <a:gd name="T5" fmla="*/ 9 h 17"/>
                  <a:gd name="T6" fmla="*/ 5 w 7"/>
                  <a:gd name="T7" fmla="*/ 16 h 17"/>
                  <a:gd name="T8" fmla="*/ 6 w 7"/>
                  <a:gd name="T9" fmla="*/ 7 h 17"/>
                  <a:gd name="T10" fmla="*/ 6 w 7"/>
                  <a:gd name="T11" fmla="*/ 0 h 17"/>
                  <a:gd name="T12" fmla="*/ 0 w 7"/>
                  <a:gd name="T13" fmla="*/ 0 h 17"/>
                </a:gdLst>
                <a:ahLst/>
                <a:cxnLst>
                  <a:cxn ang="0">
                    <a:pos x="T0" y="T1"/>
                  </a:cxn>
                  <a:cxn ang="0">
                    <a:pos x="T2" y="T3"/>
                  </a:cxn>
                  <a:cxn ang="0">
                    <a:pos x="T4" y="T5"/>
                  </a:cxn>
                  <a:cxn ang="0">
                    <a:pos x="T6" y="T7"/>
                  </a:cxn>
                  <a:cxn ang="0">
                    <a:pos x="T8" y="T9"/>
                  </a:cxn>
                  <a:cxn ang="0">
                    <a:pos x="T10" y="T11"/>
                  </a:cxn>
                  <a:cxn ang="0">
                    <a:pos x="T12" y="T13"/>
                  </a:cxn>
                </a:cxnLst>
                <a:rect l="0" t="0" r="r" b="b"/>
                <a:pathLst>
                  <a:path w="7" h="17">
                    <a:moveTo>
                      <a:pt x="0" y="0"/>
                    </a:moveTo>
                    <a:lnTo>
                      <a:pt x="4" y="3"/>
                    </a:lnTo>
                    <a:lnTo>
                      <a:pt x="4" y="9"/>
                    </a:lnTo>
                    <a:lnTo>
                      <a:pt x="5" y="16"/>
                    </a:lnTo>
                    <a:lnTo>
                      <a:pt x="6" y="7"/>
                    </a:lnTo>
                    <a:lnTo>
                      <a:pt x="6" y="0"/>
                    </a:lnTo>
                    <a:lnTo>
                      <a:pt x="0" y="0"/>
                    </a:lnTo>
                  </a:path>
                </a:pathLst>
              </a:custGeom>
              <a:solidFill>
                <a:srgbClr val="402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63" name="Freeform 79"/>
              <p:cNvSpPr>
                <a:spLocks/>
              </p:cNvSpPr>
              <p:nvPr/>
            </p:nvSpPr>
            <p:spPr bwMode="auto">
              <a:xfrm>
                <a:off x="3678" y="1616"/>
                <a:ext cx="9" cy="40"/>
              </a:xfrm>
              <a:custGeom>
                <a:avLst/>
                <a:gdLst>
                  <a:gd name="T0" fmla="*/ 8 w 9"/>
                  <a:gd name="T1" fmla="*/ 0 h 40"/>
                  <a:gd name="T2" fmla="*/ 2 w 9"/>
                  <a:gd name="T3" fmla="*/ 22 h 40"/>
                  <a:gd name="T4" fmla="*/ 0 w 9"/>
                  <a:gd name="T5" fmla="*/ 39 h 40"/>
                  <a:gd name="T6" fmla="*/ 4 w 9"/>
                  <a:gd name="T7" fmla="*/ 28 h 40"/>
                  <a:gd name="T8" fmla="*/ 8 w 9"/>
                  <a:gd name="T9" fmla="*/ 0 h 40"/>
                </a:gdLst>
                <a:ahLst/>
                <a:cxnLst>
                  <a:cxn ang="0">
                    <a:pos x="T0" y="T1"/>
                  </a:cxn>
                  <a:cxn ang="0">
                    <a:pos x="T2" y="T3"/>
                  </a:cxn>
                  <a:cxn ang="0">
                    <a:pos x="T4" y="T5"/>
                  </a:cxn>
                  <a:cxn ang="0">
                    <a:pos x="T6" y="T7"/>
                  </a:cxn>
                  <a:cxn ang="0">
                    <a:pos x="T8" y="T9"/>
                  </a:cxn>
                </a:cxnLst>
                <a:rect l="0" t="0" r="r" b="b"/>
                <a:pathLst>
                  <a:path w="9" h="40">
                    <a:moveTo>
                      <a:pt x="8" y="0"/>
                    </a:moveTo>
                    <a:lnTo>
                      <a:pt x="2" y="22"/>
                    </a:lnTo>
                    <a:lnTo>
                      <a:pt x="0" y="39"/>
                    </a:lnTo>
                    <a:lnTo>
                      <a:pt x="4" y="28"/>
                    </a:lnTo>
                    <a:lnTo>
                      <a:pt x="8" y="0"/>
                    </a:lnTo>
                  </a:path>
                </a:pathLst>
              </a:custGeom>
              <a:solidFill>
                <a:srgbClr val="402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64" name="Freeform 80"/>
              <p:cNvSpPr>
                <a:spLocks/>
              </p:cNvSpPr>
              <p:nvPr/>
            </p:nvSpPr>
            <p:spPr bwMode="auto">
              <a:xfrm>
                <a:off x="3690" y="1569"/>
                <a:ext cx="57" cy="33"/>
              </a:xfrm>
              <a:custGeom>
                <a:avLst/>
                <a:gdLst>
                  <a:gd name="T0" fmla="*/ 0 w 57"/>
                  <a:gd name="T1" fmla="*/ 0 h 33"/>
                  <a:gd name="T2" fmla="*/ 11 w 57"/>
                  <a:gd name="T3" fmla="*/ 18 h 33"/>
                  <a:gd name="T4" fmla="*/ 10 w 57"/>
                  <a:gd name="T5" fmla="*/ 22 h 33"/>
                  <a:gd name="T6" fmla="*/ 10 w 57"/>
                  <a:gd name="T7" fmla="*/ 26 h 33"/>
                  <a:gd name="T8" fmla="*/ 7 w 57"/>
                  <a:gd name="T9" fmla="*/ 32 h 33"/>
                  <a:gd name="T10" fmla="*/ 14 w 57"/>
                  <a:gd name="T11" fmla="*/ 22 h 33"/>
                  <a:gd name="T12" fmla="*/ 25 w 57"/>
                  <a:gd name="T13" fmla="*/ 22 h 33"/>
                  <a:gd name="T14" fmla="*/ 36 w 57"/>
                  <a:gd name="T15" fmla="*/ 18 h 33"/>
                  <a:gd name="T16" fmla="*/ 56 w 57"/>
                  <a:gd name="T17" fmla="*/ 16 h 33"/>
                  <a:gd name="T18" fmla="*/ 36 w 57"/>
                  <a:gd name="T19" fmla="*/ 6 h 33"/>
                  <a:gd name="T20" fmla="*/ 0 w 57"/>
                  <a:gd name="T21" fmla="*/ 0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7" h="33">
                    <a:moveTo>
                      <a:pt x="0" y="0"/>
                    </a:moveTo>
                    <a:lnTo>
                      <a:pt x="11" y="18"/>
                    </a:lnTo>
                    <a:lnTo>
                      <a:pt x="10" y="22"/>
                    </a:lnTo>
                    <a:lnTo>
                      <a:pt x="10" y="26"/>
                    </a:lnTo>
                    <a:lnTo>
                      <a:pt x="7" y="32"/>
                    </a:lnTo>
                    <a:lnTo>
                      <a:pt x="14" y="22"/>
                    </a:lnTo>
                    <a:lnTo>
                      <a:pt x="25" y="22"/>
                    </a:lnTo>
                    <a:lnTo>
                      <a:pt x="36" y="18"/>
                    </a:lnTo>
                    <a:lnTo>
                      <a:pt x="56" y="16"/>
                    </a:lnTo>
                    <a:lnTo>
                      <a:pt x="36" y="6"/>
                    </a:lnTo>
                    <a:lnTo>
                      <a:pt x="0" y="0"/>
                    </a:lnTo>
                  </a:path>
                </a:pathLst>
              </a:custGeom>
              <a:solidFill>
                <a:srgbClr val="402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65" name="Freeform 81"/>
              <p:cNvSpPr>
                <a:spLocks/>
              </p:cNvSpPr>
              <p:nvPr/>
            </p:nvSpPr>
            <p:spPr bwMode="auto">
              <a:xfrm>
                <a:off x="3675" y="1508"/>
                <a:ext cx="100" cy="31"/>
              </a:xfrm>
              <a:custGeom>
                <a:avLst/>
                <a:gdLst>
                  <a:gd name="T0" fmla="*/ 0 w 100"/>
                  <a:gd name="T1" fmla="*/ 15 h 31"/>
                  <a:gd name="T2" fmla="*/ 4 w 100"/>
                  <a:gd name="T3" fmla="*/ 26 h 31"/>
                  <a:gd name="T4" fmla="*/ 14 w 100"/>
                  <a:gd name="T5" fmla="*/ 30 h 31"/>
                  <a:gd name="T6" fmla="*/ 31 w 100"/>
                  <a:gd name="T7" fmla="*/ 21 h 31"/>
                  <a:gd name="T8" fmla="*/ 50 w 100"/>
                  <a:gd name="T9" fmla="*/ 15 h 31"/>
                  <a:gd name="T10" fmla="*/ 82 w 100"/>
                  <a:gd name="T11" fmla="*/ 15 h 31"/>
                  <a:gd name="T12" fmla="*/ 99 w 100"/>
                  <a:gd name="T13" fmla="*/ 17 h 31"/>
                  <a:gd name="T14" fmla="*/ 73 w 100"/>
                  <a:gd name="T15" fmla="*/ 8 h 31"/>
                  <a:gd name="T16" fmla="*/ 56 w 100"/>
                  <a:gd name="T17" fmla="*/ 4 h 31"/>
                  <a:gd name="T18" fmla="*/ 58 w 100"/>
                  <a:gd name="T19" fmla="*/ 0 h 31"/>
                  <a:gd name="T20" fmla="*/ 42 w 100"/>
                  <a:gd name="T21" fmla="*/ 6 h 31"/>
                  <a:gd name="T22" fmla="*/ 43 w 100"/>
                  <a:gd name="T23" fmla="*/ 2 h 31"/>
                  <a:gd name="T24" fmla="*/ 29 w 100"/>
                  <a:gd name="T25" fmla="*/ 8 h 31"/>
                  <a:gd name="T26" fmla="*/ 17 w 100"/>
                  <a:gd name="T27" fmla="*/ 8 h 31"/>
                  <a:gd name="T28" fmla="*/ 0 w 100"/>
                  <a:gd name="T29" fmla="*/ 15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00" h="31">
                    <a:moveTo>
                      <a:pt x="0" y="15"/>
                    </a:moveTo>
                    <a:lnTo>
                      <a:pt x="4" y="26"/>
                    </a:lnTo>
                    <a:lnTo>
                      <a:pt x="14" y="30"/>
                    </a:lnTo>
                    <a:lnTo>
                      <a:pt x="31" y="21"/>
                    </a:lnTo>
                    <a:lnTo>
                      <a:pt x="50" y="15"/>
                    </a:lnTo>
                    <a:lnTo>
                      <a:pt x="82" y="15"/>
                    </a:lnTo>
                    <a:lnTo>
                      <a:pt x="99" y="17"/>
                    </a:lnTo>
                    <a:lnTo>
                      <a:pt x="73" y="8"/>
                    </a:lnTo>
                    <a:lnTo>
                      <a:pt x="56" y="4"/>
                    </a:lnTo>
                    <a:lnTo>
                      <a:pt x="58" y="0"/>
                    </a:lnTo>
                    <a:lnTo>
                      <a:pt x="42" y="6"/>
                    </a:lnTo>
                    <a:lnTo>
                      <a:pt x="43" y="2"/>
                    </a:lnTo>
                    <a:lnTo>
                      <a:pt x="29" y="8"/>
                    </a:lnTo>
                    <a:lnTo>
                      <a:pt x="17" y="8"/>
                    </a:lnTo>
                    <a:lnTo>
                      <a:pt x="0" y="15"/>
                    </a:lnTo>
                  </a:path>
                </a:pathLst>
              </a:custGeom>
              <a:solidFill>
                <a:srgbClr val="402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66" name="Freeform 82"/>
              <p:cNvSpPr>
                <a:spLocks/>
              </p:cNvSpPr>
              <p:nvPr/>
            </p:nvSpPr>
            <p:spPr bwMode="auto">
              <a:xfrm>
                <a:off x="3916" y="1561"/>
                <a:ext cx="56" cy="120"/>
              </a:xfrm>
              <a:custGeom>
                <a:avLst/>
                <a:gdLst>
                  <a:gd name="T0" fmla="*/ 0 w 56"/>
                  <a:gd name="T1" fmla="*/ 22 h 120"/>
                  <a:gd name="T2" fmla="*/ 17 w 56"/>
                  <a:gd name="T3" fmla="*/ 7 h 120"/>
                  <a:gd name="T4" fmla="*/ 37 w 56"/>
                  <a:gd name="T5" fmla="*/ 12 h 120"/>
                  <a:gd name="T6" fmla="*/ 47 w 56"/>
                  <a:gd name="T7" fmla="*/ 31 h 120"/>
                  <a:gd name="T8" fmla="*/ 50 w 56"/>
                  <a:gd name="T9" fmla="*/ 58 h 120"/>
                  <a:gd name="T10" fmla="*/ 47 w 56"/>
                  <a:gd name="T11" fmla="*/ 79 h 120"/>
                  <a:gd name="T12" fmla="*/ 41 w 56"/>
                  <a:gd name="T13" fmla="*/ 96 h 120"/>
                  <a:gd name="T14" fmla="*/ 31 w 56"/>
                  <a:gd name="T15" fmla="*/ 69 h 120"/>
                  <a:gd name="T16" fmla="*/ 22 w 56"/>
                  <a:gd name="T17" fmla="*/ 55 h 120"/>
                  <a:gd name="T18" fmla="*/ 3 w 56"/>
                  <a:gd name="T19" fmla="*/ 45 h 120"/>
                  <a:gd name="T20" fmla="*/ 17 w 56"/>
                  <a:gd name="T21" fmla="*/ 67 h 120"/>
                  <a:gd name="T22" fmla="*/ 33 w 56"/>
                  <a:gd name="T23" fmla="*/ 83 h 120"/>
                  <a:gd name="T24" fmla="*/ 34 w 56"/>
                  <a:gd name="T25" fmla="*/ 100 h 120"/>
                  <a:gd name="T26" fmla="*/ 28 w 56"/>
                  <a:gd name="T27" fmla="*/ 117 h 120"/>
                  <a:gd name="T28" fmla="*/ 19 w 56"/>
                  <a:gd name="T29" fmla="*/ 119 h 120"/>
                  <a:gd name="T30" fmla="*/ 43 w 56"/>
                  <a:gd name="T31" fmla="*/ 113 h 120"/>
                  <a:gd name="T32" fmla="*/ 54 w 56"/>
                  <a:gd name="T33" fmla="*/ 88 h 120"/>
                  <a:gd name="T34" fmla="*/ 55 w 56"/>
                  <a:gd name="T35" fmla="*/ 55 h 120"/>
                  <a:gd name="T36" fmla="*/ 54 w 56"/>
                  <a:gd name="T37" fmla="*/ 25 h 120"/>
                  <a:gd name="T38" fmla="*/ 41 w 56"/>
                  <a:gd name="T39" fmla="*/ 6 h 120"/>
                  <a:gd name="T40" fmla="*/ 24 w 56"/>
                  <a:gd name="T41" fmla="*/ 0 h 120"/>
                  <a:gd name="T42" fmla="*/ 7 w 56"/>
                  <a:gd name="T43" fmla="*/ 4 h 120"/>
                  <a:gd name="T44" fmla="*/ 0 w 56"/>
                  <a:gd name="T45" fmla="*/ 22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56" h="120">
                    <a:moveTo>
                      <a:pt x="0" y="22"/>
                    </a:moveTo>
                    <a:lnTo>
                      <a:pt x="17" y="7"/>
                    </a:lnTo>
                    <a:lnTo>
                      <a:pt x="37" y="12"/>
                    </a:lnTo>
                    <a:lnTo>
                      <a:pt x="47" y="31"/>
                    </a:lnTo>
                    <a:lnTo>
                      <a:pt x="50" y="58"/>
                    </a:lnTo>
                    <a:lnTo>
                      <a:pt x="47" y="79"/>
                    </a:lnTo>
                    <a:lnTo>
                      <a:pt x="41" y="96"/>
                    </a:lnTo>
                    <a:lnTo>
                      <a:pt x="31" y="69"/>
                    </a:lnTo>
                    <a:lnTo>
                      <a:pt x="22" y="55"/>
                    </a:lnTo>
                    <a:lnTo>
                      <a:pt x="3" y="45"/>
                    </a:lnTo>
                    <a:lnTo>
                      <a:pt x="17" y="67"/>
                    </a:lnTo>
                    <a:lnTo>
                      <a:pt x="33" y="83"/>
                    </a:lnTo>
                    <a:lnTo>
                      <a:pt x="34" y="100"/>
                    </a:lnTo>
                    <a:lnTo>
                      <a:pt x="28" y="117"/>
                    </a:lnTo>
                    <a:lnTo>
                      <a:pt x="19" y="119"/>
                    </a:lnTo>
                    <a:lnTo>
                      <a:pt x="43" y="113"/>
                    </a:lnTo>
                    <a:lnTo>
                      <a:pt x="54" y="88"/>
                    </a:lnTo>
                    <a:lnTo>
                      <a:pt x="55" y="55"/>
                    </a:lnTo>
                    <a:lnTo>
                      <a:pt x="54" y="25"/>
                    </a:lnTo>
                    <a:lnTo>
                      <a:pt x="41" y="6"/>
                    </a:lnTo>
                    <a:lnTo>
                      <a:pt x="24" y="0"/>
                    </a:lnTo>
                    <a:lnTo>
                      <a:pt x="7" y="4"/>
                    </a:lnTo>
                    <a:lnTo>
                      <a:pt x="0" y="22"/>
                    </a:lnTo>
                  </a:path>
                </a:pathLst>
              </a:custGeom>
              <a:solidFill>
                <a:srgbClr val="402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67" name="Freeform 83"/>
              <p:cNvSpPr>
                <a:spLocks/>
              </p:cNvSpPr>
              <p:nvPr/>
            </p:nvSpPr>
            <p:spPr bwMode="auto">
              <a:xfrm>
                <a:off x="3898" y="1541"/>
                <a:ext cx="96" cy="164"/>
              </a:xfrm>
              <a:custGeom>
                <a:avLst/>
                <a:gdLst>
                  <a:gd name="T0" fmla="*/ 0 w 96"/>
                  <a:gd name="T1" fmla="*/ 40 h 164"/>
                  <a:gd name="T2" fmla="*/ 14 w 96"/>
                  <a:gd name="T3" fmla="*/ 13 h 164"/>
                  <a:gd name="T4" fmla="*/ 40 w 96"/>
                  <a:gd name="T5" fmla="*/ 7 h 164"/>
                  <a:gd name="T6" fmla="*/ 70 w 96"/>
                  <a:gd name="T7" fmla="*/ 11 h 164"/>
                  <a:gd name="T8" fmla="*/ 80 w 96"/>
                  <a:gd name="T9" fmla="*/ 27 h 164"/>
                  <a:gd name="T10" fmla="*/ 88 w 96"/>
                  <a:gd name="T11" fmla="*/ 51 h 164"/>
                  <a:gd name="T12" fmla="*/ 88 w 96"/>
                  <a:gd name="T13" fmla="*/ 71 h 164"/>
                  <a:gd name="T14" fmla="*/ 83 w 96"/>
                  <a:gd name="T15" fmla="*/ 85 h 164"/>
                  <a:gd name="T16" fmla="*/ 83 w 96"/>
                  <a:gd name="T17" fmla="*/ 104 h 164"/>
                  <a:gd name="T18" fmla="*/ 78 w 96"/>
                  <a:gd name="T19" fmla="*/ 128 h 164"/>
                  <a:gd name="T20" fmla="*/ 58 w 96"/>
                  <a:gd name="T21" fmla="*/ 151 h 164"/>
                  <a:gd name="T22" fmla="*/ 46 w 96"/>
                  <a:gd name="T23" fmla="*/ 151 h 164"/>
                  <a:gd name="T24" fmla="*/ 30 w 96"/>
                  <a:gd name="T25" fmla="*/ 151 h 164"/>
                  <a:gd name="T26" fmla="*/ 30 w 96"/>
                  <a:gd name="T27" fmla="*/ 154 h 164"/>
                  <a:gd name="T28" fmla="*/ 42 w 96"/>
                  <a:gd name="T29" fmla="*/ 163 h 164"/>
                  <a:gd name="T30" fmla="*/ 56 w 96"/>
                  <a:gd name="T31" fmla="*/ 160 h 164"/>
                  <a:gd name="T32" fmla="*/ 75 w 96"/>
                  <a:gd name="T33" fmla="*/ 153 h 164"/>
                  <a:gd name="T34" fmla="*/ 89 w 96"/>
                  <a:gd name="T35" fmla="*/ 130 h 164"/>
                  <a:gd name="T36" fmla="*/ 90 w 96"/>
                  <a:gd name="T37" fmla="*/ 92 h 164"/>
                  <a:gd name="T38" fmla="*/ 95 w 96"/>
                  <a:gd name="T39" fmla="*/ 66 h 164"/>
                  <a:gd name="T40" fmla="*/ 95 w 96"/>
                  <a:gd name="T41" fmla="*/ 44 h 164"/>
                  <a:gd name="T42" fmla="*/ 86 w 96"/>
                  <a:gd name="T43" fmla="*/ 24 h 164"/>
                  <a:gd name="T44" fmla="*/ 76 w 96"/>
                  <a:gd name="T45" fmla="*/ 7 h 164"/>
                  <a:gd name="T46" fmla="*/ 51 w 96"/>
                  <a:gd name="T47" fmla="*/ 0 h 164"/>
                  <a:gd name="T48" fmla="*/ 14 w 96"/>
                  <a:gd name="T49" fmla="*/ 5 h 164"/>
                  <a:gd name="T50" fmla="*/ 2 w 96"/>
                  <a:gd name="T51" fmla="*/ 13 h 164"/>
                  <a:gd name="T52" fmla="*/ 0 w 96"/>
                  <a:gd name="T53" fmla="*/ 40 h 1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6" h="164">
                    <a:moveTo>
                      <a:pt x="0" y="40"/>
                    </a:moveTo>
                    <a:lnTo>
                      <a:pt x="14" y="13"/>
                    </a:lnTo>
                    <a:lnTo>
                      <a:pt x="40" y="7"/>
                    </a:lnTo>
                    <a:lnTo>
                      <a:pt x="70" y="11"/>
                    </a:lnTo>
                    <a:lnTo>
                      <a:pt x="80" y="27"/>
                    </a:lnTo>
                    <a:lnTo>
                      <a:pt x="88" y="51"/>
                    </a:lnTo>
                    <a:lnTo>
                      <a:pt x="88" y="71"/>
                    </a:lnTo>
                    <a:lnTo>
                      <a:pt x="83" y="85"/>
                    </a:lnTo>
                    <a:lnTo>
                      <a:pt x="83" y="104"/>
                    </a:lnTo>
                    <a:lnTo>
                      <a:pt x="78" y="128"/>
                    </a:lnTo>
                    <a:lnTo>
                      <a:pt x="58" y="151"/>
                    </a:lnTo>
                    <a:lnTo>
                      <a:pt x="46" y="151"/>
                    </a:lnTo>
                    <a:lnTo>
                      <a:pt x="30" y="151"/>
                    </a:lnTo>
                    <a:lnTo>
                      <a:pt x="30" y="154"/>
                    </a:lnTo>
                    <a:lnTo>
                      <a:pt x="42" y="163"/>
                    </a:lnTo>
                    <a:lnTo>
                      <a:pt x="56" y="160"/>
                    </a:lnTo>
                    <a:lnTo>
                      <a:pt x="75" y="153"/>
                    </a:lnTo>
                    <a:lnTo>
                      <a:pt x="89" y="130"/>
                    </a:lnTo>
                    <a:lnTo>
                      <a:pt x="90" y="92"/>
                    </a:lnTo>
                    <a:lnTo>
                      <a:pt x="95" y="66"/>
                    </a:lnTo>
                    <a:lnTo>
                      <a:pt x="95" y="44"/>
                    </a:lnTo>
                    <a:lnTo>
                      <a:pt x="86" y="24"/>
                    </a:lnTo>
                    <a:lnTo>
                      <a:pt x="76" y="7"/>
                    </a:lnTo>
                    <a:lnTo>
                      <a:pt x="51" y="0"/>
                    </a:lnTo>
                    <a:lnTo>
                      <a:pt x="14" y="5"/>
                    </a:lnTo>
                    <a:lnTo>
                      <a:pt x="2" y="13"/>
                    </a:lnTo>
                    <a:lnTo>
                      <a:pt x="0" y="40"/>
                    </a:lnTo>
                  </a:path>
                </a:pathLst>
              </a:custGeom>
              <a:solidFill>
                <a:srgbClr val="402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68" name="Freeform 84"/>
              <p:cNvSpPr>
                <a:spLocks/>
              </p:cNvSpPr>
              <p:nvPr/>
            </p:nvSpPr>
            <p:spPr bwMode="auto">
              <a:xfrm>
                <a:off x="3846" y="1725"/>
                <a:ext cx="87" cy="136"/>
              </a:xfrm>
              <a:custGeom>
                <a:avLst/>
                <a:gdLst>
                  <a:gd name="T0" fmla="*/ 86 w 87"/>
                  <a:gd name="T1" fmla="*/ 0 h 136"/>
                  <a:gd name="T2" fmla="*/ 74 w 87"/>
                  <a:gd name="T3" fmla="*/ 29 h 136"/>
                  <a:gd name="T4" fmla="*/ 57 w 87"/>
                  <a:gd name="T5" fmla="*/ 60 h 136"/>
                  <a:gd name="T6" fmla="*/ 38 w 87"/>
                  <a:gd name="T7" fmla="*/ 88 h 136"/>
                  <a:gd name="T8" fmla="*/ 12 w 87"/>
                  <a:gd name="T9" fmla="*/ 124 h 136"/>
                  <a:gd name="T10" fmla="*/ 0 w 87"/>
                  <a:gd name="T11" fmla="*/ 135 h 136"/>
                  <a:gd name="T12" fmla="*/ 28 w 87"/>
                  <a:gd name="T13" fmla="*/ 120 h 136"/>
                  <a:gd name="T14" fmla="*/ 51 w 87"/>
                  <a:gd name="T15" fmla="*/ 87 h 136"/>
                  <a:gd name="T16" fmla="*/ 72 w 87"/>
                  <a:gd name="T17" fmla="*/ 51 h 136"/>
                  <a:gd name="T18" fmla="*/ 86 w 87"/>
                  <a:gd name="T19" fmla="*/ 0 h 1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7" h="136">
                    <a:moveTo>
                      <a:pt x="86" y="0"/>
                    </a:moveTo>
                    <a:lnTo>
                      <a:pt x="74" y="29"/>
                    </a:lnTo>
                    <a:lnTo>
                      <a:pt x="57" y="60"/>
                    </a:lnTo>
                    <a:lnTo>
                      <a:pt x="38" y="88"/>
                    </a:lnTo>
                    <a:lnTo>
                      <a:pt x="12" y="124"/>
                    </a:lnTo>
                    <a:lnTo>
                      <a:pt x="0" y="135"/>
                    </a:lnTo>
                    <a:lnTo>
                      <a:pt x="28" y="120"/>
                    </a:lnTo>
                    <a:lnTo>
                      <a:pt x="51" y="87"/>
                    </a:lnTo>
                    <a:lnTo>
                      <a:pt x="72" y="51"/>
                    </a:lnTo>
                    <a:lnTo>
                      <a:pt x="86" y="0"/>
                    </a:lnTo>
                  </a:path>
                </a:pathLst>
              </a:custGeom>
              <a:solidFill>
                <a:srgbClr val="402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69" name="Freeform 85"/>
              <p:cNvSpPr>
                <a:spLocks/>
              </p:cNvSpPr>
              <p:nvPr/>
            </p:nvSpPr>
            <p:spPr bwMode="auto">
              <a:xfrm>
                <a:off x="3691" y="1240"/>
                <a:ext cx="528" cy="528"/>
              </a:xfrm>
              <a:custGeom>
                <a:avLst/>
                <a:gdLst>
                  <a:gd name="T0" fmla="*/ 42 w 528"/>
                  <a:gd name="T1" fmla="*/ 152 h 528"/>
                  <a:gd name="T2" fmla="*/ 122 w 528"/>
                  <a:gd name="T3" fmla="*/ 140 h 528"/>
                  <a:gd name="T4" fmla="*/ 175 w 528"/>
                  <a:gd name="T5" fmla="*/ 147 h 528"/>
                  <a:gd name="T6" fmla="*/ 208 w 528"/>
                  <a:gd name="T7" fmla="*/ 184 h 528"/>
                  <a:gd name="T8" fmla="*/ 187 w 528"/>
                  <a:gd name="T9" fmla="*/ 229 h 528"/>
                  <a:gd name="T10" fmla="*/ 163 w 528"/>
                  <a:gd name="T11" fmla="*/ 245 h 528"/>
                  <a:gd name="T12" fmla="*/ 155 w 528"/>
                  <a:gd name="T13" fmla="*/ 288 h 528"/>
                  <a:gd name="T14" fmla="*/ 170 w 528"/>
                  <a:gd name="T15" fmla="*/ 315 h 528"/>
                  <a:gd name="T16" fmla="*/ 158 w 528"/>
                  <a:gd name="T17" fmla="*/ 357 h 528"/>
                  <a:gd name="T18" fmla="*/ 190 w 528"/>
                  <a:gd name="T19" fmla="*/ 357 h 528"/>
                  <a:gd name="T20" fmla="*/ 200 w 528"/>
                  <a:gd name="T21" fmla="*/ 310 h 528"/>
                  <a:gd name="T22" fmla="*/ 220 w 528"/>
                  <a:gd name="T23" fmla="*/ 288 h 528"/>
                  <a:gd name="T24" fmla="*/ 259 w 528"/>
                  <a:gd name="T25" fmla="*/ 288 h 528"/>
                  <a:gd name="T26" fmla="*/ 297 w 528"/>
                  <a:gd name="T27" fmla="*/ 297 h 528"/>
                  <a:gd name="T28" fmla="*/ 309 w 528"/>
                  <a:gd name="T29" fmla="*/ 330 h 528"/>
                  <a:gd name="T30" fmla="*/ 314 w 528"/>
                  <a:gd name="T31" fmla="*/ 374 h 528"/>
                  <a:gd name="T32" fmla="*/ 309 w 528"/>
                  <a:gd name="T33" fmla="*/ 407 h 528"/>
                  <a:gd name="T34" fmla="*/ 309 w 528"/>
                  <a:gd name="T35" fmla="*/ 430 h 528"/>
                  <a:gd name="T36" fmla="*/ 311 w 528"/>
                  <a:gd name="T37" fmla="*/ 458 h 528"/>
                  <a:gd name="T38" fmla="*/ 337 w 528"/>
                  <a:gd name="T39" fmla="*/ 483 h 528"/>
                  <a:gd name="T40" fmla="*/ 355 w 528"/>
                  <a:gd name="T41" fmla="*/ 497 h 528"/>
                  <a:gd name="T42" fmla="*/ 401 w 528"/>
                  <a:gd name="T43" fmla="*/ 527 h 528"/>
                  <a:gd name="T44" fmla="*/ 488 w 528"/>
                  <a:gd name="T45" fmla="*/ 439 h 528"/>
                  <a:gd name="T46" fmla="*/ 513 w 528"/>
                  <a:gd name="T47" fmla="*/ 366 h 528"/>
                  <a:gd name="T48" fmla="*/ 522 w 528"/>
                  <a:gd name="T49" fmla="*/ 251 h 528"/>
                  <a:gd name="T50" fmla="*/ 527 w 528"/>
                  <a:gd name="T51" fmla="*/ 169 h 528"/>
                  <a:gd name="T52" fmla="*/ 518 w 528"/>
                  <a:gd name="T53" fmla="*/ 91 h 528"/>
                  <a:gd name="T54" fmla="*/ 494 w 528"/>
                  <a:gd name="T55" fmla="*/ 46 h 528"/>
                  <a:gd name="T56" fmla="*/ 442 w 528"/>
                  <a:gd name="T57" fmla="*/ 17 h 528"/>
                  <a:gd name="T58" fmla="*/ 394 w 528"/>
                  <a:gd name="T59" fmla="*/ 7 h 528"/>
                  <a:gd name="T60" fmla="*/ 301 w 528"/>
                  <a:gd name="T61" fmla="*/ 0 h 528"/>
                  <a:gd name="T62" fmla="*/ 213 w 528"/>
                  <a:gd name="T63" fmla="*/ 4 h 528"/>
                  <a:gd name="T64" fmla="*/ 101 w 528"/>
                  <a:gd name="T65" fmla="*/ 24 h 528"/>
                  <a:gd name="T66" fmla="*/ 50 w 528"/>
                  <a:gd name="T67" fmla="*/ 49 h 528"/>
                  <a:gd name="T68" fmla="*/ 26 w 528"/>
                  <a:gd name="T69" fmla="*/ 74 h 528"/>
                  <a:gd name="T70" fmla="*/ 0 w 528"/>
                  <a:gd name="T71" fmla="*/ 110 h 528"/>
                  <a:gd name="T72" fmla="*/ 5 w 528"/>
                  <a:gd name="T73" fmla="*/ 131 h 528"/>
                  <a:gd name="T74" fmla="*/ 42 w 528"/>
                  <a:gd name="T75" fmla="*/ 152 h 5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528" h="528">
                    <a:moveTo>
                      <a:pt x="42" y="152"/>
                    </a:moveTo>
                    <a:lnTo>
                      <a:pt x="122" y="140"/>
                    </a:lnTo>
                    <a:lnTo>
                      <a:pt x="175" y="147"/>
                    </a:lnTo>
                    <a:lnTo>
                      <a:pt x="208" y="184"/>
                    </a:lnTo>
                    <a:lnTo>
                      <a:pt x="187" y="229"/>
                    </a:lnTo>
                    <a:lnTo>
                      <a:pt x="163" y="245"/>
                    </a:lnTo>
                    <a:lnTo>
                      <a:pt x="155" y="288"/>
                    </a:lnTo>
                    <a:lnTo>
                      <a:pt x="170" y="315"/>
                    </a:lnTo>
                    <a:lnTo>
                      <a:pt x="158" y="357"/>
                    </a:lnTo>
                    <a:lnTo>
                      <a:pt x="190" y="357"/>
                    </a:lnTo>
                    <a:lnTo>
                      <a:pt x="200" y="310"/>
                    </a:lnTo>
                    <a:lnTo>
                      <a:pt x="220" y="288"/>
                    </a:lnTo>
                    <a:lnTo>
                      <a:pt x="259" y="288"/>
                    </a:lnTo>
                    <a:lnTo>
                      <a:pt x="297" y="297"/>
                    </a:lnTo>
                    <a:lnTo>
                      <a:pt x="309" y="330"/>
                    </a:lnTo>
                    <a:lnTo>
                      <a:pt x="314" y="374"/>
                    </a:lnTo>
                    <a:lnTo>
                      <a:pt x="309" y="407"/>
                    </a:lnTo>
                    <a:lnTo>
                      <a:pt x="309" y="430"/>
                    </a:lnTo>
                    <a:lnTo>
                      <a:pt x="311" y="458"/>
                    </a:lnTo>
                    <a:lnTo>
                      <a:pt x="337" y="483"/>
                    </a:lnTo>
                    <a:lnTo>
                      <a:pt x="355" y="497"/>
                    </a:lnTo>
                    <a:lnTo>
                      <a:pt x="401" y="527"/>
                    </a:lnTo>
                    <a:lnTo>
                      <a:pt x="488" y="439"/>
                    </a:lnTo>
                    <a:lnTo>
                      <a:pt x="513" y="366"/>
                    </a:lnTo>
                    <a:lnTo>
                      <a:pt x="522" y="251"/>
                    </a:lnTo>
                    <a:lnTo>
                      <a:pt x="527" y="169"/>
                    </a:lnTo>
                    <a:lnTo>
                      <a:pt x="518" y="91"/>
                    </a:lnTo>
                    <a:lnTo>
                      <a:pt x="494" y="46"/>
                    </a:lnTo>
                    <a:lnTo>
                      <a:pt x="442" y="17"/>
                    </a:lnTo>
                    <a:lnTo>
                      <a:pt x="394" y="7"/>
                    </a:lnTo>
                    <a:lnTo>
                      <a:pt x="301" y="0"/>
                    </a:lnTo>
                    <a:lnTo>
                      <a:pt x="213" y="4"/>
                    </a:lnTo>
                    <a:lnTo>
                      <a:pt x="101" y="24"/>
                    </a:lnTo>
                    <a:lnTo>
                      <a:pt x="50" y="49"/>
                    </a:lnTo>
                    <a:lnTo>
                      <a:pt x="26" y="74"/>
                    </a:lnTo>
                    <a:lnTo>
                      <a:pt x="0" y="110"/>
                    </a:lnTo>
                    <a:lnTo>
                      <a:pt x="5" y="131"/>
                    </a:lnTo>
                    <a:lnTo>
                      <a:pt x="42" y="152"/>
                    </a:lnTo>
                  </a:path>
                </a:pathLst>
              </a:custGeom>
              <a:solidFill>
                <a:srgbClr val="603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70" name="Freeform 86"/>
              <p:cNvSpPr>
                <a:spLocks/>
              </p:cNvSpPr>
              <p:nvPr/>
            </p:nvSpPr>
            <p:spPr bwMode="auto">
              <a:xfrm>
                <a:off x="3706" y="1247"/>
                <a:ext cx="501" cy="506"/>
              </a:xfrm>
              <a:custGeom>
                <a:avLst/>
                <a:gdLst>
                  <a:gd name="T0" fmla="*/ 20 w 501"/>
                  <a:gd name="T1" fmla="*/ 77 h 506"/>
                  <a:gd name="T2" fmla="*/ 11 w 501"/>
                  <a:gd name="T3" fmla="*/ 119 h 506"/>
                  <a:gd name="T4" fmla="*/ 126 w 501"/>
                  <a:gd name="T5" fmla="*/ 124 h 506"/>
                  <a:gd name="T6" fmla="*/ 227 w 501"/>
                  <a:gd name="T7" fmla="*/ 98 h 506"/>
                  <a:gd name="T8" fmla="*/ 180 w 501"/>
                  <a:gd name="T9" fmla="*/ 115 h 506"/>
                  <a:gd name="T10" fmla="*/ 167 w 501"/>
                  <a:gd name="T11" fmla="*/ 133 h 506"/>
                  <a:gd name="T12" fmla="*/ 218 w 501"/>
                  <a:gd name="T13" fmla="*/ 128 h 506"/>
                  <a:gd name="T14" fmla="*/ 230 w 501"/>
                  <a:gd name="T15" fmla="*/ 135 h 506"/>
                  <a:gd name="T16" fmla="*/ 200 w 501"/>
                  <a:gd name="T17" fmla="*/ 170 h 506"/>
                  <a:gd name="T18" fmla="*/ 210 w 501"/>
                  <a:gd name="T19" fmla="*/ 177 h 506"/>
                  <a:gd name="T20" fmla="*/ 182 w 501"/>
                  <a:gd name="T21" fmla="*/ 220 h 506"/>
                  <a:gd name="T22" fmla="*/ 274 w 501"/>
                  <a:gd name="T23" fmla="*/ 200 h 506"/>
                  <a:gd name="T24" fmla="*/ 153 w 501"/>
                  <a:gd name="T25" fmla="*/ 244 h 506"/>
                  <a:gd name="T26" fmla="*/ 220 w 501"/>
                  <a:gd name="T27" fmla="*/ 235 h 506"/>
                  <a:gd name="T28" fmla="*/ 160 w 501"/>
                  <a:gd name="T29" fmla="*/ 266 h 506"/>
                  <a:gd name="T30" fmla="*/ 180 w 501"/>
                  <a:gd name="T31" fmla="*/ 281 h 506"/>
                  <a:gd name="T32" fmla="*/ 278 w 501"/>
                  <a:gd name="T33" fmla="*/ 271 h 506"/>
                  <a:gd name="T34" fmla="*/ 349 w 501"/>
                  <a:gd name="T35" fmla="*/ 279 h 506"/>
                  <a:gd name="T36" fmla="*/ 344 w 501"/>
                  <a:gd name="T37" fmla="*/ 298 h 506"/>
                  <a:gd name="T38" fmla="*/ 361 w 501"/>
                  <a:gd name="T39" fmla="*/ 308 h 506"/>
                  <a:gd name="T40" fmla="*/ 304 w 501"/>
                  <a:gd name="T41" fmla="*/ 347 h 506"/>
                  <a:gd name="T42" fmla="*/ 356 w 501"/>
                  <a:gd name="T43" fmla="*/ 346 h 506"/>
                  <a:gd name="T44" fmla="*/ 304 w 501"/>
                  <a:gd name="T45" fmla="*/ 402 h 506"/>
                  <a:gd name="T46" fmla="*/ 340 w 501"/>
                  <a:gd name="T47" fmla="*/ 400 h 506"/>
                  <a:gd name="T48" fmla="*/ 324 w 501"/>
                  <a:gd name="T49" fmla="*/ 460 h 506"/>
                  <a:gd name="T50" fmla="*/ 390 w 501"/>
                  <a:gd name="T51" fmla="*/ 370 h 506"/>
                  <a:gd name="T52" fmla="*/ 329 w 501"/>
                  <a:gd name="T53" fmla="*/ 471 h 506"/>
                  <a:gd name="T54" fmla="*/ 404 w 501"/>
                  <a:gd name="T55" fmla="*/ 434 h 506"/>
                  <a:gd name="T56" fmla="*/ 386 w 501"/>
                  <a:gd name="T57" fmla="*/ 473 h 506"/>
                  <a:gd name="T58" fmla="*/ 424 w 501"/>
                  <a:gd name="T59" fmla="*/ 471 h 506"/>
                  <a:gd name="T60" fmla="*/ 487 w 501"/>
                  <a:gd name="T61" fmla="*/ 303 h 506"/>
                  <a:gd name="T62" fmla="*/ 457 w 501"/>
                  <a:gd name="T63" fmla="*/ 200 h 506"/>
                  <a:gd name="T64" fmla="*/ 404 w 501"/>
                  <a:gd name="T65" fmla="*/ 209 h 506"/>
                  <a:gd name="T66" fmla="*/ 495 w 501"/>
                  <a:gd name="T67" fmla="*/ 175 h 506"/>
                  <a:gd name="T68" fmla="*/ 433 w 501"/>
                  <a:gd name="T69" fmla="*/ 111 h 506"/>
                  <a:gd name="T70" fmla="*/ 393 w 501"/>
                  <a:gd name="T71" fmla="*/ 111 h 506"/>
                  <a:gd name="T72" fmla="*/ 477 w 501"/>
                  <a:gd name="T73" fmla="*/ 54 h 506"/>
                  <a:gd name="T74" fmla="*/ 379 w 501"/>
                  <a:gd name="T75" fmla="*/ 32 h 506"/>
                  <a:gd name="T76" fmla="*/ 406 w 501"/>
                  <a:gd name="T77" fmla="*/ 12 h 506"/>
                  <a:gd name="T78" fmla="*/ 282 w 501"/>
                  <a:gd name="T79" fmla="*/ 10 h 506"/>
                  <a:gd name="T80" fmla="*/ 234 w 501"/>
                  <a:gd name="T81" fmla="*/ 25 h 506"/>
                  <a:gd name="T82" fmla="*/ 225 w 501"/>
                  <a:gd name="T83" fmla="*/ 2 h 506"/>
                  <a:gd name="T84" fmla="*/ 128 w 501"/>
                  <a:gd name="T85" fmla="*/ 42 h 506"/>
                  <a:gd name="T86" fmla="*/ 145 w 501"/>
                  <a:gd name="T87" fmla="*/ 12 h 5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01" h="506">
                    <a:moveTo>
                      <a:pt x="82" y="32"/>
                    </a:moveTo>
                    <a:lnTo>
                      <a:pt x="40" y="49"/>
                    </a:lnTo>
                    <a:lnTo>
                      <a:pt x="20" y="77"/>
                    </a:lnTo>
                    <a:lnTo>
                      <a:pt x="8" y="95"/>
                    </a:lnTo>
                    <a:lnTo>
                      <a:pt x="0" y="108"/>
                    </a:lnTo>
                    <a:lnTo>
                      <a:pt x="11" y="119"/>
                    </a:lnTo>
                    <a:lnTo>
                      <a:pt x="32" y="133"/>
                    </a:lnTo>
                    <a:lnTo>
                      <a:pt x="87" y="124"/>
                    </a:lnTo>
                    <a:lnTo>
                      <a:pt x="126" y="124"/>
                    </a:lnTo>
                    <a:lnTo>
                      <a:pt x="153" y="111"/>
                    </a:lnTo>
                    <a:lnTo>
                      <a:pt x="193" y="101"/>
                    </a:lnTo>
                    <a:lnTo>
                      <a:pt x="227" y="98"/>
                    </a:lnTo>
                    <a:lnTo>
                      <a:pt x="269" y="101"/>
                    </a:lnTo>
                    <a:lnTo>
                      <a:pt x="210" y="108"/>
                    </a:lnTo>
                    <a:lnTo>
                      <a:pt x="180" y="115"/>
                    </a:lnTo>
                    <a:lnTo>
                      <a:pt x="157" y="124"/>
                    </a:lnTo>
                    <a:lnTo>
                      <a:pt x="153" y="126"/>
                    </a:lnTo>
                    <a:lnTo>
                      <a:pt x="167" y="133"/>
                    </a:lnTo>
                    <a:lnTo>
                      <a:pt x="180" y="145"/>
                    </a:lnTo>
                    <a:lnTo>
                      <a:pt x="200" y="133"/>
                    </a:lnTo>
                    <a:lnTo>
                      <a:pt x="218" y="128"/>
                    </a:lnTo>
                    <a:lnTo>
                      <a:pt x="255" y="121"/>
                    </a:lnTo>
                    <a:lnTo>
                      <a:pt x="267" y="121"/>
                    </a:lnTo>
                    <a:lnTo>
                      <a:pt x="230" y="135"/>
                    </a:lnTo>
                    <a:lnTo>
                      <a:pt x="203" y="148"/>
                    </a:lnTo>
                    <a:lnTo>
                      <a:pt x="188" y="158"/>
                    </a:lnTo>
                    <a:lnTo>
                      <a:pt x="200" y="170"/>
                    </a:lnTo>
                    <a:lnTo>
                      <a:pt x="230" y="160"/>
                    </a:lnTo>
                    <a:lnTo>
                      <a:pt x="255" y="156"/>
                    </a:lnTo>
                    <a:lnTo>
                      <a:pt x="210" y="177"/>
                    </a:lnTo>
                    <a:lnTo>
                      <a:pt x="195" y="188"/>
                    </a:lnTo>
                    <a:lnTo>
                      <a:pt x="190" y="209"/>
                    </a:lnTo>
                    <a:lnTo>
                      <a:pt x="182" y="220"/>
                    </a:lnTo>
                    <a:lnTo>
                      <a:pt x="210" y="207"/>
                    </a:lnTo>
                    <a:lnTo>
                      <a:pt x="234" y="202"/>
                    </a:lnTo>
                    <a:lnTo>
                      <a:pt x="274" y="200"/>
                    </a:lnTo>
                    <a:lnTo>
                      <a:pt x="214" y="217"/>
                    </a:lnTo>
                    <a:lnTo>
                      <a:pt x="177" y="230"/>
                    </a:lnTo>
                    <a:lnTo>
                      <a:pt x="153" y="244"/>
                    </a:lnTo>
                    <a:lnTo>
                      <a:pt x="150" y="263"/>
                    </a:lnTo>
                    <a:lnTo>
                      <a:pt x="180" y="249"/>
                    </a:lnTo>
                    <a:lnTo>
                      <a:pt x="220" y="235"/>
                    </a:lnTo>
                    <a:lnTo>
                      <a:pt x="239" y="235"/>
                    </a:lnTo>
                    <a:lnTo>
                      <a:pt x="195" y="251"/>
                    </a:lnTo>
                    <a:lnTo>
                      <a:pt x="160" y="266"/>
                    </a:lnTo>
                    <a:lnTo>
                      <a:pt x="148" y="279"/>
                    </a:lnTo>
                    <a:lnTo>
                      <a:pt x="153" y="290"/>
                    </a:lnTo>
                    <a:lnTo>
                      <a:pt x="180" y="281"/>
                    </a:lnTo>
                    <a:lnTo>
                      <a:pt x="205" y="271"/>
                    </a:lnTo>
                    <a:lnTo>
                      <a:pt x="257" y="268"/>
                    </a:lnTo>
                    <a:lnTo>
                      <a:pt x="278" y="271"/>
                    </a:lnTo>
                    <a:lnTo>
                      <a:pt x="327" y="273"/>
                    </a:lnTo>
                    <a:lnTo>
                      <a:pt x="383" y="266"/>
                    </a:lnTo>
                    <a:lnTo>
                      <a:pt x="349" y="279"/>
                    </a:lnTo>
                    <a:lnTo>
                      <a:pt x="289" y="288"/>
                    </a:lnTo>
                    <a:lnTo>
                      <a:pt x="301" y="308"/>
                    </a:lnTo>
                    <a:lnTo>
                      <a:pt x="344" y="298"/>
                    </a:lnTo>
                    <a:lnTo>
                      <a:pt x="386" y="284"/>
                    </a:lnTo>
                    <a:lnTo>
                      <a:pt x="412" y="271"/>
                    </a:lnTo>
                    <a:lnTo>
                      <a:pt x="361" y="308"/>
                    </a:lnTo>
                    <a:lnTo>
                      <a:pt x="329" y="318"/>
                    </a:lnTo>
                    <a:lnTo>
                      <a:pt x="301" y="327"/>
                    </a:lnTo>
                    <a:lnTo>
                      <a:pt x="304" y="347"/>
                    </a:lnTo>
                    <a:lnTo>
                      <a:pt x="344" y="341"/>
                    </a:lnTo>
                    <a:lnTo>
                      <a:pt x="376" y="332"/>
                    </a:lnTo>
                    <a:lnTo>
                      <a:pt x="356" y="346"/>
                    </a:lnTo>
                    <a:lnTo>
                      <a:pt x="322" y="354"/>
                    </a:lnTo>
                    <a:lnTo>
                      <a:pt x="304" y="357"/>
                    </a:lnTo>
                    <a:lnTo>
                      <a:pt x="304" y="402"/>
                    </a:lnTo>
                    <a:lnTo>
                      <a:pt x="342" y="386"/>
                    </a:lnTo>
                    <a:lnTo>
                      <a:pt x="372" y="375"/>
                    </a:lnTo>
                    <a:lnTo>
                      <a:pt x="340" y="400"/>
                    </a:lnTo>
                    <a:lnTo>
                      <a:pt x="299" y="416"/>
                    </a:lnTo>
                    <a:lnTo>
                      <a:pt x="301" y="437"/>
                    </a:lnTo>
                    <a:lnTo>
                      <a:pt x="324" y="460"/>
                    </a:lnTo>
                    <a:lnTo>
                      <a:pt x="344" y="434"/>
                    </a:lnTo>
                    <a:lnTo>
                      <a:pt x="372" y="402"/>
                    </a:lnTo>
                    <a:lnTo>
                      <a:pt x="390" y="370"/>
                    </a:lnTo>
                    <a:lnTo>
                      <a:pt x="372" y="418"/>
                    </a:lnTo>
                    <a:lnTo>
                      <a:pt x="356" y="437"/>
                    </a:lnTo>
                    <a:lnTo>
                      <a:pt x="329" y="471"/>
                    </a:lnTo>
                    <a:lnTo>
                      <a:pt x="349" y="493"/>
                    </a:lnTo>
                    <a:lnTo>
                      <a:pt x="381" y="467"/>
                    </a:lnTo>
                    <a:lnTo>
                      <a:pt x="404" y="434"/>
                    </a:lnTo>
                    <a:lnTo>
                      <a:pt x="424" y="400"/>
                    </a:lnTo>
                    <a:lnTo>
                      <a:pt x="406" y="451"/>
                    </a:lnTo>
                    <a:lnTo>
                      <a:pt x="386" y="473"/>
                    </a:lnTo>
                    <a:lnTo>
                      <a:pt x="365" y="496"/>
                    </a:lnTo>
                    <a:lnTo>
                      <a:pt x="383" y="505"/>
                    </a:lnTo>
                    <a:lnTo>
                      <a:pt x="424" y="471"/>
                    </a:lnTo>
                    <a:lnTo>
                      <a:pt x="463" y="416"/>
                    </a:lnTo>
                    <a:lnTo>
                      <a:pt x="477" y="375"/>
                    </a:lnTo>
                    <a:lnTo>
                      <a:pt x="487" y="303"/>
                    </a:lnTo>
                    <a:lnTo>
                      <a:pt x="493" y="249"/>
                    </a:lnTo>
                    <a:lnTo>
                      <a:pt x="500" y="188"/>
                    </a:lnTo>
                    <a:lnTo>
                      <a:pt x="457" y="200"/>
                    </a:lnTo>
                    <a:lnTo>
                      <a:pt x="410" y="217"/>
                    </a:lnTo>
                    <a:lnTo>
                      <a:pt x="340" y="233"/>
                    </a:lnTo>
                    <a:lnTo>
                      <a:pt x="404" y="209"/>
                    </a:lnTo>
                    <a:lnTo>
                      <a:pt x="427" y="195"/>
                    </a:lnTo>
                    <a:lnTo>
                      <a:pt x="472" y="180"/>
                    </a:lnTo>
                    <a:lnTo>
                      <a:pt x="495" y="175"/>
                    </a:lnTo>
                    <a:lnTo>
                      <a:pt x="495" y="143"/>
                    </a:lnTo>
                    <a:lnTo>
                      <a:pt x="489" y="101"/>
                    </a:lnTo>
                    <a:lnTo>
                      <a:pt x="433" y="111"/>
                    </a:lnTo>
                    <a:lnTo>
                      <a:pt x="397" y="121"/>
                    </a:lnTo>
                    <a:lnTo>
                      <a:pt x="351" y="143"/>
                    </a:lnTo>
                    <a:lnTo>
                      <a:pt x="393" y="111"/>
                    </a:lnTo>
                    <a:lnTo>
                      <a:pt x="440" y="97"/>
                    </a:lnTo>
                    <a:lnTo>
                      <a:pt x="487" y="86"/>
                    </a:lnTo>
                    <a:lnTo>
                      <a:pt x="477" y="54"/>
                    </a:lnTo>
                    <a:lnTo>
                      <a:pt x="463" y="34"/>
                    </a:lnTo>
                    <a:lnTo>
                      <a:pt x="420" y="22"/>
                    </a:lnTo>
                    <a:lnTo>
                      <a:pt x="379" y="32"/>
                    </a:lnTo>
                    <a:lnTo>
                      <a:pt x="340" y="60"/>
                    </a:lnTo>
                    <a:lnTo>
                      <a:pt x="365" y="28"/>
                    </a:lnTo>
                    <a:lnTo>
                      <a:pt x="406" y="12"/>
                    </a:lnTo>
                    <a:lnTo>
                      <a:pt x="361" y="5"/>
                    </a:lnTo>
                    <a:lnTo>
                      <a:pt x="329" y="2"/>
                    </a:lnTo>
                    <a:lnTo>
                      <a:pt x="282" y="10"/>
                    </a:lnTo>
                    <a:lnTo>
                      <a:pt x="250" y="30"/>
                    </a:lnTo>
                    <a:lnTo>
                      <a:pt x="200" y="39"/>
                    </a:lnTo>
                    <a:lnTo>
                      <a:pt x="234" y="25"/>
                    </a:lnTo>
                    <a:lnTo>
                      <a:pt x="259" y="10"/>
                    </a:lnTo>
                    <a:lnTo>
                      <a:pt x="274" y="0"/>
                    </a:lnTo>
                    <a:lnTo>
                      <a:pt x="225" y="2"/>
                    </a:lnTo>
                    <a:lnTo>
                      <a:pt x="182" y="5"/>
                    </a:lnTo>
                    <a:lnTo>
                      <a:pt x="156" y="17"/>
                    </a:lnTo>
                    <a:lnTo>
                      <a:pt x="128" y="42"/>
                    </a:lnTo>
                    <a:lnTo>
                      <a:pt x="107" y="75"/>
                    </a:lnTo>
                    <a:lnTo>
                      <a:pt x="119" y="37"/>
                    </a:lnTo>
                    <a:lnTo>
                      <a:pt x="145" y="12"/>
                    </a:lnTo>
                    <a:lnTo>
                      <a:pt x="82" y="32"/>
                    </a:lnTo>
                  </a:path>
                </a:pathLst>
              </a:custGeom>
              <a:solidFill>
                <a:srgbClr val="A05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42081" name="Group 97"/>
              <p:cNvGrpSpPr>
                <a:grpSpLocks/>
              </p:cNvGrpSpPr>
              <p:nvPr/>
            </p:nvGrpSpPr>
            <p:grpSpPr bwMode="auto">
              <a:xfrm>
                <a:off x="2629" y="2543"/>
                <a:ext cx="557" cy="341"/>
                <a:chOff x="2629" y="2543"/>
                <a:chExt cx="557" cy="341"/>
              </a:xfrm>
            </p:grpSpPr>
            <p:sp>
              <p:nvSpPr>
                <p:cNvPr id="42071" name="Freeform 87"/>
                <p:cNvSpPr>
                  <a:spLocks/>
                </p:cNvSpPr>
                <p:nvPr/>
              </p:nvSpPr>
              <p:spPr bwMode="auto">
                <a:xfrm>
                  <a:off x="2629" y="2543"/>
                  <a:ext cx="557" cy="341"/>
                </a:xfrm>
                <a:custGeom>
                  <a:avLst/>
                  <a:gdLst>
                    <a:gd name="T0" fmla="*/ 556 w 557"/>
                    <a:gd name="T1" fmla="*/ 202 h 341"/>
                    <a:gd name="T2" fmla="*/ 487 w 557"/>
                    <a:gd name="T3" fmla="*/ 186 h 341"/>
                    <a:gd name="T4" fmla="*/ 462 w 557"/>
                    <a:gd name="T5" fmla="*/ 182 h 341"/>
                    <a:gd name="T6" fmla="*/ 445 w 557"/>
                    <a:gd name="T7" fmla="*/ 168 h 341"/>
                    <a:gd name="T8" fmla="*/ 429 w 557"/>
                    <a:gd name="T9" fmla="*/ 145 h 341"/>
                    <a:gd name="T10" fmla="*/ 396 w 557"/>
                    <a:gd name="T11" fmla="*/ 114 h 341"/>
                    <a:gd name="T12" fmla="*/ 335 w 557"/>
                    <a:gd name="T13" fmla="*/ 63 h 341"/>
                    <a:gd name="T14" fmla="*/ 324 w 557"/>
                    <a:gd name="T15" fmla="*/ 47 h 341"/>
                    <a:gd name="T16" fmla="*/ 308 w 557"/>
                    <a:gd name="T17" fmla="*/ 30 h 341"/>
                    <a:gd name="T18" fmla="*/ 276 w 557"/>
                    <a:gd name="T19" fmla="*/ 26 h 341"/>
                    <a:gd name="T20" fmla="*/ 179 w 557"/>
                    <a:gd name="T21" fmla="*/ 9 h 341"/>
                    <a:gd name="T22" fmla="*/ 153 w 557"/>
                    <a:gd name="T23" fmla="*/ 0 h 341"/>
                    <a:gd name="T24" fmla="*/ 129 w 557"/>
                    <a:gd name="T25" fmla="*/ 11 h 341"/>
                    <a:gd name="T26" fmla="*/ 117 w 557"/>
                    <a:gd name="T27" fmla="*/ 22 h 341"/>
                    <a:gd name="T28" fmla="*/ 60 w 557"/>
                    <a:gd name="T29" fmla="*/ 42 h 341"/>
                    <a:gd name="T30" fmla="*/ 37 w 557"/>
                    <a:gd name="T31" fmla="*/ 50 h 341"/>
                    <a:gd name="T32" fmla="*/ 29 w 557"/>
                    <a:gd name="T33" fmla="*/ 58 h 341"/>
                    <a:gd name="T34" fmla="*/ 18 w 557"/>
                    <a:gd name="T35" fmla="*/ 91 h 341"/>
                    <a:gd name="T36" fmla="*/ 12 w 557"/>
                    <a:gd name="T37" fmla="*/ 107 h 341"/>
                    <a:gd name="T38" fmla="*/ 7 w 557"/>
                    <a:gd name="T39" fmla="*/ 117 h 341"/>
                    <a:gd name="T40" fmla="*/ 0 w 557"/>
                    <a:gd name="T41" fmla="*/ 132 h 341"/>
                    <a:gd name="T42" fmla="*/ 0 w 557"/>
                    <a:gd name="T43" fmla="*/ 144 h 341"/>
                    <a:gd name="T44" fmla="*/ 11 w 557"/>
                    <a:gd name="T45" fmla="*/ 153 h 341"/>
                    <a:gd name="T46" fmla="*/ 34 w 557"/>
                    <a:gd name="T47" fmla="*/ 152 h 341"/>
                    <a:gd name="T48" fmla="*/ 70 w 557"/>
                    <a:gd name="T49" fmla="*/ 135 h 341"/>
                    <a:gd name="T50" fmla="*/ 117 w 557"/>
                    <a:gd name="T51" fmla="*/ 126 h 341"/>
                    <a:gd name="T52" fmla="*/ 158 w 557"/>
                    <a:gd name="T53" fmla="*/ 132 h 341"/>
                    <a:gd name="T54" fmla="*/ 114 w 557"/>
                    <a:gd name="T55" fmla="*/ 143 h 341"/>
                    <a:gd name="T56" fmla="*/ 84 w 557"/>
                    <a:gd name="T57" fmla="*/ 153 h 341"/>
                    <a:gd name="T58" fmla="*/ 48 w 557"/>
                    <a:gd name="T59" fmla="*/ 168 h 341"/>
                    <a:gd name="T60" fmla="*/ 40 w 557"/>
                    <a:gd name="T61" fmla="*/ 179 h 341"/>
                    <a:gd name="T62" fmla="*/ 40 w 557"/>
                    <a:gd name="T63" fmla="*/ 193 h 341"/>
                    <a:gd name="T64" fmla="*/ 53 w 557"/>
                    <a:gd name="T65" fmla="*/ 202 h 341"/>
                    <a:gd name="T66" fmla="*/ 69 w 557"/>
                    <a:gd name="T67" fmla="*/ 200 h 341"/>
                    <a:gd name="T68" fmla="*/ 119 w 557"/>
                    <a:gd name="T69" fmla="*/ 186 h 341"/>
                    <a:gd name="T70" fmla="*/ 163 w 557"/>
                    <a:gd name="T71" fmla="*/ 184 h 341"/>
                    <a:gd name="T72" fmla="*/ 198 w 557"/>
                    <a:gd name="T73" fmla="*/ 186 h 341"/>
                    <a:gd name="T74" fmla="*/ 217 w 557"/>
                    <a:gd name="T75" fmla="*/ 200 h 341"/>
                    <a:gd name="T76" fmla="*/ 240 w 557"/>
                    <a:gd name="T77" fmla="*/ 223 h 341"/>
                    <a:gd name="T78" fmla="*/ 257 w 557"/>
                    <a:gd name="T79" fmla="*/ 247 h 341"/>
                    <a:gd name="T80" fmla="*/ 275 w 557"/>
                    <a:gd name="T81" fmla="*/ 273 h 341"/>
                    <a:gd name="T82" fmla="*/ 290 w 557"/>
                    <a:gd name="T83" fmla="*/ 293 h 341"/>
                    <a:gd name="T84" fmla="*/ 317 w 557"/>
                    <a:gd name="T85" fmla="*/ 311 h 341"/>
                    <a:gd name="T86" fmla="*/ 342 w 557"/>
                    <a:gd name="T87" fmla="*/ 317 h 341"/>
                    <a:gd name="T88" fmla="*/ 370 w 557"/>
                    <a:gd name="T89" fmla="*/ 319 h 341"/>
                    <a:gd name="T90" fmla="*/ 404 w 557"/>
                    <a:gd name="T91" fmla="*/ 317 h 341"/>
                    <a:gd name="T92" fmla="*/ 429 w 557"/>
                    <a:gd name="T93" fmla="*/ 314 h 341"/>
                    <a:gd name="T94" fmla="*/ 464 w 557"/>
                    <a:gd name="T95" fmla="*/ 323 h 341"/>
                    <a:gd name="T96" fmla="*/ 556 w 557"/>
                    <a:gd name="T97" fmla="*/ 340 h 341"/>
                    <a:gd name="T98" fmla="*/ 556 w 557"/>
                    <a:gd name="T99" fmla="*/ 202 h 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557" h="341">
                      <a:moveTo>
                        <a:pt x="556" y="202"/>
                      </a:moveTo>
                      <a:lnTo>
                        <a:pt x="487" y="186"/>
                      </a:lnTo>
                      <a:lnTo>
                        <a:pt x="462" y="182"/>
                      </a:lnTo>
                      <a:lnTo>
                        <a:pt x="445" y="168"/>
                      </a:lnTo>
                      <a:lnTo>
                        <a:pt x="429" y="145"/>
                      </a:lnTo>
                      <a:lnTo>
                        <a:pt x="396" y="114"/>
                      </a:lnTo>
                      <a:lnTo>
                        <a:pt x="335" y="63"/>
                      </a:lnTo>
                      <a:lnTo>
                        <a:pt x="324" y="47"/>
                      </a:lnTo>
                      <a:lnTo>
                        <a:pt x="308" y="30"/>
                      </a:lnTo>
                      <a:lnTo>
                        <a:pt x="276" y="26"/>
                      </a:lnTo>
                      <a:lnTo>
                        <a:pt x="179" y="9"/>
                      </a:lnTo>
                      <a:lnTo>
                        <a:pt x="153" y="0"/>
                      </a:lnTo>
                      <a:lnTo>
                        <a:pt x="129" y="11"/>
                      </a:lnTo>
                      <a:lnTo>
                        <a:pt x="117" y="22"/>
                      </a:lnTo>
                      <a:lnTo>
                        <a:pt x="60" y="42"/>
                      </a:lnTo>
                      <a:lnTo>
                        <a:pt x="37" y="50"/>
                      </a:lnTo>
                      <a:lnTo>
                        <a:pt x="29" y="58"/>
                      </a:lnTo>
                      <a:lnTo>
                        <a:pt x="18" y="91"/>
                      </a:lnTo>
                      <a:lnTo>
                        <a:pt x="12" y="107"/>
                      </a:lnTo>
                      <a:lnTo>
                        <a:pt x="7" y="117"/>
                      </a:lnTo>
                      <a:lnTo>
                        <a:pt x="0" y="132"/>
                      </a:lnTo>
                      <a:lnTo>
                        <a:pt x="0" y="144"/>
                      </a:lnTo>
                      <a:lnTo>
                        <a:pt x="11" y="153"/>
                      </a:lnTo>
                      <a:lnTo>
                        <a:pt x="34" y="152"/>
                      </a:lnTo>
                      <a:lnTo>
                        <a:pt x="70" y="135"/>
                      </a:lnTo>
                      <a:lnTo>
                        <a:pt x="117" y="126"/>
                      </a:lnTo>
                      <a:lnTo>
                        <a:pt x="158" y="132"/>
                      </a:lnTo>
                      <a:lnTo>
                        <a:pt x="114" y="143"/>
                      </a:lnTo>
                      <a:lnTo>
                        <a:pt x="84" y="153"/>
                      </a:lnTo>
                      <a:lnTo>
                        <a:pt x="48" y="168"/>
                      </a:lnTo>
                      <a:lnTo>
                        <a:pt x="40" y="179"/>
                      </a:lnTo>
                      <a:lnTo>
                        <a:pt x="40" y="193"/>
                      </a:lnTo>
                      <a:lnTo>
                        <a:pt x="53" y="202"/>
                      </a:lnTo>
                      <a:lnTo>
                        <a:pt x="69" y="200"/>
                      </a:lnTo>
                      <a:lnTo>
                        <a:pt x="119" y="186"/>
                      </a:lnTo>
                      <a:lnTo>
                        <a:pt x="163" y="184"/>
                      </a:lnTo>
                      <a:lnTo>
                        <a:pt x="198" y="186"/>
                      </a:lnTo>
                      <a:lnTo>
                        <a:pt x="217" y="200"/>
                      </a:lnTo>
                      <a:lnTo>
                        <a:pt x="240" y="223"/>
                      </a:lnTo>
                      <a:lnTo>
                        <a:pt x="257" y="247"/>
                      </a:lnTo>
                      <a:lnTo>
                        <a:pt x="275" y="273"/>
                      </a:lnTo>
                      <a:lnTo>
                        <a:pt x="290" y="293"/>
                      </a:lnTo>
                      <a:lnTo>
                        <a:pt x="317" y="311"/>
                      </a:lnTo>
                      <a:lnTo>
                        <a:pt x="342" y="317"/>
                      </a:lnTo>
                      <a:lnTo>
                        <a:pt x="370" y="319"/>
                      </a:lnTo>
                      <a:lnTo>
                        <a:pt x="404" y="317"/>
                      </a:lnTo>
                      <a:lnTo>
                        <a:pt x="429" y="314"/>
                      </a:lnTo>
                      <a:lnTo>
                        <a:pt x="464" y="323"/>
                      </a:lnTo>
                      <a:lnTo>
                        <a:pt x="556" y="340"/>
                      </a:lnTo>
                      <a:lnTo>
                        <a:pt x="556" y="202"/>
                      </a:lnTo>
                    </a:path>
                  </a:pathLst>
                </a:custGeom>
                <a:solidFill>
                  <a:srgbClr val="FFC080"/>
                </a:solidFill>
                <a:ln w="12700" cap="rnd" cmpd="sng">
                  <a:solidFill>
                    <a:srgbClr val="402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72" name="Freeform 88"/>
                <p:cNvSpPr>
                  <a:spLocks/>
                </p:cNvSpPr>
                <p:nvPr/>
              </p:nvSpPr>
              <p:spPr bwMode="auto">
                <a:xfrm>
                  <a:off x="2654" y="2604"/>
                  <a:ext cx="171" cy="35"/>
                </a:xfrm>
                <a:custGeom>
                  <a:avLst/>
                  <a:gdLst>
                    <a:gd name="T0" fmla="*/ 0 w 171"/>
                    <a:gd name="T1" fmla="*/ 34 h 35"/>
                    <a:gd name="T2" fmla="*/ 30 w 171"/>
                    <a:gd name="T3" fmla="*/ 23 h 35"/>
                    <a:gd name="T4" fmla="*/ 53 w 171"/>
                    <a:gd name="T5" fmla="*/ 19 h 35"/>
                    <a:gd name="T6" fmla="*/ 82 w 171"/>
                    <a:gd name="T7" fmla="*/ 11 h 35"/>
                    <a:gd name="T8" fmla="*/ 106 w 171"/>
                    <a:gd name="T9" fmla="*/ 7 h 35"/>
                    <a:gd name="T10" fmla="*/ 144 w 171"/>
                    <a:gd name="T11" fmla="*/ 10 h 35"/>
                    <a:gd name="T12" fmla="*/ 170 w 171"/>
                    <a:gd name="T13" fmla="*/ 11 h 35"/>
                    <a:gd name="T14" fmla="*/ 131 w 171"/>
                    <a:gd name="T15" fmla="*/ 5 h 35"/>
                    <a:gd name="T16" fmla="*/ 96 w 171"/>
                    <a:gd name="T17" fmla="*/ 0 h 35"/>
                    <a:gd name="T18" fmla="*/ 53 w 171"/>
                    <a:gd name="T19" fmla="*/ 15 h 35"/>
                    <a:gd name="T20" fmla="*/ 30 w 171"/>
                    <a:gd name="T21" fmla="*/ 18 h 35"/>
                    <a:gd name="T22" fmla="*/ 3 w 171"/>
                    <a:gd name="T23" fmla="*/ 29 h 35"/>
                    <a:gd name="T24" fmla="*/ 0 w 171"/>
                    <a:gd name="T25" fmla="*/ 34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71" h="35">
                      <a:moveTo>
                        <a:pt x="0" y="34"/>
                      </a:moveTo>
                      <a:lnTo>
                        <a:pt x="30" y="23"/>
                      </a:lnTo>
                      <a:lnTo>
                        <a:pt x="53" y="19"/>
                      </a:lnTo>
                      <a:lnTo>
                        <a:pt x="82" y="11"/>
                      </a:lnTo>
                      <a:lnTo>
                        <a:pt x="106" y="7"/>
                      </a:lnTo>
                      <a:lnTo>
                        <a:pt x="144" y="10"/>
                      </a:lnTo>
                      <a:lnTo>
                        <a:pt x="170" y="11"/>
                      </a:lnTo>
                      <a:lnTo>
                        <a:pt x="131" y="5"/>
                      </a:lnTo>
                      <a:lnTo>
                        <a:pt x="96" y="0"/>
                      </a:lnTo>
                      <a:lnTo>
                        <a:pt x="53" y="15"/>
                      </a:lnTo>
                      <a:lnTo>
                        <a:pt x="30" y="18"/>
                      </a:lnTo>
                      <a:lnTo>
                        <a:pt x="3" y="29"/>
                      </a:lnTo>
                      <a:lnTo>
                        <a:pt x="0" y="34"/>
                      </a:lnTo>
                    </a:path>
                  </a:pathLst>
                </a:custGeom>
                <a:solidFill>
                  <a:srgbClr val="402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73" name="Freeform 89"/>
                <p:cNvSpPr>
                  <a:spLocks/>
                </p:cNvSpPr>
                <p:nvPr/>
              </p:nvSpPr>
              <p:spPr bwMode="auto">
                <a:xfrm>
                  <a:off x="2750" y="2559"/>
                  <a:ext cx="143" cy="22"/>
                </a:xfrm>
                <a:custGeom>
                  <a:avLst/>
                  <a:gdLst>
                    <a:gd name="T0" fmla="*/ 40 w 143"/>
                    <a:gd name="T1" fmla="*/ 0 h 22"/>
                    <a:gd name="T2" fmla="*/ 23 w 143"/>
                    <a:gd name="T3" fmla="*/ 1 h 22"/>
                    <a:gd name="T4" fmla="*/ 0 w 143"/>
                    <a:gd name="T5" fmla="*/ 7 h 22"/>
                    <a:gd name="T6" fmla="*/ 15 w 143"/>
                    <a:gd name="T7" fmla="*/ 5 h 22"/>
                    <a:gd name="T8" fmla="*/ 37 w 143"/>
                    <a:gd name="T9" fmla="*/ 2 h 22"/>
                    <a:gd name="T10" fmla="*/ 83 w 143"/>
                    <a:gd name="T11" fmla="*/ 12 h 22"/>
                    <a:gd name="T12" fmla="*/ 109 w 143"/>
                    <a:gd name="T13" fmla="*/ 17 h 22"/>
                    <a:gd name="T14" fmla="*/ 137 w 143"/>
                    <a:gd name="T15" fmla="*/ 21 h 22"/>
                    <a:gd name="T16" fmla="*/ 142 w 143"/>
                    <a:gd name="T17" fmla="*/ 17 h 22"/>
                    <a:gd name="T18" fmla="*/ 111 w 143"/>
                    <a:gd name="T19" fmla="*/ 12 h 22"/>
                    <a:gd name="T20" fmla="*/ 74 w 143"/>
                    <a:gd name="T21" fmla="*/ 7 h 22"/>
                    <a:gd name="T22" fmla="*/ 40 w 143"/>
                    <a:gd name="T23" fmla="*/ 0 h 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43" h="22">
                      <a:moveTo>
                        <a:pt x="40" y="0"/>
                      </a:moveTo>
                      <a:lnTo>
                        <a:pt x="23" y="1"/>
                      </a:lnTo>
                      <a:lnTo>
                        <a:pt x="0" y="7"/>
                      </a:lnTo>
                      <a:lnTo>
                        <a:pt x="15" y="5"/>
                      </a:lnTo>
                      <a:lnTo>
                        <a:pt x="37" y="2"/>
                      </a:lnTo>
                      <a:lnTo>
                        <a:pt x="83" y="12"/>
                      </a:lnTo>
                      <a:lnTo>
                        <a:pt x="109" y="17"/>
                      </a:lnTo>
                      <a:lnTo>
                        <a:pt x="137" y="21"/>
                      </a:lnTo>
                      <a:lnTo>
                        <a:pt x="142" y="17"/>
                      </a:lnTo>
                      <a:lnTo>
                        <a:pt x="111" y="12"/>
                      </a:lnTo>
                      <a:lnTo>
                        <a:pt x="74" y="7"/>
                      </a:lnTo>
                      <a:lnTo>
                        <a:pt x="40" y="0"/>
                      </a:lnTo>
                    </a:path>
                  </a:pathLst>
                </a:custGeom>
                <a:solidFill>
                  <a:srgbClr val="402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74" name="Freeform 90"/>
                <p:cNvSpPr>
                  <a:spLocks/>
                </p:cNvSpPr>
                <p:nvPr/>
              </p:nvSpPr>
              <p:spPr bwMode="auto">
                <a:xfrm>
                  <a:off x="2778" y="2664"/>
                  <a:ext cx="54" cy="7"/>
                </a:xfrm>
                <a:custGeom>
                  <a:avLst/>
                  <a:gdLst>
                    <a:gd name="T0" fmla="*/ 0 w 54"/>
                    <a:gd name="T1" fmla="*/ 3 h 7"/>
                    <a:gd name="T2" fmla="*/ 6 w 54"/>
                    <a:gd name="T3" fmla="*/ 6 h 7"/>
                    <a:gd name="T4" fmla="*/ 25 w 54"/>
                    <a:gd name="T5" fmla="*/ 4 h 7"/>
                    <a:gd name="T6" fmla="*/ 47 w 54"/>
                    <a:gd name="T7" fmla="*/ 4 h 7"/>
                    <a:gd name="T8" fmla="*/ 53 w 54"/>
                    <a:gd name="T9" fmla="*/ 0 h 7"/>
                    <a:gd name="T10" fmla="*/ 38 w 54"/>
                    <a:gd name="T11" fmla="*/ 2 h 7"/>
                    <a:gd name="T12" fmla="*/ 0 w 54"/>
                    <a:gd name="T13" fmla="*/ 3 h 7"/>
                  </a:gdLst>
                  <a:ahLst/>
                  <a:cxnLst>
                    <a:cxn ang="0">
                      <a:pos x="T0" y="T1"/>
                    </a:cxn>
                    <a:cxn ang="0">
                      <a:pos x="T2" y="T3"/>
                    </a:cxn>
                    <a:cxn ang="0">
                      <a:pos x="T4" y="T5"/>
                    </a:cxn>
                    <a:cxn ang="0">
                      <a:pos x="T6" y="T7"/>
                    </a:cxn>
                    <a:cxn ang="0">
                      <a:pos x="T8" y="T9"/>
                    </a:cxn>
                    <a:cxn ang="0">
                      <a:pos x="T10" y="T11"/>
                    </a:cxn>
                    <a:cxn ang="0">
                      <a:pos x="T12" y="T13"/>
                    </a:cxn>
                  </a:cxnLst>
                  <a:rect l="0" t="0" r="r" b="b"/>
                  <a:pathLst>
                    <a:path w="54" h="7">
                      <a:moveTo>
                        <a:pt x="0" y="3"/>
                      </a:moveTo>
                      <a:lnTo>
                        <a:pt x="6" y="6"/>
                      </a:lnTo>
                      <a:lnTo>
                        <a:pt x="25" y="4"/>
                      </a:lnTo>
                      <a:lnTo>
                        <a:pt x="47" y="4"/>
                      </a:lnTo>
                      <a:lnTo>
                        <a:pt x="53" y="0"/>
                      </a:lnTo>
                      <a:lnTo>
                        <a:pt x="38" y="2"/>
                      </a:lnTo>
                      <a:lnTo>
                        <a:pt x="0" y="3"/>
                      </a:lnTo>
                    </a:path>
                  </a:pathLst>
                </a:custGeom>
                <a:solidFill>
                  <a:srgbClr val="402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75" name="Freeform 91"/>
                <p:cNvSpPr>
                  <a:spLocks/>
                </p:cNvSpPr>
                <p:nvPr/>
              </p:nvSpPr>
              <p:spPr bwMode="auto">
                <a:xfrm>
                  <a:off x="2652" y="2652"/>
                  <a:ext cx="7" cy="19"/>
                </a:xfrm>
                <a:custGeom>
                  <a:avLst/>
                  <a:gdLst>
                    <a:gd name="T0" fmla="*/ 6 w 7"/>
                    <a:gd name="T1" fmla="*/ 0 h 19"/>
                    <a:gd name="T2" fmla="*/ 6 w 7"/>
                    <a:gd name="T3" fmla="*/ 6 h 19"/>
                    <a:gd name="T4" fmla="*/ 5 w 7"/>
                    <a:gd name="T5" fmla="*/ 14 h 19"/>
                    <a:gd name="T6" fmla="*/ 0 w 7"/>
                    <a:gd name="T7" fmla="*/ 18 h 19"/>
                    <a:gd name="T8" fmla="*/ 6 w 7"/>
                    <a:gd name="T9" fmla="*/ 0 h 19"/>
                  </a:gdLst>
                  <a:ahLst/>
                  <a:cxnLst>
                    <a:cxn ang="0">
                      <a:pos x="T0" y="T1"/>
                    </a:cxn>
                    <a:cxn ang="0">
                      <a:pos x="T2" y="T3"/>
                    </a:cxn>
                    <a:cxn ang="0">
                      <a:pos x="T4" y="T5"/>
                    </a:cxn>
                    <a:cxn ang="0">
                      <a:pos x="T6" y="T7"/>
                    </a:cxn>
                    <a:cxn ang="0">
                      <a:pos x="T8" y="T9"/>
                    </a:cxn>
                  </a:cxnLst>
                  <a:rect l="0" t="0" r="r" b="b"/>
                  <a:pathLst>
                    <a:path w="7" h="19">
                      <a:moveTo>
                        <a:pt x="6" y="0"/>
                      </a:moveTo>
                      <a:lnTo>
                        <a:pt x="6" y="6"/>
                      </a:lnTo>
                      <a:lnTo>
                        <a:pt x="5" y="14"/>
                      </a:lnTo>
                      <a:lnTo>
                        <a:pt x="0" y="18"/>
                      </a:lnTo>
                      <a:lnTo>
                        <a:pt x="6" y="0"/>
                      </a:lnTo>
                    </a:path>
                  </a:pathLst>
                </a:custGeom>
                <a:solidFill>
                  <a:srgbClr val="402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76" name="Freeform 92"/>
                <p:cNvSpPr>
                  <a:spLocks/>
                </p:cNvSpPr>
                <p:nvPr/>
              </p:nvSpPr>
              <p:spPr bwMode="auto">
                <a:xfrm>
                  <a:off x="2694" y="2715"/>
                  <a:ext cx="5" cy="8"/>
                </a:xfrm>
                <a:custGeom>
                  <a:avLst/>
                  <a:gdLst>
                    <a:gd name="T0" fmla="*/ 4 w 5"/>
                    <a:gd name="T1" fmla="*/ 0 h 8"/>
                    <a:gd name="T2" fmla="*/ 3 w 5"/>
                    <a:gd name="T3" fmla="*/ 4 h 8"/>
                    <a:gd name="T4" fmla="*/ 0 w 5"/>
                    <a:gd name="T5" fmla="*/ 7 h 8"/>
                    <a:gd name="T6" fmla="*/ 4 w 5"/>
                    <a:gd name="T7" fmla="*/ 0 h 8"/>
                  </a:gdLst>
                  <a:ahLst/>
                  <a:cxnLst>
                    <a:cxn ang="0">
                      <a:pos x="T0" y="T1"/>
                    </a:cxn>
                    <a:cxn ang="0">
                      <a:pos x="T2" y="T3"/>
                    </a:cxn>
                    <a:cxn ang="0">
                      <a:pos x="T4" y="T5"/>
                    </a:cxn>
                    <a:cxn ang="0">
                      <a:pos x="T6" y="T7"/>
                    </a:cxn>
                  </a:cxnLst>
                  <a:rect l="0" t="0" r="r" b="b"/>
                  <a:pathLst>
                    <a:path w="5" h="8">
                      <a:moveTo>
                        <a:pt x="4" y="0"/>
                      </a:moveTo>
                      <a:lnTo>
                        <a:pt x="3" y="4"/>
                      </a:lnTo>
                      <a:lnTo>
                        <a:pt x="0" y="7"/>
                      </a:lnTo>
                      <a:lnTo>
                        <a:pt x="4" y="0"/>
                      </a:lnTo>
                    </a:path>
                  </a:pathLst>
                </a:custGeom>
                <a:solidFill>
                  <a:srgbClr val="402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77" name="Freeform 93"/>
                <p:cNvSpPr>
                  <a:spLocks/>
                </p:cNvSpPr>
                <p:nvPr/>
              </p:nvSpPr>
              <p:spPr bwMode="auto">
                <a:xfrm>
                  <a:off x="2895" y="2627"/>
                  <a:ext cx="21" cy="27"/>
                </a:xfrm>
                <a:custGeom>
                  <a:avLst/>
                  <a:gdLst>
                    <a:gd name="T0" fmla="*/ 0 w 21"/>
                    <a:gd name="T1" fmla="*/ 0 h 27"/>
                    <a:gd name="T2" fmla="*/ 4 w 21"/>
                    <a:gd name="T3" fmla="*/ 8 h 27"/>
                    <a:gd name="T4" fmla="*/ 4 w 21"/>
                    <a:gd name="T5" fmla="*/ 15 h 27"/>
                    <a:gd name="T6" fmla="*/ 20 w 21"/>
                    <a:gd name="T7" fmla="*/ 26 h 27"/>
                    <a:gd name="T8" fmla="*/ 0 w 21"/>
                    <a:gd name="T9" fmla="*/ 0 h 27"/>
                  </a:gdLst>
                  <a:ahLst/>
                  <a:cxnLst>
                    <a:cxn ang="0">
                      <a:pos x="T0" y="T1"/>
                    </a:cxn>
                    <a:cxn ang="0">
                      <a:pos x="T2" y="T3"/>
                    </a:cxn>
                    <a:cxn ang="0">
                      <a:pos x="T4" y="T5"/>
                    </a:cxn>
                    <a:cxn ang="0">
                      <a:pos x="T6" y="T7"/>
                    </a:cxn>
                    <a:cxn ang="0">
                      <a:pos x="T8" y="T9"/>
                    </a:cxn>
                  </a:cxnLst>
                  <a:rect l="0" t="0" r="r" b="b"/>
                  <a:pathLst>
                    <a:path w="21" h="27">
                      <a:moveTo>
                        <a:pt x="0" y="0"/>
                      </a:moveTo>
                      <a:lnTo>
                        <a:pt x="4" y="8"/>
                      </a:lnTo>
                      <a:lnTo>
                        <a:pt x="4" y="15"/>
                      </a:lnTo>
                      <a:lnTo>
                        <a:pt x="20" y="26"/>
                      </a:lnTo>
                      <a:lnTo>
                        <a:pt x="0" y="0"/>
                      </a:lnTo>
                    </a:path>
                  </a:pathLst>
                </a:custGeom>
                <a:solidFill>
                  <a:srgbClr val="402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78" name="Freeform 94"/>
                <p:cNvSpPr>
                  <a:spLocks/>
                </p:cNvSpPr>
                <p:nvPr/>
              </p:nvSpPr>
              <p:spPr bwMode="auto">
                <a:xfrm>
                  <a:off x="2946" y="2626"/>
                  <a:ext cx="83" cy="84"/>
                </a:xfrm>
                <a:custGeom>
                  <a:avLst/>
                  <a:gdLst>
                    <a:gd name="T0" fmla="*/ 0 w 83"/>
                    <a:gd name="T1" fmla="*/ 0 h 84"/>
                    <a:gd name="T2" fmla="*/ 15 w 83"/>
                    <a:gd name="T3" fmla="*/ 26 h 84"/>
                    <a:gd name="T4" fmla="*/ 30 w 83"/>
                    <a:gd name="T5" fmla="*/ 47 h 84"/>
                    <a:gd name="T6" fmla="*/ 82 w 83"/>
                    <a:gd name="T7" fmla="*/ 83 h 84"/>
                    <a:gd name="T8" fmla="*/ 34 w 83"/>
                    <a:gd name="T9" fmla="*/ 39 h 84"/>
                    <a:gd name="T10" fmla="*/ 0 w 83"/>
                    <a:gd name="T11" fmla="*/ 0 h 84"/>
                  </a:gdLst>
                  <a:ahLst/>
                  <a:cxnLst>
                    <a:cxn ang="0">
                      <a:pos x="T0" y="T1"/>
                    </a:cxn>
                    <a:cxn ang="0">
                      <a:pos x="T2" y="T3"/>
                    </a:cxn>
                    <a:cxn ang="0">
                      <a:pos x="T4" y="T5"/>
                    </a:cxn>
                    <a:cxn ang="0">
                      <a:pos x="T6" y="T7"/>
                    </a:cxn>
                    <a:cxn ang="0">
                      <a:pos x="T8" y="T9"/>
                    </a:cxn>
                    <a:cxn ang="0">
                      <a:pos x="T10" y="T11"/>
                    </a:cxn>
                  </a:cxnLst>
                  <a:rect l="0" t="0" r="r" b="b"/>
                  <a:pathLst>
                    <a:path w="83" h="84">
                      <a:moveTo>
                        <a:pt x="0" y="0"/>
                      </a:moveTo>
                      <a:lnTo>
                        <a:pt x="15" y="26"/>
                      </a:lnTo>
                      <a:lnTo>
                        <a:pt x="30" y="47"/>
                      </a:lnTo>
                      <a:lnTo>
                        <a:pt x="82" y="83"/>
                      </a:lnTo>
                      <a:lnTo>
                        <a:pt x="34" y="39"/>
                      </a:lnTo>
                      <a:lnTo>
                        <a:pt x="0" y="0"/>
                      </a:lnTo>
                    </a:path>
                  </a:pathLst>
                </a:custGeom>
                <a:solidFill>
                  <a:srgbClr val="402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79" name="Freeform 95"/>
                <p:cNvSpPr>
                  <a:spLocks/>
                </p:cNvSpPr>
                <p:nvPr/>
              </p:nvSpPr>
              <p:spPr bwMode="auto">
                <a:xfrm>
                  <a:off x="3060" y="2754"/>
                  <a:ext cx="15" cy="58"/>
                </a:xfrm>
                <a:custGeom>
                  <a:avLst/>
                  <a:gdLst>
                    <a:gd name="T0" fmla="*/ 14 w 15"/>
                    <a:gd name="T1" fmla="*/ 0 h 58"/>
                    <a:gd name="T2" fmla="*/ 5 w 15"/>
                    <a:gd name="T3" fmla="*/ 20 h 58"/>
                    <a:gd name="T4" fmla="*/ 2 w 15"/>
                    <a:gd name="T5" fmla="*/ 39 h 58"/>
                    <a:gd name="T6" fmla="*/ 2 w 15"/>
                    <a:gd name="T7" fmla="*/ 57 h 58"/>
                    <a:gd name="T8" fmla="*/ 0 w 15"/>
                    <a:gd name="T9" fmla="*/ 32 h 58"/>
                    <a:gd name="T10" fmla="*/ 2 w 15"/>
                    <a:gd name="T11" fmla="*/ 15 h 58"/>
                    <a:gd name="T12" fmla="*/ 14 w 15"/>
                    <a:gd name="T13" fmla="*/ 0 h 58"/>
                  </a:gdLst>
                  <a:ahLst/>
                  <a:cxnLst>
                    <a:cxn ang="0">
                      <a:pos x="T0" y="T1"/>
                    </a:cxn>
                    <a:cxn ang="0">
                      <a:pos x="T2" y="T3"/>
                    </a:cxn>
                    <a:cxn ang="0">
                      <a:pos x="T4" y="T5"/>
                    </a:cxn>
                    <a:cxn ang="0">
                      <a:pos x="T6" y="T7"/>
                    </a:cxn>
                    <a:cxn ang="0">
                      <a:pos x="T8" y="T9"/>
                    </a:cxn>
                    <a:cxn ang="0">
                      <a:pos x="T10" y="T11"/>
                    </a:cxn>
                    <a:cxn ang="0">
                      <a:pos x="T12" y="T13"/>
                    </a:cxn>
                  </a:cxnLst>
                  <a:rect l="0" t="0" r="r" b="b"/>
                  <a:pathLst>
                    <a:path w="15" h="58">
                      <a:moveTo>
                        <a:pt x="14" y="0"/>
                      </a:moveTo>
                      <a:lnTo>
                        <a:pt x="5" y="20"/>
                      </a:lnTo>
                      <a:lnTo>
                        <a:pt x="2" y="39"/>
                      </a:lnTo>
                      <a:lnTo>
                        <a:pt x="2" y="57"/>
                      </a:lnTo>
                      <a:lnTo>
                        <a:pt x="0" y="32"/>
                      </a:lnTo>
                      <a:lnTo>
                        <a:pt x="2" y="15"/>
                      </a:lnTo>
                      <a:lnTo>
                        <a:pt x="14" y="0"/>
                      </a:lnTo>
                    </a:path>
                  </a:pathLst>
                </a:custGeom>
                <a:solidFill>
                  <a:srgbClr val="402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80" name="Freeform 96"/>
                <p:cNvSpPr>
                  <a:spLocks/>
                </p:cNvSpPr>
                <p:nvPr/>
              </p:nvSpPr>
              <p:spPr bwMode="auto">
                <a:xfrm>
                  <a:off x="2861" y="2687"/>
                  <a:ext cx="4" cy="17"/>
                </a:xfrm>
                <a:custGeom>
                  <a:avLst/>
                  <a:gdLst>
                    <a:gd name="T0" fmla="*/ 2 w 4"/>
                    <a:gd name="T1" fmla="*/ 0 h 17"/>
                    <a:gd name="T2" fmla="*/ 3 w 4"/>
                    <a:gd name="T3" fmla="*/ 7 h 17"/>
                    <a:gd name="T4" fmla="*/ 0 w 4"/>
                    <a:gd name="T5" fmla="*/ 16 h 17"/>
                    <a:gd name="T6" fmla="*/ 2 w 4"/>
                    <a:gd name="T7" fmla="*/ 0 h 17"/>
                  </a:gdLst>
                  <a:ahLst/>
                  <a:cxnLst>
                    <a:cxn ang="0">
                      <a:pos x="T0" y="T1"/>
                    </a:cxn>
                    <a:cxn ang="0">
                      <a:pos x="T2" y="T3"/>
                    </a:cxn>
                    <a:cxn ang="0">
                      <a:pos x="T4" y="T5"/>
                    </a:cxn>
                    <a:cxn ang="0">
                      <a:pos x="T6" y="T7"/>
                    </a:cxn>
                  </a:cxnLst>
                  <a:rect l="0" t="0" r="r" b="b"/>
                  <a:pathLst>
                    <a:path w="4" h="17">
                      <a:moveTo>
                        <a:pt x="2" y="0"/>
                      </a:moveTo>
                      <a:lnTo>
                        <a:pt x="3" y="7"/>
                      </a:lnTo>
                      <a:lnTo>
                        <a:pt x="0" y="16"/>
                      </a:lnTo>
                      <a:lnTo>
                        <a:pt x="2" y="0"/>
                      </a:lnTo>
                    </a:path>
                  </a:pathLst>
                </a:custGeom>
                <a:solidFill>
                  <a:srgbClr val="402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42096" name="Group 112"/>
              <p:cNvGrpSpPr>
                <a:grpSpLocks/>
              </p:cNvGrpSpPr>
              <p:nvPr/>
            </p:nvGrpSpPr>
            <p:grpSpPr bwMode="auto">
              <a:xfrm>
                <a:off x="3102" y="1798"/>
                <a:ext cx="1283" cy="1460"/>
                <a:chOff x="3102" y="1798"/>
                <a:chExt cx="1283" cy="1460"/>
              </a:xfrm>
            </p:grpSpPr>
            <p:sp>
              <p:nvSpPr>
                <p:cNvPr id="42082" name="Freeform 98"/>
                <p:cNvSpPr>
                  <a:spLocks/>
                </p:cNvSpPr>
                <p:nvPr/>
              </p:nvSpPr>
              <p:spPr bwMode="auto">
                <a:xfrm>
                  <a:off x="3650" y="1798"/>
                  <a:ext cx="34" cy="22"/>
                </a:xfrm>
                <a:custGeom>
                  <a:avLst/>
                  <a:gdLst>
                    <a:gd name="T0" fmla="*/ 0 w 34"/>
                    <a:gd name="T1" fmla="*/ 0 h 22"/>
                    <a:gd name="T2" fmla="*/ 9 w 34"/>
                    <a:gd name="T3" fmla="*/ 7 h 22"/>
                    <a:gd name="T4" fmla="*/ 19 w 34"/>
                    <a:gd name="T5" fmla="*/ 9 h 22"/>
                    <a:gd name="T6" fmla="*/ 27 w 34"/>
                    <a:gd name="T7" fmla="*/ 14 h 22"/>
                    <a:gd name="T8" fmla="*/ 33 w 34"/>
                    <a:gd name="T9" fmla="*/ 21 h 22"/>
                    <a:gd name="T10" fmla="*/ 25 w 34"/>
                    <a:gd name="T11" fmla="*/ 19 h 22"/>
                    <a:gd name="T12" fmla="*/ 9 w 34"/>
                    <a:gd name="T13" fmla="*/ 14 h 22"/>
                    <a:gd name="T14" fmla="*/ 0 w 34"/>
                    <a:gd name="T15" fmla="*/ 0 h 2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4" h="22">
                      <a:moveTo>
                        <a:pt x="0" y="0"/>
                      </a:moveTo>
                      <a:lnTo>
                        <a:pt x="9" y="7"/>
                      </a:lnTo>
                      <a:lnTo>
                        <a:pt x="19" y="9"/>
                      </a:lnTo>
                      <a:lnTo>
                        <a:pt x="27" y="14"/>
                      </a:lnTo>
                      <a:lnTo>
                        <a:pt x="33" y="21"/>
                      </a:lnTo>
                      <a:lnTo>
                        <a:pt x="25" y="19"/>
                      </a:lnTo>
                      <a:lnTo>
                        <a:pt x="9" y="14"/>
                      </a:lnTo>
                      <a:lnTo>
                        <a:pt x="0" y="0"/>
                      </a:lnTo>
                    </a:path>
                  </a:pathLst>
                </a:custGeom>
                <a:solidFill>
                  <a:srgbClr val="402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83" name="Freeform 99"/>
                <p:cNvSpPr>
                  <a:spLocks/>
                </p:cNvSpPr>
                <p:nvPr/>
              </p:nvSpPr>
              <p:spPr bwMode="auto">
                <a:xfrm>
                  <a:off x="3660" y="1844"/>
                  <a:ext cx="4" cy="12"/>
                </a:xfrm>
                <a:custGeom>
                  <a:avLst/>
                  <a:gdLst>
                    <a:gd name="T0" fmla="*/ 0 w 4"/>
                    <a:gd name="T1" fmla="*/ 0 h 12"/>
                    <a:gd name="T2" fmla="*/ 3 w 4"/>
                    <a:gd name="T3" fmla="*/ 0 h 12"/>
                    <a:gd name="T4" fmla="*/ 3 w 4"/>
                    <a:gd name="T5" fmla="*/ 11 h 12"/>
                    <a:gd name="T6" fmla="*/ 0 w 4"/>
                    <a:gd name="T7" fmla="*/ 0 h 12"/>
                  </a:gdLst>
                  <a:ahLst/>
                  <a:cxnLst>
                    <a:cxn ang="0">
                      <a:pos x="T0" y="T1"/>
                    </a:cxn>
                    <a:cxn ang="0">
                      <a:pos x="T2" y="T3"/>
                    </a:cxn>
                    <a:cxn ang="0">
                      <a:pos x="T4" y="T5"/>
                    </a:cxn>
                    <a:cxn ang="0">
                      <a:pos x="T6" y="T7"/>
                    </a:cxn>
                  </a:cxnLst>
                  <a:rect l="0" t="0" r="r" b="b"/>
                  <a:pathLst>
                    <a:path w="4" h="12">
                      <a:moveTo>
                        <a:pt x="0" y="0"/>
                      </a:moveTo>
                      <a:lnTo>
                        <a:pt x="3" y="0"/>
                      </a:lnTo>
                      <a:lnTo>
                        <a:pt x="3" y="11"/>
                      </a:lnTo>
                      <a:lnTo>
                        <a:pt x="0" y="0"/>
                      </a:lnTo>
                    </a:path>
                  </a:pathLst>
                </a:custGeom>
                <a:solidFill>
                  <a:srgbClr val="402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84" name="Freeform 100"/>
                <p:cNvSpPr>
                  <a:spLocks/>
                </p:cNvSpPr>
                <p:nvPr/>
              </p:nvSpPr>
              <p:spPr bwMode="auto">
                <a:xfrm>
                  <a:off x="3491" y="1990"/>
                  <a:ext cx="344" cy="861"/>
                </a:xfrm>
                <a:custGeom>
                  <a:avLst/>
                  <a:gdLst>
                    <a:gd name="T0" fmla="*/ 294 w 344"/>
                    <a:gd name="T1" fmla="*/ 0 h 861"/>
                    <a:gd name="T2" fmla="*/ 262 w 344"/>
                    <a:gd name="T3" fmla="*/ 36 h 861"/>
                    <a:gd name="T4" fmla="*/ 253 w 344"/>
                    <a:gd name="T5" fmla="*/ 87 h 861"/>
                    <a:gd name="T6" fmla="*/ 203 w 344"/>
                    <a:gd name="T7" fmla="*/ 136 h 861"/>
                    <a:gd name="T8" fmla="*/ 100 w 344"/>
                    <a:gd name="T9" fmla="*/ 368 h 861"/>
                    <a:gd name="T10" fmla="*/ 45 w 344"/>
                    <a:gd name="T11" fmla="*/ 579 h 861"/>
                    <a:gd name="T12" fmla="*/ 0 w 344"/>
                    <a:gd name="T13" fmla="*/ 860 h 861"/>
                    <a:gd name="T14" fmla="*/ 142 w 344"/>
                    <a:gd name="T15" fmla="*/ 735 h 861"/>
                    <a:gd name="T16" fmla="*/ 343 w 344"/>
                    <a:gd name="T17" fmla="*/ 112 h 861"/>
                    <a:gd name="T18" fmla="*/ 294 w 344"/>
                    <a:gd name="T19" fmla="*/ 0 h 8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44" h="861">
                      <a:moveTo>
                        <a:pt x="294" y="0"/>
                      </a:moveTo>
                      <a:lnTo>
                        <a:pt x="262" y="36"/>
                      </a:lnTo>
                      <a:lnTo>
                        <a:pt x="253" y="87"/>
                      </a:lnTo>
                      <a:lnTo>
                        <a:pt x="203" y="136"/>
                      </a:lnTo>
                      <a:lnTo>
                        <a:pt x="100" y="368"/>
                      </a:lnTo>
                      <a:lnTo>
                        <a:pt x="45" y="579"/>
                      </a:lnTo>
                      <a:lnTo>
                        <a:pt x="0" y="860"/>
                      </a:lnTo>
                      <a:lnTo>
                        <a:pt x="142" y="735"/>
                      </a:lnTo>
                      <a:lnTo>
                        <a:pt x="343" y="112"/>
                      </a:lnTo>
                      <a:lnTo>
                        <a:pt x="294" y="0"/>
                      </a:lnTo>
                    </a:path>
                  </a:pathLst>
                </a:custGeom>
                <a:solidFill>
                  <a:srgbClr val="40000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85" name="Freeform 101"/>
                <p:cNvSpPr>
                  <a:spLocks/>
                </p:cNvSpPr>
                <p:nvPr/>
              </p:nvSpPr>
              <p:spPr bwMode="auto">
                <a:xfrm>
                  <a:off x="3102" y="1826"/>
                  <a:ext cx="1283" cy="1432"/>
                </a:xfrm>
                <a:custGeom>
                  <a:avLst/>
                  <a:gdLst>
                    <a:gd name="T0" fmla="*/ 1045 w 1283"/>
                    <a:gd name="T1" fmla="*/ 74 h 1432"/>
                    <a:gd name="T2" fmla="*/ 1004 w 1283"/>
                    <a:gd name="T3" fmla="*/ 0 h 1432"/>
                    <a:gd name="T4" fmla="*/ 692 w 1283"/>
                    <a:gd name="T5" fmla="*/ 130 h 1432"/>
                    <a:gd name="T6" fmla="*/ 678 w 1283"/>
                    <a:gd name="T7" fmla="*/ 230 h 1432"/>
                    <a:gd name="T8" fmla="*/ 652 w 1283"/>
                    <a:gd name="T9" fmla="*/ 265 h 1432"/>
                    <a:gd name="T10" fmla="*/ 617 w 1283"/>
                    <a:gd name="T11" fmla="*/ 305 h 1432"/>
                    <a:gd name="T12" fmla="*/ 596 w 1283"/>
                    <a:gd name="T13" fmla="*/ 377 h 1432"/>
                    <a:gd name="T14" fmla="*/ 526 w 1283"/>
                    <a:gd name="T15" fmla="*/ 541 h 1432"/>
                    <a:gd name="T16" fmla="*/ 470 w 1283"/>
                    <a:gd name="T17" fmla="*/ 738 h 1432"/>
                    <a:gd name="T18" fmla="*/ 445 w 1283"/>
                    <a:gd name="T19" fmla="*/ 869 h 1432"/>
                    <a:gd name="T20" fmla="*/ 194 w 1283"/>
                    <a:gd name="T21" fmla="*/ 874 h 1432"/>
                    <a:gd name="T22" fmla="*/ 153 w 1283"/>
                    <a:gd name="T23" fmla="*/ 899 h 1432"/>
                    <a:gd name="T24" fmla="*/ 37 w 1283"/>
                    <a:gd name="T25" fmla="*/ 899 h 1432"/>
                    <a:gd name="T26" fmla="*/ 5 w 1283"/>
                    <a:gd name="T27" fmla="*/ 950 h 1432"/>
                    <a:gd name="T28" fmla="*/ 0 w 1283"/>
                    <a:gd name="T29" fmla="*/ 1010 h 1432"/>
                    <a:gd name="T30" fmla="*/ 12 w 1283"/>
                    <a:gd name="T31" fmla="*/ 1064 h 1432"/>
                    <a:gd name="T32" fmla="*/ 118 w 1283"/>
                    <a:gd name="T33" fmla="*/ 1085 h 1432"/>
                    <a:gd name="T34" fmla="*/ 168 w 1283"/>
                    <a:gd name="T35" fmla="*/ 1160 h 1432"/>
                    <a:gd name="T36" fmla="*/ 269 w 1283"/>
                    <a:gd name="T37" fmla="*/ 1185 h 1432"/>
                    <a:gd name="T38" fmla="*/ 343 w 1283"/>
                    <a:gd name="T39" fmla="*/ 1185 h 1432"/>
                    <a:gd name="T40" fmla="*/ 429 w 1283"/>
                    <a:gd name="T41" fmla="*/ 1201 h 1432"/>
                    <a:gd name="T42" fmla="*/ 434 w 1283"/>
                    <a:gd name="T43" fmla="*/ 1236 h 1432"/>
                    <a:gd name="T44" fmla="*/ 429 w 1283"/>
                    <a:gd name="T45" fmla="*/ 1311 h 1432"/>
                    <a:gd name="T46" fmla="*/ 439 w 1283"/>
                    <a:gd name="T47" fmla="*/ 1362 h 1432"/>
                    <a:gd name="T48" fmla="*/ 485 w 1283"/>
                    <a:gd name="T49" fmla="*/ 1367 h 1432"/>
                    <a:gd name="T50" fmla="*/ 540 w 1283"/>
                    <a:gd name="T51" fmla="*/ 1377 h 1432"/>
                    <a:gd name="T52" fmla="*/ 596 w 1283"/>
                    <a:gd name="T53" fmla="*/ 1426 h 1432"/>
                    <a:gd name="T54" fmla="*/ 662 w 1283"/>
                    <a:gd name="T55" fmla="*/ 1426 h 1432"/>
                    <a:gd name="T56" fmla="*/ 722 w 1283"/>
                    <a:gd name="T57" fmla="*/ 1420 h 1432"/>
                    <a:gd name="T58" fmla="*/ 813 w 1283"/>
                    <a:gd name="T59" fmla="*/ 1393 h 1432"/>
                    <a:gd name="T60" fmla="*/ 914 w 1283"/>
                    <a:gd name="T61" fmla="*/ 1402 h 1432"/>
                    <a:gd name="T62" fmla="*/ 1016 w 1283"/>
                    <a:gd name="T63" fmla="*/ 1431 h 1432"/>
                    <a:gd name="T64" fmla="*/ 1111 w 1283"/>
                    <a:gd name="T65" fmla="*/ 1411 h 1432"/>
                    <a:gd name="T66" fmla="*/ 1175 w 1283"/>
                    <a:gd name="T67" fmla="*/ 1337 h 1432"/>
                    <a:gd name="T68" fmla="*/ 1171 w 1283"/>
                    <a:gd name="T69" fmla="*/ 1255 h 1432"/>
                    <a:gd name="T70" fmla="*/ 1195 w 1283"/>
                    <a:gd name="T71" fmla="*/ 1155 h 1432"/>
                    <a:gd name="T72" fmla="*/ 1210 w 1283"/>
                    <a:gd name="T73" fmla="*/ 1024 h 1432"/>
                    <a:gd name="T74" fmla="*/ 1241 w 1283"/>
                    <a:gd name="T75" fmla="*/ 903 h 1432"/>
                    <a:gd name="T76" fmla="*/ 1282 w 1283"/>
                    <a:gd name="T77" fmla="*/ 723 h 1432"/>
                    <a:gd name="T78" fmla="*/ 1275 w 1283"/>
                    <a:gd name="T79" fmla="*/ 541 h 1432"/>
                    <a:gd name="T80" fmla="*/ 1275 w 1283"/>
                    <a:gd name="T81" fmla="*/ 382 h 1432"/>
                    <a:gd name="T82" fmla="*/ 1266 w 1283"/>
                    <a:gd name="T83" fmla="*/ 270 h 1432"/>
                    <a:gd name="T84" fmla="*/ 1241 w 1283"/>
                    <a:gd name="T85" fmla="*/ 220 h 1432"/>
                    <a:gd name="T86" fmla="*/ 1185 w 1283"/>
                    <a:gd name="T87" fmla="*/ 180 h 1432"/>
                    <a:gd name="T88" fmla="*/ 1119 w 1283"/>
                    <a:gd name="T89" fmla="*/ 113 h 1432"/>
                    <a:gd name="T90" fmla="*/ 1045 w 1283"/>
                    <a:gd name="T91" fmla="*/ 74 h 14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283" h="1432">
                      <a:moveTo>
                        <a:pt x="1045" y="74"/>
                      </a:moveTo>
                      <a:lnTo>
                        <a:pt x="1004" y="0"/>
                      </a:lnTo>
                      <a:lnTo>
                        <a:pt x="692" y="130"/>
                      </a:lnTo>
                      <a:lnTo>
                        <a:pt x="678" y="230"/>
                      </a:lnTo>
                      <a:lnTo>
                        <a:pt x="652" y="265"/>
                      </a:lnTo>
                      <a:lnTo>
                        <a:pt x="617" y="305"/>
                      </a:lnTo>
                      <a:lnTo>
                        <a:pt x="596" y="377"/>
                      </a:lnTo>
                      <a:lnTo>
                        <a:pt x="526" y="541"/>
                      </a:lnTo>
                      <a:lnTo>
                        <a:pt x="470" y="738"/>
                      </a:lnTo>
                      <a:lnTo>
                        <a:pt x="445" y="869"/>
                      </a:lnTo>
                      <a:lnTo>
                        <a:pt x="194" y="874"/>
                      </a:lnTo>
                      <a:lnTo>
                        <a:pt x="153" y="899"/>
                      </a:lnTo>
                      <a:lnTo>
                        <a:pt x="37" y="899"/>
                      </a:lnTo>
                      <a:lnTo>
                        <a:pt x="5" y="950"/>
                      </a:lnTo>
                      <a:lnTo>
                        <a:pt x="0" y="1010"/>
                      </a:lnTo>
                      <a:lnTo>
                        <a:pt x="12" y="1064"/>
                      </a:lnTo>
                      <a:lnTo>
                        <a:pt x="118" y="1085"/>
                      </a:lnTo>
                      <a:lnTo>
                        <a:pt x="168" y="1160"/>
                      </a:lnTo>
                      <a:lnTo>
                        <a:pt x="269" y="1185"/>
                      </a:lnTo>
                      <a:lnTo>
                        <a:pt x="343" y="1185"/>
                      </a:lnTo>
                      <a:lnTo>
                        <a:pt x="429" y="1201"/>
                      </a:lnTo>
                      <a:lnTo>
                        <a:pt x="434" y="1236"/>
                      </a:lnTo>
                      <a:lnTo>
                        <a:pt x="429" y="1311"/>
                      </a:lnTo>
                      <a:lnTo>
                        <a:pt x="439" y="1362"/>
                      </a:lnTo>
                      <a:lnTo>
                        <a:pt x="485" y="1367"/>
                      </a:lnTo>
                      <a:lnTo>
                        <a:pt x="540" y="1377"/>
                      </a:lnTo>
                      <a:lnTo>
                        <a:pt x="596" y="1426"/>
                      </a:lnTo>
                      <a:lnTo>
                        <a:pt x="662" y="1426"/>
                      </a:lnTo>
                      <a:lnTo>
                        <a:pt x="722" y="1420"/>
                      </a:lnTo>
                      <a:lnTo>
                        <a:pt x="813" y="1393"/>
                      </a:lnTo>
                      <a:lnTo>
                        <a:pt x="914" y="1402"/>
                      </a:lnTo>
                      <a:lnTo>
                        <a:pt x="1016" y="1431"/>
                      </a:lnTo>
                      <a:lnTo>
                        <a:pt x="1111" y="1411"/>
                      </a:lnTo>
                      <a:lnTo>
                        <a:pt x="1175" y="1337"/>
                      </a:lnTo>
                      <a:lnTo>
                        <a:pt x="1171" y="1255"/>
                      </a:lnTo>
                      <a:lnTo>
                        <a:pt x="1195" y="1155"/>
                      </a:lnTo>
                      <a:lnTo>
                        <a:pt x="1210" y="1024"/>
                      </a:lnTo>
                      <a:lnTo>
                        <a:pt x="1241" y="903"/>
                      </a:lnTo>
                      <a:lnTo>
                        <a:pt x="1282" y="723"/>
                      </a:lnTo>
                      <a:lnTo>
                        <a:pt x="1275" y="541"/>
                      </a:lnTo>
                      <a:lnTo>
                        <a:pt x="1275" y="382"/>
                      </a:lnTo>
                      <a:lnTo>
                        <a:pt x="1266" y="270"/>
                      </a:lnTo>
                      <a:lnTo>
                        <a:pt x="1241" y="220"/>
                      </a:lnTo>
                      <a:lnTo>
                        <a:pt x="1185" y="180"/>
                      </a:lnTo>
                      <a:lnTo>
                        <a:pt x="1119" y="113"/>
                      </a:lnTo>
                      <a:lnTo>
                        <a:pt x="1045" y="74"/>
                      </a:lnTo>
                    </a:path>
                  </a:pathLst>
                </a:custGeom>
                <a:solidFill>
                  <a:srgbClr val="C0C0C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86" name="Freeform 102"/>
                <p:cNvSpPr>
                  <a:spLocks/>
                </p:cNvSpPr>
                <p:nvPr/>
              </p:nvSpPr>
              <p:spPr bwMode="auto">
                <a:xfrm>
                  <a:off x="3552" y="1910"/>
                  <a:ext cx="803" cy="1328"/>
                </a:xfrm>
                <a:custGeom>
                  <a:avLst/>
                  <a:gdLst>
                    <a:gd name="T0" fmla="*/ 104 w 803"/>
                    <a:gd name="T1" fmla="*/ 1097 h 1328"/>
                    <a:gd name="T2" fmla="*/ 293 w 803"/>
                    <a:gd name="T3" fmla="*/ 1083 h 1328"/>
                    <a:gd name="T4" fmla="*/ 453 w 803"/>
                    <a:gd name="T5" fmla="*/ 1033 h 1328"/>
                    <a:gd name="T6" fmla="*/ 519 w 803"/>
                    <a:gd name="T7" fmla="*/ 912 h 1328"/>
                    <a:gd name="T8" fmla="*/ 498 w 803"/>
                    <a:gd name="T9" fmla="*/ 834 h 1328"/>
                    <a:gd name="T10" fmla="*/ 622 w 803"/>
                    <a:gd name="T11" fmla="*/ 665 h 1328"/>
                    <a:gd name="T12" fmla="*/ 507 w 803"/>
                    <a:gd name="T13" fmla="*/ 740 h 1328"/>
                    <a:gd name="T14" fmla="*/ 567 w 803"/>
                    <a:gd name="T15" fmla="*/ 588 h 1328"/>
                    <a:gd name="T16" fmla="*/ 667 w 803"/>
                    <a:gd name="T17" fmla="*/ 395 h 1328"/>
                    <a:gd name="T18" fmla="*/ 519 w 803"/>
                    <a:gd name="T19" fmla="*/ 559 h 1328"/>
                    <a:gd name="T20" fmla="*/ 498 w 803"/>
                    <a:gd name="T21" fmla="*/ 300 h 1328"/>
                    <a:gd name="T22" fmla="*/ 423 w 803"/>
                    <a:gd name="T23" fmla="*/ 210 h 1328"/>
                    <a:gd name="T24" fmla="*/ 318 w 803"/>
                    <a:gd name="T25" fmla="*/ 171 h 1328"/>
                    <a:gd name="T26" fmla="*/ 523 w 803"/>
                    <a:gd name="T27" fmla="*/ 100 h 1328"/>
                    <a:gd name="T28" fmla="*/ 617 w 803"/>
                    <a:gd name="T29" fmla="*/ 180 h 1328"/>
                    <a:gd name="T30" fmla="*/ 557 w 803"/>
                    <a:gd name="T31" fmla="*/ 100 h 1328"/>
                    <a:gd name="T32" fmla="*/ 443 w 803"/>
                    <a:gd name="T33" fmla="*/ 66 h 1328"/>
                    <a:gd name="T34" fmla="*/ 523 w 803"/>
                    <a:gd name="T35" fmla="*/ 36 h 1328"/>
                    <a:gd name="T36" fmla="*/ 593 w 803"/>
                    <a:gd name="T37" fmla="*/ 0 h 1328"/>
                    <a:gd name="T38" fmla="*/ 686 w 803"/>
                    <a:gd name="T39" fmla="*/ 75 h 1328"/>
                    <a:gd name="T40" fmla="*/ 771 w 803"/>
                    <a:gd name="T41" fmla="*/ 145 h 1328"/>
                    <a:gd name="T42" fmla="*/ 802 w 803"/>
                    <a:gd name="T43" fmla="*/ 265 h 1328"/>
                    <a:gd name="T44" fmla="*/ 797 w 803"/>
                    <a:gd name="T45" fmla="*/ 499 h 1328"/>
                    <a:gd name="T46" fmla="*/ 766 w 803"/>
                    <a:gd name="T47" fmla="*/ 774 h 1328"/>
                    <a:gd name="T48" fmla="*/ 722 w 803"/>
                    <a:gd name="T49" fmla="*/ 1044 h 1328"/>
                    <a:gd name="T50" fmla="*/ 702 w 803"/>
                    <a:gd name="T51" fmla="*/ 1213 h 1328"/>
                    <a:gd name="T52" fmla="*/ 656 w 803"/>
                    <a:gd name="T53" fmla="*/ 1292 h 1328"/>
                    <a:gd name="T54" fmla="*/ 552 w 803"/>
                    <a:gd name="T55" fmla="*/ 1327 h 1328"/>
                    <a:gd name="T56" fmla="*/ 483 w 803"/>
                    <a:gd name="T57" fmla="*/ 1309 h 1328"/>
                    <a:gd name="T58" fmla="*/ 428 w 803"/>
                    <a:gd name="T59" fmla="*/ 1239 h 1328"/>
                    <a:gd name="T60" fmla="*/ 408 w 803"/>
                    <a:gd name="T61" fmla="*/ 1218 h 1328"/>
                    <a:gd name="T62" fmla="*/ 322 w 803"/>
                    <a:gd name="T63" fmla="*/ 1288 h 1328"/>
                    <a:gd name="T64" fmla="*/ 219 w 803"/>
                    <a:gd name="T65" fmla="*/ 1312 h 1328"/>
                    <a:gd name="T66" fmla="*/ 135 w 803"/>
                    <a:gd name="T67" fmla="*/ 1299 h 1328"/>
                    <a:gd name="T68" fmla="*/ 190 w 803"/>
                    <a:gd name="T69" fmla="*/ 1244 h 1328"/>
                    <a:gd name="T70" fmla="*/ 278 w 803"/>
                    <a:gd name="T71" fmla="*/ 1148 h 1328"/>
                    <a:gd name="T72" fmla="*/ 140 w 803"/>
                    <a:gd name="T73" fmla="*/ 1228 h 1328"/>
                    <a:gd name="T74" fmla="*/ 25 w 803"/>
                    <a:gd name="T75" fmla="*/ 1263 h 1328"/>
                    <a:gd name="T76" fmla="*/ 0 w 803"/>
                    <a:gd name="T77" fmla="*/ 1213 h 13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803" h="1328">
                      <a:moveTo>
                        <a:pt x="0" y="1113"/>
                      </a:moveTo>
                      <a:lnTo>
                        <a:pt x="104" y="1097"/>
                      </a:lnTo>
                      <a:lnTo>
                        <a:pt x="194" y="1092"/>
                      </a:lnTo>
                      <a:lnTo>
                        <a:pt x="293" y="1083"/>
                      </a:lnTo>
                      <a:lnTo>
                        <a:pt x="403" y="1068"/>
                      </a:lnTo>
                      <a:lnTo>
                        <a:pt x="453" y="1033"/>
                      </a:lnTo>
                      <a:lnTo>
                        <a:pt x="588" y="865"/>
                      </a:lnTo>
                      <a:lnTo>
                        <a:pt x="519" y="912"/>
                      </a:lnTo>
                      <a:lnTo>
                        <a:pt x="473" y="953"/>
                      </a:lnTo>
                      <a:lnTo>
                        <a:pt x="498" y="834"/>
                      </a:lnTo>
                      <a:lnTo>
                        <a:pt x="548" y="788"/>
                      </a:lnTo>
                      <a:lnTo>
                        <a:pt x="622" y="665"/>
                      </a:lnTo>
                      <a:lnTo>
                        <a:pt x="552" y="724"/>
                      </a:lnTo>
                      <a:lnTo>
                        <a:pt x="507" y="740"/>
                      </a:lnTo>
                      <a:lnTo>
                        <a:pt x="519" y="654"/>
                      </a:lnTo>
                      <a:lnTo>
                        <a:pt x="567" y="588"/>
                      </a:lnTo>
                      <a:lnTo>
                        <a:pt x="617" y="540"/>
                      </a:lnTo>
                      <a:lnTo>
                        <a:pt x="667" y="395"/>
                      </a:lnTo>
                      <a:lnTo>
                        <a:pt x="572" y="514"/>
                      </a:lnTo>
                      <a:lnTo>
                        <a:pt x="519" y="559"/>
                      </a:lnTo>
                      <a:lnTo>
                        <a:pt x="512" y="375"/>
                      </a:lnTo>
                      <a:lnTo>
                        <a:pt x="498" y="300"/>
                      </a:lnTo>
                      <a:lnTo>
                        <a:pt x="468" y="265"/>
                      </a:lnTo>
                      <a:lnTo>
                        <a:pt x="423" y="210"/>
                      </a:lnTo>
                      <a:lnTo>
                        <a:pt x="352" y="185"/>
                      </a:lnTo>
                      <a:lnTo>
                        <a:pt x="318" y="171"/>
                      </a:lnTo>
                      <a:lnTo>
                        <a:pt x="418" y="75"/>
                      </a:lnTo>
                      <a:lnTo>
                        <a:pt x="523" y="100"/>
                      </a:lnTo>
                      <a:lnTo>
                        <a:pt x="593" y="140"/>
                      </a:lnTo>
                      <a:lnTo>
                        <a:pt x="617" y="180"/>
                      </a:lnTo>
                      <a:lnTo>
                        <a:pt x="598" y="120"/>
                      </a:lnTo>
                      <a:lnTo>
                        <a:pt x="557" y="100"/>
                      </a:lnTo>
                      <a:lnTo>
                        <a:pt x="493" y="75"/>
                      </a:lnTo>
                      <a:lnTo>
                        <a:pt x="443" y="66"/>
                      </a:lnTo>
                      <a:lnTo>
                        <a:pt x="473" y="50"/>
                      </a:lnTo>
                      <a:lnTo>
                        <a:pt x="523" y="36"/>
                      </a:lnTo>
                      <a:lnTo>
                        <a:pt x="567" y="20"/>
                      </a:lnTo>
                      <a:lnTo>
                        <a:pt x="593" y="0"/>
                      </a:lnTo>
                      <a:lnTo>
                        <a:pt x="652" y="41"/>
                      </a:lnTo>
                      <a:lnTo>
                        <a:pt x="686" y="75"/>
                      </a:lnTo>
                      <a:lnTo>
                        <a:pt x="722" y="120"/>
                      </a:lnTo>
                      <a:lnTo>
                        <a:pt x="771" y="145"/>
                      </a:lnTo>
                      <a:lnTo>
                        <a:pt x="781" y="191"/>
                      </a:lnTo>
                      <a:lnTo>
                        <a:pt x="802" y="265"/>
                      </a:lnTo>
                      <a:lnTo>
                        <a:pt x="802" y="380"/>
                      </a:lnTo>
                      <a:lnTo>
                        <a:pt x="797" y="499"/>
                      </a:lnTo>
                      <a:lnTo>
                        <a:pt x="792" y="634"/>
                      </a:lnTo>
                      <a:lnTo>
                        <a:pt x="766" y="774"/>
                      </a:lnTo>
                      <a:lnTo>
                        <a:pt x="737" y="919"/>
                      </a:lnTo>
                      <a:lnTo>
                        <a:pt x="722" y="1044"/>
                      </a:lnTo>
                      <a:lnTo>
                        <a:pt x="697" y="1133"/>
                      </a:lnTo>
                      <a:lnTo>
                        <a:pt x="702" y="1213"/>
                      </a:lnTo>
                      <a:lnTo>
                        <a:pt x="691" y="1258"/>
                      </a:lnTo>
                      <a:lnTo>
                        <a:pt x="656" y="1292"/>
                      </a:lnTo>
                      <a:lnTo>
                        <a:pt x="612" y="1322"/>
                      </a:lnTo>
                      <a:lnTo>
                        <a:pt x="552" y="1327"/>
                      </a:lnTo>
                      <a:lnTo>
                        <a:pt x="523" y="1312"/>
                      </a:lnTo>
                      <a:lnTo>
                        <a:pt x="483" y="1309"/>
                      </a:lnTo>
                      <a:lnTo>
                        <a:pt x="387" y="1288"/>
                      </a:lnTo>
                      <a:lnTo>
                        <a:pt x="428" y="1239"/>
                      </a:lnTo>
                      <a:lnTo>
                        <a:pt x="473" y="1167"/>
                      </a:lnTo>
                      <a:lnTo>
                        <a:pt x="408" y="1218"/>
                      </a:lnTo>
                      <a:lnTo>
                        <a:pt x="357" y="1263"/>
                      </a:lnTo>
                      <a:lnTo>
                        <a:pt x="322" y="1288"/>
                      </a:lnTo>
                      <a:lnTo>
                        <a:pt x="273" y="1312"/>
                      </a:lnTo>
                      <a:lnTo>
                        <a:pt x="219" y="1312"/>
                      </a:lnTo>
                      <a:lnTo>
                        <a:pt x="164" y="1312"/>
                      </a:lnTo>
                      <a:lnTo>
                        <a:pt x="135" y="1299"/>
                      </a:lnTo>
                      <a:lnTo>
                        <a:pt x="120" y="1283"/>
                      </a:lnTo>
                      <a:lnTo>
                        <a:pt x="190" y="1244"/>
                      </a:lnTo>
                      <a:lnTo>
                        <a:pt x="258" y="1179"/>
                      </a:lnTo>
                      <a:lnTo>
                        <a:pt x="278" y="1148"/>
                      </a:lnTo>
                      <a:lnTo>
                        <a:pt x="224" y="1162"/>
                      </a:lnTo>
                      <a:lnTo>
                        <a:pt x="140" y="1228"/>
                      </a:lnTo>
                      <a:lnTo>
                        <a:pt x="104" y="1258"/>
                      </a:lnTo>
                      <a:lnTo>
                        <a:pt x="25" y="1263"/>
                      </a:lnTo>
                      <a:lnTo>
                        <a:pt x="0" y="1248"/>
                      </a:lnTo>
                      <a:lnTo>
                        <a:pt x="0" y="1213"/>
                      </a:lnTo>
                      <a:lnTo>
                        <a:pt x="0" y="1113"/>
                      </a:lnTo>
                    </a:path>
                  </a:pathLst>
                </a:custGeom>
                <a:solidFill>
                  <a:srgbClr val="E0E0E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87" name="Freeform 103"/>
                <p:cNvSpPr>
                  <a:spLocks/>
                </p:cNvSpPr>
                <p:nvPr/>
              </p:nvSpPr>
              <p:spPr bwMode="auto">
                <a:xfrm>
                  <a:off x="4065" y="2573"/>
                  <a:ext cx="229" cy="611"/>
                </a:xfrm>
                <a:custGeom>
                  <a:avLst/>
                  <a:gdLst>
                    <a:gd name="T0" fmla="*/ 0 w 229"/>
                    <a:gd name="T1" fmla="*/ 610 h 611"/>
                    <a:gd name="T2" fmla="*/ 40 w 229"/>
                    <a:gd name="T3" fmla="*/ 590 h 611"/>
                    <a:gd name="T4" fmla="*/ 83 w 229"/>
                    <a:gd name="T5" fmla="*/ 541 h 611"/>
                    <a:gd name="T6" fmla="*/ 121 w 229"/>
                    <a:gd name="T7" fmla="*/ 452 h 611"/>
                    <a:gd name="T8" fmla="*/ 142 w 229"/>
                    <a:gd name="T9" fmla="*/ 376 h 611"/>
                    <a:gd name="T10" fmla="*/ 170 w 229"/>
                    <a:gd name="T11" fmla="*/ 292 h 611"/>
                    <a:gd name="T12" fmla="*/ 185 w 229"/>
                    <a:gd name="T13" fmla="*/ 213 h 611"/>
                    <a:gd name="T14" fmla="*/ 209 w 229"/>
                    <a:gd name="T15" fmla="*/ 90 h 611"/>
                    <a:gd name="T16" fmla="*/ 228 w 229"/>
                    <a:gd name="T17" fmla="*/ 0 h 611"/>
                    <a:gd name="T18" fmla="*/ 179 w 229"/>
                    <a:gd name="T19" fmla="*/ 179 h 611"/>
                    <a:gd name="T20" fmla="*/ 142 w 229"/>
                    <a:gd name="T21" fmla="*/ 317 h 611"/>
                    <a:gd name="T22" fmla="*/ 98 w 229"/>
                    <a:gd name="T23" fmla="*/ 412 h 611"/>
                    <a:gd name="T24" fmla="*/ 29 w 229"/>
                    <a:gd name="T25" fmla="*/ 511 h 611"/>
                    <a:gd name="T26" fmla="*/ 0 w 229"/>
                    <a:gd name="T27" fmla="*/ 610 h 6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29" h="611">
                      <a:moveTo>
                        <a:pt x="0" y="610"/>
                      </a:moveTo>
                      <a:lnTo>
                        <a:pt x="40" y="590"/>
                      </a:lnTo>
                      <a:lnTo>
                        <a:pt x="83" y="541"/>
                      </a:lnTo>
                      <a:lnTo>
                        <a:pt x="121" y="452"/>
                      </a:lnTo>
                      <a:lnTo>
                        <a:pt x="142" y="376"/>
                      </a:lnTo>
                      <a:lnTo>
                        <a:pt x="170" y="292"/>
                      </a:lnTo>
                      <a:lnTo>
                        <a:pt x="185" y="213"/>
                      </a:lnTo>
                      <a:lnTo>
                        <a:pt x="209" y="90"/>
                      </a:lnTo>
                      <a:lnTo>
                        <a:pt x="228" y="0"/>
                      </a:lnTo>
                      <a:lnTo>
                        <a:pt x="179" y="179"/>
                      </a:lnTo>
                      <a:lnTo>
                        <a:pt x="142" y="317"/>
                      </a:lnTo>
                      <a:lnTo>
                        <a:pt x="98" y="412"/>
                      </a:lnTo>
                      <a:lnTo>
                        <a:pt x="29" y="511"/>
                      </a:lnTo>
                      <a:lnTo>
                        <a:pt x="0" y="610"/>
                      </a:lnTo>
                    </a:path>
                  </a:pathLst>
                </a:custGeom>
                <a:solidFill>
                  <a:srgbClr val="C0C0C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88" name="Freeform 104"/>
                <p:cNvSpPr>
                  <a:spLocks/>
                </p:cNvSpPr>
                <p:nvPr/>
              </p:nvSpPr>
              <p:spPr bwMode="auto">
                <a:xfrm>
                  <a:off x="3123" y="2077"/>
                  <a:ext cx="928" cy="920"/>
                </a:xfrm>
                <a:custGeom>
                  <a:avLst/>
                  <a:gdLst>
                    <a:gd name="T0" fmla="*/ 649 w 928"/>
                    <a:gd name="T1" fmla="*/ 34 h 920"/>
                    <a:gd name="T2" fmla="*/ 569 w 928"/>
                    <a:gd name="T3" fmla="*/ 169 h 920"/>
                    <a:gd name="T4" fmla="*/ 584 w 928"/>
                    <a:gd name="T5" fmla="*/ 301 h 920"/>
                    <a:gd name="T6" fmla="*/ 575 w 928"/>
                    <a:gd name="T7" fmla="*/ 452 h 920"/>
                    <a:gd name="T8" fmla="*/ 575 w 928"/>
                    <a:gd name="T9" fmla="*/ 491 h 920"/>
                    <a:gd name="T10" fmla="*/ 584 w 928"/>
                    <a:gd name="T11" fmla="*/ 541 h 920"/>
                    <a:gd name="T12" fmla="*/ 544 w 928"/>
                    <a:gd name="T13" fmla="*/ 577 h 920"/>
                    <a:gd name="T14" fmla="*/ 510 w 928"/>
                    <a:gd name="T15" fmla="*/ 617 h 920"/>
                    <a:gd name="T16" fmla="*/ 450 w 928"/>
                    <a:gd name="T17" fmla="*/ 617 h 920"/>
                    <a:gd name="T18" fmla="*/ 240 w 928"/>
                    <a:gd name="T19" fmla="*/ 628 h 920"/>
                    <a:gd name="T20" fmla="*/ 135 w 928"/>
                    <a:gd name="T21" fmla="*/ 657 h 920"/>
                    <a:gd name="T22" fmla="*/ 0 w 928"/>
                    <a:gd name="T23" fmla="*/ 691 h 920"/>
                    <a:gd name="T24" fmla="*/ 5 w 928"/>
                    <a:gd name="T25" fmla="*/ 794 h 920"/>
                    <a:gd name="T26" fmla="*/ 85 w 928"/>
                    <a:gd name="T27" fmla="*/ 774 h 920"/>
                    <a:gd name="T28" fmla="*/ 105 w 928"/>
                    <a:gd name="T29" fmla="*/ 726 h 920"/>
                    <a:gd name="T30" fmla="*/ 116 w 928"/>
                    <a:gd name="T31" fmla="*/ 815 h 920"/>
                    <a:gd name="T32" fmla="*/ 170 w 928"/>
                    <a:gd name="T33" fmla="*/ 885 h 920"/>
                    <a:gd name="T34" fmla="*/ 318 w 928"/>
                    <a:gd name="T35" fmla="*/ 915 h 920"/>
                    <a:gd name="T36" fmla="*/ 299 w 928"/>
                    <a:gd name="T37" fmla="*/ 864 h 920"/>
                    <a:gd name="T38" fmla="*/ 220 w 928"/>
                    <a:gd name="T39" fmla="*/ 774 h 920"/>
                    <a:gd name="T40" fmla="*/ 284 w 928"/>
                    <a:gd name="T41" fmla="*/ 735 h 920"/>
                    <a:gd name="T42" fmla="*/ 318 w 928"/>
                    <a:gd name="T43" fmla="*/ 820 h 920"/>
                    <a:gd name="T44" fmla="*/ 424 w 928"/>
                    <a:gd name="T45" fmla="*/ 910 h 920"/>
                    <a:gd name="T46" fmla="*/ 564 w 928"/>
                    <a:gd name="T47" fmla="*/ 910 h 920"/>
                    <a:gd name="T48" fmla="*/ 408 w 928"/>
                    <a:gd name="T49" fmla="*/ 804 h 920"/>
                    <a:gd name="T50" fmla="*/ 343 w 928"/>
                    <a:gd name="T51" fmla="*/ 735 h 920"/>
                    <a:gd name="T52" fmla="*/ 379 w 928"/>
                    <a:gd name="T53" fmla="*/ 701 h 920"/>
                    <a:gd name="T54" fmla="*/ 434 w 928"/>
                    <a:gd name="T55" fmla="*/ 769 h 920"/>
                    <a:gd name="T56" fmla="*/ 533 w 928"/>
                    <a:gd name="T57" fmla="*/ 846 h 920"/>
                    <a:gd name="T58" fmla="*/ 619 w 928"/>
                    <a:gd name="T59" fmla="*/ 889 h 920"/>
                    <a:gd name="T60" fmla="*/ 728 w 928"/>
                    <a:gd name="T61" fmla="*/ 899 h 920"/>
                    <a:gd name="T62" fmla="*/ 658 w 928"/>
                    <a:gd name="T63" fmla="*/ 846 h 920"/>
                    <a:gd name="T64" fmla="*/ 575 w 928"/>
                    <a:gd name="T65" fmla="*/ 774 h 920"/>
                    <a:gd name="T66" fmla="*/ 598 w 928"/>
                    <a:gd name="T67" fmla="*/ 735 h 920"/>
                    <a:gd name="T68" fmla="*/ 639 w 928"/>
                    <a:gd name="T69" fmla="*/ 799 h 920"/>
                    <a:gd name="T70" fmla="*/ 723 w 928"/>
                    <a:gd name="T71" fmla="*/ 861 h 920"/>
                    <a:gd name="T72" fmla="*/ 828 w 928"/>
                    <a:gd name="T73" fmla="*/ 868 h 920"/>
                    <a:gd name="T74" fmla="*/ 883 w 928"/>
                    <a:gd name="T75" fmla="*/ 784 h 920"/>
                    <a:gd name="T76" fmla="*/ 695 w 928"/>
                    <a:gd name="T77" fmla="*/ 755 h 920"/>
                    <a:gd name="T78" fmla="*/ 580 w 928"/>
                    <a:gd name="T79" fmla="*/ 687 h 920"/>
                    <a:gd name="T80" fmla="*/ 559 w 928"/>
                    <a:gd name="T81" fmla="*/ 628 h 920"/>
                    <a:gd name="T82" fmla="*/ 605 w 928"/>
                    <a:gd name="T83" fmla="*/ 657 h 920"/>
                    <a:gd name="T84" fmla="*/ 733 w 928"/>
                    <a:gd name="T85" fmla="*/ 740 h 920"/>
                    <a:gd name="T86" fmla="*/ 883 w 928"/>
                    <a:gd name="T87" fmla="*/ 784 h 920"/>
                    <a:gd name="T88" fmla="*/ 913 w 928"/>
                    <a:gd name="T89" fmla="*/ 607 h 920"/>
                    <a:gd name="T90" fmla="*/ 828 w 928"/>
                    <a:gd name="T91" fmla="*/ 587 h 920"/>
                    <a:gd name="T92" fmla="*/ 649 w 928"/>
                    <a:gd name="T93" fmla="*/ 602 h 920"/>
                    <a:gd name="T94" fmla="*/ 619 w 928"/>
                    <a:gd name="T95" fmla="*/ 567 h 920"/>
                    <a:gd name="T96" fmla="*/ 713 w 928"/>
                    <a:gd name="T97" fmla="*/ 582 h 920"/>
                    <a:gd name="T98" fmla="*/ 913 w 928"/>
                    <a:gd name="T99" fmla="*/ 541 h 920"/>
                    <a:gd name="T100" fmla="*/ 923 w 928"/>
                    <a:gd name="T101" fmla="*/ 383 h 920"/>
                    <a:gd name="T102" fmla="*/ 918 w 928"/>
                    <a:gd name="T103" fmla="*/ 208 h 920"/>
                    <a:gd name="T104" fmla="*/ 818 w 928"/>
                    <a:gd name="T105" fmla="*/ 120 h 920"/>
                    <a:gd name="T106" fmla="*/ 918 w 928"/>
                    <a:gd name="T107" fmla="*/ 159 h 920"/>
                    <a:gd name="T108" fmla="*/ 863 w 928"/>
                    <a:gd name="T109" fmla="*/ 54 h 920"/>
                    <a:gd name="T110" fmla="*/ 758 w 928"/>
                    <a:gd name="T111" fmla="*/ 0 h 9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928" h="920">
                      <a:moveTo>
                        <a:pt x="758" y="0"/>
                      </a:moveTo>
                      <a:lnTo>
                        <a:pt x="649" y="34"/>
                      </a:lnTo>
                      <a:lnTo>
                        <a:pt x="598" y="78"/>
                      </a:lnTo>
                      <a:lnTo>
                        <a:pt x="569" y="169"/>
                      </a:lnTo>
                      <a:lnTo>
                        <a:pt x="569" y="254"/>
                      </a:lnTo>
                      <a:lnTo>
                        <a:pt x="584" y="301"/>
                      </a:lnTo>
                      <a:lnTo>
                        <a:pt x="575" y="387"/>
                      </a:lnTo>
                      <a:lnTo>
                        <a:pt x="575" y="452"/>
                      </a:lnTo>
                      <a:lnTo>
                        <a:pt x="589" y="467"/>
                      </a:lnTo>
                      <a:lnTo>
                        <a:pt x="575" y="491"/>
                      </a:lnTo>
                      <a:lnTo>
                        <a:pt x="564" y="517"/>
                      </a:lnTo>
                      <a:lnTo>
                        <a:pt x="584" y="541"/>
                      </a:lnTo>
                      <a:lnTo>
                        <a:pt x="584" y="567"/>
                      </a:lnTo>
                      <a:lnTo>
                        <a:pt x="544" y="577"/>
                      </a:lnTo>
                      <a:lnTo>
                        <a:pt x="549" y="602"/>
                      </a:lnTo>
                      <a:lnTo>
                        <a:pt x="510" y="617"/>
                      </a:lnTo>
                      <a:lnTo>
                        <a:pt x="473" y="607"/>
                      </a:lnTo>
                      <a:lnTo>
                        <a:pt x="450" y="617"/>
                      </a:lnTo>
                      <a:lnTo>
                        <a:pt x="339" y="632"/>
                      </a:lnTo>
                      <a:lnTo>
                        <a:pt x="240" y="628"/>
                      </a:lnTo>
                      <a:lnTo>
                        <a:pt x="175" y="632"/>
                      </a:lnTo>
                      <a:lnTo>
                        <a:pt x="135" y="657"/>
                      </a:lnTo>
                      <a:lnTo>
                        <a:pt x="35" y="657"/>
                      </a:lnTo>
                      <a:lnTo>
                        <a:pt x="0" y="691"/>
                      </a:lnTo>
                      <a:lnTo>
                        <a:pt x="0" y="730"/>
                      </a:lnTo>
                      <a:lnTo>
                        <a:pt x="5" y="794"/>
                      </a:lnTo>
                      <a:lnTo>
                        <a:pt x="85" y="815"/>
                      </a:lnTo>
                      <a:lnTo>
                        <a:pt x="85" y="774"/>
                      </a:lnTo>
                      <a:lnTo>
                        <a:pt x="90" y="740"/>
                      </a:lnTo>
                      <a:lnTo>
                        <a:pt x="105" y="726"/>
                      </a:lnTo>
                      <a:lnTo>
                        <a:pt x="111" y="764"/>
                      </a:lnTo>
                      <a:lnTo>
                        <a:pt x="116" y="815"/>
                      </a:lnTo>
                      <a:lnTo>
                        <a:pt x="135" y="846"/>
                      </a:lnTo>
                      <a:lnTo>
                        <a:pt x="170" y="885"/>
                      </a:lnTo>
                      <a:lnTo>
                        <a:pt x="254" y="904"/>
                      </a:lnTo>
                      <a:lnTo>
                        <a:pt x="318" y="915"/>
                      </a:lnTo>
                      <a:lnTo>
                        <a:pt x="395" y="919"/>
                      </a:lnTo>
                      <a:lnTo>
                        <a:pt x="299" y="864"/>
                      </a:lnTo>
                      <a:lnTo>
                        <a:pt x="235" y="815"/>
                      </a:lnTo>
                      <a:lnTo>
                        <a:pt x="220" y="774"/>
                      </a:lnTo>
                      <a:lnTo>
                        <a:pt x="230" y="740"/>
                      </a:lnTo>
                      <a:lnTo>
                        <a:pt x="284" y="735"/>
                      </a:lnTo>
                      <a:lnTo>
                        <a:pt x="304" y="774"/>
                      </a:lnTo>
                      <a:lnTo>
                        <a:pt x="318" y="820"/>
                      </a:lnTo>
                      <a:lnTo>
                        <a:pt x="369" y="868"/>
                      </a:lnTo>
                      <a:lnTo>
                        <a:pt x="424" y="910"/>
                      </a:lnTo>
                      <a:lnTo>
                        <a:pt x="480" y="915"/>
                      </a:lnTo>
                      <a:lnTo>
                        <a:pt x="564" y="910"/>
                      </a:lnTo>
                      <a:lnTo>
                        <a:pt x="473" y="840"/>
                      </a:lnTo>
                      <a:lnTo>
                        <a:pt x="408" y="804"/>
                      </a:lnTo>
                      <a:lnTo>
                        <a:pt x="359" y="764"/>
                      </a:lnTo>
                      <a:lnTo>
                        <a:pt x="343" y="735"/>
                      </a:lnTo>
                      <a:lnTo>
                        <a:pt x="348" y="705"/>
                      </a:lnTo>
                      <a:lnTo>
                        <a:pt x="379" y="701"/>
                      </a:lnTo>
                      <a:lnTo>
                        <a:pt x="413" y="730"/>
                      </a:lnTo>
                      <a:lnTo>
                        <a:pt x="434" y="769"/>
                      </a:lnTo>
                      <a:lnTo>
                        <a:pt x="480" y="820"/>
                      </a:lnTo>
                      <a:lnTo>
                        <a:pt x="533" y="846"/>
                      </a:lnTo>
                      <a:lnTo>
                        <a:pt x="575" y="868"/>
                      </a:lnTo>
                      <a:lnTo>
                        <a:pt x="619" y="889"/>
                      </a:lnTo>
                      <a:lnTo>
                        <a:pt x="669" y="899"/>
                      </a:lnTo>
                      <a:lnTo>
                        <a:pt x="728" y="899"/>
                      </a:lnTo>
                      <a:lnTo>
                        <a:pt x="786" y="888"/>
                      </a:lnTo>
                      <a:lnTo>
                        <a:pt x="658" y="846"/>
                      </a:lnTo>
                      <a:lnTo>
                        <a:pt x="610" y="820"/>
                      </a:lnTo>
                      <a:lnTo>
                        <a:pt x="575" y="774"/>
                      </a:lnTo>
                      <a:lnTo>
                        <a:pt x="569" y="735"/>
                      </a:lnTo>
                      <a:lnTo>
                        <a:pt x="598" y="735"/>
                      </a:lnTo>
                      <a:lnTo>
                        <a:pt x="615" y="769"/>
                      </a:lnTo>
                      <a:lnTo>
                        <a:pt x="639" y="799"/>
                      </a:lnTo>
                      <a:lnTo>
                        <a:pt x="679" y="831"/>
                      </a:lnTo>
                      <a:lnTo>
                        <a:pt x="723" y="861"/>
                      </a:lnTo>
                      <a:lnTo>
                        <a:pt x="782" y="886"/>
                      </a:lnTo>
                      <a:lnTo>
                        <a:pt x="828" y="868"/>
                      </a:lnTo>
                      <a:lnTo>
                        <a:pt x="849" y="846"/>
                      </a:lnTo>
                      <a:lnTo>
                        <a:pt x="883" y="784"/>
                      </a:lnTo>
                      <a:lnTo>
                        <a:pt x="818" y="769"/>
                      </a:lnTo>
                      <a:lnTo>
                        <a:pt x="695" y="755"/>
                      </a:lnTo>
                      <a:lnTo>
                        <a:pt x="619" y="721"/>
                      </a:lnTo>
                      <a:lnTo>
                        <a:pt x="580" y="687"/>
                      </a:lnTo>
                      <a:lnTo>
                        <a:pt x="564" y="646"/>
                      </a:lnTo>
                      <a:lnTo>
                        <a:pt x="559" y="628"/>
                      </a:lnTo>
                      <a:lnTo>
                        <a:pt x="580" y="628"/>
                      </a:lnTo>
                      <a:lnTo>
                        <a:pt x="605" y="657"/>
                      </a:lnTo>
                      <a:lnTo>
                        <a:pt x="644" y="710"/>
                      </a:lnTo>
                      <a:lnTo>
                        <a:pt x="733" y="740"/>
                      </a:lnTo>
                      <a:lnTo>
                        <a:pt x="818" y="766"/>
                      </a:lnTo>
                      <a:lnTo>
                        <a:pt x="883" y="784"/>
                      </a:lnTo>
                      <a:lnTo>
                        <a:pt x="908" y="681"/>
                      </a:lnTo>
                      <a:lnTo>
                        <a:pt x="913" y="607"/>
                      </a:lnTo>
                      <a:lnTo>
                        <a:pt x="913" y="540"/>
                      </a:lnTo>
                      <a:lnTo>
                        <a:pt x="828" y="587"/>
                      </a:lnTo>
                      <a:lnTo>
                        <a:pt x="728" y="607"/>
                      </a:lnTo>
                      <a:lnTo>
                        <a:pt x="649" y="602"/>
                      </a:lnTo>
                      <a:lnTo>
                        <a:pt x="629" y="592"/>
                      </a:lnTo>
                      <a:lnTo>
                        <a:pt x="619" y="567"/>
                      </a:lnTo>
                      <a:lnTo>
                        <a:pt x="664" y="567"/>
                      </a:lnTo>
                      <a:lnTo>
                        <a:pt x="713" y="582"/>
                      </a:lnTo>
                      <a:lnTo>
                        <a:pt x="830" y="587"/>
                      </a:lnTo>
                      <a:lnTo>
                        <a:pt x="913" y="541"/>
                      </a:lnTo>
                      <a:lnTo>
                        <a:pt x="918" y="447"/>
                      </a:lnTo>
                      <a:lnTo>
                        <a:pt x="923" y="383"/>
                      </a:lnTo>
                      <a:lnTo>
                        <a:pt x="927" y="317"/>
                      </a:lnTo>
                      <a:lnTo>
                        <a:pt x="918" y="208"/>
                      </a:lnTo>
                      <a:lnTo>
                        <a:pt x="893" y="169"/>
                      </a:lnTo>
                      <a:lnTo>
                        <a:pt x="818" y="120"/>
                      </a:lnTo>
                      <a:lnTo>
                        <a:pt x="843" y="125"/>
                      </a:lnTo>
                      <a:lnTo>
                        <a:pt x="918" y="159"/>
                      </a:lnTo>
                      <a:lnTo>
                        <a:pt x="888" y="89"/>
                      </a:lnTo>
                      <a:lnTo>
                        <a:pt x="863" y="54"/>
                      </a:lnTo>
                      <a:lnTo>
                        <a:pt x="843" y="30"/>
                      </a:lnTo>
                      <a:lnTo>
                        <a:pt x="758" y="0"/>
                      </a:lnTo>
                    </a:path>
                  </a:pathLst>
                </a:custGeom>
                <a:solidFill>
                  <a:srgbClr val="E0E0E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89" name="Freeform 105"/>
                <p:cNvSpPr>
                  <a:spLocks/>
                </p:cNvSpPr>
                <p:nvPr/>
              </p:nvSpPr>
              <p:spPr bwMode="auto">
                <a:xfrm>
                  <a:off x="3760" y="2422"/>
                  <a:ext cx="229" cy="203"/>
                </a:xfrm>
                <a:custGeom>
                  <a:avLst/>
                  <a:gdLst>
                    <a:gd name="T0" fmla="*/ 0 w 229"/>
                    <a:gd name="T1" fmla="*/ 0 h 203"/>
                    <a:gd name="T2" fmla="*/ 0 w 229"/>
                    <a:gd name="T3" fmla="*/ 16 h 203"/>
                    <a:gd name="T4" fmla="*/ 30 w 229"/>
                    <a:gd name="T5" fmla="*/ 55 h 203"/>
                    <a:gd name="T6" fmla="*/ 58 w 229"/>
                    <a:gd name="T7" fmla="*/ 76 h 203"/>
                    <a:gd name="T8" fmla="*/ 118 w 229"/>
                    <a:gd name="T9" fmla="*/ 121 h 203"/>
                    <a:gd name="T10" fmla="*/ 143 w 229"/>
                    <a:gd name="T11" fmla="*/ 140 h 203"/>
                    <a:gd name="T12" fmla="*/ 201 w 229"/>
                    <a:gd name="T13" fmla="*/ 184 h 203"/>
                    <a:gd name="T14" fmla="*/ 138 w 229"/>
                    <a:gd name="T15" fmla="*/ 164 h 203"/>
                    <a:gd name="T16" fmla="*/ 75 w 229"/>
                    <a:gd name="T17" fmla="*/ 144 h 203"/>
                    <a:gd name="T18" fmla="*/ 13 w 229"/>
                    <a:gd name="T19" fmla="*/ 140 h 203"/>
                    <a:gd name="T20" fmla="*/ 17 w 229"/>
                    <a:gd name="T21" fmla="*/ 160 h 203"/>
                    <a:gd name="T22" fmla="*/ 118 w 229"/>
                    <a:gd name="T23" fmla="*/ 178 h 203"/>
                    <a:gd name="T24" fmla="*/ 171 w 229"/>
                    <a:gd name="T25" fmla="*/ 197 h 203"/>
                    <a:gd name="T26" fmla="*/ 201 w 229"/>
                    <a:gd name="T27" fmla="*/ 202 h 203"/>
                    <a:gd name="T28" fmla="*/ 225 w 229"/>
                    <a:gd name="T29" fmla="*/ 194 h 203"/>
                    <a:gd name="T30" fmla="*/ 228 w 229"/>
                    <a:gd name="T31" fmla="*/ 170 h 203"/>
                    <a:gd name="T32" fmla="*/ 208 w 229"/>
                    <a:gd name="T33" fmla="*/ 153 h 203"/>
                    <a:gd name="T34" fmla="*/ 180 w 229"/>
                    <a:gd name="T35" fmla="*/ 125 h 203"/>
                    <a:gd name="T36" fmla="*/ 145 w 229"/>
                    <a:gd name="T37" fmla="*/ 87 h 203"/>
                    <a:gd name="T38" fmla="*/ 112 w 229"/>
                    <a:gd name="T39" fmla="*/ 43 h 203"/>
                    <a:gd name="T40" fmla="*/ 71 w 229"/>
                    <a:gd name="T41" fmla="*/ 13 h 203"/>
                    <a:gd name="T42" fmla="*/ 27 w 229"/>
                    <a:gd name="T43" fmla="*/ 3 h 203"/>
                    <a:gd name="T44" fmla="*/ 0 w 229"/>
                    <a:gd name="T45" fmla="*/ 0 h 2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29" h="203">
                      <a:moveTo>
                        <a:pt x="0" y="0"/>
                      </a:moveTo>
                      <a:lnTo>
                        <a:pt x="0" y="16"/>
                      </a:lnTo>
                      <a:lnTo>
                        <a:pt x="30" y="55"/>
                      </a:lnTo>
                      <a:lnTo>
                        <a:pt x="58" y="76"/>
                      </a:lnTo>
                      <a:lnTo>
                        <a:pt x="118" y="121"/>
                      </a:lnTo>
                      <a:lnTo>
                        <a:pt x="143" y="140"/>
                      </a:lnTo>
                      <a:lnTo>
                        <a:pt x="201" y="184"/>
                      </a:lnTo>
                      <a:lnTo>
                        <a:pt x="138" y="164"/>
                      </a:lnTo>
                      <a:lnTo>
                        <a:pt x="75" y="144"/>
                      </a:lnTo>
                      <a:lnTo>
                        <a:pt x="13" y="140"/>
                      </a:lnTo>
                      <a:lnTo>
                        <a:pt x="17" y="160"/>
                      </a:lnTo>
                      <a:lnTo>
                        <a:pt x="118" y="178"/>
                      </a:lnTo>
                      <a:lnTo>
                        <a:pt x="171" y="197"/>
                      </a:lnTo>
                      <a:lnTo>
                        <a:pt x="201" y="202"/>
                      </a:lnTo>
                      <a:lnTo>
                        <a:pt x="225" y="194"/>
                      </a:lnTo>
                      <a:lnTo>
                        <a:pt x="228" y="170"/>
                      </a:lnTo>
                      <a:lnTo>
                        <a:pt x="208" y="153"/>
                      </a:lnTo>
                      <a:lnTo>
                        <a:pt x="180" y="125"/>
                      </a:lnTo>
                      <a:lnTo>
                        <a:pt x="145" y="87"/>
                      </a:lnTo>
                      <a:lnTo>
                        <a:pt x="112" y="43"/>
                      </a:lnTo>
                      <a:lnTo>
                        <a:pt x="71" y="13"/>
                      </a:lnTo>
                      <a:lnTo>
                        <a:pt x="27" y="3"/>
                      </a:lnTo>
                      <a:lnTo>
                        <a:pt x="0" y="0"/>
                      </a:lnTo>
                    </a:path>
                  </a:pathLst>
                </a:custGeom>
                <a:solidFill>
                  <a:srgbClr val="C0C0C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90" name="Freeform 106"/>
                <p:cNvSpPr>
                  <a:spLocks/>
                </p:cNvSpPr>
                <p:nvPr/>
              </p:nvSpPr>
              <p:spPr bwMode="auto">
                <a:xfrm>
                  <a:off x="3773" y="2247"/>
                  <a:ext cx="208" cy="268"/>
                </a:xfrm>
                <a:custGeom>
                  <a:avLst/>
                  <a:gdLst>
                    <a:gd name="T0" fmla="*/ 39 w 208"/>
                    <a:gd name="T1" fmla="*/ 0 h 268"/>
                    <a:gd name="T2" fmla="*/ 10 w 208"/>
                    <a:gd name="T3" fmla="*/ 5 h 268"/>
                    <a:gd name="T4" fmla="*/ 0 w 208"/>
                    <a:gd name="T5" fmla="*/ 30 h 268"/>
                    <a:gd name="T6" fmla="*/ 3 w 208"/>
                    <a:gd name="T7" fmla="*/ 50 h 268"/>
                    <a:gd name="T8" fmla="*/ 20 w 208"/>
                    <a:gd name="T9" fmla="*/ 79 h 268"/>
                    <a:gd name="T10" fmla="*/ 44 w 208"/>
                    <a:gd name="T11" fmla="*/ 86 h 268"/>
                    <a:gd name="T12" fmla="*/ 90 w 208"/>
                    <a:gd name="T13" fmla="*/ 116 h 268"/>
                    <a:gd name="T14" fmla="*/ 132 w 208"/>
                    <a:gd name="T15" fmla="*/ 151 h 268"/>
                    <a:gd name="T16" fmla="*/ 163 w 208"/>
                    <a:gd name="T17" fmla="*/ 201 h 268"/>
                    <a:gd name="T18" fmla="*/ 198 w 208"/>
                    <a:gd name="T19" fmla="*/ 251 h 268"/>
                    <a:gd name="T20" fmla="*/ 207 w 208"/>
                    <a:gd name="T21" fmla="*/ 267 h 268"/>
                    <a:gd name="T22" fmla="*/ 198 w 208"/>
                    <a:gd name="T23" fmla="*/ 207 h 268"/>
                    <a:gd name="T24" fmla="*/ 190 w 208"/>
                    <a:gd name="T25" fmla="*/ 153 h 268"/>
                    <a:gd name="T26" fmla="*/ 173 w 208"/>
                    <a:gd name="T27" fmla="*/ 108 h 268"/>
                    <a:gd name="T28" fmla="*/ 144 w 208"/>
                    <a:gd name="T29" fmla="*/ 66 h 268"/>
                    <a:gd name="T30" fmla="*/ 69 w 208"/>
                    <a:gd name="T31" fmla="*/ 7 h 268"/>
                    <a:gd name="T32" fmla="*/ 39 w 208"/>
                    <a:gd name="T33" fmla="*/ 0 h 2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08" h="268">
                      <a:moveTo>
                        <a:pt x="39" y="0"/>
                      </a:moveTo>
                      <a:lnTo>
                        <a:pt x="10" y="5"/>
                      </a:lnTo>
                      <a:lnTo>
                        <a:pt x="0" y="30"/>
                      </a:lnTo>
                      <a:lnTo>
                        <a:pt x="3" y="50"/>
                      </a:lnTo>
                      <a:lnTo>
                        <a:pt x="20" y="79"/>
                      </a:lnTo>
                      <a:lnTo>
                        <a:pt x="44" y="86"/>
                      </a:lnTo>
                      <a:lnTo>
                        <a:pt x="90" y="116"/>
                      </a:lnTo>
                      <a:lnTo>
                        <a:pt x="132" y="151"/>
                      </a:lnTo>
                      <a:lnTo>
                        <a:pt x="163" y="201"/>
                      </a:lnTo>
                      <a:lnTo>
                        <a:pt x="198" y="251"/>
                      </a:lnTo>
                      <a:lnTo>
                        <a:pt x="207" y="267"/>
                      </a:lnTo>
                      <a:lnTo>
                        <a:pt x="198" y="207"/>
                      </a:lnTo>
                      <a:lnTo>
                        <a:pt x="190" y="153"/>
                      </a:lnTo>
                      <a:lnTo>
                        <a:pt x="173" y="108"/>
                      </a:lnTo>
                      <a:lnTo>
                        <a:pt x="144" y="66"/>
                      </a:lnTo>
                      <a:lnTo>
                        <a:pt x="69" y="7"/>
                      </a:lnTo>
                      <a:lnTo>
                        <a:pt x="39" y="0"/>
                      </a:lnTo>
                    </a:path>
                  </a:pathLst>
                </a:custGeom>
                <a:solidFill>
                  <a:srgbClr val="C0C0C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91" name="Freeform 107"/>
                <p:cNvSpPr>
                  <a:spLocks/>
                </p:cNvSpPr>
                <p:nvPr/>
              </p:nvSpPr>
              <p:spPr bwMode="auto">
                <a:xfrm>
                  <a:off x="3734" y="1976"/>
                  <a:ext cx="222" cy="152"/>
                </a:xfrm>
                <a:custGeom>
                  <a:avLst/>
                  <a:gdLst>
                    <a:gd name="T0" fmla="*/ 0 w 222"/>
                    <a:gd name="T1" fmla="*/ 151 h 152"/>
                    <a:gd name="T2" fmla="*/ 38 w 222"/>
                    <a:gd name="T3" fmla="*/ 118 h 152"/>
                    <a:gd name="T4" fmla="*/ 100 w 222"/>
                    <a:gd name="T5" fmla="*/ 95 h 152"/>
                    <a:gd name="T6" fmla="*/ 143 w 222"/>
                    <a:gd name="T7" fmla="*/ 84 h 152"/>
                    <a:gd name="T8" fmla="*/ 221 w 222"/>
                    <a:gd name="T9" fmla="*/ 0 h 152"/>
                    <a:gd name="T10" fmla="*/ 163 w 222"/>
                    <a:gd name="T11" fmla="*/ 33 h 152"/>
                    <a:gd name="T12" fmla="*/ 110 w 222"/>
                    <a:gd name="T13" fmla="*/ 56 h 152"/>
                    <a:gd name="T14" fmla="*/ 71 w 222"/>
                    <a:gd name="T15" fmla="*/ 75 h 152"/>
                    <a:gd name="T16" fmla="*/ 52 w 222"/>
                    <a:gd name="T17" fmla="*/ 95 h 152"/>
                    <a:gd name="T18" fmla="*/ 0 w 222"/>
                    <a:gd name="T19" fmla="*/ 151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22" h="152">
                      <a:moveTo>
                        <a:pt x="0" y="151"/>
                      </a:moveTo>
                      <a:lnTo>
                        <a:pt x="38" y="118"/>
                      </a:lnTo>
                      <a:lnTo>
                        <a:pt x="100" y="95"/>
                      </a:lnTo>
                      <a:lnTo>
                        <a:pt x="143" y="84"/>
                      </a:lnTo>
                      <a:lnTo>
                        <a:pt x="221" y="0"/>
                      </a:lnTo>
                      <a:lnTo>
                        <a:pt x="163" y="33"/>
                      </a:lnTo>
                      <a:lnTo>
                        <a:pt x="110" y="56"/>
                      </a:lnTo>
                      <a:lnTo>
                        <a:pt x="71" y="75"/>
                      </a:lnTo>
                      <a:lnTo>
                        <a:pt x="52" y="95"/>
                      </a:lnTo>
                      <a:lnTo>
                        <a:pt x="0" y="151"/>
                      </a:lnTo>
                    </a:path>
                  </a:pathLst>
                </a:custGeom>
                <a:solidFill>
                  <a:srgbClr val="E0E0E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92" name="Freeform 108"/>
                <p:cNvSpPr>
                  <a:spLocks/>
                </p:cNvSpPr>
                <p:nvPr/>
              </p:nvSpPr>
              <p:spPr bwMode="auto">
                <a:xfrm>
                  <a:off x="3562" y="2268"/>
                  <a:ext cx="122" cy="403"/>
                </a:xfrm>
                <a:custGeom>
                  <a:avLst/>
                  <a:gdLst>
                    <a:gd name="T0" fmla="*/ 0 w 122"/>
                    <a:gd name="T1" fmla="*/ 402 h 403"/>
                    <a:gd name="T2" fmla="*/ 60 w 122"/>
                    <a:gd name="T3" fmla="*/ 402 h 403"/>
                    <a:gd name="T4" fmla="*/ 80 w 122"/>
                    <a:gd name="T5" fmla="*/ 397 h 403"/>
                    <a:gd name="T6" fmla="*/ 80 w 122"/>
                    <a:gd name="T7" fmla="*/ 382 h 403"/>
                    <a:gd name="T8" fmla="*/ 93 w 122"/>
                    <a:gd name="T9" fmla="*/ 368 h 403"/>
                    <a:gd name="T10" fmla="*/ 112 w 122"/>
                    <a:gd name="T11" fmla="*/ 352 h 403"/>
                    <a:gd name="T12" fmla="*/ 102 w 122"/>
                    <a:gd name="T13" fmla="*/ 338 h 403"/>
                    <a:gd name="T14" fmla="*/ 102 w 122"/>
                    <a:gd name="T15" fmla="*/ 319 h 403"/>
                    <a:gd name="T16" fmla="*/ 116 w 122"/>
                    <a:gd name="T17" fmla="*/ 294 h 403"/>
                    <a:gd name="T18" fmla="*/ 116 w 122"/>
                    <a:gd name="T19" fmla="*/ 270 h 403"/>
                    <a:gd name="T20" fmla="*/ 107 w 122"/>
                    <a:gd name="T21" fmla="*/ 239 h 403"/>
                    <a:gd name="T22" fmla="*/ 107 w 122"/>
                    <a:gd name="T23" fmla="*/ 175 h 403"/>
                    <a:gd name="T24" fmla="*/ 121 w 122"/>
                    <a:gd name="T25" fmla="*/ 117 h 403"/>
                    <a:gd name="T26" fmla="*/ 116 w 122"/>
                    <a:gd name="T27" fmla="*/ 74 h 403"/>
                    <a:gd name="T28" fmla="*/ 116 w 122"/>
                    <a:gd name="T29" fmla="*/ 0 h 403"/>
                    <a:gd name="T30" fmla="*/ 80 w 122"/>
                    <a:gd name="T31" fmla="*/ 111 h 403"/>
                    <a:gd name="T32" fmla="*/ 46 w 122"/>
                    <a:gd name="T33" fmla="*/ 215 h 403"/>
                    <a:gd name="T34" fmla="*/ 23 w 122"/>
                    <a:gd name="T35" fmla="*/ 327 h 403"/>
                    <a:gd name="T36" fmla="*/ 0 w 122"/>
                    <a:gd name="T37" fmla="*/ 402 h 4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22" h="403">
                      <a:moveTo>
                        <a:pt x="0" y="402"/>
                      </a:moveTo>
                      <a:lnTo>
                        <a:pt x="60" y="402"/>
                      </a:lnTo>
                      <a:lnTo>
                        <a:pt x="80" y="397"/>
                      </a:lnTo>
                      <a:lnTo>
                        <a:pt x="80" y="382"/>
                      </a:lnTo>
                      <a:lnTo>
                        <a:pt x="93" y="368"/>
                      </a:lnTo>
                      <a:lnTo>
                        <a:pt x="112" y="352"/>
                      </a:lnTo>
                      <a:lnTo>
                        <a:pt x="102" y="338"/>
                      </a:lnTo>
                      <a:lnTo>
                        <a:pt x="102" y="319"/>
                      </a:lnTo>
                      <a:lnTo>
                        <a:pt x="116" y="294"/>
                      </a:lnTo>
                      <a:lnTo>
                        <a:pt x="116" y="270"/>
                      </a:lnTo>
                      <a:lnTo>
                        <a:pt x="107" y="239"/>
                      </a:lnTo>
                      <a:lnTo>
                        <a:pt x="107" y="175"/>
                      </a:lnTo>
                      <a:lnTo>
                        <a:pt x="121" y="117"/>
                      </a:lnTo>
                      <a:lnTo>
                        <a:pt x="116" y="74"/>
                      </a:lnTo>
                      <a:lnTo>
                        <a:pt x="116" y="0"/>
                      </a:lnTo>
                      <a:lnTo>
                        <a:pt x="80" y="111"/>
                      </a:lnTo>
                      <a:lnTo>
                        <a:pt x="46" y="215"/>
                      </a:lnTo>
                      <a:lnTo>
                        <a:pt x="23" y="327"/>
                      </a:lnTo>
                      <a:lnTo>
                        <a:pt x="0" y="402"/>
                      </a:lnTo>
                    </a:path>
                  </a:pathLst>
                </a:custGeom>
                <a:solidFill>
                  <a:srgbClr val="E0E0E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93" name="Freeform 109"/>
                <p:cNvSpPr>
                  <a:spLocks/>
                </p:cNvSpPr>
                <p:nvPr/>
              </p:nvSpPr>
              <p:spPr bwMode="auto">
                <a:xfrm>
                  <a:off x="3753" y="2711"/>
                  <a:ext cx="223" cy="70"/>
                </a:xfrm>
                <a:custGeom>
                  <a:avLst/>
                  <a:gdLst>
                    <a:gd name="T0" fmla="*/ 178 w 223"/>
                    <a:gd name="T1" fmla="*/ 33 h 70"/>
                    <a:gd name="T2" fmla="*/ 128 w 223"/>
                    <a:gd name="T3" fmla="*/ 13 h 70"/>
                    <a:gd name="T4" fmla="*/ 84 w 223"/>
                    <a:gd name="T5" fmla="*/ 3 h 70"/>
                    <a:gd name="T6" fmla="*/ 24 w 223"/>
                    <a:gd name="T7" fmla="*/ 0 h 70"/>
                    <a:gd name="T8" fmla="*/ 0 w 223"/>
                    <a:gd name="T9" fmla="*/ 4 h 70"/>
                    <a:gd name="T10" fmla="*/ 11 w 223"/>
                    <a:gd name="T11" fmla="*/ 26 h 70"/>
                    <a:gd name="T12" fmla="*/ 34 w 223"/>
                    <a:gd name="T13" fmla="*/ 43 h 70"/>
                    <a:gd name="T14" fmla="*/ 87 w 223"/>
                    <a:gd name="T15" fmla="*/ 56 h 70"/>
                    <a:gd name="T16" fmla="*/ 168 w 223"/>
                    <a:gd name="T17" fmla="*/ 69 h 70"/>
                    <a:gd name="T18" fmla="*/ 222 w 223"/>
                    <a:gd name="T19" fmla="*/ 65 h 70"/>
                    <a:gd name="T20" fmla="*/ 178 w 223"/>
                    <a:gd name="T21" fmla="*/ 33 h 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3" h="70">
                      <a:moveTo>
                        <a:pt x="178" y="33"/>
                      </a:moveTo>
                      <a:lnTo>
                        <a:pt x="128" y="13"/>
                      </a:lnTo>
                      <a:lnTo>
                        <a:pt x="84" y="3"/>
                      </a:lnTo>
                      <a:lnTo>
                        <a:pt x="24" y="0"/>
                      </a:lnTo>
                      <a:lnTo>
                        <a:pt x="0" y="4"/>
                      </a:lnTo>
                      <a:lnTo>
                        <a:pt x="11" y="26"/>
                      </a:lnTo>
                      <a:lnTo>
                        <a:pt x="34" y="43"/>
                      </a:lnTo>
                      <a:lnTo>
                        <a:pt x="87" y="56"/>
                      </a:lnTo>
                      <a:lnTo>
                        <a:pt x="168" y="69"/>
                      </a:lnTo>
                      <a:lnTo>
                        <a:pt x="222" y="65"/>
                      </a:lnTo>
                      <a:lnTo>
                        <a:pt x="178" y="33"/>
                      </a:lnTo>
                    </a:path>
                  </a:pathLst>
                </a:custGeom>
                <a:solidFill>
                  <a:srgbClr val="C0C0C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94" name="Freeform 110"/>
                <p:cNvSpPr>
                  <a:spLocks/>
                </p:cNvSpPr>
                <p:nvPr/>
              </p:nvSpPr>
              <p:spPr bwMode="auto">
                <a:xfrm>
                  <a:off x="3562" y="2752"/>
                  <a:ext cx="133" cy="165"/>
                </a:xfrm>
                <a:custGeom>
                  <a:avLst/>
                  <a:gdLst>
                    <a:gd name="T0" fmla="*/ 60 w 133"/>
                    <a:gd name="T1" fmla="*/ 45 h 165"/>
                    <a:gd name="T2" fmla="*/ 44 w 133"/>
                    <a:gd name="T3" fmla="*/ 10 h 165"/>
                    <a:gd name="T4" fmla="*/ 19 w 133"/>
                    <a:gd name="T5" fmla="*/ 0 h 165"/>
                    <a:gd name="T6" fmla="*/ 2 w 133"/>
                    <a:gd name="T7" fmla="*/ 8 h 165"/>
                    <a:gd name="T8" fmla="*/ 0 w 133"/>
                    <a:gd name="T9" fmla="*/ 27 h 165"/>
                    <a:gd name="T10" fmla="*/ 10 w 133"/>
                    <a:gd name="T11" fmla="*/ 58 h 165"/>
                    <a:gd name="T12" fmla="*/ 30 w 133"/>
                    <a:gd name="T13" fmla="*/ 87 h 165"/>
                    <a:gd name="T14" fmla="*/ 54 w 133"/>
                    <a:gd name="T15" fmla="*/ 113 h 165"/>
                    <a:gd name="T16" fmla="*/ 85 w 133"/>
                    <a:gd name="T17" fmla="*/ 140 h 165"/>
                    <a:gd name="T18" fmla="*/ 132 w 133"/>
                    <a:gd name="T19" fmla="*/ 164 h 165"/>
                    <a:gd name="T20" fmla="*/ 89 w 133"/>
                    <a:gd name="T21" fmla="*/ 116 h 165"/>
                    <a:gd name="T22" fmla="*/ 75 w 133"/>
                    <a:gd name="T23" fmla="*/ 82 h 165"/>
                    <a:gd name="T24" fmla="*/ 60 w 133"/>
                    <a:gd name="T25" fmla="*/ 45 h 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3" h="165">
                      <a:moveTo>
                        <a:pt x="60" y="45"/>
                      </a:moveTo>
                      <a:lnTo>
                        <a:pt x="44" y="10"/>
                      </a:lnTo>
                      <a:lnTo>
                        <a:pt x="19" y="0"/>
                      </a:lnTo>
                      <a:lnTo>
                        <a:pt x="2" y="8"/>
                      </a:lnTo>
                      <a:lnTo>
                        <a:pt x="0" y="27"/>
                      </a:lnTo>
                      <a:lnTo>
                        <a:pt x="10" y="58"/>
                      </a:lnTo>
                      <a:lnTo>
                        <a:pt x="30" y="87"/>
                      </a:lnTo>
                      <a:lnTo>
                        <a:pt x="54" y="113"/>
                      </a:lnTo>
                      <a:lnTo>
                        <a:pt x="85" y="140"/>
                      </a:lnTo>
                      <a:lnTo>
                        <a:pt x="132" y="164"/>
                      </a:lnTo>
                      <a:lnTo>
                        <a:pt x="89" y="116"/>
                      </a:lnTo>
                      <a:lnTo>
                        <a:pt x="75" y="82"/>
                      </a:lnTo>
                      <a:lnTo>
                        <a:pt x="60" y="45"/>
                      </a:lnTo>
                    </a:path>
                  </a:pathLst>
                </a:custGeom>
                <a:solidFill>
                  <a:srgbClr val="C0C0C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95" name="Freeform 111"/>
                <p:cNvSpPr>
                  <a:spLocks/>
                </p:cNvSpPr>
                <p:nvPr/>
              </p:nvSpPr>
              <p:spPr bwMode="auto">
                <a:xfrm>
                  <a:off x="3791" y="1842"/>
                  <a:ext cx="326" cy="200"/>
                </a:xfrm>
                <a:custGeom>
                  <a:avLst/>
                  <a:gdLst>
                    <a:gd name="T0" fmla="*/ 0 w 326"/>
                    <a:gd name="T1" fmla="*/ 199 h 200"/>
                    <a:gd name="T2" fmla="*/ 10 w 326"/>
                    <a:gd name="T3" fmla="*/ 117 h 200"/>
                    <a:gd name="T4" fmla="*/ 78 w 326"/>
                    <a:gd name="T5" fmla="*/ 88 h 200"/>
                    <a:gd name="T6" fmla="*/ 171 w 326"/>
                    <a:gd name="T7" fmla="*/ 53 h 200"/>
                    <a:gd name="T8" fmla="*/ 237 w 326"/>
                    <a:gd name="T9" fmla="*/ 27 h 200"/>
                    <a:gd name="T10" fmla="*/ 301 w 326"/>
                    <a:gd name="T11" fmla="*/ 0 h 200"/>
                    <a:gd name="T12" fmla="*/ 325 w 326"/>
                    <a:gd name="T13" fmla="*/ 58 h 200"/>
                    <a:gd name="T14" fmla="*/ 265 w 326"/>
                    <a:gd name="T15" fmla="*/ 91 h 200"/>
                    <a:gd name="T16" fmla="*/ 196 w 326"/>
                    <a:gd name="T17" fmla="*/ 114 h 200"/>
                    <a:gd name="T18" fmla="*/ 142 w 326"/>
                    <a:gd name="T19" fmla="*/ 131 h 200"/>
                    <a:gd name="T20" fmla="*/ 76 w 326"/>
                    <a:gd name="T21" fmla="*/ 165 h 200"/>
                    <a:gd name="T22" fmla="*/ 0 w 326"/>
                    <a:gd name="T23" fmla="*/ 199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26" h="200">
                      <a:moveTo>
                        <a:pt x="0" y="199"/>
                      </a:moveTo>
                      <a:lnTo>
                        <a:pt x="10" y="117"/>
                      </a:lnTo>
                      <a:lnTo>
                        <a:pt x="78" y="88"/>
                      </a:lnTo>
                      <a:lnTo>
                        <a:pt x="171" y="53"/>
                      </a:lnTo>
                      <a:lnTo>
                        <a:pt x="237" y="27"/>
                      </a:lnTo>
                      <a:lnTo>
                        <a:pt x="301" y="0"/>
                      </a:lnTo>
                      <a:lnTo>
                        <a:pt x="325" y="58"/>
                      </a:lnTo>
                      <a:lnTo>
                        <a:pt x="265" y="91"/>
                      </a:lnTo>
                      <a:lnTo>
                        <a:pt x="196" y="114"/>
                      </a:lnTo>
                      <a:lnTo>
                        <a:pt x="142" y="131"/>
                      </a:lnTo>
                      <a:lnTo>
                        <a:pt x="76" y="165"/>
                      </a:lnTo>
                      <a:lnTo>
                        <a:pt x="0" y="199"/>
                      </a:lnTo>
                    </a:path>
                  </a:pathLst>
                </a:custGeom>
                <a:solidFill>
                  <a:srgbClr val="E0E0E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grpSp>
          <p:nvGrpSpPr>
            <p:cNvPr id="42100" name="Group 116"/>
            <p:cNvGrpSpPr>
              <a:grpSpLocks/>
            </p:cNvGrpSpPr>
            <p:nvPr/>
          </p:nvGrpSpPr>
          <p:grpSpPr bwMode="auto">
            <a:xfrm>
              <a:off x="3814" y="2813"/>
              <a:ext cx="690" cy="930"/>
              <a:chOff x="3814" y="2813"/>
              <a:chExt cx="690" cy="930"/>
            </a:xfrm>
          </p:grpSpPr>
          <p:sp>
            <p:nvSpPr>
              <p:cNvPr id="42098" name="Freeform 114"/>
              <p:cNvSpPr>
                <a:spLocks/>
              </p:cNvSpPr>
              <p:nvPr/>
            </p:nvSpPr>
            <p:spPr bwMode="auto">
              <a:xfrm>
                <a:off x="3814" y="2813"/>
                <a:ext cx="690" cy="930"/>
              </a:xfrm>
              <a:custGeom>
                <a:avLst/>
                <a:gdLst>
                  <a:gd name="T0" fmla="*/ 307 w 690"/>
                  <a:gd name="T1" fmla="*/ 136 h 930"/>
                  <a:gd name="T2" fmla="*/ 433 w 690"/>
                  <a:gd name="T3" fmla="*/ 126 h 930"/>
                  <a:gd name="T4" fmla="*/ 509 w 690"/>
                  <a:gd name="T5" fmla="*/ 106 h 930"/>
                  <a:gd name="T6" fmla="*/ 533 w 690"/>
                  <a:gd name="T7" fmla="*/ 71 h 930"/>
                  <a:gd name="T8" fmla="*/ 533 w 690"/>
                  <a:gd name="T9" fmla="*/ 41 h 930"/>
                  <a:gd name="T10" fmla="*/ 554 w 690"/>
                  <a:gd name="T11" fmla="*/ 15 h 930"/>
                  <a:gd name="T12" fmla="*/ 624 w 690"/>
                  <a:gd name="T13" fmla="*/ 0 h 930"/>
                  <a:gd name="T14" fmla="*/ 689 w 690"/>
                  <a:gd name="T15" fmla="*/ 5 h 930"/>
                  <a:gd name="T16" fmla="*/ 609 w 690"/>
                  <a:gd name="T17" fmla="*/ 724 h 930"/>
                  <a:gd name="T18" fmla="*/ 554 w 690"/>
                  <a:gd name="T19" fmla="*/ 790 h 930"/>
                  <a:gd name="T20" fmla="*/ 483 w 690"/>
                  <a:gd name="T21" fmla="*/ 855 h 930"/>
                  <a:gd name="T22" fmla="*/ 384 w 690"/>
                  <a:gd name="T23" fmla="*/ 905 h 930"/>
                  <a:gd name="T24" fmla="*/ 267 w 690"/>
                  <a:gd name="T25" fmla="*/ 920 h 930"/>
                  <a:gd name="T26" fmla="*/ 110 w 690"/>
                  <a:gd name="T27" fmla="*/ 929 h 930"/>
                  <a:gd name="T28" fmla="*/ 20 w 690"/>
                  <a:gd name="T29" fmla="*/ 915 h 930"/>
                  <a:gd name="T30" fmla="*/ 0 w 690"/>
                  <a:gd name="T31" fmla="*/ 864 h 930"/>
                  <a:gd name="T32" fmla="*/ 10 w 690"/>
                  <a:gd name="T33" fmla="*/ 799 h 930"/>
                  <a:gd name="T34" fmla="*/ 76 w 690"/>
                  <a:gd name="T35" fmla="*/ 598 h 930"/>
                  <a:gd name="T36" fmla="*/ 130 w 690"/>
                  <a:gd name="T37" fmla="*/ 398 h 930"/>
                  <a:gd name="T38" fmla="*/ 155 w 690"/>
                  <a:gd name="T39" fmla="*/ 247 h 930"/>
                  <a:gd name="T40" fmla="*/ 155 w 690"/>
                  <a:gd name="T41" fmla="*/ 206 h 930"/>
                  <a:gd name="T42" fmla="*/ 191 w 690"/>
                  <a:gd name="T43" fmla="*/ 151 h 930"/>
                  <a:gd name="T44" fmla="*/ 232 w 690"/>
                  <a:gd name="T45" fmla="*/ 136 h 930"/>
                  <a:gd name="T46" fmla="*/ 307 w 690"/>
                  <a:gd name="T47" fmla="*/ 136 h 9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690" h="930">
                    <a:moveTo>
                      <a:pt x="307" y="136"/>
                    </a:moveTo>
                    <a:lnTo>
                      <a:pt x="433" y="126"/>
                    </a:lnTo>
                    <a:lnTo>
                      <a:pt x="509" y="106"/>
                    </a:lnTo>
                    <a:lnTo>
                      <a:pt x="533" y="71"/>
                    </a:lnTo>
                    <a:lnTo>
                      <a:pt x="533" y="41"/>
                    </a:lnTo>
                    <a:lnTo>
                      <a:pt x="554" y="15"/>
                    </a:lnTo>
                    <a:lnTo>
                      <a:pt x="624" y="0"/>
                    </a:lnTo>
                    <a:lnTo>
                      <a:pt x="689" y="5"/>
                    </a:lnTo>
                    <a:lnTo>
                      <a:pt x="609" y="724"/>
                    </a:lnTo>
                    <a:lnTo>
                      <a:pt x="554" y="790"/>
                    </a:lnTo>
                    <a:lnTo>
                      <a:pt x="483" y="855"/>
                    </a:lnTo>
                    <a:lnTo>
                      <a:pt x="384" y="905"/>
                    </a:lnTo>
                    <a:lnTo>
                      <a:pt x="267" y="920"/>
                    </a:lnTo>
                    <a:lnTo>
                      <a:pt x="110" y="929"/>
                    </a:lnTo>
                    <a:lnTo>
                      <a:pt x="20" y="915"/>
                    </a:lnTo>
                    <a:lnTo>
                      <a:pt x="0" y="864"/>
                    </a:lnTo>
                    <a:lnTo>
                      <a:pt x="10" y="799"/>
                    </a:lnTo>
                    <a:lnTo>
                      <a:pt x="76" y="598"/>
                    </a:lnTo>
                    <a:lnTo>
                      <a:pt x="130" y="398"/>
                    </a:lnTo>
                    <a:lnTo>
                      <a:pt x="155" y="247"/>
                    </a:lnTo>
                    <a:lnTo>
                      <a:pt x="155" y="206"/>
                    </a:lnTo>
                    <a:lnTo>
                      <a:pt x="191" y="151"/>
                    </a:lnTo>
                    <a:lnTo>
                      <a:pt x="232" y="136"/>
                    </a:lnTo>
                    <a:lnTo>
                      <a:pt x="307" y="136"/>
                    </a:lnTo>
                  </a:path>
                </a:pathLst>
              </a:custGeom>
              <a:solidFill>
                <a:srgbClr val="40404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99" name="Freeform 115"/>
              <p:cNvSpPr>
                <a:spLocks/>
              </p:cNvSpPr>
              <p:nvPr/>
            </p:nvSpPr>
            <p:spPr bwMode="auto">
              <a:xfrm>
                <a:off x="3894" y="2859"/>
                <a:ext cx="587" cy="846"/>
              </a:xfrm>
              <a:custGeom>
                <a:avLst/>
                <a:gdLst>
                  <a:gd name="T0" fmla="*/ 203 w 587"/>
                  <a:gd name="T1" fmla="*/ 168 h 846"/>
                  <a:gd name="T2" fmla="*/ 314 w 587"/>
                  <a:gd name="T3" fmla="*/ 163 h 846"/>
                  <a:gd name="T4" fmla="*/ 427 w 587"/>
                  <a:gd name="T5" fmla="*/ 144 h 846"/>
                  <a:gd name="T6" fmla="*/ 495 w 587"/>
                  <a:gd name="T7" fmla="*/ 109 h 846"/>
                  <a:gd name="T8" fmla="*/ 535 w 587"/>
                  <a:gd name="T9" fmla="*/ 79 h 846"/>
                  <a:gd name="T10" fmla="*/ 586 w 587"/>
                  <a:gd name="T11" fmla="*/ 0 h 846"/>
                  <a:gd name="T12" fmla="*/ 511 w 587"/>
                  <a:gd name="T13" fmla="*/ 650 h 846"/>
                  <a:gd name="T14" fmla="*/ 462 w 587"/>
                  <a:gd name="T15" fmla="*/ 710 h 846"/>
                  <a:gd name="T16" fmla="*/ 406 w 587"/>
                  <a:gd name="T17" fmla="*/ 765 h 846"/>
                  <a:gd name="T18" fmla="*/ 337 w 587"/>
                  <a:gd name="T19" fmla="*/ 803 h 846"/>
                  <a:gd name="T20" fmla="*/ 278 w 587"/>
                  <a:gd name="T21" fmla="*/ 824 h 846"/>
                  <a:gd name="T22" fmla="*/ 203 w 587"/>
                  <a:gd name="T23" fmla="*/ 834 h 846"/>
                  <a:gd name="T24" fmla="*/ 134 w 587"/>
                  <a:gd name="T25" fmla="*/ 845 h 846"/>
                  <a:gd name="T26" fmla="*/ 55 w 587"/>
                  <a:gd name="T27" fmla="*/ 845 h 846"/>
                  <a:gd name="T28" fmla="*/ 19 w 587"/>
                  <a:gd name="T29" fmla="*/ 834 h 846"/>
                  <a:gd name="T30" fmla="*/ 0 w 587"/>
                  <a:gd name="T31" fmla="*/ 803 h 846"/>
                  <a:gd name="T32" fmla="*/ 10 w 587"/>
                  <a:gd name="T33" fmla="*/ 756 h 846"/>
                  <a:gd name="T34" fmla="*/ 60 w 587"/>
                  <a:gd name="T35" fmla="*/ 640 h 846"/>
                  <a:gd name="T36" fmla="*/ 145 w 587"/>
                  <a:gd name="T37" fmla="*/ 254 h 846"/>
                  <a:gd name="T38" fmla="*/ 159 w 587"/>
                  <a:gd name="T39" fmla="*/ 199 h 846"/>
                  <a:gd name="T40" fmla="*/ 203 w 587"/>
                  <a:gd name="T41" fmla="*/ 168 h 8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587" h="846">
                    <a:moveTo>
                      <a:pt x="203" y="168"/>
                    </a:moveTo>
                    <a:lnTo>
                      <a:pt x="314" y="163"/>
                    </a:lnTo>
                    <a:lnTo>
                      <a:pt x="427" y="144"/>
                    </a:lnTo>
                    <a:lnTo>
                      <a:pt x="495" y="109"/>
                    </a:lnTo>
                    <a:lnTo>
                      <a:pt x="535" y="79"/>
                    </a:lnTo>
                    <a:lnTo>
                      <a:pt x="586" y="0"/>
                    </a:lnTo>
                    <a:lnTo>
                      <a:pt x="511" y="650"/>
                    </a:lnTo>
                    <a:lnTo>
                      <a:pt x="462" y="710"/>
                    </a:lnTo>
                    <a:lnTo>
                      <a:pt x="406" y="765"/>
                    </a:lnTo>
                    <a:lnTo>
                      <a:pt x="337" y="803"/>
                    </a:lnTo>
                    <a:lnTo>
                      <a:pt x="278" y="824"/>
                    </a:lnTo>
                    <a:lnTo>
                      <a:pt x="203" y="834"/>
                    </a:lnTo>
                    <a:lnTo>
                      <a:pt x="134" y="845"/>
                    </a:lnTo>
                    <a:lnTo>
                      <a:pt x="55" y="845"/>
                    </a:lnTo>
                    <a:lnTo>
                      <a:pt x="19" y="834"/>
                    </a:lnTo>
                    <a:lnTo>
                      <a:pt x="0" y="803"/>
                    </a:lnTo>
                    <a:lnTo>
                      <a:pt x="10" y="756"/>
                    </a:lnTo>
                    <a:lnTo>
                      <a:pt x="60" y="640"/>
                    </a:lnTo>
                    <a:lnTo>
                      <a:pt x="145" y="254"/>
                    </a:lnTo>
                    <a:lnTo>
                      <a:pt x="159" y="199"/>
                    </a:lnTo>
                    <a:lnTo>
                      <a:pt x="203" y="168"/>
                    </a:lnTo>
                  </a:path>
                </a:pathLst>
              </a:custGeom>
              <a:solidFill>
                <a:srgbClr val="60606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spTree>
    <p:extLst>
      <p:ext uri="{BB962C8B-B14F-4D97-AF65-F5344CB8AC3E}">
        <p14:creationId xmlns:p14="http://schemas.microsoft.com/office/powerpoint/2010/main" val="3757451627"/>
      </p:ext>
    </p:extLst>
  </p:cSld>
  <p:clrMapOvr>
    <a:masterClrMapping/>
  </p:clrMapOvr>
  <p:transition/>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r>
              <a:rPr lang="en-US" altLang="en-US"/>
              <a:t>Level of Integration</a:t>
            </a:r>
          </a:p>
        </p:txBody>
      </p:sp>
      <p:sp>
        <p:nvSpPr>
          <p:cNvPr id="66563" name="Rectangle 3"/>
          <p:cNvSpPr>
            <a:spLocks noGrp="1" noChangeArrowheads="1"/>
          </p:cNvSpPr>
          <p:nvPr>
            <p:ph type="body" idx="1"/>
          </p:nvPr>
        </p:nvSpPr>
        <p:spPr/>
        <p:txBody>
          <a:bodyPr/>
          <a:lstStyle/>
          <a:p>
            <a:r>
              <a:rPr lang="en-US" altLang="en-US"/>
              <a:t>Course</a:t>
            </a:r>
          </a:p>
          <a:p>
            <a:pPr lvl="1"/>
            <a:r>
              <a:rPr lang="en-US" altLang="en-US"/>
              <a:t>CBI support throughout an entire course is usually accomplished with an integrated Learning system (ILS)</a:t>
            </a:r>
          </a:p>
          <a:p>
            <a:r>
              <a:rPr lang="en-US" altLang="en-US"/>
              <a:t>Unit</a:t>
            </a:r>
          </a:p>
          <a:p>
            <a:r>
              <a:rPr lang="en-US" altLang="en-US"/>
              <a:t>Individual Lesson</a:t>
            </a:r>
          </a:p>
        </p:txBody>
      </p:sp>
    </p:spTree>
    <p:extLst>
      <p:ext uri="{BB962C8B-B14F-4D97-AF65-F5344CB8AC3E}">
        <p14:creationId xmlns:p14="http://schemas.microsoft.com/office/powerpoint/2010/main" val="425502257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r>
              <a:rPr lang="en-US" altLang="en-US"/>
              <a:t>Degree of Integration</a:t>
            </a:r>
          </a:p>
        </p:txBody>
      </p:sp>
      <p:sp>
        <p:nvSpPr>
          <p:cNvPr id="67587" name="Rectangle 3"/>
          <p:cNvSpPr>
            <a:spLocks noGrp="1" noChangeArrowheads="1"/>
          </p:cNvSpPr>
          <p:nvPr>
            <p:ph type="body" idx="1"/>
          </p:nvPr>
        </p:nvSpPr>
        <p:spPr/>
        <p:txBody>
          <a:bodyPr/>
          <a:lstStyle/>
          <a:p>
            <a:r>
              <a:rPr lang="en-US" altLang="en-US"/>
              <a:t>Primary Instruction</a:t>
            </a:r>
          </a:p>
          <a:p>
            <a:pPr lvl="1"/>
            <a:r>
              <a:rPr lang="en-US" altLang="en-US"/>
              <a:t>Use of CBI for primary instruction is not common, but some users of ILS’s rely on the system for major portions of instruction.</a:t>
            </a:r>
          </a:p>
          <a:p>
            <a:r>
              <a:rPr lang="en-US" altLang="en-US"/>
              <a:t>Adjunct</a:t>
            </a:r>
          </a:p>
          <a:p>
            <a:pPr lvl="1"/>
            <a:r>
              <a:rPr lang="en-US" altLang="en-US"/>
              <a:t>Most teachers use CBI in a supplementary role for remediation, enrichment, or just a change of pace in the classroom.</a:t>
            </a:r>
          </a:p>
        </p:txBody>
      </p:sp>
    </p:spTree>
    <p:extLst>
      <p:ext uri="{BB962C8B-B14F-4D97-AF65-F5344CB8AC3E}">
        <p14:creationId xmlns:p14="http://schemas.microsoft.com/office/powerpoint/2010/main" val="2412141026"/>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r>
              <a:rPr lang="en-US" altLang="en-US"/>
              <a:t>Issues in Integration</a:t>
            </a:r>
          </a:p>
        </p:txBody>
      </p:sp>
      <p:sp>
        <p:nvSpPr>
          <p:cNvPr id="68611" name="Rectangle 3"/>
          <p:cNvSpPr>
            <a:spLocks noGrp="1" noChangeArrowheads="1"/>
          </p:cNvSpPr>
          <p:nvPr>
            <p:ph type="body" idx="1"/>
          </p:nvPr>
        </p:nvSpPr>
        <p:spPr/>
        <p:txBody>
          <a:bodyPr/>
          <a:lstStyle/>
          <a:p>
            <a:r>
              <a:rPr lang="en-US" altLang="en-US"/>
              <a:t>Make sure the software fits with the curricular goals for the subject.</a:t>
            </a:r>
          </a:p>
          <a:p>
            <a:r>
              <a:rPr lang="en-US" altLang="en-US"/>
              <a:t>Use the software that fits with your personal teaching philosophy and your teaching style.</a:t>
            </a:r>
          </a:p>
        </p:txBody>
      </p:sp>
    </p:spTree>
    <p:extLst>
      <p:ext uri="{BB962C8B-B14F-4D97-AF65-F5344CB8AC3E}">
        <p14:creationId xmlns:p14="http://schemas.microsoft.com/office/powerpoint/2010/main" val="852959967"/>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r>
              <a:rPr lang="en-US" altLang="en-US"/>
              <a:t>Large Group Approaches</a:t>
            </a:r>
          </a:p>
        </p:txBody>
      </p:sp>
      <p:sp>
        <p:nvSpPr>
          <p:cNvPr id="69635" name="Rectangle 3"/>
          <p:cNvSpPr>
            <a:spLocks noGrp="1" noChangeArrowheads="1"/>
          </p:cNvSpPr>
          <p:nvPr>
            <p:ph type="body" idx="1"/>
          </p:nvPr>
        </p:nvSpPr>
        <p:spPr/>
        <p:txBody>
          <a:bodyPr/>
          <a:lstStyle/>
          <a:p>
            <a:r>
              <a:rPr lang="en-US" altLang="en-US"/>
              <a:t>Lecture adjunct</a:t>
            </a:r>
          </a:p>
          <a:p>
            <a:r>
              <a:rPr lang="en-US" altLang="en-US"/>
              <a:t>Demonstration</a:t>
            </a:r>
          </a:p>
          <a:p>
            <a:r>
              <a:rPr lang="en-US" altLang="en-US"/>
              <a:t>Problem-solving, simulation, or game for a group (e.g., Tom Snyder software)</a:t>
            </a:r>
          </a:p>
        </p:txBody>
      </p:sp>
    </p:spTree>
    <p:extLst>
      <p:ext uri="{BB962C8B-B14F-4D97-AF65-F5344CB8AC3E}">
        <p14:creationId xmlns:p14="http://schemas.microsoft.com/office/powerpoint/2010/main" val="37134861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720080"/>
          </a:xfrm>
        </p:spPr>
        <p:txBody>
          <a:bodyPr>
            <a:normAutofit fontScale="90000"/>
          </a:bodyPr>
          <a:lstStyle/>
          <a:p>
            <a:r>
              <a:rPr lang="en-GB" dirty="0"/>
              <a:t>Processing Phase</a:t>
            </a:r>
          </a:p>
        </p:txBody>
      </p:sp>
      <p:sp>
        <p:nvSpPr>
          <p:cNvPr id="3" name="Content Placeholder 2"/>
          <p:cNvSpPr>
            <a:spLocks noGrp="1"/>
          </p:cNvSpPr>
          <p:nvPr>
            <p:ph idx="1"/>
          </p:nvPr>
        </p:nvSpPr>
        <p:spPr>
          <a:xfrm>
            <a:off x="179512" y="692696"/>
            <a:ext cx="8784976" cy="6093296"/>
          </a:xfrm>
        </p:spPr>
        <p:txBody>
          <a:bodyPr>
            <a:noAutofit/>
          </a:bodyPr>
          <a:lstStyle/>
          <a:p>
            <a:pPr marL="0" indent="0">
              <a:buNone/>
            </a:pPr>
            <a:r>
              <a:rPr lang="en-GB" sz="4400" dirty="0"/>
              <a:t>Now that the inquirers have decided on their </a:t>
            </a:r>
            <a:r>
              <a:rPr lang="en-GB" sz="4400" dirty="0" smtClean="0"/>
              <a:t>“focus</a:t>
            </a:r>
            <a:r>
              <a:rPr lang="en-GB" sz="4400" dirty="0"/>
              <a:t>‟ they will be able to decide on their specific objective and is able to come up with their </a:t>
            </a:r>
            <a:r>
              <a:rPr lang="en-GB" sz="4400" dirty="0" smtClean="0"/>
              <a:t>statement But may be confused. </a:t>
            </a:r>
            <a:r>
              <a:rPr lang="en-GB" sz="4400" dirty="0"/>
              <a:t>Therefore, facilitators must guide learners how to compare, contrast and synthesize data in order to obtain the right resources </a:t>
            </a:r>
          </a:p>
        </p:txBody>
      </p:sp>
    </p:spTree>
    <p:extLst>
      <p:ext uri="{BB962C8B-B14F-4D97-AF65-F5344CB8AC3E}">
        <p14:creationId xmlns:p14="http://schemas.microsoft.com/office/powerpoint/2010/main" val="509586101"/>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r>
              <a:rPr lang="en-US" altLang="en-US"/>
              <a:t>Small Group Approaches</a:t>
            </a:r>
          </a:p>
        </p:txBody>
      </p:sp>
      <p:sp>
        <p:nvSpPr>
          <p:cNvPr id="70659" name="Rectangle 3"/>
          <p:cNvSpPr>
            <a:spLocks noGrp="1" noChangeArrowheads="1"/>
          </p:cNvSpPr>
          <p:nvPr>
            <p:ph type="body" idx="1"/>
          </p:nvPr>
        </p:nvSpPr>
        <p:spPr/>
        <p:txBody>
          <a:bodyPr/>
          <a:lstStyle/>
          <a:p>
            <a:r>
              <a:rPr lang="en-US" altLang="en-US"/>
              <a:t>Tutorial </a:t>
            </a:r>
          </a:p>
          <a:p>
            <a:r>
              <a:rPr lang="en-US" altLang="en-US"/>
              <a:t>Simulation or Game</a:t>
            </a:r>
          </a:p>
          <a:p>
            <a:r>
              <a:rPr lang="en-US" altLang="en-US"/>
              <a:t>Problem-Solving</a:t>
            </a:r>
          </a:p>
          <a:p>
            <a:endParaRPr lang="en-US" altLang="en-US"/>
          </a:p>
          <a:p>
            <a:r>
              <a:rPr lang="en-US" altLang="en-US"/>
              <a:t>Groups of 2-4 students working together on a particular piece of software works best.</a:t>
            </a:r>
          </a:p>
        </p:txBody>
      </p:sp>
    </p:spTree>
    <p:extLst>
      <p:ext uri="{BB962C8B-B14F-4D97-AF65-F5344CB8AC3E}">
        <p14:creationId xmlns:p14="http://schemas.microsoft.com/office/powerpoint/2010/main" val="1049455114"/>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r>
              <a:rPr lang="en-US" altLang="en-US"/>
              <a:t>Individualized Instruction</a:t>
            </a:r>
          </a:p>
        </p:txBody>
      </p:sp>
      <p:sp>
        <p:nvSpPr>
          <p:cNvPr id="71683" name="Rectangle 3"/>
          <p:cNvSpPr>
            <a:spLocks noGrp="1" noChangeArrowheads="1"/>
          </p:cNvSpPr>
          <p:nvPr>
            <p:ph type="body" idx="1"/>
          </p:nvPr>
        </p:nvSpPr>
        <p:spPr/>
        <p:txBody>
          <a:bodyPr/>
          <a:lstStyle/>
          <a:p>
            <a:r>
              <a:rPr lang="en-US" altLang="en-US"/>
              <a:t>Drill and practice</a:t>
            </a:r>
          </a:p>
          <a:p>
            <a:r>
              <a:rPr lang="en-US" altLang="en-US"/>
              <a:t>Tutorial</a:t>
            </a:r>
          </a:p>
          <a:p>
            <a:r>
              <a:rPr lang="en-US" altLang="en-US"/>
              <a:t>Simulation or game</a:t>
            </a:r>
          </a:p>
          <a:p>
            <a:r>
              <a:rPr lang="en-US" altLang="en-US"/>
              <a:t>Problem-solving</a:t>
            </a:r>
          </a:p>
        </p:txBody>
      </p:sp>
    </p:spTree>
    <p:extLst>
      <p:ext uri="{BB962C8B-B14F-4D97-AF65-F5344CB8AC3E}">
        <p14:creationId xmlns:p14="http://schemas.microsoft.com/office/powerpoint/2010/main" val="862786330"/>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ctrTitle"/>
          </p:nvPr>
        </p:nvSpPr>
        <p:spPr>
          <a:xfrm>
            <a:off x="1066800" y="2286000"/>
            <a:ext cx="7772400" cy="1143000"/>
          </a:xfrm>
        </p:spPr>
        <p:txBody>
          <a:bodyPr/>
          <a:lstStyle/>
          <a:p>
            <a:r>
              <a:rPr lang="en-US" altLang="en-US"/>
              <a:t>Software Evaluation</a:t>
            </a:r>
          </a:p>
        </p:txBody>
      </p:sp>
      <p:grpSp>
        <p:nvGrpSpPr>
          <p:cNvPr id="74776" name="Group 24"/>
          <p:cNvGrpSpPr>
            <a:grpSpLocks/>
          </p:cNvGrpSpPr>
          <p:nvPr/>
        </p:nvGrpSpPr>
        <p:grpSpPr bwMode="auto">
          <a:xfrm>
            <a:off x="4114800" y="3657600"/>
            <a:ext cx="3602038" cy="2514600"/>
            <a:chOff x="3491" y="2496"/>
            <a:chExt cx="2269" cy="1584"/>
          </a:xfrm>
        </p:grpSpPr>
        <p:sp>
          <p:nvSpPr>
            <p:cNvPr id="74755" name="Rectangle 3"/>
            <p:cNvSpPr>
              <a:spLocks noChangeArrowheads="1"/>
            </p:cNvSpPr>
            <p:nvPr/>
          </p:nvSpPr>
          <p:spPr bwMode="auto">
            <a:xfrm>
              <a:off x="3511" y="2649"/>
              <a:ext cx="1212" cy="1431"/>
            </a:xfrm>
            <a:prstGeom prst="rect">
              <a:avLst/>
            </a:prstGeom>
            <a:solidFill>
              <a:srgbClr val="FFF5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74756" name="Rectangle 4"/>
            <p:cNvSpPr>
              <a:spLocks noChangeArrowheads="1"/>
            </p:cNvSpPr>
            <p:nvPr/>
          </p:nvSpPr>
          <p:spPr bwMode="auto">
            <a:xfrm>
              <a:off x="3497" y="2635"/>
              <a:ext cx="1211" cy="1430"/>
            </a:xfrm>
            <a:prstGeom prst="rect">
              <a:avLst/>
            </a:prstGeom>
            <a:noFill/>
            <a:ln w="57150">
              <a:solidFill>
                <a:srgbClr val="00E6E6"/>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4757" name="Rectangle 5"/>
            <p:cNvSpPr>
              <a:spLocks noChangeArrowheads="1"/>
            </p:cNvSpPr>
            <p:nvPr/>
          </p:nvSpPr>
          <p:spPr bwMode="auto">
            <a:xfrm>
              <a:off x="3504" y="2496"/>
              <a:ext cx="1226" cy="117"/>
            </a:xfrm>
            <a:prstGeom prst="rect">
              <a:avLst/>
            </a:prstGeom>
            <a:solidFill>
              <a:srgbClr val="33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74758" name="Line 6"/>
            <p:cNvSpPr>
              <a:spLocks noChangeShapeType="1"/>
            </p:cNvSpPr>
            <p:nvPr/>
          </p:nvSpPr>
          <p:spPr bwMode="auto">
            <a:xfrm>
              <a:off x="3511" y="2788"/>
              <a:ext cx="1212" cy="1"/>
            </a:xfrm>
            <a:prstGeom prst="line">
              <a:avLst/>
            </a:prstGeom>
            <a:noFill/>
            <a:ln w="11113">
              <a:solidFill>
                <a:srgbClr val="00E6E6"/>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4759" name="Line 7"/>
            <p:cNvSpPr>
              <a:spLocks noChangeShapeType="1"/>
            </p:cNvSpPr>
            <p:nvPr/>
          </p:nvSpPr>
          <p:spPr bwMode="auto">
            <a:xfrm>
              <a:off x="3511" y="2934"/>
              <a:ext cx="1212" cy="1"/>
            </a:xfrm>
            <a:prstGeom prst="line">
              <a:avLst/>
            </a:prstGeom>
            <a:noFill/>
            <a:ln w="11113">
              <a:solidFill>
                <a:srgbClr val="00E6E6"/>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4760" name="Line 8"/>
            <p:cNvSpPr>
              <a:spLocks noChangeShapeType="1"/>
            </p:cNvSpPr>
            <p:nvPr/>
          </p:nvSpPr>
          <p:spPr bwMode="auto">
            <a:xfrm>
              <a:off x="3511" y="3080"/>
              <a:ext cx="1212" cy="1"/>
            </a:xfrm>
            <a:prstGeom prst="line">
              <a:avLst/>
            </a:prstGeom>
            <a:noFill/>
            <a:ln w="11113">
              <a:solidFill>
                <a:srgbClr val="00E6E6"/>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4761" name="Line 9"/>
            <p:cNvSpPr>
              <a:spLocks noChangeShapeType="1"/>
            </p:cNvSpPr>
            <p:nvPr/>
          </p:nvSpPr>
          <p:spPr bwMode="auto">
            <a:xfrm>
              <a:off x="3511" y="3226"/>
              <a:ext cx="1212" cy="1"/>
            </a:xfrm>
            <a:prstGeom prst="line">
              <a:avLst/>
            </a:prstGeom>
            <a:noFill/>
            <a:ln w="11113">
              <a:solidFill>
                <a:srgbClr val="00E6E6"/>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4762" name="Line 10"/>
            <p:cNvSpPr>
              <a:spLocks noChangeShapeType="1"/>
            </p:cNvSpPr>
            <p:nvPr/>
          </p:nvSpPr>
          <p:spPr bwMode="auto">
            <a:xfrm>
              <a:off x="3511" y="3372"/>
              <a:ext cx="1212" cy="1"/>
            </a:xfrm>
            <a:prstGeom prst="line">
              <a:avLst/>
            </a:prstGeom>
            <a:noFill/>
            <a:ln w="11113">
              <a:solidFill>
                <a:srgbClr val="00E6E6"/>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4763" name="Line 11"/>
            <p:cNvSpPr>
              <a:spLocks noChangeShapeType="1"/>
            </p:cNvSpPr>
            <p:nvPr/>
          </p:nvSpPr>
          <p:spPr bwMode="auto">
            <a:xfrm>
              <a:off x="3519" y="3511"/>
              <a:ext cx="1204" cy="1"/>
            </a:xfrm>
            <a:prstGeom prst="line">
              <a:avLst/>
            </a:prstGeom>
            <a:noFill/>
            <a:ln w="11113">
              <a:solidFill>
                <a:srgbClr val="00E6E6"/>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4764" name="Line 12"/>
            <p:cNvSpPr>
              <a:spLocks noChangeShapeType="1"/>
            </p:cNvSpPr>
            <p:nvPr/>
          </p:nvSpPr>
          <p:spPr bwMode="auto">
            <a:xfrm>
              <a:off x="3511" y="3664"/>
              <a:ext cx="1212" cy="1"/>
            </a:xfrm>
            <a:prstGeom prst="line">
              <a:avLst/>
            </a:prstGeom>
            <a:noFill/>
            <a:ln w="11113">
              <a:solidFill>
                <a:srgbClr val="00E6E6"/>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4765" name="Line 13"/>
            <p:cNvSpPr>
              <a:spLocks noChangeShapeType="1"/>
            </p:cNvSpPr>
            <p:nvPr/>
          </p:nvSpPr>
          <p:spPr bwMode="auto">
            <a:xfrm>
              <a:off x="3511" y="3795"/>
              <a:ext cx="1212" cy="1"/>
            </a:xfrm>
            <a:prstGeom prst="line">
              <a:avLst/>
            </a:prstGeom>
            <a:noFill/>
            <a:ln w="11113">
              <a:solidFill>
                <a:srgbClr val="00E6E6"/>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4766" name="Line 14"/>
            <p:cNvSpPr>
              <a:spLocks noChangeShapeType="1"/>
            </p:cNvSpPr>
            <p:nvPr/>
          </p:nvSpPr>
          <p:spPr bwMode="auto">
            <a:xfrm>
              <a:off x="3511" y="3941"/>
              <a:ext cx="1212" cy="1"/>
            </a:xfrm>
            <a:prstGeom prst="line">
              <a:avLst/>
            </a:prstGeom>
            <a:noFill/>
            <a:ln w="11113">
              <a:solidFill>
                <a:srgbClr val="00E6E6"/>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74767" name="Group 15"/>
            <p:cNvGrpSpPr>
              <a:grpSpLocks/>
            </p:cNvGrpSpPr>
            <p:nvPr/>
          </p:nvGrpSpPr>
          <p:grpSpPr bwMode="auto">
            <a:xfrm>
              <a:off x="4425" y="2551"/>
              <a:ext cx="1335" cy="1011"/>
              <a:chOff x="4425" y="2551"/>
              <a:chExt cx="1335" cy="1011"/>
            </a:xfrm>
          </p:grpSpPr>
          <p:grpSp>
            <p:nvGrpSpPr>
              <p:cNvPr id="74768" name="Group 16"/>
              <p:cNvGrpSpPr>
                <a:grpSpLocks/>
              </p:cNvGrpSpPr>
              <p:nvPr/>
            </p:nvGrpSpPr>
            <p:grpSpPr bwMode="auto">
              <a:xfrm>
                <a:off x="4425" y="2551"/>
                <a:ext cx="1335" cy="1011"/>
                <a:chOff x="4204" y="2640"/>
                <a:chExt cx="1335" cy="1011"/>
              </a:xfrm>
            </p:grpSpPr>
            <p:sp>
              <p:nvSpPr>
                <p:cNvPr id="74769" name="Freeform 17"/>
                <p:cNvSpPr>
                  <a:spLocks/>
                </p:cNvSpPr>
                <p:nvPr/>
              </p:nvSpPr>
              <p:spPr bwMode="auto">
                <a:xfrm>
                  <a:off x="4272" y="3312"/>
                  <a:ext cx="299" cy="292"/>
                </a:xfrm>
                <a:custGeom>
                  <a:avLst/>
                  <a:gdLst>
                    <a:gd name="T0" fmla="*/ 66 w 299"/>
                    <a:gd name="T1" fmla="*/ 292 h 292"/>
                    <a:gd name="T2" fmla="*/ 190 w 299"/>
                    <a:gd name="T3" fmla="*/ 263 h 292"/>
                    <a:gd name="T4" fmla="*/ 299 w 299"/>
                    <a:gd name="T5" fmla="*/ 183 h 292"/>
                    <a:gd name="T6" fmla="*/ 182 w 299"/>
                    <a:gd name="T7" fmla="*/ 0 h 292"/>
                    <a:gd name="T8" fmla="*/ 66 w 299"/>
                    <a:gd name="T9" fmla="*/ 88 h 292"/>
                    <a:gd name="T10" fmla="*/ 0 w 299"/>
                    <a:gd name="T11" fmla="*/ 212 h 292"/>
                    <a:gd name="T12" fmla="*/ 66 w 299"/>
                    <a:gd name="T13" fmla="*/ 292 h 292"/>
                  </a:gdLst>
                  <a:ahLst/>
                  <a:cxnLst>
                    <a:cxn ang="0">
                      <a:pos x="T0" y="T1"/>
                    </a:cxn>
                    <a:cxn ang="0">
                      <a:pos x="T2" y="T3"/>
                    </a:cxn>
                    <a:cxn ang="0">
                      <a:pos x="T4" y="T5"/>
                    </a:cxn>
                    <a:cxn ang="0">
                      <a:pos x="T6" y="T7"/>
                    </a:cxn>
                    <a:cxn ang="0">
                      <a:pos x="T8" y="T9"/>
                    </a:cxn>
                    <a:cxn ang="0">
                      <a:pos x="T10" y="T11"/>
                    </a:cxn>
                    <a:cxn ang="0">
                      <a:pos x="T12" y="T13"/>
                    </a:cxn>
                  </a:cxnLst>
                  <a:rect l="0" t="0" r="r" b="b"/>
                  <a:pathLst>
                    <a:path w="299" h="292">
                      <a:moveTo>
                        <a:pt x="66" y="292"/>
                      </a:moveTo>
                      <a:lnTo>
                        <a:pt x="190" y="263"/>
                      </a:lnTo>
                      <a:lnTo>
                        <a:pt x="299" y="183"/>
                      </a:lnTo>
                      <a:lnTo>
                        <a:pt x="182" y="0"/>
                      </a:lnTo>
                      <a:lnTo>
                        <a:pt x="66" y="88"/>
                      </a:lnTo>
                      <a:lnTo>
                        <a:pt x="0" y="212"/>
                      </a:lnTo>
                      <a:lnTo>
                        <a:pt x="66" y="292"/>
                      </a:lnTo>
                      <a:close/>
                    </a:path>
                  </a:pathLst>
                </a:custGeom>
                <a:solidFill>
                  <a:srgbClr val="E1CEC2"/>
                </a:solidFill>
                <a:ln w="11113">
                  <a:solidFill>
                    <a:srgbClr val="000000"/>
                  </a:solidFill>
                  <a:prstDash val="solid"/>
                  <a:round/>
                  <a:headEnd/>
                  <a:tailEnd/>
                </a:ln>
              </p:spPr>
              <p:txBody>
                <a:bodyPr/>
                <a:lstStyle/>
                <a:p>
                  <a:endParaRPr lang="en-US"/>
                </a:p>
              </p:txBody>
            </p:sp>
            <p:sp>
              <p:nvSpPr>
                <p:cNvPr id="74770" name="Freeform 18"/>
                <p:cNvSpPr>
                  <a:spLocks/>
                </p:cNvSpPr>
                <p:nvPr/>
              </p:nvSpPr>
              <p:spPr bwMode="auto">
                <a:xfrm>
                  <a:off x="4204" y="3534"/>
                  <a:ext cx="132" cy="117"/>
                </a:xfrm>
                <a:custGeom>
                  <a:avLst/>
                  <a:gdLst>
                    <a:gd name="T0" fmla="*/ 0 w 132"/>
                    <a:gd name="T1" fmla="*/ 117 h 117"/>
                    <a:gd name="T2" fmla="*/ 66 w 132"/>
                    <a:gd name="T3" fmla="*/ 0 h 117"/>
                    <a:gd name="T4" fmla="*/ 73 w 132"/>
                    <a:gd name="T5" fmla="*/ 0 h 117"/>
                    <a:gd name="T6" fmla="*/ 81 w 132"/>
                    <a:gd name="T7" fmla="*/ 7 h 117"/>
                    <a:gd name="T8" fmla="*/ 102 w 132"/>
                    <a:gd name="T9" fmla="*/ 37 h 117"/>
                    <a:gd name="T10" fmla="*/ 132 w 132"/>
                    <a:gd name="T11" fmla="*/ 80 h 117"/>
                    <a:gd name="T12" fmla="*/ 0 w 132"/>
                    <a:gd name="T13" fmla="*/ 117 h 117"/>
                  </a:gdLst>
                  <a:ahLst/>
                  <a:cxnLst>
                    <a:cxn ang="0">
                      <a:pos x="T0" y="T1"/>
                    </a:cxn>
                    <a:cxn ang="0">
                      <a:pos x="T2" y="T3"/>
                    </a:cxn>
                    <a:cxn ang="0">
                      <a:pos x="T4" y="T5"/>
                    </a:cxn>
                    <a:cxn ang="0">
                      <a:pos x="T6" y="T7"/>
                    </a:cxn>
                    <a:cxn ang="0">
                      <a:pos x="T8" y="T9"/>
                    </a:cxn>
                    <a:cxn ang="0">
                      <a:pos x="T10" y="T11"/>
                    </a:cxn>
                    <a:cxn ang="0">
                      <a:pos x="T12" y="T13"/>
                    </a:cxn>
                  </a:cxnLst>
                  <a:rect l="0" t="0" r="r" b="b"/>
                  <a:pathLst>
                    <a:path w="132" h="117">
                      <a:moveTo>
                        <a:pt x="0" y="117"/>
                      </a:moveTo>
                      <a:lnTo>
                        <a:pt x="66" y="0"/>
                      </a:lnTo>
                      <a:lnTo>
                        <a:pt x="73" y="0"/>
                      </a:lnTo>
                      <a:lnTo>
                        <a:pt x="81" y="7"/>
                      </a:lnTo>
                      <a:lnTo>
                        <a:pt x="102" y="37"/>
                      </a:lnTo>
                      <a:lnTo>
                        <a:pt x="132" y="80"/>
                      </a:lnTo>
                      <a:lnTo>
                        <a:pt x="0" y="117"/>
                      </a:lnTo>
                      <a:close/>
                    </a:path>
                  </a:pathLst>
                </a:custGeom>
                <a:solidFill>
                  <a:srgbClr val="000000"/>
                </a:solidFill>
                <a:ln w="11113">
                  <a:solidFill>
                    <a:srgbClr val="000000"/>
                  </a:solidFill>
                  <a:prstDash val="solid"/>
                  <a:round/>
                  <a:headEnd/>
                  <a:tailEnd/>
                </a:ln>
              </p:spPr>
              <p:txBody>
                <a:bodyPr/>
                <a:lstStyle/>
                <a:p>
                  <a:endParaRPr lang="en-US"/>
                </a:p>
              </p:txBody>
            </p:sp>
            <p:sp>
              <p:nvSpPr>
                <p:cNvPr id="74771" name="Freeform 19"/>
                <p:cNvSpPr>
                  <a:spLocks/>
                </p:cNvSpPr>
                <p:nvPr/>
              </p:nvSpPr>
              <p:spPr bwMode="auto">
                <a:xfrm>
                  <a:off x="4416" y="2688"/>
                  <a:ext cx="1007" cy="832"/>
                </a:xfrm>
                <a:custGeom>
                  <a:avLst/>
                  <a:gdLst>
                    <a:gd name="T0" fmla="*/ 0 w 1007"/>
                    <a:gd name="T1" fmla="*/ 664 h 832"/>
                    <a:gd name="T2" fmla="*/ 788 w 1007"/>
                    <a:gd name="T3" fmla="*/ 65 h 832"/>
                    <a:gd name="T4" fmla="*/ 861 w 1007"/>
                    <a:gd name="T5" fmla="*/ 7 h 832"/>
                    <a:gd name="T6" fmla="*/ 883 w 1007"/>
                    <a:gd name="T7" fmla="*/ 0 h 832"/>
                    <a:gd name="T8" fmla="*/ 905 w 1007"/>
                    <a:gd name="T9" fmla="*/ 7 h 832"/>
                    <a:gd name="T10" fmla="*/ 919 w 1007"/>
                    <a:gd name="T11" fmla="*/ 7 h 832"/>
                    <a:gd name="T12" fmla="*/ 934 w 1007"/>
                    <a:gd name="T13" fmla="*/ 22 h 832"/>
                    <a:gd name="T14" fmla="*/ 992 w 1007"/>
                    <a:gd name="T15" fmla="*/ 109 h 832"/>
                    <a:gd name="T16" fmla="*/ 1007 w 1007"/>
                    <a:gd name="T17" fmla="*/ 124 h 832"/>
                    <a:gd name="T18" fmla="*/ 1007 w 1007"/>
                    <a:gd name="T19" fmla="*/ 146 h 832"/>
                    <a:gd name="T20" fmla="*/ 1007 w 1007"/>
                    <a:gd name="T21" fmla="*/ 160 h 832"/>
                    <a:gd name="T22" fmla="*/ 999 w 1007"/>
                    <a:gd name="T23" fmla="*/ 175 h 832"/>
                    <a:gd name="T24" fmla="*/ 992 w 1007"/>
                    <a:gd name="T25" fmla="*/ 182 h 832"/>
                    <a:gd name="T26" fmla="*/ 912 w 1007"/>
                    <a:gd name="T27" fmla="*/ 241 h 832"/>
                    <a:gd name="T28" fmla="*/ 467 w 1007"/>
                    <a:gd name="T29" fmla="*/ 584 h 832"/>
                    <a:gd name="T30" fmla="*/ 277 w 1007"/>
                    <a:gd name="T31" fmla="*/ 730 h 832"/>
                    <a:gd name="T32" fmla="*/ 167 w 1007"/>
                    <a:gd name="T33" fmla="*/ 810 h 832"/>
                    <a:gd name="T34" fmla="*/ 138 w 1007"/>
                    <a:gd name="T35" fmla="*/ 832 h 832"/>
                    <a:gd name="T36" fmla="*/ 131 w 1007"/>
                    <a:gd name="T37" fmla="*/ 832 h 832"/>
                    <a:gd name="T38" fmla="*/ 160 w 1007"/>
                    <a:gd name="T39" fmla="*/ 752 h 832"/>
                    <a:gd name="T40" fmla="*/ 58 w 1007"/>
                    <a:gd name="T41" fmla="*/ 752 h 832"/>
                    <a:gd name="T42" fmla="*/ 73 w 1007"/>
                    <a:gd name="T43" fmla="*/ 708 h 832"/>
                    <a:gd name="T44" fmla="*/ 87 w 1007"/>
                    <a:gd name="T45" fmla="*/ 664 h 832"/>
                    <a:gd name="T46" fmla="*/ 0 w 1007"/>
                    <a:gd name="T47" fmla="*/ 664 h 8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007" h="832">
                      <a:moveTo>
                        <a:pt x="0" y="664"/>
                      </a:moveTo>
                      <a:lnTo>
                        <a:pt x="788" y="65"/>
                      </a:lnTo>
                      <a:lnTo>
                        <a:pt x="861" y="7"/>
                      </a:lnTo>
                      <a:lnTo>
                        <a:pt x="883" y="0"/>
                      </a:lnTo>
                      <a:lnTo>
                        <a:pt x="905" y="7"/>
                      </a:lnTo>
                      <a:lnTo>
                        <a:pt x="919" y="7"/>
                      </a:lnTo>
                      <a:lnTo>
                        <a:pt x="934" y="22"/>
                      </a:lnTo>
                      <a:lnTo>
                        <a:pt x="992" y="109"/>
                      </a:lnTo>
                      <a:lnTo>
                        <a:pt x="1007" y="124"/>
                      </a:lnTo>
                      <a:lnTo>
                        <a:pt x="1007" y="146"/>
                      </a:lnTo>
                      <a:lnTo>
                        <a:pt x="1007" y="160"/>
                      </a:lnTo>
                      <a:lnTo>
                        <a:pt x="999" y="175"/>
                      </a:lnTo>
                      <a:lnTo>
                        <a:pt x="992" y="182"/>
                      </a:lnTo>
                      <a:lnTo>
                        <a:pt x="912" y="241"/>
                      </a:lnTo>
                      <a:lnTo>
                        <a:pt x="467" y="584"/>
                      </a:lnTo>
                      <a:lnTo>
                        <a:pt x="277" y="730"/>
                      </a:lnTo>
                      <a:lnTo>
                        <a:pt x="167" y="810"/>
                      </a:lnTo>
                      <a:lnTo>
                        <a:pt x="138" y="832"/>
                      </a:lnTo>
                      <a:lnTo>
                        <a:pt x="131" y="832"/>
                      </a:lnTo>
                      <a:lnTo>
                        <a:pt x="160" y="752"/>
                      </a:lnTo>
                      <a:lnTo>
                        <a:pt x="58" y="752"/>
                      </a:lnTo>
                      <a:lnTo>
                        <a:pt x="73" y="708"/>
                      </a:lnTo>
                      <a:lnTo>
                        <a:pt x="87" y="664"/>
                      </a:lnTo>
                      <a:lnTo>
                        <a:pt x="0" y="664"/>
                      </a:lnTo>
                      <a:close/>
                    </a:path>
                  </a:pathLst>
                </a:custGeom>
                <a:solidFill>
                  <a:srgbClr val="F3B300"/>
                </a:solidFill>
                <a:ln w="11113">
                  <a:solidFill>
                    <a:srgbClr val="000000"/>
                  </a:solidFill>
                  <a:prstDash val="solid"/>
                  <a:round/>
                  <a:headEnd/>
                  <a:tailEnd/>
                </a:ln>
              </p:spPr>
              <p:txBody>
                <a:bodyPr/>
                <a:lstStyle/>
                <a:p>
                  <a:endParaRPr lang="en-US"/>
                </a:p>
              </p:txBody>
            </p:sp>
            <p:sp>
              <p:nvSpPr>
                <p:cNvPr id="74772" name="Freeform 20"/>
                <p:cNvSpPr>
                  <a:spLocks/>
                </p:cNvSpPr>
                <p:nvPr/>
              </p:nvSpPr>
              <p:spPr bwMode="auto">
                <a:xfrm>
                  <a:off x="5251" y="2640"/>
                  <a:ext cx="288" cy="241"/>
                </a:xfrm>
                <a:custGeom>
                  <a:avLst/>
                  <a:gdLst>
                    <a:gd name="T0" fmla="*/ 0 w 219"/>
                    <a:gd name="T1" fmla="*/ 65 h 241"/>
                    <a:gd name="T2" fmla="*/ 73 w 219"/>
                    <a:gd name="T3" fmla="*/ 7 h 241"/>
                    <a:gd name="T4" fmla="*/ 95 w 219"/>
                    <a:gd name="T5" fmla="*/ 0 h 241"/>
                    <a:gd name="T6" fmla="*/ 117 w 219"/>
                    <a:gd name="T7" fmla="*/ 7 h 241"/>
                    <a:gd name="T8" fmla="*/ 131 w 219"/>
                    <a:gd name="T9" fmla="*/ 7 h 241"/>
                    <a:gd name="T10" fmla="*/ 146 w 219"/>
                    <a:gd name="T11" fmla="*/ 22 h 241"/>
                    <a:gd name="T12" fmla="*/ 204 w 219"/>
                    <a:gd name="T13" fmla="*/ 109 h 241"/>
                    <a:gd name="T14" fmla="*/ 219 w 219"/>
                    <a:gd name="T15" fmla="*/ 124 h 241"/>
                    <a:gd name="T16" fmla="*/ 219 w 219"/>
                    <a:gd name="T17" fmla="*/ 146 h 241"/>
                    <a:gd name="T18" fmla="*/ 219 w 219"/>
                    <a:gd name="T19" fmla="*/ 160 h 241"/>
                    <a:gd name="T20" fmla="*/ 211 w 219"/>
                    <a:gd name="T21" fmla="*/ 175 h 241"/>
                    <a:gd name="T22" fmla="*/ 204 w 219"/>
                    <a:gd name="T23" fmla="*/ 182 h 241"/>
                    <a:gd name="T24" fmla="*/ 124 w 219"/>
                    <a:gd name="T25" fmla="*/ 241 h 241"/>
                    <a:gd name="T26" fmla="*/ 0 w 219"/>
                    <a:gd name="T27" fmla="*/ 65 h 2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19" h="241">
                      <a:moveTo>
                        <a:pt x="0" y="65"/>
                      </a:moveTo>
                      <a:lnTo>
                        <a:pt x="73" y="7"/>
                      </a:lnTo>
                      <a:lnTo>
                        <a:pt x="95" y="0"/>
                      </a:lnTo>
                      <a:lnTo>
                        <a:pt x="117" y="7"/>
                      </a:lnTo>
                      <a:lnTo>
                        <a:pt x="131" y="7"/>
                      </a:lnTo>
                      <a:lnTo>
                        <a:pt x="146" y="22"/>
                      </a:lnTo>
                      <a:lnTo>
                        <a:pt x="204" y="109"/>
                      </a:lnTo>
                      <a:lnTo>
                        <a:pt x="219" y="124"/>
                      </a:lnTo>
                      <a:lnTo>
                        <a:pt x="219" y="146"/>
                      </a:lnTo>
                      <a:lnTo>
                        <a:pt x="219" y="160"/>
                      </a:lnTo>
                      <a:lnTo>
                        <a:pt x="211" y="175"/>
                      </a:lnTo>
                      <a:lnTo>
                        <a:pt x="204" y="182"/>
                      </a:lnTo>
                      <a:lnTo>
                        <a:pt x="124" y="241"/>
                      </a:lnTo>
                      <a:lnTo>
                        <a:pt x="0" y="65"/>
                      </a:lnTo>
                      <a:close/>
                    </a:path>
                  </a:pathLst>
                </a:custGeom>
                <a:solidFill>
                  <a:srgbClr val="FFB3D1"/>
                </a:solidFill>
                <a:ln w="11113">
                  <a:solidFill>
                    <a:srgbClr val="000000"/>
                  </a:solidFill>
                  <a:prstDash val="solid"/>
                  <a:round/>
                  <a:headEnd/>
                  <a:tailEnd/>
                </a:ln>
              </p:spPr>
              <p:txBody>
                <a:bodyPr/>
                <a:lstStyle/>
                <a:p>
                  <a:endParaRPr lang="en-US"/>
                </a:p>
              </p:txBody>
            </p:sp>
          </p:grpSp>
          <p:sp>
            <p:nvSpPr>
              <p:cNvPr id="74773" name="Line 21"/>
              <p:cNvSpPr>
                <a:spLocks noChangeShapeType="1"/>
              </p:cNvSpPr>
              <p:nvPr/>
            </p:nvSpPr>
            <p:spPr bwMode="auto">
              <a:xfrm>
                <a:off x="5489" y="2597"/>
                <a:ext cx="132" cy="189"/>
              </a:xfrm>
              <a:prstGeom prst="line">
                <a:avLst/>
              </a:prstGeom>
              <a:noFill/>
              <a:ln w="460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4774" name="Line 22"/>
              <p:cNvSpPr>
                <a:spLocks noChangeShapeType="1"/>
              </p:cNvSpPr>
              <p:nvPr/>
            </p:nvSpPr>
            <p:spPr bwMode="auto">
              <a:xfrm>
                <a:off x="5441" y="2645"/>
                <a:ext cx="131" cy="190"/>
              </a:xfrm>
              <a:prstGeom prst="line">
                <a:avLst/>
              </a:prstGeom>
              <a:noFill/>
              <a:ln w="460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74775" name="Text Box 23"/>
            <p:cNvSpPr txBox="1">
              <a:spLocks noChangeArrowheads="1"/>
            </p:cNvSpPr>
            <p:nvPr/>
          </p:nvSpPr>
          <p:spPr bwMode="auto">
            <a:xfrm>
              <a:off x="3491" y="2790"/>
              <a:ext cx="1121" cy="11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10000"/>
                </a:lnSpc>
              </a:pPr>
              <a:r>
                <a:rPr lang="en-US" altLang="en-US" sz="1400">
                  <a:solidFill>
                    <a:schemeClr val="bg2"/>
                  </a:solidFill>
                  <a:latin typeface="Times New Roman" pitchFamily="18" charset="0"/>
                </a:rPr>
                <a:t>Meets class objectives</a:t>
              </a:r>
            </a:p>
            <a:p>
              <a:pPr>
                <a:lnSpc>
                  <a:spcPct val="110000"/>
                </a:lnSpc>
              </a:pPr>
              <a:r>
                <a:rPr lang="en-US" altLang="en-US" sz="1400">
                  <a:solidFill>
                    <a:schemeClr val="bg2"/>
                  </a:solidFill>
                  <a:latin typeface="Times New Roman" pitchFamily="18" charset="0"/>
                </a:rPr>
                <a:t>Ease of use</a:t>
              </a:r>
            </a:p>
            <a:p>
              <a:pPr>
                <a:lnSpc>
                  <a:spcPct val="110000"/>
                </a:lnSpc>
              </a:pPr>
              <a:r>
                <a:rPr lang="en-US" altLang="en-US" sz="1400">
                  <a:solidFill>
                    <a:schemeClr val="bg2"/>
                  </a:solidFill>
                  <a:latin typeface="Times New Roman" pitchFamily="18" charset="0"/>
                </a:rPr>
                <a:t>Flexible</a:t>
              </a:r>
            </a:p>
            <a:p>
              <a:pPr>
                <a:lnSpc>
                  <a:spcPct val="110000"/>
                </a:lnSpc>
              </a:pPr>
              <a:r>
                <a:rPr lang="en-US" altLang="en-US" sz="1400">
                  <a:solidFill>
                    <a:schemeClr val="bg2"/>
                  </a:solidFill>
                  <a:latin typeface="Times New Roman" pitchFamily="18" charset="0"/>
                </a:rPr>
                <a:t>Documentation</a:t>
              </a:r>
            </a:p>
            <a:p>
              <a:pPr>
                <a:lnSpc>
                  <a:spcPct val="110000"/>
                </a:lnSpc>
              </a:pPr>
              <a:r>
                <a:rPr lang="en-US" altLang="en-US" sz="1400">
                  <a:solidFill>
                    <a:schemeClr val="bg2"/>
                  </a:solidFill>
                  <a:latin typeface="Times New Roman" pitchFamily="18" charset="0"/>
                </a:rPr>
                <a:t>Company support</a:t>
              </a:r>
            </a:p>
            <a:p>
              <a:pPr>
                <a:lnSpc>
                  <a:spcPct val="110000"/>
                </a:lnSpc>
              </a:pPr>
              <a:r>
                <a:rPr lang="en-US" altLang="en-US" sz="1400">
                  <a:solidFill>
                    <a:schemeClr val="bg2"/>
                  </a:solidFill>
                  <a:latin typeface="Times New Roman" pitchFamily="18" charset="0"/>
                </a:rPr>
                <a:t>Use of graphics</a:t>
              </a:r>
            </a:p>
            <a:p>
              <a:pPr>
                <a:lnSpc>
                  <a:spcPct val="110000"/>
                </a:lnSpc>
              </a:pPr>
              <a:endParaRPr lang="en-US" altLang="en-US">
                <a:latin typeface="Times New Roman" pitchFamily="18" charset="0"/>
              </a:endParaRPr>
            </a:p>
          </p:txBody>
        </p:sp>
      </p:grpSp>
    </p:spTree>
    <p:extLst>
      <p:ext uri="{BB962C8B-B14F-4D97-AF65-F5344CB8AC3E}">
        <p14:creationId xmlns:p14="http://schemas.microsoft.com/office/powerpoint/2010/main" val="768892349"/>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a:noFill/>
          <a:ln/>
          <a:effectLst>
            <a:outerShdw dist="35921" dir="2700000" algn="ctr" rotWithShape="0">
              <a:srgbClr val="000000"/>
            </a:outerShdw>
          </a:effectLst>
        </p:spPr>
        <p:txBody>
          <a:bodyPr lIns="90487" rIns="90487"/>
          <a:lstStyle/>
          <a:p>
            <a:r>
              <a:rPr lang="en-US" altLang="en-US"/>
              <a:t>Software Evaluation</a:t>
            </a:r>
          </a:p>
        </p:txBody>
      </p:sp>
      <p:sp>
        <p:nvSpPr>
          <p:cNvPr id="75779" name="Rectangle 3"/>
          <p:cNvSpPr>
            <a:spLocks noGrp="1" noChangeArrowheads="1"/>
          </p:cNvSpPr>
          <p:nvPr>
            <p:ph type="body" idx="1"/>
          </p:nvPr>
        </p:nvSpPr>
        <p:spPr>
          <a:noFill/>
          <a:ln/>
        </p:spPr>
        <p:txBody>
          <a:bodyPr lIns="90487" rIns="90487"/>
          <a:lstStyle/>
          <a:p>
            <a:r>
              <a:rPr lang="en-US" altLang="en-US"/>
              <a:t>Determine needs.</a:t>
            </a:r>
          </a:p>
          <a:p>
            <a:r>
              <a:rPr lang="en-US" altLang="en-US"/>
              <a:t>Specify desired software characteristics. </a:t>
            </a:r>
          </a:p>
          <a:p>
            <a:r>
              <a:rPr lang="en-US" altLang="en-US"/>
              <a:t>Obtain or construct an evaluation form. </a:t>
            </a:r>
          </a:p>
          <a:p>
            <a:r>
              <a:rPr lang="en-US" altLang="en-US"/>
              <a:t>Survey available sources of software. </a:t>
            </a:r>
          </a:p>
          <a:p>
            <a:r>
              <a:rPr lang="en-US" altLang="en-US"/>
              <a:t>Obtain software for preview. </a:t>
            </a:r>
          </a:p>
        </p:txBody>
      </p:sp>
    </p:spTree>
    <p:extLst>
      <p:ext uri="{BB962C8B-B14F-4D97-AF65-F5344CB8AC3E}">
        <p14:creationId xmlns:p14="http://schemas.microsoft.com/office/powerpoint/2010/main" val="240340854"/>
      </p:ext>
    </p:extLst>
  </p:cSld>
  <p:clrMapOvr>
    <a:masterClrMapping/>
  </p:clrMapOvr>
  <p:transition/>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a:noFill/>
          <a:ln/>
          <a:effectLst>
            <a:outerShdw dist="35921" dir="2700000" algn="ctr" rotWithShape="0">
              <a:srgbClr val="000000"/>
            </a:outerShdw>
          </a:effectLst>
        </p:spPr>
        <p:txBody>
          <a:bodyPr lIns="90487" rIns="90487"/>
          <a:lstStyle/>
          <a:p>
            <a:r>
              <a:rPr lang="en-US" altLang="en-US"/>
              <a:t>Software Evaluation</a:t>
            </a:r>
          </a:p>
        </p:txBody>
      </p:sp>
      <p:sp>
        <p:nvSpPr>
          <p:cNvPr id="76803" name="Rectangle 3"/>
          <p:cNvSpPr>
            <a:spLocks noGrp="1" noChangeArrowheads="1"/>
          </p:cNvSpPr>
          <p:nvPr>
            <p:ph type="body" idx="1"/>
          </p:nvPr>
        </p:nvSpPr>
        <p:spPr>
          <a:noFill/>
          <a:ln/>
        </p:spPr>
        <p:txBody>
          <a:bodyPr lIns="90487" rIns="90487"/>
          <a:lstStyle/>
          <a:p>
            <a:r>
              <a:rPr lang="en-US" altLang="en-US"/>
              <a:t>Read the documentation. </a:t>
            </a:r>
          </a:p>
          <a:p>
            <a:r>
              <a:rPr lang="en-US" altLang="en-US"/>
              <a:t>Run through the software several times. </a:t>
            </a:r>
          </a:p>
          <a:p>
            <a:r>
              <a:rPr lang="en-US" altLang="en-US"/>
              <a:t>Complete the evaluation form. </a:t>
            </a:r>
          </a:p>
          <a:p>
            <a:r>
              <a:rPr lang="en-US" altLang="en-US"/>
              <a:t>Repeat the process for any competing products</a:t>
            </a:r>
          </a:p>
          <a:p>
            <a:r>
              <a:rPr lang="en-US" altLang="en-US"/>
              <a:t>Make your selection. </a:t>
            </a:r>
          </a:p>
        </p:txBody>
      </p:sp>
    </p:spTree>
    <p:extLst>
      <p:ext uri="{BB962C8B-B14F-4D97-AF65-F5344CB8AC3E}">
        <p14:creationId xmlns:p14="http://schemas.microsoft.com/office/powerpoint/2010/main" val="3762699091"/>
      </p:ext>
    </p:extLst>
  </p:cSld>
  <p:clrMapOvr>
    <a:masterClrMapping/>
  </p:clrMapOvr>
  <p:transition/>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ctrTitle"/>
          </p:nvPr>
        </p:nvSpPr>
        <p:spPr>
          <a:xfrm>
            <a:off x="685800" y="2286000"/>
            <a:ext cx="7772400" cy="1143000"/>
          </a:xfrm>
          <a:noFill/>
          <a:ln/>
        </p:spPr>
        <p:txBody>
          <a:bodyPr/>
          <a:lstStyle/>
          <a:p>
            <a:r>
              <a:rPr lang="en-US" altLang="en-US"/>
              <a:t>The End</a:t>
            </a:r>
          </a:p>
        </p:txBody>
      </p:sp>
    </p:spTree>
    <p:extLst>
      <p:ext uri="{BB962C8B-B14F-4D97-AF65-F5344CB8AC3E}">
        <p14:creationId xmlns:p14="http://schemas.microsoft.com/office/powerpoint/2010/main" val="2829824626"/>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84"/>
            <a:ext cx="8229600" cy="720080"/>
          </a:xfrm>
        </p:spPr>
        <p:txBody>
          <a:bodyPr>
            <a:normAutofit fontScale="90000"/>
          </a:bodyPr>
          <a:lstStyle/>
          <a:p>
            <a:r>
              <a:rPr lang="en-GB" dirty="0"/>
              <a:t>Creating Phase</a:t>
            </a:r>
          </a:p>
        </p:txBody>
      </p:sp>
      <p:sp>
        <p:nvSpPr>
          <p:cNvPr id="3" name="Content Placeholder 2"/>
          <p:cNvSpPr>
            <a:spLocks noGrp="1"/>
          </p:cNvSpPr>
          <p:nvPr>
            <p:ph idx="1"/>
          </p:nvPr>
        </p:nvSpPr>
        <p:spPr>
          <a:xfrm>
            <a:off x="107504" y="692696"/>
            <a:ext cx="9036496" cy="6165304"/>
          </a:xfrm>
        </p:spPr>
        <p:txBody>
          <a:bodyPr>
            <a:noAutofit/>
          </a:bodyPr>
          <a:lstStyle/>
          <a:p>
            <a:pPr marL="0" indent="0">
              <a:buNone/>
            </a:pPr>
            <a:r>
              <a:rPr lang="en-GB" sz="3600" dirty="0"/>
              <a:t>At this phase the inquirers have a certain amount of readiness and are able to organize the information as well as create a presentation </a:t>
            </a:r>
            <a:r>
              <a:rPr lang="en-GB" sz="3600" dirty="0" smtClean="0"/>
              <a:t>format</a:t>
            </a:r>
            <a:r>
              <a:rPr lang="en-GB" sz="3600" dirty="0"/>
              <a:t> </a:t>
            </a:r>
            <a:r>
              <a:rPr lang="en-GB" sz="3600" dirty="0" smtClean="0"/>
              <a:t>but may be </a:t>
            </a:r>
            <a:r>
              <a:rPr lang="en-GB" sz="3600" dirty="0"/>
              <a:t>quite uncertain of their product and need </a:t>
            </a:r>
            <a:r>
              <a:rPr lang="en-GB" sz="3600" dirty="0" smtClean="0"/>
              <a:t>teachers’ </a:t>
            </a:r>
            <a:r>
              <a:rPr lang="en-GB" sz="3600" dirty="0"/>
              <a:t>guidelines in producing the acceptable one</a:t>
            </a:r>
            <a:r>
              <a:rPr lang="en-GB" sz="3600" dirty="0" smtClean="0"/>
              <a:t>.</a:t>
            </a:r>
          </a:p>
          <a:p>
            <a:pPr marL="0" indent="0">
              <a:buNone/>
            </a:pPr>
            <a:r>
              <a:rPr lang="en-US" sz="3600" dirty="0" smtClean="0"/>
              <a:t>Teacher </a:t>
            </a:r>
            <a:r>
              <a:rPr lang="en-GB" sz="3600" dirty="0"/>
              <a:t>may also encourage cooperative and collaborative activities among the learners whereby they can be teamed up in their creative efforts and come up with the relevant resources, discussions and on-line </a:t>
            </a:r>
            <a:r>
              <a:rPr lang="en-GB" sz="3600" dirty="0" smtClean="0"/>
              <a:t>projects. </a:t>
            </a:r>
            <a:endParaRPr lang="en-GB" sz="3600" dirty="0"/>
          </a:p>
        </p:txBody>
      </p:sp>
    </p:spTree>
    <p:extLst>
      <p:ext uri="{BB962C8B-B14F-4D97-AF65-F5344CB8AC3E}">
        <p14:creationId xmlns:p14="http://schemas.microsoft.com/office/powerpoint/2010/main" val="1910034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778098"/>
          </a:xfrm>
        </p:spPr>
        <p:txBody>
          <a:bodyPr/>
          <a:lstStyle/>
          <a:p>
            <a:r>
              <a:rPr lang="en-GB" dirty="0"/>
              <a:t>Sharing Phase</a:t>
            </a:r>
          </a:p>
        </p:txBody>
      </p:sp>
      <p:sp>
        <p:nvSpPr>
          <p:cNvPr id="3" name="Content Placeholder 2"/>
          <p:cNvSpPr>
            <a:spLocks noGrp="1"/>
          </p:cNvSpPr>
          <p:nvPr>
            <p:ph idx="1"/>
          </p:nvPr>
        </p:nvSpPr>
        <p:spPr>
          <a:xfrm>
            <a:off x="0" y="908720"/>
            <a:ext cx="9144000" cy="5949280"/>
          </a:xfrm>
        </p:spPr>
        <p:txBody>
          <a:bodyPr>
            <a:normAutofit fontScale="92500" lnSpcReduction="10000"/>
          </a:bodyPr>
          <a:lstStyle/>
          <a:p>
            <a:r>
              <a:rPr lang="en-GB" dirty="0"/>
              <a:t>This is the stage where inquirers will learn to communicate and share their new understanding in a variety of ways with their target audience such as through project presentations. Student inquirers will also learn to develop positive feedback and questioning techniques. </a:t>
            </a:r>
          </a:p>
          <a:p>
            <a:r>
              <a:rPr lang="en-GB" dirty="0"/>
              <a:t>At this instant, collaborative effort will be demonstrated at the time where the inquirers support the other members in their sharing by participating as audience members. It is better to have inexperienced or novice researchers to be involved in small group sharing rather than having each individual student share their work with the whole class as it is often more successful and time –efficient </a:t>
            </a:r>
          </a:p>
        </p:txBody>
      </p:sp>
    </p:spTree>
    <p:extLst>
      <p:ext uri="{BB962C8B-B14F-4D97-AF65-F5344CB8AC3E}">
        <p14:creationId xmlns:p14="http://schemas.microsoft.com/office/powerpoint/2010/main" val="14831450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706090"/>
          </a:xfrm>
        </p:spPr>
        <p:txBody>
          <a:bodyPr>
            <a:normAutofit fontScale="90000"/>
          </a:bodyPr>
          <a:lstStyle/>
          <a:p>
            <a:r>
              <a:rPr lang="en-GB" dirty="0"/>
              <a:t>Evaluating Phase</a:t>
            </a:r>
          </a:p>
        </p:txBody>
      </p:sp>
      <p:sp>
        <p:nvSpPr>
          <p:cNvPr id="3" name="Content Placeholder 2"/>
          <p:cNvSpPr>
            <a:spLocks noGrp="1"/>
          </p:cNvSpPr>
          <p:nvPr>
            <p:ph idx="1"/>
          </p:nvPr>
        </p:nvSpPr>
        <p:spPr>
          <a:xfrm>
            <a:off x="179512" y="692696"/>
            <a:ext cx="8964488" cy="6021288"/>
          </a:xfrm>
        </p:spPr>
        <p:txBody>
          <a:bodyPr>
            <a:noAutofit/>
          </a:bodyPr>
          <a:lstStyle/>
          <a:p>
            <a:pPr marL="0" indent="0">
              <a:buNone/>
            </a:pPr>
            <a:r>
              <a:rPr lang="en-GB" sz="3600" dirty="0"/>
              <a:t>In order to reach successful outcomes in inquiry, the instructor must provide the inquirers with opportunities to reflect on the original brainstorming session and examine the development of their focus.</a:t>
            </a:r>
          </a:p>
          <a:p>
            <a:pPr marL="0" indent="0">
              <a:buNone/>
            </a:pPr>
            <a:r>
              <a:rPr lang="en-GB" sz="3600" dirty="0"/>
              <a:t>It is essential that the inquirers make use of learning tools such as rubrics and checklists to evaluate their products and processes. Inquirers are also encouraged to work collaboratively at this stage to edit each </a:t>
            </a:r>
            <a:r>
              <a:rPr lang="en-GB" sz="3600" dirty="0" smtClean="0"/>
              <a:t>other’s </a:t>
            </a:r>
            <a:r>
              <a:rPr lang="en-GB" sz="3600" dirty="0"/>
              <a:t>product.</a:t>
            </a:r>
          </a:p>
        </p:txBody>
      </p:sp>
    </p:spTree>
    <p:extLst>
      <p:ext uri="{BB962C8B-B14F-4D97-AF65-F5344CB8AC3E}">
        <p14:creationId xmlns:p14="http://schemas.microsoft.com/office/powerpoint/2010/main" val="7193938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706090"/>
          </a:xfrm>
        </p:spPr>
        <p:txBody>
          <a:bodyPr>
            <a:normAutofit fontScale="90000"/>
          </a:bodyPr>
          <a:lstStyle/>
          <a:p>
            <a:r>
              <a:rPr lang="en-GB" dirty="0"/>
              <a:t>INQUIRY LEVELS</a:t>
            </a:r>
          </a:p>
        </p:txBody>
      </p:sp>
      <p:sp>
        <p:nvSpPr>
          <p:cNvPr id="3" name="Content Placeholder 2"/>
          <p:cNvSpPr>
            <a:spLocks noGrp="1"/>
          </p:cNvSpPr>
          <p:nvPr>
            <p:ph idx="1"/>
          </p:nvPr>
        </p:nvSpPr>
        <p:spPr>
          <a:xfrm>
            <a:off x="107504" y="692696"/>
            <a:ext cx="8856984" cy="6048672"/>
          </a:xfrm>
        </p:spPr>
        <p:txBody>
          <a:bodyPr>
            <a:normAutofit lnSpcReduction="10000"/>
          </a:bodyPr>
          <a:lstStyle/>
          <a:p>
            <a:pPr marL="0" indent="0">
              <a:buNone/>
            </a:pPr>
            <a:r>
              <a:rPr lang="en-GB" b="1" dirty="0"/>
              <a:t>Level 1: Confirmation Inquiry</a:t>
            </a:r>
          </a:p>
          <a:p>
            <a:pPr marL="0" indent="0">
              <a:buNone/>
            </a:pPr>
            <a:r>
              <a:rPr lang="en-GB" sz="3600" dirty="0"/>
              <a:t>The teacher has taught a particular science theme or topic</a:t>
            </a:r>
            <a:r>
              <a:rPr lang="en-GB" sz="3600" dirty="0" smtClean="0"/>
              <a:t>. The </a:t>
            </a:r>
            <a:r>
              <a:rPr lang="en-GB" sz="3600" dirty="0"/>
              <a:t>teacher then develops questions and a procedure </a:t>
            </a:r>
            <a:r>
              <a:rPr lang="en-GB" sz="3600" dirty="0" smtClean="0"/>
              <a:t>that guides </a:t>
            </a:r>
            <a:r>
              <a:rPr lang="en-GB" sz="3600" dirty="0"/>
              <a:t>students through an activity where the results </a:t>
            </a:r>
            <a:r>
              <a:rPr lang="en-GB" sz="3600" dirty="0" smtClean="0"/>
              <a:t>are already </a:t>
            </a:r>
            <a:r>
              <a:rPr lang="en-GB" sz="3600" dirty="0"/>
              <a:t>known. </a:t>
            </a:r>
            <a:endParaRPr lang="en-GB" sz="3600" dirty="0" smtClean="0"/>
          </a:p>
          <a:p>
            <a:pPr marL="0" indent="0">
              <a:buNone/>
            </a:pPr>
            <a:r>
              <a:rPr lang="en-GB" sz="3600" dirty="0" smtClean="0"/>
              <a:t>This </a:t>
            </a:r>
            <a:r>
              <a:rPr lang="en-GB" sz="3600" dirty="0"/>
              <a:t>method is great to reinforce </a:t>
            </a:r>
            <a:r>
              <a:rPr lang="en-GB" sz="3600" dirty="0" smtClean="0"/>
              <a:t>concepts taught </a:t>
            </a:r>
            <a:r>
              <a:rPr lang="en-GB" sz="3600" dirty="0"/>
              <a:t>and to introduce students into learning to follow</a:t>
            </a:r>
          </a:p>
          <a:p>
            <a:pPr marL="0" indent="0">
              <a:buNone/>
            </a:pPr>
            <a:r>
              <a:rPr lang="en-GB" sz="3600" dirty="0"/>
              <a:t>procedures, collect and record data correctly and to </a:t>
            </a:r>
            <a:r>
              <a:rPr lang="en-GB" sz="3600" dirty="0" smtClean="0"/>
              <a:t>confirm and </a:t>
            </a:r>
            <a:r>
              <a:rPr lang="en-GB" sz="3600" dirty="0"/>
              <a:t>deepen understandings.</a:t>
            </a:r>
          </a:p>
        </p:txBody>
      </p:sp>
    </p:spTree>
    <p:extLst>
      <p:ext uri="{BB962C8B-B14F-4D97-AF65-F5344CB8AC3E}">
        <p14:creationId xmlns:p14="http://schemas.microsoft.com/office/powerpoint/2010/main" val="14828739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706090"/>
          </a:xfrm>
        </p:spPr>
        <p:txBody>
          <a:bodyPr>
            <a:normAutofit fontScale="90000"/>
          </a:bodyPr>
          <a:lstStyle/>
          <a:p>
            <a:r>
              <a:rPr lang="en-GB" b="1" dirty="0"/>
              <a:t>Level 2: Structured </a:t>
            </a:r>
            <a:r>
              <a:rPr lang="en-GB" b="1" dirty="0" smtClean="0"/>
              <a:t>Inquiry</a:t>
            </a:r>
            <a:endParaRPr lang="en-GB" b="1" dirty="0"/>
          </a:p>
        </p:txBody>
      </p:sp>
      <p:sp>
        <p:nvSpPr>
          <p:cNvPr id="3" name="Content Placeholder 2"/>
          <p:cNvSpPr>
            <a:spLocks noGrp="1"/>
          </p:cNvSpPr>
          <p:nvPr>
            <p:ph idx="1"/>
          </p:nvPr>
        </p:nvSpPr>
        <p:spPr>
          <a:xfrm>
            <a:off x="457200" y="836712"/>
            <a:ext cx="8229600" cy="5289451"/>
          </a:xfrm>
        </p:spPr>
        <p:txBody>
          <a:bodyPr>
            <a:normAutofit/>
          </a:bodyPr>
          <a:lstStyle/>
          <a:p>
            <a:r>
              <a:rPr lang="en-GB" sz="4000" dirty="0" smtClean="0"/>
              <a:t>The </a:t>
            </a:r>
            <a:r>
              <a:rPr lang="en-GB" sz="4000" dirty="0"/>
              <a:t>teacher provides the initial question and an outline of </a:t>
            </a:r>
            <a:r>
              <a:rPr lang="en-GB" sz="4000" dirty="0" smtClean="0"/>
              <a:t>the procedure</a:t>
            </a:r>
            <a:r>
              <a:rPr lang="en-GB" sz="4000" dirty="0"/>
              <a:t>. </a:t>
            </a:r>
            <a:endParaRPr lang="en-GB" sz="4000" dirty="0" smtClean="0"/>
          </a:p>
          <a:p>
            <a:r>
              <a:rPr lang="en-GB" sz="4000" dirty="0" smtClean="0"/>
              <a:t>Students </a:t>
            </a:r>
            <a:r>
              <a:rPr lang="en-GB" sz="4000" dirty="0"/>
              <a:t>are to formulate explanations of </a:t>
            </a:r>
            <a:r>
              <a:rPr lang="en-GB" sz="4000" dirty="0" smtClean="0"/>
              <a:t>their findings </a:t>
            </a:r>
            <a:r>
              <a:rPr lang="en-GB" sz="4000" dirty="0"/>
              <a:t>through evaluating and </a:t>
            </a:r>
            <a:r>
              <a:rPr lang="en-GB" sz="4000" dirty="0" err="1"/>
              <a:t>analyzing</a:t>
            </a:r>
            <a:r>
              <a:rPr lang="en-GB" sz="4000" dirty="0"/>
              <a:t> the data that </a:t>
            </a:r>
            <a:r>
              <a:rPr lang="en-GB" sz="4000" dirty="0" smtClean="0"/>
              <a:t>they collect</a:t>
            </a:r>
            <a:r>
              <a:rPr lang="en-GB" sz="4000" dirty="0"/>
              <a:t>.</a:t>
            </a:r>
          </a:p>
        </p:txBody>
      </p:sp>
    </p:spTree>
    <p:extLst>
      <p:ext uri="{BB962C8B-B14F-4D97-AF65-F5344CB8AC3E}">
        <p14:creationId xmlns:p14="http://schemas.microsoft.com/office/powerpoint/2010/main" val="33389909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634082"/>
          </a:xfrm>
        </p:spPr>
        <p:txBody>
          <a:bodyPr>
            <a:normAutofit fontScale="90000"/>
          </a:bodyPr>
          <a:lstStyle/>
          <a:p>
            <a:r>
              <a:rPr lang="en-GB" b="1" dirty="0"/>
              <a:t>Level 3: Guided </a:t>
            </a:r>
            <a:r>
              <a:rPr lang="en-GB" b="1" dirty="0" smtClean="0"/>
              <a:t>Inquiry</a:t>
            </a:r>
            <a:endParaRPr lang="en-GB" b="1" dirty="0"/>
          </a:p>
        </p:txBody>
      </p:sp>
      <p:sp>
        <p:nvSpPr>
          <p:cNvPr id="3" name="Content Placeholder 2"/>
          <p:cNvSpPr>
            <a:spLocks noGrp="1"/>
          </p:cNvSpPr>
          <p:nvPr>
            <p:ph idx="1"/>
          </p:nvPr>
        </p:nvSpPr>
        <p:spPr>
          <a:xfrm>
            <a:off x="457200" y="836712"/>
            <a:ext cx="8229600" cy="5760640"/>
          </a:xfrm>
        </p:spPr>
        <p:txBody>
          <a:bodyPr>
            <a:normAutofit/>
          </a:bodyPr>
          <a:lstStyle/>
          <a:p>
            <a:r>
              <a:rPr lang="en-GB" sz="4400" dirty="0" smtClean="0"/>
              <a:t>The </a:t>
            </a:r>
            <a:r>
              <a:rPr lang="en-GB" sz="4400" dirty="0"/>
              <a:t>teacher provides only the research question for </a:t>
            </a:r>
            <a:r>
              <a:rPr lang="en-GB" sz="4400" dirty="0" smtClean="0"/>
              <a:t>the students</a:t>
            </a:r>
            <a:r>
              <a:rPr lang="en-GB" sz="4400" dirty="0"/>
              <a:t>. </a:t>
            </a:r>
            <a:endParaRPr lang="en-GB" sz="4400" dirty="0" smtClean="0"/>
          </a:p>
          <a:p>
            <a:r>
              <a:rPr lang="en-GB" sz="4400" dirty="0" smtClean="0"/>
              <a:t>The </a:t>
            </a:r>
            <a:r>
              <a:rPr lang="en-GB" sz="4400" dirty="0"/>
              <a:t>students are responsible for designing </a:t>
            </a:r>
            <a:r>
              <a:rPr lang="en-GB" sz="4400" dirty="0" smtClean="0"/>
              <a:t>and following </a:t>
            </a:r>
            <a:r>
              <a:rPr lang="en-GB" sz="4400" dirty="0"/>
              <a:t>their own procedures to test that question and </a:t>
            </a:r>
            <a:r>
              <a:rPr lang="en-GB" sz="4400" dirty="0" smtClean="0"/>
              <a:t>then communicate </a:t>
            </a:r>
            <a:r>
              <a:rPr lang="en-GB" sz="4400" dirty="0"/>
              <a:t>their results and findings.</a:t>
            </a:r>
          </a:p>
        </p:txBody>
      </p:sp>
    </p:spTree>
    <p:extLst>
      <p:ext uri="{BB962C8B-B14F-4D97-AF65-F5344CB8AC3E}">
        <p14:creationId xmlns:p14="http://schemas.microsoft.com/office/powerpoint/2010/main" val="30249171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778098"/>
          </a:xfrm>
        </p:spPr>
        <p:txBody>
          <a:bodyPr/>
          <a:lstStyle/>
          <a:p>
            <a:r>
              <a:rPr lang="en-GB" dirty="0"/>
              <a:t>Level 4: Open/True Inquiry</a:t>
            </a:r>
          </a:p>
        </p:txBody>
      </p:sp>
      <p:sp>
        <p:nvSpPr>
          <p:cNvPr id="3" name="Content Placeholder 2"/>
          <p:cNvSpPr>
            <a:spLocks noGrp="1"/>
          </p:cNvSpPr>
          <p:nvPr>
            <p:ph idx="1"/>
          </p:nvPr>
        </p:nvSpPr>
        <p:spPr>
          <a:xfrm>
            <a:off x="179512" y="764704"/>
            <a:ext cx="8964488" cy="5760640"/>
          </a:xfrm>
        </p:spPr>
        <p:txBody>
          <a:bodyPr>
            <a:noAutofit/>
          </a:bodyPr>
          <a:lstStyle/>
          <a:p>
            <a:pPr marL="0" indent="0">
              <a:buNone/>
            </a:pPr>
            <a:r>
              <a:rPr lang="en-GB" sz="4400" dirty="0"/>
              <a:t>Students formulate their own research question(s), design </a:t>
            </a:r>
            <a:r>
              <a:rPr lang="en-GB" sz="4400" dirty="0" smtClean="0"/>
              <a:t>and follow </a:t>
            </a:r>
            <a:r>
              <a:rPr lang="en-GB" sz="4400" dirty="0"/>
              <a:t>through with a developed procedure, and </a:t>
            </a:r>
            <a:r>
              <a:rPr lang="en-GB" sz="4400" dirty="0" smtClean="0"/>
              <a:t>communicate their </a:t>
            </a:r>
            <a:r>
              <a:rPr lang="en-GB" sz="4400" dirty="0"/>
              <a:t>findings and results. </a:t>
            </a:r>
            <a:endParaRPr lang="en-GB" sz="4400" dirty="0" smtClean="0"/>
          </a:p>
          <a:p>
            <a:pPr marL="0" indent="0">
              <a:buNone/>
            </a:pPr>
            <a:r>
              <a:rPr lang="en-GB" sz="4400" dirty="0" smtClean="0"/>
              <a:t>This </a:t>
            </a:r>
            <a:r>
              <a:rPr lang="en-GB" sz="4400" dirty="0"/>
              <a:t>type of inquiry is often seen </a:t>
            </a:r>
            <a:r>
              <a:rPr lang="en-GB" sz="4400" dirty="0" smtClean="0"/>
              <a:t>in science </a:t>
            </a:r>
            <a:r>
              <a:rPr lang="en-GB" sz="4400" dirty="0"/>
              <a:t>fair contexts where students drive their </a:t>
            </a:r>
            <a:r>
              <a:rPr lang="en-GB" sz="4400" dirty="0" smtClean="0"/>
              <a:t>own investigative </a:t>
            </a:r>
            <a:r>
              <a:rPr lang="en-GB" sz="4400" dirty="0"/>
              <a:t>questions.</a:t>
            </a:r>
          </a:p>
        </p:txBody>
      </p:sp>
    </p:spTree>
    <p:extLst>
      <p:ext uri="{BB962C8B-B14F-4D97-AF65-F5344CB8AC3E}">
        <p14:creationId xmlns:p14="http://schemas.microsoft.com/office/powerpoint/2010/main" val="19130975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706090"/>
          </a:xfrm>
        </p:spPr>
        <p:txBody>
          <a:bodyPr>
            <a:normAutofit fontScale="90000"/>
          </a:bodyPr>
          <a:lstStyle/>
          <a:p>
            <a:r>
              <a:rPr lang="en-US" dirty="0" smtClean="0"/>
              <a:t>Advantages of </a:t>
            </a:r>
            <a:r>
              <a:rPr lang="en-GB" dirty="0" smtClean="0"/>
              <a:t>Inquiry</a:t>
            </a:r>
            <a:endParaRPr lang="en-GB" dirty="0"/>
          </a:p>
        </p:txBody>
      </p:sp>
      <p:sp>
        <p:nvSpPr>
          <p:cNvPr id="3" name="Content Placeholder 2"/>
          <p:cNvSpPr>
            <a:spLocks noGrp="1"/>
          </p:cNvSpPr>
          <p:nvPr>
            <p:ph idx="1"/>
          </p:nvPr>
        </p:nvSpPr>
        <p:spPr>
          <a:xfrm>
            <a:off x="0" y="836712"/>
            <a:ext cx="9144000" cy="5904656"/>
          </a:xfrm>
        </p:spPr>
        <p:txBody>
          <a:bodyPr>
            <a:noAutofit/>
          </a:bodyPr>
          <a:lstStyle/>
          <a:p>
            <a:r>
              <a:rPr lang="en-GB" sz="3600" dirty="0" smtClean="0"/>
              <a:t>Learners </a:t>
            </a:r>
            <a:r>
              <a:rPr lang="en-GB" sz="3600" dirty="0"/>
              <a:t>direct their learning in a way that is </a:t>
            </a:r>
            <a:r>
              <a:rPr lang="en-GB" sz="3600" dirty="0" smtClean="0"/>
              <a:t>similar to </a:t>
            </a:r>
            <a:r>
              <a:rPr lang="en-GB" sz="3600" dirty="0"/>
              <a:t>how science happens in real-world situations.</a:t>
            </a:r>
          </a:p>
          <a:p>
            <a:r>
              <a:rPr lang="en-GB" sz="3600" dirty="0" smtClean="0"/>
              <a:t>Students </a:t>
            </a:r>
            <a:r>
              <a:rPr lang="en-GB" sz="3600" dirty="0"/>
              <a:t>are able to identify their own areas </a:t>
            </a:r>
            <a:r>
              <a:rPr lang="en-GB" sz="3600" dirty="0" smtClean="0"/>
              <a:t>of inquiry </a:t>
            </a:r>
            <a:r>
              <a:rPr lang="en-GB" sz="3600" dirty="0"/>
              <a:t>and engage in hands-on learning using </a:t>
            </a:r>
            <a:r>
              <a:rPr lang="en-GB" sz="3600" dirty="0" smtClean="0"/>
              <a:t>science process </a:t>
            </a:r>
            <a:r>
              <a:rPr lang="en-GB" sz="3600" dirty="0"/>
              <a:t>skills to seek information.</a:t>
            </a:r>
          </a:p>
          <a:p>
            <a:r>
              <a:rPr lang="en-GB" sz="3600" dirty="0" smtClean="0"/>
              <a:t>This </a:t>
            </a:r>
            <a:r>
              <a:rPr lang="en-GB" sz="3600" dirty="0"/>
              <a:t>results in increased ownership of learning </a:t>
            </a:r>
            <a:r>
              <a:rPr lang="en-GB" sz="3600" dirty="0" smtClean="0"/>
              <a:t>and enhanced </a:t>
            </a:r>
            <a:r>
              <a:rPr lang="en-GB" sz="3600" dirty="0"/>
              <a:t>critical thinking skills while creating </a:t>
            </a:r>
            <a:r>
              <a:rPr lang="en-GB" sz="3600" dirty="0" smtClean="0"/>
              <a:t>a culture </a:t>
            </a:r>
            <a:r>
              <a:rPr lang="en-GB" sz="3600" dirty="0"/>
              <a:t>that values learners’ ideas.</a:t>
            </a:r>
          </a:p>
        </p:txBody>
      </p:sp>
    </p:spTree>
    <p:extLst>
      <p:ext uri="{BB962C8B-B14F-4D97-AF65-F5344CB8AC3E}">
        <p14:creationId xmlns:p14="http://schemas.microsoft.com/office/powerpoint/2010/main" val="36913763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850106"/>
          </a:xfrm>
        </p:spPr>
        <p:txBody>
          <a:bodyPr/>
          <a:lstStyle/>
          <a:p>
            <a:r>
              <a:rPr lang="en-US" dirty="0" smtClean="0"/>
              <a:t>Inquiry method</a:t>
            </a:r>
            <a:endParaRPr lang="en-GB" dirty="0"/>
          </a:p>
        </p:txBody>
      </p:sp>
      <p:sp>
        <p:nvSpPr>
          <p:cNvPr id="3" name="Content Placeholder 2"/>
          <p:cNvSpPr>
            <a:spLocks noGrp="1"/>
          </p:cNvSpPr>
          <p:nvPr>
            <p:ph idx="1"/>
          </p:nvPr>
        </p:nvSpPr>
        <p:spPr>
          <a:xfrm>
            <a:off x="251520" y="764704"/>
            <a:ext cx="8686800" cy="5328592"/>
          </a:xfrm>
        </p:spPr>
        <p:txBody>
          <a:bodyPr>
            <a:noAutofit/>
          </a:bodyPr>
          <a:lstStyle/>
          <a:p>
            <a:pPr marL="0" indent="0">
              <a:buNone/>
            </a:pPr>
            <a:r>
              <a:rPr lang="en-GB" sz="3600" dirty="0" smtClean="0"/>
              <a:t>It is </a:t>
            </a:r>
            <a:r>
              <a:rPr lang="en-GB" sz="3600" dirty="0"/>
              <a:t>a student-</a:t>
            </a:r>
            <a:r>
              <a:rPr lang="en-GB" sz="3600" dirty="0" err="1"/>
              <a:t>centered</a:t>
            </a:r>
            <a:r>
              <a:rPr lang="en-GB" sz="3600" dirty="0"/>
              <a:t> method of </a:t>
            </a:r>
            <a:r>
              <a:rPr lang="en-GB" sz="3600" dirty="0">
                <a:hlinkClick r:id="rId2" tooltip="Education"/>
              </a:rPr>
              <a:t>education</a:t>
            </a:r>
            <a:r>
              <a:rPr lang="en-GB" sz="3600" dirty="0"/>
              <a:t> focused on asking </a:t>
            </a:r>
            <a:r>
              <a:rPr lang="en-GB" sz="3600" dirty="0">
                <a:hlinkClick r:id="rId3" tooltip="Question"/>
              </a:rPr>
              <a:t>questions</a:t>
            </a:r>
            <a:r>
              <a:rPr lang="en-GB" sz="3600" dirty="0"/>
              <a:t>. Students are encouraged to ask questions which are meaningful to them, and which do not necessarily have easy answers; teachers are encouraged to avoid giving answers when this is possible, and in any case to avoid giving direct answers in </a:t>
            </a:r>
            <a:r>
              <a:rPr lang="en-GB" sz="3600" dirty="0" err="1"/>
              <a:t>favor</a:t>
            </a:r>
            <a:r>
              <a:rPr lang="en-GB" sz="3600" dirty="0"/>
              <a:t> of asking more questions. In this way it is similar in some respects to the </a:t>
            </a:r>
            <a:r>
              <a:rPr lang="en-GB" sz="3600" dirty="0">
                <a:hlinkClick r:id="rId4" tooltip="Socratic method"/>
              </a:rPr>
              <a:t>Socratic method</a:t>
            </a:r>
            <a:r>
              <a:rPr lang="en-GB" sz="3600" dirty="0"/>
              <a:t>. The method was advocated by </a:t>
            </a:r>
            <a:r>
              <a:rPr lang="en-GB" sz="3600" dirty="0">
                <a:hlinkClick r:id="rId5" tooltip="Neil Postman"/>
              </a:rPr>
              <a:t>Neil Postman</a:t>
            </a:r>
            <a:r>
              <a:rPr lang="en-GB" sz="3600" dirty="0"/>
              <a:t> and </a:t>
            </a:r>
            <a:r>
              <a:rPr lang="en-GB" sz="3600" dirty="0">
                <a:hlinkClick r:id="rId6" tooltip="Charles Weingartner (page does not exist)"/>
              </a:rPr>
              <a:t>Charles</a:t>
            </a:r>
            <a:endParaRPr lang="en-GB" sz="3600" dirty="0"/>
          </a:p>
        </p:txBody>
      </p:sp>
    </p:spTree>
    <p:extLst>
      <p:ext uri="{BB962C8B-B14F-4D97-AF65-F5344CB8AC3E}">
        <p14:creationId xmlns:p14="http://schemas.microsoft.com/office/powerpoint/2010/main" val="11273806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576064"/>
          </a:xfrm>
        </p:spPr>
        <p:txBody>
          <a:bodyPr>
            <a:normAutofit fontScale="90000"/>
          </a:bodyPr>
          <a:lstStyle/>
          <a:p>
            <a:r>
              <a:rPr lang="en-US" dirty="0" smtClean="0"/>
              <a:t>Teacher’s Role</a:t>
            </a:r>
            <a:endParaRPr lang="en-GB" dirty="0"/>
          </a:p>
        </p:txBody>
      </p:sp>
      <p:sp>
        <p:nvSpPr>
          <p:cNvPr id="3" name="Content Placeholder 2"/>
          <p:cNvSpPr>
            <a:spLocks noGrp="1"/>
          </p:cNvSpPr>
          <p:nvPr>
            <p:ph idx="1"/>
          </p:nvPr>
        </p:nvSpPr>
        <p:spPr>
          <a:xfrm>
            <a:off x="107504" y="692696"/>
            <a:ext cx="9036496" cy="5832648"/>
          </a:xfrm>
        </p:spPr>
        <p:txBody>
          <a:bodyPr>
            <a:noAutofit/>
          </a:bodyPr>
          <a:lstStyle/>
          <a:p>
            <a:r>
              <a:rPr lang="en-GB" sz="3000" dirty="0"/>
              <a:t>Reflect on the purpose and makes plans for </a:t>
            </a:r>
            <a:r>
              <a:rPr lang="en-GB" sz="3000" dirty="0" smtClean="0"/>
              <a:t>inquiry learning</a:t>
            </a:r>
            <a:r>
              <a:rPr lang="en-GB" sz="3000" dirty="0"/>
              <a:t>.</a:t>
            </a:r>
          </a:p>
          <a:p>
            <a:r>
              <a:rPr lang="en-GB" sz="3000" dirty="0" smtClean="0"/>
              <a:t>Facilitate </a:t>
            </a:r>
            <a:r>
              <a:rPr lang="en-GB" sz="3000" dirty="0"/>
              <a:t>classroom learning.</a:t>
            </a:r>
          </a:p>
          <a:p>
            <a:r>
              <a:rPr lang="en-GB" sz="3000" dirty="0" smtClean="0"/>
              <a:t>Serve </a:t>
            </a:r>
            <a:r>
              <a:rPr lang="en-GB" sz="3000" dirty="0"/>
              <a:t>primarily as a resource for the students.</a:t>
            </a:r>
          </a:p>
          <a:p>
            <a:r>
              <a:rPr lang="en-GB" sz="3000" dirty="0" smtClean="0"/>
              <a:t>Guide </a:t>
            </a:r>
            <a:r>
              <a:rPr lang="en-GB" sz="3000" dirty="0"/>
              <a:t>the students through the learning process</a:t>
            </a:r>
            <a:r>
              <a:rPr lang="en-GB" sz="3000" dirty="0" smtClean="0"/>
              <a:t>.</a:t>
            </a:r>
          </a:p>
          <a:p>
            <a:r>
              <a:rPr lang="en-GB" sz="3000" dirty="0" smtClean="0"/>
              <a:t>Establish </a:t>
            </a:r>
            <a:r>
              <a:rPr lang="en-GB" sz="3000" dirty="0"/>
              <a:t>content-based parameters for </a:t>
            </a:r>
            <a:r>
              <a:rPr lang="en-GB" sz="3000" dirty="0" smtClean="0"/>
              <a:t>learning objectives</a:t>
            </a:r>
            <a:r>
              <a:rPr lang="en-GB" sz="3000" dirty="0"/>
              <a:t>, and then allow students to direct their </a:t>
            </a:r>
            <a:r>
              <a:rPr lang="en-GB" sz="3000" dirty="0" smtClean="0"/>
              <a:t>own learning</a:t>
            </a:r>
            <a:r>
              <a:rPr lang="en-GB" sz="3000" dirty="0"/>
              <a:t>.</a:t>
            </a:r>
          </a:p>
          <a:p>
            <a:r>
              <a:rPr lang="en-GB" sz="3000" dirty="0" smtClean="0"/>
              <a:t>A </a:t>
            </a:r>
            <a:r>
              <a:rPr lang="en-GB" sz="3000" dirty="0"/>
              <a:t>co-learner with the students as they engage </a:t>
            </a:r>
            <a:r>
              <a:rPr lang="en-GB" sz="3000" dirty="0" smtClean="0"/>
              <a:t>with real-world </a:t>
            </a:r>
            <a:r>
              <a:rPr lang="en-GB" sz="3000" dirty="0"/>
              <a:t>questions.</a:t>
            </a:r>
          </a:p>
          <a:p>
            <a:r>
              <a:rPr lang="en-GB" sz="3000" dirty="0" smtClean="0"/>
              <a:t>Provoke </a:t>
            </a:r>
            <a:r>
              <a:rPr lang="en-GB" sz="3000" dirty="0"/>
              <a:t>additional inquiry of the questions </a:t>
            </a:r>
            <a:r>
              <a:rPr lang="en-GB" sz="3000" dirty="0" smtClean="0"/>
              <a:t>presented by </a:t>
            </a:r>
            <a:r>
              <a:rPr lang="en-GB" sz="3000" dirty="0"/>
              <a:t>the student.</a:t>
            </a:r>
          </a:p>
        </p:txBody>
      </p:sp>
    </p:spTree>
    <p:extLst>
      <p:ext uri="{BB962C8B-B14F-4D97-AF65-F5344CB8AC3E}">
        <p14:creationId xmlns:p14="http://schemas.microsoft.com/office/powerpoint/2010/main" val="30253199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99392"/>
            <a:ext cx="9144000" cy="936104"/>
          </a:xfrm>
        </p:spPr>
        <p:txBody>
          <a:bodyPr>
            <a:noAutofit/>
          </a:bodyPr>
          <a:lstStyle/>
          <a:p>
            <a:r>
              <a:rPr lang="en-GB" sz="4000" dirty="0" smtClean="0"/>
              <a:t>Characteristics of Teachers for inquiry</a:t>
            </a:r>
            <a:endParaRPr lang="en-GB" sz="4000" dirty="0"/>
          </a:p>
        </p:txBody>
      </p:sp>
      <p:sp>
        <p:nvSpPr>
          <p:cNvPr id="3" name="Content Placeholder 2"/>
          <p:cNvSpPr>
            <a:spLocks noGrp="1"/>
          </p:cNvSpPr>
          <p:nvPr>
            <p:ph idx="1"/>
          </p:nvPr>
        </p:nvSpPr>
        <p:spPr>
          <a:xfrm>
            <a:off x="0" y="836712"/>
            <a:ext cx="9144000" cy="5877272"/>
          </a:xfrm>
        </p:spPr>
        <p:txBody>
          <a:bodyPr>
            <a:noAutofit/>
          </a:bodyPr>
          <a:lstStyle/>
          <a:p>
            <a:pPr marL="0" indent="0">
              <a:buNone/>
            </a:pPr>
            <a:r>
              <a:rPr lang="en-GB" sz="2500" dirty="0"/>
              <a:t>inquiry teachers have the following characteristics </a:t>
            </a:r>
          </a:p>
          <a:p>
            <a:r>
              <a:rPr lang="en-GB" sz="2500" dirty="0" smtClean="0">
                <a:effectLst/>
              </a:rPr>
              <a:t>They avoid telling students what they "ought to know".</a:t>
            </a:r>
          </a:p>
          <a:p>
            <a:r>
              <a:rPr lang="en-GB" sz="2500" dirty="0" smtClean="0">
                <a:effectLst/>
              </a:rPr>
              <a:t>They talk to students mostly by questioning, and especially by asking </a:t>
            </a:r>
            <a:r>
              <a:rPr lang="en-GB" sz="2500" dirty="0">
                <a:hlinkClick r:id="rId2" tooltip="Divergent questions"/>
              </a:rPr>
              <a:t>divergent questions</a:t>
            </a:r>
            <a:r>
              <a:rPr lang="en-GB" sz="2500" dirty="0" smtClean="0">
                <a:effectLst/>
              </a:rPr>
              <a:t>. (</a:t>
            </a:r>
            <a:r>
              <a:rPr lang="en-GB" sz="2500" dirty="0"/>
              <a:t>with no specific answer, but rather exercises one's ability to think </a:t>
            </a:r>
            <a:r>
              <a:rPr lang="en-GB" sz="2500" dirty="0" smtClean="0"/>
              <a:t>broadly)</a:t>
            </a:r>
            <a:endParaRPr lang="en-GB" sz="2500" dirty="0" smtClean="0">
              <a:effectLst/>
            </a:endParaRPr>
          </a:p>
          <a:p>
            <a:r>
              <a:rPr lang="en-GB" sz="2500" dirty="0" smtClean="0">
                <a:effectLst/>
              </a:rPr>
              <a:t>They do not accept short, simple answers to questions.</a:t>
            </a:r>
          </a:p>
          <a:p>
            <a:r>
              <a:rPr lang="en-GB" sz="2500" dirty="0" smtClean="0">
                <a:effectLst/>
              </a:rPr>
              <a:t>They encourage students to interact directly with one another, and avoid judging what is said in student interactions.</a:t>
            </a:r>
          </a:p>
          <a:p>
            <a:r>
              <a:rPr lang="en-GB" sz="2500" dirty="0" smtClean="0">
                <a:effectLst/>
              </a:rPr>
              <a:t>They do not summarize students' discussion.</a:t>
            </a:r>
          </a:p>
          <a:p>
            <a:r>
              <a:rPr lang="en-GB" sz="2500" dirty="0" smtClean="0">
                <a:effectLst/>
              </a:rPr>
              <a:t>They do not plan the exact direction of their lessons in advance, and allow it to develop in response to students' interests.</a:t>
            </a:r>
          </a:p>
          <a:p>
            <a:r>
              <a:rPr lang="en-GB" sz="2500" dirty="0" smtClean="0">
                <a:effectLst/>
              </a:rPr>
              <a:t>Their lessons pose problems to students.</a:t>
            </a:r>
          </a:p>
          <a:p>
            <a:r>
              <a:rPr lang="en-GB" sz="2500" dirty="0" smtClean="0">
                <a:effectLst/>
              </a:rPr>
              <a:t>They gauge their success by change in students' inquiry </a:t>
            </a:r>
            <a:r>
              <a:rPr lang="en-GB" sz="2500" dirty="0" err="1" smtClean="0">
                <a:effectLst/>
              </a:rPr>
              <a:t>behaviors</a:t>
            </a:r>
            <a:endParaRPr lang="en-GB" sz="2500" dirty="0" smtClean="0">
              <a:effectLst/>
            </a:endParaRPr>
          </a:p>
        </p:txBody>
      </p:sp>
    </p:spTree>
    <p:extLst>
      <p:ext uri="{BB962C8B-B14F-4D97-AF65-F5344CB8AC3E}">
        <p14:creationId xmlns:p14="http://schemas.microsoft.com/office/powerpoint/2010/main" val="4912978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84"/>
            <a:ext cx="8229600" cy="792088"/>
          </a:xfrm>
        </p:spPr>
        <p:txBody>
          <a:bodyPr/>
          <a:lstStyle/>
          <a:p>
            <a:r>
              <a:rPr lang="en-GB" dirty="0"/>
              <a:t>LEARNER’S ROLE</a:t>
            </a:r>
          </a:p>
        </p:txBody>
      </p:sp>
      <p:sp>
        <p:nvSpPr>
          <p:cNvPr id="3" name="Content Placeholder 2"/>
          <p:cNvSpPr>
            <a:spLocks noGrp="1"/>
          </p:cNvSpPr>
          <p:nvPr>
            <p:ph idx="1"/>
          </p:nvPr>
        </p:nvSpPr>
        <p:spPr>
          <a:xfrm>
            <a:off x="107504" y="764704"/>
            <a:ext cx="8964488" cy="6093296"/>
          </a:xfrm>
        </p:spPr>
        <p:txBody>
          <a:bodyPr>
            <a:normAutofit fontScale="92500" lnSpcReduction="10000"/>
          </a:bodyPr>
          <a:lstStyle/>
          <a:p>
            <a:r>
              <a:rPr lang="en-GB" dirty="0" smtClean="0"/>
              <a:t>View </a:t>
            </a:r>
            <a:r>
              <a:rPr lang="en-GB" dirty="0"/>
              <a:t>themselves as learners in the process </a:t>
            </a:r>
            <a:r>
              <a:rPr lang="en-GB" dirty="0" smtClean="0"/>
              <a:t>of learning</a:t>
            </a:r>
            <a:r>
              <a:rPr lang="en-GB" dirty="0"/>
              <a:t>.</a:t>
            </a:r>
          </a:p>
          <a:p>
            <a:r>
              <a:rPr lang="en-GB" dirty="0" smtClean="0"/>
              <a:t>Accept </a:t>
            </a:r>
            <a:r>
              <a:rPr lang="en-GB" dirty="0"/>
              <a:t>an "invitation to learn" and willingly engage </a:t>
            </a:r>
            <a:r>
              <a:rPr lang="en-GB" dirty="0" smtClean="0"/>
              <a:t>in an </a:t>
            </a:r>
            <a:r>
              <a:rPr lang="en-GB" dirty="0"/>
              <a:t>exploration process.</a:t>
            </a:r>
          </a:p>
          <a:p>
            <a:r>
              <a:rPr lang="en-GB" dirty="0" smtClean="0"/>
              <a:t>Raise </a:t>
            </a:r>
            <a:r>
              <a:rPr lang="en-GB" dirty="0"/>
              <a:t>questions, propose explanations, and </a:t>
            </a:r>
            <a:r>
              <a:rPr lang="en-GB" dirty="0" smtClean="0"/>
              <a:t>use observations</a:t>
            </a:r>
            <a:r>
              <a:rPr lang="en-GB" dirty="0"/>
              <a:t>.</a:t>
            </a:r>
          </a:p>
          <a:p>
            <a:r>
              <a:rPr lang="en-GB" dirty="0" smtClean="0"/>
              <a:t>Plan </a:t>
            </a:r>
            <a:r>
              <a:rPr lang="en-GB" dirty="0"/>
              <a:t>and carry out learning activities</a:t>
            </a:r>
            <a:r>
              <a:rPr lang="en-GB" dirty="0" smtClean="0"/>
              <a:t>. </a:t>
            </a:r>
          </a:p>
          <a:p>
            <a:r>
              <a:rPr lang="en-GB" dirty="0"/>
              <a:t>Communicate using a variety of methods.</a:t>
            </a:r>
          </a:p>
          <a:p>
            <a:r>
              <a:rPr lang="en-GB" dirty="0" smtClean="0"/>
              <a:t>Critique </a:t>
            </a:r>
            <a:r>
              <a:rPr lang="en-GB" dirty="0"/>
              <a:t>their learning practices.</a:t>
            </a:r>
          </a:p>
          <a:p>
            <a:r>
              <a:rPr lang="en-GB" dirty="0" smtClean="0"/>
              <a:t>Direct </a:t>
            </a:r>
            <a:r>
              <a:rPr lang="en-GB" dirty="0"/>
              <a:t>their own learning within the parameters set </a:t>
            </a:r>
            <a:r>
              <a:rPr lang="en-GB" dirty="0" smtClean="0"/>
              <a:t>by the </a:t>
            </a:r>
            <a:r>
              <a:rPr lang="en-GB" dirty="0"/>
              <a:t>facilitator.</a:t>
            </a:r>
          </a:p>
          <a:p>
            <a:r>
              <a:rPr lang="en-GB" dirty="0" smtClean="0"/>
              <a:t>Work </a:t>
            </a:r>
            <a:r>
              <a:rPr lang="en-GB" dirty="0"/>
              <a:t>in groups and learn from each other.</a:t>
            </a:r>
          </a:p>
        </p:txBody>
      </p:sp>
    </p:spTree>
    <p:extLst>
      <p:ext uri="{BB962C8B-B14F-4D97-AF65-F5344CB8AC3E}">
        <p14:creationId xmlns:p14="http://schemas.microsoft.com/office/powerpoint/2010/main" val="3437606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778098"/>
          </a:xfrm>
        </p:spPr>
        <p:txBody>
          <a:bodyPr/>
          <a:lstStyle/>
          <a:p>
            <a:r>
              <a:rPr lang="en-GB" dirty="0"/>
              <a:t>INQUIRY CHALLENGES</a:t>
            </a:r>
          </a:p>
        </p:txBody>
      </p:sp>
      <p:sp>
        <p:nvSpPr>
          <p:cNvPr id="3" name="Content Placeholder 2"/>
          <p:cNvSpPr>
            <a:spLocks noGrp="1"/>
          </p:cNvSpPr>
          <p:nvPr>
            <p:ph idx="1"/>
          </p:nvPr>
        </p:nvSpPr>
        <p:spPr>
          <a:xfrm>
            <a:off x="179512" y="836712"/>
            <a:ext cx="8784976" cy="5289451"/>
          </a:xfrm>
        </p:spPr>
        <p:txBody>
          <a:bodyPr/>
          <a:lstStyle/>
          <a:p>
            <a:r>
              <a:rPr lang="en-GB" b="1" dirty="0"/>
              <a:t>Time-Consuming</a:t>
            </a:r>
            <a:r>
              <a:rPr lang="en-GB" dirty="0"/>
              <a:t> – More intense learning process</a:t>
            </a:r>
          </a:p>
          <a:p>
            <a:r>
              <a:rPr lang="en-GB" b="1" dirty="0"/>
              <a:t>Messy</a:t>
            </a:r>
            <a:r>
              <a:rPr lang="en-GB" dirty="0"/>
              <a:t> – More authentic replication of </a:t>
            </a:r>
            <a:r>
              <a:rPr lang="en-GB" dirty="0" smtClean="0"/>
              <a:t>real-world situations</a:t>
            </a:r>
            <a:endParaRPr lang="en-GB" dirty="0"/>
          </a:p>
          <a:p>
            <a:r>
              <a:rPr lang="en-GB" b="1" dirty="0"/>
              <a:t>Loud and Chaotic </a:t>
            </a:r>
            <a:r>
              <a:rPr lang="en-GB" dirty="0"/>
              <a:t>– Students are more engaged</a:t>
            </a:r>
          </a:p>
          <a:p>
            <a:r>
              <a:rPr lang="en-GB" b="1" dirty="0"/>
              <a:t>Unpredictable</a:t>
            </a:r>
            <a:r>
              <a:rPr lang="en-GB" dirty="0"/>
              <a:t> – More meaningful teachable </a:t>
            </a:r>
            <a:r>
              <a:rPr lang="en-GB" dirty="0" smtClean="0"/>
              <a:t>moments </a:t>
            </a:r>
          </a:p>
          <a:p>
            <a:endParaRPr lang="en-GB" dirty="0"/>
          </a:p>
        </p:txBody>
      </p:sp>
    </p:spTree>
    <p:extLst>
      <p:ext uri="{BB962C8B-B14F-4D97-AF65-F5344CB8AC3E}">
        <p14:creationId xmlns:p14="http://schemas.microsoft.com/office/powerpoint/2010/main" val="28575390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a:t>
            </a:r>
            <a:endParaRPr lang="en-GB" dirty="0"/>
          </a:p>
        </p:txBody>
      </p:sp>
      <p:sp>
        <p:nvSpPr>
          <p:cNvPr id="3" name="Content Placeholder 2"/>
          <p:cNvSpPr>
            <a:spLocks noGrp="1"/>
          </p:cNvSpPr>
          <p:nvPr>
            <p:ph idx="1"/>
          </p:nvPr>
        </p:nvSpPr>
        <p:spPr/>
        <p:txBody>
          <a:bodyPr>
            <a:normAutofit lnSpcReduction="10000"/>
          </a:bodyPr>
          <a:lstStyle/>
          <a:p>
            <a:r>
              <a:rPr lang="en-GB" dirty="0"/>
              <a:t>Inquiry learning involves developing questions, making observations, doing research to find out </a:t>
            </a:r>
            <a:r>
              <a:rPr lang="en-GB" dirty="0" smtClean="0"/>
              <a:t>what information </a:t>
            </a:r>
            <a:r>
              <a:rPr lang="en-GB" dirty="0"/>
              <a:t>is already recorded, </a:t>
            </a:r>
            <a:endParaRPr lang="en-GB" dirty="0" smtClean="0"/>
          </a:p>
          <a:p>
            <a:r>
              <a:rPr lang="en-GB" dirty="0" smtClean="0"/>
              <a:t>developing </a:t>
            </a:r>
            <a:r>
              <a:rPr lang="en-GB" dirty="0"/>
              <a:t>methods for experiments, </a:t>
            </a:r>
            <a:endParaRPr lang="en-GB" dirty="0" smtClean="0"/>
          </a:p>
          <a:p>
            <a:r>
              <a:rPr lang="en-GB" dirty="0" smtClean="0"/>
              <a:t>developing </a:t>
            </a:r>
            <a:r>
              <a:rPr lang="en-GB" dirty="0"/>
              <a:t>instruments </a:t>
            </a:r>
            <a:r>
              <a:rPr lang="en-GB" dirty="0" smtClean="0"/>
              <a:t>for data </a:t>
            </a:r>
            <a:r>
              <a:rPr lang="en-GB" dirty="0"/>
              <a:t>collection, collecting, </a:t>
            </a:r>
            <a:r>
              <a:rPr lang="en-GB" dirty="0" err="1"/>
              <a:t>analyzing</a:t>
            </a:r>
            <a:r>
              <a:rPr lang="en-GB" dirty="0"/>
              <a:t>, and interpreting data, outlining possible explanations </a:t>
            </a:r>
            <a:r>
              <a:rPr lang="en-GB" dirty="0" smtClean="0"/>
              <a:t>and </a:t>
            </a:r>
          </a:p>
          <a:p>
            <a:r>
              <a:rPr lang="en-GB" dirty="0" smtClean="0"/>
              <a:t>creating </a:t>
            </a:r>
            <a:r>
              <a:rPr lang="en-GB" dirty="0"/>
              <a:t>predictions for future study.</a:t>
            </a:r>
          </a:p>
        </p:txBody>
      </p:sp>
    </p:spTree>
    <p:extLst>
      <p:ext uri="{BB962C8B-B14F-4D97-AF65-F5344CB8AC3E}">
        <p14:creationId xmlns:p14="http://schemas.microsoft.com/office/powerpoint/2010/main" val="39122154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Exploratory Approach in Teaching</a:t>
            </a:r>
            <a:endParaRPr lang="en-GB" dirty="0"/>
          </a:p>
        </p:txBody>
      </p:sp>
      <p:sp>
        <p:nvSpPr>
          <p:cNvPr id="3" name="Subtitle 2"/>
          <p:cNvSpPr>
            <a:spLocks noGrp="1"/>
          </p:cNvSpPr>
          <p:nvPr>
            <p:ph type="subTitle" idx="1"/>
          </p:nvPr>
        </p:nvSpPr>
        <p:spPr/>
        <p:txBody>
          <a:bodyPr/>
          <a:lstStyle/>
          <a:p>
            <a:endParaRPr lang="en-GB" dirty="0"/>
          </a:p>
        </p:txBody>
      </p:sp>
    </p:spTree>
    <p:extLst>
      <p:ext uri="{BB962C8B-B14F-4D97-AF65-F5344CB8AC3E}">
        <p14:creationId xmlns:p14="http://schemas.microsoft.com/office/powerpoint/2010/main" val="3552485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Exploratory Approach in Teaching</a:t>
            </a:r>
            <a:endParaRPr lang="en-GB" dirty="0"/>
          </a:p>
        </p:txBody>
      </p:sp>
      <p:sp>
        <p:nvSpPr>
          <p:cNvPr id="3" name="Content Placeholder 2"/>
          <p:cNvSpPr>
            <a:spLocks noGrp="1"/>
          </p:cNvSpPr>
          <p:nvPr>
            <p:ph idx="1"/>
          </p:nvPr>
        </p:nvSpPr>
        <p:spPr>
          <a:xfrm>
            <a:off x="457200" y="1600200"/>
            <a:ext cx="8229600" cy="5069160"/>
          </a:xfrm>
        </p:spPr>
        <p:txBody>
          <a:bodyPr>
            <a:normAutofit fontScale="70000" lnSpcReduction="20000"/>
          </a:bodyPr>
          <a:lstStyle/>
          <a:p>
            <a:pPr marL="0" marR="551675">
              <a:lnSpc>
                <a:spcPts val="2529"/>
              </a:lnSpc>
              <a:spcBef>
                <a:spcPts val="5308"/>
              </a:spcBef>
            </a:pPr>
            <a:endParaRPr lang="en-GB" sz="4800" b="1" spc="0" dirty="0" smtClean="0">
              <a:latin typeface="Times New Roman"/>
              <a:cs typeface="Times New Roman"/>
            </a:endParaRPr>
          </a:p>
          <a:p>
            <a:pPr marL="0" marR="551675">
              <a:lnSpc>
                <a:spcPct val="150000"/>
              </a:lnSpc>
              <a:spcBef>
                <a:spcPts val="0"/>
              </a:spcBef>
            </a:pPr>
            <a:r>
              <a:rPr lang="en-GB" sz="5800" dirty="0"/>
              <a:t>“A process that leads to change, which occurs as a result of experience and increases the potential of improved performance and future learning”</a:t>
            </a:r>
          </a:p>
          <a:p>
            <a:pPr marL="0" indent="0">
              <a:buNone/>
            </a:pPr>
            <a:endParaRPr lang="en-GB" dirty="0"/>
          </a:p>
        </p:txBody>
      </p:sp>
    </p:spTree>
    <p:extLst>
      <p:ext uri="{BB962C8B-B14F-4D97-AF65-F5344CB8AC3E}">
        <p14:creationId xmlns:p14="http://schemas.microsoft.com/office/powerpoint/2010/main" val="129319514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496" y="116632"/>
            <a:ext cx="9036496" cy="6624736"/>
          </a:xfrm>
        </p:spPr>
        <p:txBody>
          <a:bodyPr>
            <a:normAutofit/>
          </a:bodyPr>
          <a:lstStyle/>
          <a:p>
            <a:pPr marL="100013" marR="547276" indent="0" algn="just">
              <a:spcBef>
                <a:spcPts val="4514"/>
              </a:spcBef>
              <a:buNone/>
            </a:pPr>
            <a:r>
              <a:rPr lang="en-GB" spc="0" dirty="0" smtClean="0">
                <a:latin typeface="Times New Roman"/>
                <a:cs typeface="Times New Roman"/>
              </a:rPr>
              <a:t>H</a:t>
            </a:r>
            <a:r>
              <a:rPr lang="en-GB" spc="4" dirty="0" smtClean="0">
                <a:latin typeface="Times New Roman"/>
                <a:cs typeface="Times New Roman"/>
              </a:rPr>
              <a:t>u</a:t>
            </a:r>
            <a:r>
              <a:rPr lang="en-GB" spc="-19" dirty="0" smtClean="0">
                <a:latin typeface="Times New Roman"/>
                <a:cs typeface="Times New Roman"/>
              </a:rPr>
              <a:t>m</a:t>
            </a:r>
            <a:r>
              <a:rPr lang="en-GB" spc="0" dirty="0" smtClean="0">
                <a:latin typeface="Times New Roman"/>
                <a:cs typeface="Times New Roman"/>
              </a:rPr>
              <a:t>an</a:t>
            </a:r>
            <a:r>
              <a:rPr lang="en-GB" spc="16" dirty="0" smtClean="0">
                <a:latin typeface="Times New Roman"/>
                <a:cs typeface="Times New Roman"/>
              </a:rPr>
              <a:t> </a:t>
            </a:r>
            <a:r>
              <a:rPr lang="en-GB" spc="0" dirty="0" smtClean="0">
                <a:latin typeface="Times New Roman"/>
                <a:cs typeface="Times New Roman"/>
              </a:rPr>
              <a:t>b</a:t>
            </a:r>
            <a:r>
              <a:rPr lang="en-GB" spc="4" dirty="0" smtClean="0">
                <a:latin typeface="Times New Roman"/>
                <a:cs typeface="Times New Roman"/>
              </a:rPr>
              <a:t>r</a:t>
            </a:r>
            <a:r>
              <a:rPr lang="en-GB" spc="0" dirty="0" smtClean="0">
                <a:latin typeface="Times New Roman"/>
                <a:cs typeface="Times New Roman"/>
              </a:rPr>
              <a:t>ain</a:t>
            </a:r>
            <a:r>
              <a:rPr lang="en-GB" spc="36" dirty="0" smtClean="0">
                <a:latin typeface="Times New Roman"/>
                <a:cs typeface="Times New Roman"/>
              </a:rPr>
              <a:t> </a:t>
            </a:r>
            <a:r>
              <a:rPr lang="en-GB" spc="0" dirty="0" smtClean="0">
                <a:latin typeface="Times New Roman"/>
                <a:cs typeface="Times New Roman"/>
              </a:rPr>
              <a:t>is</a:t>
            </a:r>
            <a:r>
              <a:rPr lang="en-GB" spc="61" dirty="0" smtClean="0">
                <a:latin typeface="Times New Roman"/>
                <a:cs typeface="Times New Roman"/>
              </a:rPr>
              <a:t> </a:t>
            </a:r>
            <a:r>
              <a:rPr lang="en-GB" spc="0" dirty="0" smtClean="0">
                <a:latin typeface="Times New Roman"/>
                <a:cs typeface="Times New Roman"/>
              </a:rPr>
              <a:t>im</a:t>
            </a:r>
            <a:r>
              <a:rPr lang="en-GB" spc="-4" dirty="0" smtClean="0">
                <a:latin typeface="Times New Roman"/>
                <a:cs typeface="Times New Roman"/>
              </a:rPr>
              <a:t>m</a:t>
            </a:r>
            <a:r>
              <a:rPr lang="en-GB" spc="4" dirty="0" smtClean="0">
                <a:latin typeface="Times New Roman"/>
                <a:cs typeface="Times New Roman"/>
              </a:rPr>
              <a:t>e</a:t>
            </a:r>
            <a:r>
              <a:rPr lang="en-GB" spc="0" dirty="0" smtClean="0">
                <a:latin typeface="Times New Roman"/>
                <a:cs typeface="Times New Roman"/>
              </a:rPr>
              <a:t>nsely co</a:t>
            </a:r>
            <a:r>
              <a:rPr lang="en-GB" spc="-14" dirty="0" smtClean="0">
                <a:latin typeface="Times New Roman"/>
                <a:cs typeface="Times New Roman"/>
              </a:rPr>
              <a:t>m</a:t>
            </a:r>
            <a:r>
              <a:rPr lang="en-GB" spc="0" dirty="0" smtClean="0">
                <a:latin typeface="Times New Roman"/>
                <a:cs typeface="Times New Roman"/>
              </a:rPr>
              <a:t>p</a:t>
            </a:r>
            <a:r>
              <a:rPr lang="en-GB" spc="4" dirty="0" smtClean="0">
                <a:latin typeface="Times New Roman"/>
                <a:cs typeface="Times New Roman"/>
              </a:rPr>
              <a:t>l</a:t>
            </a:r>
            <a:r>
              <a:rPr lang="en-GB" spc="0" dirty="0" smtClean="0">
                <a:latin typeface="Times New Roman"/>
                <a:cs typeface="Times New Roman"/>
              </a:rPr>
              <a:t>ex</a:t>
            </a:r>
            <a:r>
              <a:rPr lang="en-GB" spc="5" dirty="0" smtClean="0">
                <a:latin typeface="Times New Roman"/>
                <a:cs typeface="Times New Roman"/>
              </a:rPr>
              <a:t> </a:t>
            </a:r>
            <a:r>
              <a:rPr lang="en-GB" spc="0" dirty="0" smtClean="0">
                <a:latin typeface="Times New Roman"/>
                <a:cs typeface="Times New Roman"/>
              </a:rPr>
              <a:t>and</a:t>
            </a:r>
            <a:r>
              <a:rPr lang="en-GB" spc="54" dirty="0" smtClean="0">
                <a:latin typeface="Times New Roman"/>
                <a:cs typeface="Times New Roman"/>
              </a:rPr>
              <a:t> </a:t>
            </a:r>
            <a:r>
              <a:rPr lang="en-GB" spc="0" dirty="0" smtClean="0">
                <a:latin typeface="Times New Roman"/>
                <a:cs typeface="Times New Roman"/>
              </a:rPr>
              <a:t>still s</a:t>
            </a:r>
            <a:r>
              <a:rPr lang="en-GB" spc="14" dirty="0" smtClean="0">
                <a:latin typeface="Times New Roman"/>
                <a:cs typeface="Times New Roman"/>
              </a:rPr>
              <a:t>o</a:t>
            </a:r>
            <a:r>
              <a:rPr lang="en-GB" spc="-19" dirty="0" smtClean="0">
                <a:latin typeface="Times New Roman"/>
                <a:cs typeface="Times New Roman"/>
              </a:rPr>
              <a:t>m</a:t>
            </a:r>
            <a:r>
              <a:rPr lang="en-GB" spc="0" dirty="0" smtClean="0">
                <a:latin typeface="Times New Roman"/>
                <a:cs typeface="Times New Roman"/>
              </a:rPr>
              <a:t>ewhat</a:t>
            </a:r>
            <a:r>
              <a:rPr lang="en-GB" spc="2" dirty="0" smtClean="0">
                <a:latin typeface="Times New Roman"/>
                <a:cs typeface="Times New Roman"/>
              </a:rPr>
              <a:t> </a:t>
            </a:r>
            <a:r>
              <a:rPr lang="en-GB" spc="0" dirty="0" smtClean="0">
                <a:latin typeface="Times New Roman"/>
                <a:cs typeface="Times New Roman"/>
              </a:rPr>
              <a:t>of</a:t>
            </a:r>
            <a:r>
              <a:rPr lang="en-GB" spc="68" dirty="0" smtClean="0">
                <a:latin typeface="Times New Roman"/>
                <a:cs typeface="Times New Roman"/>
              </a:rPr>
              <a:t> </a:t>
            </a:r>
            <a:r>
              <a:rPr lang="en-GB" spc="0" dirty="0" smtClean="0">
                <a:latin typeface="Times New Roman"/>
                <a:cs typeface="Times New Roman"/>
              </a:rPr>
              <a:t>a</a:t>
            </a:r>
            <a:r>
              <a:rPr lang="en-GB" spc="86" dirty="0" smtClean="0">
                <a:latin typeface="Times New Roman"/>
                <a:cs typeface="Times New Roman"/>
              </a:rPr>
              <a:t> </a:t>
            </a:r>
            <a:r>
              <a:rPr lang="en-GB" spc="-19" dirty="0" smtClean="0">
                <a:latin typeface="Times New Roman"/>
                <a:cs typeface="Times New Roman"/>
              </a:rPr>
              <a:t>m</a:t>
            </a:r>
            <a:r>
              <a:rPr lang="en-GB" spc="14" dirty="0" smtClean="0">
                <a:latin typeface="Times New Roman"/>
                <a:cs typeface="Times New Roman"/>
              </a:rPr>
              <a:t>y</a:t>
            </a:r>
            <a:r>
              <a:rPr lang="en-GB" spc="0" dirty="0" smtClean="0">
                <a:latin typeface="Times New Roman"/>
                <a:cs typeface="Times New Roman"/>
              </a:rPr>
              <a:t>ster</a:t>
            </a:r>
            <a:r>
              <a:rPr lang="en-GB" spc="14" dirty="0" smtClean="0">
                <a:latin typeface="Times New Roman"/>
                <a:cs typeface="Times New Roman"/>
              </a:rPr>
              <a:t>y</a:t>
            </a:r>
            <a:r>
              <a:rPr lang="en-GB" spc="0" dirty="0" smtClean="0">
                <a:latin typeface="Times New Roman"/>
                <a:cs typeface="Times New Roman"/>
              </a:rPr>
              <a:t>. Learni</a:t>
            </a:r>
            <a:r>
              <a:rPr lang="en-GB" spc="9" dirty="0" smtClean="0">
                <a:latin typeface="Times New Roman"/>
                <a:cs typeface="Times New Roman"/>
              </a:rPr>
              <a:t>n</a:t>
            </a:r>
            <a:r>
              <a:rPr lang="en-GB" spc="0" dirty="0" smtClean="0">
                <a:latin typeface="Times New Roman"/>
                <a:cs typeface="Times New Roman"/>
              </a:rPr>
              <a:t>g</a:t>
            </a:r>
            <a:r>
              <a:rPr lang="en-GB" spc="11" dirty="0" smtClean="0">
                <a:latin typeface="Times New Roman"/>
                <a:cs typeface="Times New Roman"/>
              </a:rPr>
              <a:t> </a:t>
            </a:r>
            <a:r>
              <a:rPr lang="en-GB" spc="0" dirty="0" smtClean="0">
                <a:latin typeface="Times New Roman"/>
                <a:cs typeface="Times New Roman"/>
              </a:rPr>
              <a:t>is</a:t>
            </a:r>
            <a:r>
              <a:rPr lang="en-GB" spc="66" dirty="0" smtClean="0">
                <a:latin typeface="Times New Roman"/>
                <a:cs typeface="Times New Roman"/>
              </a:rPr>
              <a:t> </a:t>
            </a:r>
            <a:r>
              <a:rPr lang="en-GB" spc="0" dirty="0" smtClean="0">
                <a:latin typeface="Times New Roman"/>
                <a:cs typeface="Times New Roman"/>
              </a:rPr>
              <a:t>a</a:t>
            </a:r>
            <a:r>
              <a:rPr lang="en-GB" spc="71" dirty="0" smtClean="0">
                <a:latin typeface="Times New Roman"/>
                <a:cs typeface="Times New Roman"/>
              </a:rPr>
              <a:t> </a:t>
            </a:r>
            <a:r>
              <a:rPr lang="en-GB" spc="0" dirty="0" smtClean="0">
                <a:latin typeface="Times New Roman"/>
                <a:cs typeface="Times New Roman"/>
              </a:rPr>
              <a:t>p</a:t>
            </a:r>
            <a:r>
              <a:rPr lang="en-GB" spc="4" dirty="0" smtClean="0">
                <a:latin typeface="Times New Roman"/>
                <a:cs typeface="Times New Roman"/>
              </a:rPr>
              <a:t>r</a:t>
            </a:r>
            <a:r>
              <a:rPr lang="en-GB" spc="9" dirty="0" smtClean="0">
                <a:latin typeface="Times New Roman"/>
                <a:cs typeface="Times New Roman"/>
              </a:rPr>
              <a:t>i</a:t>
            </a:r>
            <a:r>
              <a:rPr lang="en-GB" spc="-19" dirty="0" smtClean="0">
                <a:latin typeface="Times New Roman"/>
                <a:cs typeface="Times New Roman"/>
              </a:rPr>
              <a:t>m</a:t>
            </a:r>
            <a:r>
              <a:rPr lang="en-GB" spc="0" dirty="0" smtClean="0">
                <a:latin typeface="Times New Roman"/>
                <a:cs typeface="Times New Roman"/>
              </a:rPr>
              <a:t>ary f</a:t>
            </a:r>
            <a:r>
              <a:rPr lang="en-GB" spc="4" dirty="0" smtClean="0">
                <a:latin typeface="Times New Roman"/>
                <a:cs typeface="Times New Roman"/>
              </a:rPr>
              <a:t>u</a:t>
            </a:r>
            <a:r>
              <a:rPr lang="en-GB" spc="0" dirty="0" smtClean="0">
                <a:latin typeface="Times New Roman"/>
                <a:cs typeface="Times New Roman"/>
              </a:rPr>
              <a:t>ncti</a:t>
            </a:r>
            <a:r>
              <a:rPr lang="en-GB" spc="9" dirty="0" smtClean="0">
                <a:latin typeface="Times New Roman"/>
                <a:cs typeface="Times New Roman"/>
              </a:rPr>
              <a:t>o</a:t>
            </a:r>
            <a:r>
              <a:rPr lang="en-GB" spc="0" dirty="0" smtClean="0">
                <a:latin typeface="Times New Roman"/>
                <a:cs typeface="Times New Roman"/>
              </a:rPr>
              <a:t>n</a:t>
            </a:r>
            <a:r>
              <a:rPr lang="en-GB" spc="-163" dirty="0" smtClean="0">
                <a:latin typeface="Times New Roman"/>
                <a:cs typeface="Times New Roman"/>
              </a:rPr>
              <a:t> </a:t>
            </a:r>
            <a:r>
              <a:rPr lang="en-GB" spc="0" dirty="0" smtClean="0">
                <a:latin typeface="Times New Roman"/>
                <a:cs typeface="Times New Roman"/>
              </a:rPr>
              <a:t>of</a:t>
            </a:r>
            <a:r>
              <a:rPr lang="en-GB" spc="-118" dirty="0" smtClean="0">
                <a:latin typeface="Times New Roman"/>
                <a:cs typeface="Times New Roman"/>
              </a:rPr>
              <a:t> </a:t>
            </a:r>
            <a:r>
              <a:rPr lang="en-GB" spc="0" dirty="0" smtClean="0">
                <a:latin typeface="Times New Roman"/>
                <a:cs typeface="Times New Roman"/>
              </a:rPr>
              <a:t>br</a:t>
            </a:r>
            <a:r>
              <a:rPr lang="en-GB" spc="-9" dirty="0" smtClean="0">
                <a:latin typeface="Times New Roman"/>
                <a:cs typeface="Times New Roman"/>
              </a:rPr>
              <a:t>a</a:t>
            </a:r>
            <a:r>
              <a:rPr lang="en-GB" spc="0" dirty="0" smtClean="0">
                <a:latin typeface="Times New Roman"/>
                <a:cs typeface="Times New Roman"/>
              </a:rPr>
              <a:t>i</a:t>
            </a:r>
            <a:r>
              <a:rPr lang="en-GB" spc="4" dirty="0" smtClean="0">
                <a:latin typeface="Times New Roman"/>
                <a:cs typeface="Times New Roman"/>
              </a:rPr>
              <a:t>n</a:t>
            </a:r>
            <a:r>
              <a:rPr lang="en-GB" spc="0" dirty="0" smtClean="0">
                <a:latin typeface="Times New Roman"/>
                <a:cs typeface="Times New Roman"/>
              </a:rPr>
              <a:t>.</a:t>
            </a:r>
            <a:r>
              <a:rPr lang="en-GB" spc="-140" dirty="0" smtClean="0">
                <a:latin typeface="Times New Roman"/>
                <a:cs typeface="Times New Roman"/>
              </a:rPr>
              <a:t> </a:t>
            </a:r>
            <a:r>
              <a:rPr lang="en-GB" spc="0" dirty="0" smtClean="0">
                <a:latin typeface="Times New Roman"/>
                <a:cs typeface="Times New Roman"/>
              </a:rPr>
              <a:t>T</a:t>
            </a:r>
            <a:r>
              <a:rPr lang="en-GB" spc="4" dirty="0" smtClean="0">
                <a:latin typeface="Times New Roman"/>
                <a:cs typeface="Times New Roman"/>
              </a:rPr>
              <a:t>h</a:t>
            </a:r>
            <a:r>
              <a:rPr lang="en-GB" spc="0" dirty="0" smtClean="0">
                <a:latin typeface="Times New Roman"/>
                <a:cs typeface="Times New Roman"/>
              </a:rPr>
              <a:t>us</a:t>
            </a:r>
            <a:r>
              <a:rPr lang="en-GB" spc="-133" dirty="0" smtClean="0">
                <a:latin typeface="Times New Roman"/>
                <a:cs typeface="Times New Roman"/>
              </a:rPr>
              <a:t> </a:t>
            </a:r>
            <a:r>
              <a:rPr lang="en-GB" spc="0" dirty="0" smtClean="0">
                <a:latin typeface="Times New Roman"/>
                <a:cs typeface="Times New Roman"/>
              </a:rPr>
              <a:t>learni</a:t>
            </a:r>
            <a:r>
              <a:rPr lang="en-GB" spc="4" dirty="0" smtClean="0">
                <a:latin typeface="Times New Roman"/>
                <a:cs typeface="Times New Roman"/>
              </a:rPr>
              <a:t>n</a:t>
            </a:r>
            <a:r>
              <a:rPr lang="en-GB" spc="0" dirty="0" smtClean="0">
                <a:latin typeface="Times New Roman"/>
                <a:cs typeface="Times New Roman"/>
              </a:rPr>
              <a:t>g</a:t>
            </a:r>
            <a:r>
              <a:rPr lang="en-GB" spc="-162" dirty="0" smtClean="0">
                <a:latin typeface="Times New Roman"/>
                <a:cs typeface="Times New Roman"/>
              </a:rPr>
              <a:t> </a:t>
            </a:r>
            <a:r>
              <a:rPr lang="en-GB" spc="0" dirty="0" smtClean="0">
                <a:latin typeface="Times New Roman"/>
                <a:cs typeface="Times New Roman"/>
              </a:rPr>
              <a:t>is</a:t>
            </a:r>
            <a:r>
              <a:rPr lang="en-GB" spc="-109" dirty="0" smtClean="0">
                <a:latin typeface="Times New Roman"/>
                <a:cs typeface="Times New Roman"/>
              </a:rPr>
              <a:t> </a:t>
            </a:r>
            <a:r>
              <a:rPr lang="en-GB" spc="0" dirty="0" smtClean="0">
                <a:latin typeface="Times New Roman"/>
                <a:cs typeface="Times New Roman"/>
              </a:rPr>
              <a:t>t</a:t>
            </a:r>
            <a:r>
              <a:rPr lang="en-GB" spc="4" dirty="0" smtClean="0">
                <a:latin typeface="Times New Roman"/>
                <a:cs typeface="Times New Roman"/>
              </a:rPr>
              <a:t>h</a:t>
            </a:r>
            <a:r>
              <a:rPr lang="en-GB" spc="0" dirty="0" smtClean="0">
                <a:latin typeface="Times New Roman"/>
                <a:cs typeface="Times New Roman"/>
              </a:rPr>
              <a:t>e</a:t>
            </a:r>
            <a:r>
              <a:rPr lang="en-GB" spc="-126" dirty="0" smtClean="0">
                <a:latin typeface="Times New Roman"/>
                <a:cs typeface="Times New Roman"/>
              </a:rPr>
              <a:t> </a:t>
            </a:r>
            <a:r>
              <a:rPr lang="en-GB" spc="0" dirty="0" smtClean="0">
                <a:latin typeface="Times New Roman"/>
                <a:cs typeface="Times New Roman"/>
              </a:rPr>
              <a:t>acqu</a:t>
            </a:r>
            <a:r>
              <a:rPr lang="en-GB" spc="4" dirty="0" smtClean="0">
                <a:latin typeface="Times New Roman"/>
                <a:cs typeface="Times New Roman"/>
              </a:rPr>
              <a:t>i</a:t>
            </a:r>
            <a:r>
              <a:rPr lang="en-GB" spc="0" dirty="0" smtClean="0">
                <a:latin typeface="Times New Roman"/>
                <a:cs typeface="Times New Roman"/>
              </a:rPr>
              <a:t>siti</a:t>
            </a:r>
            <a:r>
              <a:rPr lang="en-GB" spc="4" dirty="0" smtClean="0">
                <a:latin typeface="Times New Roman"/>
                <a:cs typeface="Times New Roman"/>
              </a:rPr>
              <a:t>o</a:t>
            </a:r>
            <a:r>
              <a:rPr lang="en-GB" spc="0" dirty="0" smtClean="0">
                <a:latin typeface="Times New Roman"/>
                <a:cs typeface="Times New Roman"/>
              </a:rPr>
              <a:t>n</a:t>
            </a:r>
            <a:r>
              <a:rPr lang="en-GB" spc="-196" dirty="0" smtClean="0">
                <a:latin typeface="Times New Roman"/>
                <a:cs typeface="Times New Roman"/>
              </a:rPr>
              <a:t> </a:t>
            </a:r>
            <a:r>
              <a:rPr lang="en-GB" spc="0" dirty="0" smtClean="0">
                <a:latin typeface="Times New Roman"/>
                <a:cs typeface="Times New Roman"/>
              </a:rPr>
              <a:t>of k</a:t>
            </a:r>
            <a:r>
              <a:rPr lang="en-GB" spc="9" dirty="0" smtClean="0">
                <a:latin typeface="Times New Roman"/>
                <a:cs typeface="Times New Roman"/>
              </a:rPr>
              <a:t>n</a:t>
            </a:r>
            <a:r>
              <a:rPr lang="en-GB" spc="0" dirty="0" smtClean="0">
                <a:latin typeface="Times New Roman"/>
                <a:cs typeface="Times New Roman"/>
              </a:rPr>
              <a:t>owle</a:t>
            </a:r>
            <a:r>
              <a:rPr lang="en-GB" spc="4" dirty="0" smtClean="0">
                <a:latin typeface="Times New Roman"/>
                <a:cs typeface="Times New Roman"/>
              </a:rPr>
              <a:t>d</a:t>
            </a:r>
            <a:r>
              <a:rPr lang="en-GB" spc="0" dirty="0" smtClean="0">
                <a:latin typeface="Times New Roman"/>
                <a:cs typeface="Times New Roman"/>
              </a:rPr>
              <a:t>ge</a:t>
            </a:r>
            <a:r>
              <a:rPr lang="en-GB" spc="4" dirty="0" smtClean="0">
                <a:latin typeface="Times New Roman"/>
                <a:cs typeface="Times New Roman"/>
              </a:rPr>
              <a:t> </a:t>
            </a:r>
            <a:r>
              <a:rPr lang="en-GB" spc="0" dirty="0" smtClean="0">
                <a:latin typeface="Times New Roman"/>
                <a:cs typeface="Times New Roman"/>
              </a:rPr>
              <a:t>or</a:t>
            </a:r>
            <a:r>
              <a:rPr lang="en-GB" spc="72" dirty="0" smtClean="0">
                <a:latin typeface="Times New Roman"/>
                <a:cs typeface="Times New Roman"/>
              </a:rPr>
              <a:t> </a:t>
            </a:r>
            <a:r>
              <a:rPr lang="en-GB" spc="0" dirty="0" smtClean="0">
                <a:latin typeface="Times New Roman"/>
                <a:cs typeface="Times New Roman"/>
              </a:rPr>
              <a:t>ski</a:t>
            </a:r>
            <a:r>
              <a:rPr lang="en-GB" spc="4" dirty="0" smtClean="0">
                <a:latin typeface="Times New Roman"/>
                <a:cs typeface="Times New Roman"/>
              </a:rPr>
              <a:t>l</a:t>
            </a:r>
            <a:r>
              <a:rPr lang="en-GB" spc="0" dirty="0" smtClean="0">
                <a:latin typeface="Times New Roman"/>
                <a:cs typeface="Times New Roman"/>
              </a:rPr>
              <a:t>ls</a:t>
            </a:r>
            <a:r>
              <a:rPr lang="en-GB" spc="49" dirty="0" smtClean="0">
                <a:latin typeface="Times New Roman"/>
                <a:cs typeface="Times New Roman"/>
              </a:rPr>
              <a:t> </a:t>
            </a:r>
            <a:r>
              <a:rPr lang="en-GB" spc="0" dirty="0" smtClean="0">
                <a:latin typeface="Times New Roman"/>
                <a:cs typeface="Times New Roman"/>
              </a:rPr>
              <a:t>t</a:t>
            </a:r>
            <a:r>
              <a:rPr lang="en-GB" spc="4" dirty="0" smtClean="0">
                <a:latin typeface="Times New Roman"/>
                <a:cs typeface="Times New Roman"/>
              </a:rPr>
              <a:t>h</a:t>
            </a:r>
            <a:r>
              <a:rPr lang="en-GB" spc="0" dirty="0" smtClean="0">
                <a:latin typeface="Times New Roman"/>
                <a:cs typeface="Times New Roman"/>
              </a:rPr>
              <a:t>ro</a:t>
            </a:r>
            <a:r>
              <a:rPr lang="en-GB" spc="-9" dirty="0" smtClean="0">
                <a:latin typeface="Times New Roman"/>
                <a:cs typeface="Times New Roman"/>
              </a:rPr>
              <a:t>u</a:t>
            </a:r>
            <a:r>
              <a:rPr lang="en-GB" spc="0" dirty="0" smtClean="0">
                <a:latin typeface="Times New Roman"/>
                <a:cs typeface="Times New Roman"/>
              </a:rPr>
              <a:t>gh</a:t>
            </a:r>
            <a:r>
              <a:rPr lang="en-GB" spc="62" dirty="0" smtClean="0">
                <a:latin typeface="Times New Roman"/>
                <a:cs typeface="Times New Roman"/>
              </a:rPr>
              <a:t> </a:t>
            </a:r>
            <a:r>
              <a:rPr lang="en-GB" spc="0" dirty="0" smtClean="0">
                <a:latin typeface="Times New Roman"/>
                <a:cs typeface="Times New Roman"/>
              </a:rPr>
              <a:t>st</a:t>
            </a:r>
            <a:r>
              <a:rPr lang="en-GB" spc="-4" dirty="0" smtClean="0">
                <a:latin typeface="Times New Roman"/>
                <a:cs typeface="Times New Roman"/>
              </a:rPr>
              <a:t>u</a:t>
            </a:r>
            <a:r>
              <a:rPr lang="en-GB" spc="0" dirty="0" smtClean="0">
                <a:latin typeface="Times New Roman"/>
                <a:cs typeface="Times New Roman"/>
              </a:rPr>
              <a:t>d</a:t>
            </a:r>
            <a:r>
              <a:rPr lang="en-GB" spc="9" dirty="0" smtClean="0">
                <a:latin typeface="Times New Roman"/>
                <a:cs typeface="Times New Roman"/>
              </a:rPr>
              <a:t>y</a:t>
            </a:r>
            <a:r>
              <a:rPr lang="en-GB" spc="0" dirty="0" smtClean="0">
                <a:latin typeface="Times New Roman"/>
                <a:cs typeface="Times New Roman"/>
              </a:rPr>
              <a:t>,</a:t>
            </a:r>
            <a:r>
              <a:rPr lang="en-GB" spc="37" dirty="0" smtClean="0">
                <a:latin typeface="Times New Roman"/>
                <a:cs typeface="Times New Roman"/>
              </a:rPr>
              <a:t> </a:t>
            </a:r>
            <a:r>
              <a:rPr lang="en-GB" spc="0" dirty="0" smtClean="0">
                <a:latin typeface="Times New Roman"/>
                <a:cs typeface="Times New Roman"/>
              </a:rPr>
              <a:t>e</a:t>
            </a:r>
            <a:r>
              <a:rPr lang="en-GB" spc="-9" dirty="0" smtClean="0">
                <a:latin typeface="Times New Roman"/>
                <a:cs typeface="Times New Roman"/>
              </a:rPr>
              <a:t>x</a:t>
            </a:r>
            <a:r>
              <a:rPr lang="en-GB" spc="0" dirty="0" smtClean="0">
                <a:latin typeface="Times New Roman"/>
                <a:cs typeface="Times New Roman"/>
              </a:rPr>
              <a:t>perie</a:t>
            </a:r>
            <a:r>
              <a:rPr lang="en-GB" spc="4" dirty="0" smtClean="0">
                <a:latin typeface="Times New Roman"/>
                <a:cs typeface="Times New Roman"/>
              </a:rPr>
              <a:t>n</a:t>
            </a:r>
            <a:r>
              <a:rPr lang="en-GB" spc="0" dirty="0" smtClean="0">
                <a:latin typeface="Times New Roman"/>
                <a:cs typeface="Times New Roman"/>
              </a:rPr>
              <a:t>ce, </a:t>
            </a:r>
            <a:r>
              <a:rPr lang="en-GB" spc="4" dirty="0" smtClean="0">
                <a:latin typeface="Times New Roman"/>
                <a:cs typeface="Times New Roman"/>
              </a:rPr>
              <a:t>or </a:t>
            </a:r>
            <a:r>
              <a:rPr lang="en-GB" spc="0" dirty="0" smtClean="0">
                <a:latin typeface="Times New Roman"/>
                <a:cs typeface="Times New Roman"/>
              </a:rPr>
              <a:t>bei</a:t>
            </a:r>
            <a:r>
              <a:rPr lang="en-GB" spc="9" dirty="0" smtClean="0">
                <a:latin typeface="Times New Roman"/>
                <a:cs typeface="Times New Roman"/>
              </a:rPr>
              <a:t>n</a:t>
            </a:r>
            <a:r>
              <a:rPr lang="en-GB" spc="0" dirty="0" smtClean="0">
                <a:latin typeface="Times New Roman"/>
                <a:cs typeface="Times New Roman"/>
              </a:rPr>
              <a:t>g</a:t>
            </a:r>
            <a:r>
              <a:rPr lang="en-GB" spc="47" dirty="0" smtClean="0">
                <a:latin typeface="Times New Roman"/>
                <a:cs typeface="Times New Roman"/>
              </a:rPr>
              <a:t> </a:t>
            </a:r>
            <a:r>
              <a:rPr lang="en-GB" spc="0" dirty="0" smtClean="0">
                <a:latin typeface="Times New Roman"/>
                <a:cs typeface="Times New Roman"/>
              </a:rPr>
              <a:t>tau</a:t>
            </a:r>
            <a:r>
              <a:rPr lang="en-GB" spc="9" dirty="0" smtClean="0">
                <a:latin typeface="Times New Roman"/>
                <a:cs typeface="Times New Roman"/>
              </a:rPr>
              <a:t>g</a:t>
            </a:r>
            <a:r>
              <a:rPr lang="en-GB" spc="0" dirty="0" smtClean="0">
                <a:latin typeface="Times New Roman"/>
                <a:cs typeface="Times New Roman"/>
              </a:rPr>
              <a:t>ht</a:t>
            </a:r>
            <a:r>
              <a:rPr lang="en-GB" spc="36" dirty="0" smtClean="0">
                <a:latin typeface="Times New Roman"/>
                <a:cs typeface="Times New Roman"/>
              </a:rPr>
              <a:t> </a:t>
            </a:r>
            <a:r>
              <a:rPr lang="en-GB" spc="4" dirty="0" smtClean="0">
                <a:latin typeface="Times New Roman"/>
                <a:cs typeface="Times New Roman"/>
              </a:rPr>
              <a:t>.</a:t>
            </a:r>
            <a:r>
              <a:rPr lang="en-GB" spc="0" dirty="0" smtClean="0">
                <a:latin typeface="Times New Roman"/>
                <a:cs typeface="Times New Roman"/>
              </a:rPr>
              <a:t>T</a:t>
            </a:r>
            <a:r>
              <a:rPr lang="en-GB" spc="4" dirty="0" smtClean="0">
                <a:latin typeface="Times New Roman"/>
                <a:cs typeface="Times New Roman"/>
              </a:rPr>
              <a:t>h</a:t>
            </a:r>
            <a:r>
              <a:rPr lang="en-GB" spc="0" dirty="0" smtClean="0">
                <a:latin typeface="Times New Roman"/>
                <a:cs typeface="Times New Roman"/>
              </a:rPr>
              <a:t>e</a:t>
            </a:r>
            <a:r>
              <a:rPr lang="en-GB" spc="46" dirty="0" smtClean="0">
                <a:latin typeface="Times New Roman"/>
                <a:cs typeface="Times New Roman"/>
              </a:rPr>
              <a:t> </a:t>
            </a:r>
            <a:r>
              <a:rPr lang="en-GB" spc="0" dirty="0" smtClean="0">
                <a:latin typeface="Times New Roman"/>
                <a:cs typeface="Times New Roman"/>
              </a:rPr>
              <a:t>abil</a:t>
            </a:r>
            <a:r>
              <a:rPr lang="en-GB" spc="4" dirty="0" smtClean="0">
                <a:latin typeface="Times New Roman"/>
                <a:cs typeface="Times New Roman"/>
              </a:rPr>
              <a:t>i</a:t>
            </a:r>
            <a:r>
              <a:rPr lang="en-GB" spc="0" dirty="0" smtClean="0">
                <a:latin typeface="Times New Roman"/>
                <a:cs typeface="Times New Roman"/>
              </a:rPr>
              <a:t>ty</a:t>
            </a:r>
            <a:r>
              <a:rPr lang="en-GB" spc="35" dirty="0" smtClean="0">
                <a:latin typeface="Times New Roman"/>
                <a:cs typeface="Times New Roman"/>
              </a:rPr>
              <a:t> </a:t>
            </a:r>
            <a:r>
              <a:rPr lang="en-GB" spc="0" dirty="0" smtClean="0">
                <a:latin typeface="Times New Roman"/>
                <a:cs typeface="Times New Roman"/>
              </a:rPr>
              <a:t>to</a:t>
            </a:r>
            <a:r>
              <a:rPr lang="en-GB" spc="74" dirty="0" smtClean="0">
                <a:latin typeface="Times New Roman"/>
                <a:cs typeface="Times New Roman"/>
              </a:rPr>
              <a:t> </a:t>
            </a:r>
            <a:r>
              <a:rPr lang="en-GB" spc="0" dirty="0" smtClean="0">
                <a:latin typeface="Times New Roman"/>
                <a:cs typeface="Times New Roman"/>
              </a:rPr>
              <a:t>learn</a:t>
            </a:r>
            <a:r>
              <a:rPr lang="en-GB" spc="47" dirty="0" smtClean="0">
                <a:latin typeface="Times New Roman"/>
                <a:cs typeface="Times New Roman"/>
              </a:rPr>
              <a:t> </a:t>
            </a:r>
            <a:r>
              <a:rPr lang="en-GB" spc="0" dirty="0" smtClean="0">
                <a:latin typeface="Times New Roman"/>
                <a:cs typeface="Times New Roman"/>
              </a:rPr>
              <a:t>p</a:t>
            </a:r>
            <a:r>
              <a:rPr lang="en-GB" spc="9" dirty="0" smtClean="0">
                <a:latin typeface="Times New Roman"/>
                <a:cs typeface="Times New Roman"/>
              </a:rPr>
              <a:t>o</a:t>
            </a:r>
            <a:r>
              <a:rPr lang="en-GB" spc="0" dirty="0" smtClean="0">
                <a:latin typeface="Times New Roman"/>
                <a:cs typeface="Times New Roman"/>
              </a:rPr>
              <a:t>ss</a:t>
            </a:r>
            <a:r>
              <a:rPr lang="en-GB" spc="-4" dirty="0" smtClean="0">
                <a:latin typeface="Times New Roman"/>
                <a:cs typeface="Times New Roman"/>
              </a:rPr>
              <a:t>e</a:t>
            </a:r>
            <a:r>
              <a:rPr lang="en-GB" spc="4" dirty="0" smtClean="0">
                <a:latin typeface="Times New Roman"/>
                <a:cs typeface="Times New Roman"/>
              </a:rPr>
              <a:t>s</a:t>
            </a:r>
            <a:r>
              <a:rPr lang="en-GB" spc="0" dirty="0" smtClean="0">
                <a:latin typeface="Times New Roman"/>
                <a:cs typeface="Times New Roman"/>
              </a:rPr>
              <a:t>sed by h</a:t>
            </a:r>
            <a:r>
              <a:rPr lang="en-GB" spc="9" dirty="0" smtClean="0">
                <a:latin typeface="Times New Roman"/>
                <a:cs typeface="Times New Roman"/>
              </a:rPr>
              <a:t>u</a:t>
            </a:r>
            <a:r>
              <a:rPr lang="en-GB" spc="-19" dirty="0" smtClean="0">
                <a:latin typeface="Times New Roman"/>
                <a:cs typeface="Times New Roman"/>
              </a:rPr>
              <a:t>m</a:t>
            </a:r>
            <a:r>
              <a:rPr lang="en-GB" spc="0" dirty="0" smtClean="0">
                <a:latin typeface="Times New Roman"/>
                <a:cs typeface="Times New Roman"/>
              </a:rPr>
              <a:t>ans,</a:t>
            </a:r>
            <a:r>
              <a:rPr lang="en-GB" spc="-153" dirty="0" smtClean="0">
                <a:latin typeface="Times New Roman"/>
                <a:cs typeface="Times New Roman"/>
              </a:rPr>
              <a:t> </a:t>
            </a:r>
            <a:r>
              <a:rPr lang="en-GB" spc="0" dirty="0" smtClean="0">
                <a:latin typeface="Times New Roman"/>
                <a:cs typeface="Times New Roman"/>
              </a:rPr>
              <a:t>an</a:t>
            </a:r>
            <a:r>
              <a:rPr lang="en-GB" spc="14" dirty="0" smtClean="0">
                <a:latin typeface="Times New Roman"/>
                <a:cs typeface="Times New Roman"/>
              </a:rPr>
              <a:t>i</a:t>
            </a:r>
            <a:r>
              <a:rPr lang="en-GB" spc="0" dirty="0" smtClean="0">
                <a:latin typeface="Times New Roman"/>
                <a:cs typeface="Times New Roman"/>
              </a:rPr>
              <a:t>m</a:t>
            </a:r>
            <a:r>
              <a:rPr lang="en-GB" spc="-4" dirty="0" smtClean="0">
                <a:latin typeface="Times New Roman"/>
                <a:cs typeface="Times New Roman"/>
              </a:rPr>
              <a:t>a</a:t>
            </a:r>
            <a:r>
              <a:rPr lang="en-GB" spc="0" dirty="0" smtClean="0">
                <a:latin typeface="Times New Roman"/>
                <a:cs typeface="Times New Roman"/>
              </a:rPr>
              <a:t>ls</a:t>
            </a:r>
            <a:r>
              <a:rPr lang="en-GB" spc="-153" dirty="0" smtClean="0">
                <a:latin typeface="Times New Roman"/>
                <a:cs typeface="Times New Roman"/>
              </a:rPr>
              <a:t> </a:t>
            </a:r>
            <a:r>
              <a:rPr lang="en-GB" spc="0" dirty="0" smtClean="0">
                <a:latin typeface="Times New Roman"/>
                <a:cs typeface="Times New Roman"/>
              </a:rPr>
              <a:t>and</a:t>
            </a:r>
            <a:r>
              <a:rPr lang="en-GB" spc="-116" dirty="0" smtClean="0">
                <a:latin typeface="Times New Roman"/>
                <a:cs typeface="Times New Roman"/>
              </a:rPr>
              <a:t> </a:t>
            </a:r>
            <a:r>
              <a:rPr lang="en-GB" spc="0" dirty="0" smtClean="0">
                <a:latin typeface="Times New Roman"/>
                <a:cs typeface="Times New Roman"/>
              </a:rPr>
              <a:t>s</a:t>
            </a:r>
            <a:r>
              <a:rPr lang="en-GB" spc="14" dirty="0" smtClean="0">
                <a:latin typeface="Times New Roman"/>
                <a:cs typeface="Times New Roman"/>
              </a:rPr>
              <a:t>o</a:t>
            </a:r>
            <a:r>
              <a:rPr lang="en-GB" spc="0" dirty="0" smtClean="0">
                <a:latin typeface="Times New Roman"/>
                <a:cs typeface="Times New Roman"/>
              </a:rPr>
              <a:t>me</a:t>
            </a:r>
            <a:r>
              <a:rPr lang="en-GB" spc="-136" dirty="0" smtClean="0">
                <a:latin typeface="Times New Roman"/>
                <a:cs typeface="Times New Roman"/>
              </a:rPr>
              <a:t> </a:t>
            </a:r>
            <a:r>
              <a:rPr lang="en-GB" spc="0" dirty="0" smtClean="0">
                <a:latin typeface="Times New Roman"/>
                <a:cs typeface="Times New Roman"/>
              </a:rPr>
              <a:t>m</a:t>
            </a:r>
            <a:r>
              <a:rPr lang="en-GB" spc="-4" dirty="0" smtClean="0">
                <a:latin typeface="Times New Roman"/>
                <a:cs typeface="Times New Roman"/>
              </a:rPr>
              <a:t>a</a:t>
            </a:r>
            <a:r>
              <a:rPr lang="en-GB" spc="0" dirty="0" smtClean="0">
                <a:latin typeface="Times New Roman"/>
                <a:cs typeface="Times New Roman"/>
              </a:rPr>
              <a:t>chi</a:t>
            </a:r>
            <a:r>
              <a:rPr lang="en-GB" spc="9" dirty="0" smtClean="0">
                <a:latin typeface="Times New Roman"/>
                <a:cs typeface="Times New Roman"/>
              </a:rPr>
              <a:t>n</a:t>
            </a:r>
            <a:r>
              <a:rPr lang="en-GB" spc="0" dirty="0" smtClean="0">
                <a:latin typeface="Times New Roman"/>
                <a:cs typeface="Times New Roman"/>
              </a:rPr>
              <a:t>es</a:t>
            </a:r>
            <a:r>
              <a:rPr lang="en-GB" spc="-172" dirty="0" smtClean="0">
                <a:latin typeface="Times New Roman"/>
                <a:cs typeface="Times New Roman"/>
              </a:rPr>
              <a:t>. </a:t>
            </a:r>
            <a:r>
              <a:rPr lang="en-GB" spc="0" dirty="0" smtClean="0">
                <a:latin typeface="Times New Roman"/>
                <a:cs typeface="Times New Roman"/>
              </a:rPr>
              <a:t>In</a:t>
            </a:r>
            <a:r>
              <a:rPr lang="en-GB" spc="-108" dirty="0" smtClean="0">
                <a:latin typeface="Times New Roman"/>
                <a:cs typeface="Times New Roman"/>
              </a:rPr>
              <a:t> </a:t>
            </a:r>
            <a:r>
              <a:rPr lang="en-GB" spc="9" dirty="0" smtClean="0">
                <a:latin typeface="Times New Roman"/>
                <a:cs typeface="Times New Roman"/>
              </a:rPr>
              <a:t>t</a:t>
            </a:r>
            <a:r>
              <a:rPr lang="en-GB" spc="0" dirty="0" smtClean="0">
                <a:latin typeface="Times New Roman"/>
                <a:cs typeface="Times New Roman"/>
              </a:rPr>
              <a:t>he</a:t>
            </a:r>
            <a:r>
              <a:rPr lang="en-GB" spc="-116" dirty="0" smtClean="0">
                <a:latin typeface="Times New Roman"/>
                <a:cs typeface="Times New Roman"/>
              </a:rPr>
              <a:t> </a:t>
            </a:r>
            <a:r>
              <a:rPr lang="en-GB" spc="0" dirty="0" smtClean="0">
                <a:latin typeface="Times New Roman"/>
                <a:cs typeface="Times New Roman"/>
              </a:rPr>
              <a:t>co</a:t>
            </a:r>
            <a:r>
              <a:rPr lang="en-GB" spc="4" dirty="0" smtClean="0">
                <a:latin typeface="Times New Roman"/>
                <a:cs typeface="Times New Roman"/>
              </a:rPr>
              <a:t>n</a:t>
            </a:r>
            <a:r>
              <a:rPr lang="en-GB" spc="0" dirty="0" smtClean="0">
                <a:latin typeface="Times New Roman"/>
                <a:cs typeface="Times New Roman"/>
              </a:rPr>
              <a:t>text of</a:t>
            </a:r>
            <a:r>
              <a:rPr lang="en-GB" spc="75" dirty="0" smtClean="0">
                <a:latin typeface="Times New Roman"/>
                <a:cs typeface="Times New Roman"/>
              </a:rPr>
              <a:t> </a:t>
            </a:r>
            <a:r>
              <a:rPr lang="en-GB" spc="0" dirty="0" smtClean="0">
                <a:latin typeface="Times New Roman"/>
                <a:cs typeface="Times New Roman"/>
              </a:rPr>
              <a:t>cla</a:t>
            </a:r>
            <a:r>
              <a:rPr lang="en-GB" spc="-4" dirty="0" smtClean="0">
                <a:latin typeface="Times New Roman"/>
                <a:cs typeface="Times New Roman"/>
              </a:rPr>
              <a:t>s</a:t>
            </a:r>
            <a:r>
              <a:rPr lang="en-GB" spc="0" dirty="0" smtClean="0">
                <a:latin typeface="Times New Roman"/>
                <a:cs typeface="Times New Roman"/>
              </a:rPr>
              <a:t>sro</a:t>
            </a:r>
            <a:r>
              <a:rPr lang="en-GB" spc="19" dirty="0" smtClean="0">
                <a:latin typeface="Times New Roman"/>
                <a:cs typeface="Times New Roman"/>
              </a:rPr>
              <a:t>o</a:t>
            </a:r>
            <a:r>
              <a:rPr lang="en-GB" spc="0" dirty="0" smtClean="0">
                <a:latin typeface="Times New Roman"/>
                <a:cs typeface="Times New Roman"/>
              </a:rPr>
              <a:t>m te</a:t>
            </a:r>
            <a:r>
              <a:rPr lang="en-GB" spc="4" dirty="0" smtClean="0">
                <a:latin typeface="Times New Roman"/>
                <a:cs typeface="Times New Roman"/>
              </a:rPr>
              <a:t>a</a:t>
            </a:r>
            <a:r>
              <a:rPr lang="en-GB" spc="0" dirty="0" smtClean="0">
                <a:latin typeface="Times New Roman"/>
                <a:cs typeface="Times New Roman"/>
              </a:rPr>
              <a:t>chi</a:t>
            </a:r>
            <a:r>
              <a:rPr lang="en-GB" spc="9" dirty="0" smtClean="0">
                <a:latin typeface="Times New Roman"/>
                <a:cs typeface="Times New Roman"/>
              </a:rPr>
              <a:t>n</a:t>
            </a:r>
            <a:r>
              <a:rPr lang="en-GB" spc="0" dirty="0" smtClean="0">
                <a:latin typeface="Times New Roman"/>
                <a:cs typeface="Times New Roman"/>
              </a:rPr>
              <a:t>g</a:t>
            </a:r>
            <a:r>
              <a:rPr lang="en-GB" spc="24" dirty="0" smtClean="0">
                <a:latin typeface="Times New Roman"/>
                <a:cs typeface="Times New Roman"/>
              </a:rPr>
              <a:t> </a:t>
            </a:r>
            <a:r>
              <a:rPr lang="en-GB" spc="0" dirty="0" smtClean="0">
                <a:latin typeface="Times New Roman"/>
                <a:cs typeface="Times New Roman"/>
              </a:rPr>
              <a:t>and</a:t>
            </a:r>
            <a:r>
              <a:rPr lang="en-GB" spc="67" dirty="0" smtClean="0">
                <a:latin typeface="Times New Roman"/>
                <a:cs typeface="Times New Roman"/>
              </a:rPr>
              <a:t> </a:t>
            </a:r>
            <a:r>
              <a:rPr lang="en-GB" spc="0" dirty="0" smtClean="0">
                <a:latin typeface="Times New Roman"/>
                <a:cs typeface="Times New Roman"/>
              </a:rPr>
              <a:t>learni</a:t>
            </a:r>
            <a:r>
              <a:rPr lang="en-GB" spc="4" dirty="0" smtClean="0">
                <a:latin typeface="Times New Roman"/>
                <a:cs typeface="Times New Roman"/>
              </a:rPr>
              <a:t>n</a:t>
            </a:r>
            <a:r>
              <a:rPr lang="en-GB" spc="0" dirty="0" smtClean="0">
                <a:latin typeface="Times New Roman"/>
                <a:cs typeface="Times New Roman"/>
              </a:rPr>
              <a:t>g</a:t>
            </a:r>
            <a:r>
              <a:rPr lang="en-GB" spc="27" dirty="0" smtClean="0">
                <a:latin typeface="Times New Roman"/>
                <a:cs typeface="Times New Roman"/>
              </a:rPr>
              <a:t> </a:t>
            </a:r>
            <a:r>
              <a:rPr lang="en-GB" spc="0" dirty="0" smtClean="0">
                <a:latin typeface="Times New Roman"/>
                <a:cs typeface="Times New Roman"/>
              </a:rPr>
              <a:t>is</a:t>
            </a:r>
            <a:r>
              <a:rPr lang="en-GB" spc="79" dirty="0" smtClean="0">
                <a:latin typeface="Times New Roman"/>
                <a:cs typeface="Times New Roman"/>
              </a:rPr>
              <a:t> </a:t>
            </a:r>
            <a:r>
              <a:rPr lang="en-GB" spc="0" dirty="0" smtClean="0">
                <a:latin typeface="Times New Roman"/>
                <a:cs typeface="Times New Roman"/>
              </a:rPr>
              <a:t>ve</a:t>
            </a:r>
            <a:r>
              <a:rPr lang="en-GB" spc="-9" dirty="0" smtClean="0">
                <a:latin typeface="Times New Roman"/>
                <a:cs typeface="Times New Roman"/>
              </a:rPr>
              <a:t>r</a:t>
            </a:r>
            <a:r>
              <a:rPr lang="en-GB" spc="0" dirty="0" smtClean="0">
                <a:latin typeface="Times New Roman"/>
                <a:cs typeface="Times New Roman"/>
              </a:rPr>
              <a:t>y </a:t>
            </a:r>
            <a:r>
              <a:rPr lang="en-GB" spc="9" dirty="0" smtClean="0">
                <a:latin typeface="Times New Roman"/>
                <a:cs typeface="Times New Roman"/>
              </a:rPr>
              <a:t>i</a:t>
            </a:r>
            <a:r>
              <a:rPr lang="en-GB" spc="-19" dirty="0" smtClean="0">
                <a:latin typeface="Times New Roman"/>
                <a:cs typeface="Times New Roman"/>
              </a:rPr>
              <a:t>m</a:t>
            </a:r>
            <a:r>
              <a:rPr lang="en-GB" spc="0" dirty="0" smtClean="0">
                <a:latin typeface="Times New Roman"/>
                <a:cs typeface="Times New Roman"/>
              </a:rPr>
              <a:t>p</a:t>
            </a:r>
            <a:r>
              <a:rPr lang="en-GB" spc="9" dirty="0" smtClean="0">
                <a:latin typeface="Times New Roman"/>
                <a:cs typeface="Times New Roman"/>
              </a:rPr>
              <a:t>o</a:t>
            </a:r>
            <a:r>
              <a:rPr lang="en-GB" spc="0" dirty="0" smtClean="0">
                <a:latin typeface="Times New Roman"/>
                <a:cs typeface="Times New Roman"/>
              </a:rPr>
              <a:t>rtant</a:t>
            </a:r>
            <a:r>
              <a:rPr lang="en-GB" spc="-185" dirty="0" smtClean="0">
                <a:latin typeface="Times New Roman"/>
                <a:cs typeface="Times New Roman"/>
              </a:rPr>
              <a:t> </a:t>
            </a:r>
            <a:r>
              <a:rPr lang="en-GB" spc="0" dirty="0" smtClean="0">
                <a:latin typeface="Times New Roman"/>
                <a:cs typeface="Times New Roman"/>
              </a:rPr>
              <a:t>p</a:t>
            </a:r>
            <a:r>
              <a:rPr lang="en-GB" spc="4" dirty="0" smtClean="0">
                <a:latin typeface="Times New Roman"/>
                <a:cs typeface="Times New Roman"/>
              </a:rPr>
              <a:t>r</a:t>
            </a:r>
            <a:r>
              <a:rPr lang="en-GB" spc="0" dirty="0" smtClean="0">
                <a:latin typeface="Times New Roman"/>
                <a:cs typeface="Times New Roman"/>
              </a:rPr>
              <a:t>o</a:t>
            </a:r>
            <a:r>
              <a:rPr lang="en-GB" spc="-9" dirty="0" smtClean="0">
                <a:latin typeface="Times New Roman"/>
                <a:cs typeface="Times New Roman"/>
              </a:rPr>
              <a:t>c</a:t>
            </a:r>
            <a:r>
              <a:rPr lang="en-GB" spc="0" dirty="0" smtClean="0">
                <a:latin typeface="Times New Roman"/>
                <a:cs typeface="Times New Roman"/>
              </a:rPr>
              <a:t>esses.</a:t>
            </a:r>
            <a:r>
              <a:rPr lang="en-GB" spc="-194" dirty="0" smtClean="0">
                <a:latin typeface="Times New Roman"/>
                <a:cs typeface="Times New Roman"/>
              </a:rPr>
              <a:t> </a:t>
            </a:r>
            <a:r>
              <a:rPr lang="en-GB" spc="0" dirty="0" smtClean="0">
                <a:latin typeface="Times New Roman"/>
                <a:cs typeface="Times New Roman"/>
              </a:rPr>
              <a:t>T</a:t>
            </a:r>
            <a:r>
              <a:rPr lang="en-GB" spc="4" dirty="0" smtClean="0">
                <a:latin typeface="Times New Roman"/>
                <a:cs typeface="Times New Roman"/>
              </a:rPr>
              <a:t>h</a:t>
            </a:r>
            <a:r>
              <a:rPr lang="en-GB" spc="0" dirty="0" smtClean="0">
                <a:latin typeface="Times New Roman"/>
                <a:cs typeface="Times New Roman"/>
              </a:rPr>
              <a:t>e</a:t>
            </a:r>
            <a:r>
              <a:rPr lang="en-GB" spc="4" dirty="0" smtClean="0">
                <a:latin typeface="Times New Roman"/>
                <a:cs typeface="Times New Roman"/>
              </a:rPr>
              <a:t>r</a:t>
            </a:r>
            <a:r>
              <a:rPr lang="en-GB" spc="0" dirty="0" smtClean="0">
                <a:latin typeface="Times New Roman"/>
                <a:cs typeface="Times New Roman"/>
              </a:rPr>
              <a:t>e</a:t>
            </a:r>
            <a:r>
              <a:rPr lang="en-GB" spc="-151" dirty="0" smtClean="0">
                <a:latin typeface="Times New Roman"/>
                <a:cs typeface="Times New Roman"/>
              </a:rPr>
              <a:t> </a:t>
            </a:r>
            <a:r>
              <a:rPr lang="en-GB" spc="0" dirty="0" smtClean="0">
                <a:latin typeface="Times New Roman"/>
                <a:cs typeface="Times New Roman"/>
              </a:rPr>
              <a:t>are</a:t>
            </a:r>
            <a:r>
              <a:rPr lang="en-GB" spc="-136" dirty="0" smtClean="0">
                <a:latin typeface="Times New Roman"/>
                <a:cs typeface="Times New Roman"/>
              </a:rPr>
              <a:t> </a:t>
            </a:r>
            <a:r>
              <a:rPr lang="en-GB" spc="0" dirty="0" smtClean="0">
                <a:latin typeface="Times New Roman"/>
                <a:cs typeface="Times New Roman"/>
              </a:rPr>
              <a:t>vari</a:t>
            </a:r>
            <a:r>
              <a:rPr lang="en-GB" spc="9" dirty="0" smtClean="0">
                <a:latin typeface="Times New Roman"/>
                <a:cs typeface="Times New Roman"/>
              </a:rPr>
              <a:t>o</a:t>
            </a:r>
            <a:r>
              <a:rPr lang="en-GB" spc="0" dirty="0" smtClean="0">
                <a:latin typeface="Times New Roman"/>
                <a:cs typeface="Times New Roman"/>
              </a:rPr>
              <a:t>us</a:t>
            </a:r>
            <a:r>
              <a:rPr lang="en-GB" spc="-154" dirty="0" smtClean="0">
                <a:latin typeface="Times New Roman"/>
                <a:cs typeface="Times New Roman"/>
              </a:rPr>
              <a:t> </a:t>
            </a:r>
            <a:r>
              <a:rPr lang="en-GB" spc="0" dirty="0" smtClean="0">
                <a:latin typeface="Times New Roman"/>
                <a:cs typeface="Times New Roman"/>
              </a:rPr>
              <a:t>m</a:t>
            </a:r>
            <a:r>
              <a:rPr lang="en-GB" spc="-4" dirty="0" smtClean="0">
                <a:latin typeface="Times New Roman"/>
                <a:cs typeface="Times New Roman"/>
              </a:rPr>
              <a:t>e</a:t>
            </a:r>
            <a:r>
              <a:rPr lang="en-GB" spc="0" dirty="0" smtClean="0">
                <a:latin typeface="Times New Roman"/>
                <a:cs typeface="Times New Roman"/>
              </a:rPr>
              <a:t>t</a:t>
            </a:r>
            <a:r>
              <a:rPr lang="en-GB" spc="4" dirty="0" smtClean="0">
                <a:latin typeface="Times New Roman"/>
                <a:cs typeface="Times New Roman"/>
              </a:rPr>
              <a:t>h</a:t>
            </a:r>
            <a:r>
              <a:rPr lang="en-GB" spc="0" dirty="0" smtClean="0">
                <a:latin typeface="Times New Roman"/>
                <a:cs typeface="Times New Roman"/>
              </a:rPr>
              <a:t>o</a:t>
            </a:r>
            <a:r>
              <a:rPr lang="en-GB" spc="9" dirty="0" smtClean="0">
                <a:latin typeface="Times New Roman"/>
                <a:cs typeface="Times New Roman"/>
              </a:rPr>
              <a:t>d</a:t>
            </a:r>
            <a:r>
              <a:rPr lang="en-GB" spc="0" dirty="0" smtClean="0">
                <a:latin typeface="Times New Roman"/>
                <a:cs typeface="Times New Roman"/>
              </a:rPr>
              <a:t>s</a:t>
            </a:r>
            <a:r>
              <a:rPr lang="en-GB" spc="-184" dirty="0" smtClean="0">
                <a:latin typeface="Times New Roman"/>
                <a:cs typeface="Times New Roman"/>
              </a:rPr>
              <a:t> </a:t>
            </a:r>
            <a:r>
              <a:rPr lang="en-GB" spc="0" dirty="0" smtClean="0">
                <a:latin typeface="Times New Roman"/>
                <a:cs typeface="Times New Roman"/>
              </a:rPr>
              <a:t>and tech</a:t>
            </a:r>
            <a:r>
              <a:rPr lang="en-GB" spc="4" dirty="0" smtClean="0">
                <a:latin typeface="Times New Roman"/>
                <a:cs typeface="Times New Roman"/>
              </a:rPr>
              <a:t>n</a:t>
            </a:r>
            <a:r>
              <a:rPr lang="en-GB" spc="0" dirty="0" smtClean="0">
                <a:latin typeface="Times New Roman"/>
                <a:cs typeface="Times New Roman"/>
              </a:rPr>
              <a:t>i</a:t>
            </a:r>
            <a:r>
              <a:rPr lang="en-GB" spc="4" dirty="0" smtClean="0">
                <a:latin typeface="Times New Roman"/>
                <a:cs typeface="Times New Roman"/>
              </a:rPr>
              <a:t>q</a:t>
            </a:r>
            <a:r>
              <a:rPr lang="en-GB" spc="0" dirty="0" smtClean="0">
                <a:latin typeface="Times New Roman"/>
                <a:cs typeface="Times New Roman"/>
              </a:rPr>
              <a:t>ues</a:t>
            </a:r>
            <a:r>
              <a:rPr lang="en-GB" spc="-174" dirty="0" smtClean="0">
                <a:latin typeface="Times New Roman"/>
                <a:cs typeface="Times New Roman"/>
              </a:rPr>
              <a:t> </a:t>
            </a:r>
            <a:r>
              <a:rPr lang="en-GB" spc="0" dirty="0" smtClean="0">
                <a:latin typeface="Times New Roman"/>
                <a:cs typeface="Times New Roman"/>
              </a:rPr>
              <a:t>used</a:t>
            </a:r>
            <a:r>
              <a:rPr lang="en-GB" spc="-120" dirty="0" smtClean="0">
                <a:latin typeface="Times New Roman"/>
                <a:cs typeface="Times New Roman"/>
              </a:rPr>
              <a:t> </a:t>
            </a:r>
            <a:r>
              <a:rPr lang="en-GB" spc="0" dirty="0" smtClean="0">
                <a:latin typeface="Times New Roman"/>
                <a:cs typeface="Times New Roman"/>
              </a:rPr>
              <a:t>to</a:t>
            </a:r>
            <a:r>
              <a:rPr lang="en-GB" spc="-97" dirty="0" smtClean="0">
                <a:latin typeface="Times New Roman"/>
                <a:cs typeface="Times New Roman"/>
              </a:rPr>
              <a:t> </a:t>
            </a:r>
            <a:r>
              <a:rPr lang="en-GB" spc="0" dirty="0" smtClean="0">
                <a:latin typeface="Times New Roman"/>
                <a:cs typeface="Times New Roman"/>
              </a:rPr>
              <a:t>learn</a:t>
            </a:r>
            <a:r>
              <a:rPr lang="en-GB" spc="-123" dirty="0" smtClean="0">
                <a:latin typeface="Times New Roman"/>
                <a:cs typeface="Times New Roman"/>
              </a:rPr>
              <a:t> </a:t>
            </a:r>
            <a:r>
              <a:rPr lang="en-GB" spc="0" dirty="0" smtClean="0">
                <a:latin typeface="Times New Roman"/>
                <a:cs typeface="Times New Roman"/>
              </a:rPr>
              <a:t>a</a:t>
            </a:r>
            <a:r>
              <a:rPr lang="en-GB" spc="14" dirty="0" smtClean="0">
                <a:latin typeface="Times New Roman"/>
                <a:cs typeface="Times New Roman"/>
              </a:rPr>
              <a:t>n</a:t>
            </a:r>
            <a:r>
              <a:rPr lang="en-GB" spc="0" dirty="0" smtClean="0">
                <a:latin typeface="Times New Roman"/>
                <a:cs typeface="Times New Roman"/>
              </a:rPr>
              <a:t>d</a:t>
            </a:r>
            <a:r>
              <a:rPr lang="en-GB" spc="-106" dirty="0" smtClean="0">
                <a:latin typeface="Times New Roman"/>
                <a:cs typeface="Times New Roman"/>
              </a:rPr>
              <a:t> </a:t>
            </a:r>
            <a:r>
              <a:rPr lang="en-GB" spc="0" dirty="0" smtClean="0">
                <a:latin typeface="Times New Roman"/>
                <a:cs typeface="Times New Roman"/>
              </a:rPr>
              <a:t>tea</a:t>
            </a:r>
            <a:r>
              <a:rPr lang="en-GB" spc="-4" dirty="0" smtClean="0">
                <a:latin typeface="Times New Roman"/>
                <a:cs typeface="Times New Roman"/>
              </a:rPr>
              <a:t>c</a:t>
            </a:r>
            <a:r>
              <a:rPr lang="en-GB" spc="0" dirty="0" smtClean="0">
                <a:latin typeface="Times New Roman"/>
                <a:cs typeface="Times New Roman"/>
              </a:rPr>
              <a:t>h</a:t>
            </a:r>
            <a:r>
              <a:rPr lang="en-GB" spc="-111" dirty="0" smtClean="0">
                <a:latin typeface="Times New Roman"/>
                <a:cs typeface="Times New Roman"/>
              </a:rPr>
              <a:t> </a:t>
            </a:r>
            <a:r>
              <a:rPr lang="en-GB" spc="-19" dirty="0" smtClean="0">
                <a:latin typeface="Times New Roman"/>
                <a:cs typeface="Times New Roman"/>
              </a:rPr>
              <a:t>m</a:t>
            </a:r>
            <a:r>
              <a:rPr lang="en-GB" spc="0" dirty="0" smtClean="0">
                <a:latin typeface="Times New Roman"/>
                <a:cs typeface="Times New Roman"/>
              </a:rPr>
              <a:t>o</a:t>
            </a:r>
            <a:r>
              <a:rPr lang="en-GB" spc="4" dirty="0" smtClean="0">
                <a:latin typeface="Times New Roman"/>
                <a:cs typeface="Times New Roman"/>
              </a:rPr>
              <a:t>r</a:t>
            </a:r>
            <a:r>
              <a:rPr lang="en-GB" spc="0" dirty="0" smtClean="0">
                <a:latin typeface="Times New Roman"/>
                <a:cs typeface="Times New Roman"/>
              </a:rPr>
              <a:t>e</a:t>
            </a:r>
            <a:r>
              <a:rPr lang="en-GB" spc="-105" dirty="0" smtClean="0">
                <a:latin typeface="Times New Roman"/>
                <a:cs typeface="Times New Roman"/>
              </a:rPr>
              <a:t> </a:t>
            </a:r>
            <a:r>
              <a:rPr lang="en-GB" spc="0" dirty="0" smtClean="0">
                <a:latin typeface="Times New Roman"/>
                <a:cs typeface="Times New Roman"/>
              </a:rPr>
              <a:t>effe</a:t>
            </a:r>
            <a:r>
              <a:rPr lang="en-GB" spc="-4" dirty="0" smtClean="0">
                <a:latin typeface="Times New Roman"/>
                <a:cs typeface="Times New Roman"/>
              </a:rPr>
              <a:t>c</a:t>
            </a:r>
            <a:r>
              <a:rPr lang="en-GB" spc="0" dirty="0" smtClean="0">
                <a:latin typeface="Times New Roman"/>
                <a:cs typeface="Times New Roman"/>
              </a:rPr>
              <a:t>ti</a:t>
            </a:r>
            <a:r>
              <a:rPr lang="en-GB" spc="4" dirty="0" smtClean="0">
                <a:latin typeface="Times New Roman"/>
                <a:cs typeface="Times New Roman"/>
              </a:rPr>
              <a:t>v</a:t>
            </a:r>
            <a:r>
              <a:rPr lang="en-GB" spc="0" dirty="0" smtClean="0">
                <a:latin typeface="Times New Roman"/>
                <a:cs typeface="Times New Roman"/>
              </a:rPr>
              <a:t>el</a:t>
            </a:r>
            <a:r>
              <a:rPr lang="en-GB" spc="14" dirty="0" smtClean="0">
                <a:latin typeface="Times New Roman"/>
                <a:cs typeface="Times New Roman"/>
              </a:rPr>
              <a:t>y</a:t>
            </a:r>
            <a:r>
              <a:rPr lang="en-GB" spc="0" dirty="0" smtClean="0">
                <a:latin typeface="Times New Roman"/>
                <a:cs typeface="Times New Roman"/>
              </a:rPr>
              <a:t>.</a:t>
            </a:r>
            <a:endParaRPr lang="en-GB" dirty="0" smtClean="0">
              <a:latin typeface="Times New Roman"/>
              <a:cs typeface="Times New Roman"/>
            </a:endParaRPr>
          </a:p>
          <a:p>
            <a:pPr marL="596188" marR="550840" indent="0" algn="just">
              <a:spcBef>
                <a:spcPts val="1008"/>
              </a:spcBef>
              <a:buNone/>
            </a:pPr>
            <a:r>
              <a:rPr lang="en-GB" spc="0" dirty="0" smtClean="0">
                <a:latin typeface="Times New Roman"/>
                <a:cs typeface="Times New Roman"/>
              </a:rPr>
              <a:t>E</a:t>
            </a:r>
            <a:r>
              <a:rPr lang="en-GB" spc="4" dirty="0" smtClean="0">
                <a:latin typeface="Times New Roman"/>
                <a:cs typeface="Times New Roman"/>
              </a:rPr>
              <a:t>x</a:t>
            </a:r>
            <a:r>
              <a:rPr lang="en-GB" spc="0" dirty="0" smtClean="0">
                <a:latin typeface="Times New Roman"/>
                <a:cs typeface="Times New Roman"/>
              </a:rPr>
              <a:t>p</a:t>
            </a:r>
            <a:r>
              <a:rPr lang="en-GB" spc="-4" dirty="0" smtClean="0">
                <a:latin typeface="Times New Roman"/>
                <a:cs typeface="Times New Roman"/>
              </a:rPr>
              <a:t>l</a:t>
            </a:r>
            <a:r>
              <a:rPr lang="en-GB" spc="0" dirty="0" smtClean="0">
                <a:latin typeface="Times New Roman"/>
                <a:cs typeface="Times New Roman"/>
              </a:rPr>
              <a:t>o</a:t>
            </a:r>
            <a:r>
              <a:rPr lang="en-GB" spc="4" dirty="0" smtClean="0">
                <a:latin typeface="Times New Roman"/>
                <a:cs typeface="Times New Roman"/>
              </a:rPr>
              <a:t>r</a:t>
            </a:r>
            <a:r>
              <a:rPr lang="en-GB" spc="0" dirty="0" smtClean="0">
                <a:latin typeface="Times New Roman"/>
                <a:cs typeface="Times New Roman"/>
              </a:rPr>
              <a:t>ato</a:t>
            </a:r>
            <a:r>
              <a:rPr lang="en-GB" spc="-4" dirty="0" smtClean="0">
                <a:latin typeface="Times New Roman"/>
                <a:cs typeface="Times New Roman"/>
              </a:rPr>
              <a:t>r</a:t>
            </a:r>
            <a:r>
              <a:rPr lang="en-GB" spc="0" dirty="0" smtClean="0">
                <a:latin typeface="Times New Roman"/>
                <a:cs typeface="Times New Roman"/>
              </a:rPr>
              <a:t>y</a:t>
            </a:r>
            <a:r>
              <a:rPr lang="en-GB" spc="-170" dirty="0" smtClean="0">
                <a:latin typeface="Times New Roman"/>
                <a:cs typeface="Times New Roman"/>
              </a:rPr>
              <a:t> </a:t>
            </a:r>
            <a:r>
              <a:rPr lang="en-GB" spc="0" dirty="0" smtClean="0">
                <a:latin typeface="Times New Roman"/>
                <a:cs typeface="Times New Roman"/>
              </a:rPr>
              <a:t>learni</a:t>
            </a:r>
            <a:r>
              <a:rPr lang="en-GB" spc="4" dirty="0" smtClean="0">
                <a:latin typeface="Times New Roman"/>
                <a:cs typeface="Times New Roman"/>
              </a:rPr>
              <a:t>n</a:t>
            </a:r>
            <a:r>
              <a:rPr lang="en-GB" spc="0" dirty="0" smtClean="0">
                <a:latin typeface="Times New Roman"/>
                <a:cs typeface="Times New Roman"/>
              </a:rPr>
              <a:t>g</a:t>
            </a:r>
            <a:r>
              <a:rPr lang="en-GB" spc="-137" dirty="0" smtClean="0">
                <a:latin typeface="Times New Roman"/>
                <a:cs typeface="Times New Roman"/>
              </a:rPr>
              <a:t> </a:t>
            </a:r>
            <a:r>
              <a:rPr lang="en-GB" spc="0" dirty="0" smtClean="0">
                <a:latin typeface="Times New Roman"/>
                <a:cs typeface="Times New Roman"/>
              </a:rPr>
              <a:t>is</a:t>
            </a:r>
            <a:r>
              <a:rPr lang="en-GB" spc="-84" dirty="0" smtClean="0">
                <a:latin typeface="Times New Roman"/>
                <a:cs typeface="Times New Roman"/>
              </a:rPr>
              <a:t> </a:t>
            </a:r>
            <a:r>
              <a:rPr lang="en-GB" spc="-14" dirty="0" smtClean="0">
                <a:latin typeface="Times New Roman"/>
                <a:cs typeface="Times New Roman"/>
              </a:rPr>
              <a:t>a</a:t>
            </a:r>
            <a:r>
              <a:rPr lang="en-GB" spc="0" dirty="0" smtClean="0">
                <a:latin typeface="Times New Roman"/>
                <a:cs typeface="Times New Roman"/>
              </a:rPr>
              <a:t>n</a:t>
            </a:r>
            <a:r>
              <a:rPr lang="en-GB" spc="-85" dirty="0" smtClean="0">
                <a:latin typeface="Times New Roman"/>
                <a:cs typeface="Times New Roman"/>
              </a:rPr>
              <a:t> </a:t>
            </a:r>
            <a:r>
              <a:rPr lang="en-GB" spc="0" dirty="0" smtClean="0">
                <a:latin typeface="Times New Roman"/>
                <a:cs typeface="Times New Roman"/>
              </a:rPr>
              <a:t>i</a:t>
            </a:r>
            <a:r>
              <a:rPr lang="en-GB" spc="-14" dirty="0" smtClean="0">
                <a:latin typeface="Times New Roman"/>
                <a:cs typeface="Times New Roman"/>
              </a:rPr>
              <a:t>m</a:t>
            </a:r>
            <a:r>
              <a:rPr lang="en-GB" spc="0" dirty="0" smtClean="0">
                <a:latin typeface="Times New Roman"/>
                <a:cs typeface="Times New Roman"/>
              </a:rPr>
              <a:t>p</a:t>
            </a:r>
            <a:r>
              <a:rPr lang="en-GB" spc="9" dirty="0" smtClean="0">
                <a:latin typeface="Times New Roman"/>
                <a:cs typeface="Times New Roman"/>
              </a:rPr>
              <a:t>o</a:t>
            </a:r>
            <a:r>
              <a:rPr lang="en-GB" spc="0" dirty="0" smtClean="0">
                <a:latin typeface="Times New Roman"/>
                <a:cs typeface="Times New Roman"/>
              </a:rPr>
              <a:t>rtant</a:t>
            </a:r>
            <a:r>
              <a:rPr lang="en-GB" spc="-150" dirty="0" smtClean="0">
                <a:latin typeface="Times New Roman"/>
                <a:cs typeface="Times New Roman"/>
              </a:rPr>
              <a:t> </a:t>
            </a:r>
            <a:r>
              <a:rPr lang="en-GB" spc="0" dirty="0" smtClean="0">
                <a:latin typeface="Times New Roman"/>
                <a:cs typeface="Times New Roman"/>
              </a:rPr>
              <a:t>tech</a:t>
            </a:r>
            <a:r>
              <a:rPr lang="en-GB" spc="4" dirty="0" smtClean="0">
                <a:latin typeface="Times New Roman"/>
                <a:cs typeface="Times New Roman"/>
              </a:rPr>
              <a:t>n</a:t>
            </a:r>
            <a:r>
              <a:rPr lang="en-GB" spc="0" dirty="0" smtClean="0">
                <a:latin typeface="Times New Roman"/>
                <a:cs typeface="Times New Roman"/>
              </a:rPr>
              <a:t>i</a:t>
            </a:r>
            <a:r>
              <a:rPr lang="en-GB" spc="4" dirty="0" smtClean="0">
                <a:latin typeface="Times New Roman"/>
                <a:cs typeface="Times New Roman"/>
              </a:rPr>
              <a:t>q</a:t>
            </a:r>
            <a:r>
              <a:rPr lang="en-GB" spc="0" dirty="0" smtClean="0">
                <a:latin typeface="Times New Roman"/>
                <a:cs typeface="Times New Roman"/>
              </a:rPr>
              <a:t>ue</a:t>
            </a:r>
            <a:r>
              <a:rPr lang="en-GB" spc="-150" dirty="0" smtClean="0">
                <a:latin typeface="Times New Roman"/>
                <a:cs typeface="Times New Roman"/>
              </a:rPr>
              <a:t> </a:t>
            </a:r>
            <a:r>
              <a:rPr lang="en-GB" spc="0" dirty="0" smtClean="0">
                <a:latin typeface="Times New Roman"/>
                <a:cs typeface="Times New Roman"/>
              </a:rPr>
              <a:t>in t</a:t>
            </a:r>
            <a:r>
              <a:rPr lang="en-GB" spc="4" dirty="0" smtClean="0">
                <a:latin typeface="Times New Roman"/>
                <a:cs typeface="Times New Roman"/>
              </a:rPr>
              <a:t>h</a:t>
            </a:r>
            <a:r>
              <a:rPr lang="en-GB" spc="0" dirty="0" smtClean="0">
                <a:latin typeface="Times New Roman"/>
                <a:cs typeface="Times New Roman"/>
              </a:rPr>
              <a:t>e</a:t>
            </a:r>
            <a:r>
              <a:rPr lang="en-GB" spc="3" dirty="0" smtClean="0">
                <a:latin typeface="Times New Roman"/>
                <a:cs typeface="Times New Roman"/>
              </a:rPr>
              <a:t> </a:t>
            </a:r>
            <a:r>
              <a:rPr lang="en-GB" spc="0" dirty="0" smtClean="0">
                <a:latin typeface="Times New Roman"/>
                <a:cs typeface="Times New Roman"/>
              </a:rPr>
              <a:t>i</a:t>
            </a:r>
            <a:r>
              <a:rPr lang="en-GB" spc="4" dirty="0" smtClean="0">
                <a:latin typeface="Times New Roman"/>
                <a:cs typeface="Times New Roman"/>
              </a:rPr>
              <a:t>d</a:t>
            </a:r>
            <a:r>
              <a:rPr lang="en-GB" spc="0" dirty="0" smtClean="0">
                <a:latin typeface="Times New Roman"/>
                <a:cs typeface="Times New Roman"/>
              </a:rPr>
              <a:t>ea</a:t>
            </a:r>
            <a:r>
              <a:rPr lang="en-GB" spc="-6" dirty="0" smtClean="0">
                <a:latin typeface="Times New Roman"/>
                <a:cs typeface="Times New Roman"/>
              </a:rPr>
              <a:t> </a:t>
            </a:r>
            <a:r>
              <a:rPr lang="en-GB" spc="0" dirty="0" smtClean="0">
                <a:latin typeface="Times New Roman"/>
                <a:cs typeface="Times New Roman"/>
              </a:rPr>
              <a:t>of</a:t>
            </a:r>
            <a:r>
              <a:rPr lang="en-GB" spc="21" dirty="0" smtClean="0">
                <a:latin typeface="Times New Roman"/>
                <a:cs typeface="Times New Roman"/>
              </a:rPr>
              <a:t> </a:t>
            </a:r>
            <a:r>
              <a:rPr lang="en-GB" spc="0" dirty="0" smtClean="0">
                <a:latin typeface="Times New Roman"/>
                <a:cs typeface="Times New Roman"/>
              </a:rPr>
              <a:t>c</a:t>
            </a:r>
            <a:r>
              <a:rPr lang="en-GB" spc="14" dirty="0" smtClean="0">
                <a:latin typeface="Times New Roman"/>
                <a:cs typeface="Times New Roman"/>
              </a:rPr>
              <a:t>o</a:t>
            </a:r>
            <a:r>
              <a:rPr lang="en-GB" spc="0" dirty="0" smtClean="0">
                <a:latin typeface="Times New Roman"/>
                <a:cs typeface="Times New Roman"/>
              </a:rPr>
              <a:t>nstr</a:t>
            </a:r>
            <a:r>
              <a:rPr lang="en-GB" spc="9" dirty="0" smtClean="0">
                <a:latin typeface="Times New Roman"/>
                <a:cs typeface="Times New Roman"/>
              </a:rPr>
              <a:t>u</a:t>
            </a:r>
            <a:r>
              <a:rPr lang="en-GB" spc="0" dirty="0" smtClean="0">
                <a:latin typeface="Times New Roman"/>
                <a:cs typeface="Times New Roman"/>
              </a:rPr>
              <a:t>ctiv</a:t>
            </a:r>
            <a:r>
              <a:rPr lang="en-GB" spc="4" dirty="0" smtClean="0">
                <a:latin typeface="Times New Roman"/>
                <a:cs typeface="Times New Roman"/>
              </a:rPr>
              <a:t>is</a:t>
            </a:r>
            <a:r>
              <a:rPr lang="en-GB" spc="0" dirty="0" smtClean="0">
                <a:latin typeface="Times New Roman"/>
                <a:cs typeface="Times New Roman"/>
              </a:rPr>
              <a:t>m</a:t>
            </a:r>
            <a:r>
              <a:rPr lang="en-GB" spc="14" dirty="0" smtClean="0">
                <a:latin typeface="Times New Roman"/>
                <a:cs typeface="Times New Roman"/>
              </a:rPr>
              <a:t>. </a:t>
            </a:r>
            <a:endParaRPr lang="en-GB" dirty="0" smtClean="0">
              <a:latin typeface="Times New Roman"/>
              <a:cs typeface="Times New Roman"/>
            </a:endParaRPr>
          </a:p>
        </p:txBody>
      </p:sp>
    </p:spTree>
    <p:extLst>
      <p:ext uri="{BB962C8B-B14F-4D97-AF65-F5344CB8AC3E}">
        <p14:creationId xmlns:p14="http://schemas.microsoft.com/office/powerpoint/2010/main" val="225189094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6120680"/>
          </a:xfrm>
        </p:spPr>
        <p:txBody>
          <a:bodyPr>
            <a:normAutofit/>
          </a:bodyPr>
          <a:lstStyle/>
          <a:p>
            <a:pPr marL="0" indent="0">
              <a:buNone/>
            </a:pPr>
            <a:r>
              <a:rPr lang="en-GB" sz="4000" dirty="0" smtClean="0"/>
              <a:t>Exploratory teaching is a relatively new approach to education that places an emphasis on more student involvement in the classroom. It is a student centred pedagogy. It encourages students to think creatively, experience key concepts and learn how to reflect on what they learn.</a:t>
            </a:r>
          </a:p>
        </p:txBody>
      </p:sp>
    </p:spTree>
    <p:extLst>
      <p:ext uri="{BB962C8B-B14F-4D97-AF65-F5344CB8AC3E}">
        <p14:creationId xmlns:p14="http://schemas.microsoft.com/office/powerpoint/2010/main" val="358767390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260648"/>
            <a:ext cx="8784976" cy="6480720"/>
          </a:xfrm>
        </p:spPr>
        <p:txBody>
          <a:bodyPr>
            <a:normAutofit fontScale="77500" lnSpcReduction="20000"/>
          </a:bodyPr>
          <a:lstStyle/>
          <a:p>
            <a:pPr marL="4763" marR="546791" indent="768350" algn="just">
              <a:lnSpc>
                <a:spcPct val="150000"/>
              </a:lnSpc>
              <a:spcBef>
                <a:spcPts val="1005"/>
              </a:spcBef>
            </a:pPr>
            <a:r>
              <a:rPr lang="en-GB" sz="4400" dirty="0"/>
              <a:t>An approach to teaching and training that encourages the learner to explore and experiment to uncover relationship, with much less of a focus on didactic training. </a:t>
            </a:r>
          </a:p>
          <a:p>
            <a:pPr marL="4763" marR="546791" indent="768350" algn="just">
              <a:lnSpc>
                <a:spcPct val="150000"/>
              </a:lnSpc>
              <a:spcBef>
                <a:spcPts val="1005"/>
              </a:spcBef>
            </a:pPr>
            <a:r>
              <a:rPr lang="en-GB" sz="4400" dirty="0"/>
              <a:t>Exploratory teaching does not necessarily mean an unguided or unconstrained learning environment, but does mean that leaners may discover unexpected lessons and reach conclusions following various paths.</a:t>
            </a:r>
          </a:p>
        </p:txBody>
      </p:sp>
    </p:spTree>
    <p:extLst>
      <p:ext uri="{BB962C8B-B14F-4D97-AF65-F5344CB8AC3E}">
        <p14:creationId xmlns:p14="http://schemas.microsoft.com/office/powerpoint/2010/main" val="30138102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706090"/>
          </a:xfrm>
        </p:spPr>
        <p:txBody>
          <a:bodyPr>
            <a:normAutofit fontScale="90000"/>
          </a:bodyPr>
          <a:lstStyle/>
          <a:p>
            <a:r>
              <a:rPr lang="en-GB" dirty="0" smtClean="0"/>
              <a:t>Definition of Inquiry</a:t>
            </a:r>
            <a:endParaRPr lang="en-GB" dirty="0"/>
          </a:p>
        </p:txBody>
      </p:sp>
      <p:sp>
        <p:nvSpPr>
          <p:cNvPr id="3" name="Content Placeholder 2"/>
          <p:cNvSpPr>
            <a:spLocks noGrp="1"/>
          </p:cNvSpPr>
          <p:nvPr>
            <p:ph idx="1"/>
          </p:nvPr>
        </p:nvSpPr>
        <p:spPr>
          <a:xfrm>
            <a:off x="179512" y="836712"/>
            <a:ext cx="8784976" cy="5832648"/>
          </a:xfrm>
        </p:spPr>
        <p:txBody>
          <a:bodyPr>
            <a:normAutofit/>
          </a:bodyPr>
          <a:lstStyle/>
          <a:p>
            <a:pPr marL="0" indent="0">
              <a:buNone/>
            </a:pPr>
            <a:r>
              <a:rPr lang="en-GB" sz="3600" dirty="0"/>
              <a:t>“Inquiry” is defined as a quest “for truth, information, or knowledge…seeking information by questioning</a:t>
            </a:r>
            <a:r>
              <a:rPr lang="en-GB" sz="3600" dirty="0" smtClean="0"/>
              <a:t>”. </a:t>
            </a:r>
            <a:r>
              <a:rPr lang="en-GB" sz="3600" dirty="0"/>
              <a:t>Individuals go through a process of inquiry from birth until they die. Babies begin to make sense of their surrounding through their </a:t>
            </a:r>
            <a:r>
              <a:rPr lang="en-GB" sz="3600" dirty="0" smtClean="0"/>
              <a:t>curious observations</a:t>
            </a:r>
            <a:r>
              <a:rPr lang="en-GB" sz="3600" dirty="0"/>
              <a:t>. The process of inquiry begins with “…constructing and gathering information and data through applying the human senses</a:t>
            </a:r>
            <a:r>
              <a:rPr lang="en-GB" sz="3600" dirty="0" smtClean="0"/>
              <a:t>”. </a:t>
            </a:r>
            <a:endParaRPr lang="en-GB" sz="3600" dirty="0"/>
          </a:p>
        </p:txBody>
      </p:sp>
    </p:spTree>
    <p:extLst>
      <p:ext uri="{BB962C8B-B14F-4D97-AF65-F5344CB8AC3E}">
        <p14:creationId xmlns:p14="http://schemas.microsoft.com/office/powerpoint/2010/main" val="330727484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0648"/>
            <a:ext cx="8229600" cy="6597352"/>
          </a:xfrm>
        </p:spPr>
        <p:txBody>
          <a:bodyPr>
            <a:normAutofit/>
          </a:bodyPr>
          <a:lstStyle/>
          <a:p>
            <a:r>
              <a:rPr lang="en-GB" sz="3600" dirty="0" smtClean="0"/>
              <a:t>Exploratory teaching approaches are considered  most appropriate for teaching generalized thinking  and problem solving skills and may not be the best  approach for such things as memorization. </a:t>
            </a:r>
          </a:p>
          <a:p>
            <a:r>
              <a:rPr lang="en-GB" sz="3600" dirty="0" smtClean="0"/>
              <a:t>Exploratory learning familiarly known as out of the box thinking. Innovative thinking, creativity and exploration are the key elements of the learner’s experience of the designs.</a:t>
            </a:r>
          </a:p>
          <a:p>
            <a:endParaRPr lang="en-GB" dirty="0"/>
          </a:p>
        </p:txBody>
      </p:sp>
    </p:spTree>
    <p:extLst>
      <p:ext uri="{BB962C8B-B14F-4D97-AF65-F5344CB8AC3E}">
        <p14:creationId xmlns:p14="http://schemas.microsoft.com/office/powerpoint/2010/main" val="305833815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648072"/>
          </a:xfrm>
        </p:spPr>
        <p:txBody>
          <a:bodyPr>
            <a:normAutofit fontScale="90000"/>
          </a:bodyPr>
          <a:lstStyle/>
          <a:p>
            <a:r>
              <a:rPr lang="en-US" dirty="0" smtClean="0"/>
              <a:t>Three Fold Exploratory Teaching</a:t>
            </a:r>
            <a:endParaRPr lang="en-GB" dirty="0"/>
          </a:p>
        </p:txBody>
      </p:sp>
      <p:sp>
        <p:nvSpPr>
          <p:cNvPr id="3" name="Content Placeholder 2"/>
          <p:cNvSpPr>
            <a:spLocks noGrp="1"/>
          </p:cNvSpPr>
          <p:nvPr>
            <p:ph idx="1"/>
          </p:nvPr>
        </p:nvSpPr>
        <p:spPr>
          <a:xfrm>
            <a:off x="179512" y="836712"/>
            <a:ext cx="8856984" cy="6021288"/>
          </a:xfrm>
        </p:spPr>
        <p:txBody>
          <a:bodyPr>
            <a:normAutofit/>
          </a:bodyPr>
          <a:lstStyle/>
          <a:p>
            <a:r>
              <a:rPr lang="en-GB" dirty="0" smtClean="0"/>
              <a:t>The power of exploratory teaching is three fold.</a:t>
            </a:r>
          </a:p>
          <a:p>
            <a:pPr marL="571500" indent="-571500">
              <a:buFont typeface="+mj-lt"/>
              <a:buAutoNum type="romanLcPeriod"/>
            </a:pPr>
            <a:r>
              <a:rPr lang="en-GB" dirty="0" smtClean="0"/>
              <a:t>Exploration is very effective at uncovering for new ideas, innovative connections and expensive ranges of high value possibilities.</a:t>
            </a:r>
          </a:p>
          <a:p>
            <a:pPr marL="571500" indent="-571500">
              <a:buFont typeface="+mj-lt"/>
              <a:buAutoNum type="romanLcPeriod"/>
            </a:pPr>
            <a:r>
              <a:rPr lang="en-GB" dirty="0" smtClean="0"/>
              <a:t>These processes over time allow learners to build and implement wide ranging exploratory- discovery capabilities.</a:t>
            </a:r>
          </a:p>
          <a:p>
            <a:pPr marL="571500" indent="-571500">
              <a:buFont typeface="+mj-lt"/>
              <a:buAutoNum type="romanLcPeriod"/>
            </a:pPr>
            <a:r>
              <a:rPr lang="en-GB" dirty="0" smtClean="0"/>
              <a:t>Exploratory learning design may support substantial shifts in perspectives, core assumptions and shift the learner away from habitual and conditioned approaches.</a:t>
            </a:r>
          </a:p>
          <a:p>
            <a:endParaRPr lang="en-GB" dirty="0"/>
          </a:p>
        </p:txBody>
      </p:sp>
    </p:spTree>
    <p:extLst>
      <p:ext uri="{BB962C8B-B14F-4D97-AF65-F5344CB8AC3E}">
        <p14:creationId xmlns:p14="http://schemas.microsoft.com/office/powerpoint/2010/main" val="11841950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850106"/>
          </a:xfrm>
        </p:spPr>
        <p:txBody>
          <a:bodyPr/>
          <a:lstStyle/>
          <a:p>
            <a:r>
              <a:rPr lang="en-GB" dirty="0" smtClean="0"/>
              <a:t>Exploratory teaching process</a:t>
            </a:r>
            <a:endParaRPr lang="en-GB" dirty="0"/>
          </a:p>
        </p:txBody>
      </p:sp>
      <p:sp>
        <p:nvSpPr>
          <p:cNvPr id="3" name="Content Placeholder 2"/>
          <p:cNvSpPr>
            <a:spLocks noGrp="1"/>
          </p:cNvSpPr>
          <p:nvPr>
            <p:ph idx="1"/>
          </p:nvPr>
        </p:nvSpPr>
        <p:spPr>
          <a:xfrm>
            <a:off x="107504" y="908720"/>
            <a:ext cx="8856984" cy="5760640"/>
          </a:xfrm>
        </p:spPr>
        <p:txBody>
          <a:bodyPr>
            <a:normAutofit/>
          </a:bodyPr>
          <a:lstStyle/>
          <a:p>
            <a:r>
              <a:rPr lang="en-GB" dirty="0" smtClean="0"/>
              <a:t>Exploratory teaching processes may be specifically targeted to reward the learner with exciting insights about a broad range of professional and personal challenges.  Generally, these potential targets fall into one of </a:t>
            </a:r>
            <a:r>
              <a:rPr lang="en-GB" b="1" dirty="0" smtClean="0"/>
              <a:t>two categories</a:t>
            </a:r>
            <a:r>
              <a:rPr lang="en-GB" dirty="0" smtClean="0"/>
              <a:t>.</a:t>
            </a:r>
          </a:p>
          <a:p>
            <a:r>
              <a:rPr lang="en-GB" b="1" dirty="0" smtClean="0"/>
              <a:t>First</a:t>
            </a:r>
            <a:r>
              <a:rPr lang="en-GB" dirty="0" smtClean="0"/>
              <a:t> is the category for which new ways of looking at a challenge, and an increase in opportunities, is likely to be very valuable. </a:t>
            </a:r>
          </a:p>
          <a:p>
            <a:r>
              <a:rPr lang="en-GB" b="1" dirty="0" smtClean="0"/>
              <a:t>Second</a:t>
            </a:r>
            <a:r>
              <a:rPr lang="en-GB" dirty="0" smtClean="0"/>
              <a:t> is the category for which a significant shift away from the habitual, routine and tried-and-true perspectives is found to be very valuable. </a:t>
            </a:r>
          </a:p>
          <a:p>
            <a:endParaRPr lang="en-GB" dirty="0"/>
          </a:p>
        </p:txBody>
      </p:sp>
    </p:spTree>
    <p:extLst>
      <p:ext uri="{BB962C8B-B14F-4D97-AF65-F5344CB8AC3E}">
        <p14:creationId xmlns:p14="http://schemas.microsoft.com/office/powerpoint/2010/main" val="344608662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778098"/>
          </a:xfrm>
        </p:spPr>
        <p:txBody>
          <a:bodyPr/>
          <a:lstStyle/>
          <a:p>
            <a:r>
              <a:rPr lang="en-GB" dirty="0" smtClean="0"/>
              <a:t>At the end of the processes</a:t>
            </a:r>
            <a:endParaRPr lang="en-GB" dirty="0"/>
          </a:p>
        </p:txBody>
      </p:sp>
      <p:sp>
        <p:nvSpPr>
          <p:cNvPr id="3" name="Content Placeholder 2"/>
          <p:cNvSpPr>
            <a:spLocks noGrp="1"/>
          </p:cNvSpPr>
          <p:nvPr>
            <p:ph idx="1"/>
          </p:nvPr>
        </p:nvSpPr>
        <p:spPr>
          <a:xfrm>
            <a:off x="107504" y="908720"/>
            <a:ext cx="8856984" cy="5949280"/>
          </a:xfrm>
        </p:spPr>
        <p:txBody>
          <a:bodyPr>
            <a:normAutofit/>
          </a:bodyPr>
          <a:lstStyle/>
          <a:p>
            <a:r>
              <a:rPr lang="en-GB" dirty="0" smtClean="0"/>
              <a:t>At the end of the processes, the realisation value of some sort is paramount. </a:t>
            </a:r>
          </a:p>
          <a:p>
            <a:r>
              <a:rPr lang="en-GB" dirty="0" smtClean="0"/>
              <a:t>Exploratory learning excels at supporting high value outcomes because a crucial intrinsic feature of the process is reflective evaluation.  </a:t>
            </a:r>
          </a:p>
          <a:p>
            <a:r>
              <a:rPr lang="en-GB" dirty="0" smtClean="0"/>
              <a:t>Exploratory learning is a very strong aid to learning more about what purpose drives the learner. Likewise, the processes can support </a:t>
            </a:r>
            <a:r>
              <a:rPr lang="en-GB" b="1" dirty="0" smtClean="0"/>
              <a:t>powerful investigations </a:t>
            </a:r>
            <a:r>
              <a:rPr lang="en-GB" dirty="0" smtClean="0"/>
              <a:t>into what are possible richest, most powerful values, visions, and missions of the learner.</a:t>
            </a:r>
          </a:p>
          <a:p>
            <a:endParaRPr lang="en-GB" dirty="0"/>
          </a:p>
        </p:txBody>
      </p:sp>
    </p:spTree>
    <p:extLst>
      <p:ext uri="{BB962C8B-B14F-4D97-AF65-F5344CB8AC3E}">
        <p14:creationId xmlns:p14="http://schemas.microsoft.com/office/powerpoint/2010/main" val="197226143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260648"/>
            <a:ext cx="8784976" cy="6336704"/>
          </a:xfrm>
        </p:spPr>
        <p:txBody>
          <a:bodyPr>
            <a:normAutofit lnSpcReduction="10000"/>
          </a:bodyPr>
          <a:lstStyle/>
          <a:p>
            <a:r>
              <a:rPr lang="en-GB" b="1" dirty="0" smtClean="0"/>
              <a:t>Collaborative applications </a:t>
            </a:r>
            <a:r>
              <a:rPr lang="en-GB" dirty="0" smtClean="0"/>
              <a:t>make possible rich experiences of interdisciplinary and interpersonal problem solving, team creativity and team innovation. Many people think that it may very hard. </a:t>
            </a:r>
          </a:p>
          <a:p>
            <a:r>
              <a:rPr lang="en-GB" dirty="0" smtClean="0"/>
              <a:t>At first, because the applications are designed to separate learners from routine approaches, exploratory teaching may seem unfamiliar,  may be a little foreign and strange. </a:t>
            </a:r>
          </a:p>
          <a:p>
            <a:r>
              <a:rPr lang="en-GB" dirty="0" smtClean="0"/>
              <a:t>Yet, because the processes implement a form of play and because they are directed at uncovering valuable possibilities rather than singular answers.</a:t>
            </a:r>
          </a:p>
          <a:p>
            <a:endParaRPr lang="en-GB" dirty="0"/>
          </a:p>
        </p:txBody>
      </p:sp>
    </p:spTree>
    <p:extLst>
      <p:ext uri="{BB962C8B-B14F-4D97-AF65-F5344CB8AC3E}">
        <p14:creationId xmlns:p14="http://schemas.microsoft.com/office/powerpoint/2010/main" val="361508126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116632"/>
            <a:ext cx="8928992" cy="1143000"/>
          </a:xfrm>
        </p:spPr>
        <p:txBody>
          <a:bodyPr>
            <a:normAutofit fontScale="90000"/>
          </a:bodyPr>
          <a:lstStyle/>
          <a:p>
            <a:r>
              <a:rPr lang="en-GB" kern="0" dirty="0" smtClean="0"/>
              <a:t>CHARACTERISTICS  OF EXPLORATORY </a:t>
            </a:r>
            <a:br>
              <a:rPr lang="en-GB" kern="0" dirty="0" smtClean="0"/>
            </a:br>
            <a:r>
              <a:rPr lang="en-GB" kern="0" dirty="0" smtClean="0"/>
              <a:t>LEARNING</a:t>
            </a:r>
            <a:endParaRPr lang="en-GB" dirty="0"/>
          </a:p>
        </p:txBody>
      </p:sp>
      <p:sp>
        <p:nvSpPr>
          <p:cNvPr id="3" name="Content Placeholder 2"/>
          <p:cNvSpPr>
            <a:spLocks noGrp="1"/>
          </p:cNvSpPr>
          <p:nvPr>
            <p:ph idx="1"/>
          </p:nvPr>
        </p:nvSpPr>
        <p:spPr>
          <a:xfrm>
            <a:off x="107504" y="1340768"/>
            <a:ext cx="8928992" cy="5400600"/>
          </a:xfrm>
        </p:spPr>
        <p:txBody>
          <a:bodyPr>
            <a:normAutofit/>
          </a:bodyPr>
          <a:lstStyle/>
          <a:p>
            <a:pPr marL="538163" marR="3036869" indent="-423863">
              <a:lnSpc>
                <a:spcPts val="2529"/>
              </a:lnSpc>
              <a:spcBef>
                <a:spcPts val="4521"/>
              </a:spcBef>
            </a:pPr>
            <a:r>
              <a:rPr lang="en-GB" spc="0" dirty="0" smtClean="0">
                <a:latin typeface="Times New Roman"/>
                <a:cs typeface="Times New Roman"/>
              </a:rPr>
              <a:t>Open</a:t>
            </a:r>
            <a:r>
              <a:rPr lang="en-GB" spc="-47" dirty="0" smtClean="0">
                <a:latin typeface="Times New Roman"/>
                <a:cs typeface="Times New Roman"/>
              </a:rPr>
              <a:t> </a:t>
            </a:r>
            <a:r>
              <a:rPr lang="en-GB" spc="0" dirty="0" smtClean="0">
                <a:latin typeface="Times New Roman"/>
                <a:cs typeface="Times New Roman"/>
              </a:rPr>
              <a:t>en</a:t>
            </a:r>
            <a:r>
              <a:rPr lang="en-GB" spc="9" dirty="0" smtClean="0">
                <a:latin typeface="Times New Roman"/>
                <a:cs typeface="Times New Roman"/>
              </a:rPr>
              <a:t>d</a:t>
            </a:r>
            <a:r>
              <a:rPr lang="en-GB" spc="0" dirty="0" smtClean="0">
                <a:latin typeface="Times New Roman"/>
                <a:cs typeface="Times New Roman"/>
              </a:rPr>
              <a:t>ed</a:t>
            </a:r>
            <a:r>
              <a:rPr lang="en-GB" spc="-52" dirty="0" smtClean="0">
                <a:latin typeface="Times New Roman"/>
                <a:cs typeface="Times New Roman"/>
              </a:rPr>
              <a:t> </a:t>
            </a:r>
            <a:r>
              <a:rPr lang="en-GB" spc="0" dirty="0" smtClean="0">
                <a:latin typeface="Times New Roman"/>
                <a:cs typeface="Times New Roman"/>
              </a:rPr>
              <a:t>pr</a:t>
            </a:r>
            <a:r>
              <a:rPr lang="en-GB" spc="4" dirty="0" smtClean="0">
                <a:latin typeface="Times New Roman"/>
                <a:cs typeface="Times New Roman"/>
              </a:rPr>
              <a:t>o</a:t>
            </a:r>
            <a:r>
              <a:rPr lang="en-GB" spc="0" dirty="0" smtClean="0">
                <a:latin typeface="Times New Roman"/>
                <a:cs typeface="Times New Roman"/>
              </a:rPr>
              <a:t>ce</a:t>
            </a:r>
            <a:r>
              <a:rPr lang="en-GB" spc="-9" dirty="0" smtClean="0">
                <a:latin typeface="Times New Roman"/>
                <a:cs typeface="Times New Roman"/>
              </a:rPr>
              <a:t>s</a:t>
            </a:r>
            <a:r>
              <a:rPr lang="en-GB" spc="0" dirty="0" smtClean="0">
                <a:latin typeface="Times New Roman"/>
                <a:cs typeface="Times New Roman"/>
              </a:rPr>
              <a:t>s. </a:t>
            </a:r>
            <a:endParaRPr lang="en-GB" dirty="0" smtClean="0">
              <a:latin typeface="Times New Roman"/>
              <a:cs typeface="Times New Roman"/>
            </a:endParaRPr>
          </a:p>
          <a:p>
            <a:pPr marL="538163" marR="3036869" indent="-423863">
              <a:lnSpc>
                <a:spcPts val="2529"/>
              </a:lnSpc>
              <a:spcBef>
                <a:spcPts val="2929"/>
              </a:spcBef>
            </a:pPr>
            <a:r>
              <a:rPr lang="en-GB" spc="0" dirty="0" smtClean="0">
                <a:latin typeface="Times New Roman"/>
                <a:cs typeface="Times New Roman"/>
              </a:rPr>
              <a:t>Out</a:t>
            </a:r>
            <a:r>
              <a:rPr lang="en-GB" spc="-27" dirty="0" smtClean="0">
                <a:latin typeface="Times New Roman"/>
                <a:cs typeface="Times New Roman"/>
              </a:rPr>
              <a:t> </a:t>
            </a:r>
            <a:r>
              <a:rPr lang="en-GB" spc="0" dirty="0" smtClean="0">
                <a:latin typeface="Times New Roman"/>
                <a:cs typeface="Times New Roman"/>
              </a:rPr>
              <a:t>of</a:t>
            </a:r>
            <a:r>
              <a:rPr lang="en-GB" spc="-18" dirty="0" smtClean="0">
                <a:latin typeface="Times New Roman"/>
                <a:cs typeface="Times New Roman"/>
              </a:rPr>
              <a:t> </a:t>
            </a:r>
            <a:r>
              <a:rPr lang="en-GB" spc="4" dirty="0" smtClean="0">
                <a:latin typeface="Times New Roman"/>
                <a:cs typeface="Times New Roman"/>
              </a:rPr>
              <a:t>b</a:t>
            </a:r>
            <a:r>
              <a:rPr lang="en-GB" spc="0" dirty="0" smtClean="0">
                <a:latin typeface="Times New Roman"/>
                <a:cs typeface="Times New Roman"/>
              </a:rPr>
              <a:t>ox</a:t>
            </a:r>
            <a:r>
              <a:rPr lang="en-GB" spc="-32" dirty="0" smtClean="0">
                <a:latin typeface="Times New Roman"/>
                <a:cs typeface="Times New Roman"/>
              </a:rPr>
              <a:t> </a:t>
            </a:r>
            <a:r>
              <a:rPr lang="en-GB" spc="0" dirty="0" smtClean="0">
                <a:latin typeface="Times New Roman"/>
                <a:cs typeface="Times New Roman"/>
              </a:rPr>
              <a:t>thin</a:t>
            </a:r>
            <a:r>
              <a:rPr lang="en-GB" spc="9" dirty="0" smtClean="0">
                <a:latin typeface="Times New Roman"/>
                <a:cs typeface="Times New Roman"/>
              </a:rPr>
              <a:t>k</a:t>
            </a:r>
            <a:r>
              <a:rPr lang="en-GB" spc="0" dirty="0" smtClean="0">
                <a:latin typeface="Times New Roman"/>
                <a:cs typeface="Times New Roman"/>
              </a:rPr>
              <a:t>i</a:t>
            </a:r>
            <a:r>
              <a:rPr lang="en-GB" spc="4" dirty="0" smtClean="0">
                <a:latin typeface="Times New Roman"/>
                <a:cs typeface="Times New Roman"/>
              </a:rPr>
              <a:t>n</a:t>
            </a:r>
            <a:r>
              <a:rPr lang="en-GB" spc="14" dirty="0" smtClean="0">
                <a:latin typeface="Times New Roman"/>
                <a:cs typeface="Times New Roman"/>
              </a:rPr>
              <a:t>g</a:t>
            </a:r>
            <a:r>
              <a:rPr lang="en-GB" spc="0" dirty="0" smtClean="0">
                <a:latin typeface="Times New Roman"/>
                <a:cs typeface="Times New Roman"/>
              </a:rPr>
              <a:t>.</a:t>
            </a:r>
            <a:endParaRPr lang="en-GB" dirty="0" smtClean="0">
              <a:latin typeface="Times New Roman"/>
              <a:cs typeface="Times New Roman"/>
            </a:endParaRPr>
          </a:p>
          <a:p>
            <a:pPr marL="538163" marR="657546" indent="-423863">
              <a:lnSpc>
                <a:spcPts val="2529"/>
              </a:lnSpc>
              <a:spcBef>
                <a:spcPts val="3039"/>
              </a:spcBef>
            </a:pPr>
            <a:r>
              <a:rPr lang="en-GB" spc="0" dirty="0" smtClean="0">
                <a:latin typeface="Times New Roman"/>
                <a:cs typeface="Times New Roman"/>
              </a:rPr>
              <a:t>Develop</a:t>
            </a:r>
            <a:r>
              <a:rPr lang="en-GB" spc="-64" dirty="0" smtClean="0">
                <a:latin typeface="Times New Roman"/>
                <a:cs typeface="Times New Roman"/>
              </a:rPr>
              <a:t> </a:t>
            </a:r>
            <a:r>
              <a:rPr lang="en-GB" spc="0" dirty="0" smtClean="0">
                <a:latin typeface="Times New Roman"/>
                <a:cs typeface="Times New Roman"/>
              </a:rPr>
              <a:t>i</a:t>
            </a:r>
            <a:r>
              <a:rPr lang="en-GB" spc="9" dirty="0" smtClean="0">
                <a:latin typeface="Times New Roman"/>
                <a:cs typeface="Times New Roman"/>
              </a:rPr>
              <a:t>n</a:t>
            </a:r>
            <a:r>
              <a:rPr lang="en-GB" spc="0" dirty="0" smtClean="0">
                <a:latin typeface="Times New Roman"/>
                <a:cs typeface="Times New Roman"/>
              </a:rPr>
              <a:t>novati</a:t>
            </a:r>
            <a:r>
              <a:rPr lang="en-GB" spc="9" dirty="0" smtClean="0">
                <a:latin typeface="Times New Roman"/>
                <a:cs typeface="Times New Roman"/>
              </a:rPr>
              <a:t>v</a:t>
            </a:r>
            <a:r>
              <a:rPr lang="en-GB" spc="0" dirty="0" smtClean="0">
                <a:latin typeface="Times New Roman"/>
                <a:cs typeface="Times New Roman"/>
              </a:rPr>
              <a:t>e</a:t>
            </a:r>
            <a:r>
              <a:rPr lang="en-GB" spc="-92" dirty="0" smtClean="0">
                <a:latin typeface="Times New Roman"/>
                <a:cs typeface="Times New Roman"/>
              </a:rPr>
              <a:t> </a:t>
            </a:r>
            <a:r>
              <a:rPr lang="en-GB" spc="0" dirty="0" smtClean="0">
                <a:latin typeface="Times New Roman"/>
                <a:cs typeface="Times New Roman"/>
              </a:rPr>
              <a:t>and</a:t>
            </a:r>
            <a:r>
              <a:rPr lang="en-GB" spc="-26" dirty="0" smtClean="0">
                <a:latin typeface="Times New Roman"/>
                <a:cs typeface="Times New Roman"/>
              </a:rPr>
              <a:t> </a:t>
            </a:r>
            <a:r>
              <a:rPr lang="en-GB" spc="0" dirty="0" smtClean="0">
                <a:latin typeface="Times New Roman"/>
                <a:cs typeface="Times New Roman"/>
              </a:rPr>
              <a:t>creative</a:t>
            </a:r>
            <a:r>
              <a:rPr lang="en-GB" spc="-69" dirty="0" smtClean="0">
                <a:latin typeface="Times New Roman"/>
                <a:cs typeface="Times New Roman"/>
              </a:rPr>
              <a:t> </a:t>
            </a:r>
            <a:r>
              <a:rPr lang="en-GB" spc="0" dirty="0" smtClean="0">
                <a:latin typeface="Times New Roman"/>
                <a:cs typeface="Times New Roman"/>
              </a:rPr>
              <a:t>t</a:t>
            </a:r>
            <a:r>
              <a:rPr lang="en-GB" spc="9" dirty="0" smtClean="0">
                <a:latin typeface="Times New Roman"/>
                <a:cs typeface="Times New Roman"/>
              </a:rPr>
              <a:t>h</a:t>
            </a:r>
            <a:r>
              <a:rPr lang="en-GB" spc="0" dirty="0" smtClean="0">
                <a:latin typeface="Times New Roman"/>
                <a:cs typeface="Times New Roman"/>
              </a:rPr>
              <a:t>i</a:t>
            </a:r>
            <a:r>
              <a:rPr lang="en-GB" spc="4" dirty="0" smtClean="0">
                <a:latin typeface="Times New Roman"/>
                <a:cs typeface="Times New Roman"/>
              </a:rPr>
              <a:t>n</a:t>
            </a:r>
            <a:r>
              <a:rPr lang="en-GB" spc="0" dirty="0" smtClean="0">
                <a:latin typeface="Times New Roman"/>
                <a:cs typeface="Times New Roman"/>
              </a:rPr>
              <a:t>k</a:t>
            </a:r>
            <a:r>
              <a:rPr lang="en-GB" spc="4" dirty="0" smtClean="0">
                <a:latin typeface="Times New Roman"/>
                <a:cs typeface="Times New Roman"/>
              </a:rPr>
              <a:t>i</a:t>
            </a:r>
            <a:r>
              <a:rPr lang="en-GB" spc="0" dirty="0" smtClean="0">
                <a:latin typeface="Times New Roman"/>
                <a:cs typeface="Times New Roman"/>
              </a:rPr>
              <a:t>n</a:t>
            </a:r>
            <a:r>
              <a:rPr lang="en-GB" spc="25" dirty="0" smtClean="0">
                <a:latin typeface="Times New Roman"/>
                <a:cs typeface="Times New Roman"/>
              </a:rPr>
              <a:t>g</a:t>
            </a:r>
            <a:r>
              <a:rPr lang="en-GB" spc="0" dirty="0" smtClean="0">
                <a:latin typeface="Times New Roman"/>
                <a:cs typeface="Times New Roman"/>
              </a:rPr>
              <a:t>. </a:t>
            </a:r>
            <a:endParaRPr lang="en-GB" dirty="0" smtClean="0">
              <a:latin typeface="Times New Roman"/>
              <a:cs typeface="Times New Roman"/>
            </a:endParaRPr>
          </a:p>
          <a:p>
            <a:pPr marL="538163" marR="657546" indent="-423863">
              <a:lnSpc>
                <a:spcPts val="2529"/>
              </a:lnSpc>
              <a:spcBef>
                <a:spcPts val="2929"/>
              </a:spcBef>
            </a:pPr>
            <a:r>
              <a:rPr lang="en-GB" spc="0" dirty="0" smtClean="0">
                <a:latin typeface="Times New Roman"/>
                <a:cs typeface="Times New Roman"/>
              </a:rPr>
              <a:t>Refle</a:t>
            </a:r>
            <a:r>
              <a:rPr lang="en-GB" spc="-4" dirty="0" smtClean="0">
                <a:latin typeface="Times New Roman"/>
                <a:cs typeface="Times New Roman"/>
              </a:rPr>
              <a:t>c</a:t>
            </a:r>
            <a:r>
              <a:rPr lang="en-GB" spc="0" dirty="0" smtClean="0">
                <a:latin typeface="Times New Roman"/>
                <a:cs typeface="Times New Roman"/>
              </a:rPr>
              <a:t>ti</a:t>
            </a:r>
            <a:r>
              <a:rPr lang="en-GB" spc="4" dirty="0" smtClean="0">
                <a:latin typeface="Times New Roman"/>
                <a:cs typeface="Times New Roman"/>
              </a:rPr>
              <a:t>v</a:t>
            </a:r>
            <a:r>
              <a:rPr lang="en-GB" spc="0" dirty="0" smtClean="0">
                <a:latin typeface="Times New Roman"/>
                <a:cs typeface="Times New Roman"/>
              </a:rPr>
              <a:t>e</a:t>
            </a:r>
            <a:r>
              <a:rPr lang="en-GB" spc="-90" dirty="0" smtClean="0">
                <a:latin typeface="Times New Roman"/>
                <a:cs typeface="Times New Roman"/>
              </a:rPr>
              <a:t> </a:t>
            </a:r>
            <a:r>
              <a:rPr lang="en-GB" spc="0" dirty="0" smtClean="0">
                <a:latin typeface="Times New Roman"/>
                <a:cs typeface="Times New Roman"/>
              </a:rPr>
              <a:t>E</a:t>
            </a:r>
            <a:r>
              <a:rPr lang="en-GB" spc="19" dirty="0" smtClean="0">
                <a:latin typeface="Times New Roman"/>
                <a:cs typeface="Times New Roman"/>
              </a:rPr>
              <a:t>v</a:t>
            </a:r>
            <a:r>
              <a:rPr lang="en-GB" spc="0" dirty="0" smtClean="0">
                <a:latin typeface="Times New Roman"/>
                <a:cs typeface="Times New Roman"/>
              </a:rPr>
              <a:t>aluati</a:t>
            </a:r>
            <a:r>
              <a:rPr lang="en-GB" spc="9" dirty="0" smtClean="0">
                <a:latin typeface="Times New Roman"/>
                <a:cs typeface="Times New Roman"/>
              </a:rPr>
              <a:t>o</a:t>
            </a:r>
            <a:r>
              <a:rPr lang="en-GB" spc="0" dirty="0" smtClean="0">
                <a:latin typeface="Times New Roman"/>
                <a:cs typeface="Times New Roman"/>
              </a:rPr>
              <a:t>n.</a:t>
            </a:r>
            <a:endParaRPr lang="en-GB" dirty="0" smtClean="0">
              <a:latin typeface="Times New Roman"/>
              <a:cs typeface="Times New Roman"/>
            </a:endParaRPr>
          </a:p>
          <a:p>
            <a:pPr marL="538163" marR="2539605" indent="-423863">
              <a:lnSpc>
                <a:spcPts val="2529"/>
              </a:lnSpc>
              <a:spcBef>
                <a:spcPts val="3034"/>
              </a:spcBef>
            </a:pPr>
            <a:r>
              <a:rPr lang="en-GB" spc="0" dirty="0" smtClean="0">
                <a:latin typeface="Times New Roman"/>
                <a:cs typeface="Times New Roman"/>
              </a:rPr>
              <a:t>A</a:t>
            </a:r>
            <a:r>
              <a:rPr lang="en-GB" spc="9" dirty="0" smtClean="0">
                <a:latin typeface="Times New Roman"/>
                <a:cs typeface="Times New Roman"/>
              </a:rPr>
              <a:t>i</a:t>
            </a:r>
            <a:r>
              <a:rPr lang="en-GB" spc="-19" dirty="0" smtClean="0">
                <a:latin typeface="Times New Roman"/>
                <a:cs typeface="Times New Roman"/>
              </a:rPr>
              <a:t>m</a:t>
            </a:r>
            <a:r>
              <a:rPr lang="en-GB" spc="0" dirty="0" smtClean="0">
                <a:latin typeface="Times New Roman"/>
                <a:cs typeface="Times New Roman"/>
              </a:rPr>
              <a:t>ed</a:t>
            </a:r>
            <a:r>
              <a:rPr lang="en-GB" spc="-59" dirty="0" smtClean="0">
                <a:latin typeface="Times New Roman"/>
                <a:cs typeface="Times New Roman"/>
              </a:rPr>
              <a:t> </a:t>
            </a:r>
            <a:r>
              <a:rPr lang="en-GB" spc="0" dirty="0" smtClean="0">
                <a:latin typeface="Times New Roman"/>
                <a:cs typeface="Times New Roman"/>
              </a:rPr>
              <a:t>at</a:t>
            </a:r>
            <a:r>
              <a:rPr lang="en-GB" spc="-15" dirty="0" smtClean="0">
                <a:latin typeface="Times New Roman"/>
                <a:cs typeface="Times New Roman"/>
              </a:rPr>
              <a:t> </a:t>
            </a:r>
            <a:r>
              <a:rPr lang="en-GB" spc="0" dirty="0" smtClean="0">
                <a:latin typeface="Times New Roman"/>
                <a:cs typeface="Times New Roman"/>
              </a:rPr>
              <a:t>tra</a:t>
            </a:r>
            <a:r>
              <a:rPr lang="en-GB" spc="14" dirty="0" smtClean="0">
                <a:latin typeface="Times New Roman"/>
                <a:cs typeface="Times New Roman"/>
              </a:rPr>
              <a:t>n</a:t>
            </a:r>
            <a:r>
              <a:rPr lang="en-GB" spc="0" dirty="0" smtClean="0">
                <a:latin typeface="Times New Roman"/>
                <a:cs typeface="Times New Roman"/>
              </a:rPr>
              <a:t>sfo</a:t>
            </a:r>
            <a:r>
              <a:rPr lang="en-GB" spc="14" dirty="0" smtClean="0">
                <a:latin typeface="Times New Roman"/>
                <a:cs typeface="Times New Roman"/>
              </a:rPr>
              <a:t>r</a:t>
            </a:r>
            <a:r>
              <a:rPr lang="en-GB" spc="-19" dirty="0" smtClean="0">
                <a:latin typeface="Times New Roman"/>
                <a:cs typeface="Times New Roman"/>
              </a:rPr>
              <a:t>m</a:t>
            </a:r>
            <a:r>
              <a:rPr lang="en-GB" spc="0" dirty="0" smtClean="0">
                <a:latin typeface="Times New Roman"/>
                <a:cs typeface="Times New Roman"/>
              </a:rPr>
              <a:t>atio</a:t>
            </a:r>
            <a:r>
              <a:rPr lang="en-GB" spc="9" dirty="0" smtClean="0">
                <a:latin typeface="Times New Roman"/>
                <a:cs typeface="Times New Roman"/>
              </a:rPr>
              <a:t>n</a:t>
            </a:r>
            <a:r>
              <a:rPr lang="en-GB" spc="0" dirty="0" smtClean="0">
                <a:latin typeface="Times New Roman"/>
                <a:cs typeface="Times New Roman"/>
              </a:rPr>
              <a:t>. </a:t>
            </a:r>
            <a:endParaRPr lang="en-GB" dirty="0" smtClean="0">
              <a:latin typeface="Times New Roman"/>
              <a:cs typeface="Times New Roman"/>
            </a:endParaRPr>
          </a:p>
          <a:p>
            <a:pPr marL="538163" marR="2539605" indent="-423863">
              <a:lnSpc>
                <a:spcPts val="2529"/>
              </a:lnSpc>
              <a:spcBef>
                <a:spcPts val="2932"/>
              </a:spcBef>
            </a:pPr>
            <a:r>
              <a:rPr lang="en-GB" spc="0" dirty="0" smtClean="0">
                <a:latin typeface="Times New Roman"/>
                <a:cs typeface="Times New Roman"/>
              </a:rPr>
              <a:t>E</a:t>
            </a:r>
            <a:r>
              <a:rPr lang="en-GB" spc="4" dirty="0" smtClean="0">
                <a:latin typeface="Times New Roman"/>
                <a:cs typeface="Times New Roman"/>
              </a:rPr>
              <a:t>x</a:t>
            </a:r>
            <a:r>
              <a:rPr lang="en-GB" spc="0" dirty="0" smtClean="0">
                <a:latin typeface="Times New Roman"/>
                <a:cs typeface="Times New Roman"/>
              </a:rPr>
              <a:t>citi</a:t>
            </a:r>
            <a:r>
              <a:rPr lang="en-GB" spc="4" dirty="0" smtClean="0">
                <a:latin typeface="Times New Roman"/>
                <a:cs typeface="Times New Roman"/>
              </a:rPr>
              <a:t>n</a:t>
            </a:r>
            <a:r>
              <a:rPr lang="en-GB" spc="0" dirty="0" smtClean="0">
                <a:latin typeface="Times New Roman"/>
                <a:cs typeface="Times New Roman"/>
              </a:rPr>
              <a:t>g</a:t>
            </a:r>
            <a:r>
              <a:rPr lang="en-GB" spc="-69" dirty="0" smtClean="0">
                <a:latin typeface="Times New Roman"/>
                <a:cs typeface="Times New Roman"/>
              </a:rPr>
              <a:t> </a:t>
            </a:r>
            <a:r>
              <a:rPr lang="en-GB" spc="0" dirty="0" smtClean="0">
                <a:latin typeface="Times New Roman"/>
                <a:cs typeface="Times New Roman"/>
              </a:rPr>
              <a:t>I</a:t>
            </a:r>
            <a:r>
              <a:rPr lang="en-GB" spc="4" dirty="0" smtClean="0">
                <a:latin typeface="Times New Roman"/>
                <a:cs typeface="Times New Roman"/>
              </a:rPr>
              <a:t>n</a:t>
            </a:r>
            <a:r>
              <a:rPr lang="en-GB" spc="0" dirty="0" smtClean="0">
                <a:latin typeface="Times New Roman"/>
                <a:cs typeface="Times New Roman"/>
              </a:rPr>
              <a:t>s</a:t>
            </a:r>
            <a:r>
              <a:rPr lang="en-GB" spc="-14" dirty="0" smtClean="0">
                <a:latin typeface="Times New Roman"/>
                <a:cs typeface="Times New Roman"/>
              </a:rPr>
              <a:t>i</a:t>
            </a:r>
            <a:r>
              <a:rPr lang="en-GB" spc="0" dirty="0" smtClean="0">
                <a:latin typeface="Times New Roman"/>
                <a:cs typeface="Times New Roman"/>
              </a:rPr>
              <a:t>g</a:t>
            </a:r>
            <a:r>
              <a:rPr lang="en-GB" spc="9" dirty="0" smtClean="0">
                <a:latin typeface="Times New Roman"/>
                <a:cs typeface="Times New Roman"/>
              </a:rPr>
              <a:t>h</a:t>
            </a:r>
            <a:r>
              <a:rPr lang="en-GB" spc="0" dirty="0" smtClean="0">
                <a:latin typeface="Times New Roman"/>
                <a:cs typeface="Times New Roman"/>
              </a:rPr>
              <a:t>ts.</a:t>
            </a:r>
            <a:endParaRPr lang="en-GB" dirty="0" smtClean="0">
              <a:latin typeface="Times New Roman"/>
              <a:cs typeface="Times New Roman"/>
            </a:endParaRPr>
          </a:p>
          <a:p>
            <a:pPr marL="538163" marR="539297" indent="-423863">
              <a:lnSpc>
                <a:spcPts val="2529"/>
              </a:lnSpc>
              <a:spcBef>
                <a:spcPts val="3037"/>
              </a:spcBef>
            </a:pPr>
            <a:r>
              <a:rPr lang="en-GB" spc="0" dirty="0" smtClean="0">
                <a:latin typeface="Times New Roman"/>
                <a:cs typeface="Times New Roman"/>
              </a:rPr>
              <a:t>S</a:t>
            </a:r>
            <a:r>
              <a:rPr lang="en-GB" spc="4" dirty="0" smtClean="0">
                <a:latin typeface="Times New Roman"/>
                <a:cs typeface="Times New Roman"/>
              </a:rPr>
              <a:t>h</a:t>
            </a:r>
            <a:r>
              <a:rPr lang="en-GB" spc="0" dirty="0" smtClean="0">
                <a:latin typeface="Times New Roman"/>
                <a:cs typeface="Times New Roman"/>
              </a:rPr>
              <a:t>ift</a:t>
            </a:r>
            <a:r>
              <a:rPr lang="en-GB" spc="42" dirty="0" smtClean="0">
                <a:latin typeface="Times New Roman"/>
                <a:cs typeface="Times New Roman"/>
              </a:rPr>
              <a:t> </a:t>
            </a:r>
            <a:r>
              <a:rPr lang="en-GB" spc="0" dirty="0" smtClean="0">
                <a:latin typeface="Times New Roman"/>
                <a:cs typeface="Times New Roman"/>
              </a:rPr>
              <a:t>learner</a:t>
            </a:r>
            <a:r>
              <a:rPr lang="en-GB" spc="8" dirty="0" smtClean="0">
                <a:latin typeface="Times New Roman"/>
                <a:cs typeface="Times New Roman"/>
              </a:rPr>
              <a:t> </a:t>
            </a:r>
            <a:r>
              <a:rPr lang="en-GB" spc="0" dirty="0" smtClean="0">
                <a:latin typeface="Times New Roman"/>
                <a:cs typeface="Times New Roman"/>
              </a:rPr>
              <a:t>fr</a:t>
            </a:r>
            <a:r>
              <a:rPr lang="en-GB" spc="4" dirty="0" smtClean="0">
                <a:latin typeface="Times New Roman"/>
                <a:cs typeface="Times New Roman"/>
              </a:rPr>
              <a:t>o</a:t>
            </a:r>
            <a:r>
              <a:rPr lang="en-GB" spc="0" dirty="0" smtClean="0">
                <a:latin typeface="Times New Roman"/>
                <a:cs typeface="Times New Roman"/>
              </a:rPr>
              <a:t>m</a:t>
            </a:r>
            <a:r>
              <a:rPr lang="en-GB" spc="12" dirty="0" smtClean="0">
                <a:latin typeface="Times New Roman"/>
                <a:cs typeface="Times New Roman"/>
              </a:rPr>
              <a:t> </a:t>
            </a:r>
            <a:r>
              <a:rPr lang="en-GB" spc="0" dirty="0" smtClean="0">
                <a:latin typeface="Times New Roman"/>
                <a:cs typeface="Times New Roman"/>
              </a:rPr>
              <a:t>ha</a:t>
            </a:r>
            <a:r>
              <a:rPr lang="en-GB" spc="4" dirty="0" smtClean="0">
                <a:latin typeface="Times New Roman"/>
                <a:cs typeface="Times New Roman"/>
              </a:rPr>
              <a:t>b</a:t>
            </a:r>
            <a:r>
              <a:rPr lang="en-GB" spc="0" dirty="0" smtClean="0">
                <a:latin typeface="Times New Roman"/>
                <a:cs typeface="Times New Roman"/>
              </a:rPr>
              <a:t>it</a:t>
            </a:r>
            <a:r>
              <a:rPr lang="en-GB" spc="4" dirty="0" smtClean="0">
                <a:latin typeface="Times New Roman"/>
                <a:cs typeface="Times New Roman"/>
              </a:rPr>
              <a:t>u</a:t>
            </a:r>
            <a:r>
              <a:rPr lang="en-GB" spc="0" dirty="0" smtClean="0">
                <a:latin typeface="Times New Roman"/>
                <a:cs typeface="Times New Roman"/>
              </a:rPr>
              <a:t>al</a:t>
            </a:r>
            <a:r>
              <a:rPr lang="en-GB" spc="9" dirty="0" smtClean="0">
                <a:latin typeface="Times New Roman"/>
                <a:cs typeface="Times New Roman"/>
              </a:rPr>
              <a:t> </a:t>
            </a:r>
            <a:r>
              <a:rPr lang="en-GB" spc="0" dirty="0" smtClean="0">
                <a:latin typeface="Times New Roman"/>
                <a:cs typeface="Times New Roman"/>
              </a:rPr>
              <a:t>and</a:t>
            </a:r>
            <a:r>
              <a:rPr lang="en-GB" spc="48" dirty="0" smtClean="0">
                <a:latin typeface="Times New Roman"/>
                <a:cs typeface="Times New Roman"/>
              </a:rPr>
              <a:t> </a:t>
            </a:r>
            <a:r>
              <a:rPr lang="en-GB" spc="0" dirty="0" smtClean="0">
                <a:latin typeface="Times New Roman"/>
                <a:cs typeface="Times New Roman"/>
              </a:rPr>
              <a:t>co</a:t>
            </a:r>
            <a:r>
              <a:rPr lang="en-GB" spc="4" dirty="0" smtClean="0">
                <a:latin typeface="Times New Roman"/>
                <a:cs typeface="Times New Roman"/>
              </a:rPr>
              <a:t>n</a:t>
            </a:r>
            <a:r>
              <a:rPr lang="en-GB" spc="0" dirty="0" smtClean="0">
                <a:latin typeface="Times New Roman"/>
                <a:cs typeface="Times New Roman"/>
              </a:rPr>
              <a:t>d</a:t>
            </a:r>
            <a:r>
              <a:rPr lang="en-GB" spc="4" dirty="0" smtClean="0">
                <a:latin typeface="Times New Roman"/>
                <a:cs typeface="Times New Roman"/>
              </a:rPr>
              <a:t>i</a:t>
            </a:r>
            <a:r>
              <a:rPr lang="en-GB" spc="0" dirty="0" smtClean="0">
                <a:latin typeface="Times New Roman"/>
                <a:cs typeface="Times New Roman"/>
              </a:rPr>
              <a:t>t</a:t>
            </a:r>
            <a:r>
              <a:rPr lang="en-GB" spc="-9" dirty="0" smtClean="0">
                <a:latin typeface="Times New Roman"/>
                <a:cs typeface="Times New Roman"/>
              </a:rPr>
              <a:t>i</a:t>
            </a:r>
            <a:r>
              <a:rPr lang="en-GB" spc="0" dirty="0" smtClean="0">
                <a:latin typeface="Times New Roman"/>
                <a:cs typeface="Times New Roman"/>
              </a:rPr>
              <a:t>onal </a:t>
            </a:r>
            <a:r>
              <a:rPr lang="en-GB" dirty="0">
                <a:latin typeface="Times New Roman"/>
                <a:cs typeface="Times New Roman"/>
              </a:rPr>
              <a:t> </a:t>
            </a:r>
            <a:r>
              <a:rPr lang="en-GB" spc="0" dirty="0" smtClean="0">
                <a:latin typeface="Times New Roman"/>
                <a:cs typeface="Times New Roman"/>
              </a:rPr>
              <a:t>ap</a:t>
            </a:r>
            <a:r>
              <a:rPr lang="en-GB" spc="4" dirty="0" smtClean="0">
                <a:latin typeface="Times New Roman"/>
                <a:cs typeface="Times New Roman"/>
              </a:rPr>
              <a:t>p</a:t>
            </a:r>
            <a:r>
              <a:rPr lang="en-GB" spc="0" dirty="0" smtClean="0">
                <a:latin typeface="Times New Roman"/>
                <a:cs typeface="Times New Roman"/>
              </a:rPr>
              <a:t>r</a:t>
            </a:r>
            <a:r>
              <a:rPr lang="en-GB" spc="4" dirty="0" smtClean="0">
                <a:latin typeface="Times New Roman"/>
                <a:cs typeface="Times New Roman"/>
              </a:rPr>
              <a:t>o</a:t>
            </a:r>
            <a:r>
              <a:rPr lang="en-GB" spc="0" dirty="0" smtClean="0">
                <a:latin typeface="Times New Roman"/>
                <a:cs typeface="Times New Roman"/>
              </a:rPr>
              <a:t>aches.</a:t>
            </a:r>
            <a:endParaRPr lang="en-GB" dirty="0" smtClean="0">
              <a:latin typeface="Times New Roman"/>
              <a:cs typeface="Times New Roman"/>
            </a:endParaRPr>
          </a:p>
          <a:p>
            <a:pPr marL="0" indent="0">
              <a:buNone/>
            </a:pPr>
            <a:endParaRPr lang="en-GB" dirty="0"/>
          </a:p>
        </p:txBody>
      </p:sp>
    </p:spTree>
    <p:extLst>
      <p:ext uri="{BB962C8B-B14F-4D97-AF65-F5344CB8AC3E}">
        <p14:creationId xmlns:p14="http://schemas.microsoft.com/office/powerpoint/2010/main" val="300386632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1143000"/>
          </a:xfrm>
        </p:spPr>
        <p:txBody>
          <a:bodyPr>
            <a:normAutofit fontScale="90000"/>
          </a:bodyPr>
          <a:lstStyle/>
          <a:p>
            <a:r>
              <a:rPr lang="en-GB" dirty="0" smtClean="0"/>
              <a:t>WHY THE EXPLORATORY TEACHING </a:t>
            </a:r>
            <a:br>
              <a:rPr lang="en-GB" dirty="0" smtClean="0"/>
            </a:br>
            <a:r>
              <a:rPr lang="en-GB" dirty="0" smtClean="0"/>
              <a:t>IS MORE EFFECTIVE</a:t>
            </a:r>
            <a:endParaRPr lang="en-GB" dirty="0"/>
          </a:p>
        </p:txBody>
      </p:sp>
      <p:sp>
        <p:nvSpPr>
          <p:cNvPr id="3" name="Content Placeholder 2"/>
          <p:cNvSpPr>
            <a:spLocks noGrp="1"/>
          </p:cNvSpPr>
          <p:nvPr>
            <p:ph idx="1"/>
          </p:nvPr>
        </p:nvSpPr>
        <p:spPr>
          <a:xfrm>
            <a:off x="179512" y="1268760"/>
            <a:ext cx="8856984" cy="5472608"/>
          </a:xfrm>
        </p:spPr>
        <p:txBody>
          <a:bodyPr>
            <a:normAutofit/>
          </a:bodyPr>
          <a:lstStyle/>
          <a:p>
            <a:pPr marL="0" indent="0">
              <a:buNone/>
            </a:pPr>
            <a:r>
              <a:rPr lang="en-GB" dirty="0" smtClean="0"/>
              <a:t>Exploratory teaching will be a more </a:t>
            </a:r>
          </a:p>
          <a:p>
            <a:pPr marL="0" indent="0">
              <a:buNone/>
            </a:pPr>
            <a:r>
              <a:rPr lang="en-GB" dirty="0" smtClean="0"/>
              <a:t>effective for learning. Because </a:t>
            </a:r>
          </a:p>
          <a:p>
            <a:r>
              <a:rPr lang="en-GB" dirty="0" smtClean="0"/>
              <a:t>cognitive development is limited to a certain range at any given age. </a:t>
            </a:r>
          </a:p>
          <a:p>
            <a:r>
              <a:rPr lang="en-GB" dirty="0" smtClean="0"/>
              <a:t>The exploratory learning will enhance the student’s achievement. </a:t>
            </a:r>
          </a:p>
          <a:p>
            <a:r>
              <a:rPr lang="en-GB" dirty="0" smtClean="0"/>
              <a:t>Exploratory learning provide opportunities for social interaction. As full cognitive development requires social interaction. </a:t>
            </a:r>
          </a:p>
          <a:p>
            <a:pPr marL="0" indent="0">
              <a:buNone/>
            </a:pPr>
            <a:r>
              <a:rPr lang="en-GB" dirty="0" smtClean="0"/>
              <a:t>Hence it is fruitful strategy of learning.</a:t>
            </a:r>
          </a:p>
          <a:p>
            <a:pPr marL="0" indent="0">
              <a:buNone/>
            </a:pPr>
            <a:endParaRPr lang="en-GB" dirty="0"/>
          </a:p>
        </p:txBody>
      </p:sp>
    </p:spTree>
    <p:extLst>
      <p:ext uri="{BB962C8B-B14F-4D97-AF65-F5344CB8AC3E}">
        <p14:creationId xmlns:p14="http://schemas.microsoft.com/office/powerpoint/2010/main" val="10818948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154362"/>
          </a:xfrm>
        </p:spPr>
        <p:txBody>
          <a:bodyPr>
            <a:normAutofit/>
          </a:bodyPr>
          <a:lstStyle/>
          <a:p>
            <a:r>
              <a:rPr lang="en-GB" b="1" dirty="0"/>
              <a:t>Principles of Exploratory Approach to Teacher Development </a:t>
            </a:r>
            <a:endParaRPr lang="en-GB" dirty="0"/>
          </a:p>
        </p:txBody>
      </p:sp>
    </p:spTree>
    <p:extLst>
      <p:ext uri="{BB962C8B-B14F-4D97-AF65-F5344CB8AC3E}">
        <p14:creationId xmlns:p14="http://schemas.microsoft.com/office/powerpoint/2010/main" val="402522045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Principle One</a:t>
            </a:r>
          </a:p>
        </p:txBody>
      </p:sp>
      <p:sp>
        <p:nvSpPr>
          <p:cNvPr id="3" name="Content Placeholder 2"/>
          <p:cNvSpPr>
            <a:spLocks noGrp="1"/>
          </p:cNvSpPr>
          <p:nvPr>
            <p:ph idx="1"/>
          </p:nvPr>
        </p:nvSpPr>
        <p:spPr/>
        <p:txBody>
          <a:bodyPr>
            <a:normAutofit/>
          </a:bodyPr>
          <a:lstStyle/>
          <a:p>
            <a:r>
              <a:rPr lang="en-GB" sz="3600" dirty="0"/>
              <a:t>The goal of exploration is to see teaching differently: To accomplish this we need to be willing to explore by making small changes to our teaching</a:t>
            </a:r>
            <a:r>
              <a:rPr lang="en-GB" sz="3600" dirty="0" smtClean="0"/>
              <a:t>.</a:t>
            </a:r>
          </a:p>
          <a:p>
            <a:r>
              <a:rPr lang="en-GB" sz="3600" dirty="0"/>
              <a:t>Through exploring to see teaching differently by trying out new </a:t>
            </a:r>
            <a:r>
              <a:rPr lang="en-GB" sz="3600" dirty="0" err="1"/>
              <a:t>behaviors</a:t>
            </a:r>
            <a:r>
              <a:rPr lang="en-GB" sz="3600" dirty="0"/>
              <a:t> </a:t>
            </a:r>
            <a:r>
              <a:rPr lang="en-GB" sz="3600" dirty="0" smtClean="0"/>
              <a:t> in teaching. </a:t>
            </a:r>
            <a:endParaRPr lang="en-GB" sz="3600" dirty="0"/>
          </a:p>
        </p:txBody>
      </p:sp>
    </p:spTree>
    <p:extLst>
      <p:ext uri="{BB962C8B-B14F-4D97-AF65-F5344CB8AC3E}">
        <p14:creationId xmlns:p14="http://schemas.microsoft.com/office/powerpoint/2010/main" val="295467691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188640"/>
            <a:ext cx="8784976" cy="6408712"/>
          </a:xfrm>
        </p:spPr>
        <p:txBody>
          <a:bodyPr>
            <a:noAutofit/>
          </a:bodyPr>
          <a:lstStyle/>
          <a:p>
            <a:pPr marL="0" indent="0">
              <a:buNone/>
            </a:pPr>
            <a:r>
              <a:rPr lang="en-GB" sz="3600" dirty="0">
                <a:solidFill>
                  <a:srgbClr val="FF0000"/>
                </a:solidFill>
              </a:rPr>
              <a:t>Through exploring </a:t>
            </a:r>
            <a:r>
              <a:rPr lang="en-GB" sz="3600" dirty="0"/>
              <a:t>to see teaching differently by trying out new </a:t>
            </a:r>
            <a:r>
              <a:rPr lang="en-GB" sz="3600" dirty="0" err="1"/>
              <a:t>behaviors</a:t>
            </a:r>
            <a:r>
              <a:rPr lang="en-GB" sz="3600" dirty="0"/>
              <a:t> to see what happens affords us chances to “construct, reconstruct, and revise our teaching” (</a:t>
            </a:r>
            <a:r>
              <a:rPr lang="en-GB" sz="3600" dirty="0" err="1"/>
              <a:t>Fanselow</a:t>
            </a:r>
            <a:r>
              <a:rPr lang="en-GB" sz="3600" dirty="0"/>
              <a:t>, 1988, p. 116). When we try new things, we can compare them with what we usually do, and based on this comparison we can see our teaching differently, including our beliefs about teaching and learning. By aiming to see our teaching differently, we want to discover new things about ourselves and consider our teaching beliefs and practices</a:t>
            </a:r>
            <a:r>
              <a:rPr lang="en-GB" sz="3600" dirty="0" smtClean="0"/>
              <a:t>.</a:t>
            </a:r>
            <a:endParaRPr lang="en-GB" sz="3600" dirty="0"/>
          </a:p>
        </p:txBody>
      </p:sp>
    </p:spTree>
    <p:extLst>
      <p:ext uri="{BB962C8B-B14F-4D97-AF65-F5344CB8AC3E}">
        <p14:creationId xmlns:p14="http://schemas.microsoft.com/office/powerpoint/2010/main" val="3772120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706090"/>
          </a:xfrm>
        </p:spPr>
        <p:txBody>
          <a:bodyPr>
            <a:normAutofit fontScale="90000"/>
          </a:bodyPr>
          <a:lstStyle/>
          <a:p>
            <a:r>
              <a:rPr lang="en-GB" b="1" dirty="0"/>
              <a:t>Foundations of </a:t>
            </a:r>
            <a:r>
              <a:rPr lang="en-GB" b="1" dirty="0" smtClean="0"/>
              <a:t>Inquiry</a:t>
            </a:r>
            <a:endParaRPr lang="en-GB" dirty="0"/>
          </a:p>
        </p:txBody>
      </p:sp>
      <p:sp>
        <p:nvSpPr>
          <p:cNvPr id="3" name="Content Placeholder 2"/>
          <p:cNvSpPr>
            <a:spLocks noGrp="1"/>
          </p:cNvSpPr>
          <p:nvPr>
            <p:ph idx="1"/>
          </p:nvPr>
        </p:nvSpPr>
        <p:spPr>
          <a:xfrm>
            <a:off x="179512" y="764704"/>
            <a:ext cx="8784976" cy="6093296"/>
          </a:xfrm>
        </p:spPr>
        <p:txBody>
          <a:bodyPr>
            <a:normAutofit fontScale="92500" lnSpcReduction="20000"/>
          </a:bodyPr>
          <a:lstStyle/>
          <a:p>
            <a:pPr marL="0" indent="0">
              <a:buNone/>
            </a:pPr>
            <a:r>
              <a:rPr lang="en-US" dirty="0" smtClean="0"/>
              <a:t>It </a:t>
            </a:r>
            <a:r>
              <a:rPr lang="en-GB" dirty="0"/>
              <a:t>is based on constructivist learning theory</a:t>
            </a:r>
            <a:r>
              <a:rPr lang="en-GB" dirty="0" smtClean="0"/>
              <a:t>. </a:t>
            </a:r>
            <a:r>
              <a:rPr lang="en-GB" dirty="0"/>
              <a:t>Learning is enhanced through the inquirers‟ opportunity to engage in real life activities, situations and with real audience. </a:t>
            </a:r>
            <a:endParaRPr lang="en-GB" dirty="0" smtClean="0"/>
          </a:p>
          <a:p>
            <a:pPr marL="0" indent="0">
              <a:buNone/>
            </a:pPr>
            <a:r>
              <a:rPr lang="en-GB" dirty="0"/>
              <a:t>From the theory teachers generate the facts that students: </a:t>
            </a:r>
          </a:p>
          <a:p>
            <a:r>
              <a:rPr lang="en-GB" dirty="0"/>
              <a:t>C</a:t>
            </a:r>
            <a:r>
              <a:rPr lang="en-GB" dirty="0" smtClean="0"/>
              <a:t>an </a:t>
            </a:r>
            <a:r>
              <a:rPr lang="en-GB" dirty="0"/>
              <a:t>actively build their knowledge and understanding through their inquiries and information - seeking nature. </a:t>
            </a:r>
          </a:p>
          <a:p>
            <a:r>
              <a:rPr lang="en-GB" dirty="0"/>
              <a:t>D</a:t>
            </a:r>
            <a:r>
              <a:rPr lang="en-GB" dirty="0" smtClean="0"/>
              <a:t>evelop </a:t>
            </a:r>
            <a:r>
              <a:rPr lang="en-GB" dirty="0"/>
              <a:t>their cognition as well as meta cognition as they absorb the information. </a:t>
            </a:r>
          </a:p>
          <a:p>
            <a:r>
              <a:rPr lang="en-GB" dirty="0" smtClean="0"/>
              <a:t>Experience </a:t>
            </a:r>
            <a:r>
              <a:rPr lang="en-GB" dirty="0"/>
              <a:t>changes in their affective and cognitive domains as they progress. </a:t>
            </a:r>
          </a:p>
          <a:p>
            <a:r>
              <a:rPr lang="en-GB" dirty="0"/>
              <a:t>N</a:t>
            </a:r>
            <a:r>
              <a:rPr lang="en-GB" dirty="0" smtClean="0"/>
              <a:t>eed </a:t>
            </a:r>
            <a:r>
              <a:rPr lang="en-GB" dirty="0"/>
              <a:t>time to reflect on their new - found knowledge and process the information. </a:t>
            </a:r>
          </a:p>
        </p:txBody>
      </p:sp>
    </p:spTree>
    <p:extLst>
      <p:ext uri="{BB962C8B-B14F-4D97-AF65-F5344CB8AC3E}">
        <p14:creationId xmlns:p14="http://schemas.microsoft.com/office/powerpoint/2010/main" val="166468648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Principle Two</a:t>
            </a:r>
            <a:endParaRPr lang="en-GB" dirty="0"/>
          </a:p>
        </p:txBody>
      </p:sp>
      <p:sp>
        <p:nvSpPr>
          <p:cNvPr id="3" name="Content Placeholder 2"/>
          <p:cNvSpPr>
            <a:spLocks noGrp="1"/>
          </p:cNvSpPr>
          <p:nvPr>
            <p:ph idx="1"/>
          </p:nvPr>
        </p:nvSpPr>
        <p:spPr/>
        <p:txBody>
          <a:bodyPr>
            <a:normAutofit/>
          </a:bodyPr>
          <a:lstStyle/>
          <a:p>
            <a:r>
              <a:rPr lang="en-GB" sz="4800" dirty="0"/>
              <a:t>To explore teaching, we need to accept responsibility for our own teaching, but we also know that we need others to explore. </a:t>
            </a:r>
          </a:p>
        </p:txBody>
      </p:sp>
    </p:spTree>
    <p:extLst>
      <p:ext uri="{BB962C8B-B14F-4D97-AF65-F5344CB8AC3E}">
        <p14:creationId xmlns:p14="http://schemas.microsoft.com/office/powerpoint/2010/main" val="417226368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260648"/>
            <a:ext cx="8784976" cy="6408712"/>
          </a:xfrm>
        </p:spPr>
        <p:txBody>
          <a:bodyPr>
            <a:normAutofit/>
          </a:bodyPr>
          <a:lstStyle/>
          <a:p>
            <a:pPr marL="0" indent="0">
              <a:buNone/>
            </a:pPr>
            <a:r>
              <a:rPr lang="en-GB" sz="3600" dirty="0">
                <a:solidFill>
                  <a:srgbClr val="FF0000"/>
                </a:solidFill>
              </a:rPr>
              <a:t>Actually as a teacher</a:t>
            </a:r>
            <a:r>
              <a:rPr lang="en-GB" sz="3600" dirty="0"/>
              <a:t>, only I can really understand what I am trying to do in class, how it works out for me, and what I learn from it. As teachers we need to take responsibility as to what we want to see going on in the classroom. By cooperating with others, we can come to understand our own experience and opinions. </a:t>
            </a:r>
            <a:r>
              <a:rPr lang="en-GB" sz="3600" dirty="0" err="1"/>
              <a:t>Fanselow</a:t>
            </a:r>
            <a:r>
              <a:rPr lang="en-GB" sz="3600" dirty="0"/>
              <a:t> (1997) says this in a different way: Seeking to explore by ourselves, alone, “is like trying to use a pair of scissors with only one blade” </a:t>
            </a:r>
          </a:p>
        </p:txBody>
      </p:sp>
    </p:spTree>
    <p:extLst>
      <p:ext uri="{BB962C8B-B14F-4D97-AF65-F5344CB8AC3E}">
        <p14:creationId xmlns:p14="http://schemas.microsoft.com/office/powerpoint/2010/main" val="51660580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036496" cy="1143000"/>
          </a:xfrm>
        </p:spPr>
        <p:txBody>
          <a:bodyPr>
            <a:normAutofit fontScale="90000"/>
          </a:bodyPr>
          <a:lstStyle/>
          <a:p>
            <a:r>
              <a:rPr lang="en-GB" b="1" dirty="0"/>
              <a:t>Principle Three: Prescriptions can limit </a:t>
            </a:r>
            <a:r>
              <a:rPr lang="en-GB" b="1" dirty="0" smtClean="0"/>
              <a:t>exploration</a:t>
            </a:r>
            <a:endParaRPr lang="en-GB" dirty="0"/>
          </a:p>
        </p:txBody>
      </p:sp>
      <p:sp>
        <p:nvSpPr>
          <p:cNvPr id="3" name="Content Placeholder 2"/>
          <p:cNvSpPr>
            <a:spLocks noGrp="1"/>
          </p:cNvSpPr>
          <p:nvPr>
            <p:ph idx="1"/>
          </p:nvPr>
        </p:nvSpPr>
        <p:spPr>
          <a:xfrm>
            <a:off x="179512" y="1600200"/>
            <a:ext cx="8784976" cy="5257800"/>
          </a:xfrm>
        </p:spPr>
        <p:txBody>
          <a:bodyPr>
            <a:normAutofit/>
          </a:bodyPr>
          <a:lstStyle/>
          <a:p>
            <a:pPr marL="0" indent="0">
              <a:buNone/>
            </a:pPr>
            <a:r>
              <a:rPr lang="en-GB" sz="4000" dirty="0"/>
              <a:t>Prescription is to follow some set method given the books or told by the teachers. Which is not good for effectiveness because of individual differences, situation outside of the classroom, social environment, gadgets in use </a:t>
            </a:r>
            <a:r>
              <a:rPr lang="en-GB" sz="4000" dirty="0" err="1"/>
              <a:t>etc</a:t>
            </a:r>
            <a:r>
              <a:rPr lang="en-GB" sz="4000" dirty="0"/>
              <a:t>? So there is always need to explore the new ways of teaching. </a:t>
            </a:r>
          </a:p>
        </p:txBody>
      </p:sp>
    </p:spTree>
    <p:extLst>
      <p:ext uri="{BB962C8B-B14F-4D97-AF65-F5344CB8AC3E}">
        <p14:creationId xmlns:p14="http://schemas.microsoft.com/office/powerpoint/2010/main" val="116099694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4624"/>
            <a:ext cx="9144000" cy="1143000"/>
          </a:xfrm>
        </p:spPr>
        <p:txBody>
          <a:bodyPr>
            <a:normAutofit fontScale="90000"/>
          </a:bodyPr>
          <a:lstStyle/>
          <a:p>
            <a:r>
              <a:rPr lang="en-GB" b="1" dirty="0"/>
              <a:t>Principle Four: Exploration is enhanced through description</a:t>
            </a:r>
            <a:r>
              <a:rPr lang="en-GB" b="1" dirty="0" smtClean="0"/>
              <a:t>.</a:t>
            </a:r>
            <a:endParaRPr lang="en-GB" dirty="0"/>
          </a:p>
        </p:txBody>
      </p:sp>
      <p:sp>
        <p:nvSpPr>
          <p:cNvPr id="3" name="Content Placeholder 2"/>
          <p:cNvSpPr>
            <a:spLocks noGrp="1"/>
          </p:cNvSpPr>
          <p:nvPr>
            <p:ph idx="1"/>
          </p:nvPr>
        </p:nvSpPr>
        <p:spPr>
          <a:xfrm>
            <a:off x="0" y="1268760"/>
            <a:ext cx="8964488" cy="5472608"/>
          </a:xfrm>
        </p:spPr>
        <p:txBody>
          <a:bodyPr>
            <a:normAutofit fontScale="92500"/>
          </a:bodyPr>
          <a:lstStyle/>
          <a:p>
            <a:pPr marL="0" indent="0">
              <a:buNone/>
            </a:pPr>
            <a:r>
              <a:rPr lang="en-GB" sz="4000" dirty="0"/>
              <a:t>Descriptions can then be studied, and based on these descriptions we can think about our teaching and generate alternative ways to teach. Descriptions provide a mirror image that we can use to reflect on teaching. In short, it is through descriptions, more than prescriptions, we can gain deeper awareness of our teaching and to see our teaching differently. </a:t>
            </a:r>
          </a:p>
          <a:p>
            <a:endParaRPr lang="en-GB" dirty="0"/>
          </a:p>
        </p:txBody>
      </p:sp>
    </p:spTree>
    <p:extLst>
      <p:ext uri="{BB962C8B-B14F-4D97-AF65-F5344CB8AC3E}">
        <p14:creationId xmlns:p14="http://schemas.microsoft.com/office/powerpoint/2010/main" val="22239057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341784"/>
            <a:ext cx="8928992" cy="1143000"/>
          </a:xfrm>
        </p:spPr>
        <p:txBody>
          <a:bodyPr>
            <a:normAutofit fontScale="90000"/>
          </a:bodyPr>
          <a:lstStyle/>
          <a:p>
            <a:r>
              <a:rPr lang="en-GB" b="1" dirty="0"/>
              <a:t>Principle Five: Exploration is enhanced when we take a non-judgmental stance. </a:t>
            </a:r>
            <a:endParaRPr lang="en-GB" dirty="0"/>
          </a:p>
        </p:txBody>
      </p:sp>
      <p:sp>
        <p:nvSpPr>
          <p:cNvPr id="3" name="Content Placeholder 2"/>
          <p:cNvSpPr>
            <a:spLocks noGrp="1"/>
          </p:cNvSpPr>
          <p:nvPr>
            <p:ph idx="1"/>
          </p:nvPr>
        </p:nvSpPr>
        <p:spPr>
          <a:xfrm>
            <a:off x="457200" y="1999381"/>
            <a:ext cx="8229600" cy="4525963"/>
          </a:xfrm>
        </p:spPr>
        <p:txBody>
          <a:bodyPr/>
          <a:lstStyle/>
          <a:p>
            <a:pPr marL="0" indent="0">
              <a:buNone/>
            </a:pPr>
            <a:r>
              <a:rPr lang="en-GB" sz="4400" dirty="0"/>
              <a:t>Judgment positive or negative, our own or others’, can raise emotions which can interfere with a focus on description. </a:t>
            </a:r>
          </a:p>
          <a:p>
            <a:pPr marL="0" indent="0">
              <a:buNone/>
            </a:pPr>
            <a:endParaRPr lang="en-GB" dirty="0"/>
          </a:p>
        </p:txBody>
      </p:sp>
    </p:spTree>
    <p:extLst>
      <p:ext uri="{BB962C8B-B14F-4D97-AF65-F5344CB8AC3E}">
        <p14:creationId xmlns:p14="http://schemas.microsoft.com/office/powerpoint/2010/main" val="274177076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44624"/>
            <a:ext cx="8784976" cy="1143000"/>
          </a:xfrm>
        </p:spPr>
        <p:txBody>
          <a:bodyPr>
            <a:normAutofit fontScale="90000"/>
          </a:bodyPr>
          <a:lstStyle/>
          <a:p>
            <a:r>
              <a:rPr lang="en-GB" b="1" dirty="0"/>
              <a:t>Principle Six: Reflection is a part of exploration. </a:t>
            </a:r>
            <a:endParaRPr lang="en-GB" dirty="0"/>
          </a:p>
        </p:txBody>
      </p:sp>
      <p:sp>
        <p:nvSpPr>
          <p:cNvPr id="3" name="Content Placeholder 2"/>
          <p:cNvSpPr>
            <a:spLocks noGrp="1"/>
          </p:cNvSpPr>
          <p:nvPr>
            <p:ph idx="1"/>
          </p:nvPr>
        </p:nvSpPr>
        <p:spPr>
          <a:xfrm>
            <a:off x="179512" y="1279301"/>
            <a:ext cx="8784976" cy="5578699"/>
          </a:xfrm>
        </p:spPr>
        <p:txBody>
          <a:bodyPr>
            <a:normAutofit lnSpcReduction="10000"/>
          </a:bodyPr>
          <a:lstStyle/>
          <a:p>
            <a:pPr marL="0" indent="0">
              <a:buNone/>
            </a:pPr>
            <a:r>
              <a:rPr lang="en-GB" dirty="0" smtClean="0"/>
              <a:t>Reflective teaching includes “collecting data about teaching, examining their attitudes, beliefs, assumptions, and teaching practices, and use the information obtained as a basis for critical analysis”. More we explore, and the more we are able to see our teaching differently, the more we gain in our abilities to reflect-in-action and reflect-on-action. When we look at their work in the moment (reflect-in-action) or in retrospect (reflect-on-action) in order to examine the reasons and beliefs underlying their actions and generate alternative actions for the future. </a:t>
            </a:r>
            <a:endParaRPr lang="en-GB" dirty="0"/>
          </a:p>
        </p:txBody>
      </p:sp>
    </p:spTree>
    <p:extLst>
      <p:ext uri="{BB962C8B-B14F-4D97-AF65-F5344CB8AC3E}">
        <p14:creationId xmlns:p14="http://schemas.microsoft.com/office/powerpoint/2010/main" val="18001767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33872"/>
            <a:ext cx="9144000" cy="1143000"/>
          </a:xfrm>
        </p:spPr>
        <p:txBody>
          <a:bodyPr>
            <a:normAutofit fontScale="90000"/>
          </a:bodyPr>
          <a:lstStyle/>
          <a:p>
            <a:r>
              <a:rPr lang="en-GB" b="1" dirty="0"/>
              <a:t>Principle Seven: To see teaching differently, we need to go beyond trying to solve problems in our teaching; we can do this by taking different avenues to awareness. </a:t>
            </a:r>
            <a:r>
              <a:rPr lang="en-GB" dirty="0"/>
              <a:t/>
            </a:r>
            <a:br>
              <a:rPr lang="en-GB" dirty="0"/>
            </a:br>
            <a:endParaRPr lang="en-GB" dirty="0"/>
          </a:p>
        </p:txBody>
      </p:sp>
      <p:sp>
        <p:nvSpPr>
          <p:cNvPr id="3" name="Content Placeholder 2"/>
          <p:cNvSpPr>
            <a:spLocks noGrp="1"/>
          </p:cNvSpPr>
          <p:nvPr>
            <p:ph idx="1"/>
          </p:nvPr>
        </p:nvSpPr>
        <p:spPr>
          <a:xfrm>
            <a:off x="179512" y="2996952"/>
            <a:ext cx="8784976" cy="3672408"/>
          </a:xfrm>
        </p:spPr>
        <p:txBody>
          <a:bodyPr>
            <a:noAutofit/>
          </a:bodyPr>
          <a:lstStyle/>
          <a:p>
            <a:pPr marL="0" indent="0">
              <a:buNone/>
            </a:pPr>
            <a:r>
              <a:rPr lang="en-GB" sz="3600" dirty="0"/>
              <a:t>Exploration of teaching includes the use of avenues to awareness. The most travelled avenue is that of problem solving. However, by only focusing on trying to work out problems, we miss chances to see teaching outside of these problems. </a:t>
            </a:r>
          </a:p>
        </p:txBody>
      </p:sp>
    </p:spTree>
    <p:extLst>
      <p:ext uri="{BB962C8B-B14F-4D97-AF65-F5344CB8AC3E}">
        <p14:creationId xmlns:p14="http://schemas.microsoft.com/office/powerpoint/2010/main" val="178330743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2008" y="116632"/>
            <a:ext cx="8964488" cy="6624736"/>
          </a:xfrm>
        </p:spPr>
        <p:txBody>
          <a:bodyPr>
            <a:noAutofit/>
          </a:bodyPr>
          <a:lstStyle/>
          <a:p>
            <a:pPr marL="0" indent="0">
              <a:buNone/>
            </a:pPr>
            <a:r>
              <a:rPr lang="en-GB" sz="3000" dirty="0"/>
              <a:t>Although problem solving makes sense and is certainly worth doing, we can go beyond looking for solutions to problems by taking a variety of other avenues to awareness. One of these avenues is to explore simply to see what happens. For example, If we usually have students sit in rows, we can have them form a semi-circle. If we always teach from the front of the classroom, we can try teaching from the back. If students read aloud in every class, we can ask them to read silently. The idea is to discover what we normally do and to try the opposite to see what happens. </a:t>
            </a:r>
          </a:p>
          <a:p>
            <a:r>
              <a:rPr lang="en-GB" sz="3000" dirty="0"/>
              <a:t>One way to do this is exploring what we actually do in our teaching as opposed to what we think we are doing. </a:t>
            </a:r>
          </a:p>
        </p:txBody>
      </p:sp>
    </p:spTree>
    <p:extLst>
      <p:ext uri="{BB962C8B-B14F-4D97-AF65-F5344CB8AC3E}">
        <p14:creationId xmlns:p14="http://schemas.microsoft.com/office/powerpoint/2010/main" val="54126853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lvl="2" algn="ctr" rtl="0">
              <a:spcBef>
                <a:spcPct val="0"/>
              </a:spcBef>
            </a:pPr>
            <a:r>
              <a:rPr lang="en-US" sz="4800" dirty="0" smtClean="0"/>
              <a:t>Experiment</a:t>
            </a:r>
            <a:endParaRPr lang="en-GB" sz="4800" dirty="0"/>
          </a:p>
        </p:txBody>
      </p:sp>
      <p:sp>
        <p:nvSpPr>
          <p:cNvPr id="3" name="Subtitle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422111149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850106"/>
          </a:xfrm>
        </p:spPr>
        <p:txBody>
          <a:bodyPr/>
          <a:lstStyle/>
          <a:p>
            <a:r>
              <a:rPr lang="en-US" sz="4800" dirty="0" smtClean="0"/>
              <a:t>Experiment</a:t>
            </a:r>
            <a:endParaRPr lang="en-GB" dirty="0"/>
          </a:p>
        </p:txBody>
      </p:sp>
      <p:sp>
        <p:nvSpPr>
          <p:cNvPr id="3" name="Content Placeholder 2"/>
          <p:cNvSpPr>
            <a:spLocks noGrp="1"/>
          </p:cNvSpPr>
          <p:nvPr>
            <p:ph idx="1"/>
          </p:nvPr>
        </p:nvSpPr>
        <p:spPr>
          <a:xfrm>
            <a:off x="107504" y="1124744"/>
            <a:ext cx="8856984" cy="5544616"/>
          </a:xfrm>
        </p:spPr>
        <p:txBody>
          <a:bodyPr>
            <a:noAutofit/>
          </a:bodyPr>
          <a:lstStyle/>
          <a:p>
            <a:pPr marL="0" indent="0">
              <a:buNone/>
            </a:pPr>
            <a:r>
              <a:rPr lang="en-GB" sz="4000" dirty="0" smtClean="0"/>
              <a:t>An experiment is a procedure carried out to support, refute, or validate a hypothesis. Experiments provide insight into cause-and-effect by demonstrating what outcome occurs when a particular factor is manipulated. Experiments vary greatly in goal and scale, but always rely on repeatable procedure and logical analysis of the results.</a:t>
            </a:r>
            <a:endParaRPr lang="en-GB" sz="4000" dirty="0"/>
          </a:p>
        </p:txBody>
      </p:sp>
    </p:spTree>
    <p:extLst>
      <p:ext uri="{BB962C8B-B14F-4D97-AF65-F5344CB8AC3E}">
        <p14:creationId xmlns:p14="http://schemas.microsoft.com/office/powerpoint/2010/main" val="26656825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WHY INQUIRY?</a:t>
            </a:r>
          </a:p>
        </p:txBody>
      </p:sp>
      <p:sp>
        <p:nvSpPr>
          <p:cNvPr id="3" name="Content Placeholder 2"/>
          <p:cNvSpPr>
            <a:spLocks noGrp="1"/>
          </p:cNvSpPr>
          <p:nvPr>
            <p:ph idx="1"/>
          </p:nvPr>
        </p:nvSpPr>
        <p:spPr/>
        <p:txBody>
          <a:bodyPr>
            <a:normAutofit/>
          </a:bodyPr>
          <a:lstStyle/>
          <a:p>
            <a:r>
              <a:rPr lang="en-GB" sz="4800" dirty="0"/>
              <a:t>Tell me and I forget, show me and I remember, involve me and </a:t>
            </a:r>
            <a:r>
              <a:rPr lang="en-GB" sz="4800" dirty="0" smtClean="0"/>
              <a:t>I understand</a:t>
            </a:r>
            <a:r>
              <a:rPr lang="en-GB" sz="4800" dirty="0"/>
              <a:t>. </a:t>
            </a:r>
            <a:endParaRPr lang="en-GB" sz="4800" dirty="0" smtClean="0"/>
          </a:p>
          <a:p>
            <a:r>
              <a:rPr lang="en-GB" sz="4800" dirty="0" smtClean="0"/>
              <a:t>Inquiry </a:t>
            </a:r>
            <a:r>
              <a:rPr lang="en-GB" sz="4800" dirty="0"/>
              <a:t>implies involvement that leads to understanding.</a:t>
            </a:r>
          </a:p>
        </p:txBody>
      </p:sp>
    </p:spTree>
    <p:extLst>
      <p:ext uri="{BB962C8B-B14F-4D97-AF65-F5344CB8AC3E}">
        <p14:creationId xmlns:p14="http://schemas.microsoft.com/office/powerpoint/2010/main" val="195321940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188640"/>
            <a:ext cx="8784976" cy="6669360"/>
          </a:xfrm>
        </p:spPr>
        <p:txBody>
          <a:bodyPr>
            <a:normAutofit lnSpcReduction="10000"/>
          </a:bodyPr>
          <a:lstStyle/>
          <a:p>
            <a:r>
              <a:rPr lang="en-GB" sz="4000" dirty="0" smtClean="0"/>
              <a:t>Experiments typically include controls, which are designed to minimize the effects of variables other than the single independent variable. </a:t>
            </a:r>
          </a:p>
          <a:p>
            <a:r>
              <a:rPr lang="en-GB" sz="4000" dirty="0"/>
              <a:t> if all controls work as </a:t>
            </a:r>
            <a:r>
              <a:rPr lang="en-GB" sz="4000" dirty="0" smtClean="0"/>
              <a:t>expected then </a:t>
            </a:r>
            <a:r>
              <a:rPr lang="en-GB" sz="4000" dirty="0"/>
              <a:t> </a:t>
            </a:r>
            <a:r>
              <a:rPr lang="en-GB" sz="4000" dirty="0" smtClean="0"/>
              <a:t>concluded that results </a:t>
            </a:r>
            <a:r>
              <a:rPr lang="en-GB" sz="4000" dirty="0"/>
              <a:t>are due to the effect of the tested variable</a:t>
            </a:r>
            <a:r>
              <a:rPr lang="en-GB" sz="4000" dirty="0" smtClean="0"/>
              <a:t>. </a:t>
            </a:r>
          </a:p>
          <a:p>
            <a:r>
              <a:rPr lang="en-GB" sz="4000" dirty="0" smtClean="0"/>
              <a:t>Experiments in the modern sense is visible in the works of the Arab mathematician and scholar </a:t>
            </a:r>
            <a:r>
              <a:rPr lang="en-GB" sz="4000" dirty="0" err="1" smtClean="0"/>
              <a:t>Ibn</a:t>
            </a:r>
            <a:r>
              <a:rPr lang="en-GB" sz="4000" dirty="0" smtClean="0"/>
              <a:t> al-</a:t>
            </a:r>
            <a:r>
              <a:rPr lang="en-GB" sz="4000" dirty="0" err="1" smtClean="0"/>
              <a:t>Haytham</a:t>
            </a:r>
            <a:r>
              <a:rPr lang="en-GB" sz="4000" dirty="0"/>
              <a:t> </a:t>
            </a:r>
            <a:r>
              <a:rPr lang="en-GB" sz="4000" dirty="0" smtClean="0"/>
              <a:t> in the field of optics</a:t>
            </a:r>
            <a:endParaRPr lang="en-GB" sz="4000" dirty="0"/>
          </a:p>
        </p:txBody>
      </p:sp>
    </p:spTree>
    <p:extLst>
      <p:ext uri="{BB962C8B-B14F-4D97-AF65-F5344CB8AC3E}">
        <p14:creationId xmlns:p14="http://schemas.microsoft.com/office/powerpoint/2010/main" val="150139469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t>Francis Bacon (1561–1626), an English philosopher and scientist became an influential supporter of experimental science</a:t>
            </a:r>
          </a:p>
          <a:p>
            <a:r>
              <a:rPr lang="en-GB" dirty="0" smtClean="0"/>
              <a:t>A </a:t>
            </a:r>
            <a:r>
              <a:rPr lang="en-GB" dirty="0"/>
              <a:t>comparison of earlier results with the experimental results is necessary for an objective </a:t>
            </a:r>
            <a:r>
              <a:rPr lang="en-GB" dirty="0" smtClean="0"/>
              <a:t>experiment. </a:t>
            </a:r>
            <a:endParaRPr lang="en-GB" dirty="0"/>
          </a:p>
        </p:txBody>
      </p:sp>
    </p:spTree>
    <p:extLst>
      <p:ext uri="{BB962C8B-B14F-4D97-AF65-F5344CB8AC3E}">
        <p14:creationId xmlns:p14="http://schemas.microsoft.com/office/powerpoint/2010/main" val="361464022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864096"/>
          </a:xfrm>
        </p:spPr>
        <p:txBody>
          <a:bodyPr/>
          <a:lstStyle/>
          <a:p>
            <a:r>
              <a:rPr lang="en-US" b="1" dirty="0" smtClean="0"/>
              <a:t>Classroom Experiment</a:t>
            </a:r>
            <a:endParaRPr lang="en-GB" b="1" dirty="0"/>
          </a:p>
        </p:txBody>
      </p:sp>
      <p:sp>
        <p:nvSpPr>
          <p:cNvPr id="3" name="Content Placeholder 2"/>
          <p:cNvSpPr>
            <a:spLocks noGrp="1"/>
          </p:cNvSpPr>
          <p:nvPr>
            <p:ph idx="1"/>
          </p:nvPr>
        </p:nvSpPr>
        <p:spPr>
          <a:xfrm>
            <a:off x="179512" y="1052736"/>
            <a:ext cx="8784976" cy="5073427"/>
          </a:xfrm>
        </p:spPr>
        <p:txBody>
          <a:bodyPr>
            <a:normAutofit/>
          </a:bodyPr>
          <a:lstStyle/>
          <a:p>
            <a:pPr marL="0" indent="0">
              <a:buNone/>
            </a:pPr>
            <a:r>
              <a:rPr lang="en-GB" sz="4000" dirty="0"/>
              <a:t>Experiments and other types of hands-on activities are very important to student learning in the science classroom. Experiments can raise test scores and help a student become more engaged and interested in the material they are learning, especially when used over </a:t>
            </a:r>
            <a:r>
              <a:rPr lang="en-GB" sz="4000" dirty="0" smtClean="0"/>
              <a:t>time. </a:t>
            </a:r>
            <a:endParaRPr lang="en-GB" sz="4000" dirty="0"/>
          </a:p>
        </p:txBody>
      </p:sp>
    </p:spTree>
    <p:extLst>
      <p:ext uri="{BB962C8B-B14F-4D97-AF65-F5344CB8AC3E}">
        <p14:creationId xmlns:p14="http://schemas.microsoft.com/office/powerpoint/2010/main" val="355683948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Experiment</a:t>
            </a:r>
            <a:endParaRPr lang="en-GB" dirty="0"/>
          </a:p>
        </p:txBody>
      </p:sp>
      <p:sp>
        <p:nvSpPr>
          <p:cNvPr id="3" name="Content Placeholder 2"/>
          <p:cNvSpPr>
            <a:spLocks noGrp="1"/>
          </p:cNvSpPr>
          <p:nvPr>
            <p:ph idx="1"/>
          </p:nvPr>
        </p:nvSpPr>
        <p:spPr/>
        <p:txBody>
          <a:bodyPr/>
          <a:lstStyle/>
          <a:p>
            <a:pPr marL="0" indent="0">
              <a:buNone/>
            </a:pPr>
            <a:r>
              <a:rPr lang="en-US" dirty="0" smtClean="0"/>
              <a:t>1. </a:t>
            </a:r>
            <a:r>
              <a:rPr lang="en-GB" dirty="0" smtClean="0"/>
              <a:t>In some disciplines (e.g., psychology or political science), a 'true experiment' is a method of social research in which there are two kinds of variables. The independent variable is manipulated by the experimenter, and the dependent variable is measured. The signifying characteristic of a true experiment is that it randomly allocates the subjects to neutralize experimenter bias</a:t>
            </a:r>
            <a:endParaRPr lang="en-GB" dirty="0"/>
          </a:p>
        </p:txBody>
      </p:sp>
    </p:spTree>
    <p:extLst>
      <p:ext uri="{BB962C8B-B14F-4D97-AF65-F5344CB8AC3E}">
        <p14:creationId xmlns:p14="http://schemas.microsoft.com/office/powerpoint/2010/main" val="260940819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1143000"/>
          </a:xfrm>
        </p:spPr>
        <p:txBody>
          <a:bodyPr>
            <a:normAutofit/>
          </a:bodyPr>
          <a:lstStyle/>
          <a:p>
            <a:r>
              <a:rPr lang="en-GB" b="1" dirty="0"/>
              <a:t>Controlled </a:t>
            </a:r>
            <a:r>
              <a:rPr lang="en-GB" b="1" dirty="0" smtClean="0"/>
              <a:t>experiments</a:t>
            </a:r>
            <a:endParaRPr lang="en-GB" dirty="0"/>
          </a:p>
        </p:txBody>
      </p:sp>
      <p:sp>
        <p:nvSpPr>
          <p:cNvPr id="3" name="Content Placeholder 2"/>
          <p:cNvSpPr>
            <a:spLocks noGrp="1"/>
          </p:cNvSpPr>
          <p:nvPr>
            <p:ph idx="1"/>
          </p:nvPr>
        </p:nvSpPr>
        <p:spPr>
          <a:xfrm>
            <a:off x="457200" y="1268760"/>
            <a:ext cx="8229600" cy="5328592"/>
          </a:xfrm>
        </p:spPr>
        <p:txBody>
          <a:bodyPr>
            <a:noAutofit/>
          </a:bodyPr>
          <a:lstStyle/>
          <a:p>
            <a:r>
              <a:rPr lang="en-GB" sz="4000" dirty="0" smtClean="0"/>
              <a:t>A controlled experiment often compares the results obtained from experimental samples against control samples, which are practically identical to the experimental sample except for the one aspect whose effect is being tested (the independent variable). A good example would be a drug trial. </a:t>
            </a:r>
            <a:endParaRPr lang="en-GB" sz="4000" dirty="0"/>
          </a:p>
        </p:txBody>
      </p:sp>
    </p:spTree>
    <p:extLst>
      <p:ext uri="{BB962C8B-B14F-4D97-AF65-F5344CB8AC3E}">
        <p14:creationId xmlns:p14="http://schemas.microsoft.com/office/powerpoint/2010/main" val="351763337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648072"/>
          </a:xfrm>
        </p:spPr>
        <p:txBody>
          <a:bodyPr>
            <a:normAutofit fontScale="90000"/>
          </a:bodyPr>
          <a:lstStyle/>
          <a:p>
            <a:r>
              <a:rPr lang="en-GB" b="1" dirty="0"/>
              <a:t>Natural </a:t>
            </a:r>
            <a:r>
              <a:rPr lang="en-GB" b="1" dirty="0" smtClean="0"/>
              <a:t>experiments</a:t>
            </a:r>
            <a:endParaRPr lang="en-GB" dirty="0"/>
          </a:p>
        </p:txBody>
      </p:sp>
      <p:sp>
        <p:nvSpPr>
          <p:cNvPr id="3" name="Content Placeholder 2"/>
          <p:cNvSpPr>
            <a:spLocks noGrp="1"/>
          </p:cNvSpPr>
          <p:nvPr>
            <p:ph idx="1"/>
          </p:nvPr>
        </p:nvSpPr>
        <p:spPr>
          <a:xfrm>
            <a:off x="179512" y="764704"/>
            <a:ext cx="8784976" cy="5976664"/>
          </a:xfrm>
        </p:spPr>
        <p:txBody>
          <a:bodyPr>
            <a:normAutofit lnSpcReduction="10000"/>
          </a:bodyPr>
          <a:lstStyle/>
          <a:p>
            <a:pPr marL="0" indent="0">
              <a:buNone/>
            </a:pPr>
            <a:r>
              <a:rPr lang="en-GB" dirty="0" smtClean="0"/>
              <a:t>Natural experiments are also called quasi-experiments. </a:t>
            </a:r>
          </a:p>
          <a:p>
            <a:pPr marL="0" indent="0">
              <a:buNone/>
            </a:pPr>
            <a:r>
              <a:rPr lang="en-GB" dirty="0" smtClean="0"/>
              <a:t>Natural experiments rely solely on observations of the variables of the system under study, rather than manipulation of just one or a few variables as occurs in controlled experiments.</a:t>
            </a:r>
          </a:p>
          <a:p>
            <a:pPr marL="0" indent="0">
              <a:buNone/>
            </a:pPr>
            <a:r>
              <a:rPr lang="en-GB" dirty="0" smtClean="0"/>
              <a:t>It depends on the observed correlation between explanatory variables in the observed data.  </a:t>
            </a:r>
          </a:p>
          <a:p>
            <a:pPr marL="0" indent="0">
              <a:buNone/>
            </a:pPr>
            <a:r>
              <a:rPr lang="en-GB" dirty="0" smtClean="0"/>
              <a:t>Much research in several science disciplines, including economics, political science, geology, </a:t>
            </a:r>
            <a:r>
              <a:rPr lang="en-GB" dirty="0" err="1" smtClean="0"/>
              <a:t>paleontology</a:t>
            </a:r>
            <a:r>
              <a:rPr lang="en-GB" dirty="0" smtClean="0"/>
              <a:t>, ecology, meteorology, and astronomy, relies on quasi-experiments.</a:t>
            </a:r>
            <a:endParaRPr lang="en-GB" dirty="0"/>
          </a:p>
        </p:txBody>
      </p:sp>
    </p:spTree>
    <p:extLst>
      <p:ext uri="{BB962C8B-B14F-4D97-AF65-F5344CB8AC3E}">
        <p14:creationId xmlns:p14="http://schemas.microsoft.com/office/powerpoint/2010/main" val="323224333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a:t>Field </a:t>
            </a:r>
            <a:r>
              <a:rPr lang="en-GB" b="1" dirty="0" smtClean="0"/>
              <a:t>experiments</a:t>
            </a:r>
            <a:endParaRPr lang="en-GB" dirty="0"/>
          </a:p>
        </p:txBody>
      </p:sp>
      <p:sp>
        <p:nvSpPr>
          <p:cNvPr id="3" name="Content Placeholder 2"/>
          <p:cNvSpPr>
            <a:spLocks noGrp="1"/>
          </p:cNvSpPr>
          <p:nvPr>
            <p:ph idx="1"/>
          </p:nvPr>
        </p:nvSpPr>
        <p:spPr>
          <a:xfrm>
            <a:off x="457200" y="1268760"/>
            <a:ext cx="8229600" cy="5256584"/>
          </a:xfrm>
        </p:spPr>
        <p:txBody>
          <a:bodyPr>
            <a:noAutofit/>
          </a:bodyPr>
          <a:lstStyle/>
          <a:p>
            <a:r>
              <a:rPr lang="en-GB" sz="4000" dirty="0"/>
              <a:t>Often used in the social sciences, and especially in economic analyses of education and health interventions, field experiments have the advantage that outcomes are observed in a natural setting rather than in a contrived laboratory environment.</a:t>
            </a:r>
          </a:p>
        </p:txBody>
      </p:sp>
    </p:spTree>
    <p:extLst>
      <p:ext uri="{BB962C8B-B14F-4D97-AF65-F5344CB8AC3E}">
        <p14:creationId xmlns:p14="http://schemas.microsoft.com/office/powerpoint/2010/main" val="78778659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rmAutofit/>
          </a:bodyPr>
          <a:lstStyle/>
          <a:p>
            <a:r>
              <a:rPr lang="en-GB" dirty="0"/>
              <a:t>Classroom </a:t>
            </a:r>
            <a:r>
              <a:rPr lang="en-GB" dirty="0" smtClean="0"/>
              <a:t>Experiments</a:t>
            </a:r>
            <a:endParaRPr lang="en-GB" dirty="0"/>
          </a:p>
        </p:txBody>
      </p:sp>
      <p:sp>
        <p:nvSpPr>
          <p:cNvPr id="3" name="Content Placeholder 2"/>
          <p:cNvSpPr>
            <a:spLocks noGrp="1"/>
          </p:cNvSpPr>
          <p:nvPr>
            <p:ph idx="1"/>
          </p:nvPr>
        </p:nvSpPr>
        <p:spPr>
          <a:xfrm>
            <a:off x="457200" y="1268760"/>
            <a:ext cx="8229600" cy="5472608"/>
          </a:xfrm>
        </p:spPr>
        <p:txBody>
          <a:bodyPr>
            <a:noAutofit/>
          </a:bodyPr>
          <a:lstStyle/>
          <a:p>
            <a:pPr marL="0" indent="0">
              <a:buNone/>
            </a:pPr>
            <a:r>
              <a:rPr lang="en-GB" sz="3600" dirty="0"/>
              <a:t>Classroom experiments are activities where any number of students work in groups on carefully designed guided inquiry questions. Materials provide students with the means of collecting data through interaction with typical laboratory materials, data simulation tools or a decision making environment, as well a series of questions that lead to discovery based learning.</a:t>
            </a:r>
          </a:p>
        </p:txBody>
      </p:sp>
    </p:spTree>
    <p:extLst>
      <p:ext uri="{BB962C8B-B14F-4D97-AF65-F5344CB8AC3E}">
        <p14:creationId xmlns:p14="http://schemas.microsoft.com/office/powerpoint/2010/main" val="58955285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6336704"/>
          </a:xfrm>
        </p:spPr>
        <p:txBody>
          <a:bodyPr>
            <a:normAutofit/>
          </a:bodyPr>
          <a:lstStyle/>
          <a:p>
            <a:r>
              <a:rPr lang="en-GB" sz="3600" dirty="0" smtClean="0"/>
              <a:t>During the experiment itself the students and/or instructor collect data or observations. However, the most critical role for the instructor is to act as facilitator, asking leading questions and drawing attention to interesting results. A well-designed experiment targets common student misconceptions, focusing on major ideas that students will need to understand correctly in order to support deep learning.</a:t>
            </a:r>
            <a:endParaRPr lang="en-GB" sz="3600" dirty="0"/>
          </a:p>
        </p:txBody>
      </p:sp>
    </p:spTree>
    <p:extLst>
      <p:ext uri="{BB962C8B-B14F-4D97-AF65-F5344CB8AC3E}">
        <p14:creationId xmlns:p14="http://schemas.microsoft.com/office/powerpoint/2010/main" val="254155523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a:t>Classroom </a:t>
            </a:r>
            <a:r>
              <a:rPr lang="en-GB" dirty="0" smtClean="0"/>
              <a:t>experiments </a:t>
            </a:r>
            <a:r>
              <a:rPr lang="en-GB" dirty="0"/>
              <a:t>help students learn more about the material they are studying</a:t>
            </a:r>
            <a:r>
              <a:rPr lang="en-GB" dirty="0" smtClean="0"/>
              <a:t>. </a:t>
            </a:r>
          </a:p>
          <a:p>
            <a:r>
              <a:rPr lang="en-GB" dirty="0" smtClean="0"/>
              <a:t>In this case, the hypothesis to be tested will generally be derived from material contained in a textbook or other course materials.</a:t>
            </a:r>
            <a:endParaRPr lang="en-GB" dirty="0"/>
          </a:p>
        </p:txBody>
      </p:sp>
    </p:spTree>
    <p:extLst>
      <p:ext uri="{BB962C8B-B14F-4D97-AF65-F5344CB8AC3E}">
        <p14:creationId xmlns:p14="http://schemas.microsoft.com/office/powerpoint/2010/main" val="3712801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304800" y="228600"/>
            <a:ext cx="6248400" cy="563563"/>
          </a:xfrm>
        </p:spPr>
        <p:txBody>
          <a:bodyPr>
            <a:normAutofit fontScale="90000"/>
          </a:bodyPr>
          <a:lstStyle/>
          <a:p>
            <a:pPr eaLnBrk="1" hangingPunct="1"/>
            <a:r>
              <a:rPr lang="en-US" b="1" smtClean="0">
                <a:latin typeface="Arial" pitchFamily="34" charset="0"/>
                <a:cs typeface="Arial" pitchFamily="34" charset="0"/>
              </a:rPr>
              <a:t>Types of Inquiry</a:t>
            </a:r>
          </a:p>
        </p:txBody>
      </p:sp>
      <p:sp>
        <p:nvSpPr>
          <p:cNvPr id="37891" name="Rectangle 3"/>
          <p:cNvSpPr>
            <a:spLocks noGrp="1" noChangeArrowheads="1"/>
          </p:cNvSpPr>
          <p:nvPr>
            <p:ph type="body" idx="1"/>
          </p:nvPr>
        </p:nvSpPr>
        <p:spPr>
          <a:xfrm>
            <a:off x="304800" y="836712"/>
            <a:ext cx="8731696" cy="5904656"/>
          </a:xfrm>
        </p:spPr>
        <p:txBody>
          <a:bodyPr>
            <a:normAutofit/>
          </a:bodyPr>
          <a:lstStyle/>
          <a:p>
            <a:pPr eaLnBrk="1" hangingPunct="1"/>
            <a:r>
              <a:rPr lang="en-US" sz="2800" dirty="0" smtClean="0">
                <a:latin typeface="Arial" pitchFamily="34" charset="0"/>
                <a:cs typeface="Arial" pitchFamily="34" charset="0"/>
              </a:rPr>
              <a:t>Inquiry-based instruction involves creating situations in which students take the role of scientists. These types of learning situations typically occur along a continuum.</a:t>
            </a:r>
          </a:p>
        </p:txBody>
      </p:sp>
      <p:graphicFrame>
        <p:nvGraphicFramePr>
          <p:cNvPr id="5" name="Table 4"/>
          <p:cNvGraphicFramePr>
            <a:graphicFrameLocks noGrp="1"/>
          </p:cNvGraphicFramePr>
          <p:nvPr>
            <p:extLst>
              <p:ext uri="{D42A27DB-BD31-4B8C-83A1-F6EECF244321}">
                <p14:modId xmlns:p14="http://schemas.microsoft.com/office/powerpoint/2010/main" val="2585502"/>
              </p:ext>
            </p:extLst>
          </p:nvPr>
        </p:nvGraphicFramePr>
        <p:xfrm>
          <a:off x="179512" y="2785868"/>
          <a:ext cx="8712968" cy="3944147"/>
        </p:xfrm>
        <a:graphic>
          <a:graphicData uri="http://schemas.openxmlformats.org/drawingml/2006/table">
            <a:tbl>
              <a:tblPr/>
              <a:tblGrid>
                <a:gridCol w="1741821"/>
                <a:gridCol w="1038913"/>
                <a:gridCol w="2446661"/>
                <a:gridCol w="982912"/>
                <a:gridCol w="2502661"/>
              </a:tblGrid>
              <a:tr h="92282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1" u="none" strike="noStrike" cap="none" normalizeH="0" baseline="0" dirty="0" smtClean="0">
                          <a:ln>
                            <a:noFill/>
                          </a:ln>
                          <a:solidFill>
                            <a:schemeClr val="tx1"/>
                          </a:solidFill>
                          <a:effectLst/>
                          <a:latin typeface="Times New Roman" pitchFamily="18" charset="0"/>
                          <a:cs typeface="Times New Roman" pitchFamily="18" charset="0"/>
                        </a:rPr>
                        <a:t>Directed Inquiry</a:t>
                      </a:r>
                      <a:endPar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47625" marR="47625" marT="47619" marB="47619"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chemeClr val="tx1"/>
                          </a:solidFill>
                          <a:effectLst/>
                          <a:latin typeface="Times New Roman" pitchFamily="18" charset="0"/>
                          <a:cs typeface="Times New Roman" pitchFamily="18" charset="0"/>
                        </a:rPr>
                        <a:t> </a:t>
                      </a:r>
                      <a:endParaRPr kumimoji="0" lang="en-US" sz="2400" b="1"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7625" marR="47625" marT="47619" marB="47619"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1" u="none" strike="noStrike" cap="none" normalizeH="0" baseline="0" smtClean="0">
                          <a:ln>
                            <a:noFill/>
                          </a:ln>
                          <a:solidFill>
                            <a:schemeClr val="tx1"/>
                          </a:solidFill>
                          <a:effectLst/>
                          <a:latin typeface="Times New Roman" pitchFamily="18" charset="0"/>
                          <a:cs typeface="Times New Roman" pitchFamily="18" charset="0"/>
                        </a:rPr>
                        <a:t>Guided Inquiry</a:t>
                      </a:r>
                      <a:endParaRPr kumimoji="0" lang="en-US" sz="2400" b="1"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7625" marR="47625" marT="47619" marB="47619"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chemeClr val="tx1"/>
                          </a:solidFill>
                          <a:effectLst/>
                          <a:latin typeface="Times New Roman" pitchFamily="18" charset="0"/>
                          <a:cs typeface="Times New Roman" pitchFamily="18" charset="0"/>
                        </a:rPr>
                        <a:t> </a:t>
                      </a:r>
                      <a:endParaRPr kumimoji="0" lang="en-US" sz="2400" b="1"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7625" marR="47625" marT="47619" marB="47619"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1" u="none" strike="noStrike" cap="none" normalizeH="0" baseline="0" smtClean="0">
                          <a:ln>
                            <a:noFill/>
                          </a:ln>
                          <a:solidFill>
                            <a:schemeClr val="tx1"/>
                          </a:solidFill>
                          <a:effectLst/>
                          <a:latin typeface="Times New Roman" pitchFamily="18" charset="0"/>
                          <a:cs typeface="Times New Roman" pitchFamily="18" charset="0"/>
                        </a:rPr>
                        <a:t>Open Inquiry</a:t>
                      </a:r>
                      <a:endParaRPr kumimoji="0" lang="en-US" sz="2400" b="1"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7625" marR="47625" marT="47619" marB="47619"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88865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cs typeface="Times New Roman" pitchFamily="18" charset="0"/>
                        </a:rPr>
                        <a:t>Students follow precise teacher instructions to complete a hands-on activity</a:t>
                      </a:r>
                      <a:r>
                        <a:rPr kumimoji="0" lang="en-US" sz="1800" b="0" i="0" u="none" strike="noStrike" cap="none" normalizeH="0" baseline="0" dirty="0" smtClean="0">
                          <a:ln>
                            <a:noFill/>
                          </a:ln>
                          <a:solidFill>
                            <a:schemeClr val="tx1"/>
                          </a:solidFill>
                          <a:effectLst/>
                          <a:latin typeface="Times New Roman" pitchFamily="18" charset="0"/>
                          <a:cs typeface="Times New Roman" pitchFamily="18" charset="0"/>
                        </a:rPr>
                        <a:t>.</a:t>
                      </a:r>
                      <a:endPar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47625" marR="47625" marT="47619" marB="47619"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chemeClr val="tx1"/>
                          </a:solidFill>
                          <a:effectLst/>
                          <a:latin typeface="Times New Roman" pitchFamily="18" charset="0"/>
                          <a:cs typeface="Times New Roman" pitchFamily="18" charset="0"/>
                        </a:rPr>
                        <a:t>←→</a:t>
                      </a:r>
                      <a:endParaRPr kumimoji="0" lang="en-US" sz="24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7625" marR="47625" marT="47619" marB="47619"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itchFamily="18" charset="0"/>
                          <a:cs typeface="Times New Roman" pitchFamily="18" charset="0"/>
                        </a:rPr>
                        <a:t>Students develop the procedure to investigate a teacher-selected question.</a:t>
                      </a:r>
                      <a:endParaRPr kumimoji="0" lang="en-US" sz="3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47625" marR="47625" marT="47619" marB="47619"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cs typeface="Times New Roman" pitchFamily="18" charset="0"/>
                        </a:rPr>
                        <a:t>←→</a:t>
                      </a:r>
                      <a:endPar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47625" marR="47625" marT="47619" marB="47619"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cs typeface="Times New Roman" pitchFamily="18" charset="0"/>
                        </a:rPr>
                        <a:t>Students generate questions about a teacher-selected topic and design their own investigations</a:t>
                      </a:r>
                      <a:r>
                        <a:rPr kumimoji="0" lang="en-US" sz="1800" b="0" i="0" u="none" strike="noStrike" cap="none" normalizeH="0" baseline="0" dirty="0" smtClean="0">
                          <a:ln>
                            <a:noFill/>
                          </a:ln>
                          <a:solidFill>
                            <a:schemeClr val="tx1"/>
                          </a:solidFill>
                          <a:effectLst/>
                          <a:latin typeface="Times New Roman" pitchFamily="18" charset="0"/>
                          <a:cs typeface="Times New Roman" pitchFamily="18" charset="0"/>
                        </a:rPr>
                        <a:t>.</a:t>
                      </a:r>
                      <a:endPar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47625" marR="47625" marT="47619" marB="47619"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2993086732"/>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lstStyle/>
          <a:p>
            <a:r>
              <a:rPr lang="en-GB" dirty="0" smtClean="0"/>
              <a:t>Goals of classroom experiments</a:t>
            </a:r>
            <a:endParaRPr lang="en-GB" dirty="0"/>
          </a:p>
        </p:txBody>
      </p:sp>
      <p:sp>
        <p:nvSpPr>
          <p:cNvPr id="3" name="Content Placeholder 2"/>
          <p:cNvSpPr>
            <a:spLocks noGrp="1"/>
          </p:cNvSpPr>
          <p:nvPr>
            <p:ph idx="1"/>
          </p:nvPr>
        </p:nvSpPr>
        <p:spPr>
          <a:xfrm>
            <a:off x="179512" y="1124744"/>
            <a:ext cx="8784976" cy="5544616"/>
          </a:xfrm>
        </p:spPr>
        <p:txBody>
          <a:bodyPr>
            <a:normAutofit fontScale="92500" lnSpcReduction="20000"/>
          </a:bodyPr>
          <a:lstStyle/>
          <a:p>
            <a:r>
              <a:rPr lang="en-GB" dirty="0"/>
              <a:t>Some possible goals of classroom experiments/labs are that students participate in include:</a:t>
            </a:r>
            <a:br>
              <a:rPr lang="en-GB" dirty="0"/>
            </a:br>
            <a:endParaRPr lang="en-GB" dirty="0"/>
          </a:p>
          <a:p>
            <a:r>
              <a:rPr lang="en-GB" dirty="0"/>
              <a:t>Discovering existing scientific concepts</a:t>
            </a:r>
          </a:p>
          <a:p>
            <a:r>
              <a:rPr lang="en-GB" dirty="0"/>
              <a:t>Elicit misconceptions</a:t>
            </a:r>
            <a:br>
              <a:rPr lang="en-GB" dirty="0"/>
            </a:br>
            <a:endParaRPr lang="en-GB" dirty="0"/>
          </a:p>
          <a:p>
            <a:r>
              <a:rPr lang="en-GB" dirty="0"/>
              <a:t>Formulating questions</a:t>
            </a:r>
          </a:p>
          <a:p>
            <a:r>
              <a:rPr lang="en-GB" dirty="0"/>
              <a:t>Involving students in the design of experiments</a:t>
            </a:r>
          </a:p>
          <a:p>
            <a:r>
              <a:rPr lang="en-GB" dirty="0"/>
              <a:t>Creating and revising models</a:t>
            </a:r>
          </a:p>
          <a:p>
            <a:r>
              <a:rPr lang="en-GB" dirty="0"/>
              <a:t>Understanding the relationship between empirical research and models</a:t>
            </a:r>
          </a:p>
          <a:p>
            <a:r>
              <a:rPr lang="en-GB" dirty="0"/>
              <a:t>Learning how scientific studies are </a:t>
            </a:r>
            <a:r>
              <a:rPr lang="en-GB" dirty="0" smtClean="0"/>
              <a:t>conducted</a:t>
            </a:r>
            <a:endParaRPr lang="en-GB" dirty="0"/>
          </a:p>
        </p:txBody>
      </p:sp>
    </p:spTree>
    <p:extLst>
      <p:ext uri="{BB962C8B-B14F-4D97-AF65-F5344CB8AC3E}">
        <p14:creationId xmlns:p14="http://schemas.microsoft.com/office/powerpoint/2010/main" val="422788533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864096"/>
          </a:xfrm>
        </p:spPr>
        <p:txBody>
          <a:bodyPr>
            <a:normAutofit fontScale="90000"/>
          </a:bodyPr>
          <a:lstStyle/>
          <a:p>
            <a:r>
              <a:rPr lang="en-GB" dirty="0"/>
              <a:t>Teaching </a:t>
            </a:r>
            <a:r>
              <a:rPr lang="en-GB" dirty="0" smtClean="0"/>
              <a:t>Pedagogies for experiment</a:t>
            </a:r>
            <a:endParaRPr lang="en-GB" dirty="0"/>
          </a:p>
        </p:txBody>
      </p:sp>
      <p:sp>
        <p:nvSpPr>
          <p:cNvPr id="3" name="Content Placeholder 2"/>
          <p:cNvSpPr>
            <a:spLocks noGrp="1"/>
          </p:cNvSpPr>
          <p:nvPr>
            <p:ph idx="1"/>
          </p:nvPr>
        </p:nvSpPr>
        <p:spPr>
          <a:xfrm>
            <a:off x="179512" y="908720"/>
            <a:ext cx="8784976" cy="5760640"/>
          </a:xfrm>
        </p:spPr>
        <p:txBody>
          <a:bodyPr/>
          <a:lstStyle/>
          <a:p>
            <a:r>
              <a:rPr lang="en-GB" b="1" dirty="0" smtClean="0"/>
              <a:t>Cooperative Learning: </a:t>
            </a:r>
          </a:p>
          <a:p>
            <a:pPr marL="0" indent="0">
              <a:buNone/>
            </a:pPr>
            <a:r>
              <a:rPr lang="en-GB" sz="3600" dirty="0" smtClean="0"/>
              <a:t>Students participating in Cooperative Learning exercises might be doing an experiment, however there are a number of other possible tasks. Some Classroom Experiments are Cooperative Learning exercises wherein others students work independently during the experiment.</a:t>
            </a:r>
            <a:endParaRPr lang="en-GB" sz="3600" dirty="0"/>
          </a:p>
        </p:txBody>
      </p:sp>
    </p:spTree>
    <p:extLst>
      <p:ext uri="{BB962C8B-B14F-4D97-AF65-F5344CB8AC3E}">
        <p14:creationId xmlns:p14="http://schemas.microsoft.com/office/powerpoint/2010/main" val="66869370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Data Simulations </a:t>
            </a:r>
            <a:endParaRPr lang="en-GB" dirty="0"/>
          </a:p>
        </p:txBody>
      </p:sp>
      <p:sp>
        <p:nvSpPr>
          <p:cNvPr id="3" name="Content Placeholder 2"/>
          <p:cNvSpPr>
            <a:spLocks noGrp="1"/>
          </p:cNvSpPr>
          <p:nvPr>
            <p:ph idx="1"/>
          </p:nvPr>
        </p:nvSpPr>
        <p:spPr/>
        <p:txBody>
          <a:bodyPr>
            <a:normAutofit/>
          </a:bodyPr>
          <a:lstStyle/>
          <a:p>
            <a:r>
              <a:rPr lang="en-GB" sz="4000" dirty="0" smtClean="0"/>
              <a:t>Data Simulations use physical materials or computer generated data to give students a chance to make predictions and come up with rules that describe a phenomenon.</a:t>
            </a:r>
            <a:endParaRPr lang="en-GB" sz="4000" dirty="0"/>
          </a:p>
        </p:txBody>
      </p:sp>
    </p:spTree>
    <p:extLst>
      <p:ext uri="{BB962C8B-B14F-4D97-AF65-F5344CB8AC3E}">
        <p14:creationId xmlns:p14="http://schemas.microsoft.com/office/powerpoint/2010/main" val="77619124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44624"/>
            <a:ext cx="8784976" cy="1143000"/>
          </a:xfrm>
        </p:spPr>
        <p:txBody>
          <a:bodyPr>
            <a:normAutofit fontScale="90000"/>
          </a:bodyPr>
          <a:lstStyle/>
          <a:p>
            <a:r>
              <a:rPr lang="en-GB" dirty="0" smtClean="0"/>
              <a:t>Guided Discovery Problems and Indoor Labs </a:t>
            </a:r>
            <a:endParaRPr lang="en-GB" dirty="0"/>
          </a:p>
        </p:txBody>
      </p:sp>
      <p:sp>
        <p:nvSpPr>
          <p:cNvPr id="3" name="Content Placeholder 2"/>
          <p:cNvSpPr>
            <a:spLocks noGrp="1"/>
          </p:cNvSpPr>
          <p:nvPr>
            <p:ph idx="1"/>
          </p:nvPr>
        </p:nvSpPr>
        <p:spPr>
          <a:xfrm>
            <a:off x="179512" y="1340768"/>
            <a:ext cx="8784976" cy="5328592"/>
          </a:xfrm>
        </p:spPr>
        <p:txBody>
          <a:bodyPr>
            <a:normAutofit/>
          </a:bodyPr>
          <a:lstStyle/>
          <a:p>
            <a:r>
              <a:rPr lang="en-GB" sz="4000" dirty="0" smtClean="0"/>
              <a:t>It allow </a:t>
            </a:r>
            <a:r>
              <a:rPr lang="en-GB" sz="4000" dirty="0"/>
              <a:t>students to complete a series of assigned steps and learn a new concept as they go</a:t>
            </a:r>
            <a:r>
              <a:rPr lang="en-GB" sz="4000" dirty="0" smtClean="0"/>
              <a:t>.</a:t>
            </a:r>
          </a:p>
          <a:p>
            <a:r>
              <a:rPr lang="en-GB" sz="4000" dirty="0" smtClean="0"/>
              <a:t>When compared to Classroom Experiments Indoor Labs are most likely to take place outside of class. They are what one traditionally thinks of as a science lab.</a:t>
            </a:r>
            <a:endParaRPr lang="en-GB" sz="4000" dirty="0"/>
          </a:p>
        </p:txBody>
      </p:sp>
    </p:spTree>
    <p:extLst>
      <p:ext uri="{BB962C8B-B14F-4D97-AF65-F5344CB8AC3E}">
        <p14:creationId xmlns:p14="http://schemas.microsoft.com/office/powerpoint/2010/main" val="356153521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778098"/>
          </a:xfrm>
        </p:spPr>
        <p:txBody>
          <a:bodyPr/>
          <a:lstStyle/>
          <a:p>
            <a:r>
              <a:rPr lang="en-GB" dirty="0" smtClean="0"/>
              <a:t>Interactive Demonstrations </a:t>
            </a:r>
            <a:endParaRPr lang="en-GB" dirty="0"/>
          </a:p>
        </p:txBody>
      </p:sp>
      <p:sp>
        <p:nvSpPr>
          <p:cNvPr id="3" name="Content Placeholder 2"/>
          <p:cNvSpPr>
            <a:spLocks noGrp="1"/>
          </p:cNvSpPr>
          <p:nvPr>
            <p:ph idx="1"/>
          </p:nvPr>
        </p:nvSpPr>
        <p:spPr>
          <a:xfrm>
            <a:off x="107504" y="908720"/>
            <a:ext cx="8856984" cy="5616624"/>
          </a:xfrm>
        </p:spPr>
        <p:txBody>
          <a:bodyPr>
            <a:normAutofit/>
          </a:bodyPr>
          <a:lstStyle/>
          <a:p>
            <a:r>
              <a:rPr lang="en-GB" sz="3600" dirty="0" smtClean="0"/>
              <a:t>Interactive Demonstrations are similar to classroom experiments except the instructor describes the experiment and then carries it out in front of the class.</a:t>
            </a:r>
          </a:p>
          <a:p>
            <a:r>
              <a:rPr lang="en-GB" sz="3600" dirty="0" smtClean="0"/>
              <a:t>For the most part, Classroom Experiments are a special case of Process Oriented Guided Inquiry Learning, which divides students into self-managed teams to participate in guided inquiry activities.</a:t>
            </a:r>
            <a:endParaRPr lang="en-GB" sz="3600" dirty="0"/>
          </a:p>
        </p:txBody>
      </p:sp>
    </p:spTree>
    <p:extLst>
      <p:ext uri="{BB962C8B-B14F-4D97-AF65-F5344CB8AC3E}">
        <p14:creationId xmlns:p14="http://schemas.microsoft.com/office/powerpoint/2010/main" val="387962847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864096"/>
          </a:xfrm>
        </p:spPr>
        <p:txBody>
          <a:bodyPr/>
          <a:lstStyle/>
          <a:p>
            <a:r>
              <a:rPr lang="en-US" dirty="0" smtClean="0"/>
              <a:t>Steps of Classroom Experiment</a:t>
            </a:r>
            <a:endParaRPr lang="en-GB" dirty="0"/>
          </a:p>
        </p:txBody>
      </p:sp>
      <p:sp>
        <p:nvSpPr>
          <p:cNvPr id="3" name="Content Placeholder 2"/>
          <p:cNvSpPr>
            <a:spLocks noGrp="1"/>
          </p:cNvSpPr>
          <p:nvPr>
            <p:ph idx="1"/>
          </p:nvPr>
        </p:nvSpPr>
        <p:spPr>
          <a:xfrm>
            <a:off x="179512" y="908720"/>
            <a:ext cx="8784976" cy="5832648"/>
          </a:xfrm>
        </p:spPr>
        <p:txBody>
          <a:bodyPr>
            <a:normAutofit fontScale="77500" lnSpcReduction="20000"/>
          </a:bodyPr>
          <a:lstStyle/>
          <a:p>
            <a:r>
              <a:rPr lang="en-GB" dirty="0"/>
              <a:t>Conducting a classroom experiment involves several important steps</a:t>
            </a:r>
            <a:r>
              <a:rPr lang="en-GB" dirty="0" smtClean="0"/>
              <a:t>.</a:t>
            </a:r>
          </a:p>
          <a:p>
            <a:pPr marL="0" indent="0">
              <a:buNone/>
            </a:pPr>
            <a:r>
              <a:rPr lang="en-GB" b="1" dirty="0" smtClean="0"/>
              <a:t>1.  Instructor Preparation</a:t>
            </a:r>
          </a:p>
          <a:p>
            <a:r>
              <a:rPr lang="en-GB" dirty="0" smtClean="0"/>
              <a:t>Instructors routinely tailor classes to their own students. Some issues you may encounter when using classroom experiments include:</a:t>
            </a:r>
          </a:p>
          <a:p>
            <a:r>
              <a:rPr lang="en-GB" dirty="0" smtClean="0"/>
              <a:t>Deciding how to best incorporate experiments into class content</a:t>
            </a:r>
          </a:p>
          <a:p>
            <a:r>
              <a:rPr lang="en-GB" dirty="0" smtClean="0"/>
              <a:t>Designating an appropriate amount of time for the experiment - some experiments might be adapted to take more than one class period while others may be adapted to take only a few minutes. For more information see How Much Time Does it Take?</a:t>
            </a:r>
          </a:p>
          <a:p>
            <a:r>
              <a:rPr lang="en-GB" dirty="0" smtClean="0"/>
              <a:t>Matching the experiment to the class level, course atmosphere and the personalities and learning styles of your students</a:t>
            </a:r>
          </a:p>
          <a:p>
            <a:r>
              <a:rPr lang="en-GB" dirty="0" smtClean="0"/>
              <a:t>Choosing a strategy for dealing with the classroom environment: room layout, number of students, online courses</a:t>
            </a:r>
            <a:endParaRPr lang="en-GB" dirty="0"/>
          </a:p>
        </p:txBody>
      </p:sp>
    </p:spTree>
    <p:extLst>
      <p:ext uri="{BB962C8B-B14F-4D97-AF65-F5344CB8AC3E}">
        <p14:creationId xmlns:p14="http://schemas.microsoft.com/office/powerpoint/2010/main" val="49063806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778098"/>
          </a:xfrm>
        </p:spPr>
        <p:txBody>
          <a:bodyPr/>
          <a:lstStyle/>
          <a:p>
            <a:r>
              <a:rPr lang="en-GB" dirty="0" smtClean="0"/>
              <a:t>2. Student Preparation</a:t>
            </a:r>
            <a:endParaRPr lang="en-GB" dirty="0"/>
          </a:p>
        </p:txBody>
      </p:sp>
      <p:sp>
        <p:nvSpPr>
          <p:cNvPr id="3" name="Content Placeholder 2"/>
          <p:cNvSpPr>
            <a:spLocks noGrp="1"/>
          </p:cNvSpPr>
          <p:nvPr>
            <p:ph idx="1"/>
          </p:nvPr>
        </p:nvSpPr>
        <p:spPr>
          <a:xfrm>
            <a:off x="179512" y="980728"/>
            <a:ext cx="8784976" cy="5688632"/>
          </a:xfrm>
        </p:spPr>
        <p:txBody>
          <a:bodyPr>
            <a:normAutofit/>
          </a:bodyPr>
          <a:lstStyle/>
          <a:p>
            <a:pPr marL="0" indent="0">
              <a:buNone/>
            </a:pPr>
            <a:r>
              <a:rPr lang="en-GB" dirty="0" smtClean="0"/>
              <a:t>Helping the students prepare for the experiment is key to them having a successful learning experience. You might ask your students to do the following before starting the experiment:</a:t>
            </a:r>
          </a:p>
          <a:p>
            <a:pPr marL="0" indent="0">
              <a:buNone/>
            </a:pPr>
            <a:r>
              <a:rPr lang="en-GB" dirty="0" smtClean="0"/>
              <a:t>Read instructions that explain the experiment and the student's role</a:t>
            </a:r>
          </a:p>
          <a:p>
            <a:pPr marL="0" indent="0">
              <a:buNone/>
            </a:pPr>
            <a:r>
              <a:rPr lang="en-GB" dirty="0" smtClean="0"/>
              <a:t>Complete a pre-class reading and/or write about their role in the experiment</a:t>
            </a:r>
          </a:p>
          <a:p>
            <a:pPr marL="0" indent="0">
              <a:buNone/>
            </a:pPr>
            <a:r>
              <a:rPr lang="en-GB" dirty="0" smtClean="0"/>
              <a:t>Make predictions about the outcome of the experiment</a:t>
            </a:r>
            <a:endParaRPr lang="en-GB" dirty="0"/>
          </a:p>
        </p:txBody>
      </p:sp>
    </p:spTree>
    <p:extLst>
      <p:ext uri="{BB962C8B-B14F-4D97-AF65-F5344CB8AC3E}">
        <p14:creationId xmlns:p14="http://schemas.microsoft.com/office/powerpoint/2010/main" val="323888606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44624"/>
            <a:ext cx="8856984" cy="1143000"/>
          </a:xfrm>
        </p:spPr>
        <p:txBody>
          <a:bodyPr>
            <a:normAutofit fontScale="90000"/>
          </a:bodyPr>
          <a:lstStyle/>
          <a:p>
            <a:r>
              <a:rPr lang="en-GB" dirty="0" smtClean="0"/>
              <a:t>3. Conducting the experiment and collecting data </a:t>
            </a:r>
            <a:endParaRPr lang="en-GB" dirty="0"/>
          </a:p>
        </p:txBody>
      </p:sp>
      <p:sp>
        <p:nvSpPr>
          <p:cNvPr id="3" name="Content Placeholder 2"/>
          <p:cNvSpPr>
            <a:spLocks noGrp="1"/>
          </p:cNvSpPr>
          <p:nvPr>
            <p:ph idx="1"/>
          </p:nvPr>
        </p:nvSpPr>
        <p:spPr>
          <a:xfrm>
            <a:off x="179512" y="1268760"/>
            <a:ext cx="8902824" cy="5472608"/>
          </a:xfrm>
        </p:spPr>
        <p:txBody>
          <a:bodyPr>
            <a:normAutofit fontScale="92500" lnSpcReduction="10000"/>
          </a:bodyPr>
          <a:lstStyle/>
          <a:p>
            <a:pPr marL="0" indent="0">
              <a:buNone/>
            </a:pPr>
            <a:r>
              <a:rPr lang="en-GB" dirty="0" smtClean="0"/>
              <a:t>Working through the logistics of carrying out the experiment can be key to students having a successful experience. It is often helpful to have a teaching assistant present during an experiment to help answer questions and keep things moving. You will want to consider:</a:t>
            </a:r>
          </a:p>
          <a:p>
            <a:pPr marL="0" indent="0">
              <a:buNone/>
            </a:pPr>
            <a:r>
              <a:rPr lang="en-GB" dirty="0" smtClean="0"/>
              <a:t>Developing a streamlined process for answering questions and collecting data</a:t>
            </a:r>
          </a:p>
          <a:p>
            <a:pPr marL="0" indent="0">
              <a:buNone/>
            </a:pPr>
            <a:r>
              <a:rPr lang="en-GB" dirty="0" smtClean="0"/>
              <a:t>Adapting experiments for very large classes, perhaps using computers or clickers</a:t>
            </a:r>
          </a:p>
          <a:p>
            <a:pPr marL="0" indent="0">
              <a:buNone/>
            </a:pPr>
            <a:r>
              <a:rPr lang="en-GB" dirty="0" smtClean="0"/>
              <a:t>Modifying experiments so that they will work in an online class</a:t>
            </a:r>
            <a:endParaRPr lang="en-GB" dirty="0"/>
          </a:p>
        </p:txBody>
      </p:sp>
    </p:spTree>
    <p:extLst>
      <p:ext uri="{BB962C8B-B14F-4D97-AF65-F5344CB8AC3E}">
        <p14:creationId xmlns:p14="http://schemas.microsoft.com/office/powerpoint/2010/main" val="263168598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44624"/>
            <a:ext cx="8964488" cy="1143000"/>
          </a:xfrm>
        </p:spPr>
        <p:txBody>
          <a:bodyPr>
            <a:normAutofit fontScale="90000"/>
          </a:bodyPr>
          <a:lstStyle/>
          <a:p>
            <a:r>
              <a:rPr lang="en-GB" dirty="0" smtClean="0"/>
              <a:t>4. </a:t>
            </a:r>
            <a:r>
              <a:rPr lang="en-GB" dirty="0" err="1" smtClean="0"/>
              <a:t>Analyzing</a:t>
            </a:r>
            <a:r>
              <a:rPr lang="en-GB" dirty="0" smtClean="0"/>
              <a:t> the data and Extending the Experience</a:t>
            </a:r>
            <a:endParaRPr lang="en-GB" dirty="0"/>
          </a:p>
        </p:txBody>
      </p:sp>
      <p:sp>
        <p:nvSpPr>
          <p:cNvPr id="3" name="Content Placeholder 2"/>
          <p:cNvSpPr>
            <a:spLocks noGrp="1"/>
          </p:cNvSpPr>
          <p:nvPr>
            <p:ph idx="1"/>
          </p:nvPr>
        </p:nvSpPr>
        <p:spPr>
          <a:xfrm>
            <a:off x="179512" y="1340768"/>
            <a:ext cx="8784976" cy="5400600"/>
          </a:xfrm>
        </p:spPr>
        <p:txBody>
          <a:bodyPr>
            <a:normAutofit fontScale="92500" lnSpcReduction="20000"/>
          </a:bodyPr>
          <a:lstStyle/>
          <a:p>
            <a:r>
              <a:rPr lang="en-GB" dirty="0" smtClean="0"/>
              <a:t>Once you collect the data, communicating the results to students and linking it to what they are learning in class is very important. Just doing the experiment isn't enough - you need to guide students through the process of interpreting and learning from what happened.</a:t>
            </a:r>
            <a:br>
              <a:rPr lang="en-GB" dirty="0" smtClean="0"/>
            </a:br>
            <a:endParaRPr lang="en-GB" dirty="0" smtClean="0">
              <a:effectLst/>
            </a:endParaRPr>
          </a:p>
          <a:p>
            <a:r>
              <a:rPr lang="en-GB" dirty="0" smtClean="0"/>
              <a:t>The classroom experiment experience isn't just about that moment in class. It can often be successfully used as a shared experience that anchors material that is covered later in the course. It also can be a catalyst to help students start thinking beyond the course material.</a:t>
            </a:r>
            <a:endParaRPr lang="en-GB" dirty="0"/>
          </a:p>
        </p:txBody>
      </p:sp>
    </p:spTree>
    <p:extLst>
      <p:ext uri="{BB962C8B-B14F-4D97-AF65-F5344CB8AC3E}">
        <p14:creationId xmlns:p14="http://schemas.microsoft.com/office/powerpoint/2010/main" val="425970145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44624"/>
            <a:ext cx="8902824" cy="1143000"/>
          </a:xfrm>
        </p:spPr>
        <p:txBody>
          <a:bodyPr>
            <a:normAutofit fontScale="90000"/>
          </a:bodyPr>
          <a:lstStyle/>
          <a:p>
            <a:r>
              <a:rPr lang="en-GB" dirty="0" smtClean="0"/>
              <a:t>5. Assessing student achievement of learning goals</a:t>
            </a:r>
            <a:endParaRPr lang="en-GB" dirty="0"/>
          </a:p>
        </p:txBody>
      </p:sp>
      <p:sp>
        <p:nvSpPr>
          <p:cNvPr id="3" name="Content Placeholder 2"/>
          <p:cNvSpPr>
            <a:spLocks noGrp="1"/>
          </p:cNvSpPr>
          <p:nvPr>
            <p:ph idx="1"/>
          </p:nvPr>
        </p:nvSpPr>
        <p:spPr>
          <a:xfrm>
            <a:off x="179512" y="1340768"/>
            <a:ext cx="8784976" cy="5328592"/>
          </a:xfrm>
        </p:spPr>
        <p:txBody>
          <a:bodyPr>
            <a:normAutofit/>
          </a:bodyPr>
          <a:lstStyle/>
          <a:p>
            <a:pPr marL="0" indent="0">
              <a:buNone/>
            </a:pPr>
            <a:r>
              <a:rPr lang="en-GB" dirty="0" smtClean="0"/>
              <a:t>Standard tests, quizzes and homework assignments can be used to measure what students are learning in class. You might consider adding additional assessment measures, for example ask students</a:t>
            </a:r>
          </a:p>
          <a:p>
            <a:pPr marL="0" indent="0">
              <a:buNone/>
            </a:pPr>
            <a:r>
              <a:rPr lang="en-GB" dirty="0" smtClean="0"/>
              <a:t>Test questions about the experiment itself</a:t>
            </a:r>
          </a:p>
          <a:p>
            <a:pPr marL="0" indent="0">
              <a:buNone/>
            </a:pPr>
            <a:r>
              <a:rPr lang="en-GB" dirty="0" smtClean="0"/>
              <a:t>Open Ended questions that allow students to reflect on their experience and give you an idea of what they did and did not get from the experiment. These are useful in fine tuning the experiment for the next semester. </a:t>
            </a:r>
            <a:endParaRPr lang="en-GB" dirty="0"/>
          </a:p>
        </p:txBody>
      </p:sp>
    </p:spTree>
    <p:extLst>
      <p:ext uri="{BB962C8B-B14F-4D97-AF65-F5344CB8AC3E}">
        <p14:creationId xmlns:p14="http://schemas.microsoft.com/office/powerpoint/2010/main" val="8820978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652934"/>
          </a:xfrm>
        </p:spPr>
        <p:txBody>
          <a:bodyPr>
            <a:normAutofit fontScale="90000"/>
          </a:bodyPr>
          <a:lstStyle/>
          <a:p>
            <a:r>
              <a:rPr lang="en-GB" b="1" dirty="0" smtClean="0"/>
              <a:t>Inquiry Model</a:t>
            </a:r>
            <a:endParaRPr lang="en-GB" dirty="0"/>
          </a:p>
        </p:txBody>
      </p:sp>
      <p:sp>
        <p:nvSpPr>
          <p:cNvPr id="3" name="Content Placeholder 2"/>
          <p:cNvSpPr>
            <a:spLocks noGrp="1"/>
          </p:cNvSpPr>
          <p:nvPr>
            <p:ph idx="1"/>
          </p:nvPr>
        </p:nvSpPr>
        <p:spPr>
          <a:xfrm>
            <a:off x="179512" y="764704"/>
            <a:ext cx="8784976" cy="6093296"/>
          </a:xfrm>
        </p:spPr>
        <p:txBody>
          <a:bodyPr/>
          <a:lstStyle/>
          <a:p>
            <a:pPr marL="0" indent="0">
              <a:buNone/>
            </a:pPr>
            <a:r>
              <a:rPr lang="en-GB" sz="4400" dirty="0"/>
              <a:t>An inquiry model provides a clear picture to the roles of the educators and learners pertaining to the concept. In this model 7 phases are involved: reflecting, planning, retrieving, processing, creating, sharing and </a:t>
            </a:r>
            <a:r>
              <a:rPr lang="en-GB" sz="4400" dirty="0" smtClean="0"/>
              <a:t>evaluating. </a:t>
            </a:r>
          </a:p>
          <a:p>
            <a:pPr marL="0" indent="0">
              <a:buNone/>
            </a:pPr>
            <a:endParaRPr lang="en-GB" dirty="0"/>
          </a:p>
        </p:txBody>
      </p:sp>
    </p:spTree>
    <p:extLst>
      <p:ext uri="{BB962C8B-B14F-4D97-AF65-F5344CB8AC3E}">
        <p14:creationId xmlns:p14="http://schemas.microsoft.com/office/powerpoint/2010/main" val="1360613472"/>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864096"/>
          </a:xfrm>
        </p:spPr>
        <p:txBody>
          <a:bodyPr/>
          <a:lstStyle/>
          <a:p>
            <a:r>
              <a:rPr lang="en-US" dirty="0" smtClean="0"/>
              <a:t>Advantages</a:t>
            </a:r>
            <a:endParaRPr lang="en-GB" dirty="0"/>
          </a:p>
        </p:txBody>
      </p:sp>
      <p:sp>
        <p:nvSpPr>
          <p:cNvPr id="3" name="Content Placeholder 2"/>
          <p:cNvSpPr>
            <a:spLocks noGrp="1"/>
          </p:cNvSpPr>
          <p:nvPr>
            <p:ph idx="1"/>
          </p:nvPr>
        </p:nvSpPr>
        <p:spPr>
          <a:xfrm>
            <a:off x="107504" y="980728"/>
            <a:ext cx="8856984" cy="5688632"/>
          </a:xfrm>
        </p:spPr>
        <p:txBody>
          <a:bodyPr>
            <a:normAutofit lnSpcReduction="10000"/>
          </a:bodyPr>
          <a:lstStyle/>
          <a:p>
            <a:r>
              <a:rPr lang="en-GB" dirty="0"/>
              <a:t>Experiments in the classroom seek to involve students in a decision making environment and allow them to explore the outcomes of their decisions</a:t>
            </a:r>
            <a:r>
              <a:rPr lang="en-GB" dirty="0" smtClean="0"/>
              <a:t>.</a:t>
            </a:r>
          </a:p>
          <a:p>
            <a:r>
              <a:rPr lang="en-GB" dirty="0"/>
              <a:t>Classroom experiments can be edited to fit into a class period or stretched over more than one class period without concern about loss of control. Active discussion with student participants during and after the experiment is a major objective, so classroom experiments often have a set of discussion questions that are introduced as the experiment progresses.</a:t>
            </a:r>
          </a:p>
        </p:txBody>
      </p:sp>
    </p:spTree>
    <p:extLst>
      <p:ext uri="{BB962C8B-B14F-4D97-AF65-F5344CB8AC3E}">
        <p14:creationId xmlns:p14="http://schemas.microsoft.com/office/powerpoint/2010/main" val="404257562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0648"/>
            <a:ext cx="8229600" cy="6480720"/>
          </a:xfrm>
        </p:spPr>
        <p:txBody>
          <a:bodyPr>
            <a:normAutofit lnSpcReduction="10000"/>
          </a:bodyPr>
          <a:lstStyle/>
          <a:p>
            <a:r>
              <a:rPr lang="en-GB" dirty="0" smtClean="0"/>
              <a:t>Experiments can be used to introduce new ideas or to clarify puzzling aspects of topics with which students typically struggle.</a:t>
            </a:r>
          </a:p>
          <a:p>
            <a:r>
              <a:rPr lang="en-GB" dirty="0" smtClean="0"/>
              <a:t>If the result of an experiment is surprising yet convincing, students are in position to build ownership of the new idea and use it to scaffold learning.</a:t>
            </a:r>
          </a:p>
          <a:p>
            <a:r>
              <a:rPr lang="en-GB" dirty="0" smtClean="0"/>
              <a:t>In addition to checking that the conceptual focus of the experiment has been understood correctly, post-experiment assignments can push students to describe a follow-up experiment or to extend the concept to another application.</a:t>
            </a:r>
            <a:endParaRPr lang="en-GB" dirty="0"/>
          </a:p>
        </p:txBody>
      </p:sp>
    </p:spTree>
    <p:extLst>
      <p:ext uri="{BB962C8B-B14F-4D97-AF65-F5344CB8AC3E}">
        <p14:creationId xmlns:p14="http://schemas.microsoft.com/office/powerpoint/2010/main" val="994211702"/>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116632"/>
            <a:ext cx="8784976" cy="6552728"/>
          </a:xfrm>
        </p:spPr>
        <p:txBody>
          <a:bodyPr>
            <a:normAutofit fontScale="92500" lnSpcReduction="20000"/>
          </a:bodyPr>
          <a:lstStyle/>
          <a:p>
            <a:r>
              <a:rPr lang="en-GB" dirty="0"/>
              <a:t>Classroom Experiments keep learners active in a number of ways depending on the nature of the particular experiment.</a:t>
            </a:r>
            <a:r>
              <a:rPr lang="en-GB" dirty="0" smtClean="0"/>
              <a:t/>
            </a:r>
            <a:br>
              <a:rPr lang="en-GB" dirty="0" smtClean="0"/>
            </a:br>
            <a:r>
              <a:rPr lang="en-GB" dirty="0"/>
              <a:t>Students are active in generating data or </a:t>
            </a:r>
            <a:r>
              <a:rPr lang="en-GB" dirty="0" err="1"/>
              <a:t>behavioral</a:t>
            </a:r>
            <a:r>
              <a:rPr lang="en-GB" dirty="0"/>
              <a:t> observations</a:t>
            </a:r>
          </a:p>
          <a:p>
            <a:r>
              <a:rPr lang="en-GB" dirty="0"/>
              <a:t>Students </a:t>
            </a:r>
            <a:r>
              <a:rPr lang="en-GB" dirty="0" err="1"/>
              <a:t>analyze</a:t>
            </a:r>
            <a:r>
              <a:rPr lang="en-GB" dirty="0"/>
              <a:t> data, examples or models</a:t>
            </a:r>
          </a:p>
          <a:p>
            <a:r>
              <a:rPr lang="en-GB" dirty="0"/>
              <a:t>Students answer leading questions posed by the instructor and compare their answers with those of other </a:t>
            </a:r>
            <a:r>
              <a:rPr lang="en-GB" dirty="0" smtClean="0"/>
              <a:t>students</a:t>
            </a:r>
            <a:endParaRPr lang="en-GB" dirty="0"/>
          </a:p>
          <a:p>
            <a:r>
              <a:rPr lang="en-GB" dirty="0"/>
              <a:t>Students work together in groups to solve problems, devise strategies or understand class concepts</a:t>
            </a:r>
          </a:p>
          <a:p>
            <a:r>
              <a:rPr lang="en-GB" dirty="0"/>
              <a:t>Students predict how changing the experiment will change the outcomes</a:t>
            </a:r>
          </a:p>
          <a:p>
            <a:r>
              <a:rPr lang="en-GB" dirty="0"/>
              <a:t>Students compare experimental results to classroom theories and use them to confirm or critique the theories</a:t>
            </a:r>
          </a:p>
          <a:p>
            <a:endParaRPr lang="en-GB" dirty="0"/>
          </a:p>
        </p:txBody>
      </p:sp>
    </p:spTree>
    <p:extLst>
      <p:ext uri="{BB962C8B-B14F-4D97-AF65-F5344CB8AC3E}">
        <p14:creationId xmlns:p14="http://schemas.microsoft.com/office/powerpoint/2010/main" val="25737637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864096"/>
          </a:xfrm>
        </p:spPr>
        <p:txBody>
          <a:bodyPr/>
          <a:lstStyle/>
          <a:p>
            <a:r>
              <a:rPr lang="en-GB" dirty="0" smtClean="0"/>
              <a:t>Disadvantages of </a:t>
            </a:r>
            <a:r>
              <a:rPr lang="en-GB" dirty="0"/>
              <a:t>experiment</a:t>
            </a:r>
          </a:p>
        </p:txBody>
      </p:sp>
      <p:sp>
        <p:nvSpPr>
          <p:cNvPr id="3" name="Content Placeholder 2"/>
          <p:cNvSpPr>
            <a:spLocks noGrp="1"/>
          </p:cNvSpPr>
          <p:nvPr>
            <p:ph idx="1"/>
          </p:nvPr>
        </p:nvSpPr>
        <p:spPr>
          <a:xfrm>
            <a:off x="179512" y="1052736"/>
            <a:ext cx="8784976" cy="5688632"/>
          </a:xfrm>
        </p:spPr>
        <p:txBody>
          <a:bodyPr>
            <a:normAutofit/>
          </a:bodyPr>
          <a:lstStyle/>
          <a:p>
            <a:pPr marL="514350" indent="-514350">
              <a:buAutoNum type="arabicPeriod"/>
            </a:pPr>
            <a:r>
              <a:rPr lang="en-GB" dirty="0" smtClean="0"/>
              <a:t>Results are highly subjective due to the possibility of human error. </a:t>
            </a:r>
          </a:p>
          <a:p>
            <a:pPr marL="514350" indent="-514350">
              <a:buAutoNum type="arabicPeriod"/>
            </a:pPr>
            <a:r>
              <a:rPr lang="en-GB" dirty="0" smtClean="0"/>
              <a:t>It is a time-consuming process. </a:t>
            </a:r>
          </a:p>
          <a:p>
            <a:pPr marL="514350" indent="-514350">
              <a:buAutoNum type="arabicPeriod"/>
            </a:pPr>
            <a:r>
              <a:rPr lang="en-GB" dirty="0" smtClean="0"/>
              <a:t>There may be ethical or practical problems with variable control.</a:t>
            </a:r>
          </a:p>
          <a:p>
            <a:pPr marL="514350" indent="-514350">
              <a:buAutoNum type="arabicPeriod"/>
            </a:pPr>
            <a:r>
              <a:rPr lang="en-GB" dirty="0" smtClean="0"/>
              <a:t>It does not provide an actual explanation. </a:t>
            </a:r>
          </a:p>
          <a:p>
            <a:pPr marL="514350" indent="-514350">
              <a:buAutoNum type="arabicPeriod"/>
            </a:pPr>
            <a:r>
              <a:rPr lang="en-GB" dirty="0" smtClean="0"/>
              <a:t>Participants can be influenced by their current situation.</a:t>
            </a:r>
          </a:p>
          <a:p>
            <a:pPr marL="514350" indent="-514350">
              <a:buAutoNum type="arabicPeriod"/>
            </a:pPr>
            <a:r>
              <a:rPr lang="en-GB" dirty="0" smtClean="0"/>
              <a:t>Human responses in experimental research can be difficult to measure.</a:t>
            </a:r>
            <a:endParaRPr lang="en-GB" dirty="0"/>
          </a:p>
        </p:txBody>
      </p:sp>
    </p:spTree>
    <p:extLst>
      <p:ext uri="{BB962C8B-B14F-4D97-AF65-F5344CB8AC3E}">
        <p14:creationId xmlns:p14="http://schemas.microsoft.com/office/powerpoint/2010/main" val="302829382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685800" y="1600200"/>
            <a:ext cx="7772400" cy="1143000"/>
          </a:xfrm>
          <a:noFill/>
          <a:ln/>
        </p:spPr>
        <p:txBody>
          <a:bodyPr/>
          <a:lstStyle/>
          <a:p>
            <a:r>
              <a:rPr lang="en-US" altLang="en-US"/>
              <a:t>Computer Based Instruction:</a:t>
            </a:r>
            <a:br>
              <a:rPr lang="en-US" altLang="en-US"/>
            </a:br>
            <a:r>
              <a:rPr lang="en-US" altLang="en-US" sz="3600"/>
              <a:t>Categories, Characteristics, and Applications in Education</a:t>
            </a:r>
          </a:p>
        </p:txBody>
      </p:sp>
      <p:sp>
        <p:nvSpPr>
          <p:cNvPr id="4099" name="Rectangle 3"/>
          <p:cNvSpPr>
            <a:spLocks noGrp="1" noChangeArrowheads="1"/>
          </p:cNvSpPr>
          <p:nvPr>
            <p:ph type="subTitle" idx="1"/>
          </p:nvPr>
        </p:nvSpPr>
        <p:spPr>
          <a:noFill/>
          <a:ln/>
        </p:spPr>
        <p:txBody>
          <a:bodyPr/>
          <a:lstStyle/>
          <a:p>
            <a:pPr marL="342900" indent="-342900"/>
            <a:r>
              <a:rPr lang="en-US" altLang="en-US"/>
              <a:t>James D. Lehman</a:t>
            </a:r>
          </a:p>
          <a:p>
            <a:pPr marL="342900" indent="-342900"/>
            <a:r>
              <a:rPr lang="en-US" altLang="en-US"/>
              <a:t>Purdue University</a:t>
            </a:r>
          </a:p>
          <a:p>
            <a:pPr marL="342900" indent="-342900"/>
            <a:r>
              <a:rPr lang="en-US" altLang="en-US"/>
              <a:t>West Lafayette, Indiana  USA</a:t>
            </a:r>
          </a:p>
        </p:txBody>
      </p:sp>
    </p:spTree>
    <p:extLst>
      <p:ext uri="{BB962C8B-B14F-4D97-AF65-F5344CB8AC3E}">
        <p14:creationId xmlns:p14="http://schemas.microsoft.com/office/powerpoint/2010/main" val="614574556"/>
      </p:ext>
    </p:extLst>
  </p:cSld>
  <p:clrMapOvr>
    <a:masterClrMapping/>
  </p:clrMapOvr>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noFill/>
          <a:ln/>
        </p:spPr>
        <p:txBody>
          <a:bodyPr/>
          <a:lstStyle/>
          <a:p>
            <a:r>
              <a:rPr lang="en-US" altLang="en-US"/>
              <a:t>Computer Based Instruction</a:t>
            </a:r>
          </a:p>
        </p:txBody>
      </p:sp>
      <p:sp>
        <p:nvSpPr>
          <p:cNvPr id="5123" name="Rectangle 3"/>
          <p:cNvSpPr>
            <a:spLocks noGrp="1" noChangeArrowheads="1"/>
          </p:cNvSpPr>
          <p:nvPr>
            <p:ph type="body" sz="half" idx="1"/>
          </p:nvPr>
        </p:nvSpPr>
        <p:spPr>
          <a:xfrm>
            <a:off x="685800" y="1905000"/>
            <a:ext cx="3810000" cy="4343400"/>
          </a:xfrm>
          <a:noFill/>
          <a:ln/>
        </p:spPr>
        <p:txBody>
          <a:bodyPr/>
          <a:lstStyle/>
          <a:p>
            <a:pPr>
              <a:lnSpc>
                <a:spcPct val="110000"/>
              </a:lnSpc>
            </a:pPr>
            <a:r>
              <a:rPr lang="en-US" altLang="en-US" sz="2800"/>
              <a:t>What is it?</a:t>
            </a:r>
          </a:p>
          <a:p>
            <a:pPr>
              <a:lnSpc>
                <a:spcPct val="110000"/>
              </a:lnSpc>
            </a:pPr>
            <a:r>
              <a:rPr lang="en-US" altLang="en-US" sz="2800"/>
              <a:t>Forms of computer assisted instruction</a:t>
            </a:r>
          </a:p>
          <a:p>
            <a:pPr>
              <a:lnSpc>
                <a:spcPct val="110000"/>
              </a:lnSpc>
            </a:pPr>
            <a:r>
              <a:rPr lang="en-US" altLang="en-US" sz="2800"/>
              <a:t>Advantages and limitations</a:t>
            </a:r>
          </a:p>
          <a:p>
            <a:pPr>
              <a:lnSpc>
                <a:spcPct val="110000"/>
              </a:lnSpc>
            </a:pPr>
            <a:r>
              <a:rPr lang="en-US" altLang="en-US" sz="2800"/>
              <a:t>Research</a:t>
            </a:r>
          </a:p>
          <a:p>
            <a:pPr>
              <a:lnSpc>
                <a:spcPct val="110000"/>
              </a:lnSpc>
            </a:pPr>
            <a:r>
              <a:rPr lang="en-US" altLang="en-US" sz="2800"/>
              <a:t>Integration</a:t>
            </a:r>
          </a:p>
          <a:p>
            <a:pPr>
              <a:lnSpc>
                <a:spcPct val="110000"/>
              </a:lnSpc>
            </a:pPr>
            <a:r>
              <a:rPr lang="en-US" altLang="en-US" sz="2800"/>
              <a:t>Evaluation</a:t>
            </a:r>
          </a:p>
        </p:txBody>
      </p:sp>
      <p:grpSp>
        <p:nvGrpSpPr>
          <p:cNvPr id="5149" name="Group 29"/>
          <p:cNvGrpSpPr>
            <a:grpSpLocks/>
          </p:cNvGrpSpPr>
          <p:nvPr/>
        </p:nvGrpSpPr>
        <p:grpSpPr bwMode="auto">
          <a:xfrm>
            <a:off x="4660900" y="2379663"/>
            <a:ext cx="3789363" cy="3322637"/>
            <a:chOff x="2936" y="1499"/>
            <a:chExt cx="2387" cy="2093"/>
          </a:xfrm>
        </p:grpSpPr>
        <p:grpSp>
          <p:nvGrpSpPr>
            <p:cNvPr id="5126" name="Group 6"/>
            <p:cNvGrpSpPr>
              <a:grpSpLocks/>
            </p:cNvGrpSpPr>
            <p:nvPr/>
          </p:nvGrpSpPr>
          <p:grpSpPr bwMode="auto">
            <a:xfrm>
              <a:off x="3939" y="1499"/>
              <a:ext cx="1384" cy="912"/>
              <a:chOff x="3939" y="1499"/>
              <a:chExt cx="1384" cy="912"/>
            </a:xfrm>
          </p:grpSpPr>
          <p:sp>
            <p:nvSpPr>
              <p:cNvPr id="5124" name="Rectangle 4"/>
              <p:cNvSpPr>
                <a:spLocks noChangeArrowheads="1"/>
              </p:cNvSpPr>
              <p:nvPr/>
            </p:nvSpPr>
            <p:spPr bwMode="auto">
              <a:xfrm>
                <a:off x="3939" y="1499"/>
                <a:ext cx="1384" cy="912"/>
              </a:xfrm>
              <a:prstGeom prst="rect">
                <a:avLst/>
              </a:prstGeom>
              <a:solidFill>
                <a:srgbClr val="C0C0C0"/>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5" name="Rectangle 5"/>
              <p:cNvSpPr>
                <a:spLocks noChangeArrowheads="1"/>
              </p:cNvSpPr>
              <p:nvPr/>
            </p:nvSpPr>
            <p:spPr bwMode="auto">
              <a:xfrm>
                <a:off x="3975" y="1534"/>
                <a:ext cx="1297" cy="834"/>
              </a:xfrm>
              <a:prstGeom prst="rect">
                <a:avLst/>
              </a:prstGeom>
              <a:solidFill>
                <a:srgbClr val="808080"/>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5134" name="Group 14"/>
            <p:cNvGrpSpPr>
              <a:grpSpLocks/>
            </p:cNvGrpSpPr>
            <p:nvPr/>
          </p:nvGrpSpPr>
          <p:grpSpPr bwMode="auto">
            <a:xfrm>
              <a:off x="2936" y="1618"/>
              <a:ext cx="1608" cy="1692"/>
              <a:chOff x="2936" y="1618"/>
              <a:chExt cx="1608" cy="1692"/>
            </a:xfrm>
          </p:grpSpPr>
          <p:sp>
            <p:nvSpPr>
              <p:cNvPr id="5127" name="Line 7"/>
              <p:cNvSpPr>
                <a:spLocks noChangeShapeType="1"/>
              </p:cNvSpPr>
              <p:nvPr/>
            </p:nvSpPr>
            <p:spPr bwMode="auto">
              <a:xfrm flipV="1">
                <a:off x="4005" y="1618"/>
                <a:ext cx="539" cy="809"/>
              </a:xfrm>
              <a:prstGeom prst="line">
                <a:avLst/>
              </a:prstGeom>
              <a:noFill/>
              <a:ln w="508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5133" name="Group 13"/>
              <p:cNvGrpSpPr>
                <a:grpSpLocks/>
              </p:cNvGrpSpPr>
              <p:nvPr/>
            </p:nvGrpSpPr>
            <p:grpSpPr bwMode="auto">
              <a:xfrm>
                <a:off x="2936" y="1820"/>
                <a:ext cx="1279" cy="1490"/>
                <a:chOff x="2936" y="1820"/>
                <a:chExt cx="1279" cy="1490"/>
              </a:xfrm>
            </p:grpSpPr>
            <p:sp>
              <p:nvSpPr>
                <p:cNvPr id="5128" name="Oval 8"/>
                <p:cNvSpPr>
                  <a:spLocks noChangeArrowheads="1"/>
                </p:cNvSpPr>
                <p:nvPr/>
              </p:nvSpPr>
              <p:spPr bwMode="auto">
                <a:xfrm>
                  <a:off x="3266" y="1820"/>
                  <a:ext cx="357" cy="357"/>
                </a:xfrm>
                <a:prstGeom prst="ellipse">
                  <a:avLst/>
                </a:prstGeom>
                <a:solidFill>
                  <a:srgbClr val="FF0000"/>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9" name="Freeform 9"/>
                <p:cNvSpPr>
                  <a:spLocks/>
                </p:cNvSpPr>
                <p:nvPr/>
              </p:nvSpPr>
              <p:spPr bwMode="auto">
                <a:xfrm>
                  <a:off x="2956" y="2174"/>
                  <a:ext cx="1259" cy="1136"/>
                </a:xfrm>
                <a:custGeom>
                  <a:avLst/>
                  <a:gdLst>
                    <a:gd name="T0" fmla="*/ 373 w 1259"/>
                    <a:gd name="T1" fmla="*/ 46 h 1136"/>
                    <a:gd name="T2" fmla="*/ 300 w 1259"/>
                    <a:gd name="T3" fmla="*/ 46 h 1136"/>
                    <a:gd name="T4" fmla="*/ 204 w 1259"/>
                    <a:gd name="T5" fmla="*/ 100 h 1136"/>
                    <a:gd name="T6" fmla="*/ 0 w 1259"/>
                    <a:gd name="T7" fmla="*/ 391 h 1136"/>
                    <a:gd name="T8" fmla="*/ 10 w 1259"/>
                    <a:gd name="T9" fmla="*/ 525 h 1136"/>
                    <a:gd name="T10" fmla="*/ 148 w 1259"/>
                    <a:gd name="T11" fmla="*/ 629 h 1136"/>
                    <a:gd name="T12" fmla="*/ 260 w 1259"/>
                    <a:gd name="T13" fmla="*/ 703 h 1136"/>
                    <a:gd name="T14" fmla="*/ 398 w 1259"/>
                    <a:gd name="T15" fmla="*/ 533 h 1136"/>
                    <a:gd name="T16" fmla="*/ 343 w 1259"/>
                    <a:gd name="T17" fmla="*/ 490 h 1136"/>
                    <a:gd name="T18" fmla="*/ 302 w 1259"/>
                    <a:gd name="T19" fmla="*/ 449 h 1136"/>
                    <a:gd name="T20" fmla="*/ 393 w 1259"/>
                    <a:gd name="T21" fmla="*/ 304 h 1136"/>
                    <a:gd name="T22" fmla="*/ 665 w 1259"/>
                    <a:gd name="T23" fmla="*/ 488 h 1136"/>
                    <a:gd name="T24" fmla="*/ 401 w 1259"/>
                    <a:gd name="T25" fmla="*/ 849 h 1136"/>
                    <a:gd name="T26" fmla="*/ 142 w 1259"/>
                    <a:gd name="T27" fmla="*/ 664 h 1136"/>
                    <a:gd name="T28" fmla="*/ 142 w 1259"/>
                    <a:gd name="T29" fmla="*/ 889 h 1136"/>
                    <a:gd name="T30" fmla="*/ 182 w 1259"/>
                    <a:gd name="T31" fmla="*/ 889 h 1136"/>
                    <a:gd name="T32" fmla="*/ 182 w 1259"/>
                    <a:gd name="T33" fmla="*/ 1135 h 1136"/>
                    <a:gd name="T34" fmla="*/ 781 w 1259"/>
                    <a:gd name="T35" fmla="*/ 1135 h 1136"/>
                    <a:gd name="T36" fmla="*/ 781 w 1259"/>
                    <a:gd name="T37" fmla="*/ 890 h 1136"/>
                    <a:gd name="T38" fmla="*/ 827 w 1259"/>
                    <a:gd name="T39" fmla="*/ 891 h 1136"/>
                    <a:gd name="T40" fmla="*/ 827 w 1259"/>
                    <a:gd name="T41" fmla="*/ 432 h 1136"/>
                    <a:gd name="T42" fmla="*/ 880 w 1259"/>
                    <a:gd name="T43" fmla="*/ 471 h 1136"/>
                    <a:gd name="T44" fmla="*/ 995 w 1259"/>
                    <a:gd name="T45" fmla="*/ 471 h 1136"/>
                    <a:gd name="T46" fmla="*/ 1008 w 1259"/>
                    <a:gd name="T47" fmla="*/ 454 h 1136"/>
                    <a:gd name="T48" fmla="*/ 1094 w 1259"/>
                    <a:gd name="T49" fmla="*/ 334 h 1136"/>
                    <a:gd name="T50" fmla="*/ 1258 w 1259"/>
                    <a:gd name="T51" fmla="*/ 125 h 1136"/>
                    <a:gd name="T52" fmla="*/ 1071 w 1259"/>
                    <a:gd name="T53" fmla="*/ 0 h 1136"/>
                    <a:gd name="T54" fmla="*/ 954 w 1259"/>
                    <a:gd name="T55" fmla="*/ 156 h 1136"/>
                    <a:gd name="T56" fmla="*/ 924 w 1259"/>
                    <a:gd name="T57" fmla="*/ 188 h 1136"/>
                    <a:gd name="T58" fmla="*/ 684 w 1259"/>
                    <a:gd name="T59" fmla="*/ 46 h 1136"/>
                    <a:gd name="T60" fmla="*/ 587 w 1259"/>
                    <a:gd name="T61" fmla="*/ 46 h 1136"/>
                    <a:gd name="T62" fmla="*/ 527 w 1259"/>
                    <a:gd name="T63" fmla="*/ 182 h 1136"/>
                    <a:gd name="T64" fmla="*/ 499 w 1259"/>
                    <a:gd name="T65" fmla="*/ 127 h 1136"/>
                    <a:gd name="T66" fmla="*/ 529 w 1259"/>
                    <a:gd name="T67" fmla="*/ 44 h 1136"/>
                    <a:gd name="T68" fmla="*/ 441 w 1259"/>
                    <a:gd name="T69" fmla="*/ 44 h 1136"/>
                    <a:gd name="T70" fmla="*/ 471 w 1259"/>
                    <a:gd name="T71" fmla="*/ 128 h 1136"/>
                    <a:gd name="T72" fmla="*/ 441 w 1259"/>
                    <a:gd name="T73" fmla="*/ 182 h 1136"/>
                    <a:gd name="T74" fmla="*/ 373 w 1259"/>
                    <a:gd name="T75" fmla="*/ 46 h 11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259" h="1136">
                      <a:moveTo>
                        <a:pt x="373" y="46"/>
                      </a:moveTo>
                      <a:lnTo>
                        <a:pt x="300" y="46"/>
                      </a:lnTo>
                      <a:lnTo>
                        <a:pt x="204" y="100"/>
                      </a:lnTo>
                      <a:lnTo>
                        <a:pt x="0" y="391"/>
                      </a:lnTo>
                      <a:lnTo>
                        <a:pt x="10" y="525"/>
                      </a:lnTo>
                      <a:lnTo>
                        <a:pt x="148" y="629"/>
                      </a:lnTo>
                      <a:lnTo>
                        <a:pt x="260" y="703"/>
                      </a:lnTo>
                      <a:lnTo>
                        <a:pt x="398" y="533"/>
                      </a:lnTo>
                      <a:lnTo>
                        <a:pt x="343" y="490"/>
                      </a:lnTo>
                      <a:lnTo>
                        <a:pt x="302" y="449"/>
                      </a:lnTo>
                      <a:lnTo>
                        <a:pt x="393" y="304"/>
                      </a:lnTo>
                      <a:lnTo>
                        <a:pt x="665" y="488"/>
                      </a:lnTo>
                      <a:lnTo>
                        <a:pt x="401" y="849"/>
                      </a:lnTo>
                      <a:lnTo>
                        <a:pt x="142" y="664"/>
                      </a:lnTo>
                      <a:lnTo>
                        <a:pt x="142" y="889"/>
                      </a:lnTo>
                      <a:lnTo>
                        <a:pt x="182" y="889"/>
                      </a:lnTo>
                      <a:lnTo>
                        <a:pt x="182" y="1135"/>
                      </a:lnTo>
                      <a:lnTo>
                        <a:pt x="781" y="1135"/>
                      </a:lnTo>
                      <a:lnTo>
                        <a:pt x="781" y="890"/>
                      </a:lnTo>
                      <a:lnTo>
                        <a:pt x="827" y="891"/>
                      </a:lnTo>
                      <a:lnTo>
                        <a:pt x="827" y="432"/>
                      </a:lnTo>
                      <a:lnTo>
                        <a:pt x="880" y="471"/>
                      </a:lnTo>
                      <a:lnTo>
                        <a:pt x="995" y="471"/>
                      </a:lnTo>
                      <a:lnTo>
                        <a:pt x="1008" y="454"/>
                      </a:lnTo>
                      <a:lnTo>
                        <a:pt x="1094" y="334"/>
                      </a:lnTo>
                      <a:lnTo>
                        <a:pt x="1258" y="125"/>
                      </a:lnTo>
                      <a:lnTo>
                        <a:pt x="1071" y="0"/>
                      </a:lnTo>
                      <a:lnTo>
                        <a:pt x="954" y="156"/>
                      </a:lnTo>
                      <a:lnTo>
                        <a:pt x="924" y="188"/>
                      </a:lnTo>
                      <a:lnTo>
                        <a:pt x="684" y="46"/>
                      </a:lnTo>
                      <a:lnTo>
                        <a:pt x="587" y="46"/>
                      </a:lnTo>
                      <a:lnTo>
                        <a:pt x="527" y="182"/>
                      </a:lnTo>
                      <a:lnTo>
                        <a:pt x="499" y="127"/>
                      </a:lnTo>
                      <a:lnTo>
                        <a:pt x="529" y="44"/>
                      </a:lnTo>
                      <a:lnTo>
                        <a:pt x="441" y="44"/>
                      </a:lnTo>
                      <a:lnTo>
                        <a:pt x="471" y="128"/>
                      </a:lnTo>
                      <a:lnTo>
                        <a:pt x="441" y="182"/>
                      </a:lnTo>
                      <a:lnTo>
                        <a:pt x="373" y="46"/>
                      </a:lnTo>
                    </a:path>
                  </a:pathLst>
                </a:custGeom>
                <a:solidFill>
                  <a:srgbClr val="FF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130" name="Arc 10"/>
                <p:cNvSpPr>
                  <a:spLocks/>
                </p:cNvSpPr>
                <p:nvPr/>
              </p:nvSpPr>
              <p:spPr bwMode="auto">
                <a:xfrm>
                  <a:off x="3158" y="2222"/>
                  <a:ext cx="170" cy="128"/>
                </a:xfrm>
                <a:custGeom>
                  <a:avLst/>
                  <a:gdLst>
                    <a:gd name="G0" fmla="+- 21600 0 0"/>
                    <a:gd name="G1" fmla="+- 21600 0 0"/>
                    <a:gd name="G2" fmla="+- 21600 0 0"/>
                    <a:gd name="T0" fmla="*/ 5914 w 36427"/>
                    <a:gd name="T1" fmla="*/ 36449 h 36449"/>
                    <a:gd name="T2" fmla="*/ 36427 w 36427"/>
                    <a:gd name="T3" fmla="*/ 5893 h 36449"/>
                    <a:gd name="T4" fmla="*/ 21600 w 36427"/>
                    <a:gd name="T5" fmla="*/ 21600 h 36449"/>
                  </a:gdLst>
                  <a:ahLst/>
                  <a:cxnLst>
                    <a:cxn ang="0">
                      <a:pos x="T0" y="T1"/>
                    </a:cxn>
                    <a:cxn ang="0">
                      <a:pos x="T2" y="T3"/>
                    </a:cxn>
                    <a:cxn ang="0">
                      <a:pos x="T4" y="T5"/>
                    </a:cxn>
                  </a:cxnLst>
                  <a:rect l="0" t="0" r="r" b="b"/>
                  <a:pathLst>
                    <a:path w="36427" h="36449" fill="none" extrusionOk="0">
                      <a:moveTo>
                        <a:pt x="5913" y="36449"/>
                      </a:moveTo>
                      <a:cubicBezTo>
                        <a:pt x="2116" y="32437"/>
                        <a:pt x="0" y="27123"/>
                        <a:pt x="0" y="21600"/>
                      </a:cubicBezTo>
                      <a:cubicBezTo>
                        <a:pt x="0" y="9670"/>
                        <a:pt x="9670" y="0"/>
                        <a:pt x="21600" y="0"/>
                      </a:cubicBezTo>
                      <a:cubicBezTo>
                        <a:pt x="27113" y="-1"/>
                        <a:pt x="32417" y="2108"/>
                        <a:pt x="36427" y="5892"/>
                      </a:cubicBezTo>
                    </a:path>
                    <a:path w="36427" h="36449" stroke="0" extrusionOk="0">
                      <a:moveTo>
                        <a:pt x="5913" y="36449"/>
                      </a:moveTo>
                      <a:cubicBezTo>
                        <a:pt x="2116" y="32437"/>
                        <a:pt x="0" y="27123"/>
                        <a:pt x="0" y="21600"/>
                      </a:cubicBezTo>
                      <a:cubicBezTo>
                        <a:pt x="0" y="9670"/>
                        <a:pt x="9670" y="0"/>
                        <a:pt x="21600" y="0"/>
                      </a:cubicBezTo>
                      <a:cubicBezTo>
                        <a:pt x="27113" y="-1"/>
                        <a:pt x="32417" y="2108"/>
                        <a:pt x="36427" y="5892"/>
                      </a:cubicBezTo>
                      <a:lnTo>
                        <a:pt x="21600" y="21600"/>
                      </a:lnTo>
                      <a:close/>
                    </a:path>
                  </a:pathLst>
                </a:custGeom>
                <a:solidFill>
                  <a:srgbClr val="FF0000"/>
                </a:solidFill>
                <a:ln>
                  <a:noFill/>
                </a:ln>
                <a:effectLst/>
                <a:extLst>
                  <a:ext uri="{91240B29-F687-4F45-9708-019B960494DF}">
                    <a14:hiddenLine xmlns:a14="http://schemas.microsoft.com/office/drawing/2010/main" w="12700"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1" name="Oval 11"/>
                <p:cNvSpPr>
                  <a:spLocks noChangeArrowheads="1"/>
                </p:cNvSpPr>
                <p:nvPr/>
              </p:nvSpPr>
              <p:spPr bwMode="auto">
                <a:xfrm>
                  <a:off x="2936" y="2546"/>
                  <a:ext cx="136" cy="163"/>
                </a:xfrm>
                <a:prstGeom prst="ellipse">
                  <a:avLst/>
                </a:prstGeom>
                <a:solidFill>
                  <a:srgbClr val="FF0000"/>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2" name="Oval 12"/>
                <p:cNvSpPr>
                  <a:spLocks noChangeArrowheads="1"/>
                </p:cNvSpPr>
                <p:nvPr/>
              </p:nvSpPr>
              <p:spPr bwMode="auto">
                <a:xfrm>
                  <a:off x="3820" y="2536"/>
                  <a:ext cx="153" cy="125"/>
                </a:xfrm>
                <a:prstGeom prst="ellipse">
                  <a:avLst/>
                </a:prstGeom>
                <a:solidFill>
                  <a:srgbClr val="FF0000"/>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grpSp>
          <p:nvGrpSpPr>
            <p:cNvPr id="5141" name="Group 21"/>
            <p:cNvGrpSpPr>
              <a:grpSpLocks/>
            </p:cNvGrpSpPr>
            <p:nvPr/>
          </p:nvGrpSpPr>
          <p:grpSpPr bwMode="auto">
            <a:xfrm>
              <a:off x="3999" y="2550"/>
              <a:ext cx="583" cy="1042"/>
              <a:chOff x="3999" y="2550"/>
              <a:chExt cx="583" cy="1042"/>
            </a:xfrm>
          </p:grpSpPr>
          <p:grpSp>
            <p:nvGrpSpPr>
              <p:cNvPr id="5139" name="Group 19"/>
              <p:cNvGrpSpPr>
                <a:grpSpLocks/>
              </p:cNvGrpSpPr>
              <p:nvPr/>
            </p:nvGrpSpPr>
            <p:grpSpPr bwMode="auto">
              <a:xfrm>
                <a:off x="3999" y="2950"/>
                <a:ext cx="583" cy="642"/>
                <a:chOff x="3999" y="2950"/>
                <a:chExt cx="583" cy="642"/>
              </a:xfrm>
            </p:grpSpPr>
            <p:sp>
              <p:nvSpPr>
                <p:cNvPr id="5135" name="Rectangle 15"/>
                <p:cNvSpPr>
                  <a:spLocks noChangeArrowheads="1"/>
                </p:cNvSpPr>
                <p:nvPr/>
              </p:nvSpPr>
              <p:spPr bwMode="auto">
                <a:xfrm>
                  <a:off x="4095" y="2951"/>
                  <a:ext cx="384" cy="179"/>
                </a:xfrm>
                <a:prstGeom prst="rect">
                  <a:avLst/>
                </a:prstGeom>
                <a:solidFill>
                  <a:srgbClr val="008000"/>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6" name="Rectangle 16"/>
                <p:cNvSpPr>
                  <a:spLocks noChangeArrowheads="1"/>
                </p:cNvSpPr>
                <p:nvPr/>
              </p:nvSpPr>
              <p:spPr bwMode="auto">
                <a:xfrm>
                  <a:off x="3999" y="3072"/>
                  <a:ext cx="583" cy="520"/>
                </a:xfrm>
                <a:prstGeom prst="rect">
                  <a:avLst/>
                </a:prstGeom>
                <a:solidFill>
                  <a:srgbClr val="008000"/>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7" name="Oval 17"/>
                <p:cNvSpPr>
                  <a:spLocks noChangeArrowheads="1"/>
                </p:cNvSpPr>
                <p:nvPr/>
              </p:nvSpPr>
              <p:spPr bwMode="auto">
                <a:xfrm>
                  <a:off x="3999" y="2950"/>
                  <a:ext cx="201" cy="235"/>
                </a:xfrm>
                <a:prstGeom prst="ellipse">
                  <a:avLst/>
                </a:prstGeom>
                <a:solidFill>
                  <a:srgbClr val="008000"/>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8" name="Oval 18"/>
                <p:cNvSpPr>
                  <a:spLocks noChangeArrowheads="1"/>
                </p:cNvSpPr>
                <p:nvPr/>
              </p:nvSpPr>
              <p:spPr bwMode="auto">
                <a:xfrm>
                  <a:off x="4371" y="2950"/>
                  <a:ext cx="209" cy="227"/>
                </a:xfrm>
                <a:prstGeom prst="ellipse">
                  <a:avLst/>
                </a:prstGeom>
                <a:solidFill>
                  <a:srgbClr val="008000"/>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5140" name="Oval 20"/>
              <p:cNvSpPr>
                <a:spLocks noChangeArrowheads="1"/>
              </p:cNvSpPr>
              <p:nvPr/>
            </p:nvSpPr>
            <p:spPr bwMode="auto">
              <a:xfrm>
                <a:off x="4115" y="2550"/>
                <a:ext cx="356" cy="356"/>
              </a:xfrm>
              <a:prstGeom prst="ellipse">
                <a:avLst/>
              </a:prstGeom>
              <a:solidFill>
                <a:srgbClr val="008000"/>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5148" name="Group 28"/>
            <p:cNvGrpSpPr>
              <a:grpSpLocks/>
            </p:cNvGrpSpPr>
            <p:nvPr/>
          </p:nvGrpSpPr>
          <p:grpSpPr bwMode="auto">
            <a:xfrm>
              <a:off x="4635" y="2550"/>
              <a:ext cx="582" cy="1042"/>
              <a:chOff x="4635" y="2550"/>
              <a:chExt cx="582" cy="1042"/>
            </a:xfrm>
          </p:grpSpPr>
          <p:sp>
            <p:nvSpPr>
              <p:cNvPr id="5142" name="Oval 22"/>
              <p:cNvSpPr>
                <a:spLocks noChangeArrowheads="1"/>
              </p:cNvSpPr>
              <p:nvPr/>
            </p:nvSpPr>
            <p:spPr bwMode="auto">
              <a:xfrm>
                <a:off x="4750" y="2550"/>
                <a:ext cx="356" cy="356"/>
              </a:xfrm>
              <a:prstGeom prst="ellipse">
                <a:avLst/>
              </a:prstGeom>
              <a:solidFill>
                <a:srgbClr val="008080"/>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5147" name="Group 27"/>
              <p:cNvGrpSpPr>
                <a:grpSpLocks/>
              </p:cNvGrpSpPr>
              <p:nvPr/>
            </p:nvGrpSpPr>
            <p:grpSpPr bwMode="auto">
              <a:xfrm>
                <a:off x="4635" y="2950"/>
                <a:ext cx="582" cy="642"/>
                <a:chOff x="4635" y="2950"/>
                <a:chExt cx="582" cy="642"/>
              </a:xfrm>
            </p:grpSpPr>
            <p:sp>
              <p:nvSpPr>
                <p:cNvPr id="5143" name="Rectangle 23"/>
                <p:cNvSpPr>
                  <a:spLocks noChangeArrowheads="1"/>
                </p:cNvSpPr>
                <p:nvPr/>
              </p:nvSpPr>
              <p:spPr bwMode="auto">
                <a:xfrm>
                  <a:off x="4730" y="2951"/>
                  <a:ext cx="384" cy="179"/>
                </a:xfrm>
                <a:prstGeom prst="rect">
                  <a:avLst/>
                </a:prstGeom>
                <a:solidFill>
                  <a:srgbClr val="008080"/>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44" name="Rectangle 24"/>
                <p:cNvSpPr>
                  <a:spLocks noChangeArrowheads="1"/>
                </p:cNvSpPr>
                <p:nvPr/>
              </p:nvSpPr>
              <p:spPr bwMode="auto">
                <a:xfrm>
                  <a:off x="4635" y="3072"/>
                  <a:ext cx="582" cy="520"/>
                </a:xfrm>
                <a:prstGeom prst="rect">
                  <a:avLst/>
                </a:prstGeom>
                <a:solidFill>
                  <a:srgbClr val="008080"/>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45" name="Oval 25"/>
                <p:cNvSpPr>
                  <a:spLocks noChangeArrowheads="1"/>
                </p:cNvSpPr>
                <p:nvPr/>
              </p:nvSpPr>
              <p:spPr bwMode="auto">
                <a:xfrm>
                  <a:off x="4635" y="2950"/>
                  <a:ext cx="200" cy="235"/>
                </a:xfrm>
                <a:prstGeom prst="ellipse">
                  <a:avLst/>
                </a:prstGeom>
                <a:solidFill>
                  <a:srgbClr val="008080"/>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46" name="Oval 26"/>
                <p:cNvSpPr>
                  <a:spLocks noChangeArrowheads="1"/>
                </p:cNvSpPr>
                <p:nvPr/>
              </p:nvSpPr>
              <p:spPr bwMode="auto">
                <a:xfrm>
                  <a:off x="5006" y="2950"/>
                  <a:ext cx="210" cy="227"/>
                </a:xfrm>
                <a:prstGeom prst="ellipse">
                  <a:avLst/>
                </a:prstGeom>
                <a:solidFill>
                  <a:srgbClr val="008080"/>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grpSp>
      <p:sp>
        <p:nvSpPr>
          <p:cNvPr id="5150" name="Rectangle 30"/>
          <p:cNvSpPr>
            <a:spLocks noChangeArrowheads="1"/>
          </p:cNvSpPr>
          <p:nvPr/>
        </p:nvSpPr>
        <p:spPr bwMode="auto">
          <a:xfrm>
            <a:off x="7224713" y="2424113"/>
            <a:ext cx="688975"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altLang="en-US"/>
              <a:t>CBI</a:t>
            </a:r>
          </a:p>
        </p:txBody>
      </p:sp>
    </p:spTree>
    <p:extLst>
      <p:ext uri="{BB962C8B-B14F-4D97-AF65-F5344CB8AC3E}">
        <p14:creationId xmlns:p14="http://schemas.microsoft.com/office/powerpoint/2010/main" val="1955102555"/>
      </p:ext>
    </p:extLst>
  </p:cSld>
  <p:clrMapOvr>
    <a:masterClrMapping/>
  </p:clrMapOvr>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292" name="Group 148"/>
          <p:cNvGrpSpPr>
            <a:grpSpLocks/>
          </p:cNvGrpSpPr>
          <p:nvPr/>
        </p:nvGrpSpPr>
        <p:grpSpPr bwMode="auto">
          <a:xfrm>
            <a:off x="1933575" y="2097088"/>
            <a:ext cx="5219700" cy="4079875"/>
            <a:chOff x="1218" y="1321"/>
            <a:chExt cx="3288" cy="2570"/>
          </a:xfrm>
        </p:grpSpPr>
        <p:sp>
          <p:nvSpPr>
            <p:cNvPr id="6146" name="Freeform 2"/>
            <p:cNvSpPr>
              <a:spLocks/>
            </p:cNvSpPr>
            <p:nvPr/>
          </p:nvSpPr>
          <p:spPr bwMode="auto">
            <a:xfrm>
              <a:off x="1218" y="3286"/>
              <a:ext cx="322" cy="192"/>
            </a:xfrm>
            <a:custGeom>
              <a:avLst/>
              <a:gdLst>
                <a:gd name="T0" fmla="*/ 315 w 322"/>
                <a:gd name="T1" fmla="*/ 0 h 192"/>
                <a:gd name="T2" fmla="*/ 242 w 322"/>
                <a:gd name="T3" fmla="*/ 0 h 192"/>
                <a:gd name="T4" fmla="*/ 200 w 322"/>
                <a:gd name="T5" fmla="*/ 5 h 192"/>
                <a:gd name="T6" fmla="*/ 161 w 322"/>
                <a:gd name="T7" fmla="*/ 11 h 192"/>
                <a:gd name="T8" fmla="*/ 112 w 322"/>
                <a:gd name="T9" fmla="*/ 20 h 192"/>
                <a:gd name="T10" fmla="*/ 74 w 322"/>
                <a:gd name="T11" fmla="*/ 30 h 192"/>
                <a:gd name="T12" fmla="*/ 49 w 322"/>
                <a:gd name="T13" fmla="*/ 39 h 192"/>
                <a:gd name="T14" fmla="*/ 31 w 322"/>
                <a:gd name="T15" fmla="*/ 49 h 192"/>
                <a:gd name="T16" fmla="*/ 17 w 322"/>
                <a:gd name="T17" fmla="*/ 60 h 192"/>
                <a:gd name="T18" fmla="*/ 7 w 322"/>
                <a:gd name="T19" fmla="*/ 72 h 192"/>
                <a:gd name="T20" fmla="*/ 0 w 322"/>
                <a:gd name="T21" fmla="*/ 86 h 192"/>
                <a:gd name="T22" fmla="*/ 2 w 322"/>
                <a:gd name="T23" fmla="*/ 102 h 192"/>
                <a:gd name="T24" fmla="*/ 11 w 322"/>
                <a:gd name="T25" fmla="*/ 114 h 192"/>
                <a:gd name="T26" fmla="*/ 22 w 322"/>
                <a:gd name="T27" fmla="*/ 122 h 192"/>
                <a:gd name="T28" fmla="*/ 45 w 322"/>
                <a:gd name="T29" fmla="*/ 126 h 192"/>
                <a:gd name="T30" fmla="*/ 72 w 322"/>
                <a:gd name="T31" fmla="*/ 126 h 192"/>
                <a:gd name="T32" fmla="*/ 100 w 322"/>
                <a:gd name="T33" fmla="*/ 123 h 192"/>
                <a:gd name="T34" fmla="*/ 135 w 322"/>
                <a:gd name="T35" fmla="*/ 119 h 192"/>
                <a:gd name="T36" fmla="*/ 170 w 322"/>
                <a:gd name="T37" fmla="*/ 122 h 192"/>
                <a:gd name="T38" fmla="*/ 194 w 322"/>
                <a:gd name="T39" fmla="*/ 126 h 192"/>
                <a:gd name="T40" fmla="*/ 219 w 322"/>
                <a:gd name="T41" fmla="*/ 132 h 192"/>
                <a:gd name="T42" fmla="*/ 246 w 322"/>
                <a:gd name="T43" fmla="*/ 144 h 192"/>
                <a:gd name="T44" fmla="*/ 321 w 322"/>
                <a:gd name="T45" fmla="*/ 191 h 192"/>
                <a:gd name="T46" fmla="*/ 317 w 322"/>
                <a:gd name="T47" fmla="*/ 191 h 192"/>
                <a:gd name="T48" fmla="*/ 319 w 322"/>
                <a:gd name="T49" fmla="*/ 187 h 1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22" h="192">
                  <a:moveTo>
                    <a:pt x="315" y="0"/>
                  </a:moveTo>
                  <a:lnTo>
                    <a:pt x="242" y="0"/>
                  </a:lnTo>
                  <a:lnTo>
                    <a:pt x="200" y="5"/>
                  </a:lnTo>
                  <a:lnTo>
                    <a:pt x="161" y="11"/>
                  </a:lnTo>
                  <a:lnTo>
                    <a:pt x="112" y="20"/>
                  </a:lnTo>
                  <a:lnTo>
                    <a:pt x="74" y="30"/>
                  </a:lnTo>
                  <a:lnTo>
                    <a:pt x="49" y="39"/>
                  </a:lnTo>
                  <a:lnTo>
                    <a:pt x="31" y="49"/>
                  </a:lnTo>
                  <a:lnTo>
                    <a:pt x="17" y="60"/>
                  </a:lnTo>
                  <a:lnTo>
                    <a:pt x="7" y="72"/>
                  </a:lnTo>
                  <a:lnTo>
                    <a:pt x="0" y="86"/>
                  </a:lnTo>
                  <a:lnTo>
                    <a:pt x="2" y="102"/>
                  </a:lnTo>
                  <a:lnTo>
                    <a:pt x="11" y="114"/>
                  </a:lnTo>
                  <a:lnTo>
                    <a:pt x="22" y="122"/>
                  </a:lnTo>
                  <a:lnTo>
                    <a:pt x="45" y="126"/>
                  </a:lnTo>
                  <a:lnTo>
                    <a:pt x="72" y="126"/>
                  </a:lnTo>
                  <a:lnTo>
                    <a:pt x="100" y="123"/>
                  </a:lnTo>
                  <a:lnTo>
                    <a:pt x="135" y="119"/>
                  </a:lnTo>
                  <a:lnTo>
                    <a:pt x="170" y="122"/>
                  </a:lnTo>
                  <a:lnTo>
                    <a:pt x="194" y="126"/>
                  </a:lnTo>
                  <a:lnTo>
                    <a:pt x="219" y="132"/>
                  </a:lnTo>
                  <a:lnTo>
                    <a:pt x="246" y="144"/>
                  </a:lnTo>
                  <a:lnTo>
                    <a:pt x="321" y="191"/>
                  </a:lnTo>
                  <a:lnTo>
                    <a:pt x="317" y="191"/>
                  </a:lnTo>
                  <a:lnTo>
                    <a:pt x="319" y="187"/>
                  </a:lnTo>
                </a:path>
              </a:pathLst>
            </a:custGeom>
            <a:noFill/>
            <a:ln w="76200" cap="rnd" cmpd="sng">
              <a:solidFill>
                <a:srgbClr val="80808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6154" name="Group 10"/>
            <p:cNvGrpSpPr>
              <a:grpSpLocks/>
            </p:cNvGrpSpPr>
            <p:nvPr/>
          </p:nvGrpSpPr>
          <p:grpSpPr bwMode="auto">
            <a:xfrm>
              <a:off x="1493" y="2748"/>
              <a:ext cx="2576" cy="878"/>
              <a:chOff x="1493" y="2748"/>
              <a:chExt cx="2576" cy="878"/>
            </a:xfrm>
          </p:grpSpPr>
          <p:sp>
            <p:nvSpPr>
              <p:cNvPr id="6147" name="Freeform 3"/>
              <p:cNvSpPr>
                <a:spLocks/>
              </p:cNvSpPr>
              <p:nvPr/>
            </p:nvSpPr>
            <p:spPr bwMode="auto">
              <a:xfrm>
                <a:off x="1511" y="3192"/>
                <a:ext cx="2558" cy="434"/>
              </a:xfrm>
              <a:custGeom>
                <a:avLst/>
                <a:gdLst>
                  <a:gd name="T0" fmla="*/ 0 w 2558"/>
                  <a:gd name="T1" fmla="*/ 26 h 434"/>
                  <a:gd name="T2" fmla="*/ 0 w 2558"/>
                  <a:gd name="T3" fmla="*/ 217 h 434"/>
                  <a:gd name="T4" fmla="*/ 2077 w 2558"/>
                  <a:gd name="T5" fmla="*/ 433 h 434"/>
                  <a:gd name="T6" fmla="*/ 2557 w 2558"/>
                  <a:gd name="T7" fmla="*/ 168 h 434"/>
                  <a:gd name="T8" fmla="*/ 2557 w 2558"/>
                  <a:gd name="T9" fmla="*/ 0 h 434"/>
                  <a:gd name="T10" fmla="*/ 2059 w 2558"/>
                  <a:gd name="T11" fmla="*/ 228 h 434"/>
                  <a:gd name="T12" fmla="*/ 0 w 2558"/>
                  <a:gd name="T13" fmla="*/ 26 h 434"/>
                </a:gdLst>
                <a:ahLst/>
                <a:cxnLst>
                  <a:cxn ang="0">
                    <a:pos x="T0" y="T1"/>
                  </a:cxn>
                  <a:cxn ang="0">
                    <a:pos x="T2" y="T3"/>
                  </a:cxn>
                  <a:cxn ang="0">
                    <a:pos x="T4" y="T5"/>
                  </a:cxn>
                  <a:cxn ang="0">
                    <a:pos x="T6" y="T7"/>
                  </a:cxn>
                  <a:cxn ang="0">
                    <a:pos x="T8" y="T9"/>
                  </a:cxn>
                  <a:cxn ang="0">
                    <a:pos x="T10" y="T11"/>
                  </a:cxn>
                  <a:cxn ang="0">
                    <a:pos x="T12" y="T13"/>
                  </a:cxn>
                </a:cxnLst>
                <a:rect l="0" t="0" r="r" b="b"/>
                <a:pathLst>
                  <a:path w="2558" h="434">
                    <a:moveTo>
                      <a:pt x="0" y="26"/>
                    </a:moveTo>
                    <a:lnTo>
                      <a:pt x="0" y="217"/>
                    </a:lnTo>
                    <a:lnTo>
                      <a:pt x="2077" y="433"/>
                    </a:lnTo>
                    <a:lnTo>
                      <a:pt x="2557" y="168"/>
                    </a:lnTo>
                    <a:lnTo>
                      <a:pt x="2557" y="0"/>
                    </a:lnTo>
                    <a:lnTo>
                      <a:pt x="2059" y="228"/>
                    </a:lnTo>
                    <a:lnTo>
                      <a:pt x="0" y="26"/>
                    </a:lnTo>
                  </a:path>
                </a:pathLst>
              </a:custGeom>
              <a:solidFill>
                <a:srgbClr val="9F9F9F"/>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148" name="Freeform 4"/>
              <p:cNvSpPr>
                <a:spLocks/>
              </p:cNvSpPr>
              <p:nvPr/>
            </p:nvSpPr>
            <p:spPr bwMode="auto">
              <a:xfrm>
                <a:off x="1493" y="2748"/>
                <a:ext cx="2085" cy="675"/>
              </a:xfrm>
              <a:custGeom>
                <a:avLst/>
                <a:gdLst>
                  <a:gd name="T0" fmla="*/ 0 w 2085"/>
                  <a:gd name="T1" fmla="*/ 0 h 675"/>
                  <a:gd name="T2" fmla="*/ 2084 w 2085"/>
                  <a:gd name="T3" fmla="*/ 148 h 675"/>
                  <a:gd name="T4" fmla="*/ 2084 w 2085"/>
                  <a:gd name="T5" fmla="*/ 674 h 675"/>
                  <a:gd name="T6" fmla="*/ 0 w 2085"/>
                  <a:gd name="T7" fmla="*/ 472 h 675"/>
                  <a:gd name="T8" fmla="*/ 0 w 2085"/>
                  <a:gd name="T9" fmla="*/ 0 h 675"/>
                </a:gdLst>
                <a:ahLst/>
                <a:cxnLst>
                  <a:cxn ang="0">
                    <a:pos x="T0" y="T1"/>
                  </a:cxn>
                  <a:cxn ang="0">
                    <a:pos x="T2" y="T3"/>
                  </a:cxn>
                  <a:cxn ang="0">
                    <a:pos x="T4" y="T5"/>
                  </a:cxn>
                  <a:cxn ang="0">
                    <a:pos x="T6" y="T7"/>
                  </a:cxn>
                  <a:cxn ang="0">
                    <a:pos x="T8" y="T9"/>
                  </a:cxn>
                </a:cxnLst>
                <a:rect l="0" t="0" r="r" b="b"/>
                <a:pathLst>
                  <a:path w="2085" h="675">
                    <a:moveTo>
                      <a:pt x="0" y="0"/>
                    </a:moveTo>
                    <a:lnTo>
                      <a:pt x="2084" y="148"/>
                    </a:lnTo>
                    <a:lnTo>
                      <a:pt x="2084" y="674"/>
                    </a:lnTo>
                    <a:lnTo>
                      <a:pt x="0" y="472"/>
                    </a:lnTo>
                    <a:lnTo>
                      <a:pt x="0" y="0"/>
                    </a:lnTo>
                  </a:path>
                </a:pathLst>
              </a:custGeom>
              <a:solidFill>
                <a:srgbClr val="C0C0C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6153" name="Group 9"/>
              <p:cNvGrpSpPr>
                <a:grpSpLocks/>
              </p:cNvGrpSpPr>
              <p:nvPr/>
            </p:nvGrpSpPr>
            <p:grpSpPr bwMode="auto">
              <a:xfrm>
                <a:off x="1504" y="2875"/>
                <a:ext cx="2078" cy="263"/>
                <a:chOff x="1504" y="2875"/>
                <a:chExt cx="2078" cy="263"/>
              </a:xfrm>
            </p:grpSpPr>
            <p:sp>
              <p:nvSpPr>
                <p:cNvPr id="6149" name="Line 5"/>
                <p:cNvSpPr>
                  <a:spLocks noChangeShapeType="1"/>
                </p:cNvSpPr>
                <p:nvPr/>
              </p:nvSpPr>
              <p:spPr bwMode="auto">
                <a:xfrm>
                  <a:off x="1504" y="2875"/>
                  <a:ext cx="2075" cy="15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0" name="Line 6"/>
                <p:cNvSpPr>
                  <a:spLocks noChangeShapeType="1"/>
                </p:cNvSpPr>
                <p:nvPr/>
              </p:nvSpPr>
              <p:spPr bwMode="auto">
                <a:xfrm>
                  <a:off x="3036" y="3006"/>
                  <a:ext cx="421" cy="21"/>
                </a:xfrm>
                <a:prstGeom prst="line">
                  <a:avLst/>
                </a:prstGeom>
                <a:noFill/>
                <a:ln w="254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1" name="Line 7"/>
                <p:cNvSpPr>
                  <a:spLocks noChangeShapeType="1"/>
                </p:cNvSpPr>
                <p:nvPr/>
              </p:nvSpPr>
              <p:spPr bwMode="auto">
                <a:xfrm>
                  <a:off x="2525" y="2968"/>
                  <a:ext cx="423" cy="20"/>
                </a:xfrm>
                <a:prstGeom prst="line">
                  <a:avLst/>
                </a:prstGeom>
                <a:noFill/>
                <a:ln w="254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2" name="Line 8"/>
                <p:cNvSpPr>
                  <a:spLocks noChangeShapeType="1"/>
                </p:cNvSpPr>
                <p:nvPr/>
              </p:nvSpPr>
              <p:spPr bwMode="auto">
                <a:xfrm>
                  <a:off x="1504" y="2965"/>
                  <a:ext cx="2078" cy="173"/>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grpSp>
          <p:nvGrpSpPr>
            <p:cNvPr id="6157" name="Group 13"/>
            <p:cNvGrpSpPr>
              <a:grpSpLocks/>
            </p:cNvGrpSpPr>
            <p:nvPr/>
          </p:nvGrpSpPr>
          <p:grpSpPr bwMode="auto">
            <a:xfrm>
              <a:off x="1493" y="2655"/>
              <a:ext cx="2582" cy="236"/>
              <a:chOff x="1493" y="2655"/>
              <a:chExt cx="2582" cy="236"/>
            </a:xfrm>
          </p:grpSpPr>
          <p:sp>
            <p:nvSpPr>
              <p:cNvPr id="6155" name="Freeform 11"/>
              <p:cNvSpPr>
                <a:spLocks/>
              </p:cNvSpPr>
              <p:nvPr/>
            </p:nvSpPr>
            <p:spPr bwMode="auto">
              <a:xfrm>
                <a:off x="1493" y="2655"/>
                <a:ext cx="2582" cy="236"/>
              </a:xfrm>
              <a:custGeom>
                <a:avLst/>
                <a:gdLst>
                  <a:gd name="T0" fmla="*/ 0 w 2582"/>
                  <a:gd name="T1" fmla="*/ 90 h 236"/>
                  <a:gd name="T2" fmla="*/ 2084 w 2582"/>
                  <a:gd name="T3" fmla="*/ 235 h 236"/>
                  <a:gd name="T4" fmla="*/ 2581 w 2582"/>
                  <a:gd name="T5" fmla="*/ 97 h 236"/>
                  <a:gd name="T6" fmla="*/ 2407 w 2582"/>
                  <a:gd name="T7" fmla="*/ 78 h 236"/>
                  <a:gd name="T8" fmla="*/ 795 w 2582"/>
                  <a:gd name="T9" fmla="*/ 0 h 236"/>
                  <a:gd name="T10" fmla="*/ 0 w 2582"/>
                  <a:gd name="T11" fmla="*/ 90 h 236"/>
                </a:gdLst>
                <a:ahLst/>
                <a:cxnLst>
                  <a:cxn ang="0">
                    <a:pos x="T0" y="T1"/>
                  </a:cxn>
                  <a:cxn ang="0">
                    <a:pos x="T2" y="T3"/>
                  </a:cxn>
                  <a:cxn ang="0">
                    <a:pos x="T4" y="T5"/>
                  </a:cxn>
                  <a:cxn ang="0">
                    <a:pos x="T6" y="T7"/>
                  </a:cxn>
                  <a:cxn ang="0">
                    <a:pos x="T8" y="T9"/>
                  </a:cxn>
                  <a:cxn ang="0">
                    <a:pos x="T10" y="T11"/>
                  </a:cxn>
                </a:cxnLst>
                <a:rect l="0" t="0" r="r" b="b"/>
                <a:pathLst>
                  <a:path w="2582" h="236">
                    <a:moveTo>
                      <a:pt x="0" y="90"/>
                    </a:moveTo>
                    <a:lnTo>
                      <a:pt x="2084" y="235"/>
                    </a:lnTo>
                    <a:lnTo>
                      <a:pt x="2581" y="97"/>
                    </a:lnTo>
                    <a:lnTo>
                      <a:pt x="2407" y="78"/>
                    </a:lnTo>
                    <a:lnTo>
                      <a:pt x="795" y="0"/>
                    </a:lnTo>
                    <a:lnTo>
                      <a:pt x="0" y="90"/>
                    </a:lnTo>
                  </a:path>
                </a:pathLst>
              </a:custGeom>
              <a:solidFill>
                <a:srgbClr val="DFDFDF"/>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156" name="Freeform 12"/>
              <p:cNvSpPr>
                <a:spLocks/>
              </p:cNvSpPr>
              <p:nvPr/>
            </p:nvSpPr>
            <p:spPr bwMode="auto">
              <a:xfrm>
                <a:off x="2083" y="2706"/>
                <a:ext cx="1896" cy="148"/>
              </a:xfrm>
              <a:custGeom>
                <a:avLst/>
                <a:gdLst>
                  <a:gd name="T0" fmla="*/ 153 w 1896"/>
                  <a:gd name="T1" fmla="*/ 0 h 148"/>
                  <a:gd name="T2" fmla="*/ 0 w 1896"/>
                  <a:gd name="T3" fmla="*/ 54 h 148"/>
                  <a:gd name="T4" fmla="*/ 1529 w 1896"/>
                  <a:gd name="T5" fmla="*/ 147 h 148"/>
                  <a:gd name="T6" fmla="*/ 1778 w 1896"/>
                  <a:gd name="T7" fmla="*/ 82 h 148"/>
                  <a:gd name="T8" fmla="*/ 1758 w 1896"/>
                  <a:gd name="T9" fmla="*/ 72 h 148"/>
                  <a:gd name="T10" fmla="*/ 1895 w 1896"/>
                  <a:gd name="T11" fmla="*/ 36 h 148"/>
                  <a:gd name="T12" fmla="*/ 1809 w 1896"/>
                  <a:gd name="T13" fmla="*/ 28 h 148"/>
                  <a:gd name="T14" fmla="*/ 153 w 1896"/>
                  <a:gd name="T15" fmla="*/ 0 h 14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896" h="148">
                    <a:moveTo>
                      <a:pt x="153" y="0"/>
                    </a:moveTo>
                    <a:lnTo>
                      <a:pt x="0" y="54"/>
                    </a:lnTo>
                    <a:lnTo>
                      <a:pt x="1529" y="147"/>
                    </a:lnTo>
                    <a:lnTo>
                      <a:pt x="1778" y="82"/>
                    </a:lnTo>
                    <a:lnTo>
                      <a:pt x="1758" y="72"/>
                    </a:lnTo>
                    <a:lnTo>
                      <a:pt x="1895" y="36"/>
                    </a:lnTo>
                    <a:lnTo>
                      <a:pt x="1809" y="28"/>
                    </a:lnTo>
                    <a:lnTo>
                      <a:pt x="153" y="0"/>
                    </a:lnTo>
                  </a:path>
                </a:pathLst>
              </a:custGeom>
              <a:solidFill>
                <a:srgbClr val="5F5F5F"/>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6188" name="Group 44"/>
            <p:cNvGrpSpPr>
              <a:grpSpLocks/>
            </p:cNvGrpSpPr>
            <p:nvPr/>
          </p:nvGrpSpPr>
          <p:grpSpPr bwMode="auto">
            <a:xfrm>
              <a:off x="3604" y="1350"/>
              <a:ext cx="466" cy="1472"/>
              <a:chOff x="3604" y="1350"/>
              <a:chExt cx="466" cy="1472"/>
            </a:xfrm>
          </p:grpSpPr>
          <p:grpSp>
            <p:nvGrpSpPr>
              <p:cNvPr id="6184" name="Group 40"/>
              <p:cNvGrpSpPr>
                <a:grpSpLocks/>
              </p:cNvGrpSpPr>
              <p:nvPr/>
            </p:nvGrpSpPr>
            <p:grpSpPr bwMode="auto">
              <a:xfrm>
                <a:off x="3790" y="1539"/>
                <a:ext cx="280" cy="1231"/>
                <a:chOff x="3790" y="1539"/>
                <a:chExt cx="280" cy="1231"/>
              </a:xfrm>
            </p:grpSpPr>
            <p:sp>
              <p:nvSpPr>
                <p:cNvPr id="6158" name="Freeform 14"/>
                <p:cNvSpPr>
                  <a:spLocks/>
                </p:cNvSpPr>
                <p:nvPr/>
              </p:nvSpPr>
              <p:spPr bwMode="auto">
                <a:xfrm>
                  <a:off x="3790" y="1539"/>
                  <a:ext cx="280" cy="1231"/>
                </a:xfrm>
                <a:custGeom>
                  <a:avLst/>
                  <a:gdLst>
                    <a:gd name="T0" fmla="*/ 25 w 280"/>
                    <a:gd name="T1" fmla="*/ 0 h 1231"/>
                    <a:gd name="T2" fmla="*/ 279 w 280"/>
                    <a:gd name="T3" fmla="*/ 100 h 1231"/>
                    <a:gd name="T4" fmla="*/ 256 w 280"/>
                    <a:gd name="T5" fmla="*/ 581 h 1231"/>
                    <a:gd name="T6" fmla="*/ 228 w 280"/>
                    <a:gd name="T7" fmla="*/ 1159 h 1231"/>
                    <a:gd name="T8" fmla="*/ 0 w 280"/>
                    <a:gd name="T9" fmla="*/ 1230 h 1231"/>
                    <a:gd name="T10" fmla="*/ 25 w 280"/>
                    <a:gd name="T11" fmla="*/ 0 h 1231"/>
                  </a:gdLst>
                  <a:ahLst/>
                  <a:cxnLst>
                    <a:cxn ang="0">
                      <a:pos x="T0" y="T1"/>
                    </a:cxn>
                    <a:cxn ang="0">
                      <a:pos x="T2" y="T3"/>
                    </a:cxn>
                    <a:cxn ang="0">
                      <a:pos x="T4" y="T5"/>
                    </a:cxn>
                    <a:cxn ang="0">
                      <a:pos x="T6" y="T7"/>
                    </a:cxn>
                    <a:cxn ang="0">
                      <a:pos x="T8" y="T9"/>
                    </a:cxn>
                    <a:cxn ang="0">
                      <a:pos x="T10" y="T11"/>
                    </a:cxn>
                  </a:cxnLst>
                  <a:rect l="0" t="0" r="r" b="b"/>
                  <a:pathLst>
                    <a:path w="280" h="1231">
                      <a:moveTo>
                        <a:pt x="25" y="0"/>
                      </a:moveTo>
                      <a:lnTo>
                        <a:pt x="279" y="100"/>
                      </a:lnTo>
                      <a:lnTo>
                        <a:pt x="256" y="581"/>
                      </a:lnTo>
                      <a:lnTo>
                        <a:pt x="228" y="1159"/>
                      </a:lnTo>
                      <a:lnTo>
                        <a:pt x="0" y="1230"/>
                      </a:lnTo>
                      <a:lnTo>
                        <a:pt x="25" y="0"/>
                      </a:lnTo>
                    </a:path>
                  </a:pathLst>
                </a:custGeom>
                <a:solidFill>
                  <a:srgbClr val="9F9F9F"/>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6183" name="Group 39"/>
                <p:cNvGrpSpPr>
                  <a:grpSpLocks/>
                </p:cNvGrpSpPr>
                <p:nvPr/>
              </p:nvGrpSpPr>
              <p:grpSpPr bwMode="auto">
                <a:xfrm>
                  <a:off x="3792" y="1596"/>
                  <a:ext cx="276" cy="1040"/>
                  <a:chOff x="3792" y="1596"/>
                  <a:chExt cx="276" cy="1040"/>
                </a:xfrm>
              </p:grpSpPr>
              <p:grpSp>
                <p:nvGrpSpPr>
                  <p:cNvPr id="6181" name="Group 37"/>
                  <p:cNvGrpSpPr>
                    <a:grpSpLocks/>
                  </p:cNvGrpSpPr>
                  <p:nvPr/>
                </p:nvGrpSpPr>
                <p:grpSpPr bwMode="auto">
                  <a:xfrm>
                    <a:off x="3792" y="1596"/>
                    <a:ext cx="276" cy="1040"/>
                    <a:chOff x="3792" y="1596"/>
                    <a:chExt cx="276" cy="1040"/>
                  </a:xfrm>
                </p:grpSpPr>
                <p:grpSp>
                  <p:nvGrpSpPr>
                    <p:cNvPr id="6171" name="Group 27"/>
                    <p:cNvGrpSpPr>
                      <a:grpSpLocks/>
                    </p:cNvGrpSpPr>
                    <p:nvPr/>
                  </p:nvGrpSpPr>
                  <p:grpSpPr bwMode="auto">
                    <a:xfrm>
                      <a:off x="3792" y="1596"/>
                      <a:ext cx="276" cy="614"/>
                      <a:chOff x="3792" y="1596"/>
                      <a:chExt cx="276" cy="614"/>
                    </a:xfrm>
                  </p:grpSpPr>
                  <p:grpSp>
                    <p:nvGrpSpPr>
                      <p:cNvPr id="6165" name="Group 21"/>
                      <p:cNvGrpSpPr>
                        <a:grpSpLocks/>
                      </p:cNvGrpSpPr>
                      <p:nvPr/>
                    </p:nvGrpSpPr>
                    <p:grpSpPr bwMode="auto">
                      <a:xfrm>
                        <a:off x="3814" y="1596"/>
                        <a:ext cx="254" cy="326"/>
                        <a:chOff x="3814" y="1596"/>
                        <a:chExt cx="254" cy="326"/>
                      </a:xfrm>
                    </p:grpSpPr>
                    <p:sp>
                      <p:nvSpPr>
                        <p:cNvPr id="6159" name="Line 15"/>
                        <p:cNvSpPr>
                          <a:spLocks noChangeShapeType="1"/>
                        </p:cNvSpPr>
                        <p:nvPr/>
                      </p:nvSpPr>
                      <p:spPr bwMode="auto">
                        <a:xfrm>
                          <a:off x="3822" y="1596"/>
                          <a:ext cx="246" cy="88"/>
                        </a:xfrm>
                        <a:prstGeom prst="line">
                          <a:avLst/>
                        </a:prstGeom>
                        <a:noFill/>
                        <a:ln w="12700">
                          <a:solidFill>
                            <a:srgbClr val="7F7F7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60" name="Line 16"/>
                        <p:cNvSpPr>
                          <a:spLocks noChangeShapeType="1"/>
                        </p:cNvSpPr>
                        <p:nvPr/>
                      </p:nvSpPr>
                      <p:spPr bwMode="auto">
                        <a:xfrm>
                          <a:off x="3818" y="1650"/>
                          <a:ext cx="246" cy="81"/>
                        </a:xfrm>
                        <a:prstGeom prst="line">
                          <a:avLst/>
                        </a:prstGeom>
                        <a:noFill/>
                        <a:ln w="12700">
                          <a:solidFill>
                            <a:srgbClr val="7F7F7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61" name="Line 17"/>
                        <p:cNvSpPr>
                          <a:spLocks noChangeShapeType="1"/>
                        </p:cNvSpPr>
                        <p:nvPr/>
                      </p:nvSpPr>
                      <p:spPr bwMode="auto">
                        <a:xfrm>
                          <a:off x="3819" y="1704"/>
                          <a:ext cx="245" cy="75"/>
                        </a:xfrm>
                        <a:prstGeom prst="line">
                          <a:avLst/>
                        </a:prstGeom>
                        <a:noFill/>
                        <a:ln w="12700">
                          <a:solidFill>
                            <a:srgbClr val="7F7F7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62" name="Line 18"/>
                        <p:cNvSpPr>
                          <a:spLocks noChangeShapeType="1"/>
                        </p:cNvSpPr>
                        <p:nvPr/>
                      </p:nvSpPr>
                      <p:spPr bwMode="auto">
                        <a:xfrm>
                          <a:off x="3818" y="1759"/>
                          <a:ext cx="245" cy="68"/>
                        </a:xfrm>
                        <a:prstGeom prst="line">
                          <a:avLst/>
                        </a:prstGeom>
                        <a:noFill/>
                        <a:ln w="12700">
                          <a:solidFill>
                            <a:srgbClr val="7F7F7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63" name="Line 19"/>
                        <p:cNvSpPr>
                          <a:spLocks noChangeShapeType="1"/>
                        </p:cNvSpPr>
                        <p:nvPr/>
                      </p:nvSpPr>
                      <p:spPr bwMode="auto">
                        <a:xfrm>
                          <a:off x="3814" y="1811"/>
                          <a:ext cx="245" cy="65"/>
                        </a:xfrm>
                        <a:prstGeom prst="line">
                          <a:avLst/>
                        </a:prstGeom>
                        <a:noFill/>
                        <a:ln w="12700">
                          <a:solidFill>
                            <a:srgbClr val="7F7F7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64" name="Line 20"/>
                        <p:cNvSpPr>
                          <a:spLocks noChangeShapeType="1"/>
                        </p:cNvSpPr>
                        <p:nvPr/>
                      </p:nvSpPr>
                      <p:spPr bwMode="auto">
                        <a:xfrm>
                          <a:off x="3814" y="1866"/>
                          <a:ext cx="243" cy="56"/>
                        </a:xfrm>
                        <a:prstGeom prst="line">
                          <a:avLst/>
                        </a:prstGeom>
                        <a:noFill/>
                        <a:ln w="12700">
                          <a:solidFill>
                            <a:srgbClr val="7F7F7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6166" name="Line 22"/>
                      <p:cNvSpPr>
                        <a:spLocks noChangeShapeType="1"/>
                      </p:cNvSpPr>
                      <p:nvPr/>
                    </p:nvSpPr>
                    <p:spPr bwMode="auto">
                      <a:xfrm>
                        <a:off x="3792" y="1975"/>
                        <a:ext cx="256" cy="43"/>
                      </a:xfrm>
                      <a:prstGeom prst="line">
                        <a:avLst/>
                      </a:prstGeom>
                      <a:noFill/>
                      <a:ln w="12700">
                        <a:solidFill>
                          <a:srgbClr val="7F7F7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67" name="Line 23"/>
                      <p:cNvSpPr>
                        <a:spLocks noChangeShapeType="1"/>
                      </p:cNvSpPr>
                      <p:nvPr/>
                    </p:nvSpPr>
                    <p:spPr bwMode="auto">
                      <a:xfrm>
                        <a:off x="3795" y="2027"/>
                        <a:ext cx="252" cy="36"/>
                      </a:xfrm>
                      <a:prstGeom prst="line">
                        <a:avLst/>
                      </a:prstGeom>
                      <a:noFill/>
                      <a:ln w="12700">
                        <a:solidFill>
                          <a:srgbClr val="7F7F7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68" name="Line 24"/>
                      <p:cNvSpPr>
                        <a:spLocks noChangeShapeType="1"/>
                      </p:cNvSpPr>
                      <p:nvPr/>
                    </p:nvSpPr>
                    <p:spPr bwMode="auto">
                      <a:xfrm>
                        <a:off x="3794" y="2083"/>
                        <a:ext cx="250" cy="31"/>
                      </a:xfrm>
                      <a:prstGeom prst="line">
                        <a:avLst/>
                      </a:prstGeom>
                      <a:noFill/>
                      <a:ln w="12700">
                        <a:solidFill>
                          <a:srgbClr val="7F7F7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69" name="Line 25"/>
                      <p:cNvSpPr>
                        <a:spLocks noChangeShapeType="1"/>
                      </p:cNvSpPr>
                      <p:nvPr/>
                    </p:nvSpPr>
                    <p:spPr bwMode="auto">
                      <a:xfrm>
                        <a:off x="3795" y="2139"/>
                        <a:ext cx="248" cy="22"/>
                      </a:xfrm>
                      <a:prstGeom prst="line">
                        <a:avLst/>
                      </a:prstGeom>
                      <a:noFill/>
                      <a:ln w="12700">
                        <a:solidFill>
                          <a:srgbClr val="7F7F7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70" name="Line 26"/>
                      <p:cNvSpPr>
                        <a:spLocks noChangeShapeType="1"/>
                      </p:cNvSpPr>
                      <p:nvPr/>
                    </p:nvSpPr>
                    <p:spPr bwMode="auto">
                      <a:xfrm>
                        <a:off x="3797" y="2195"/>
                        <a:ext cx="246" cy="15"/>
                      </a:xfrm>
                      <a:prstGeom prst="line">
                        <a:avLst/>
                      </a:prstGeom>
                      <a:noFill/>
                      <a:ln w="12700">
                        <a:solidFill>
                          <a:srgbClr val="7F7F7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6180" name="Group 36"/>
                    <p:cNvGrpSpPr>
                      <a:grpSpLocks/>
                    </p:cNvGrpSpPr>
                    <p:nvPr/>
                  </p:nvGrpSpPr>
                  <p:grpSpPr bwMode="auto">
                    <a:xfrm>
                      <a:off x="3795" y="2253"/>
                      <a:ext cx="243" cy="383"/>
                      <a:chOff x="3795" y="2253"/>
                      <a:chExt cx="243" cy="383"/>
                    </a:xfrm>
                  </p:grpSpPr>
                  <p:sp>
                    <p:nvSpPr>
                      <p:cNvPr id="6172" name="Line 28"/>
                      <p:cNvSpPr>
                        <a:spLocks noChangeShapeType="1"/>
                      </p:cNvSpPr>
                      <p:nvPr/>
                    </p:nvSpPr>
                    <p:spPr bwMode="auto">
                      <a:xfrm>
                        <a:off x="3797" y="2253"/>
                        <a:ext cx="241" cy="7"/>
                      </a:xfrm>
                      <a:prstGeom prst="line">
                        <a:avLst/>
                      </a:prstGeom>
                      <a:noFill/>
                      <a:ln w="12700">
                        <a:solidFill>
                          <a:srgbClr val="7F7F7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73" name="Line 29"/>
                      <p:cNvSpPr>
                        <a:spLocks noChangeShapeType="1"/>
                      </p:cNvSpPr>
                      <p:nvPr/>
                    </p:nvSpPr>
                    <p:spPr bwMode="auto">
                      <a:xfrm>
                        <a:off x="3801" y="2306"/>
                        <a:ext cx="233" cy="0"/>
                      </a:xfrm>
                      <a:prstGeom prst="line">
                        <a:avLst/>
                      </a:prstGeom>
                      <a:noFill/>
                      <a:ln w="12700">
                        <a:solidFill>
                          <a:srgbClr val="7F7F7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74" name="Line 30"/>
                      <p:cNvSpPr>
                        <a:spLocks noChangeShapeType="1"/>
                      </p:cNvSpPr>
                      <p:nvPr/>
                    </p:nvSpPr>
                    <p:spPr bwMode="auto">
                      <a:xfrm>
                        <a:off x="3797" y="2359"/>
                        <a:ext cx="234" cy="0"/>
                      </a:xfrm>
                      <a:prstGeom prst="line">
                        <a:avLst/>
                      </a:prstGeom>
                      <a:noFill/>
                      <a:ln w="12700">
                        <a:solidFill>
                          <a:srgbClr val="7F7F7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75" name="Line 31"/>
                      <p:cNvSpPr>
                        <a:spLocks noChangeShapeType="1"/>
                      </p:cNvSpPr>
                      <p:nvPr/>
                    </p:nvSpPr>
                    <p:spPr bwMode="auto">
                      <a:xfrm flipV="1">
                        <a:off x="3797" y="2405"/>
                        <a:ext cx="233" cy="12"/>
                      </a:xfrm>
                      <a:prstGeom prst="line">
                        <a:avLst/>
                      </a:prstGeom>
                      <a:noFill/>
                      <a:ln w="12700">
                        <a:solidFill>
                          <a:srgbClr val="7F7F7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76" name="Line 32"/>
                      <p:cNvSpPr>
                        <a:spLocks noChangeShapeType="1"/>
                      </p:cNvSpPr>
                      <p:nvPr/>
                    </p:nvSpPr>
                    <p:spPr bwMode="auto">
                      <a:xfrm flipV="1">
                        <a:off x="3797" y="2452"/>
                        <a:ext cx="229" cy="20"/>
                      </a:xfrm>
                      <a:prstGeom prst="line">
                        <a:avLst/>
                      </a:prstGeom>
                      <a:noFill/>
                      <a:ln w="12700">
                        <a:solidFill>
                          <a:srgbClr val="7F7F7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77" name="Line 33"/>
                      <p:cNvSpPr>
                        <a:spLocks noChangeShapeType="1"/>
                      </p:cNvSpPr>
                      <p:nvPr/>
                    </p:nvSpPr>
                    <p:spPr bwMode="auto">
                      <a:xfrm flipV="1">
                        <a:off x="3797" y="2500"/>
                        <a:ext cx="229" cy="28"/>
                      </a:xfrm>
                      <a:prstGeom prst="line">
                        <a:avLst/>
                      </a:prstGeom>
                      <a:noFill/>
                      <a:ln w="12700">
                        <a:solidFill>
                          <a:srgbClr val="7F7F7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78" name="Line 34"/>
                      <p:cNvSpPr>
                        <a:spLocks noChangeShapeType="1"/>
                      </p:cNvSpPr>
                      <p:nvPr/>
                    </p:nvSpPr>
                    <p:spPr bwMode="auto">
                      <a:xfrm flipV="1">
                        <a:off x="3795" y="2546"/>
                        <a:ext cx="229" cy="35"/>
                      </a:xfrm>
                      <a:prstGeom prst="line">
                        <a:avLst/>
                      </a:prstGeom>
                      <a:noFill/>
                      <a:ln w="12700">
                        <a:solidFill>
                          <a:srgbClr val="7F7F7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79" name="Line 35"/>
                      <p:cNvSpPr>
                        <a:spLocks noChangeShapeType="1"/>
                      </p:cNvSpPr>
                      <p:nvPr/>
                    </p:nvSpPr>
                    <p:spPr bwMode="auto">
                      <a:xfrm flipV="1">
                        <a:off x="3797" y="2596"/>
                        <a:ext cx="223" cy="40"/>
                      </a:xfrm>
                      <a:prstGeom prst="line">
                        <a:avLst/>
                      </a:prstGeom>
                      <a:noFill/>
                      <a:ln w="12700">
                        <a:solidFill>
                          <a:srgbClr val="7F7F7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sp>
                <p:nvSpPr>
                  <p:cNvPr id="6182" name="Line 38"/>
                  <p:cNvSpPr>
                    <a:spLocks noChangeShapeType="1"/>
                  </p:cNvSpPr>
                  <p:nvPr/>
                </p:nvSpPr>
                <p:spPr bwMode="auto">
                  <a:xfrm>
                    <a:off x="3806" y="1922"/>
                    <a:ext cx="247" cy="48"/>
                  </a:xfrm>
                  <a:prstGeom prst="line">
                    <a:avLst/>
                  </a:prstGeom>
                  <a:noFill/>
                  <a:ln w="12700">
                    <a:solidFill>
                      <a:srgbClr val="7F7F7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grpSp>
            <p:nvGrpSpPr>
              <p:cNvPr id="6187" name="Group 43"/>
              <p:cNvGrpSpPr>
                <a:grpSpLocks/>
              </p:cNvGrpSpPr>
              <p:nvPr/>
            </p:nvGrpSpPr>
            <p:grpSpPr bwMode="auto">
              <a:xfrm>
                <a:off x="3604" y="1350"/>
                <a:ext cx="246" cy="1472"/>
                <a:chOff x="3604" y="1350"/>
                <a:chExt cx="246" cy="1472"/>
              </a:xfrm>
            </p:grpSpPr>
            <p:sp>
              <p:nvSpPr>
                <p:cNvPr id="6185" name="Freeform 41"/>
                <p:cNvSpPr>
                  <a:spLocks/>
                </p:cNvSpPr>
                <p:nvPr/>
              </p:nvSpPr>
              <p:spPr bwMode="auto">
                <a:xfrm>
                  <a:off x="3604" y="1350"/>
                  <a:ext cx="245" cy="1472"/>
                </a:xfrm>
                <a:custGeom>
                  <a:avLst/>
                  <a:gdLst>
                    <a:gd name="T0" fmla="*/ 58 w 245"/>
                    <a:gd name="T1" fmla="*/ 0 h 1472"/>
                    <a:gd name="T2" fmla="*/ 230 w 245"/>
                    <a:gd name="T3" fmla="*/ 77 h 1472"/>
                    <a:gd name="T4" fmla="*/ 244 w 245"/>
                    <a:gd name="T5" fmla="*/ 92 h 1472"/>
                    <a:gd name="T6" fmla="*/ 192 w 245"/>
                    <a:gd name="T7" fmla="*/ 1411 h 1472"/>
                    <a:gd name="T8" fmla="*/ 169 w 245"/>
                    <a:gd name="T9" fmla="*/ 1428 h 1472"/>
                    <a:gd name="T10" fmla="*/ 0 w 245"/>
                    <a:gd name="T11" fmla="*/ 1471 h 1472"/>
                    <a:gd name="T12" fmla="*/ 22 w 245"/>
                    <a:gd name="T13" fmla="*/ 1447 h 1472"/>
                    <a:gd name="T14" fmla="*/ 23 w 245"/>
                    <a:gd name="T15" fmla="*/ 1429 h 1472"/>
                    <a:gd name="T16" fmla="*/ 58 w 245"/>
                    <a:gd name="T17" fmla="*/ 0 h 14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45" h="1472">
                      <a:moveTo>
                        <a:pt x="58" y="0"/>
                      </a:moveTo>
                      <a:lnTo>
                        <a:pt x="230" y="77"/>
                      </a:lnTo>
                      <a:lnTo>
                        <a:pt x="244" y="92"/>
                      </a:lnTo>
                      <a:lnTo>
                        <a:pt x="192" y="1411"/>
                      </a:lnTo>
                      <a:lnTo>
                        <a:pt x="169" y="1428"/>
                      </a:lnTo>
                      <a:lnTo>
                        <a:pt x="0" y="1471"/>
                      </a:lnTo>
                      <a:lnTo>
                        <a:pt x="22" y="1447"/>
                      </a:lnTo>
                      <a:lnTo>
                        <a:pt x="23" y="1429"/>
                      </a:lnTo>
                      <a:lnTo>
                        <a:pt x="58" y="0"/>
                      </a:lnTo>
                    </a:path>
                  </a:pathLst>
                </a:custGeom>
                <a:solidFill>
                  <a:srgbClr val="BFBFBF"/>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186" name="Arc 42"/>
                <p:cNvSpPr>
                  <a:spLocks/>
                </p:cNvSpPr>
                <p:nvPr/>
              </p:nvSpPr>
              <p:spPr bwMode="auto">
                <a:xfrm>
                  <a:off x="3832" y="1426"/>
                  <a:ext cx="18" cy="25"/>
                </a:xfrm>
                <a:custGeom>
                  <a:avLst/>
                  <a:gdLst>
                    <a:gd name="G0" fmla="+- 0 0 0"/>
                    <a:gd name="G1" fmla="+- 21600 0 0"/>
                    <a:gd name="G2" fmla="+- 21600 0 0"/>
                    <a:gd name="T0" fmla="*/ 0 w 21581"/>
                    <a:gd name="T1" fmla="*/ 0 h 21600"/>
                    <a:gd name="T2" fmla="*/ 21581 w 21581"/>
                    <a:gd name="T3" fmla="*/ 20686 h 21600"/>
                    <a:gd name="T4" fmla="*/ 0 w 21581"/>
                    <a:gd name="T5" fmla="*/ 21600 h 21600"/>
                  </a:gdLst>
                  <a:ahLst/>
                  <a:cxnLst>
                    <a:cxn ang="0">
                      <a:pos x="T0" y="T1"/>
                    </a:cxn>
                    <a:cxn ang="0">
                      <a:pos x="T2" y="T3"/>
                    </a:cxn>
                    <a:cxn ang="0">
                      <a:pos x="T4" y="T5"/>
                    </a:cxn>
                  </a:cxnLst>
                  <a:rect l="0" t="0" r="r" b="b"/>
                  <a:pathLst>
                    <a:path w="21581" h="21600" fill="none" extrusionOk="0">
                      <a:moveTo>
                        <a:pt x="-1" y="0"/>
                      </a:moveTo>
                      <a:cubicBezTo>
                        <a:pt x="11573" y="0"/>
                        <a:pt x="21090" y="9122"/>
                        <a:pt x="21580" y="20686"/>
                      </a:cubicBezTo>
                    </a:path>
                    <a:path w="21581" h="21600" stroke="0" extrusionOk="0">
                      <a:moveTo>
                        <a:pt x="-1" y="0"/>
                      </a:moveTo>
                      <a:cubicBezTo>
                        <a:pt x="11573" y="0"/>
                        <a:pt x="21090" y="9122"/>
                        <a:pt x="21580" y="20686"/>
                      </a:cubicBezTo>
                      <a:lnTo>
                        <a:pt x="0" y="21600"/>
                      </a:lnTo>
                      <a:close/>
                    </a:path>
                  </a:pathLst>
                </a:custGeom>
                <a:solidFill>
                  <a:srgbClr val="BFBFBF"/>
                </a:solidFill>
                <a:ln>
                  <a:noFill/>
                </a:ln>
                <a:effectLst/>
                <a:extLst>
                  <a:ext uri="{91240B29-F687-4F45-9708-019B960494DF}">
                    <a14:hiddenLine xmlns:a14="http://schemas.microsoft.com/office/drawing/2010/main" w="12700"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grpSp>
          <p:nvGrpSpPr>
            <p:cNvPr id="6200" name="Group 56"/>
            <p:cNvGrpSpPr>
              <a:grpSpLocks/>
            </p:cNvGrpSpPr>
            <p:nvPr/>
          </p:nvGrpSpPr>
          <p:grpSpPr bwMode="auto">
            <a:xfrm>
              <a:off x="3703" y="3577"/>
              <a:ext cx="803" cy="314"/>
              <a:chOff x="3703" y="3577"/>
              <a:chExt cx="803" cy="314"/>
            </a:xfrm>
          </p:grpSpPr>
          <p:sp>
            <p:nvSpPr>
              <p:cNvPr id="6189" name="Freeform 45"/>
              <p:cNvSpPr>
                <a:spLocks/>
              </p:cNvSpPr>
              <p:nvPr/>
            </p:nvSpPr>
            <p:spPr bwMode="auto">
              <a:xfrm>
                <a:off x="3703" y="3577"/>
                <a:ext cx="803" cy="210"/>
              </a:xfrm>
              <a:custGeom>
                <a:avLst/>
                <a:gdLst>
                  <a:gd name="T0" fmla="*/ 0 w 803"/>
                  <a:gd name="T1" fmla="*/ 0 h 210"/>
                  <a:gd name="T2" fmla="*/ 149 w 803"/>
                  <a:gd name="T3" fmla="*/ 10 h 210"/>
                  <a:gd name="T4" fmla="*/ 260 w 803"/>
                  <a:gd name="T5" fmla="*/ 15 h 210"/>
                  <a:gd name="T6" fmla="*/ 359 w 803"/>
                  <a:gd name="T7" fmla="*/ 26 h 210"/>
                  <a:gd name="T8" fmla="*/ 458 w 803"/>
                  <a:gd name="T9" fmla="*/ 38 h 210"/>
                  <a:gd name="T10" fmla="*/ 528 w 803"/>
                  <a:gd name="T11" fmla="*/ 49 h 210"/>
                  <a:gd name="T12" fmla="*/ 612 w 803"/>
                  <a:gd name="T13" fmla="*/ 63 h 210"/>
                  <a:gd name="T14" fmla="*/ 661 w 803"/>
                  <a:gd name="T15" fmla="*/ 71 h 210"/>
                  <a:gd name="T16" fmla="*/ 696 w 803"/>
                  <a:gd name="T17" fmla="*/ 79 h 210"/>
                  <a:gd name="T18" fmla="*/ 717 w 803"/>
                  <a:gd name="T19" fmla="*/ 84 h 210"/>
                  <a:gd name="T20" fmla="*/ 733 w 803"/>
                  <a:gd name="T21" fmla="*/ 88 h 210"/>
                  <a:gd name="T22" fmla="*/ 752 w 803"/>
                  <a:gd name="T23" fmla="*/ 94 h 210"/>
                  <a:gd name="T24" fmla="*/ 773 w 803"/>
                  <a:gd name="T25" fmla="*/ 102 h 210"/>
                  <a:gd name="T26" fmla="*/ 792 w 803"/>
                  <a:gd name="T27" fmla="*/ 112 h 210"/>
                  <a:gd name="T28" fmla="*/ 801 w 803"/>
                  <a:gd name="T29" fmla="*/ 124 h 210"/>
                  <a:gd name="T30" fmla="*/ 802 w 803"/>
                  <a:gd name="T31" fmla="*/ 132 h 210"/>
                  <a:gd name="T32" fmla="*/ 798 w 803"/>
                  <a:gd name="T33" fmla="*/ 146 h 210"/>
                  <a:gd name="T34" fmla="*/ 792 w 803"/>
                  <a:gd name="T35" fmla="*/ 160 h 210"/>
                  <a:gd name="T36" fmla="*/ 782 w 803"/>
                  <a:gd name="T37" fmla="*/ 173 h 210"/>
                  <a:gd name="T38" fmla="*/ 769 w 803"/>
                  <a:gd name="T39" fmla="*/ 182 h 210"/>
                  <a:gd name="T40" fmla="*/ 751 w 803"/>
                  <a:gd name="T41" fmla="*/ 194 h 210"/>
                  <a:gd name="T42" fmla="*/ 732 w 803"/>
                  <a:gd name="T43" fmla="*/ 201 h 210"/>
                  <a:gd name="T44" fmla="*/ 710 w 803"/>
                  <a:gd name="T45" fmla="*/ 204 h 210"/>
                  <a:gd name="T46" fmla="*/ 686 w 803"/>
                  <a:gd name="T47" fmla="*/ 208 h 210"/>
                  <a:gd name="T48" fmla="*/ 657 w 803"/>
                  <a:gd name="T49" fmla="*/ 209 h 210"/>
                  <a:gd name="T50" fmla="*/ 629 w 803"/>
                  <a:gd name="T51" fmla="*/ 206 h 210"/>
                  <a:gd name="T52" fmla="*/ 584 w 803"/>
                  <a:gd name="T53" fmla="*/ 200 h 2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803" h="210">
                    <a:moveTo>
                      <a:pt x="0" y="0"/>
                    </a:moveTo>
                    <a:lnTo>
                      <a:pt x="149" y="10"/>
                    </a:lnTo>
                    <a:lnTo>
                      <a:pt x="260" y="15"/>
                    </a:lnTo>
                    <a:lnTo>
                      <a:pt x="359" y="26"/>
                    </a:lnTo>
                    <a:lnTo>
                      <a:pt x="458" y="38"/>
                    </a:lnTo>
                    <a:lnTo>
                      <a:pt x="528" y="49"/>
                    </a:lnTo>
                    <a:lnTo>
                      <a:pt x="612" y="63"/>
                    </a:lnTo>
                    <a:lnTo>
                      <a:pt x="661" y="71"/>
                    </a:lnTo>
                    <a:lnTo>
                      <a:pt x="696" y="79"/>
                    </a:lnTo>
                    <a:lnTo>
                      <a:pt x="717" y="84"/>
                    </a:lnTo>
                    <a:lnTo>
                      <a:pt x="733" y="88"/>
                    </a:lnTo>
                    <a:lnTo>
                      <a:pt x="752" y="94"/>
                    </a:lnTo>
                    <a:lnTo>
                      <a:pt x="773" y="102"/>
                    </a:lnTo>
                    <a:lnTo>
                      <a:pt x="792" y="112"/>
                    </a:lnTo>
                    <a:lnTo>
                      <a:pt x="801" y="124"/>
                    </a:lnTo>
                    <a:lnTo>
                      <a:pt x="802" y="132"/>
                    </a:lnTo>
                    <a:lnTo>
                      <a:pt x="798" y="146"/>
                    </a:lnTo>
                    <a:lnTo>
                      <a:pt x="792" y="160"/>
                    </a:lnTo>
                    <a:lnTo>
                      <a:pt x="782" y="173"/>
                    </a:lnTo>
                    <a:lnTo>
                      <a:pt x="769" y="182"/>
                    </a:lnTo>
                    <a:lnTo>
                      <a:pt x="751" y="194"/>
                    </a:lnTo>
                    <a:lnTo>
                      <a:pt x="732" y="201"/>
                    </a:lnTo>
                    <a:lnTo>
                      <a:pt x="710" y="204"/>
                    </a:lnTo>
                    <a:lnTo>
                      <a:pt x="686" y="208"/>
                    </a:lnTo>
                    <a:lnTo>
                      <a:pt x="657" y="209"/>
                    </a:lnTo>
                    <a:lnTo>
                      <a:pt x="629" y="206"/>
                    </a:lnTo>
                    <a:lnTo>
                      <a:pt x="584" y="200"/>
                    </a:lnTo>
                  </a:path>
                </a:pathLst>
              </a:custGeom>
              <a:noFill/>
              <a:ln w="25400" cap="rnd" cmpd="sng">
                <a:solidFill>
                  <a:srgbClr val="C0C0C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6199" name="Group 55"/>
              <p:cNvGrpSpPr>
                <a:grpSpLocks/>
              </p:cNvGrpSpPr>
              <p:nvPr/>
            </p:nvGrpSpPr>
            <p:grpSpPr bwMode="auto">
              <a:xfrm>
                <a:off x="3735" y="3681"/>
                <a:ext cx="558" cy="210"/>
                <a:chOff x="3735" y="3681"/>
                <a:chExt cx="558" cy="210"/>
              </a:xfrm>
            </p:grpSpPr>
            <p:grpSp>
              <p:nvGrpSpPr>
                <p:cNvPr id="6194" name="Group 50"/>
                <p:cNvGrpSpPr>
                  <a:grpSpLocks/>
                </p:cNvGrpSpPr>
                <p:nvPr/>
              </p:nvGrpSpPr>
              <p:grpSpPr bwMode="auto">
                <a:xfrm>
                  <a:off x="3735" y="3681"/>
                  <a:ext cx="558" cy="210"/>
                  <a:chOff x="3735" y="3681"/>
                  <a:chExt cx="558" cy="210"/>
                </a:xfrm>
              </p:grpSpPr>
              <p:sp>
                <p:nvSpPr>
                  <p:cNvPr id="6190" name="Freeform 46"/>
                  <p:cNvSpPr>
                    <a:spLocks/>
                  </p:cNvSpPr>
                  <p:nvPr/>
                </p:nvSpPr>
                <p:spPr bwMode="auto">
                  <a:xfrm>
                    <a:off x="3735" y="3681"/>
                    <a:ext cx="343" cy="133"/>
                  </a:xfrm>
                  <a:custGeom>
                    <a:avLst/>
                    <a:gdLst>
                      <a:gd name="T0" fmla="*/ 0 w 343"/>
                      <a:gd name="T1" fmla="*/ 79 h 133"/>
                      <a:gd name="T2" fmla="*/ 90 w 343"/>
                      <a:gd name="T3" fmla="*/ 0 h 133"/>
                      <a:gd name="T4" fmla="*/ 342 w 343"/>
                      <a:gd name="T5" fmla="*/ 45 h 133"/>
                      <a:gd name="T6" fmla="*/ 242 w 343"/>
                      <a:gd name="T7" fmla="*/ 132 h 133"/>
                      <a:gd name="T8" fmla="*/ 0 w 343"/>
                      <a:gd name="T9" fmla="*/ 79 h 133"/>
                    </a:gdLst>
                    <a:ahLst/>
                    <a:cxnLst>
                      <a:cxn ang="0">
                        <a:pos x="T0" y="T1"/>
                      </a:cxn>
                      <a:cxn ang="0">
                        <a:pos x="T2" y="T3"/>
                      </a:cxn>
                      <a:cxn ang="0">
                        <a:pos x="T4" y="T5"/>
                      </a:cxn>
                      <a:cxn ang="0">
                        <a:pos x="T6" y="T7"/>
                      </a:cxn>
                      <a:cxn ang="0">
                        <a:pos x="T8" y="T9"/>
                      </a:cxn>
                    </a:cxnLst>
                    <a:rect l="0" t="0" r="r" b="b"/>
                    <a:pathLst>
                      <a:path w="343" h="133">
                        <a:moveTo>
                          <a:pt x="0" y="79"/>
                        </a:moveTo>
                        <a:lnTo>
                          <a:pt x="90" y="0"/>
                        </a:lnTo>
                        <a:lnTo>
                          <a:pt x="342" y="45"/>
                        </a:lnTo>
                        <a:lnTo>
                          <a:pt x="242" y="132"/>
                        </a:lnTo>
                        <a:lnTo>
                          <a:pt x="0" y="79"/>
                        </a:lnTo>
                      </a:path>
                    </a:pathLst>
                  </a:custGeom>
                  <a:solidFill>
                    <a:srgbClr val="DFDFDF"/>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191" name="Freeform 47"/>
                  <p:cNvSpPr>
                    <a:spLocks/>
                  </p:cNvSpPr>
                  <p:nvPr/>
                </p:nvSpPr>
                <p:spPr bwMode="auto">
                  <a:xfrm>
                    <a:off x="3736" y="3765"/>
                    <a:ext cx="241" cy="126"/>
                  </a:xfrm>
                  <a:custGeom>
                    <a:avLst/>
                    <a:gdLst>
                      <a:gd name="T0" fmla="*/ 0 w 241"/>
                      <a:gd name="T1" fmla="*/ 0 h 126"/>
                      <a:gd name="T2" fmla="*/ 0 w 241"/>
                      <a:gd name="T3" fmla="*/ 70 h 126"/>
                      <a:gd name="T4" fmla="*/ 3 w 241"/>
                      <a:gd name="T5" fmla="*/ 70 h 126"/>
                      <a:gd name="T6" fmla="*/ 240 w 241"/>
                      <a:gd name="T7" fmla="*/ 125 h 126"/>
                      <a:gd name="T8" fmla="*/ 240 w 241"/>
                      <a:gd name="T9" fmla="*/ 53 h 126"/>
                      <a:gd name="T10" fmla="*/ 0 w 241"/>
                      <a:gd name="T11" fmla="*/ 0 h 126"/>
                    </a:gdLst>
                    <a:ahLst/>
                    <a:cxnLst>
                      <a:cxn ang="0">
                        <a:pos x="T0" y="T1"/>
                      </a:cxn>
                      <a:cxn ang="0">
                        <a:pos x="T2" y="T3"/>
                      </a:cxn>
                      <a:cxn ang="0">
                        <a:pos x="T4" y="T5"/>
                      </a:cxn>
                      <a:cxn ang="0">
                        <a:pos x="T6" y="T7"/>
                      </a:cxn>
                      <a:cxn ang="0">
                        <a:pos x="T8" y="T9"/>
                      </a:cxn>
                      <a:cxn ang="0">
                        <a:pos x="T10" y="T11"/>
                      </a:cxn>
                    </a:cxnLst>
                    <a:rect l="0" t="0" r="r" b="b"/>
                    <a:pathLst>
                      <a:path w="241" h="126">
                        <a:moveTo>
                          <a:pt x="0" y="0"/>
                        </a:moveTo>
                        <a:lnTo>
                          <a:pt x="0" y="70"/>
                        </a:lnTo>
                        <a:lnTo>
                          <a:pt x="3" y="70"/>
                        </a:lnTo>
                        <a:lnTo>
                          <a:pt x="240" y="125"/>
                        </a:lnTo>
                        <a:lnTo>
                          <a:pt x="240" y="53"/>
                        </a:lnTo>
                        <a:lnTo>
                          <a:pt x="0" y="0"/>
                        </a:lnTo>
                      </a:path>
                    </a:pathLst>
                  </a:custGeom>
                  <a:solidFill>
                    <a:srgbClr val="C0C0C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192" name="Freeform 48"/>
                  <p:cNvSpPr>
                    <a:spLocks/>
                  </p:cNvSpPr>
                  <p:nvPr/>
                </p:nvSpPr>
                <p:spPr bwMode="auto">
                  <a:xfrm>
                    <a:off x="3984" y="3729"/>
                    <a:ext cx="309" cy="162"/>
                  </a:xfrm>
                  <a:custGeom>
                    <a:avLst/>
                    <a:gdLst>
                      <a:gd name="T0" fmla="*/ 0 w 309"/>
                      <a:gd name="T1" fmla="*/ 87 h 162"/>
                      <a:gd name="T2" fmla="*/ 98 w 309"/>
                      <a:gd name="T3" fmla="*/ 0 h 162"/>
                      <a:gd name="T4" fmla="*/ 308 w 309"/>
                      <a:gd name="T5" fmla="*/ 23 h 162"/>
                      <a:gd name="T6" fmla="*/ 308 w 309"/>
                      <a:gd name="T7" fmla="*/ 90 h 162"/>
                      <a:gd name="T8" fmla="*/ 0 w 309"/>
                      <a:gd name="T9" fmla="*/ 161 h 162"/>
                      <a:gd name="T10" fmla="*/ 0 w 309"/>
                      <a:gd name="T11" fmla="*/ 87 h 162"/>
                    </a:gdLst>
                    <a:ahLst/>
                    <a:cxnLst>
                      <a:cxn ang="0">
                        <a:pos x="T0" y="T1"/>
                      </a:cxn>
                      <a:cxn ang="0">
                        <a:pos x="T2" y="T3"/>
                      </a:cxn>
                      <a:cxn ang="0">
                        <a:pos x="T4" y="T5"/>
                      </a:cxn>
                      <a:cxn ang="0">
                        <a:pos x="T6" y="T7"/>
                      </a:cxn>
                      <a:cxn ang="0">
                        <a:pos x="T8" y="T9"/>
                      </a:cxn>
                      <a:cxn ang="0">
                        <a:pos x="T10" y="T11"/>
                      </a:cxn>
                    </a:cxnLst>
                    <a:rect l="0" t="0" r="r" b="b"/>
                    <a:pathLst>
                      <a:path w="309" h="162">
                        <a:moveTo>
                          <a:pt x="0" y="87"/>
                        </a:moveTo>
                        <a:lnTo>
                          <a:pt x="98" y="0"/>
                        </a:lnTo>
                        <a:lnTo>
                          <a:pt x="308" y="23"/>
                        </a:lnTo>
                        <a:lnTo>
                          <a:pt x="308" y="90"/>
                        </a:lnTo>
                        <a:lnTo>
                          <a:pt x="0" y="161"/>
                        </a:lnTo>
                        <a:lnTo>
                          <a:pt x="0" y="87"/>
                        </a:lnTo>
                      </a:path>
                    </a:pathLst>
                  </a:custGeom>
                  <a:solidFill>
                    <a:srgbClr val="9F9F9F"/>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193" name="Freeform 49"/>
                  <p:cNvSpPr>
                    <a:spLocks/>
                  </p:cNvSpPr>
                  <p:nvPr/>
                </p:nvSpPr>
                <p:spPr bwMode="auto">
                  <a:xfrm>
                    <a:off x="3827" y="3681"/>
                    <a:ext cx="466" cy="63"/>
                  </a:xfrm>
                  <a:custGeom>
                    <a:avLst/>
                    <a:gdLst>
                      <a:gd name="T0" fmla="*/ 0 w 466"/>
                      <a:gd name="T1" fmla="*/ 0 h 63"/>
                      <a:gd name="T2" fmla="*/ 232 w 466"/>
                      <a:gd name="T3" fmla="*/ 15 h 63"/>
                      <a:gd name="T4" fmla="*/ 465 w 466"/>
                      <a:gd name="T5" fmla="*/ 62 h 63"/>
                      <a:gd name="T6" fmla="*/ 254 w 466"/>
                      <a:gd name="T7" fmla="*/ 43 h 63"/>
                      <a:gd name="T8" fmla="*/ 0 w 466"/>
                      <a:gd name="T9" fmla="*/ 0 h 63"/>
                    </a:gdLst>
                    <a:ahLst/>
                    <a:cxnLst>
                      <a:cxn ang="0">
                        <a:pos x="T0" y="T1"/>
                      </a:cxn>
                      <a:cxn ang="0">
                        <a:pos x="T2" y="T3"/>
                      </a:cxn>
                      <a:cxn ang="0">
                        <a:pos x="T4" y="T5"/>
                      </a:cxn>
                      <a:cxn ang="0">
                        <a:pos x="T6" y="T7"/>
                      </a:cxn>
                      <a:cxn ang="0">
                        <a:pos x="T8" y="T9"/>
                      </a:cxn>
                    </a:cxnLst>
                    <a:rect l="0" t="0" r="r" b="b"/>
                    <a:pathLst>
                      <a:path w="466" h="63">
                        <a:moveTo>
                          <a:pt x="0" y="0"/>
                        </a:moveTo>
                        <a:lnTo>
                          <a:pt x="232" y="15"/>
                        </a:lnTo>
                        <a:lnTo>
                          <a:pt x="465" y="62"/>
                        </a:lnTo>
                        <a:lnTo>
                          <a:pt x="254" y="43"/>
                        </a:lnTo>
                        <a:lnTo>
                          <a:pt x="0" y="0"/>
                        </a:lnTo>
                      </a:path>
                    </a:pathLst>
                  </a:custGeom>
                  <a:solidFill>
                    <a:srgbClr val="7F7F7F"/>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6198" name="Group 54"/>
                <p:cNvGrpSpPr>
                  <a:grpSpLocks/>
                </p:cNvGrpSpPr>
                <p:nvPr/>
              </p:nvGrpSpPr>
              <p:grpSpPr bwMode="auto">
                <a:xfrm>
                  <a:off x="3741" y="3742"/>
                  <a:ext cx="551" cy="100"/>
                  <a:chOff x="3741" y="3742"/>
                  <a:chExt cx="551" cy="100"/>
                </a:xfrm>
              </p:grpSpPr>
              <p:sp>
                <p:nvSpPr>
                  <p:cNvPr id="6195" name="Line 51"/>
                  <p:cNvSpPr>
                    <a:spLocks noChangeShapeType="1"/>
                  </p:cNvSpPr>
                  <p:nvPr/>
                </p:nvSpPr>
                <p:spPr bwMode="auto">
                  <a:xfrm>
                    <a:off x="3741" y="3786"/>
                    <a:ext cx="241" cy="48"/>
                  </a:xfrm>
                  <a:prstGeom prst="line">
                    <a:avLst/>
                  </a:prstGeom>
                  <a:noFill/>
                  <a:ln w="12700">
                    <a:solidFill>
                      <a:srgbClr val="7F7F7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96" name="Line 52"/>
                  <p:cNvSpPr>
                    <a:spLocks noChangeShapeType="1"/>
                  </p:cNvSpPr>
                  <p:nvPr/>
                </p:nvSpPr>
                <p:spPr bwMode="auto">
                  <a:xfrm flipV="1">
                    <a:off x="3991" y="3742"/>
                    <a:ext cx="95" cy="100"/>
                  </a:xfrm>
                  <a:prstGeom prst="line">
                    <a:avLst/>
                  </a:prstGeom>
                  <a:noFill/>
                  <a:ln w="12700">
                    <a:solidFill>
                      <a:srgbClr val="5F5F5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97" name="Line 53"/>
                  <p:cNvSpPr>
                    <a:spLocks noChangeShapeType="1"/>
                  </p:cNvSpPr>
                  <p:nvPr/>
                </p:nvSpPr>
                <p:spPr bwMode="auto">
                  <a:xfrm>
                    <a:off x="4097" y="3750"/>
                    <a:ext cx="195" cy="9"/>
                  </a:xfrm>
                  <a:prstGeom prst="line">
                    <a:avLst/>
                  </a:prstGeom>
                  <a:noFill/>
                  <a:ln w="12700">
                    <a:solidFill>
                      <a:srgbClr val="5F5F5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grpSp>
        <p:sp>
          <p:nvSpPr>
            <p:cNvPr id="6201" name="Freeform 57"/>
            <p:cNvSpPr>
              <a:spLocks/>
            </p:cNvSpPr>
            <p:nvPr/>
          </p:nvSpPr>
          <p:spPr bwMode="auto">
            <a:xfrm>
              <a:off x="3589" y="3181"/>
              <a:ext cx="479" cy="448"/>
            </a:xfrm>
            <a:custGeom>
              <a:avLst/>
              <a:gdLst>
                <a:gd name="T0" fmla="*/ 0 w 479"/>
                <a:gd name="T1" fmla="*/ 224 h 448"/>
                <a:gd name="T2" fmla="*/ 478 w 479"/>
                <a:gd name="T3" fmla="*/ 0 h 448"/>
                <a:gd name="T4" fmla="*/ 478 w 479"/>
                <a:gd name="T5" fmla="*/ 181 h 448"/>
                <a:gd name="T6" fmla="*/ 0 w 479"/>
                <a:gd name="T7" fmla="*/ 447 h 448"/>
                <a:gd name="T8" fmla="*/ 0 w 479"/>
                <a:gd name="T9" fmla="*/ 224 h 448"/>
              </a:gdLst>
              <a:ahLst/>
              <a:cxnLst>
                <a:cxn ang="0">
                  <a:pos x="T0" y="T1"/>
                </a:cxn>
                <a:cxn ang="0">
                  <a:pos x="T2" y="T3"/>
                </a:cxn>
                <a:cxn ang="0">
                  <a:pos x="T4" y="T5"/>
                </a:cxn>
                <a:cxn ang="0">
                  <a:pos x="T6" y="T7"/>
                </a:cxn>
                <a:cxn ang="0">
                  <a:pos x="T8" y="T9"/>
                </a:cxn>
              </a:cxnLst>
              <a:rect l="0" t="0" r="r" b="b"/>
              <a:pathLst>
                <a:path w="479" h="448">
                  <a:moveTo>
                    <a:pt x="0" y="224"/>
                  </a:moveTo>
                  <a:lnTo>
                    <a:pt x="478" y="0"/>
                  </a:lnTo>
                  <a:lnTo>
                    <a:pt x="478" y="181"/>
                  </a:lnTo>
                  <a:lnTo>
                    <a:pt x="0" y="447"/>
                  </a:lnTo>
                  <a:lnTo>
                    <a:pt x="0" y="224"/>
                  </a:lnTo>
                </a:path>
              </a:pathLst>
            </a:custGeom>
            <a:solidFill>
              <a:srgbClr val="5F5F5F"/>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202" name="Freeform 58"/>
            <p:cNvSpPr>
              <a:spLocks/>
            </p:cNvSpPr>
            <p:nvPr/>
          </p:nvSpPr>
          <p:spPr bwMode="auto">
            <a:xfrm>
              <a:off x="3583" y="2755"/>
              <a:ext cx="495" cy="665"/>
            </a:xfrm>
            <a:custGeom>
              <a:avLst/>
              <a:gdLst>
                <a:gd name="T0" fmla="*/ 0 w 495"/>
                <a:gd name="T1" fmla="*/ 141 h 665"/>
                <a:gd name="T2" fmla="*/ 494 w 495"/>
                <a:gd name="T3" fmla="*/ 0 h 665"/>
                <a:gd name="T4" fmla="*/ 494 w 495"/>
                <a:gd name="T5" fmla="*/ 439 h 665"/>
                <a:gd name="T6" fmla="*/ 2 w 495"/>
                <a:gd name="T7" fmla="*/ 664 h 665"/>
                <a:gd name="T8" fmla="*/ 0 w 495"/>
                <a:gd name="T9" fmla="*/ 141 h 665"/>
              </a:gdLst>
              <a:ahLst/>
              <a:cxnLst>
                <a:cxn ang="0">
                  <a:pos x="T0" y="T1"/>
                </a:cxn>
                <a:cxn ang="0">
                  <a:pos x="T2" y="T3"/>
                </a:cxn>
                <a:cxn ang="0">
                  <a:pos x="T4" y="T5"/>
                </a:cxn>
                <a:cxn ang="0">
                  <a:pos x="T6" y="T7"/>
                </a:cxn>
                <a:cxn ang="0">
                  <a:pos x="T8" y="T9"/>
                </a:cxn>
              </a:cxnLst>
              <a:rect l="0" t="0" r="r" b="b"/>
              <a:pathLst>
                <a:path w="495" h="665">
                  <a:moveTo>
                    <a:pt x="0" y="141"/>
                  </a:moveTo>
                  <a:lnTo>
                    <a:pt x="494" y="0"/>
                  </a:lnTo>
                  <a:lnTo>
                    <a:pt x="494" y="439"/>
                  </a:lnTo>
                  <a:lnTo>
                    <a:pt x="2" y="664"/>
                  </a:lnTo>
                  <a:lnTo>
                    <a:pt x="0" y="141"/>
                  </a:lnTo>
                </a:path>
              </a:pathLst>
            </a:custGeom>
            <a:solidFill>
              <a:srgbClr val="BFBFBF"/>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203" name="Freeform 59"/>
            <p:cNvSpPr>
              <a:spLocks/>
            </p:cNvSpPr>
            <p:nvPr/>
          </p:nvSpPr>
          <p:spPr bwMode="auto">
            <a:xfrm>
              <a:off x="2227" y="1555"/>
              <a:ext cx="1231" cy="1020"/>
            </a:xfrm>
            <a:custGeom>
              <a:avLst/>
              <a:gdLst>
                <a:gd name="T0" fmla="*/ 49 w 1231"/>
                <a:gd name="T1" fmla="*/ 0 h 1020"/>
                <a:gd name="T2" fmla="*/ 1230 w 1231"/>
                <a:gd name="T3" fmla="*/ 0 h 1020"/>
                <a:gd name="T4" fmla="*/ 1182 w 1231"/>
                <a:gd name="T5" fmla="*/ 1019 h 1020"/>
                <a:gd name="T6" fmla="*/ 0 w 1231"/>
                <a:gd name="T7" fmla="*/ 961 h 1020"/>
                <a:gd name="T8" fmla="*/ 49 w 1231"/>
                <a:gd name="T9" fmla="*/ 0 h 1020"/>
              </a:gdLst>
              <a:ahLst/>
              <a:cxnLst>
                <a:cxn ang="0">
                  <a:pos x="T0" y="T1"/>
                </a:cxn>
                <a:cxn ang="0">
                  <a:pos x="T2" y="T3"/>
                </a:cxn>
                <a:cxn ang="0">
                  <a:pos x="T4" y="T5"/>
                </a:cxn>
                <a:cxn ang="0">
                  <a:pos x="T6" y="T7"/>
                </a:cxn>
                <a:cxn ang="0">
                  <a:pos x="T8" y="T9"/>
                </a:cxn>
              </a:cxnLst>
              <a:rect l="0" t="0" r="r" b="b"/>
              <a:pathLst>
                <a:path w="1231" h="1020">
                  <a:moveTo>
                    <a:pt x="49" y="0"/>
                  </a:moveTo>
                  <a:lnTo>
                    <a:pt x="1230" y="0"/>
                  </a:lnTo>
                  <a:lnTo>
                    <a:pt x="1182" y="1019"/>
                  </a:lnTo>
                  <a:lnTo>
                    <a:pt x="0" y="961"/>
                  </a:lnTo>
                  <a:lnTo>
                    <a:pt x="49" y="0"/>
                  </a:lnTo>
                </a:path>
              </a:pathLst>
            </a:custGeom>
            <a:solidFill>
              <a:srgbClr val="C0C0C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204" name="Freeform 60"/>
            <p:cNvSpPr>
              <a:spLocks/>
            </p:cNvSpPr>
            <p:nvPr/>
          </p:nvSpPr>
          <p:spPr bwMode="auto">
            <a:xfrm>
              <a:off x="1418" y="3279"/>
              <a:ext cx="2301" cy="462"/>
            </a:xfrm>
            <a:custGeom>
              <a:avLst/>
              <a:gdLst>
                <a:gd name="T0" fmla="*/ 375 w 2301"/>
                <a:gd name="T1" fmla="*/ 0 h 462"/>
                <a:gd name="T2" fmla="*/ 2300 w 2301"/>
                <a:gd name="T3" fmla="*/ 188 h 462"/>
                <a:gd name="T4" fmla="*/ 2164 w 2301"/>
                <a:gd name="T5" fmla="*/ 357 h 462"/>
                <a:gd name="T6" fmla="*/ 2032 w 2301"/>
                <a:gd name="T7" fmla="*/ 461 h 462"/>
                <a:gd name="T8" fmla="*/ 0 w 2301"/>
                <a:gd name="T9" fmla="*/ 231 h 462"/>
                <a:gd name="T10" fmla="*/ 152 w 2301"/>
                <a:gd name="T11" fmla="*/ 165 h 462"/>
                <a:gd name="T12" fmla="*/ 375 w 2301"/>
                <a:gd name="T13" fmla="*/ 0 h 462"/>
              </a:gdLst>
              <a:ahLst/>
              <a:cxnLst>
                <a:cxn ang="0">
                  <a:pos x="T0" y="T1"/>
                </a:cxn>
                <a:cxn ang="0">
                  <a:pos x="T2" y="T3"/>
                </a:cxn>
                <a:cxn ang="0">
                  <a:pos x="T4" y="T5"/>
                </a:cxn>
                <a:cxn ang="0">
                  <a:pos x="T6" y="T7"/>
                </a:cxn>
                <a:cxn ang="0">
                  <a:pos x="T8" y="T9"/>
                </a:cxn>
                <a:cxn ang="0">
                  <a:pos x="T10" y="T11"/>
                </a:cxn>
                <a:cxn ang="0">
                  <a:pos x="T12" y="T13"/>
                </a:cxn>
              </a:cxnLst>
              <a:rect l="0" t="0" r="r" b="b"/>
              <a:pathLst>
                <a:path w="2301" h="462">
                  <a:moveTo>
                    <a:pt x="375" y="0"/>
                  </a:moveTo>
                  <a:lnTo>
                    <a:pt x="2300" y="188"/>
                  </a:lnTo>
                  <a:lnTo>
                    <a:pt x="2164" y="357"/>
                  </a:lnTo>
                  <a:lnTo>
                    <a:pt x="2032" y="461"/>
                  </a:lnTo>
                  <a:lnTo>
                    <a:pt x="0" y="231"/>
                  </a:lnTo>
                  <a:lnTo>
                    <a:pt x="152" y="165"/>
                  </a:lnTo>
                  <a:lnTo>
                    <a:pt x="375" y="0"/>
                  </a:lnTo>
                </a:path>
              </a:pathLst>
            </a:custGeom>
            <a:solidFill>
              <a:srgbClr val="DFDFDF"/>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6214" name="Group 70"/>
            <p:cNvGrpSpPr>
              <a:grpSpLocks/>
            </p:cNvGrpSpPr>
            <p:nvPr/>
          </p:nvGrpSpPr>
          <p:grpSpPr bwMode="auto">
            <a:xfrm>
              <a:off x="3587" y="2794"/>
              <a:ext cx="489" cy="588"/>
              <a:chOff x="3587" y="2794"/>
              <a:chExt cx="489" cy="588"/>
            </a:xfrm>
          </p:grpSpPr>
          <p:sp>
            <p:nvSpPr>
              <p:cNvPr id="6205" name="Line 61"/>
              <p:cNvSpPr>
                <a:spLocks noChangeShapeType="1"/>
              </p:cNvSpPr>
              <p:nvPr/>
            </p:nvSpPr>
            <p:spPr bwMode="auto">
              <a:xfrm flipV="1">
                <a:off x="3587" y="2959"/>
                <a:ext cx="489" cy="187"/>
              </a:xfrm>
              <a:prstGeom prst="line">
                <a:avLst/>
              </a:prstGeom>
              <a:noFill/>
              <a:ln w="127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06" name="Line 62"/>
              <p:cNvSpPr>
                <a:spLocks noChangeShapeType="1"/>
              </p:cNvSpPr>
              <p:nvPr/>
            </p:nvSpPr>
            <p:spPr bwMode="auto">
              <a:xfrm flipV="1">
                <a:off x="3674" y="3009"/>
                <a:ext cx="399" cy="168"/>
              </a:xfrm>
              <a:prstGeom prst="line">
                <a:avLst/>
              </a:prstGeom>
              <a:noFill/>
              <a:ln w="127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07" name="Line 63"/>
              <p:cNvSpPr>
                <a:spLocks noChangeShapeType="1"/>
              </p:cNvSpPr>
              <p:nvPr/>
            </p:nvSpPr>
            <p:spPr bwMode="auto">
              <a:xfrm flipV="1">
                <a:off x="3673" y="3059"/>
                <a:ext cx="400" cy="176"/>
              </a:xfrm>
              <a:prstGeom prst="line">
                <a:avLst/>
              </a:prstGeom>
              <a:noFill/>
              <a:ln w="127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08" name="Line 64"/>
              <p:cNvSpPr>
                <a:spLocks noChangeShapeType="1"/>
              </p:cNvSpPr>
              <p:nvPr/>
            </p:nvSpPr>
            <p:spPr bwMode="auto">
              <a:xfrm flipV="1">
                <a:off x="3674" y="3107"/>
                <a:ext cx="402" cy="181"/>
              </a:xfrm>
              <a:prstGeom prst="line">
                <a:avLst/>
              </a:prstGeom>
              <a:noFill/>
              <a:ln w="127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09" name="Line 65"/>
              <p:cNvSpPr>
                <a:spLocks noChangeShapeType="1"/>
              </p:cNvSpPr>
              <p:nvPr/>
            </p:nvSpPr>
            <p:spPr bwMode="auto">
              <a:xfrm flipV="1">
                <a:off x="3674" y="3156"/>
                <a:ext cx="402" cy="191"/>
              </a:xfrm>
              <a:prstGeom prst="line">
                <a:avLst/>
              </a:prstGeom>
              <a:noFill/>
              <a:ln w="127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10" name="Line 66"/>
              <p:cNvSpPr>
                <a:spLocks noChangeShapeType="1"/>
              </p:cNvSpPr>
              <p:nvPr/>
            </p:nvSpPr>
            <p:spPr bwMode="auto">
              <a:xfrm flipV="1">
                <a:off x="3673" y="2906"/>
                <a:ext cx="402" cy="150"/>
              </a:xfrm>
              <a:prstGeom prst="line">
                <a:avLst/>
              </a:prstGeom>
              <a:noFill/>
              <a:ln w="127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11" name="Line 67"/>
              <p:cNvSpPr>
                <a:spLocks noChangeShapeType="1"/>
              </p:cNvSpPr>
              <p:nvPr/>
            </p:nvSpPr>
            <p:spPr bwMode="auto">
              <a:xfrm flipV="1">
                <a:off x="3675" y="2854"/>
                <a:ext cx="400" cy="135"/>
              </a:xfrm>
              <a:prstGeom prst="line">
                <a:avLst/>
              </a:prstGeom>
              <a:noFill/>
              <a:ln w="127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12" name="Line 68"/>
              <p:cNvSpPr>
                <a:spLocks noChangeShapeType="1"/>
              </p:cNvSpPr>
              <p:nvPr/>
            </p:nvSpPr>
            <p:spPr bwMode="auto">
              <a:xfrm flipV="1">
                <a:off x="3673" y="2794"/>
                <a:ext cx="400" cy="131"/>
              </a:xfrm>
              <a:prstGeom prst="line">
                <a:avLst/>
              </a:prstGeom>
              <a:noFill/>
              <a:ln w="127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13" name="Line 69"/>
              <p:cNvSpPr>
                <a:spLocks noChangeShapeType="1"/>
              </p:cNvSpPr>
              <p:nvPr/>
            </p:nvSpPr>
            <p:spPr bwMode="auto">
              <a:xfrm flipH="1">
                <a:off x="3665" y="2883"/>
                <a:ext cx="9" cy="499"/>
              </a:xfrm>
              <a:prstGeom prst="line">
                <a:avLst/>
              </a:prstGeom>
              <a:noFill/>
              <a:ln w="127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6232" name="Group 88"/>
            <p:cNvGrpSpPr>
              <a:grpSpLocks/>
            </p:cNvGrpSpPr>
            <p:nvPr/>
          </p:nvGrpSpPr>
          <p:grpSpPr bwMode="auto">
            <a:xfrm>
              <a:off x="2057" y="1321"/>
              <a:ext cx="1624" cy="1502"/>
              <a:chOff x="2057" y="1321"/>
              <a:chExt cx="1624" cy="1502"/>
            </a:xfrm>
          </p:grpSpPr>
          <p:grpSp>
            <p:nvGrpSpPr>
              <p:cNvPr id="6230" name="Group 86"/>
              <p:cNvGrpSpPr>
                <a:grpSpLocks/>
              </p:cNvGrpSpPr>
              <p:nvPr/>
            </p:nvGrpSpPr>
            <p:grpSpPr bwMode="auto">
              <a:xfrm>
                <a:off x="2057" y="1321"/>
                <a:ext cx="1624" cy="1502"/>
                <a:chOff x="2057" y="1321"/>
                <a:chExt cx="1624" cy="1502"/>
              </a:xfrm>
            </p:grpSpPr>
            <p:grpSp>
              <p:nvGrpSpPr>
                <p:cNvPr id="6219" name="Group 75"/>
                <p:cNvGrpSpPr>
                  <a:grpSpLocks/>
                </p:cNvGrpSpPr>
                <p:nvPr/>
              </p:nvGrpSpPr>
              <p:grpSpPr bwMode="auto">
                <a:xfrm>
                  <a:off x="2057" y="1321"/>
                  <a:ext cx="1624" cy="1502"/>
                  <a:chOff x="2057" y="1321"/>
                  <a:chExt cx="1624" cy="1502"/>
                </a:xfrm>
              </p:grpSpPr>
              <p:sp>
                <p:nvSpPr>
                  <p:cNvPr id="6215" name="Freeform 71"/>
                  <p:cNvSpPr>
                    <a:spLocks/>
                  </p:cNvSpPr>
                  <p:nvPr/>
                </p:nvSpPr>
                <p:spPr bwMode="auto">
                  <a:xfrm>
                    <a:off x="2057" y="1321"/>
                    <a:ext cx="1624" cy="1502"/>
                  </a:xfrm>
                  <a:custGeom>
                    <a:avLst/>
                    <a:gdLst>
                      <a:gd name="T0" fmla="*/ 129 w 1624"/>
                      <a:gd name="T1" fmla="*/ 26 h 1502"/>
                      <a:gd name="T2" fmla="*/ 269 w 1624"/>
                      <a:gd name="T3" fmla="*/ 18 h 1502"/>
                      <a:gd name="T4" fmla="*/ 458 w 1624"/>
                      <a:gd name="T5" fmla="*/ 5 h 1502"/>
                      <a:gd name="T6" fmla="*/ 654 w 1624"/>
                      <a:gd name="T7" fmla="*/ 0 h 1502"/>
                      <a:gd name="T8" fmla="*/ 885 w 1624"/>
                      <a:gd name="T9" fmla="*/ 0 h 1502"/>
                      <a:gd name="T10" fmla="*/ 1047 w 1624"/>
                      <a:gd name="T11" fmla="*/ 3 h 1502"/>
                      <a:gd name="T12" fmla="*/ 1295 w 1624"/>
                      <a:gd name="T13" fmla="*/ 12 h 1502"/>
                      <a:gd name="T14" fmla="*/ 1535 w 1624"/>
                      <a:gd name="T15" fmla="*/ 24 h 1502"/>
                      <a:gd name="T16" fmla="*/ 1592 w 1624"/>
                      <a:gd name="T17" fmla="*/ 27 h 1502"/>
                      <a:gd name="T18" fmla="*/ 1605 w 1624"/>
                      <a:gd name="T19" fmla="*/ 32 h 1502"/>
                      <a:gd name="T20" fmla="*/ 1614 w 1624"/>
                      <a:gd name="T21" fmla="*/ 38 h 1502"/>
                      <a:gd name="T22" fmla="*/ 1622 w 1624"/>
                      <a:gd name="T23" fmla="*/ 50 h 1502"/>
                      <a:gd name="T24" fmla="*/ 1623 w 1624"/>
                      <a:gd name="T25" fmla="*/ 62 h 1502"/>
                      <a:gd name="T26" fmla="*/ 1562 w 1624"/>
                      <a:gd name="T27" fmla="*/ 1473 h 1502"/>
                      <a:gd name="T28" fmla="*/ 1554 w 1624"/>
                      <a:gd name="T29" fmla="*/ 1495 h 1502"/>
                      <a:gd name="T30" fmla="*/ 1535 w 1624"/>
                      <a:gd name="T31" fmla="*/ 1501 h 1502"/>
                      <a:gd name="T32" fmla="*/ 1011 w 1624"/>
                      <a:gd name="T33" fmla="*/ 1466 h 1502"/>
                      <a:gd name="T34" fmla="*/ 497 w 1624"/>
                      <a:gd name="T35" fmla="*/ 1429 h 1502"/>
                      <a:gd name="T36" fmla="*/ 24 w 1624"/>
                      <a:gd name="T37" fmla="*/ 1395 h 1502"/>
                      <a:gd name="T38" fmla="*/ 0 w 1624"/>
                      <a:gd name="T39" fmla="*/ 1358 h 1502"/>
                      <a:gd name="T40" fmla="*/ 73 w 1624"/>
                      <a:gd name="T41" fmla="*/ 71 h 1502"/>
                      <a:gd name="T42" fmla="*/ 129 w 1624"/>
                      <a:gd name="T43" fmla="*/ 26 h 15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624" h="1502">
                        <a:moveTo>
                          <a:pt x="129" y="26"/>
                        </a:moveTo>
                        <a:lnTo>
                          <a:pt x="269" y="18"/>
                        </a:lnTo>
                        <a:lnTo>
                          <a:pt x="458" y="5"/>
                        </a:lnTo>
                        <a:lnTo>
                          <a:pt x="654" y="0"/>
                        </a:lnTo>
                        <a:lnTo>
                          <a:pt x="885" y="0"/>
                        </a:lnTo>
                        <a:lnTo>
                          <a:pt x="1047" y="3"/>
                        </a:lnTo>
                        <a:lnTo>
                          <a:pt x="1295" y="12"/>
                        </a:lnTo>
                        <a:lnTo>
                          <a:pt x="1535" y="24"/>
                        </a:lnTo>
                        <a:lnTo>
                          <a:pt x="1592" y="27"/>
                        </a:lnTo>
                        <a:lnTo>
                          <a:pt x="1605" y="32"/>
                        </a:lnTo>
                        <a:lnTo>
                          <a:pt x="1614" y="38"/>
                        </a:lnTo>
                        <a:lnTo>
                          <a:pt x="1622" y="50"/>
                        </a:lnTo>
                        <a:lnTo>
                          <a:pt x="1623" y="62"/>
                        </a:lnTo>
                        <a:lnTo>
                          <a:pt x="1562" y="1473"/>
                        </a:lnTo>
                        <a:lnTo>
                          <a:pt x="1554" y="1495"/>
                        </a:lnTo>
                        <a:lnTo>
                          <a:pt x="1535" y="1501"/>
                        </a:lnTo>
                        <a:lnTo>
                          <a:pt x="1011" y="1466"/>
                        </a:lnTo>
                        <a:lnTo>
                          <a:pt x="497" y="1429"/>
                        </a:lnTo>
                        <a:lnTo>
                          <a:pt x="24" y="1395"/>
                        </a:lnTo>
                        <a:lnTo>
                          <a:pt x="0" y="1358"/>
                        </a:lnTo>
                        <a:lnTo>
                          <a:pt x="73" y="71"/>
                        </a:lnTo>
                        <a:lnTo>
                          <a:pt x="129" y="26"/>
                        </a:lnTo>
                      </a:path>
                    </a:pathLst>
                  </a:custGeom>
                  <a:solidFill>
                    <a:srgbClr val="C0C0C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216" name="Arc 72"/>
                  <p:cNvSpPr>
                    <a:spLocks/>
                  </p:cNvSpPr>
                  <p:nvPr/>
                </p:nvSpPr>
                <p:spPr bwMode="auto">
                  <a:xfrm>
                    <a:off x="3643" y="1349"/>
                    <a:ext cx="38" cy="29"/>
                  </a:xfrm>
                  <a:custGeom>
                    <a:avLst/>
                    <a:gdLst>
                      <a:gd name="G0" fmla="+- 0 0 0"/>
                      <a:gd name="G1" fmla="+- 21600 0 0"/>
                      <a:gd name="G2" fmla="+- 21600 0 0"/>
                      <a:gd name="T0" fmla="*/ 0 w 21586"/>
                      <a:gd name="T1" fmla="*/ 0 h 21600"/>
                      <a:gd name="T2" fmla="*/ 21586 w 21586"/>
                      <a:gd name="T3" fmla="*/ 20833 h 21600"/>
                      <a:gd name="T4" fmla="*/ 0 w 21586"/>
                      <a:gd name="T5" fmla="*/ 21600 h 21600"/>
                    </a:gdLst>
                    <a:ahLst/>
                    <a:cxnLst>
                      <a:cxn ang="0">
                        <a:pos x="T0" y="T1"/>
                      </a:cxn>
                      <a:cxn ang="0">
                        <a:pos x="T2" y="T3"/>
                      </a:cxn>
                      <a:cxn ang="0">
                        <a:pos x="T4" y="T5"/>
                      </a:cxn>
                    </a:cxnLst>
                    <a:rect l="0" t="0" r="r" b="b"/>
                    <a:pathLst>
                      <a:path w="21586" h="21600" fill="none" extrusionOk="0">
                        <a:moveTo>
                          <a:pt x="-1" y="0"/>
                        </a:moveTo>
                        <a:cubicBezTo>
                          <a:pt x="11630" y="0"/>
                          <a:pt x="21173" y="9209"/>
                          <a:pt x="21586" y="20832"/>
                        </a:cubicBezTo>
                      </a:path>
                      <a:path w="21586" h="21600" stroke="0" extrusionOk="0">
                        <a:moveTo>
                          <a:pt x="-1" y="0"/>
                        </a:moveTo>
                        <a:cubicBezTo>
                          <a:pt x="11630" y="0"/>
                          <a:pt x="21173" y="9209"/>
                          <a:pt x="21586" y="20832"/>
                        </a:cubicBezTo>
                        <a:lnTo>
                          <a:pt x="0" y="21600"/>
                        </a:lnTo>
                        <a:close/>
                      </a:path>
                    </a:pathLst>
                  </a:custGeom>
                  <a:solidFill>
                    <a:srgbClr val="C0C0C0"/>
                  </a:solidFill>
                  <a:ln>
                    <a:noFill/>
                  </a:ln>
                  <a:effectLst/>
                  <a:extLst>
                    <a:ext uri="{91240B29-F687-4F45-9708-019B960494DF}">
                      <a14:hiddenLine xmlns:a14="http://schemas.microsoft.com/office/drawing/2010/main" w="12700"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17" name="Arc 73"/>
                  <p:cNvSpPr>
                    <a:spLocks/>
                  </p:cNvSpPr>
                  <p:nvPr/>
                </p:nvSpPr>
                <p:spPr bwMode="auto">
                  <a:xfrm>
                    <a:off x="2131" y="1349"/>
                    <a:ext cx="76" cy="57"/>
                  </a:xfrm>
                  <a:custGeom>
                    <a:avLst/>
                    <a:gdLst>
                      <a:gd name="G0" fmla="+- 21597 0 0"/>
                      <a:gd name="G1" fmla="+- 21598 0 0"/>
                      <a:gd name="G2" fmla="+- 21600 0 0"/>
                      <a:gd name="T0" fmla="*/ 0 w 21597"/>
                      <a:gd name="T1" fmla="*/ 21225 h 21598"/>
                      <a:gd name="T2" fmla="*/ 21317 w 21597"/>
                      <a:gd name="T3" fmla="*/ 0 h 21598"/>
                      <a:gd name="T4" fmla="*/ 21597 w 21597"/>
                      <a:gd name="T5" fmla="*/ 21598 h 21598"/>
                    </a:gdLst>
                    <a:ahLst/>
                    <a:cxnLst>
                      <a:cxn ang="0">
                        <a:pos x="T0" y="T1"/>
                      </a:cxn>
                      <a:cxn ang="0">
                        <a:pos x="T2" y="T3"/>
                      </a:cxn>
                      <a:cxn ang="0">
                        <a:pos x="T4" y="T5"/>
                      </a:cxn>
                    </a:cxnLst>
                    <a:rect l="0" t="0" r="r" b="b"/>
                    <a:pathLst>
                      <a:path w="21597" h="21598" fill="none" extrusionOk="0">
                        <a:moveTo>
                          <a:pt x="0" y="21225"/>
                        </a:moveTo>
                        <a:cubicBezTo>
                          <a:pt x="201" y="9551"/>
                          <a:pt x="9642" y="151"/>
                          <a:pt x="21316" y="-1"/>
                        </a:cubicBezTo>
                      </a:path>
                      <a:path w="21597" h="21598" stroke="0" extrusionOk="0">
                        <a:moveTo>
                          <a:pt x="0" y="21225"/>
                        </a:moveTo>
                        <a:cubicBezTo>
                          <a:pt x="201" y="9551"/>
                          <a:pt x="9642" y="151"/>
                          <a:pt x="21316" y="-1"/>
                        </a:cubicBezTo>
                        <a:lnTo>
                          <a:pt x="21597" y="21598"/>
                        </a:lnTo>
                        <a:close/>
                      </a:path>
                    </a:pathLst>
                  </a:custGeom>
                  <a:solidFill>
                    <a:srgbClr val="C0C0C0"/>
                  </a:solidFill>
                  <a:ln>
                    <a:noFill/>
                  </a:ln>
                  <a:effectLst/>
                  <a:extLst>
                    <a:ext uri="{91240B29-F687-4F45-9708-019B960494DF}">
                      <a14:hiddenLine xmlns:a14="http://schemas.microsoft.com/office/drawing/2010/main" w="12700"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18" name="Arc 74"/>
                  <p:cNvSpPr>
                    <a:spLocks/>
                  </p:cNvSpPr>
                  <p:nvPr/>
                </p:nvSpPr>
                <p:spPr bwMode="auto">
                  <a:xfrm>
                    <a:off x="2058" y="2677"/>
                    <a:ext cx="30" cy="41"/>
                  </a:xfrm>
                  <a:custGeom>
                    <a:avLst/>
                    <a:gdLst>
                      <a:gd name="G0" fmla="+- 21600 0 0"/>
                      <a:gd name="G1" fmla="+- 0 0 0"/>
                      <a:gd name="G2" fmla="+- 21600 0 0"/>
                      <a:gd name="T0" fmla="*/ 20862 w 21600"/>
                      <a:gd name="T1" fmla="*/ 21587 h 21587"/>
                      <a:gd name="T2" fmla="*/ 0 w 21600"/>
                      <a:gd name="T3" fmla="*/ 0 h 21587"/>
                      <a:gd name="T4" fmla="*/ 21600 w 21600"/>
                      <a:gd name="T5" fmla="*/ 0 h 21587"/>
                    </a:gdLst>
                    <a:ahLst/>
                    <a:cxnLst>
                      <a:cxn ang="0">
                        <a:pos x="T0" y="T1"/>
                      </a:cxn>
                      <a:cxn ang="0">
                        <a:pos x="T2" y="T3"/>
                      </a:cxn>
                      <a:cxn ang="0">
                        <a:pos x="T4" y="T5"/>
                      </a:cxn>
                    </a:cxnLst>
                    <a:rect l="0" t="0" r="r" b="b"/>
                    <a:pathLst>
                      <a:path w="21600" h="21587" fill="none" extrusionOk="0">
                        <a:moveTo>
                          <a:pt x="20861" y="21587"/>
                        </a:moveTo>
                        <a:cubicBezTo>
                          <a:pt x="9226" y="21189"/>
                          <a:pt x="0" y="11642"/>
                          <a:pt x="0" y="0"/>
                        </a:cubicBezTo>
                      </a:path>
                      <a:path w="21600" h="21587" stroke="0" extrusionOk="0">
                        <a:moveTo>
                          <a:pt x="20861" y="21587"/>
                        </a:moveTo>
                        <a:cubicBezTo>
                          <a:pt x="9226" y="21189"/>
                          <a:pt x="0" y="11642"/>
                          <a:pt x="0" y="0"/>
                        </a:cubicBezTo>
                        <a:lnTo>
                          <a:pt x="21600" y="0"/>
                        </a:lnTo>
                        <a:close/>
                      </a:path>
                    </a:pathLst>
                  </a:custGeom>
                  <a:solidFill>
                    <a:srgbClr val="C0C0C0"/>
                  </a:solidFill>
                  <a:ln>
                    <a:noFill/>
                  </a:ln>
                  <a:effectLst/>
                  <a:extLst>
                    <a:ext uri="{91240B29-F687-4F45-9708-019B960494DF}">
                      <a14:hiddenLine xmlns:a14="http://schemas.microsoft.com/office/drawing/2010/main" w="12700"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6229" name="Group 85"/>
                <p:cNvGrpSpPr>
                  <a:grpSpLocks/>
                </p:cNvGrpSpPr>
                <p:nvPr/>
              </p:nvGrpSpPr>
              <p:grpSpPr bwMode="auto">
                <a:xfrm>
                  <a:off x="2228" y="1554"/>
                  <a:ext cx="1233" cy="1020"/>
                  <a:chOff x="2228" y="1554"/>
                  <a:chExt cx="1233" cy="1020"/>
                </a:xfrm>
              </p:grpSpPr>
              <p:grpSp>
                <p:nvGrpSpPr>
                  <p:cNvPr id="6224" name="Group 80"/>
                  <p:cNvGrpSpPr>
                    <a:grpSpLocks/>
                  </p:cNvGrpSpPr>
                  <p:nvPr/>
                </p:nvGrpSpPr>
                <p:grpSpPr bwMode="auto">
                  <a:xfrm>
                    <a:off x="2228" y="1554"/>
                    <a:ext cx="1233" cy="1020"/>
                    <a:chOff x="2228" y="1554"/>
                    <a:chExt cx="1233" cy="1020"/>
                  </a:xfrm>
                </p:grpSpPr>
                <p:sp>
                  <p:nvSpPr>
                    <p:cNvPr id="6220" name="Freeform 76"/>
                    <p:cNvSpPr>
                      <a:spLocks/>
                    </p:cNvSpPr>
                    <p:nvPr/>
                  </p:nvSpPr>
                  <p:spPr bwMode="auto">
                    <a:xfrm>
                      <a:off x="2277" y="1554"/>
                      <a:ext cx="1181" cy="15"/>
                    </a:xfrm>
                    <a:custGeom>
                      <a:avLst/>
                      <a:gdLst>
                        <a:gd name="T0" fmla="*/ 0 w 1181"/>
                        <a:gd name="T1" fmla="*/ 0 h 15"/>
                        <a:gd name="T2" fmla="*/ 1180 w 1181"/>
                        <a:gd name="T3" fmla="*/ 1 h 15"/>
                        <a:gd name="T4" fmla="*/ 1153 w 1181"/>
                        <a:gd name="T5" fmla="*/ 14 h 15"/>
                        <a:gd name="T6" fmla="*/ 26 w 1181"/>
                        <a:gd name="T7" fmla="*/ 14 h 15"/>
                        <a:gd name="T8" fmla="*/ 0 w 1181"/>
                        <a:gd name="T9" fmla="*/ 0 h 15"/>
                      </a:gdLst>
                      <a:ahLst/>
                      <a:cxnLst>
                        <a:cxn ang="0">
                          <a:pos x="T0" y="T1"/>
                        </a:cxn>
                        <a:cxn ang="0">
                          <a:pos x="T2" y="T3"/>
                        </a:cxn>
                        <a:cxn ang="0">
                          <a:pos x="T4" y="T5"/>
                        </a:cxn>
                        <a:cxn ang="0">
                          <a:pos x="T6" y="T7"/>
                        </a:cxn>
                        <a:cxn ang="0">
                          <a:pos x="T8" y="T9"/>
                        </a:cxn>
                      </a:cxnLst>
                      <a:rect l="0" t="0" r="r" b="b"/>
                      <a:pathLst>
                        <a:path w="1181" h="15">
                          <a:moveTo>
                            <a:pt x="0" y="0"/>
                          </a:moveTo>
                          <a:lnTo>
                            <a:pt x="1180" y="1"/>
                          </a:lnTo>
                          <a:lnTo>
                            <a:pt x="1153" y="14"/>
                          </a:lnTo>
                          <a:lnTo>
                            <a:pt x="26" y="14"/>
                          </a:lnTo>
                          <a:lnTo>
                            <a:pt x="0" y="0"/>
                          </a:lnTo>
                        </a:path>
                      </a:pathLst>
                    </a:custGeom>
                    <a:solidFill>
                      <a:srgbClr val="80808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221" name="Freeform 77"/>
                    <p:cNvSpPr>
                      <a:spLocks/>
                    </p:cNvSpPr>
                    <p:nvPr/>
                  </p:nvSpPr>
                  <p:spPr bwMode="auto">
                    <a:xfrm>
                      <a:off x="3391" y="1554"/>
                      <a:ext cx="70" cy="1020"/>
                    </a:xfrm>
                    <a:custGeom>
                      <a:avLst/>
                      <a:gdLst>
                        <a:gd name="T0" fmla="*/ 44 w 70"/>
                        <a:gd name="T1" fmla="*/ 20 h 1020"/>
                        <a:gd name="T2" fmla="*/ 69 w 70"/>
                        <a:gd name="T3" fmla="*/ 0 h 1020"/>
                        <a:gd name="T4" fmla="*/ 45 w 70"/>
                        <a:gd name="T5" fmla="*/ 553 h 1020"/>
                        <a:gd name="T6" fmla="*/ 23 w 70"/>
                        <a:gd name="T7" fmla="*/ 1019 h 1020"/>
                        <a:gd name="T8" fmla="*/ 0 w 70"/>
                        <a:gd name="T9" fmla="*/ 990 h 1020"/>
                        <a:gd name="T10" fmla="*/ 44 w 70"/>
                        <a:gd name="T11" fmla="*/ 20 h 1020"/>
                      </a:gdLst>
                      <a:ahLst/>
                      <a:cxnLst>
                        <a:cxn ang="0">
                          <a:pos x="T0" y="T1"/>
                        </a:cxn>
                        <a:cxn ang="0">
                          <a:pos x="T2" y="T3"/>
                        </a:cxn>
                        <a:cxn ang="0">
                          <a:pos x="T4" y="T5"/>
                        </a:cxn>
                        <a:cxn ang="0">
                          <a:pos x="T6" y="T7"/>
                        </a:cxn>
                        <a:cxn ang="0">
                          <a:pos x="T8" y="T9"/>
                        </a:cxn>
                        <a:cxn ang="0">
                          <a:pos x="T10" y="T11"/>
                        </a:cxn>
                      </a:cxnLst>
                      <a:rect l="0" t="0" r="r" b="b"/>
                      <a:pathLst>
                        <a:path w="70" h="1020">
                          <a:moveTo>
                            <a:pt x="44" y="20"/>
                          </a:moveTo>
                          <a:lnTo>
                            <a:pt x="69" y="0"/>
                          </a:lnTo>
                          <a:lnTo>
                            <a:pt x="45" y="553"/>
                          </a:lnTo>
                          <a:lnTo>
                            <a:pt x="23" y="1019"/>
                          </a:lnTo>
                          <a:lnTo>
                            <a:pt x="0" y="990"/>
                          </a:lnTo>
                          <a:lnTo>
                            <a:pt x="44" y="20"/>
                          </a:lnTo>
                        </a:path>
                      </a:pathLst>
                    </a:custGeom>
                    <a:solidFill>
                      <a:srgbClr val="FFFFFF"/>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222" name="Freeform 78"/>
                    <p:cNvSpPr>
                      <a:spLocks/>
                    </p:cNvSpPr>
                    <p:nvPr/>
                  </p:nvSpPr>
                  <p:spPr bwMode="auto">
                    <a:xfrm>
                      <a:off x="2228" y="2497"/>
                      <a:ext cx="1182" cy="77"/>
                    </a:xfrm>
                    <a:custGeom>
                      <a:avLst/>
                      <a:gdLst>
                        <a:gd name="T0" fmla="*/ 28 w 1182"/>
                        <a:gd name="T1" fmla="*/ 0 h 77"/>
                        <a:gd name="T2" fmla="*/ 0 w 1182"/>
                        <a:gd name="T3" fmla="*/ 24 h 77"/>
                        <a:gd name="T4" fmla="*/ 1181 w 1182"/>
                        <a:gd name="T5" fmla="*/ 76 h 77"/>
                        <a:gd name="T6" fmla="*/ 1155 w 1182"/>
                        <a:gd name="T7" fmla="*/ 51 h 77"/>
                        <a:gd name="T8" fmla="*/ 28 w 1182"/>
                        <a:gd name="T9" fmla="*/ 0 h 77"/>
                      </a:gdLst>
                      <a:ahLst/>
                      <a:cxnLst>
                        <a:cxn ang="0">
                          <a:pos x="T0" y="T1"/>
                        </a:cxn>
                        <a:cxn ang="0">
                          <a:pos x="T2" y="T3"/>
                        </a:cxn>
                        <a:cxn ang="0">
                          <a:pos x="T4" y="T5"/>
                        </a:cxn>
                        <a:cxn ang="0">
                          <a:pos x="T6" y="T7"/>
                        </a:cxn>
                        <a:cxn ang="0">
                          <a:pos x="T8" y="T9"/>
                        </a:cxn>
                      </a:cxnLst>
                      <a:rect l="0" t="0" r="r" b="b"/>
                      <a:pathLst>
                        <a:path w="1182" h="77">
                          <a:moveTo>
                            <a:pt x="28" y="0"/>
                          </a:moveTo>
                          <a:lnTo>
                            <a:pt x="0" y="24"/>
                          </a:lnTo>
                          <a:lnTo>
                            <a:pt x="1181" y="76"/>
                          </a:lnTo>
                          <a:lnTo>
                            <a:pt x="1155" y="51"/>
                          </a:lnTo>
                          <a:lnTo>
                            <a:pt x="28" y="0"/>
                          </a:lnTo>
                        </a:path>
                      </a:pathLst>
                    </a:custGeom>
                    <a:solidFill>
                      <a:srgbClr val="DFDFDF"/>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223" name="Freeform 79"/>
                    <p:cNvSpPr>
                      <a:spLocks/>
                    </p:cNvSpPr>
                    <p:nvPr/>
                  </p:nvSpPr>
                  <p:spPr bwMode="auto">
                    <a:xfrm>
                      <a:off x="2228" y="1555"/>
                      <a:ext cx="68" cy="962"/>
                    </a:xfrm>
                    <a:custGeom>
                      <a:avLst/>
                      <a:gdLst>
                        <a:gd name="T0" fmla="*/ 44 w 68"/>
                        <a:gd name="T1" fmla="*/ 0 h 962"/>
                        <a:gd name="T2" fmla="*/ 67 w 68"/>
                        <a:gd name="T3" fmla="*/ 21 h 962"/>
                        <a:gd name="T4" fmla="*/ 25 w 68"/>
                        <a:gd name="T5" fmla="*/ 934 h 962"/>
                        <a:gd name="T6" fmla="*/ 0 w 68"/>
                        <a:gd name="T7" fmla="*/ 961 h 962"/>
                        <a:gd name="T8" fmla="*/ 44 w 68"/>
                        <a:gd name="T9" fmla="*/ 0 h 962"/>
                      </a:gdLst>
                      <a:ahLst/>
                      <a:cxnLst>
                        <a:cxn ang="0">
                          <a:pos x="T0" y="T1"/>
                        </a:cxn>
                        <a:cxn ang="0">
                          <a:pos x="T2" y="T3"/>
                        </a:cxn>
                        <a:cxn ang="0">
                          <a:pos x="T4" y="T5"/>
                        </a:cxn>
                        <a:cxn ang="0">
                          <a:pos x="T6" y="T7"/>
                        </a:cxn>
                        <a:cxn ang="0">
                          <a:pos x="T8" y="T9"/>
                        </a:cxn>
                      </a:cxnLst>
                      <a:rect l="0" t="0" r="r" b="b"/>
                      <a:pathLst>
                        <a:path w="68" h="962">
                          <a:moveTo>
                            <a:pt x="44" y="0"/>
                          </a:moveTo>
                          <a:lnTo>
                            <a:pt x="67" y="21"/>
                          </a:lnTo>
                          <a:lnTo>
                            <a:pt x="25" y="934"/>
                          </a:lnTo>
                          <a:lnTo>
                            <a:pt x="0" y="961"/>
                          </a:lnTo>
                          <a:lnTo>
                            <a:pt x="44" y="0"/>
                          </a:lnTo>
                        </a:path>
                      </a:pathLst>
                    </a:custGeom>
                    <a:solidFill>
                      <a:srgbClr val="BFBFBF"/>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6228" name="Group 84"/>
                  <p:cNvGrpSpPr>
                    <a:grpSpLocks/>
                  </p:cNvGrpSpPr>
                  <p:nvPr/>
                </p:nvGrpSpPr>
                <p:grpSpPr bwMode="auto">
                  <a:xfrm>
                    <a:off x="2255" y="1576"/>
                    <a:ext cx="1176" cy="970"/>
                    <a:chOff x="2255" y="1576"/>
                    <a:chExt cx="1176" cy="970"/>
                  </a:xfrm>
                </p:grpSpPr>
                <p:sp>
                  <p:nvSpPr>
                    <p:cNvPr id="6225" name="Freeform 81"/>
                    <p:cNvSpPr>
                      <a:spLocks/>
                    </p:cNvSpPr>
                    <p:nvPr/>
                  </p:nvSpPr>
                  <p:spPr bwMode="auto">
                    <a:xfrm>
                      <a:off x="2255" y="1576"/>
                      <a:ext cx="1176" cy="970"/>
                    </a:xfrm>
                    <a:custGeom>
                      <a:avLst/>
                      <a:gdLst>
                        <a:gd name="T0" fmla="*/ 48 w 1176"/>
                        <a:gd name="T1" fmla="*/ 0 h 970"/>
                        <a:gd name="T2" fmla="*/ 1175 w 1176"/>
                        <a:gd name="T3" fmla="*/ 0 h 970"/>
                        <a:gd name="T4" fmla="*/ 1128 w 1176"/>
                        <a:gd name="T5" fmla="*/ 969 h 970"/>
                        <a:gd name="T6" fmla="*/ 0 w 1176"/>
                        <a:gd name="T7" fmla="*/ 913 h 970"/>
                        <a:gd name="T8" fmla="*/ 48 w 1176"/>
                        <a:gd name="T9" fmla="*/ 0 h 970"/>
                      </a:gdLst>
                      <a:ahLst/>
                      <a:cxnLst>
                        <a:cxn ang="0">
                          <a:pos x="T0" y="T1"/>
                        </a:cxn>
                        <a:cxn ang="0">
                          <a:pos x="T2" y="T3"/>
                        </a:cxn>
                        <a:cxn ang="0">
                          <a:pos x="T4" y="T5"/>
                        </a:cxn>
                        <a:cxn ang="0">
                          <a:pos x="T6" y="T7"/>
                        </a:cxn>
                        <a:cxn ang="0">
                          <a:pos x="T8" y="T9"/>
                        </a:cxn>
                      </a:cxnLst>
                      <a:rect l="0" t="0" r="r" b="b"/>
                      <a:pathLst>
                        <a:path w="1176" h="970">
                          <a:moveTo>
                            <a:pt x="48" y="0"/>
                          </a:moveTo>
                          <a:lnTo>
                            <a:pt x="1175" y="0"/>
                          </a:lnTo>
                          <a:lnTo>
                            <a:pt x="1128" y="969"/>
                          </a:lnTo>
                          <a:lnTo>
                            <a:pt x="0" y="913"/>
                          </a:lnTo>
                          <a:lnTo>
                            <a:pt x="48" y="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226" name="Freeform 82"/>
                    <p:cNvSpPr>
                      <a:spLocks/>
                    </p:cNvSpPr>
                    <p:nvPr/>
                  </p:nvSpPr>
                  <p:spPr bwMode="auto">
                    <a:xfrm>
                      <a:off x="2295" y="1614"/>
                      <a:ext cx="1097" cy="896"/>
                    </a:xfrm>
                    <a:custGeom>
                      <a:avLst/>
                      <a:gdLst>
                        <a:gd name="T0" fmla="*/ 41 w 1097"/>
                        <a:gd name="T1" fmla="*/ 1 h 896"/>
                        <a:gd name="T2" fmla="*/ 1096 w 1097"/>
                        <a:gd name="T3" fmla="*/ 0 h 896"/>
                        <a:gd name="T4" fmla="*/ 1050 w 1097"/>
                        <a:gd name="T5" fmla="*/ 895 h 896"/>
                        <a:gd name="T6" fmla="*/ 0 w 1097"/>
                        <a:gd name="T7" fmla="*/ 849 h 896"/>
                        <a:gd name="T8" fmla="*/ 41 w 1097"/>
                        <a:gd name="T9" fmla="*/ 1 h 896"/>
                      </a:gdLst>
                      <a:ahLst/>
                      <a:cxnLst>
                        <a:cxn ang="0">
                          <a:pos x="T0" y="T1"/>
                        </a:cxn>
                        <a:cxn ang="0">
                          <a:pos x="T2" y="T3"/>
                        </a:cxn>
                        <a:cxn ang="0">
                          <a:pos x="T4" y="T5"/>
                        </a:cxn>
                        <a:cxn ang="0">
                          <a:pos x="T6" y="T7"/>
                        </a:cxn>
                        <a:cxn ang="0">
                          <a:pos x="T8" y="T9"/>
                        </a:cxn>
                      </a:cxnLst>
                      <a:rect l="0" t="0" r="r" b="b"/>
                      <a:pathLst>
                        <a:path w="1097" h="896">
                          <a:moveTo>
                            <a:pt x="41" y="1"/>
                          </a:moveTo>
                          <a:lnTo>
                            <a:pt x="1096" y="0"/>
                          </a:lnTo>
                          <a:lnTo>
                            <a:pt x="1050" y="895"/>
                          </a:lnTo>
                          <a:lnTo>
                            <a:pt x="0" y="849"/>
                          </a:lnTo>
                          <a:lnTo>
                            <a:pt x="41" y="1"/>
                          </a:lnTo>
                        </a:path>
                      </a:pathLst>
                    </a:custGeom>
                    <a:solidFill>
                      <a:srgbClr val="C0C0C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227" name="Freeform 83"/>
                    <p:cNvSpPr>
                      <a:spLocks/>
                    </p:cNvSpPr>
                    <p:nvPr/>
                  </p:nvSpPr>
                  <p:spPr bwMode="auto">
                    <a:xfrm>
                      <a:off x="2313" y="1667"/>
                      <a:ext cx="1034" cy="808"/>
                    </a:xfrm>
                    <a:custGeom>
                      <a:avLst/>
                      <a:gdLst>
                        <a:gd name="T0" fmla="*/ 38 w 1034"/>
                        <a:gd name="T1" fmla="*/ 0 h 808"/>
                        <a:gd name="T2" fmla="*/ 1033 w 1034"/>
                        <a:gd name="T3" fmla="*/ 0 h 808"/>
                        <a:gd name="T4" fmla="*/ 991 w 1034"/>
                        <a:gd name="T5" fmla="*/ 807 h 808"/>
                        <a:gd name="T6" fmla="*/ 0 w 1034"/>
                        <a:gd name="T7" fmla="*/ 766 h 808"/>
                        <a:gd name="T8" fmla="*/ 38 w 1034"/>
                        <a:gd name="T9" fmla="*/ 0 h 808"/>
                      </a:gdLst>
                      <a:ahLst/>
                      <a:cxnLst>
                        <a:cxn ang="0">
                          <a:pos x="T0" y="T1"/>
                        </a:cxn>
                        <a:cxn ang="0">
                          <a:pos x="T2" y="T3"/>
                        </a:cxn>
                        <a:cxn ang="0">
                          <a:pos x="T4" y="T5"/>
                        </a:cxn>
                        <a:cxn ang="0">
                          <a:pos x="T6" y="T7"/>
                        </a:cxn>
                        <a:cxn ang="0">
                          <a:pos x="T8" y="T9"/>
                        </a:cxn>
                      </a:cxnLst>
                      <a:rect l="0" t="0" r="r" b="b"/>
                      <a:pathLst>
                        <a:path w="1034" h="808">
                          <a:moveTo>
                            <a:pt x="38" y="0"/>
                          </a:moveTo>
                          <a:lnTo>
                            <a:pt x="1033" y="0"/>
                          </a:lnTo>
                          <a:lnTo>
                            <a:pt x="991" y="807"/>
                          </a:lnTo>
                          <a:lnTo>
                            <a:pt x="0" y="766"/>
                          </a:lnTo>
                          <a:lnTo>
                            <a:pt x="38" y="0"/>
                          </a:lnTo>
                        </a:path>
                      </a:pathLst>
                    </a:custGeom>
                    <a:solidFill>
                      <a:srgbClr val="0000FF"/>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grpSp>
          <p:sp>
            <p:nvSpPr>
              <p:cNvPr id="6231" name="Freeform 87"/>
              <p:cNvSpPr>
                <a:spLocks/>
              </p:cNvSpPr>
              <p:nvPr/>
            </p:nvSpPr>
            <p:spPr bwMode="auto">
              <a:xfrm>
                <a:off x="3366" y="2707"/>
                <a:ext cx="62" cy="17"/>
              </a:xfrm>
              <a:custGeom>
                <a:avLst/>
                <a:gdLst>
                  <a:gd name="T0" fmla="*/ 0 w 62"/>
                  <a:gd name="T1" fmla="*/ 0 h 17"/>
                  <a:gd name="T2" fmla="*/ 61 w 62"/>
                  <a:gd name="T3" fmla="*/ 1 h 17"/>
                  <a:gd name="T4" fmla="*/ 61 w 62"/>
                  <a:gd name="T5" fmla="*/ 16 h 17"/>
                  <a:gd name="T6" fmla="*/ 0 w 62"/>
                  <a:gd name="T7" fmla="*/ 13 h 17"/>
                  <a:gd name="T8" fmla="*/ 0 w 62"/>
                  <a:gd name="T9" fmla="*/ 0 h 17"/>
                </a:gdLst>
                <a:ahLst/>
                <a:cxnLst>
                  <a:cxn ang="0">
                    <a:pos x="T0" y="T1"/>
                  </a:cxn>
                  <a:cxn ang="0">
                    <a:pos x="T2" y="T3"/>
                  </a:cxn>
                  <a:cxn ang="0">
                    <a:pos x="T4" y="T5"/>
                  </a:cxn>
                  <a:cxn ang="0">
                    <a:pos x="T6" y="T7"/>
                  </a:cxn>
                  <a:cxn ang="0">
                    <a:pos x="T8" y="T9"/>
                  </a:cxn>
                </a:cxnLst>
                <a:rect l="0" t="0" r="r" b="b"/>
                <a:pathLst>
                  <a:path w="62" h="17">
                    <a:moveTo>
                      <a:pt x="0" y="0"/>
                    </a:moveTo>
                    <a:lnTo>
                      <a:pt x="61" y="1"/>
                    </a:lnTo>
                    <a:lnTo>
                      <a:pt x="61" y="16"/>
                    </a:lnTo>
                    <a:lnTo>
                      <a:pt x="0" y="13"/>
                    </a:lnTo>
                    <a:lnTo>
                      <a:pt x="0" y="0"/>
                    </a:lnTo>
                  </a:path>
                </a:pathLst>
              </a:custGeom>
              <a:solidFill>
                <a:srgbClr val="008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6291" name="Group 147"/>
            <p:cNvGrpSpPr>
              <a:grpSpLocks/>
            </p:cNvGrpSpPr>
            <p:nvPr/>
          </p:nvGrpSpPr>
          <p:grpSpPr bwMode="auto">
            <a:xfrm>
              <a:off x="1420" y="3303"/>
              <a:ext cx="2299" cy="519"/>
              <a:chOff x="1420" y="3303"/>
              <a:chExt cx="2299" cy="519"/>
            </a:xfrm>
          </p:grpSpPr>
          <p:sp>
            <p:nvSpPr>
              <p:cNvPr id="6233" name="Freeform 89"/>
              <p:cNvSpPr>
                <a:spLocks/>
              </p:cNvSpPr>
              <p:nvPr/>
            </p:nvSpPr>
            <p:spPr bwMode="auto">
              <a:xfrm>
                <a:off x="3009" y="3464"/>
                <a:ext cx="547" cy="222"/>
              </a:xfrm>
              <a:custGeom>
                <a:avLst/>
                <a:gdLst>
                  <a:gd name="T0" fmla="*/ 211 w 547"/>
                  <a:gd name="T1" fmla="*/ 0 h 222"/>
                  <a:gd name="T2" fmla="*/ 83 w 547"/>
                  <a:gd name="T3" fmla="*/ 129 h 222"/>
                  <a:gd name="T4" fmla="*/ 0 w 547"/>
                  <a:gd name="T5" fmla="*/ 184 h 222"/>
                  <a:gd name="T6" fmla="*/ 358 w 547"/>
                  <a:gd name="T7" fmla="*/ 221 h 222"/>
                  <a:gd name="T8" fmla="*/ 441 w 547"/>
                  <a:gd name="T9" fmla="*/ 151 h 222"/>
                  <a:gd name="T10" fmla="*/ 546 w 547"/>
                  <a:gd name="T11" fmla="*/ 29 h 222"/>
                  <a:gd name="T12" fmla="*/ 211 w 547"/>
                  <a:gd name="T13" fmla="*/ 0 h 222"/>
                </a:gdLst>
                <a:ahLst/>
                <a:cxnLst>
                  <a:cxn ang="0">
                    <a:pos x="T0" y="T1"/>
                  </a:cxn>
                  <a:cxn ang="0">
                    <a:pos x="T2" y="T3"/>
                  </a:cxn>
                  <a:cxn ang="0">
                    <a:pos x="T4" y="T5"/>
                  </a:cxn>
                  <a:cxn ang="0">
                    <a:pos x="T6" y="T7"/>
                  </a:cxn>
                  <a:cxn ang="0">
                    <a:pos x="T8" y="T9"/>
                  </a:cxn>
                  <a:cxn ang="0">
                    <a:pos x="T10" y="T11"/>
                  </a:cxn>
                  <a:cxn ang="0">
                    <a:pos x="T12" y="T13"/>
                  </a:cxn>
                </a:cxnLst>
                <a:rect l="0" t="0" r="r" b="b"/>
                <a:pathLst>
                  <a:path w="547" h="222">
                    <a:moveTo>
                      <a:pt x="211" y="0"/>
                    </a:moveTo>
                    <a:lnTo>
                      <a:pt x="83" y="129"/>
                    </a:lnTo>
                    <a:lnTo>
                      <a:pt x="0" y="184"/>
                    </a:lnTo>
                    <a:lnTo>
                      <a:pt x="358" y="221"/>
                    </a:lnTo>
                    <a:lnTo>
                      <a:pt x="441" y="151"/>
                    </a:lnTo>
                    <a:lnTo>
                      <a:pt x="546" y="29"/>
                    </a:lnTo>
                    <a:lnTo>
                      <a:pt x="211" y="0"/>
                    </a:lnTo>
                  </a:path>
                </a:pathLst>
              </a:custGeom>
              <a:solidFill>
                <a:srgbClr val="80808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6290" name="Group 146"/>
              <p:cNvGrpSpPr>
                <a:grpSpLocks/>
              </p:cNvGrpSpPr>
              <p:nvPr/>
            </p:nvGrpSpPr>
            <p:grpSpPr bwMode="auto">
              <a:xfrm>
                <a:off x="1420" y="3303"/>
                <a:ext cx="2299" cy="519"/>
                <a:chOff x="1420" y="3303"/>
                <a:chExt cx="2299" cy="519"/>
              </a:xfrm>
            </p:grpSpPr>
            <p:sp>
              <p:nvSpPr>
                <p:cNvPr id="6234" name="Freeform 90"/>
                <p:cNvSpPr>
                  <a:spLocks/>
                </p:cNvSpPr>
                <p:nvPr/>
              </p:nvSpPr>
              <p:spPr bwMode="auto">
                <a:xfrm>
                  <a:off x="1420" y="3514"/>
                  <a:ext cx="2032" cy="308"/>
                </a:xfrm>
                <a:custGeom>
                  <a:avLst/>
                  <a:gdLst>
                    <a:gd name="T0" fmla="*/ 0 w 2032"/>
                    <a:gd name="T1" fmla="*/ 0 h 308"/>
                    <a:gd name="T2" fmla="*/ 0 w 2032"/>
                    <a:gd name="T3" fmla="*/ 79 h 308"/>
                    <a:gd name="T4" fmla="*/ 2031 w 2032"/>
                    <a:gd name="T5" fmla="*/ 307 h 308"/>
                    <a:gd name="T6" fmla="*/ 2029 w 2032"/>
                    <a:gd name="T7" fmla="*/ 226 h 308"/>
                    <a:gd name="T8" fmla="*/ 0 w 2032"/>
                    <a:gd name="T9" fmla="*/ 0 h 308"/>
                  </a:gdLst>
                  <a:ahLst/>
                  <a:cxnLst>
                    <a:cxn ang="0">
                      <a:pos x="T0" y="T1"/>
                    </a:cxn>
                    <a:cxn ang="0">
                      <a:pos x="T2" y="T3"/>
                    </a:cxn>
                    <a:cxn ang="0">
                      <a:pos x="T4" y="T5"/>
                    </a:cxn>
                    <a:cxn ang="0">
                      <a:pos x="T6" y="T7"/>
                    </a:cxn>
                    <a:cxn ang="0">
                      <a:pos x="T8" y="T9"/>
                    </a:cxn>
                  </a:cxnLst>
                  <a:rect l="0" t="0" r="r" b="b"/>
                  <a:pathLst>
                    <a:path w="2032" h="308">
                      <a:moveTo>
                        <a:pt x="0" y="0"/>
                      </a:moveTo>
                      <a:lnTo>
                        <a:pt x="0" y="79"/>
                      </a:lnTo>
                      <a:lnTo>
                        <a:pt x="2031" y="307"/>
                      </a:lnTo>
                      <a:lnTo>
                        <a:pt x="2029" y="226"/>
                      </a:lnTo>
                      <a:lnTo>
                        <a:pt x="0" y="0"/>
                      </a:lnTo>
                    </a:path>
                  </a:pathLst>
                </a:custGeom>
                <a:solidFill>
                  <a:srgbClr val="C0C0C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235" name="Freeform 91"/>
                <p:cNvSpPr>
                  <a:spLocks/>
                </p:cNvSpPr>
                <p:nvPr/>
              </p:nvSpPr>
              <p:spPr bwMode="auto">
                <a:xfrm>
                  <a:off x="3457" y="3470"/>
                  <a:ext cx="262" cy="352"/>
                </a:xfrm>
                <a:custGeom>
                  <a:avLst/>
                  <a:gdLst>
                    <a:gd name="T0" fmla="*/ 0 w 262"/>
                    <a:gd name="T1" fmla="*/ 272 h 352"/>
                    <a:gd name="T2" fmla="*/ 0 w 262"/>
                    <a:gd name="T3" fmla="*/ 351 h 352"/>
                    <a:gd name="T4" fmla="*/ 114 w 262"/>
                    <a:gd name="T5" fmla="*/ 270 h 352"/>
                    <a:gd name="T6" fmla="*/ 160 w 262"/>
                    <a:gd name="T7" fmla="*/ 223 h 352"/>
                    <a:gd name="T8" fmla="*/ 261 w 262"/>
                    <a:gd name="T9" fmla="*/ 100 h 352"/>
                    <a:gd name="T10" fmla="*/ 261 w 262"/>
                    <a:gd name="T11" fmla="*/ 0 h 352"/>
                    <a:gd name="T12" fmla="*/ 129 w 262"/>
                    <a:gd name="T13" fmla="*/ 167 h 352"/>
                    <a:gd name="T14" fmla="*/ 0 w 262"/>
                    <a:gd name="T15" fmla="*/ 272 h 35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62" h="352">
                      <a:moveTo>
                        <a:pt x="0" y="272"/>
                      </a:moveTo>
                      <a:lnTo>
                        <a:pt x="0" y="351"/>
                      </a:lnTo>
                      <a:lnTo>
                        <a:pt x="114" y="270"/>
                      </a:lnTo>
                      <a:lnTo>
                        <a:pt x="160" y="223"/>
                      </a:lnTo>
                      <a:lnTo>
                        <a:pt x="261" y="100"/>
                      </a:lnTo>
                      <a:lnTo>
                        <a:pt x="261" y="0"/>
                      </a:lnTo>
                      <a:lnTo>
                        <a:pt x="129" y="167"/>
                      </a:lnTo>
                      <a:lnTo>
                        <a:pt x="0" y="272"/>
                      </a:lnTo>
                    </a:path>
                  </a:pathLst>
                </a:custGeom>
                <a:solidFill>
                  <a:srgbClr val="5F5F5F"/>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236" name="Line 92"/>
                <p:cNvSpPr>
                  <a:spLocks noChangeShapeType="1"/>
                </p:cNvSpPr>
                <p:nvPr/>
              </p:nvSpPr>
              <p:spPr bwMode="auto">
                <a:xfrm>
                  <a:off x="1427" y="3544"/>
                  <a:ext cx="2030" cy="220"/>
                </a:xfrm>
                <a:prstGeom prst="line">
                  <a:avLst/>
                </a:prstGeom>
                <a:noFill/>
                <a:ln w="12700">
                  <a:solidFill>
                    <a:srgbClr val="7F7F7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6286" name="Group 142"/>
                <p:cNvGrpSpPr>
                  <a:grpSpLocks/>
                </p:cNvGrpSpPr>
                <p:nvPr/>
              </p:nvGrpSpPr>
              <p:grpSpPr bwMode="auto">
                <a:xfrm>
                  <a:off x="1553" y="3303"/>
                  <a:ext cx="1960" cy="398"/>
                  <a:chOff x="1553" y="3303"/>
                  <a:chExt cx="1960" cy="398"/>
                </a:xfrm>
              </p:grpSpPr>
              <p:sp>
                <p:nvSpPr>
                  <p:cNvPr id="6237" name="Freeform 93"/>
                  <p:cNvSpPr>
                    <a:spLocks/>
                  </p:cNvSpPr>
                  <p:nvPr/>
                </p:nvSpPr>
                <p:spPr bwMode="auto">
                  <a:xfrm>
                    <a:off x="1553" y="3323"/>
                    <a:ext cx="1503" cy="306"/>
                  </a:xfrm>
                  <a:custGeom>
                    <a:avLst/>
                    <a:gdLst>
                      <a:gd name="T0" fmla="*/ 259 w 1503"/>
                      <a:gd name="T1" fmla="*/ 0 h 306"/>
                      <a:gd name="T2" fmla="*/ 80 w 1503"/>
                      <a:gd name="T3" fmla="*/ 133 h 306"/>
                      <a:gd name="T4" fmla="*/ 0 w 1503"/>
                      <a:gd name="T5" fmla="*/ 174 h 306"/>
                      <a:gd name="T6" fmla="*/ 1274 w 1503"/>
                      <a:gd name="T7" fmla="*/ 305 h 306"/>
                      <a:gd name="T8" fmla="*/ 1365 w 1503"/>
                      <a:gd name="T9" fmla="*/ 246 h 306"/>
                      <a:gd name="T10" fmla="*/ 1502 w 1503"/>
                      <a:gd name="T11" fmla="*/ 123 h 306"/>
                      <a:gd name="T12" fmla="*/ 259 w 1503"/>
                      <a:gd name="T13" fmla="*/ 0 h 306"/>
                    </a:gdLst>
                    <a:ahLst/>
                    <a:cxnLst>
                      <a:cxn ang="0">
                        <a:pos x="T0" y="T1"/>
                      </a:cxn>
                      <a:cxn ang="0">
                        <a:pos x="T2" y="T3"/>
                      </a:cxn>
                      <a:cxn ang="0">
                        <a:pos x="T4" y="T5"/>
                      </a:cxn>
                      <a:cxn ang="0">
                        <a:pos x="T6" y="T7"/>
                      </a:cxn>
                      <a:cxn ang="0">
                        <a:pos x="T8" y="T9"/>
                      </a:cxn>
                      <a:cxn ang="0">
                        <a:pos x="T10" y="T11"/>
                      </a:cxn>
                      <a:cxn ang="0">
                        <a:pos x="T12" y="T13"/>
                      </a:cxn>
                    </a:cxnLst>
                    <a:rect l="0" t="0" r="r" b="b"/>
                    <a:pathLst>
                      <a:path w="1503" h="306">
                        <a:moveTo>
                          <a:pt x="259" y="0"/>
                        </a:moveTo>
                        <a:lnTo>
                          <a:pt x="80" y="133"/>
                        </a:lnTo>
                        <a:lnTo>
                          <a:pt x="0" y="174"/>
                        </a:lnTo>
                        <a:lnTo>
                          <a:pt x="1274" y="305"/>
                        </a:lnTo>
                        <a:lnTo>
                          <a:pt x="1365" y="246"/>
                        </a:lnTo>
                        <a:lnTo>
                          <a:pt x="1502" y="123"/>
                        </a:lnTo>
                        <a:lnTo>
                          <a:pt x="259" y="0"/>
                        </a:lnTo>
                      </a:path>
                    </a:pathLst>
                  </a:custGeom>
                  <a:solidFill>
                    <a:srgbClr val="80808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6285" name="Group 141"/>
                  <p:cNvGrpSpPr>
                    <a:grpSpLocks/>
                  </p:cNvGrpSpPr>
                  <p:nvPr/>
                </p:nvGrpSpPr>
                <p:grpSpPr bwMode="auto">
                  <a:xfrm>
                    <a:off x="1599" y="3303"/>
                    <a:ext cx="1914" cy="398"/>
                    <a:chOff x="1599" y="3303"/>
                    <a:chExt cx="1914" cy="398"/>
                  </a:xfrm>
                </p:grpSpPr>
                <p:grpSp>
                  <p:nvGrpSpPr>
                    <p:cNvPr id="6271" name="Group 127"/>
                    <p:cNvGrpSpPr>
                      <a:grpSpLocks/>
                    </p:cNvGrpSpPr>
                    <p:nvPr/>
                  </p:nvGrpSpPr>
                  <p:grpSpPr bwMode="auto">
                    <a:xfrm>
                      <a:off x="1626" y="3303"/>
                      <a:ext cx="1398" cy="329"/>
                      <a:chOff x="1626" y="3303"/>
                      <a:chExt cx="1398" cy="329"/>
                    </a:xfrm>
                  </p:grpSpPr>
                  <p:grpSp>
                    <p:nvGrpSpPr>
                      <p:cNvPr id="6240" name="Group 96"/>
                      <p:cNvGrpSpPr>
                        <a:grpSpLocks/>
                      </p:cNvGrpSpPr>
                      <p:nvPr/>
                    </p:nvGrpSpPr>
                    <p:grpSpPr bwMode="auto">
                      <a:xfrm>
                        <a:off x="1626" y="3303"/>
                        <a:ext cx="286" cy="222"/>
                        <a:chOff x="1626" y="3303"/>
                        <a:chExt cx="286" cy="222"/>
                      </a:xfrm>
                    </p:grpSpPr>
                    <p:sp>
                      <p:nvSpPr>
                        <p:cNvPr id="6238" name="Line 94"/>
                        <p:cNvSpPr>
                          <a:spLocks noChangeShapeType="1"/>
                        </p:cNvSpPr>
                        <p:nvPr/>
                      </p:nvSpPr>
                      <p:spPr bwMode="auto">
                        <a:xfrm flipV="1">
                          <a:off x="1626" y="3468"/>
                          <a:ext cx="87" cy="57"/>
                        </a:xfrm>
                        <a:prstGeom prst="line">
                          <a:avLst/>
                        </a:prstGeom>
                        <a:noFill/>
                        <a:ln w="12700">
                          <a:solidFill>
                            <a:srgbClr val="DFDF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39" name="Line 95"/>
                        <p:cNvSpPr>
                          <a:spLocks noChangeShapeType="1"/>
                        </p:cNvSpPr>
                        <p:nvPr/>
                      </p:nvSpPr>
                      <p:spPr bwMode="auto">
                        <a:xfrm flipV="1">
                          <a:off x="1721" y="3303"/>
                          <a:ext cx="191" cy="173"/>
                        </a:xfrm>
                        <a:prstGeom prst="line">
                          <a:avLst/>
                        </a:prstGeom>
                        <a:noFill/>
                        <a:ln w="12700">
                          <a:solidFill>
                            <a:srgbClr val="DFDF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6243" name="Group 99"/>
                      <p:cNvGrpSpPr>
                        <a:grpSpLocks/>
                      </p:cNvGrpSpPr>
                      <p:nvPr/>
                    </p:nvGrpSpPr>
                    <p:grpSpPr bwMode="auto">
                      <a:xfrm>
                        <a:off x="1741" y="3315"/>
                        <a:ext cx="287" cy="222"/>
                        <a:chOff x="1741" y="3315"/>
                        <a:chExt cx="287" cy="222"/>
                      </a:xfrm>
                    </p:grpSpPr>
                    <p:sp>
                      <p:nvSpPr>
                        <p:cNvPr id="6241" name="Line 97"/>
                        <p:cNvSpPr>
                          <a:spLocks noChangeShapeType="1"/>
                        </p:cNvSpPr>
                        <p:nvPr/>
                      </p:nvSpPr>
                      <p:spPr bwMode="auto">
                        <a:xfrm flipV="1">
                          <a:off x="1741" y="3479"/>
                          <a:ext cx="87" cy="58"/>
                        </a:xfrm>
                        <a:prstGeom prst="line">
                          <a:avLst/>
                        </a:prstGeom>
                        <a:noFill/>
                        <a:ln w="12700">
                          <a:solidFill>
                            <a:srgbClr val="DFDF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42" name="Line 98"/>
                        <p:cNvSpPr>
                          <a:spLocks noChangeShapeType="1"/>
                        </p:cNvSpPr>
                        <p:nvPr/>
                      </p:nvSpPr>
                      <p:spPr bwMode="auto">
                        <a:xfrm flipV="1">
                          <a:off x="1836" y="3315"/>
                          <a:ext cx="192" cy="172"/>
                        </a:xfrm>
                        <a:prstGeom prst="line">
                          <a:avLst/>
                        </a:prstGeom>
                        <a:noFill/>
                        <a:ln w="12700">
                          <a:solidFill>
                            <a:srgbClr val="DFDF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6246" name="Group 102"/>
                      <p:cNvGrpSpPr>
                        <a:grpSpLocks/>
                      </p:cNvGrpSpPr>
                      <p:nvPr/>
                    </p:nvGrpSpPr>
                    <p:grpSpPr bwMode="auto">
                      <a:xfrm>
                        <a:off x="1859" y="3322"/>
                        <a:ext cx="287" cy="222"/>
                        <a:chOff x="1859" y="3322"/>
                        <a:chExt cx="287" cy="222"/>
                      </a:xfrm>
                    </p:grpSpPr>
                    <p:sp>
                      <p:nvSpPr>
                        <p:cNvPr id="6244" name="Line 100"/>
                        <p:cNvSpPr>
                          <a:spLocks noChangeShapeType="1"/>
                        </p:cNvSpPr>
                        <p:nvPr/>
                      </p:nvSpPr>
                      <p:spPr bwMode="auto">
                        <a:xfrm flipV="1">
                          <a:off x="1859" y="3487"/>
                          <a:ext cx="87" cy="57"/>
                        </a:xfrm>
                        <a:prstGeom prst="line">
                          <a:avLst/>
                        </a:prstGeom>
                        <a:noFill/>
                        <a:ln w="12700">
                          <a:solidFill>
                            <a:srgbClr val="DFDF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45" name="Line 101"/>
                        <p:cNvSpPr>
                          <a:spLocks noChangeShapeType="1"/>
                        </p:cNvSpPr>
                        <p:nvPr/>
                      </p:nvSpPr>
                      <p:spPr bwMode="auto">
                        <a:xfrm flipV="1">
                          <a:off x="1954" y="3322"/>
                          <a:ext cx="192" cy="173"/>
                        </a:xfrm>
                        <a:prstGeom prst="line">
                          <a:avLst/>
                        </a:prstGeom>
                        <a:noFill/>
                        <a:ln w="12700">
                          <a:solidFill>
                            <a:srgbClr val="DFDF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6249" name="Group 105"/>
                      <p:cNvGrpSpPr>
                        <a:grpSpLocks/>
                      </p:cNvGrpSpPr>
                      <p:nvPr/>
                    </p:nvGrpSpPr>
                    <p:grpSpPr bwMode="auto">
                      <a:xfrm>
                        <a:off x="1966" y="3338"/>
                        <a:ext cx="287" cy="222"/>
                        <a:chOff x="1966" y="3338"/>
                        <a:chExt cx="287" cy="222"/>
                      </a:xfrm>
                    </p:grpSpPr>
                    <p:sp>
                      <p:nvSpPr>
                        <p:cNvPr id="6247" name="Line 103"/>
                        <p:cNvSpPr>
                          <a:spLocks noChangeShapeType="1"/>
                        </p:cNvSpPr>
                        <p:nvPr/>
                      </p:nvSpPr>
                      <p:spPr bwMode="auto">
                        <a:xfrm flipV="1">
                          <a:off x="1966" y="3502"/>
                          <a:ext cx="89" cy="58"/>
                        </a:xfrm>
                        <a:prstGeom prst="line">
                          <a:avLst/>
                        </a:prstGeom>
                        <a:noFill/>
                        <a:ln w="12700">
                          <a:solidFill>
                            <a:srgbClr val="DFDF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48" name="Line 104"/>
                        <p:cNvSpPr>
                          <a:spLocks noChangeShapeType="1"/>
                        </p:cNvSpPr>
                        <p:nvPr/>
                      </p:nvSpPr>
                      <p:spPr bwMode="auto">
                        <a:xfrm flipV="1">
                          <a:off x="2063" y="3338"/>
                          <a:ext cx="190" cy="172"/>
                        </a:xfrm>
                        <a:prstGeom prst="line">
                          <a:avLst/>
                        </a:prstGeom>
                        <a:noFill/>
                        <a:ln w="12700">
                          <a:solidFill>
                            <a:srgbClr val="DFDF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6252" name="Group 108"/>
                      <p:cNvGrpSpPr>
                        <a:grpSpLocks/>
                      </p:cNvGrpSpPr>
                      <p:nvPr/>
                    </p:nvGrpSpPr>
                    <p:grpSpPr bwMode="auto">
                      <a:xfrm>
                        <a:off x="2085" y="3345"/>
                        <a:ext cx="286" cy="222"/>
                        <a:chOff x="2085" y="3345"/>
                        <a:chExt cx="286" cy="222"/>
                      </a:xfrm>
                    </p:grpSpPr>
                    <p:sp>
                      <p:nvSpPr>
                        <p:cNvPr id="6250" name="Line 106"/>
                        <p:cNvSpPr>
                          <a:spLocks noChangeShapeType="1"/>
                        </p:cNvSpPr>
                        <p:nvPr/>
                      </p:nvSpPr>
                      <p:spPr bwMode="auto">
                        <a:xfrm flipV="1">
                          <a:off x="2085" y="3510"/>
                          <a:ext cx="88" cy="57"/>
                        </a:xfrm>
                        <a:prstGeom prst="line">
                          <a:avLst/>
                        </a:prstGeom>
                        <a:noFill/>
                        <a:ln w="12700">
                          <a:solidFill>
                            <a:srgbClr val="DFDF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51" name="Line 107"/>
                        <p:cNvSpPr>
                          <a:spLocks noChangeShapeType="1"/>
                        </p:cNvSpPr>
                        <p:nvPr/>
                      </p:nvSpPr>
                      <p:spPr bwMode="auto">
                        <a:xfrm flipV="1">
                          <a:off x="2181" y="3345"/>
                          <a:ext cx="190" cy="173"/>
                        </a:xfrm>
                        <a:prstGeom prst="line">
                          <a:avLst/>
                        </a:prstGeom>
                        <a:noFill/>
                        <a:ln w="12700">
                          <a:solidFill>
                            <a:srgbClr val="DFDF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6255" name="Group 111"/>
                      <p:cNvGrpSpPr>
                        <a:grpSpLocks/>
                      </p:cNvGrpSpPr>
                      <p:nvPr/>
                    </p:nvGrpSpPr>
                    <p:grpSpPr bwMode="auto">
                      <a:xfrm>
                        <a:off x="2196" y="3353"/>
                        <a:ext cx="286" cy="222"/>
                        <a:chOff x="2196" y="3353"/>
                        <a:chExt cx="286" cy="222"/>
                      </a:xfrm>
                    </p:grpSpPr>
                    <p:sp>
                      <p:nvSpPr>
                        <p:cNvPr id="6253" name="Line 109"/>
                        <p:cNvSpPr>
                          <a:spLocks noChangeShapeType="1"/>
                        </p:cNvSpPr>
                        <p:nvPr/>
                      </p:nvSpPr>
                      <p:spPr bwMode="auto">
                        <a:xfrm flipV="1">
                          <a:off x="2196" y="3517"/>
                          <a:ext cx="88" cy="58"/>
                        </a:xfrm>
                        <a:prstGeom prst="line">
                          <a:avLst/>
                        </a:prstGeom>
                        <a:noFill/>
                        <a:ln w="12700">
                          <a:solidFill>
                            <a:srgbClr val="DFDF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54" name="Line 110"/>
                        <p:cNvSpPr>
                          <a:spLocks noChangeShapeType="1"/>
                        </p:cNvSpPr>
                        <p:nvPr/>
                      </p:nvSpPr>
                      <p:spPr bwMode="auto">
                        <a:xfrm flipV="1">
                          <a:off x="2292" y="3353"/>
                          <a:ext cx="190" cy="172"/>
                        </a:xfrm>
                        <a:prstGeom prst="line">
                          <a:avLst/>
                        </a:prstGeom>
                        <a:noFill/>
                        <a:ln w="12700">
                          <a:solidFill>
                            <a:srgbClr val="DFDF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6258" name="Group 114"/>
                      <p:cNvGrpSpPr>
                        <a:grpSpLocks/>
                      </p:cNvGrpSpPr>
                      <p:nvPr/>
                    </p:nvGrpSpPr>
                    <p:grpSpPr bwMode="auto">
                      <a:xfrm>
                        <a:off x="2307" y="3364"/>
                        <a:ext cx="286" cy="222"/>
                        <a:chOff x="2307" y="3364"/>
                        <a:chExt cx="286" cy="222"/>
                      </a:xfrm>
                    </p:grpSpPr>
                    <p:sp>
                      <p:nvSpPr>
                        <p:cNvPr id="6256" name="Line 112"/>
                        <p:cNvSpPr>
                          <a:spLocks noChangeShapeType="1"/>
                        </p:cNvSpPr>
                        <p:nvPr/>
                      </p:nvSpPr>
                      <p:spPr bwMode="auto">
                        <a:xfrm flipV="1">
                          <a:off x="2307" y="3529"/>
                          <a:ext cx="87" cy="57"/>
                        </a:xfrm>
                        <a:prstGeom prst="line">
                          <a:avLst/>
                        </a:prstGeom>
                        <a:noFill/>
                        <a:ln w="12700">
                          <a:solidFill>
                            <a:srgbClr val="DFDF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57" name="Line 113"/>
                        <p:cNvSpPr>
                          <a:spLocks noChangeShapeType="1"/>
                        </p:cNvSpPr>
                        <p:nvPr/>
                      </p:nvSpPr>
                      <p:spPr bwMode="auto">
                        <a:xfrm flipV="1">
                          <a:off x="2402" y="3364"/>
                          <a:ext cx="191" cy="173"/>
                        </a:xfrm>
                        <a:prstGeom prst="line">
                          <a:avLst/>
                        </a:prstGeom>
                        <a:noFill/>
                        <a:ln w="12700">
                          <a:solidFill>
                            <a:srgbClr val="DFDF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6261" name="Group 117"/>
                      <p:cNvGrpSpPr>
                        <a:grpSpLocks/>
                      </p:cNvGrpSpPr>
                      <p:nvPr/>
                    </p:nvGrpSpPr>
                    <p:grpSpPr bwMode="auto">
                      <a:xfrm>
                        <a:off x="2410" y="3380"/>
                        <a:ext cx="286" cy="222"/>
                        <a:chOff x="2410" y="3380"/>
                        <a:chExt cx="286" cy="222"/>
                      </a:xfrm>
                    </p:grpSpPr>
                    <p:sp>
                      <p:nvSpPr>
                        <p:cNvPr id="6259" name="Line 115"/>
                        <p:cNvSpPr>
                          <a:spLocks noChangeShapeType="1"/>
                        </p:cNvSpPr>
                        <p:nvPr/>
                      </p:nvSpPr>
                      <p:spPr bwMode="auto">
                        <a:xfrm flipV="1">
                          <a:off x="2410" y="3544"/>
                          <a:ext cx="88" cy="58"/>
                        </a:xfrm>
                        <a:prstGeom prst="line">
                          <a:avLst/>
                        </a:prstGeom>
                        <a:noFill/>
                        <a:ln w="12700">
                          <a:solidFill>
                            <a:srgbClr val="DFDF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60" name="Line 116"/>
                        <p:cNvSpPr>
                          <a:spLocks noChangeShapeType="1"/>
                        </p:cNvSpPr>
                        <p:nvPr/>
                      </p:nvSpPr>
                      <p:spPr bwMode="auto">
                        <a:xfrm flipV="1">
                          <a:off x="2506" y="3380"/>
                          <a:ext cx="190" cy="172"/>
                        </a:xfrm>
                        <a:prstGeom prst="line">
                          <a:avLst/>
                        </a:prstGeom>
                        <a:noFill/>
                        <a:ln w="12700">
                          <a:solidFill>
                            <a:srgbClr val="DFDF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6264" name="Group 120"/>
                      <p:cNvGrpSpPr>
                        <a:grpSpLocks/>
                      </p:cNvGrpSpPr>
                      <p:nvPr/>
                    </p:nvGrpSpPr>
                    <p:grpSpPr bwMode="auto">
                      <a:xfrm>
                        <a:off x="2521" y="3395"/>
                        <a:ext cx="286" cy="222"/>
                        <a:chOff x="2521" y="3395"/>
                        <a:chExt cx="286" cy="222"/>
                      </a:xfrm>
                    </p:grpSpPr>
                    <p:sp>
                      <p:nvSpPr>
                        <p:cNvPr id="6262" name="Line 118"/>
                        <p:cNvSpPr>
                          <a:spLocks noChangeShapeType="1"/>
                        </p:cNvSpPr>
                        <p:nvPr/>
                      </p:nvSpPr>
                      <p:spPr bwMode="auto">
                        <a:xfrm flipV="1">
                          <a:off x="2521" y="3559"/>
                          <a:ext cx="87" cy="58"/>
                        </a:xfrm>
                        <a:prstGeom prst="line">
                          <a:avLst/>
                        </a:prstGeom>
                        <a:noFill/>
                        <a:ln w="12700">
                          <a:solidFill>
                            <a:srgbClr val="DFDF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63" name="Line 119"/>
                        <p:cNvSpPr>
                          <a:spLocks noChangeShapeType="1"/>
                        </p:cNvSpPr>
                        <p:nvPr/>
                      </p:nvSpPr>
                      <p:spPr bwMode="auto">
                        <a:xfrm flipV="1">
                          <a:off x="2616" y="3395"/>
                          <a:ext cx="191" cy="172"/>
                        </a:xfrm>
                        <a:prstGeom prst="line">
                          <a:avLst/>
                        </a:prstGeom>
                        <a:noFill/>
                        <a:ln w="12700">
                          <a:solidFill>
                            <a:srgbClr val="DFDF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6267" name="Group 123"/>
                      <p:cNvGrpSpPr>
                        <a:grpSpLocks/>
                      </p:cNvGrpSpPr>
                      <p:nvPr/>
                    </p:nvGrpSpPr>
                    <p:grpSpPr bwMode="auto">
                      <a:xfrm>
                        <a:off x="2632" y="3403"/>
                        <a:ext cx="286" cy="221"/>
                        <a:chOff x="2632" y="3403"/>
                        <a:chExt cx="286" cy="221"/>
                      </a:xfrm>
                    </p:grpSpPr>
                    <p:sp>
                      <p:nvSpPr>
                        <p:cNvPr id="6265" name="Line 121"/>
                        <p:cNvSpPr>
                          <a:spLocks noChangeShapeType="1"/>
                        </p:cNvSpPr>
                        <p:nvPr/>
                      </p:nvSpPr>
                      <p:spPr bwMode="auto">
                        <a:xfrm flipV="1">
                          <a:off x="2632" y="3567"/>
                          <a:ext cx="87" cy="57"/>
                        </a:xfrm>
                        <a:prstGeom prst="line">
                          <a:avLst/>
                        </a:prstGeom>
                        <a:noFill/>
                        <a:ln w="12700">
                          <a:solidFill>
                            <a:srgbClr val="DFDF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66" name="Line 122"/>
                        <p:cNvSpPr>
                          <a:spLocks noChangeShapeType="1"/>
                        </p:cNvSpPr>
                        <p:nvPr/>
                      </p:nvSpPr>
                      <p:spPr bwMode="auto">
                        <a:xfrm flipV="1">
                          <a:off x="2727" y="3403"/>
                          <a:ext cx="191" cy="172"/>
                        </a:xfrm>
                        <a:prstGeom prst="line">
                          <a:avLst/>
                        </a:prstGeom>
                        <a:noFill/>
                        <a:ln w="12700">
                          <a:solidFill>
                            <a:srgbClr val="DFDF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6270" name="Group 126"/>
                      <p:cNvGrpSpPr>
                        <a:grpSpLocks/>
                      </p:cNvGrpSpPr>
                      <p:nvPr/>
                    </p:nvGrpSpPr>
                    <p:grpSpPr bwMode="auto">
                      <a:xfrm>
                        <a:off x="2738" y="3410"/>
                        <a:ext cx="286" cy="222"/>
                        <a:chOff x="2738" y="3410"/>
                        <a:chExt cx="286" cy="222"/>
                      </a:xfrm>
                    </p:grpSpPr>
                    <p:sp>
                      <p:nvSpPr>
                        <p:cNvPr id="6268" name="Line 124"/>
                        <p:cNvSpPr>
                          <a:spLocks noChangeShapeType="1"/>
                        </p:cNvSpPr>
                        <p:nvPr/>
                      </p:nvSpPr>
                      <p:spPr bwMode="auto">
                        <a:xfrm flipV="1">
                          <a:off x="2738" y="3574"/>
                          <a:ext cx="88" cy="58"/>
                        </a:xfrm>
                        <a:prstGeom prst="line">
                          <a:avLst/>
                        </a:prstGeom>
                        <a:noFill/>
                        <a:ln w="12700">
                          <a:solidFill>
                            <a:srgbClr val="DFDF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69" name="Line 125"/>
                        <p:cNvSpPr>
                          <a:spLocks noChangeShapeType="1"/>
                        </p:cNvSpPr>
                        <p:nvPr/>
                      </p:nvSpPr>
                      <p:spPr bwMode="auto">
                        <a:xfrm flipV="1">
                          <a:off x="2834" y="3410"/>
                          <a:ext cx="190" cy="172"/>
                        </a:xfrm>
                        <a:prstGeom prst="line">
                          <a:avLst/>
                        </a:prstGeom>
                        <a:noFill/>
                        <a:ln w="12700">
                          <a:solidFill>
                            <a:srgbClr val="DFDF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grpSp>
                  <p:nvGrpSpPr>
                    <p:cNvPr id="6281" name="Group 137"/>
                    <p:cNvGrpSpPr>
                      <a:grpSpLocks/>
                    </p:cNvGrpSpPr>
                    <p:nvPr/>
                  </p:nvGrpSpPr>
                  <p:grpSpPr bwMode="auto">
                    <a:xfrm>
                      <a:off x="3082" y="3445"/>
                      <a:ext cx="416" cy="256"/>
                      <a:chOff x="3082" y="3445"/>
                      <a:chExt cx="416" cy="256"/>
                    </a:xfrm>
                  </p:grpSpPr>
                  <p:grpSp>
                    <p:nvGrpSpPr>
                      <p:cNvPr id="6274" name="Group 130"/>
                      <p:cNvGrpSpPr>
                        <a:grpSpLocks/>
                      </p:cNvGrpSpPr>
                      <p:nvPr/>
                    </p:nvGrpSpPr>
                    <p:grpSpPr bwMode="auto">
                      <a:xfrm>
                        <a:off x="3258" y="3460"/>
                        <a:ext cx="240" cy="241"/>
                        <a:chOff x="3258" y="3460"/>
                        <a:chExt cx="240" cy="241"/>
                      </a:xfrm>
                    </p:grpSpPr>
                    <p:sp>
                      <p:nvSpPr>
                        <p:cNvPr id="6272" name="Line 128"/>
                        <p:cNvSpPr>
                          <a:spLocks noChangeShapeType="1"/>
                        </p:cNvSpPr>
                        <p:nvPr/>
                      </p:nvSpPr>
                      <p:spPr bwMode="auto">
                        <a:xfrm flipV="1">
                          <a:off x="3258" y="3632"/>
                          <a:ext cx="76" cy="69"/>
                        </a:xfrm>
                        <a:prstGeom prst="line">
                          <a:avLst/>
                        </a:prstGeom>
                        <a:noFill/>
                        <a:ln w="12700">
                          <a:solidFill>
                            <a:srgbClr val="DFDF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73" name="Line 129"/>
                        <p:cNvSpPr>
                          <a:spLocks noChangeShapeType="1"/>
                        </p:cNvSpPr>
                        <p:nvPr/>
                      </p:nvSpPr>
                      <p:spPr bwMode="auto">
                        <a:xfrm flipV="1">
                          <a:off x="3342" y="3460"/>
                          <a:ext cx="156" cy="180"/>
                        </a:xfrm>
                        <a:prstGeom prst="line">
                          <a:avLst/>
                        </a:prstGeom>
                        <a:noFill/>
                        <a:ln w="12700">
                          <a:solidFill>
                            <a:srgbClr val="DFDF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6277" name="Group 133"/>
                      <p:cNvGrpSpPr>
                        <a:grpSpLocks/>
                      </p:cNvGrpSpPr>
                      <p:nvPr/>
                    </p:nvGrpSpPr>
                    <p:grpSpPr bwMode="auto">
                      <a:xfrm>
                        <a:off x="3170" y="3448"/>
                        <a:ext cx="244" cy="245"/>
                        <a:chOff x="3170" y="3448"/>
                        <a:chExt cx="244" cy="245"/>
                      </a:xfrm>
                    </p:grpSpPr>
                    <p:sp>
                      <p:nvSpPr>
                        <p:cNvPr id="6275" name="Line 131"/>
                        <p:cNvSpPr>
                          <a:spLocks noChangeShapeType="1"/>
                        </p:cNvSpPr>
                        <p:nvPr/>
                      </p:nvSpPr>
                      <p:spPr bwMode="auto">
                        <a:xfrm flipV="1">
                          <a:off x="3170" y="3624"/>
                          <a:ext cx="76" cy="69"/>
                        </a:xfrm>
                        <a:prstGeom prst="line">
                          <a:avLst/>
                        </a:prstGeom>
                        <a:noFill/>
                        <a:ln w="12700">
                          <a:solidFill>
                            <a:srgbClr val="DFDF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76" name="Line 132"/>
                        <p:cNvSpPr>
                          <a:spLocks noChangeShapeType="1"/>
                        </p:cNvSpPr>
                        <p:nvPr/>
                      </p:nvSpPr>
                      <p:spPr bwMode="auto">
                        <a:xfrm flipV="1">
                          <a:off x="3254" y="3448"/>
                          <a:ext cx="160" cy="184"/>
                        </a:xfrm>
                        <a:prstGeom prst="line">
                          <a:avLst/>
                        </a:prstGeom>
                        <a:noFill/>
                        <a:ln w="12700">
                          <a:solidFill>
                            <a:srgbClr val="DFDF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6280" name="Group 136"/>
                      <p:cNvGrpSpPr>
                        <a:grpSpLocks/>
                      </p:cNvGrpSpPr>
                      <p:nvPr/>
                    </p:nvGrpSpPr>
                    <p:grpSpPr bwMode="auto">
                      <a:xfrm>
                        <a:off x="3082" y="3445"/>
                        <a:ext cx="237" cy="237"/>
                        <a:chOff x="3082" y="3445"/>
                        <a:chExt cx="237" cy="237"/>
                      </a:xfrm>
                    </p:grpSpPr>
                    <p:sp>
                      <p:nvSpPr>
                        <p:cNvPr id="6278" name="Line 134"/>
                        <p:cNvSpPr>
                          <a:spLocks noChangeShapeType="1"/>
                        </p:cNvSpPr>
                        <p:nvPr/>
                      </p:nvSpPr>
                      <p:spPr bwMode="auto">
                        <a:xfrm flipV="1">
                          <a:off x="3082" y="3613"/>
                          <a:ext cx="76" cy="69"/>
                        </a:xfrm>
                        <a:prstGeom prst="line">
                          <a:avLst/>
                        </a:prstGeom>
                        <a:noFill/>
                        <a:ln w="12700">
                          <a:solidFill>
                            <a:srgbClr val="DFDF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79" name="Line 135"/>
                        <p:cNvSpPr>
                          <a:spLocks noChangeShapeType="1"/>
                        </p:cNvSpPr>
                        <p:nvPr/>
                      </p:nvSpPr>
                      <p:spPr bwMode="auto">
                        <a:xfrm flipV="1">
                          <a:off x="3166" y="3445"/>
                          <a:ext cx="153" cy="176"/>
                        </a:xfrm>
                        <a:prstGeom prst="line">
                          <a:avLst/>
                        </a:prstGeom>
                        <a:noFill/>
                        <a:ln w="12700">
                          <a:solidFill>
                            <a:srgbClr val="DFDF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sp>
                  <p:nvSpPr>
                    <p:cNvPr id="6282" name="Line 138"/>
                    <p:cNvSpPr>
                      <a:spLocks noChangeShapeType="1"/>
                    </p:cNvSpPr>
                    <p:nvPr/>
                  </p:nvSpPr>
                  <p:spPr bwMode="auto">
                    <a:xfrm>
                      <a:off x="1729" y="3376"/>
                      <a:ext cx="1784" cy="164"/>
                    </a:xfrm>
                    <a:prstGeom prst="line">
                      <a:avLst/>
                    </a:prstGeom>
                    <a:noFill/>
                    <a:ln w="12700">
                      <a:solidFill>
                        <a:srgbClr val="DFDF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83" name="Line 139"/>
                    <p:cNvSpPr>
                      <a:spLocks noChangeShapeType="1"/>
                    </p:cNvSpPr>
                    <p:nvPr/>
                  </p:nvSpPr>
                  <p:spPr bwMode="auto">
                    <a:xfrm>
                      <a:off x="1664" y="3422"/>
                      <a:ext cx="1819" cy="168"/>
                    </a:xfrm>
                    <a:prstGeom prst="line">
                      <a:avLst/>
                    </a:prstGeom>
                    <a:noFill/>
                    <a:ln w="12700">
                      <a:solidFill>
                        <a:srgbClr val="DFDF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84" name="Line 140"/>
                    <p:cNvSpPr>
                      <a:spLocks noChangeShapeType="1"/>
                    </p:cNvSpPr>
                    <p:nvPr/>
                  </p:nvSpPr>
                  <p:spPr bwMode="auto">
                    <a:xfrm>
                      <a:off x="1599" y="3472"/>
                      <a:ext cx="1830" cy="175"/>
                    </a:xfrm>
                    <a:prstGeom prst="line">
                      <a:avLst/>
                    </a:prstGeom>
                    <a:noFill/>
                    <a:ln w="25400">
                      <a:solidFill>
                        <a:srgbClr val="DFDF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grpSp>
              <p:nvGrpSpPr>
                <p:cNvPr id="6289" name="Group 145"/>
                <p:cNvGrpSpPr>
                  <a:grpSpLocks/>
                </p:cNvGrpSpPr>
                <p:nvPr/>
              </p:nvGrpSpPr>
              <p:grpSpPr bwMode="auto">
                <a:xfrm>
                  <a:off x="3464" y="3496"/>
                  <a:ext cx="255" cy="279"/>
                  <a:chOff x="3464" y="3496"/>
                  <a:chExt cx="255" cy="279"/>
                </a:xfrm>
              </p:grpSpPr>
              <p:sp>
                <p:nvSpPr>
                  <p:cNvPr id="6287" name="Line 143"/>
                  <p:cNvSpPr>
                    <a:spLocks noChangeShapeType="1"/>
                  </p:cNvSpPr>
                  <p:nvPr/>
                </p:nvSpPr>
                <p:spPr bwMode="auto">
                  <a:xfrm flipV="1">
                    <a:off x="3464" y="3651"/>
                    <a:ext cx="129" cy="124"/>
                  </a:xfrm>
                  <a:prstGeom prst="line">
                    <a:avLst/>
                  </a:prstGeom>
                  <a:noFill/>
                  <a:ln w="12700">
                    <a:solidFill>
                      <a:srgbClr val="3F3F3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88" name="Line 144"/>
                  <p:cNvSpPr>
                    <a:spLocks noChangeShapeType="1"/>
                  </p:cNvSpPr>
                  <p:nvPr/>
                </p:nvSpPr>
                <p:spPr bwMode="auto">
                  <a:xfrm flipV="1">
                    <a:off x="3603" y="3496"/>
                    <a:ext cx="116" cy="163"/>
                  </a:xfrm>
                  <a:prstGeom prst="line">
                    <a:avLst/>
                  </a:prstGeom>
                  <a:noFill/>
                  <a:ln w="12700">
                    <a:solidFill>
                      <a:srgbClr val="3F3F3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grpSp>
      </p:grpSp>
      <p:sp>
        <p:nvSpPr>
          <p:cNvPr id="6293" name="Rectangle 149"/>
          <p:cNvSpPr>
            <a:spLocks noGrp="1" noChangeArrowheads="1"/>
          </p:cNvSpPr>
          <p:nvPr>
            <p:ph type="title"/>
          </p:nvPr>
        </p:nvSpPr>
        <p:spPr>
          <a:noFill/>
          <a:ln/>
        </p:spPr>
        <p:txBody>
          <a:bodyPr/>
          <a:lstStyle/>
          <a:p>
            <a:r>
              <a:rPr lang="en-US" altLang="en-US"/>
              <a:t>Computer Based Instruction</a:t>
            </a:r>
          </a:p>
        </p:txBody>
      </p:sp>
      <p:grpSp>
        <p:nvGrpSpPr>
          <p:cNvPr id="6303" name="Group 159"/>
          <p:cNvGrpSpPr>
            <a:grpSpLocks/>
          </p:cNvGrpSpPr>
          <p:nvPr/>
        </p:nvGrpSpPr>
        <p:grpSpPr bwMode="auto">
          <a:xfrm>
            <a:off x="3970338" y="2919413"/>
            <a:ext cx="985837" cy="957262"/>
            <a:chOff x="2501" y="1839"/>
            <a:chExt cx="621" cy="603"/>
          </a:xfrm>
        </p:grpSpPr>
        <p:grpSp>
          <p:nvGrpSpPr>
            <p:cNvPr id="6296" name="Group 152"/>
            <p:cNvGrpSpPr>
              <a:grpSpLocks/>
            </p:cNvGrpSpPr>
            <p:nvPr/>
          </p:nvGrpSpPr>
          <p:grpSpPr bwMode="auto">
            <a:xfrm>
              <a:off x="2501" y="1908"/>
              <a:ext cx="397" cy="457"/>
              <a:chOff x="2501" y="1908"/>
              <a:chExt cx="397" cy="457"/>
            </a:xfrm>
          </p:grpSpPr>
          <p:sp>
            <p:nvSpPr>
              <p:cNvPr id="6294" name="Freeform 150"/>
              <p:cNvSpPr>
                <a:spLocks/>
              </p:cNvSpPr>
              <p:nvPr/>
            </p:nvSpPr>
            <p:spPr bwMode="auto">
              <a:xfrm>
                <a:off x="2501" y="1908"/>
                <a:ext cx="397" cy="457"/>
              </a:xfrm>
              <a:custGeom>
                <a:avLst/>
                <a:gdLst>
                  <a:gd name="T0" fmla="*/ 118 w 397"/>
                  <a:gd name="T1" fmla="*/ 0 h 457"/>
                  <a:gd name="T2" fmla="*/ 279 w 397"/>
                  <a:gd name="T3" fmla="*/ 0 h 457"/>
                  <a:gd name="T4" fmla="*/ 279 w 397"/>
                  <a:gd name="T5" fmla="*/ 27 h 457"/>
                  <a:gd name="T6" fmla="*/ 261 w 397"/>
                  <a:gd name="T7" fmla="*/ 27 h 457"/>
                  <a:gd name="T8" fmla="*/ 261 w 397"/>
                  <a:gd name="T9" fmla="*/ 123 h 457"/>
                  <a:gd name="T10" fmla="*/ 395 w 397"/>
                  <a:gd name="T11" fmla="*/ 435 h 457"/>
                  <a:gd name="T12" fmla="*/ 396 w 397"/>
                  <a:gd name="T13" fmla="*/ 437 h 457"/>
                  <a:gd name="T14" fmla="*/ 396 w 397"/>
                  <a:gd name="T15" fmla="*/ 439 h 457"/>
                  <a:gd name="T16" fmla="*/ 396 w 397"/>
                  <a:gd name="T17" fmla="*/ 441 h 457"/>
                  <a:gd name="T18" fmla="*/ 396 w 397"/>
                  <a:gd name="T19" fmla="*/ 443 h 457"/>
                  <a:gd name="T20" fmla="*/ 396 w 397"/>
                  <a:gd name="T21" fmla="*/ 445 h 457"/>
                  <a:gd name="T22" fmla="*/ 395 w 397"/>
                  <a:gd name="T23" fmla="*/ 447 h 457"/>
                  <a:gd name="T24" fmla="*/ 394 w 397"/>
                  <a:gd name="T25" fmla="*/ 449 h 457"/>
                  <a:gd name="T26" fmla="*/ 392 w 397"/>
                  <a:gd name="T27" fmla="*/ 451 h 457"/>
                  <a:gd name="T28" fmla="*/ 391 w 397"/>
                  <a:gd name="T29" fmla="*/ 452 h 457"/>
                  <a:gd name="T30" fmla="*/ 389 w 397"/>
                  <a:gd name="T31" fmla="*/ 453 h 457"/>
                  <a:gd name="T32" fmla="*/ 387 w 397"/>
                  <a:gd name="T33" fmla="*/ 455 h 457"/>
                  <a:gd name="T34" fmla="*/ 385 w 397"/>
                  <a:gd name="T35" fmla="*/ 455 h 457"/>
                  <a:gd name="T36" fmla="*/ 383 w 397"/>
                  <a:gd name="T37" fmla="*/ 456 h 457"/>
                  <a:gd name="T38" fmla="*/ 381 w 397"/>
                  <a:gd name="T39" fmla="*/ 456 h 457"/>
                  <a:gd name="T40" fmla="*/ 17 w 397"/>
                  <a:gd name="T41" fmla="*/ 456 h 457"/>
                  <a:gd name="T42" fmla="*/ 15 w 397"/>
                  <a:gd name="T43" fmla="*/ 456 h 457"/>
                  <a:gd name="T44" fmla="*/ 12 w 397"/>
                  <a:gd name="T45" fmla="*/ 455 h 457"/>
                  <a:gd name="T46" fmla="*/ 11 w 397"/>
                  <a:gd name="T47" fmla="*/ 455 h 457"/>
                  <a:gd name="T48" fmla="*/ 8 w 397"/>
                  <a:gd name="T49" fmla="*/ 454 h 457"/>
                  <a:gd name="T50" fmla="*/ 6 w 397"/>
                  <a:gd name="T51" fmla="*/ 452 h 457"/>
                  <a:gd name="T52" fmla="*/ 4 w 397"/>
                  <a:gd name="T53" fmla="*/ 450 h 457"/>
                  <a:gd name="T54" fmla="*/ 2 w 397"/>
                  <a:gd name="T55" fmla="*/ 448 h 457"/>
                  <a:gd name="T56" fmla="*/ 1 w 397"/>
                  <a:gd name="T57" fmla="*/ 445 h 457"/>
                  <a:gd name="T58" fmla="*/ 0 w 397"/>
                  <a:gd name="T59" fmla="*/ 442 h 457"/>
                  <a:gd name="T60" fmla="*/ 0 w 397"/>
                  <a:gd name="T61" fmla="*/ 440 h 457"/>
                  <a:gd name="T62" fmla="*/ 1 w 397"/>
                  <a:gd name="T63" fmla="*/ 437 h 457"/>
                  <a:gd name="T64" fmla="*/ 2 w 397"/>
                  <a:gd name="T65" fmla="*/ 434 h 457"/>
                  <a:gd name="T66" fmla="*/ 3 w 397"/>
                  <a:gd name="T67" fmla="*/ 432 h 457"/>
                  <a:gd name="T68" fmla="*/ 5 w 397"/>
                  <a:gd name="T69" fmla="*/ 428 h 457"/>
                  <a:gd name="T70" fmla="*/ 136 w 397"/>
                  <a:gd name="T71" fmla="*/ 123 h 457"/>
                  <a:gd name="T72" fmla="*/ 136 w 397"/>
                  <a:gd name="T73" fmla="*/ 27 h 457"/>
                  <a:gd name="T74" fmla="*/ 118 w 397"/>
                  <a:gd name="T75" fmla="*/ 27 h 457"/>
                  <a:gd name="T76" fmla="*/ 118 w 397"/>
                  <a:gd name="T77" fmla="*/ 0 h 4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397" h="457">
                    <a:moveTo>
                      <a:pt x="118" y="0"/>
                    </a:moveTo>
                    <a:lnTo>
                      <a:pt x="279" y="0"/>
                    </a:lnTo>
                    <a:lnTo>
                      <a:pt x="279" y="27"/>
                    </a:lnTo>
                    <a:lnTo>
                      <a:pt x="261" y="27"/>
                    </a:lnTo>
                    <a:lnTo>
                      <a:pt x="261" y="123"/>
                    </a:lnTo>
                    <a:lnTo>
                      <a:pt x="395" y="435"/>
                    </a:lnTo>
                    <a:lnTo>
                      <a:pt x="396" y="437"/>
                    </a:lnTo>
                    <a:lnTo>
                      <a:pt x="396" y="439"/>
                    </a:lnTo>
                    <a:lnTo>
                      <a:pt x="396" y="441"/>
                    </a:lnTo>
                    <a:lnTo>
                      <a:pt x="396" y="443"/>
                    </a:lnTo>
                    <a:lnTo>
                      <a:pt x="396" y="445"/>
                    </a:lnTo>
                    <a:lnTo>
                      <a:pt x="395" y="447"/>
                    </a:lnTo>
                    <a:lnTo>
                      <a:pt x="394" y="449"/>
                    </a:lnTo>
                    <a:lnTo>
                      <a:pt x="392" y="451"/>
                    </a:lnTo>
                    <a:lnTo>
                      <a:pt x="391" y="452"/>
                    </a:lnTo>
                    <a:lnTo>
                      <a:pt x="389" y="453"/>
                    </a:lnTo>
                    <a:lnTo>
                      <a:pt x="387" y="455"/>
                    </a:lnTo>
                    <a:lnTo>
                      <a:pt x="385" y="455"/>
                    </a:lnTo>
                    <a:lnTo>
                      <a:pt x="383" y="456"/>
                    </a:lnTo>
                    <a:lnTo>
                      <a:pt x="381" y="456"/>
                    </a:lnTo>
                    <a:lnTo>
                      <a:pt x="17" y="456"/>
                    </a:lnTo>
                    <a:lnTo>
                      <a:pt x="15" y="456"/>
                    </a:lnTo>
                    <a:lnTo>
                      <a:pt x="12" y="455"/>
                    </a:lnTo>
                    <a:lnTo>
                      <a:pt x="11" y="455"/>
                    </a:lnTo>
                    <a:lnTo>
                      <a:pt x="8" y="454"/>
                    </a:lnTo>
                    <a:lnTo>
                      <a:pt x="6" y="452"/>
                    </a:lnTo>
                    <a:lnTo>
                      <a:pt x="4" y="450"/>
                    </a:lnTo>
                    <a:lnTo>
                      <a:pt x="2" y="448"/>
                    </a:lnTo>
                    <a:lnTo>
                      <a:pt x="1" y="445"/>
                    </a:lnTo>
                    <a:lnTo>
                      <a:pt x="0" y="442"/>
                    </a:lnTo>
                    <a:lnTo>
                      <a:pt x="0" y="440"/>
                    </a:lnTo>
                    <a:lnTo>
                      <a:pt x="1" y="437"/>
                    </a:lnTo>
                    <a:lnTo>
                      <a:pt x="2" y="434"/>
                    </a:lnTo>
                    <a:lnTo>
                      <a:pt x="3" y="432"/>
                    </a:lnTo>
                    <a:lnTo>
                      <a:pt x="5" y="428"/>
                    </a:lnTo>
                    <a:lnTo>
                      <a:pt x="136" y="123"/>
                    </a:lnTo>
                    <a:lnTo>
                      <a:pt x="136" y="27"/>
                    </a:lnTo>
                    <a:lnTo>
                      <a:pt x="118" y="27"/>
                    </a:lnTo>
                    <a:lnTo>
                      <a:pt x="118" y="0"/>
                    </a:lnTo>
                  </a:path>
                </a:pathLst>
              </a:custGeom>
              <a:noFill/>
              <a:ln w="12700" cap="rnd" cmpd="sng">
                <a:solidFill>
                  <a:srgbClr val="009FBF"/>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295" name="Freeform 151"/>
              <p:cNvSpPr>
                <a:spLocks/>
              </p:cNvSpPr>
              <p:nvPr/>
            </p:nvSpPr>
            <p:spPr bwMode="auto">
              <a:xfrm>
                <a:off x="2501" y="2031"/>
                <a:ext cx="397" cy="334"/>
              </a:xfrm>
              <a:custGeom>
                <a:avLst/>
                <a:gdLst>
                  <a:gd name="T0" fmla="*/ 261 w 397"/>
                  <a:gd name="T1" fmla="*/ 0 h 334"/>
                  <a:gd name="T2" fmla="*/ 395 w 397"/>
                  <a:gd name="T3" fmla="*/ 312 h 334"/>
                  <a:gd name="T4" fmla="*/ 396 w 397"/>
                  <a:gd name="T5" fmla="*/ 314 h 334"/>
                  <a:gd name="T6" fmla="*/ 396 w 397"/>
                  <a:gd name="T7" fmla="*/ 316 h 334"/>
                  <a:gd name="T8" fmla="*/ 396 w 397"/>
                  <a:gd name="T9" fmla="*/ 318 h 334"/>
                  <a:gd name="T10" fmla="*/ 396 w 397"/>
                  <a:gd name="T11" fmla="*/ 320 h 334"/>
                  <a:gd name="T12" fmla="*/ 396 w 397"/>
                  <a:gd name="T13" fmla="*/ 322 h 334"/>
                  <a:gd name="T14" fmla="*/ 395 w 397"/>
                  <a:gd name="T15" fmla="*/ 324 h 334"/>
                  <a:gd name="T16" fmla="*/ 394 w 397"/>
                  <a:gd name="T17" fmla="*/ 326 h 334"/>
                  <a:gd name="T18" fmla="*/ 392 w 397"/>
                  <a:gd name="T19" fmla="*/ 328 h 334"/>
                  <a:gd name="T20" fmla="*/ 391 w 397"/>
                  <a:gd name="T21" fmla="*/ 329 h 334"/>
                  <a:gd name="T22" fmla="*/ 389 w 397"/>
                  <a:gd name="T23" fmla="*/ 330 h 334"/>
                  <a:gd name="T24" fmla="*/ 387 w 397"/>
                  <a:gd name="T25" fmla="*/ 332 h 334"/>
                  <a:gd name="T26" fmla="*/ 385 w 397"/>
                  <a:gd name="T27" fmla="*/ 332 h 334"/>
                  <a:gd name="T28" fmla="*/ 383 w 397"/>
                  <a:gd name="T29" fmla="*/ 333 h 334"/>
                  <a:gd name="T30" fmla="*/ 381 w 397"/>
                  <a:gd name="T31" fmla="*/ 333 h 334"/>
                  <a:gd name="T32" fmla="*/ 17 w 397"/>
                  <a:gd name="T33" fmla="*/ 333 h 334"/>
                  <a:gd name="T34" fmla="*/ 15 w 397"/>
                  <a:gd name="T35" fmla="*/ 333 h 334"/>
                  <a:gd name="T36" fmla="*/ 12 w 397"/>
                  <a:gd name="T37" fmla="*/ 332 h 334"/>
                  <a:gd name="T38" fmla="*/ 11 w 397"/>
                  <a:gd name="T39" fmla="*/ 332 h 334"/>
                  <a:gd name="T40" fmla="*/ 8 w 397"/>
                  <a:gd name="T41" fmla="*/ 331 h 334"/>
                  <a:gd name="T42" fmla="*/ 6 w 397"/>
                  <a:gd name="T43" fmla="*/ 329 h 334"/>
                  <a:gd name="T44" fmla="*/ 4 w 397"/>
                  <a:gd name="T45" fmla="*/ 327 h 334"/>
                  <a:gd name="T46" fmla="*/ 2 w 397"/>
                  <a:gd name="T47" fmla="*/ 325 h 334"/>
                  <a:gd name="T48" fmla="*/ 1 w 397"/>
                  <a:gd name="T49" fmla="*/ 322 h 334"/>
                  <a:gd name="T50" fmla="*/ 0 w 397"/>
                  <a:gd name="T51" fmla="*/ 319 h 334"/>
                  <a:gd name="T52" fmla="*/ 0 w 397"/>
                  <a:gd name="T53" fmla="*/ 317 h 334"/>
                  <a:gd name="T54" fmla="*/ 1 w 397"/>
                  <a:gd name="T55" fmla="*/ 314 h 334"/>
                  <a:gd name="T56" fmla="*/ 2 w 397"/>
                  <a:gd name="T57" fmla="*/ 311 h 334"/>
                  <a:gd name="T58" fmla="*/ 3 w 397"/>
                  <a:gd name="T59" fmla="*/ 309 h 334"/>
                  <a:gd name="T60" fmla="*/ 5 w 397"/>
                  <a:gd name="T61" fmla="*/ 305 h 334"/>
                  <a:gd name="T62" fmla="*/ 136 w 397"/>
                  <a:gd name="T63" fmla="*/ 0 h 334"/>
                  <a:gd name="T64" fmla="*/ 261 w 397"/>
                  <a:gd name="T65" fmla="*/ 0 h 3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97" h="334">
                    <a:moveTo>
                      <a:pt x="261" y="0"/>
                    </a:moveTo>
                    <a:lnTo>
                      <a:pt x="395" y="312"/>
                    </a:lnTo>
                    <a:lnTo>
                      <a:pt x="396" y="314"/>
                    </a:lnTo>
                    <a:lnTo>
                      <a:pt x="396" y="316"/>
                    </a:lnTo>
                    <a:lnTo>
                      <a:pt x="396" y="318"/>
                    </a:lnTo>
                    <a:lnTo>
                      <a:pt x="396" y="320"/>
                    </a:lnTo>
                    <a:lnTo>
                      <a:pt x="396" y="322"/>
                    </a:lnTo>
                    <a:lnTo>
                      <a:pt x="395" y="324"/>
                    </a:lnTo>
                    <a:lnTo>
                      <a:pt x="394" y="326"/>
                    </a:lnTo>
                    <a:lnTo>
                      <a:pt x="392" y="328"/>
                    </a:lnTo>
                    <a:lnTo>
                      <a:pt x="391" y="329"/>
                    </a:lnTo>
                    <a:lnTo>
                      <a:pt x="389" y="330"/>
                    </a:lnTo>
                    <a:lnTo>
                      <a:pt x="387" y="332"/>
                    </a:lnTo>
                    <a:lnTo>
                      <a:pt x="385" y="332"/>
                    </a:lnTo>
                    <a:lnTo>
                      <a:pt x="383" y="333"/>
                    </a:lnTo>
                    <a:lnTo>
                      <a:pt x="381" y="333"/>
                    </a:lnTo>
                    <a:lnTo>
                      <a:pt x="17" y="333"/>
                    </a:lnTo>
                    <a:lnTo>
                      <a:pt x="15" y="333"/>
                    </a:lnTo>
                    <a:lnTo>
                      <a:pt x="12" y="332"/>
                    </a:lnTo>
                    <a:lnTo>
                      <a:pt x="11" y="332"/>
                    </a:lnTo>
                    <a:lnTo>
                      <a:pt x="8" y="331"/>
                    </a:lnTo>
                    <a:lnTo>
                      <a:pt x="6" y="329"/>
                    </a:lnTo>
                    <a:lnTo>
                      <a:pt x="4" y="327"/>
                    </a:lnTo>
                    <a:lnTo>
                      <a:pt x="2" y="325"/>
                    </a:lnTo>
                    <a:lnTo>
                      <a:pt x="1" y="322"/>
                    </a:lnTo>
                    <a:lnTo>
                      <a:pt x="0" y="319"/>
                    </a:lnTo>
                    <a:lnTo>
                      <a:pt x="0" y="317"/>
                    </a:lnTo>
                    <a:lnTo>
                      <a:pt x="1" y="314"/>
                    </a:lnTo>
                    <a:lnTo>
                      <a:pt x="2" y="311"/>
                    </a:lnTo>
                    <a:lnTo>
                      <a:pt x="3" y="309"/>
                    </a:lnTo>
                    <a:lnTo>
                      <a:pt x="5" y="305"/>
                    </a:lnTo>
                    <a:lnTo>
                      <a:pt x="136" y="0"/>
                    </a:lnTo>
                    <a:lnTo>
                      <a:pt x="261" y="0"/>
                    </a:lnTo>
                  </a:path>
                </a:pathLst>
              </a:custGeom>
              <a:solidFill>
                <a:srgbClr val="00DFFF"/>
              </a:solidFill>
              <a:ln w="12700" cap="rnd" cmpd="sng">
                <a:solidFill>
                  <a:srgbClr val="009FB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6299" name="Group 155"/>
            <p:cNvGrpSpPr>
              <a:grpSpLocks/>
            </p:cNvGrpSpPr>
            <p:nvPr/>
          </p:nvGrpSpPr>
          <p:grpSpPr bwMode="auto">
            <a:xfrm>
              <a:off x="2943" y="1839"/>
              <a:ext cx="179" cy="563"/>
              <a:chOff x="2943" y="1839"/>
              <a:chExt cx="179" cy="563"/>
            </a:xfrm>
          </p:grpSpPr>
          <p:sp>
            <p:nvSpPr>
              <p:cNvPr id="6297" name="Freeform 153"/>
              <p:cNvSpPr>
                <a:spLocks/>
              </p:cNvSpPr>
              <p:nvPr/>
            </p:nvSpPr>
            <p:spPr bwMode="auto">
              <a:xfrm>
                <a:off x="2943" y="1839"/>
                <a:ext cx="179" cy="563"/>
              </a:xfrm>
              <a:custGeom>
                <a:avLst/>
                <a:gdLst>
                  <a:gd name="T0" fmla="*/ 0 w 179"/>
                  <a:gd name="T1" fmla="*/ 0 h 563"/>
                  <a:gd name="T2" fmla="*/ 178 w 179"/>
                  <a:gd name="T3" fmla="*/ 0 h 563"/>
                  <a:gd name="T4" fmla="*/ 178 w 179"/>
                  <a:gd name="T5" fmla="*/ 18 h 563"/>
                  <a:gd name="T6" fmla="*/ 161 w 179"/>
                  <a:gd name="T7" fmla="*/ 18 h 563"/>
                  <a:gd name="T8" fmla="*/ 161 w 179"/>
                  <a:gd name="T9" fmla="*/ 98 h 563"/>
                  <a:gd name="T10" fmla="*/ 161 w 179"/>
                  <a:gd name="T11" fmla="*/ 491 h 563"/>
                  <a:gd name="T12" fmla="*/ 160 w 179"/>
                  <a:gd name="T13" fmla="*/ 501 h 563"/>
                  <a:gd name="T14" fmla="*/ 159 w 179"/>
                  <a:gd name="T15" fmla="*/ 508 h 563"/>
                  <a:gd name="T16" fmla="*/ 158 w 179"/>
                  <a:gd name="T17" fmla="*/ 512 h 563"/>
                  <a:gd name="T18" fmla="*/ 156 w 179"/>
                  <a:gd name="T19" fmla="*/ 518 h 563"/>
                  <a:gd name="T20" fmla="*/ 154 w 179"/>
                  <a:gd name="T21" fmla="*/ 523 h 563"/>
                  <a:gd name="T22" fmla="*/ 150 w 179"/>
                  <a:gd name="T23" fmla="*/ 529 h 563"/>
                  <a:gd name="T24" fmla="*/ 146 w 179"/>
                  <a:gd name="T25" fmla="*/ 534 h 563"/>
                  <a:gd name="T26" fmla="*/ 142 w 179"/>
                  <a:gd name="T27" fmla="*/ 539 h 563"/>
                  <a:gd name="T28" fmla="*/ 137 w 179"/>
                  <a:gd name="T29" fmla="*/ 544 h 563"/>
                  <a:gd name="T30" fmla="*/ 133 w 179"/>
                  <a:gd name="T31" fmla="*/ 548 h 563"/>
                  <a:gd name="T32" fmla="*/ 129 w 179"/>
                  <a:gd name="T33" fmla="*/ 550 h 563"/>
                  <a:gd name="T34" fmla="*/ 125 w 179"/>
                  <a:gd name="T35" fmla="*/ 553 h 563"/>
                  <a:gd name="T36" fmla="*/ 120 w 179"/>
                  <a:gd name="T37" fmla="*/ 555 h 563"/>
                  <a:gd name="T38" fmla="*/ 114 w 179"/>
                  <a:gd name="T39" fmla="*/ 558 h 563"/>
                  <a:gd name="T40" fmla="*/ 109 w 179"/>
                  <a:gd name="T41" fmla="*/ 559 h 563"/>
                  <a:gd name="T42" fmla="*/ 104 w 179"/>
                  <a:gd name="T43" fmla="*/ 560 h 563"/>
                  <a:gd name="T44" fmla="*/ 99 w 179"/>
                  <a:gd name="T45" fmla="*/ 561 h 563"/>
                  <a:gd name="T46" fmla="*/ 94 w 179"/>
                  <a:gd name="T47" fmla="*/ 561 h 563"/>
                  <a:gd name="T48" fmla="*/ 89 w 179"/>
                  <a:gd name="T49" fmla="*/ 562 h 563"/>
                  <a:gd name="T50" fmla="*/ 84 w 179"/>
                  <a:gd name="T51" fmla="*/ 561 h 563"/>
                  <a:gd name="T52" fmla="*/ 78 w 179"/>
                  <a:gd name="T53" fmla="*/ 561 h 563"/>
                  <a:gd name="T54" fmla="*/ 73 w 179"/>
                  <a:gd name="T55" fmla="*/ 560 h 563"/>
                  <a:gd name="T56" fmla="*/ 68 w 179"/>
                  <a:gd name="T57" fmla="*/ 558 h 563"/>
                  <a:gd name="T58" fmla="*/ 63 w 179"/>
                  <a:gd name="T59" fmla="*/ 557 h 563"/>
                  <a:gd name="T60" fmla="*/ 58 w 179"/>
                  <a:gd name="T61" fmla="*/ 554 h 563"/>
                  <a:gd name="T62" fmla="*/ 53 w 179"/>
                  <a:gd name="T63" fmla="*/ 551 h 563"/>
                  <a:gd name="T64" fmla="*/ 48 w 179"/>
                  <a:gd name="T65" fmla="*/ 549 h 563"/>
                  <a:gd name="T66" fmla="*/ 44 w 179"/>
                  <a:gd name="T67" fmla="*/ 546 h 563"/>
                  <a:gd name="T68" fmla="*/ 41 w 179"/>
                  <a:gd name="T69" fmla="*/ 543 h 563"/>
                  <a:gd name="T70" fmla="*/ 37 w 179"/>
                  <a:gd name="T71" fmla="*/ 540 h 563"/>
                  <a:gd name="T72" fmla="*/ 33 w 179"/>
                  <a:gd name="T73" fmla="*/ 535 h 563"/>
                  <a:gd name="T74" fmla="*/ 29 w 179"/>
                  <a:gd name="T75" fmla="*/ 531 h 563"/>
                  <a:gd name="T76" fmla="*/ 26 w 179"/>
                  <a:gd name="T77" fmla="*/ 527 h 563"/>
                  <a:gd name="T78" fmla="*/ 24 w 179"/>
                  <a:gd name="T79" fmla="*/ 522 h 563"/>
                  <a:gd name="T80" fmla="*/ 22 w 179"/>
                  <a:gd name="T81" fmla="*/ 517 h 563"/>
                  <a:gd name="T82" fmla="*/ 20 w 179"/>
                  <a:gd name="T83" fmla="*/ 512 h 563"/>
                  <a:gd name="T84" fmla="*/ 19 w 179"/>
                  <a:gd name="T85" fmla="*/ 507 h 563"/>
                  <a:gd name="T86" fmla="*/ 18 w 179"/>
                  <a:gd name="T87" fmla="*/ 502 h 563"/>
                  <a:gd name="T88" fmla="*/ 18 w 179"/>
                  <a:gd name="T89" fmla="*/ 496 h 563"/>
                  <a:gd name="T90" fmla="*/ 18 w 179"/>
                  <a:gd name="T91" fmla="*/ 491 h 563"/>
                  <a:gd name="T92" fmla="*/ 18 w 179"/>
                  <a:gd name="T93" fmla="*/ 98 h 563"/>
                  <a:gd name="T94" fmla="*/ 18 w 179"/>
                  <a:gd name="T95" fmla="*/ 18 h 563"/>
                  <a:gd name="T96" fmla="*/ 0 w 179"/>
                  <a:gd name="T97" fmla="*/ 18 h 563"/>
                  <a:gd name="T98" fmla="*/ 0 w 179"/>
                  <a:gd name="T99" fmla="*/ 0 h 5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79" h="563">
                    <a:moveTo>
                      <a:pt x="0" y="0"/>
                    </a:moveTo>
                    <a:lnTo>
                      <a:pt x="178" y="0"/>
                    </a:lnTo>
                    <a:lnTo>
                      <a:pt x="178" y="18"/>
                    </a:lnTo>
                    <a:lnTo>
                      <a:pt x="161" y="18"/>
                    </a:lnTo>
                    <a:lnTo>
                      <a:pt x="161" y="98"/>
                    </a:lnTo>
                    <a:lnTo>
                      <a:pt x="161" y="491"/>
                    </a:lnTo>
                    <a:lnTo>
                      <a:pt x="160" y="501"/>
                    </a:lnTo>
                    <a:lnTo>
                      <a:pt x="159" y="508"/>
                    </a:lnTo>
                    <a:lnTo>
                      <a:pt x="158" y="512"/>
                    </a:lnTo>
                    <a:lnTo>
                      <a:pt x="156" y="518"/>
                    </a:lnTo>
                    <a:lnTo>
                      <a:pt x="154" y="523"/>
                    </a:lnTo>
                    <a:lnTo>
                      <a:pt x="150" y="529"/>
                    </a:lnTo>
                    <a:lnTo>
                      <a:pt x="146" y="534"/>
                    </a:lnTo>
                    <a:lnTo>
                      <a:pt x="142" y="539"/>
                    </a:lnTo>
                    <a:lnTo>
                      <a:pt x="137" y="544"/>
                    </a:lnTo>
                    <a:lnTo>
                      <a:pt x="133" y="548"/>
                    </a:lnTo>
                    <a:lnTo>
                      <a:pt x="129" y="550"/>
                    </a:lnTo>
                    <a:lnTo>
                      <a:pt x="125" y="553"/>
                    </a:lnTo>
                    <a:lnTo>
                      <a:pt x="120" y="555"/>
                    </a:lnTo>
                    <a:lnTo>
                      <a:pt x="114" y="558"/>
                    </a:lnTo>
                    <a:lnTo>
                      <a:pt x="109" y="559"/>
                    </a:lnTo>
                    <a:lnTo>
                      <a:pt x="104" y="560"/>
                    </a:lnTo>
                    <a:lnTo>
                      <a:pt x="99" y="561"/>
                    </a:lnTo>
                    <a:lnTo>
                      <a:pt x="94" y="561"/>
                    </a:lnTo>
                    <a:lnTo>
                      <a:pt x="89" y="562"/>
                    </a:lnTo>
                    <a:lnTo>
                      <a:pt x="84" y="561"/>
                    </a:lnTo>
                    <a:lnTo>
                      <a:pt x="78" y="561"/>
                    </a:lnTo>
                    <a:lnTo>
                      <a:pt x="73" y="560"/>
                    </a:lnTo>
                    <a:lnTo>
                      <a:pt x="68" y="558"/>
                    </a:lnTo>
                    <a:lnTo>
                      <a:pt x="63" y="557"/>
                    </a:lnTo>
                    <a:lnTo>
                      <a:pt x="58" y="554"/>
                    </a:lnTo>
                    <a:lnTo>
                      <a:pt x="53" y="551"/>
                    </a:lnTo>
                    <a:lnTo>
                      <a:pt x="48" y="549"/>
                    </a:lnTo>
                    <a:lnTo>
                      <a:pt x="44" y="546"/>
                    </a:lnTo>
                    <a:lnTo>
                      <a:pt x="41" y="543"/>
                    </a:lnTo>
                    <a:lnTo>
                      <a:pt x="37" y="540"/>
                    </a:lnTo>
                    <a:lnTo>
                      <a:pt x="33" y="535"/>
                    </a:lnTo>
                    <a:lnTo>
                      <a:pt x="29" y="531"/>
                    </a:lnTo>
                    <a:lnTo>
                      <a:pt x="26" y="527"/>
                    </a:lnTo>
                    <a:lnTo>
                      <a:pt x="24" y="522"/>
                    </a:lnTo>
                    <a:lnTo>
                      <a:pt x="22" y="517"/>
                    </a:lnTo>
                    <a:lnTo>
                      <a:pt x="20" y="512"/>
                    </a:lnTo>
                    <a:lnTo>
                      <a:pt x="19" y="507"/>
                    </a:lnTo>
                    <a:lnTo>
                      <a:pt x="18" y="502"/>
                    </a:lnTo>
                    <a:lnTo>
                      <a:pt x="18" y="496"/>
                    </a:lnTo>
                    <a:lnTo>
                      <a:pt x="18" y="491"/>
                    </a:lnTo>
                    <a:lnTo>
                      <a:pt x="18" y="98"/>
                    </a:lnTo>
                    <a:lnTo>
                      <a:pt x="18" y="18"/>
                    </a:lnTo>
                    <a:lnTo>
                      <a:pt x="0" y="18"/>
                    </a:lnTo>
                    <a:lnTo>
                      <a:pt x="0" y="0"/>
                    </a:lnTo>
                  </a:path>
                </a:pathLst>
              </a:custGeom>
              <a:noFill/>
              <a:ln w="12700" cap="rnd" cmpd="sng">
                <a:solidFill>
                  <a:srgbClr val="FF5F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298" name="Freeform 154"/>
              <p:cNvSpPr>
                <a:spLocks/>
              </p:cNvSpPr>
              <p:nvPr/>
            </p:nvSpPr>
            <p:spPr bwMode="auto">
              <a:xfrm>
                <a:off x="2961" y="1937"/>
                <a:ext cx="144" cy="465"/>
              </a:xfrm>
              <a:custGeom>
                <a:avLst/>
                <a:gdLst>
                  <a:gd name="T0" fmla="*/ 143 w 144"/>
                  <a:gd name="T1" fmla="*/ 0 h 465"/>
                  <a:gd name="T2" fmla="*/ 143 w 144"/>
                  <a:gd name="T3" fmla="*/ 393 h 465"/>
                  <a:gd name="T4" fmla="*/ 142 w 144"/>
                  <a:gd name="T5" fmla="*/ 403 h 465"/>
                  <a:gd name="T6" fmla="*/ 141 w 144"/>
                  <a:gd name="T7" fmla="*/ 410 h 465"/>
                  <a:gd name="T8" fmla="*/ 140 w 144"/>
                  <a:gd name="T9" fmla="*/ 414 h 465"/>
                  <a:gd name="T10" fmla="*/ 138 w 144"/>
                  <a:gd name="T11" fmla="*/ 420 h 465"/>
                  <a:gd name="T12" fmla="*/ 136 w 144"/>
                  <a:gd name="T13" fmla="*/ 425 h 465"/>
                  <a:gd name="T14" fmla="*/ 132 w 144"/>
                  <a:gd name="T15" fmla="*/ 431 h 465"/>
                  <a:gd name="T16" fmla="*/ 128 w 144"/>
                  <a:gd name="T17" fmla="*/ 436 h 465"/>
                  <a:gd name="T18" fmla="*/ 124 w 144"/>
                  <a:gd name="T19" fmla="*/ 441 h 465"/>
                  <a:gd name="T20" fmla="*/ 119 w 144"/>
                  <a:gd name="T21" fmla="*/ 446 h 465"/>
                  <a:gd name="T22" fmla="*/ 115 w 144"/>
                  <a:gd name="T23" fmla="*/ 450 h 465"/>
                  <a:gd name="T24" fmla="*/ 111 w 144"/>
                  <a:gd name="T25" fmla="*/ 452 h 465"/>
                  <a:gd name="T26" fmla="*/ 107 w 144"/>
                  <a:gd name="T27" fmla="*/ 455 h 465"/>
                  <a:gd name="T28" fmla="*/ 102 w 144"/>
                  <a:gd name="T29" fmla="*/ 457 h 465"/>
                  <a:gd name="T30" fmla="*/ 96 w 144"/>
                  <a:gd name="T31" fmla="*/ 460 h 465"/>
                  <a:gd name="T32" fmla="*/ 91 w 144"/>
                  <a:gd name="T33" fmla="*/ 461 h 465"/>
                  <a:gd name="T34" fmla="*/ 86 w 144"/>
                  <a:gd name="T35" fmla="*/ 462 h 465"/>
                  <a:gd name="T36" fmla="*/ 81 w 144"/>
                  <a:gd name="T37" fmla="*/ 463 h 465"/>
                  <a:gd name="T38" fmla="*/ 76 w 144"/>
                  <a:gd name="T39" fmla="*/ 463 h 465"/>
                  <a:gd name="T40" fmla="*/ 71 w 144"/>
                  <a:gd name="T41" fmla="*/ 464 h 465"/>
                  <a:gd name="T42" fmla="*/ 66 w 144"/>
                  <a:gd name="T43" fmla="*/ 463 h 465"/>
                  <a:gd name="T44" fmla="*/ 60 w 144"/>
                  <a:gd name="T45" fmla="*/ 463 h 465"/>
                  <a:gd name="T46" fmla="*/ 55 w 144"/>
                  <a:gd name="T47" fmla="*/ 462 h 465"/>
                  <a:gd name="T48" fmla="*/ 50 w 144"/>
                  <a:gd name="T49" fmla="*/ 460 h 465"/>
                  <a:gd name="T50" fmla="*/ 45 w 144"/>
                  <a:gd name="T51" fmla="*/ 459 h 465"/>
                  <a:gd name="T52" fmla="*/ 40 w 144"/>
                  <a:gd name="T53" fmla="*/ 456 h 465"/>
                  <a:gd name="T54" fmla="*/ 35 w 144"/>
                  <a:gd name="T55" fmla="*/ 453 h 465"/>
                  <a:gd name="T56" fmla="*/ 30 w 144"/>
                  <a:gd name="T57" fmla="*/ 451 h 465"/>
                  <a:gd name="T58" fmla="*/ 26 w 144"/>
                  <a:gd name="T59" fmla="*/ 448 h 465"/>
                  <a:gd name="T60" fmla="*/ 23 w 144"/>
                  <a:gd name="T61" fmla="*/ 445 h 465"/>
                  <a:gd name="T62" fmla="*/ 19 w 144"/>
                  <a:gd name="T63" fmla="*/ 442 h 465"/>
                  <a:gd name="T64" fmla="*/ 15 w 144"/>
                  <a:gd name="T65" fmla="*/ 437 h 465"/>
                  <a:gd name="T66" fmla="*/ 11 w 144"/>
                  <a:gd name="T67" fmla="*/ 433 h 465"/>
                  <a:gd name="T68" fmla="*/ 8 w 144"/>
                  <a:gd name="T69" fmla="*/ 429 h 465"/>
                  <a:gd name="T70" fmla="*/ 6 w 144"/>
                  <a:gd name="T71" fmla="*/ 424 h 465"/>
                  <a:gd name="T72" fmla="*/ 4 w 144"/>
                  <a:gd name="T73" fmla="*/ 419 h 465"/>
                  <a:gd name="T74" fmla="*/ 2 w 144"/>
                  <a:gd name="T75" fmla="*/ 414 h 465"/>
                  <a:gd name="T76" fmla="*/ 1 w 144"/>
                  <a:gd name="T77" fmla="*/ 409 h 465"/>
                  <a:gd name="T78" fmla="*/ 0 w 144"/>
                  <a:gd name="T79" fmla="*/ 404 h 465"/>
                  <a:gd name="T80" fmla="*/ 0 w 144"/>
                  <a:gd name="T81" fmla="*/ 398 h 465"/>
                  <a:gd name="T82" fmla="*/ 0 w 144"/>
                  <a:gd name="T83" fmla="*/ 393 h 465"/>
                  <a:gd name="T84" fmla="*/ 0 w 144"/>
                  <a:gd name="T85" fmla="*/ 0 h 465"/>
                  <a:gd name="T86" fmla="*/ 143 w 144"/>
                  <a:gd name="T87" fmla="*/ 0 h 4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44" h="465">
                    <a:moveTo>
                      <a:pt x="143" y="0"/>
                    </a:moveTo>
                    <a:lnTo>
                      <a:pt x="143" y="393"/>
                    </a:lnTo>
                    <a:lnTo>
                      <a:pt x="142" y="403"/>
                    </a:lnTo>
                    <a:lnTo>
                      <a:pt x="141" y="410"/>
                    </a:lnTo>
                    <a:lnTo>
                      <a:pt x="140" y="414"/>
                    </a:lnTo>
                    <a:lnTo>
                      <a:pt x="138" y="420"/>
                    </a:lnTo>
                    <a:lnTo>
                      <a:pt x="136" y="425"/>
                    </a:lnTo>
                    <a:lnTo>
                      <a:pt x="132" y="431"/>
                    </a:lnTo>
                    <a:lnTo>
                      <a:pt x="128" y="436"/>
                    </a:lnTo>
                    <a:lnTo>
                      <a:pt x="124" y="441"/>
                    </a:lnTo>
                    <a:lnTo>
                      <a:pt x="119" y="446"/>
                    </a:lnTo>
                    <a:lnTo>
                      <a:pt x="115" y="450"/>
                    </a:lnTo>
                    <a:lnTo>
                      <a:pt x="111" y="452"/>
                    </a:lnTo>
                    <a:lnTo>
                      <a:pt x="107" y="455"/>
                    </a:lnTo>
                    <a:lnTo>
                      <a:pt x="102" y="457"/>
                    </a:lnTo>
                    <a:lnTo>
                      <a:pt x="96" y="460"/>
                    </a:lnTo>
                    <a:lnTo>
                      <a:pt x="91" y="461"/>
                    </a:lnTo>
                    <a:lnTo>
                      <a:pt x="86" y="462"/>
                    </a:lnTo>
                    <a:lnTo>
                      <a:pt x="81" y="463"/>
                    </a:lnTo>
                    <a:lnTo>
                      <a:pt x="76" y="463"/>
                    </a:lnTo>
                    <a:lnTo>
                      <a:pt x="71" y="464"/>
                    </a:lnTo>
                    <a:lnTo>
                      <a:pt x="66" y="463"/>
                    </a:lnTo>
                    <a:lnTo>
                      <a:pt x="60" y="463"/>
                    </a:lnTo>
                    <a:lnTo>
                      <a:pt x="55" y="462"/>
                    </a:lnTo>
                    <a:lnTo>
                      <a:pt x="50" y="460"/>
                    </a:lnTo>
                    <a:lnTo>
                      <a:pt x="45" y="459"/>
                    </a:lnTo>
                    <a:lnTo>
                      <a:pt x="40" y="456"/>
                    </a:lnTo>
                    <a:lnTo>
                      <a:pt x="35" y="453"/>
                    </a:lnTo>
                    <a:lnTo>
                      <a:pt x="30" y="451"/>
                    </a:lnTo>
                    <a:lnTo>
                      <a:pt x="26" y="448"/>
                    </a:lnTo>
                    <a:lnTo>
                      <a:pt x="23" y="445"/>
                    </a:lnTo>
                    <a:lnTo>
                      <a:pt x="19" y="442"/>
                    </a:lnTo>
                    <a:lnTo>
                      <a:pt x="15" y="437"/>
                    </a:lnTo>
                    <a:lnTo>
                      <a:pt x="11" y="433"/>
                    </a:lnTo>
                    <a:lnTo>
                      <a:pt x="8" y="429"/>
                    </a:lnTo>
                    <a:lnTo>
                      <a:pt x="6" y="424"/>
                    </a:lnTo>
                    <a:lnTo>
                      <a:pt x="4" y="419"/>
                    </a:lnTo>
                    <a:lnTo>
                      <a:pt x="2" y="414"/>
                    </a:lnTo>
                    <a:lnTo>
                      <a:pt x="1" y="409"/>
                    </a:lnTo>
                    <a:lnTo>
                      <a:pt x="0" y="404"/>
                    </a:lnTo>
                    <a:lnTo>
                      <a:pt x="0" y="398"/>
                    </a:lnTo>
                    <a:lnTo>
                      <a:pt x="0" y="393"/>
                    </a:lnTo>
                    <a:lnTo>
                      <a:pt x="0" y="0"/>
                    </a:lnTo>
                    <a:lnTo>
                      <a:pt x="143" y="0"/>
                    </a:lnTo>
                  </a:path>
                </a:pathLst>
              </a:custGeom>
              <a:solidFill>
                <a:srgbClr val="FF9F7F"/>
              </a:solidFill>
              <a:ln w="12700" cap="rnd" cmpd="sng">
                <a:solidFill>
                  <a:srgbClr val="FF5F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6302" name="Group 158"/>
            <p:cNvGrpSpPr>
              <a:grpSpLocks/>
            </p:cNvGrpSpPr>
            <p:nvPr/>
          </p:nvGrpSpPr>
          <p:grpSpPr bwMode="auto">
            <a:xfrm>
              <a:off x="2836" y="1879"/>
              <a:ext cx="179" cy="563"/>
              <a:chOff x="2836" y="1879"/>
              <a:chExt cx="179" cy="563"/>
            </a:xfrm>
          </p:grpSpPr>
          <p:sp>
            <p:nvSpPr>
              <p:cNvPr id="6300" name="Freeform 156"/>
              <p:cNvSpPr>
                <a:spLocks/>
              </p:cNvSpPr>
              <p:nvPr/>
            </p:nvSpPr>
            <p:spPr bwMode="auto">
              <a:xfrm>
                <a:off x="2836" y="1879"/>
                <a:ext cx="179" cy="563"/>
              </a:xfrm>
              <a:custGeom>
                <a:avLst/>
                <a:gdLst>
                  <a:gd name="T0" fmla="*/ 0 w 179"/>
                  <a:gd name="T1" fmla="*/ 0 h 563"/>
                  <a:gd name="T2" fmla="*/ 178 w 179"/>
                  <a:gd name="T3" fmla="*/ 0 h 563"/>
                  <a:gd name="T4" fmla="*/ 178 w 179"/>
                  <a:gd name="T5" fmla="*/ 18 h 563"/>
                  <a:gd name="T6" fmla="*/ 160 w 179"/>
                  <a:gd name="T7" fmla="*/ 18 h 563"/>
                  <a:gd name="T8" fmla="*/ 160 w 179"/>
                  <a:gd name="T9" fmla="*/ 99 h 563"/>
                  <a:gd name="T10" fmla="*/ 160 w 179"/>
                  <a:gd name="T11" fmla="*/ 491 h 563"/>
                  <a:gd name="T12" fmla="*/ 160 w 179"/>
                  <a:gd name="T13" fmla="*/ 501 h 563"/>
                  <a:gd name="T14" fmla="*/ 159 w 179"/>
                  <a:gd name="T15" fmla="*/ 508 h 563"/>
                  <a:gd name="T16" fmla="*/ 158 w 179"/>
                  <a:gd name="T17" fmla="*/ 513 h 563"/>
                  <a:gd name="T18" fmla="*/ 156 w 179"/>
                  <a:gd name="T19" fmla="*/ 518 h 563"/>
                  <a:gd name="T20" fmla="*/ 153 w 179"/>
                  <a:gd name="T21" fmla="*/ 523 h 563"/>
                  <a:gd name="T22" fmla="*/ 150 w 179"/>
                  <a:gd name="T23" fmla="*/ 529 h 563"/>
                  <a:gd name="T24" fmla="*/ 146 w 179"/>
                  <a:gd name="T25" fmla="*/ 535 h 563"/>
                  <a:gd name="T26" fmla="*/ 142 w 179"/>
                  <a:gd name="T27" fmla="*/ 539 h 563"/>
                  <a:gd name="T28" fmla="*/ 137 w 179"/>
                  <a:gd name="T29" fmla="*/ 544 h 563"/>
                  <a:gd name="T30" fmla="*/ 133 w 179"/>
                  <a:gd name="T31" fmla="*/ 548 h 563"/>
                  <a:gd name="T32" fmla="*/ 129 w 179"/>
                  <a:gd name="T33" fmla="*/ 550 h 563"/>
                  <a:gd name="T34" fmla="*/ 125 w 179"/>
                  <a:gd name="T35" fmla="*/ 553 h 563"/>
                  <a:gd name="T36" fmla="*/ 120 w 179"/>
                  <a:gd name="T37" fmla="*/ 556 h 563"/>
                  <a:gd name="T38" fmla="*/ 114 w 179"/>
                  <a:gd name="T39" fmla="*/ 558 h 563"/>
                  <a:gd name="T40" fmla="*/ 109 w 179"/>
                  <a:gd name="T41" fmla="*/ 560 h 563"/>
                  <a:gd name="T42" fmla="*/ 104 w 179"/>
                  <a:gd name="T43" fmla="*/ 561 h 563"/>
                  <a:gd name="T44" fmla="*/ 99 w 179"/>
                  <a:gd name="T45" fmla="*/ 561 h 563"/>
                  <a:gd name="T46" fmla="*/ 94 w 179"/>
                  <a:gd name="T47" fmla="*/ 562 h 563"/>
                  <a:gd name="T48" fmla="*/ 89 w 179"/>
                  <a:gd name="T49" fmla="*/ 562 h 563"/>
                  <a:gd name="T50" fmla="*/ 84 w 179"/>
                  <a:gd name="T51" fmla="*/ 562 h 563"/>
                  <a:gd name="T52" fmla="*/ 78 w 179"/>
                  <a:gd name="T53" fmla="*/ 561 h 563"/>
                  <a:gd name="T54" fmla="*/ 73 w 179"/>
                  <a:gd name="T55" fmla="*/ 560 h 563"/>
                  <a:gd name="T56" fmla="*/ 68 w 179"/>
                  <a:gd name="T57" fmla="*/ 559 h 563"/>
                  <a:gd name="T58" fmla="*/ 63 w 179"/>
                  <a:gd name="T59" fmla="*/ 557 h 563"/>
                  <a:gd name="T60" fmla="*/ 58 w 179"/>
                  <a:gd name="T61" fmla="*/ 554 h 563"/>
                  <a:gd name="T62" fmla="*/ 52 w 179"/>
                  <a:gd name="T63" fmla="*/ 551 h 563"/>
                  <a:gd name="T64" fmla="*/ 48 w 179"/>
                  <a:gd name="T65" fmla="*/ 548 h 563"/>
                  <a:gd name="T66" fmla="*/ 45 w 179"/>
                  <a:gd name="T67" fmla="*/ 546 h 563"/>
                  <a:gd name="T68" fmla="*/ 41 w 179"/>
                  <a:gd name="T69" fmla="*/ 543 h 563"/>
                  <a:gd name="T70" fmla="*/ 37 w 179"/>
                  <a:gd name="T71" fmla="*/ 539 h 563"/>
                  <a:gd name="T72" fmla="*/ 33 w 179"/>
                  <a:gd name="T73" fmla="*/ 535 h 563"/>
                  <a:gd name="T74" fmla="*/ 29 w 179"/>
                  <a:gd name="T75" fmla="*/ 531 h 563"/>
                  <a:gd name="T76" fmla="*/ 27 w 179"/>
                  <a:gd name="T77" fmla="*/ 527 h 563"/>
                  <a:gd name="T78" fmla="*/ 24 w 179"/>
                  <a:gd name="T79" fmla="*/ 522 h 563"/>
                  <a:gd name="T80" fmla="*/ 21 w 179"/>
                  <a:gd name="T81" fmla="*/ 517 h 563"/>
                  <a:gd name="T82" fmla="*/ 20 w 179"/>
                  <a:gd name="T83" fmla="*/ 512 h 563"/>
                  <a:gd name="T84" fmla="*/ 19 w 179"/>
                  <a:gd name="T85" fmla="*/ 508 h 563"/>
                  <a:gd name="T86" fmla="*/ 18 w 179"/>
                  <a:gd name="T87" fmla="*/ 502 h 563"/>
                  <a:gd name="T88" fmla="*/ 18 w 179"/>
                  <a:gd name="T89" fmla="*/ 497 h 563"/>
                  <a:gd name="T90" fmla="*/ 18 w 179"/>
                  <a:gd name="T91" fmla="*/ 491 h 563"/>
                  <a:gd name="T92" fmla="*/ 18 w 179"/>
                  <a:gd name="T93" fmla="*/ 99 h 563"/>
                  <a:gd name="T94" fmla="*/ 18 w 179"/>
                  <a:gd name="T95" fmla="*/ 18 h 563"/>
                  <a:gd name="T96" fmla="*/ 0 w 179"/>
                  <a:gd name="T97" fmla="*/ 18 h 563"/>
                  <a:gd name="T98" fmla="*/ 0 w 179"/>
                  <a:gd name="T99" fmla="*/ 0 h 5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79" h="563">
                    <a:moveTo>
                      <a:pt x="0" y="0"/>
                    </a:moveTo>
                    <a:lnTo>
                      <a:pt x="178" y="0"/>
                    </a:lnTo>
                    <a:lnTo>
                      <a:pt x="178" y="18"/>
                    </a:lnTo>
                    <a:lnTo>
                      <a:pt x="160" y="18"/>
                    </a:lnTo>
                    <a:lnTo>
                      <a:pt x="160" y="99"/>
                    </a:lnTo>
                    <a:lnTo>
                      <a:pt x="160" y="491"/>
                    </a:lnTo>
                    <a:lnTo>
                      <a:pt x="160" y="501"/>
                    </a:lnTo>
                    <a:lnTo>
                      <a:pt x="159" y="508"/>
                    </a:lnTo>
                    <a:lnTo>
                      <a:pt x="158" y="513"/>
                    </a:lnTo>
                    <a:lnTo>
                      <a:pt x="156" y="518"/>
                    </a:lnTo>
                    <a:lnTo>
                      <a:pt x="153" y="523"/>
                    </a:lnTo>
                    <a:lnTo>
                      <a:pt x="150" y="529"/>
                    </a:lnTo>
                    <a:lnTo>
                      <a:pt x="146" y="535"/>
                    </a:lnTo>
                    <a:lnTo>
                      <a:pt x="142" y="539"/>
                    </a:lnTo>
                    <a:lnTo>
                      <a:pt x="137" y="544"/>
                    </a:lnTo>
                    <a:lnTo>
                      <a:pt x="133" y="548"/>
                    </a:lnTo>
                    <a:lnTo>
                      <a:pt x="129" y="550"/>
                    </a:lnTo>
                    <a:lnTo>
                      <a:pt x="125" y="553"/>
                    </a:lnTo>
                    <a:lnTo>
                      <a:pt x="120" y="556"/>
                    </a:lnTo>
                    <a:lnTo>
                      <a:pt x="114" y="558"/>
                    </a:lnTo>
                    <a:lnTo>
                      <a:pt x="109" y="560"/>
                    </a:lnTo>
                    <a:lnTo>
                      <a:pt x="104" y="561"/>
                    </a:lnTo>
                    <a:lnTo>
                      <a:pt x="99" y="561"/>
                    </a:lnTo>
                    <a:lnTo>
                      <a:pt x="94" y="562"/>
                    </a:lnTo>
                    <a:lnTo>
                      <a:pt x="89" y="562"/>
                    </a:lnTo>
                    <a:lnTo>
                      <a:pt x="84" y="562"/>
                    </a:lnTo>
                    <a:lnTo>
                      <a:pt x="78" y="561"/>
                    </a:lnTo>
                    <a:lnTo>
                      <a:pt x="73" y="560"/>
                    </a:lnTo>
                    <a:lnTo>
                      <a:pt x="68" y="559"/>
                    </a:lnTo>
                    <a:lnTo>
                      <a:pt x="63" y="557"/>
                    </a:lnTo>
                    <a:lnTo>
                      <a:pt x="58" y="554"/>
                    </a:lnTo>
                    <a:lnTo>
                      <a:pt x="52" y="551"/>
                    </a:lnTo>
                    <a:lnTo>
                      <a:pt x="48" y="548"/>
                    </a:lnTo>
                    <a:lnTo>
                      <a:pt x="45" y="546"/>
                    </a:lnTo>
                    <a:lnTo>
                      <a:pt x="41" y="543"/>
                    </a:lnTo>
                    <a:lnTo>
                      <a:pt x="37" y="539"/>
                    </a:lnTo>
                    <a:lnTo>
                      <a:pt x="33" y="535"/>
                    </a:lnTo>
                    <a:lnTo>
                      <a:pt x="29" y="531"/>
                    </a:lnTo>
                    <a:lnTo>
                      <a:pt x="27" y="527"/>
                    </a:lnTo>
                    <a:lnTo>
                      <a:pt x="24" y="522"/>
                    </a:lnTo>
                    <a:lnTo>
                      <a:pt x="21" y="517"/>
                    </a:lnTo>
                    <a:lnTo>
                      <a:pt x="20" y="512"/>
                    </a:lnTo>
                    <a:lnTo>
                      <a:pt x="19" y="508"/>
                    </a:lnTo>
                    <a:lnTo>
                      <a:pt x="18" y="502"/>
                    </a:lnTo>
                    <a:lnTo>
                      <a:pt x="18" y="497"/>
                    </a:lnTo>
                    <a:lnTo>
                      <a:pt x="18" y="491"/>
                    </a:lnTo>
                    <a:lnTo>
                      <a:pt x="18" y="99"/>
                    </a:lnTo>
                    <a:lnTo>
                      <a:pt x="18" y="18"/>
                    </a:lnTo>
                    <a:lnTo>
                      <a:pt x="0" y="18"/>
                    </a:lnTo>
                    <a:lnTo>
                      <a:pt x="0" y="0"/>
                    </a:lnTo>
                  </a:path>
                </a:pathLst>
              </a:custGeom>
              <a:noFill/>
              <a:ln w="12700" cap="rnd" cmpd="sng">
                <a:solidFill>
                  <a:srgbClr val="9F3FDF"/>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01" name="Freeform 157"/>
              <p:cNvSpPr>
                <a:spLocks/>
              </p:cNvSpPr>
              <p:nvPr/>
            </p:nvSpPr>
            <p:spPr bwMode="auto">
              <a:xfrm>
                <a:off x="2854" y="1978"/>
                <a:ext cx="143" cy="464"/>
              </a:xfrm>
              <a:custGeom>
                <a:avLst/>
                <a:gdLst>
                  <a:gd name="T0" fmla="*/ 142 w 143"/>
                  <a:gd name="T1" fmla="*/ 0 h 464"/>
                  <a:gd name="T2" fmla="*/ 142 w 143"/>
                  <a:gd name="T3" fmla="*/ 392 h 464"/>
                  <a:gd name="T4" fmla="*/ 142 w 143"/>
                  <a:gd name="T5" fmla="*/ 402 h 464"/>
                  <a:gd name="T6" fmla="*/ 141 w 143"/>
                  <a:gd name="T7" fmla="*/ 409 h 464"/>
                  <a:gd name="T8" fmla="*/ 140 w 143"/>
                  <a:gd name="T9" fmla="*/ 414 h 464"/>
                  <a:gd name="T10" fmla="*/ 138 w 143"/>
                  <a:gd name="T11" fmla="*/ 419 h 464"/>
                  <a:gd name="T12" fmla="*/ 135 w 143"/>
                  <a:gd name="T13" fmla="*/ 424 h 464"/>
                  <a:gd name="T14" fmla="*/ 132 w 143"/>
                  <a:gd name="T15" fmla="*/ 430 h 464"/>
                  <a:gd name="T16" fmla="*/ 128 w 143"/>
                  <a:gd name="T17" fmla="*/ 436 h 464"/>
                  <a:gd name="T18" fmla="*/ 124 w 143"/>
                  <a:gd name="T19" fmla="*/ 440 h 464"/>
                  <a:gd name="T20" fmla="*/ 119 w 143"/>
                  <a:gd name="T21" fmla="*/ 445 h 464"/>
                  <a:gd name="T22" fmla="*/ 115 w 143"/>
                  <a:gd name="T23" fmla="*/ 449 h 464"/>
                  <a:gd name="T24" fmla="*/ 111 w 143"/>
                  <a:gd name="T25" fmla="*/ 451 h 464"/>
                  <a:gd name="T26" fmla="*/ 107 w 143"/>
                  <a:gd name="T27" fmla="*/ 454 h 464"/>
                  <a:gd name="T28" fmla="*/ 102 w 143"/>
                  <a:gd name="T29" fmla="*/ 457 h 464"/>
                  <a:gd name="T30" fmla="*/ 96 w 143"/>
                  <a:gd name="T31" fmla="*/ 459 h 464"/>
                  <a:gd name="T32" fmla="*/ 91 w 143"/>
                  <a:gd name="T33" fmla="*/ 461 h 464"/>
                  <a:gd name="T34" fmla="*/ 86 w 143"/>
                  <a:gd name="T35" fmla="*/ 462 h 464"/>
                  <a:gd name="T36" fmla="*/ 81 w 143"/>
                  <a:gd name="T37" fmla="*/ 462 h 464"/>
                  <a:gd name="T38" fmla="*/ 76 w 143"/>
                  <a:gd name="T39" fmla="*/ 463 h 464"/>
                  <a:gd name="T40" fmla="*/ 71 w 143"/>
                  <a:gd name="T41" fmla="*/ 463 h 464"/>
                  <a:gd name="T42" fmla="*/ 66 w 143"/>
                  <a:gd name="T43" fmla="*/ 463 h 464"/>
                  <a:gd name="T44" fmla="*/ 60 w 143"/>
                  <a:gd name="T45" fmla="*/ 462 h 464"/>
                  <a:gd name="T46" fmla="*/ 55 w 143"/>
                  <a:gd name="T47" fmla="*/ 461 h 464"/>
                  <a:gd name="T48" fmla="*/ 50 w 143"/>
                  <a:gd name="T49" fmla="*/ 460 h 464"/>
                  <a:gd name="T50" fmla="*/ 45 w 143"/>
                  <a:gd name="T51" fmla="*/ 458 h 464"/>
                  <a:gd name="T52" fmla="*/ 40 w 143"/>
                  <a:gd name="T53" fmla="*/ 455 h 464"/>
                  <a:gd name="T54" fmla="*/ 34 w 143"/>
                  <a:gd name="T55" fmla="*/ 452 h 464"/>
                  <a:gd name="T56" fmla="*/ 30 w 143"/>
                  <a:gd name="T57" fmla="*/ 449 h 464"/>
                  <a:gd name="T58" fmla="*/ 27 w 143"/>
                  <a:gd name="T59" fmla="*/ 447 h 464"/>
                  <a:gd name="T60" fmla="*/ 23 w 143"/>
                  <a:gd name="T61" fmla="*/ 444 h 464"/>
                  <a:gd name="T62" fmla="*/ 19 w 143"/>
                  <a:gd name="T63" fmla="*/ 440 h 464"/>
                  <a:gd name="T64" fmla="*/ 15 w 143"/>
                  <a:gd name="T65" fmla="*/ 436 h 464"/>
                  <a:gd name="T66" fmla="*/ 11 w 143"/>
                  <a:gd name="T67" fmla="*/ 432 h 464"/>
                  <a:gd name="T68" fmla="*/ 9 w 143"/>
                  <a:gd name="T69" fmla="*/ 428 h 464"/>
                  <a:gd name="T70" fmla="*/ 6 w 143"/>
                  <a:gd name="T71" fmla="*/ 423 h 464"/>
                  <a:gd name="T72" fmla="*/ 3 w 143"/>
                  <a:gd name="T73" fmla="*/ 418 h 464"/>
                  <a:gd name="T74" fmla="*/ 2 w 143"/>
                  <a:gd name="T75" fmla="*/ 413 h 464"/>
                  <a:gd name="T76" fmla="*/ 1 w 143"/>
                  <a:gd name="T77" fmla="*/ 409 h 464"/>
                  <a:gd name="T78" fmla="*/ 0 w 143"/>
                  <a:gd name="T79" fmla="*/ 403 h 464"/>
                  <a:gd name="T80" fmla="*/ 0 w 143"/>
                  <a:gd name="T81" fmla="*/ 398 h 464"/>
                  <a:gd name="T82" fmla="*/ 0 w 143"/>
                  <a:gd name="T83" fmla="*/ 392 h 464"/>
                  <a:gd name="T84" fmla="*/ 0 w 143"/>
                  <a:gd name="T85" fmla="*/ 0 h 464"/>
                  <a:gd name="T86" fmla="*/ 142 w 143"/>
                  <a:gd name="T87" fmla="*/ 0 h 4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43" h="464">
                    <a:moveTo>
                      <a:pt x="142" y="0"/>
                    </a:moveTo>
                    <a:lnTo>
                      <a:pt x="142" y="392"/>
                    </a:lnTo>
                    <a:lnTo>
                      <a:pt x="142" y="402"/>
                    </a:lnTo>
                    <a:lnTo>
                      <a:pt x="141" y="409"/>
                    </a:lnTo>
                    <a:lnTo>
                      <a:pt x="140" y="414"/>
                    </a:lnTo>
                    <a:lnTo>
                      <a:pt x="138" y="419"/>
                    </a:lnTo>
                    <a:lnTo>
                      <a:pt x="135" y="424"/>
                    </a:lnTo>
                    <a:lnTo>
                      <a:pt x="132" y="430"/>
                    </a:lnTo>
                    <a:lnTo>
                      <a:pt x="128" y="436"/>
                    </a:lnTo>
                    <a:lnTo>
                      <a:pt x="124" y="440"/>
                    </a:lnTo>
                    <a:lnTo>
                      <a:pt x="119" y="445"/>
                    </a:lnTo>
                    <a:lnTo>
                      <a:pt x="115" y="449"/>
                    </a:lnTo>
                    <a:lnTo>
                      <a:pt x="111" y="451"/>
                    </a:lnTo>
                    <a:lnTo>
                      <a:pt x="107" y="454"/>
                    </a:lnTo>
                    <a:lnTo>
                      <a:pt x="102" y="457"/>
                    </a:lnTo>
                    <a:lnTo>
                      <a:pt x="96" y="459"/>
                    </a:lnTo>
                    <a:lnTo>
                      <a:pt x="91" y="461"/>
                    </a:lnTo>
                    <a:lnTo>
                      <a:pt x="86" y="462"/>
                    </a:lnTo>
                    <a:lnTo>
                      <a:pt x="81" y="462"/>
                    </a:lnTo>
                    <a:lnTo>
                      <a:pt x="76" y="463"/>
                    </a:lnTo>
                    <a:lnTo>
                      <a:pt x="71" y="463"/>
                    </a:lnTo>
                    <a:lnTo>
                      <a:pt x="66" y="463"/>
                    </a:lnTo>
                    <a:lnTo>
                      <a:pt x="60" y="462"/>
                    </a:lnTo>
                    <a:lnTo>
                      <a:pt x="55" y="461"/>
                    </a:lnTo>
                    <a:lnTo>
                      <a:pt x="50" y="460"/>
                    </a:lnTo>
                    <a:lnTo>
                      <a:pt x="45" y="458"/>
                    </a:lnTo>
                    <a:lnTo>
                      <a:pt x="40" y="455"/>
                    </a:lnTo>
                    <a:lnTo>
                      <a:pt x="34" y="452"/>
                    </a:lnTo>
                    <a:lnTo>
                      <a:pt x="30" y="449"/>
                    </a:lnTo>
                    <a:lnTo>
                      <a:pt x="27" y="447"/>
                    </a:lnTo>
                    <a:lnTo>
                      <a:pt x="23" y="444"/>
                    </a:lnTo>
                    <a:lnTo>
                      <a:pt x="19" y="440"/>
                    </a:lnTo>
                    <a:lnTo>
                      <a:pt x="15" y="436"/>
                    </a:lnTo>
                    <a:lnTo>
                      <a:pt x="11" y="432"/>
                    </a:lnTo>
                    <a:lnTo>
                      <a:pt x="9" y="428"/>
                    </a:lnTo>
                    <a:lnTo>
                      <a:pt x="6" y="423"/>
                    </a:lnTo>
                    <a:lnTo>
                      <a:pt x="3" y="418"/>
                    </a:lnTo>
                    <a:lnTo>
                      <a:pt x="2" y="413"/>
                    </a:lnTo>
                    <a:lnTo>
                      <a:pt x="1" y="409"/>
                    </a:lnTo>
                    <a:lnTo>
                      <a:pt x="0" y="403"/>
                    </a:lnTo>
                    <a:lnTo>
                      <a:pt x="0" y="398"/>
                    </a:lnTo>
                    <a:lnTo>
                      <a:pt x="0" y="392"/>
                    </a:lnTo>
                    <a:lnTo>
                      <a:pt x="0" y="0"/>
                    </a:lnTo>
                    <a:lnTo>
                      <a:pt x="142" y="0"/>
                    </a:lnTo>
                  </a:path>
                </a:pathLst>
              </a:custGeom>
              <a:solidFill>
                <a:srgbClr val="DF9FFF"/>
              </a:solidFill>
              <a:ln w="12700" cap="rnd" cmpd="sng">
                <a:solidFill>
                  <a:srgbClr val="9F3FD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spTree>
    <p:extLst>
      <p:ext uri="{BB962C8B-B14F-4D97-AF65-F5344CB8AC3E}">
        <p14:creationId xmlns:p14="http://schemas.microsoft.com/office/powerpoint/2010/main" val="1224654634"/>
      </p:ext>
    </p:extLst>
  </p:cSld>
  <p:clrMapOvr>
    <a:masterClrMapping/>
  </p:clrMapOvr>
  <p:transition/>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noFill/>
          <a:ln/>
        </p:spPr>
        <p:txBody>
          <a:bodyPr/>
          <a:lstStyle/>
          <a:p>
            <a:r>
              <a:rPr lang="en-US" altLang="en-US"/>
              <a:t>Computer Based Instruction</a:t>
            </a:r>
          </a:p>
        </p:txBody>
      </p:sp>
      <p:sp>
        <p:nvSpPr>
          <p:cNvPr id="7171" name="Rectangle 3"/>
          <p:cNvSpPr>
            <a:spLocks noGrp="1" noChangeArrowheads="1"/>
          </p:cNvSpPr>
          <p:nvPr>
            <p:ph type="body" idx="1"/>
          </p:nvPr>
        </p:nvSpPr>
        <p:spPr>
          <a:noFill/>
          <a:ln/>
        </p:spPr>
        <p:txBody>
          <a:bodyPr/>
          <a:lstStyle/>
          <a:p>
            <a:pPr>
              <a:lnSpc>
                <a:spcPct val="110000"/>
              </a:lnSpc>
            </a:pPr>
            <a:r>
              <a:rPr lang="en-US" altLang="en-US"/>
              <a:t>Computer based instruction (CBI) is defined as the use of the computer in the delivery of instruction.</a:t>
            </a:r>
          </a:p>
          <a:p>
            <a:pPr>
              <a:lnSpc>
                <a:spcPct val="110000"/>
              </a:lnSpc>
            </a:pPr>
            <a:r>
              <a:rPr lang="en-US" altLang="en-US"/>
              <a:t>Other similar terms include: </a:t>
            </a:r>
            <a:br>
              <a:rPr lang="en-US" altLang="en-US"/>
            </a:br>
            <a:r>
              <a:rPr lang="en-US" altLang="en-US"/>
              <a:t>computer based training (CBT), computer assisted instruction (CAI), and computer assisted learning (CAL).</a:t>
            </a:r>
          </a:p>
        </p:txBody>
      </p:sp>
    </p:spTree>
    <p:extLst>
      <p:ext uri="{BB962C8B-B14F-4D97-AF65-F5344CB8AC3E}">
        <p14:creationId xmlns:p14="http://schemas.microsoft.com/office/powerpoint/2010/main" val="2030823780"/>
      </p:ext>
    </p:extLst>
  </p:cSld>
  <p:clrMapOvr>
    <a:masterClrMapping/>
  </p:clrMapOvr>
  <p:transition/>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308" name="Group 116"/>
          <p:cNvGrpSpPr>
            <a:grpSpLocks/>
          </p:cNvGrpSpPr>
          <p:nvPr/>
        </p:nvGrpSpPr>
        <p:grpSpPr bwMode="auto">
          <a:xfrm>
            <a:off x="4659313" y="2452688"/>
            <a:ext cx="3787775" cy="3163887"/>
            <a:chOff x="2935" y="1545"/>
            <a:chExt cx="2386" cy="1993"/>
          </a:xfrm>
        </p:grpSpPr>
        <p:grpSp>
          <p:nvGrpSpPr>
            <p:cNvPr id="8245" name="Group 53"/>
            <p:cNvGrpSpPr>
              <a:grpSpLocks/>
            </p:cNvGrpSpPr>
            <p:nvPr/>
          </p:nvGrpSpPr>
          <p:grpSpPr bwMode="auto">
            <a:xfrm>
              <a:off x="2935" y="1697"/>
              <a:ext cx="1611" cy="1126"/>
              <a:chOff x="2935" y="1697"/>
              <a:chExt cx="1611" cy="1126"/>
            </a:xfrm>
          </p:grpSpPr>
          <p:grpSp>
            <p:nvGrpSpPr>
              <p:cNvPr id="8212" name="Group 20"/>
              <p:cNvGrpSpPr>
                <a:grpSpLocks/>
              </p:cNvGrpSpPr>
              <p:nvPr/>
            </p:nvGrpSpPr>
            <p:grpSpPr bwMode="auto">
              <a:xfrm>
                <a:off x="2935" y="1697"/>
                <a:ext cx="1244" cy="1019"/>
                <a:chOff x="2935" y="1697"/>
                <a:chExt cx="1244" cy="1019"/>
              </a:xfrm>
            </p:grpSpPr>
            <p:grpSp>
              <p:nvGrpSpPr>
                <p:cNvPr id="8203" name="Group 11"/>
                <p:cNvGrpSpPr>
                  <a:grpSpLocks/>
                </p:cNvGrpSpPr>
                <p:nvPr/>
              </p:nvGrpSpPr>
              <p:grpSpPr bwMode="auto">
                <a:xfrm>
                  <a:off x="2935" y="1697"/>
                  <a:ext cx="1244" cy="1019"/>
                  <a:chOff x="2935" y="1697"/>
                  <a:chExt cx="1244" cy="1019"/>
                </a:xfrm>
              </p:grpSpPr>
              <p:grpSp>
                <p:nvGrpSpPr>
                  <p:cNvPr id="8197" name="Group 5"/>
                  <p:cNvGrpSpPr>
                    <a:grpSpLocks/>
                  </p:cNvGrpSpPr>
                  <p:nvPr/>
                </p:nvGrpSpPr>
                <p:grpSpPr bwMode="auto">
                  <a:xfrm>
                    <a:off x="2935" y="2272"/>
                    <a:ext cx="1244" cy="444"/>
                    <a:chOff x="2935" y="2272"/>
                    <a:chExt cx="1244" cy="444"/>
                  </a:xfrm>
                </p:grpSpPr>
                <p:sp>
                  <p:nvSpPr>
                    <p:cNvPr id="8194" name="Freeform 2"/>
                    <p:cNvSpPr>
                      <a:spLocks/>
                    </p:cNvSpPr>
                    <p:nvPr/>
                  </p:nvSpPr>
                  <p:spPr bwMode="auto">
                    <a:xfrm>
                      <a:off x="3465" y="2272"/>
                      <a:ext cx="714" cy="444"/>
                    </a:xfrm>
                    <a:custGeom>
                      <a:avLst/>
                      <a:gdLst>
                        <a:gd name="T0" fmla="*/ 0 w 714"/>
                        <a:gd name="T1" fmla="*/ 135 h 444"/>
                        <a:gd name="T2" fmla="*/ 0 w 714"/>
                        <a:gd name="T3" fmla="*/ 443 h 444"/>
                        <a:gd name="T4" fmla="*/ 713 w 714"/>
                        <a:gd name="T5" fmla="*/ 216 h 444"/>
                        <a:gd name="T6" fmla="*/ 713 w 714"/>
                        <a:gd name="T7" fmla="*/ 0 h 444"/>
                        <a:gd name="T8" fmla="*/ 0 w 714"/>
                        <a:gd name="T9" fmla="*/ 135 h 444"/>
                      </a:gdLst>
                      <a:ahLst/>
                      <a:cxnLst>
                        <a:cxn ang="0">
                          <a:pos x="T0" y="T1"/>
                        </a:cxn>
                        <a:cxn ang="0">
                          <a:pos x="T2" y="T3"/>
                        </a:cxn>
                        <a:cxn ang="0">
                          <a:pos x="T4" y="T5"/>
                        </a:cxn>
                        <a:cxn ang="0">
                          <a:pos x="T6" y="T7"/>
                        </a:cxn>
                        <a:cxn ang="0">
                          <a:pos x="T8" y="T9"/>
                        </a:cxn>
                      </a:cxnLst>
                      <a:rect l="0" t="0" r="r" b="b"/>
                      <a:pathLst>
                        <a:path w="714" h="444">
                          <a:moveTo>
                            <a:pt x="0" y="135"/>
                          </a:moveTo>
                          <a:lnTo>
                            <a:pt x="0" y="443"/>
                          </a:lnTo>
                          <a:lnTo>
                            <a:pt x="713" y="216"/>
                          </a:lnTo>
                          <a:lnTo>
                            <a:pt x="713" y="0"/>
                          </a:lnTo>
                          <a:lnTo>
                            <a:pt x="0" y="135"/>
                          </a:lnTo>
                        </a:path>
                      </a:pathLst>
                    </a:custGeom>
                    <a:solidFill>
                      <a:srgbClr val="A0A0A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195" name="Freeform 3"/>
                    <p:cNvSpPr>
                      <a:spLocks/>
                    </p:cNvSpPr>
                    <p:nvPr/>
                  </p:nvSpPr>
                  <p:spPr bwMode="auto">
                    <a:xfrm>
                      <a:off x="2935" y="2377"/>
                      <a:ext cx="531" cy="339"/>
                    </a:xfrm>
                    <a:custGeom>
                      <a:avLst/>
                      <a:gdLst>
                        <a:gd name="T0" fmla="*/ 530 w 531"/>
                        <a:gd name="T1" fmla="*/ 30 h 339"/>
                        <a:gd name="T2" fmla="*/ 530 w 531"/>
                        <a:gd name="T3" fmla="*/ 338 h 339"/>
                        <a:gd name="T4" fmla="*/ 0 w 531"/>
                        <a:gd name="T5" fmla="*/ 262 h 339"/>
                        <a:gd name="T6" fmla="*/ 0 w 531"/>
                        <a:gd name="T7" fmla="*/ 0 h 339"/>
                        <a:gd name="T8" fmla="*/ 530 w 531"/>
                        <a:gd name="T9" fmla="*/ 30 h 339"/>
                      </a:gdLst>
                      <a:ahLst/>
                      <a:cxnLst>
                        <a:cxn ang="0">
                          <a:pos x="T0" y="T1"/>
                        </a:cxn>
                        <a:cxn ang="0">
                          <a:pos x="T2" y="T3"/>
                        </a:cxn>
                        <a:cxn ang="0">
                          <a:pos x="T4" y="T5"/>
                        </a:cxn>
                        <a:cxn ang="0">
                          <a:pos x="T6" y="T7"/>
                        </a:cxn>
                        <a:cxn ang="0">
                          <a:pos x="T8" y="T9"/>
                        </a:cxn>
                      </a:cxnLst>
                      <a:rect l="0" t="0" r="r" b="b"/>
                      <a:pathLst>
                        <a:path w="531" h="339">
                          <a:moveTo>
                            <a:pt x="530" y="30"/>
                          </a:moveTo>
                          <a:lnTo>
                            <a:pt x="530" y="338"/>
                          </a:lnTo>
                          <a:lnTo>
                            <a:pt x="0" y="262"/>
                          </a:lnTo>
                          <a:lnTo>
                            <a:pt x="0" y="0"/>
                          </a:lnTo>
                          <a:lnTo>
                            <a:pt x="530" y="30"/>
                          </a:lnTo>
                        </a:path>
                      </a:pathLst>
                    </a:custGeom>
                    <a:solidFill>
                      <a:srgbClr val="80808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196" name="Freeform 4"/>
                    <p:cNvSpPr>
                      <a:spLocks/>
                    </p:cNvSpPr>
                    <p:nvPr/>
                  </p:nvSpPr>
                  <p:spPr bwMode="auto">
                    <a:xfrm>
                      <a:off x="2935" y="2272"/>
                      <a:ext cx="1244" cy="136"/>
                    </a:xfrm>
                    <a:custGeom>
                      <a:avLst/>
                      <a:gdLst>
                        <a:gd name="T0" fmla="*/ 0 w 1244"/>
                        <a:gd name="T1" fmla="*/ 105 h 136"/>
                        <a:gd name="T2" fmla="*/ 536 w 1244"/>
                        <a:gd name="T3" fmla="*/ 135 h 136"/>
                        <a:gd name="T4" fmla="*/ 1243 w 1244"/>
                        <a:gd name="T5" fmla="*/ 0 h 136"/>
                        <a:gd name="T6" fmla="*/ 722 w 1244"/>
                        <a:gd name="T7" fmla="*/ 0 h 136"/>
                        <a:gd name="T8" fmla="*/ 0 w 1244"/>
                        <a:gd name="T9" fmla="*/ 105 h 136"/>
                      </a:gdLst>
                      <a:ahLst/>
                      <a:cxnLst>
                        <a:cxn ang="0">
                          <a:pos x="T0" y="T1"/>
                        </a:cxn>
                        <a:cxn ang="0">
                          <a:pos x="T2" y="T3"/>
                        </a:cxn>
                        <a:cxn ang="0">
                          <a:pos x="T4" y="T5"/>
                        </a:cxn>
                        <a:cxn ang="0">
                          <a:pos x="T6" y="T7"/>
                        </a:cxn>
                        <a:cxn ang="0">
                          <a:pos x="T8" y="T9"/>
                        </a:cxn>
                      </a:cxnLst>
                      <a:rect l="0" t="0" r="r" b="b"/>
                      <a:pathLst>
                        <a:path w="1244" h="136">
                          <a:moveTo>
                            <a:pt x="0" y="105"/>
                          </a:moveTo>
                          <a:lnTo>
                            <a:pt x="536" y="135"/>
                          </a:lnTo>
                          <a:lnTo>
                            <a:pt x="1243" y="0"/>
                          </a:lnTo>
                          <a:lnTo>
                            <a:pt x="722" y="0"/>
                          </a:lnTo>
                          <a:lnTo>
                            <a:pt x="0" y="105"/>
                          </a:lnTo>
                        </a:path>
                      </a:pathLst>
                    </a:custGeom>
                    <a:solidFill>
                      <a:srgbClr val="C0C0C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8198" name="Freeform 6"/>
                  <p:cNvSpPr>
                    <a:spLocks/>
                  </p:cNvSpPr>
                  <p:nvPr/>
                </p:nvSpPr>
                <p:spPr bwMode="auto">
                  <a:xfrm>
                    <a:off x="3339" y="2235"/>
                    <a:ext cx="452" cy="127"/>
                  </a:xfrm>
                  <a:custGeom>
                    <a:avLst/>
                    <a:gdLst>
                      <a:gd name="T0" fmla="*/ 0 w 452"/>
                      <a:gd name="T1" fmla="*/ 72 h 127"/>
                      <a:gd name="T2" fmla="*/ 0 w 452"/>
                      <a:gd name="T3" fmla="*/ 113 h 127"/>
                      <a:gd name="T4" fmla="*/ 211 w 452"/>
                      <a:gd name="T5" fmla="*/ 126 h 127"/>
                      <a:gd name="T6" fmla="*/ 451 w 452"/>
                      <a:gd name="T7" fmla="*/ 81 h 127"/>
                      <a:gd name="T8" fmla="*/ 451 w 452"/>
                      <a:gd name="T9" fmla="*/ 0 h 127"/>
                      <a:gd name="T10" fmla="*/ 0 w 452"/>
                      <a:gd name="T11" fmla="*/ 72 h 127"/>
                    </a:gdLst>
                    <a:ahLst/>
                    <a:cxnLst>
                      <a:cxn ang="0">
                        <a:pos x="T0" y="T1"/>
                      </a:cxn>
                      <a:cxn ang="0">
                        <a:pos x="T2" y="T3"/>
                      </a:cxn>
                      <a:cxn ang="0">
                        <a:pos x="T4" y="T5"/>
                      </a:cxn>
                      <a:cxn ang="0">
                        <a:pos x="T6" y="T7"/>
                      </a:cxn>
                      <a:cxn ang="0">
                        <a:pos x="T8" y="T9"/>
                      </a:cxn>
                      <a:cxn ang="0">
                        <a:pos x="T10" y="T11"/>
                      </a:cxn>
                    </a:cxnLst>
                    <a:rect l="0" t="0" r="r" b="b"/>
                    <a:pathLst>
                      <a:path w="452" h="127">
                        <a:moveTo>
                          <a:pt x="0" y="72"/>
                        </a:moveTo>
                        <a:lnTo>
                          <a:pt x="0" y="113"/>
                        </a:lnTo>
                        <a:lnTo>
                          <a:pt x="211" y="126"/>
                        </a:lnTo>
                        <a:lnTo>
                          <a:pt x="451" y="81"/>
                        </a:lnTo>
                        <a:lnTo>
                          <a:pt x="451" y="0"/>
                        </a:lnTo>
                        <a:lnTo>
                          <a:pt x="0" y="72"/>
                        </a:lnTo>
                      </a:path>
                    </a:pathLst>
                  </a:custGeom>
                  <a:solidFill>
                    <a:srgbClr val="60606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8202" name="Group 10"/>
                  <p:cNvGrpSpPr>
                    <a:grpSpLocks/>
                  </p:cNvGrpSpPr>
                  <p:nvPr/>
                </p:nvGrpSpPr>
                <p:grpSpPr bwMode="auto">
                  <a:xfrm>
                    <a:off x="3031" y="1697"/>
                    <a:ext cx="1006" cy="636"/>
                    <a:chOff x="3031" y="1697"/>
                    <a:chExt cx="1006" cy="636"/>
                  </a:xfrm>
                </p:grpSpPr>
                <p:sp>
                  <p:nvSpPr>
                    <p:cNvPr id="8199" name="Freeform 7"/>
                    <p:cNvSpPr>
                      <a:spLocks/>
                    </p:cNvSpPr>
                    <p:nvPr/>
                  </p:nvSpPr>
                  <p:spPr bwMode="auto">
                    <a:xfrm>
                      <a:off x="3460" y="1697"/>
                      <a:ext cx="577" cy="621"/>
                    </a:xfrm>
                    <a:custGeom>
                      <a:avLst/>
                      <a:gdLst>
                        <a:gd name="T0" fmla="*/ 81 w 577"/>
                        <a:gd name="T1" fmla="*/ 620 h 621"/>
                        <a:gd name="T2" fmla="*/ 0 w 577"/>
                        <a:gd name="T3" fmla="*/ 20 h 621"/>
                        <a:gd name="T4" fmla="*/ 497 w 577"/>
                        <a:gd name="T5" fmla="*/ 0 h 621"/>
                        <a:gd name="T6" fmla="*/ 576 w 577"/>
                        <a:gd name="T7" fmla="*/ 534 h 621"/>
                        <a:gd name="T8" fmla="*/ 81 w 577"/>
                        <a:gd name="T9" fmla="*/ 620 h 621"/>
                      </a:gdLst>
                      <a:ahLst/>
                      <a:cxnLst>
                        <a:cxn ang="0">
                          <a:pos x="T0" y="T1"/>
                        </a:cxn>
                        <a:cxn ang="0">
                          <a:pos x="T2" y="T3"/>
                        </a:cxn>
                        <a:cxn ang="0">
                          <a:pos x="T4" y="T5"/>
                        </a:cxn>
                        <a:cxn ang="0">
                          <a:pos x="T6" y="T7"/>
                        </a:cxn>
                        <a:cxn ang="0">
                          <a:pos x="T8" y="T9"/>
                        </a:cxn>
                      </a:cxnLst>
                      <a:rect l="0" t="0" r="r" b="b"/>
                      <a:pathLst>
                        <a:path w="577" h="621">
                          <a:moveTo>
                            <a:pt x="81" y="620"/>
                          </a:moveTo>
                          <a:lnTo>
                            <a:pt x="0" y="20"/>
                          </a:lnTo>
                          <a:lnTo>
                            <a:pt x="497" y="0"/>
                          </a:lnTo>
                          <a:lnTo>
                            <a:pt x="576" y="534"/>
                          </a:lnTo>
                          <a:lnTo>
                            <a:pt x="81" y="620"/>
                          </a:lnTo>
                        </a:path>
                      </a:pathLst>
                    </a:custGeom>
                    <a:solidFill>
                      <a:srgbClr val="A0A0A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00" name="Freeform 8"/>
                    <p:cNvSpPr>
                      <a:spLocks/>
                    </p:cNvSpPr>
                    <p:nvPr/>
                  </p:nvSpPr>
                  <p:spPr bwMode="auto">
                    <a:xfrm>
                      <a:off x="3031" y="1716"/>
                      <a:ext cx="511" cy="617"/>
                    </a:xfrm>
                    <a:custGeom>
                      <a:avLst/>
                      <a:gdLst>
                        <a:gd name="T0" fmla="*/ 429 w 511"/>
                        <a:gd name="T1" fmla="*/ 0 h 617"/>
                        <a:gd name="T2" fmla="*/ 0 w 511"/>
                        <a:gd name="T3" fmla="*/ 137 h 617"/>
                        <a:gd name="T4" fmla="*/ 61 w 511"/>
                        <a:gd name="T5" fmla="*/ 616 h 617"/>
                        <a:gd name="T6" fmla="*/ 510 w 511"/>
                        <a:gd name="T7" fmla="*/ 601 h 617"/>
                        <a:gd name="T8" fmla="*/ 429 w 511"/>
                        <a:gd name="T9" fmla="*/ 0 h 617"/>
                      </a:gdLst>
                      <a:ahLst/>
                      <a:cxnLst>
                        <a:cxn ang="0">
                          <a:pos x="T0" y="T1"/>
                        </a:cxn>
                        <a:cxn ang="0">
                          <a:pos x="T2" y="T3"/>
                        </a:cxn>
                        <a:cxn ang="0">
                          <a:pos x="T4" y="T5"/>
                        </a:cxn>
                        <a:cxn ang="0">
                          <a:pos x="T6" y="T7"/>
                        </a:cxn>
                        <a:cxn ang="0">
                          <a:pos x="T8" y="T9"/>
                        </a:cxn>
                      </a:cxnLst>
                      <a:rect l="0" t="0" r="r" b="b"/>
                      <a:pathLst>
                        <a:path w="511" h="617">
                          <a:moveTo>
                            <a:pt x="429" y="0"/>
                          </a:moveTo>
                          <a:lnTo>
                            <a:pt x="0" y="137"/>
                          </a:lnTo>
                          <a:lnTo>
                            <a:pt x="61" y="616"/>
                          </a:lnTo>
                          <a:lnTo>
                            <a:pt x="510" y="601"/>
                          </a:lnTo>
                          <a:lnTo>
                            <a:pt x="429" y="0"/>
                          </a:lnTo>
                        </a:path>
                      </a:pathLst>
                    </a:custGeom>
                    <a:solidFill>
                      <a:srgbClr val="80808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01" name="Freeform 9"/>
                    <p:cNvSpPr>
                      <a:spLocks/>
                    </p:cNvSpPr>
                    <p:nvPr/>
                  </p:nvSpPr>
                  <p:spPr bwMode="auto">
                    <a:xfrm>
                      <a:off x="3557" y="1758"/>
                      <a:ext cx="415" cy="468"/>
                    </a:xfrm>
                    <a:custGeom>
                      <a:avLst/>
                      <a:gdLst>
                        <a:gd name="T0" fmla="*/ 0 w 415"/>
                        <a:gd name="T1" fmla="*/ 21 h 468"/>
                        <a:gd name="T2" fmla="*/ 59 w 415"/>
                        <a:gd name="T3" fmla="*/ 467 h 468"/>
                        <a:gd name="T4" fmla="*/ 414 w 415"/>
                        <a:gd name="T5" fmla="*/ 414 h 468"/>
                        <a:gd name="T6" fmla="*/ 352 w 415"/>
                        <a:gd name="T7" fmla="*/ 0 h 468"/>
                        <a:gd name="T8" fmla="*/ 0 w 415"/>
                        <a:gd name="T9" fmla="*/ 21 h 468"/>
                      </a:gdLst>
                      <a:ahLst/>
                      <a:cxnLst>
                        <a:cxn ang="0">
                          <a:pos x="T0" y="T1"/>
                        </a:cxn>
                        <a:cxn ang="0">
                          <a:pos x="T2" y="T3"/>
                        </a:cxn>
                        <a:cxn ang="0">
                          <a:pos x="T4" y="T5"/>
                        </a:cxn>
                        <a:cxn ang="0">
                          <a:pos x="T6" y="T7"/>
                        </a:cxn>
                        <a:cxn ang="0">
                          <a:pos x="T8" y="T9"/>
                        </a:cxn>
                      </a:cxnLst>
                      <a:rect l="0" t="0" r="r" b="b"/>
                      <a:pathLst>
                        <a:path w="415" h="468">
                          <a:moveTo>
                            <a:pt x="0" y="21"/>
                          </a:moveTo>
                          <a:lnTo>
                            <a:pt x="59" y="467"/>
                          </a:lnTo>
                          <a:lnTo>
                            <a:pt x="414" y="414"/>
                          </a:lnTo>
                          <a:lnTo>
                            <a:pt x="352" y="0"/>
                          </a:lnTo>
                          <a:lnTo>
                            <a:pt x="0" y="21"/>
                          </a:lnTo>
                        </a:path>
                      </a:pathLst>
                    </a:custGeom>
                    <a:solidFill>
                      <a:srgbClr val="00C0C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grpSp>
              <p:nvGrpSpPr>
                <p:cNvPr id="8211" name="Group 19"/>
                <p:cNvGrpSpPr>
                  <a:grpSpLocks/>
                </p:cNvGrpSpPr>
                <p:nvPr/>
              </p:nvGrpSpPr>
              <p:grpSpPr bwMode="auto">
                <a:xfrm>
                  <a:off x="3722" y="2319"/>
                  <a:ext cx="413" cy="290"/>
                  <a:chOff x="3722" y="2319"/>
                  <a:chExt cx="413" cy="290"/>
                </a:xfrm>
              </p:grpSpPr>
              <p:sp>
                <p:nvSpPr>
                  <p:cNvPr id="8204" name="Freeform 12"/>
                  <p:cNvSpPr>
                    <a:spLocks/>
                  </p:cNvSpPr>
                  <p:nvPr/>
                </p:nvSpPr>
                <p:spPr bwMode="auto">
                  <a:xfrm>
                    <a:off x="3722" y="2319"/>
                    <a:ext cx="407" cy="290"/>
                  </a:xfrm>
                  <a:custGeom>
                    <a:avLst/>
                    <a:gdLst>
                      <a:gd name="T0" fmla="*/ 406 w 407"/>
                      <a:gd name="T1" fmla="*/ 0 h 290"/>
                      <a:gd name="T2" fmla="*/ 0 w 407"/>
                      <a:gd name="T3" fmla="*/ 86 h 290"/>
                      <a:gd name="T4" fmla="*/ 0 w 407"/>
                      <a:gd name="T5" fmla="*/ 289 h 290"/>
                      <a:gd name="T6" fmla="*/ 406 w 407"/>
                      <a:gd name="T7" fmla="*/ 163 h 290"/>
                      <a:gd name="T8" fmla="*/ 406 w 407"/>
                      <a:gd name="T9" fmla="*/ 0 h 290"/>
                    </a:gdLst>
                    <a:ahLst/>
                    <a:cxnLst>
                      <a:cxn ang="0">
                        <a:pos x="T0" y="T1"/>
                      </a:cxn>
                      <a:cxn ang="0">
                        <a:pos x="T2" y="T3"/>
                      </a:cxn>
                      <a:cxn ang="0">
                        <a:pos x="T4" y="T5"/>
                      </a:cxn>
                      <a:cxn ang="0">
                        <a:pos x="T6" y="T7"/>
                      </a:cxn>
                      <a:cxn ang="0">
                        <a:pos x="T8" y="T9"/>
                      </a:cxn>
                    </a:cxnLst>
                    <a:rect l="0" t="0" r="r" b="b"/>
                    <a:pathLst>
                      <a:path w="407" h="290">
                        <a:moveTo>
                          <a:pt x="406" y="0"/>
                        </a:moveTo>
                        <a:lnTo>
                          <a:pt x="0" y="86"/>
                        </a:lnTo>
                        <a:lnTo>
                          <a:pt x="0" y="289"/>
                        </a:lnTo>
                        <a:lnTo>
                          <a:pt x="406" y="163"/>
                        </a:lnTo>
                        <a:lnTo>
                          <a:pt x="406" y="0"/>
                        </a:lnTo>
                      </a:path>
                    </a:pathLst>
                  </a:custGeom>
                  <a:solidFill>
                    <a:srgbClr val="40404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05" name="Line 13"/>
                  <p:cNvSpPr>
                    <a:spLocks noChangeShapeType="1"/>
                  </p:cNvSpPr>
                  <p:nvPr/>
                </p:nvSpPr>
                <p:spPr bwMode="auto">
                  <a:xfrm flipV="1">
                    <a:off x="3997" y="2379"/>
                    <a:ext cx="92" cy="43"/>
                  </a:xfrm>
                  <a:prstGeom prst="line">
                    <a:avLst/>
                  </a:prstGeom>
                  <a:noFill/>
                  <a:ln w="254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06" name="Line 14"/>
                  <p:cNvSpPr>
                    <a:spLocks noChangeShapeType="1"/>
                  </p:cNvSpPr>
                  <p:nvPr/>
                </p:nvSpPr>
                <p:spPr bwMode="auto">
                  <a:xfrm flipH="1">
                    <a:off x="3784" y="2434"/>
                    <a:ext cx="158" cy="17"/>
                  </a:xfrm>
                  <a:prstGeom prst="line">
                    <a:avLst/>
                  </a:prstGeom>
                  <a:noFill/>
                  <a:ln w="254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07" name="Line 15"/>
                  <p:cNvSpPr>
                    <a:spLocks noChangeShapeType="1"/>
                  </p:cNvSpPr>
                  <p:nvPr/>
                </p:nvSpPr>
                <p:spPr bwMode="auto">
                  <a:xfrm>
                    <a:off x="3957" y="2359"/>
                    <a:ext cx="0" cy="178"/>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08" name="Line 16"/>
                  <p:cNvSpPr>
                    <a:spLocks noChangeShapeType="1"/>
                  </p:cNvSpPr>
                  <p:nvPr/>
                </p:nvSpPr>
                <p:spPr bwMode="auto">
                  <a:xfrm>
                    <a:off x="3763" y="2401"/>
                    <a:ext cx="0" cy="196"/>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09" name="Line 17"/>
                  <p:cNvSpPr>
                    <a:spLocks noChangeShapeType="1"/>
                  </p:cNvSpPr>
                  <p:nvPr/>
                </p:nvSpPr>
                <p:spPr bwMode="auto">
                  <a:xfrm flipH="1">
                    <a:off x="3759" y="2396"/>
                    <a:ext cx="376" cy="87"/>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10" name="Line 18"/>
                  <p:cNvSpPr>
                    <a:spLocks noChangeShapeType="1"/>
                  </p:cNvSpPr>
                  <p:nvPr/>
                </p:nvSpPr>
                <p:spPr bwMode="auto">
                  <a:xfrm flipV="1">
                    <a:off x="3767" y="2358"/>
                    <a:ext cx="362" cy="95"/>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grpSp>
            <p:nvGrpSpPr>
              <p:cNvPr id="8244" name="Group 52"/>
              <p:cNvGrpSpPr>
                <a:grpSpLocks/>
              </p:cNvGrpSpPr>
              <p:nvPr/>
            </p:nvGrpSpPr>
            <p:grpSpPr bwMode="auto">
              <a:xfrm>
                <a:off x="3574" y="2325"/>
                <a:ext cx="972" cy="498"/>
                <a:chOff x="3574" y="2325"/>
                <a:chExt cx="972" cy="498"/>
              </a:xfrm>
            </p:grpSpPr>
            <p:grpSp>
              <p:nvGrpSpPr>
                <p:cNvPr id="8215" name="Group 23"/>
                <p:cNvGrpSpPr>
                  <a:grpSpLocks/>
                </p:cNvGrpSpPr>
                <p:nvPr/>
              </p:nvGrpSpPr>
              <p:grpSpPr bwMode="auto">
                <a:xfrm>
                  <a:off x="3637" y="2596"/>
                  <a:ext cx="158" cy="117"/>
                  <a:chOff x="3637" y="2596"/>
                  <a:chExt cx="158" cy="117"/>
                </a:xfrm>
              </p:grpSpPr>
              <p:sp>
                <p:nvSpPr>
                  <p:cNvPr id="8213" name="Freeform 21"/>
                  <p:cNvSpPr>
                    <a:spLocks/>
                  </p:cNvSpPr>
                  <p:nvPr/>
                </p:nvSpPr>
                <p:spPr bwMode="auto">
                  <a:xfrm>
                    <a:off x="3637" y="2596"/>
                    <a:ext cx="46" cy="117"/>
                  </a:xfrm>
                  <a:custGeom>
                    <a:avLst/>
                    <a:gdLst>
                      <a:gd name="T0" fmla="*/ 13 w 46"/>
                      <a:gd name="T1" fmla="*/ 0 h 117"/>
                      <a:gd name="T2" fmla="*/ 0 w 46"/>
                      <a:gd name="T3" fmla="*/ 110 h 117"/>
                      <a:gd name="T4" fmla="*/ 33 w 46"/>
                      <a:gd name="T5" fmla="*/ 116 h 117"/>
                      <a:gd name="T6" fmla="*/ 45 w 46"/>
                      <a:gd name="T7" fmla="*/ 5 h 117"/>
                      <a:gd name="T8" fmla="*/ 13 w 46"/>
                      <a:gd name="T9" fmla="*/ 0 h 117"/>
                    </a:gdLst>
                    <a:ahLst/>
                    <a:cxnLst>
                      <a:cxn ang="0">
                        <a:pos x="T0" y="T1"/>
                      </a:cxn>
                      <a:cxn ang="0">
                        <a:pos x="T2" y="T3"/>
                      </a:cxn>
                      <a:cxn ang="0">
                        <a:pos x="T4" y="T5"/>
                      </a:cxn>
                      <a:cxn ang="0">
                        <a:pos x="T6" y="T7"/>
                      </a:cxn>
                      <a:cxn ang="0">
                        <a:pos x="T8" y="T9"/>
                      </a:cxn>
                    </a:cxnLst>
                    <a:rect l="0" t="0" r="r" b="b"/>
                    <a:pathLst>
                      <a:path w="46" h="117">
                        <a:moveTo>
                          <a:pt x="13" y="0"/>
                        </a:moveTo>
                        <a:lnTo>
                          <a:pt x="0" y="110"/>
                        </a:lnTo>
                        <a:lnTo>
                          <a:pt x="33" y="116"/>
                        </a:lnTo>
                        <a:lnTo>
                          <a:pt x="45" y="5"/>
                        </a:lnTo>
                        <a:lnTo>
                          <a:pt x="13" y="0"/>
                        </a:lnTo>
                      </a:path>
                    </a:pathLst>
                  </a:custGeom>
                  <a:solidFill>
                    <a:srgbClr val="60606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14" name="Freeform 22"/>
                  <p:cNvSpPr>
                    <a:spLocks/>
                  </p:cNvSpPr>
                  <p:nvPr/>
                </p:nvSpPr>
                <p:spPr bwMode="auto">
                  <a:xfrm>
                    <a:off x="3670" y="2611"/>
                    <a:ext cx="125" cy="102"/>
                  </a:xfrm>
                  <a:custGeom>
                    <a:avLst/>
                    <a:gdLst>
                      <a:gd name="T0" fmla="*/ 10 w 125"/>
                      <a:gd name="T1" fmla="*/ 3 h 102"/>
                      <a:gd name="T2" fmla="*/ 0 w 125"/>
                      <a:gd name="T3" fmla="*/ 101 h 102"/>
                      <a:gd name="T4" fmla="*/ 124 w 125"/>
                      <a:gd name="T5" fmla="*/ 51 h 102"/>
                      <a:gd name="T6" fmla="*/ 75 w 125"/>
                      <a:gd name="T7" fmla="*/ 35 h 102"/>
                      <a:gd name="T8" fmla="*/ 31 w 125"/>
                      <a:gd name="T9" fmla="*/ 58 h 102"/>
                      <a:gd name="T10" fmla="*/ 45 w 125"/>
                      <a:gd name="T11" fmla="*/ 0 h 102"/>
                      <a:gd name="T12" fmla="*/ 10 w 125"/>
                      <a:gd name="T13" fmla="*/ 3 h 102"/>
                    </a:gdLst>
                    <a:ahLst/>
                    <a:cxnLst>
                      <a:cxn ang="0">
                        <a:pos x="T0" y="T1"/>
                      </a:cxn>
                      <a:cxn ang="0">
                        <a:pos x="T2" y="T3"/>
                      </a:cxn>
                      <a:cxn ang="0">
                        <a:pos x="T4" y="T5"/>
                      </a:cxn>
                      <a:cxn ang="0">
                        <a:pos x="T6" y="T7"/>
                      </a:cxn>
                      <a:cxn ang="0">
                        <a:pos x="T8" y="T9"/>
                      </a:cxn>
                      <a:cxn ang="0">
                        <a:pos x="T10" y="T11"/>
                      </a:cxn>
                      <a:cxn ang="0">
                        <a:pos x="T12" y="T13"/>
                      </a:cxn>
                    </a:cxnLst>
                    <a:rect l="0" t="0" r="r" b="b"/>
                    <a:pathLst>
                      <a:path w="125" h="102">
                        <a:moveTo>
                          <a:pt x="10" y="3"/>
                        </a:moveTo>
                        <a:lnTo>
                          <a:pt x="0" y="101"/>
                        </a:lnTo>
                        <a:lnTo>
                          <a:pt x="124" y="51"/>
                        </a:lnTo>
                        <a:lnTo>
                          <a:pt x="75" y="35"/>
                        </a:lnTo>
                        <a:lnTo>
                          <a:pt x="31" y="58"/>
                        </a:lnTo>
                        <a:lnTo>
                          <a:pt x="45" y="0"/>
                        </a:lnTo>
                        <a:lnTo>
                          <a:pt x="10" y="3"/>
                        </a:lnTo>
                      </a:path>
                    </a:pathLst>
                  </a:custGeom>
                  <a:solidFill>
                    <a:srgbClr val="40404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8243" name="Group 51"/>
                <p:cNvGrpSpPr>
                  <a:grpSpLocks/>
                </p:cNvGrpSpPr>
                <p:nvPr/>
              </p:nvGrpSpPr>
              <p:grpSpPr bwMode="auto">
                <a:xfrm>
                  <a:off x="3574" y="2325"/>
                  <a:ext cx="972" cy="498"/>
                  <a:chOff x="3574" y="2325"/>
                  <a:chExt cx="972" cy="498"/>
                </a:xfrm>
              </p:grpSpPr>
              <p:sp>
                <p:nvSpPr>
                  <p:cNvPr id="8216" name="Freeform 24"/>
                  <p:cNvSpPr>
                    <a:spLocks/>
                  </p:cNvSpPr>
                  <p:nvPr/>
                </p:nvSpPr>
                <p:spPr bwMode="auto">
                  <a:xfrm>
                    <a:off x="3592" y="2325"/>
                    <a:ext cx="951" cy="440"/>
                  </a:xfrm>
                  <a:custGeom>
                    <a:avLst/>
                    <a:gdLst>
                      <a:gd name="T0" fmla="*/ 0 w 951"/>
                      <a:gd name="T1" fmla="*/ 186 h 440"/>
                      <a:gd name="T2" fmla="*/ 456 w 951"/>
                      <a:gd name="T3" fmla="*/ 439 h 440"/>
                      <a:gd name="T4" fmla="*/ 950 w 951"/>
                      <a:gd name="T5" fmla="*/ 192 h 440"/>
                      <a:gd name="T6" fmla="*/ 571 w 951"/>
                      <a:gd name="T7" fmla="*/ 0 h 440"/>
                      <a:gd name="T8" fmla="*/ 0 w 951"/>
                      <a:gd name="T9" fmla="*/ 186 h 440"/>
                    </a:gdLst>
                    <a:ahLst/>
                    <a:cxnLst>
                      <a:cxn ang="0">
                        <a:pos x="T0" y="T1"/>
                      </a:cxn>
                      <a:cxn ang="0">
                        <a:pos x="T2" y="T3"/>
                      </a:cxn>
                      <a:cxn ang="0">
                        <a:pos x="T4" y="T5"/>
                      </a:cxn>
                      <a:cxn ang="0">
                        <a:pos x="T6" y="T7"/>
                      </a:cxn>
                      <a:cxn ang="0">
                        <a:pos x="T8" y="T9"/>
                      </a:cxn>
                    </a:cxnLst>
                    <a:rect l="0" t="0" r="r" b="b"/>
                    <a:pathLst>
                      <a:path w="951" h="440">
                        <a:moveTo>
                          <a:pt x="0" y="186"/>
                        </a:moveTo>
                        <a:lnTo>
                          <a:pt x="456" y="439"/>
                        </a:lnTo>
                        <a:lnTo>
                          <a:pt x="950" y="192"/>
                        </a:lnTo>
                        <a:lnTo>
                          <a:pt x="571" y="0"/>
                        </a:lnTo>
                        <a:lnTo>
                          <a:pt x="0" y="186"/>
                        </a:lnTo>
                      </a:path>
                    </a:pathLst>
                  </a:custGeom>
                  <a:solidFill>
                    <a:srgbClr val="80808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17" name="Freeform 25"/>
                  <p:cNvSpPr>
                    <a:spLocks/>
                  </p:cNvSpPr>
                  <p:nvPr/>
                </p:nvSpPr>
                <p:spPr bwMode="auto">
                  <a:xfrm>
                    <a:off x="3574" y="2510"/>
                    <a:ext cx="477" cy="311"/>
                  </a:xfrm>
                  <a:custGeom>
                    <a:avLst/>
                    <a:gdLst>
                      <a:gd name="T0" fmla="*/ 17 w 477"/>
                      <a:gd name="T1" fmla="*/ 0 h 311"/>
                      <a:gd name="T2" fmla="*/ 476 w 477"/>
                      <a:gd name="T3" fmla="*/ 256 h 311"/>
                      <a:gd name="T4" fmla="*/ 462 w 477"/>
                      <a:gd name="T5" fmla="*/ 310 h 311"/>
                      <a:gd name="T6" fmla="*/ 0 w 477"/>
                      <a:gd name="T7" fmla="*/ 49 h 311"/>
                      <a:gd name="T8" fmla="*/ 17 w 477"/>
                      <a:gd name="T9" fmla="*/ 0 h 311"/>
                    </a:gdLst>
                    <a:ahLst/>
                    <a:cxnLst>
                      <a:cxn ang="0">
                        <a:pos x="T0" y="T1"/>
                      </a:cxn>
                      <a:cxn ang="0">
                        <a:pos x="T2" y="T3"/>
                      </a:cxn>
                      <a:cxn ang="0">
                        <a:pos x="T4" y="T5"/>
                      </a:cxn>
                      <a:cxn ang="0">
                        <a:pos x="T6" y="T7"/>
                      </a:cxn>
                      <a:cxn ang="0">
                        <a:pos x="T8" y="T9"/>
                      </a:cxn>
                    </a:cxnLst>
                    <a:rect l="0" t="0" r="r" b="b"/>
                    <a:pathLst>
                      <a:path w="477" h="311">
                        <a:moveTo>
                          <a:pt x="17" y="0"/>
                        </a:moveTo>
                        <a:lnTo>
                          <a:pt x="476" y="256"/>
                        </a:lnTo>
                        <a:lnTo>
                          <a:pt x="462" y="310"/>
                        </a:lnTo>
                        <a:lnTo>
                          <a:pt x="0" y="49"/>
                        </a:lnTo>
                        <a:lnTo>
                          <a:pt x="17" y="0"/>
                        </a:lnTo>
                      </a:path>
                    </a:pathLst>
                  </a:custGeom>
                  <a:solidFill>
                    <a:srgbClr val="60606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18" name="Freeform 26"/>
                  <p:cNvSpPr>
                    <a:spLocks/>
                  </p:cNvSpPr>
                  <p:nvPr/>
                </p:nvSpPr>
                <p:spPr bwMode="auto">
                  <a:xfrm>
                    <a:off x="4036" y="2517"/>
                    <a:ext cx="510" cy="306"/>
                  </a:xfrm>
                  <a:custGeom>
                    <a:avLst/>
                    <a:gdLst>
                      <a:gd name="T0" fmla="*/ 0 w 510"/>
                      <a:gd name="T1" fmla="*/ 305 h 306"/>
                      <a:gd name="T2" fmla="*/ 16 w 510"/>
                      <a:gd name="T3" fmla="*/ 247 h 306"/>
                      <a:gd name="T4" fmla="*/ 509 w 510"/>
                      <a:gd name="T5" fmla="*/ 0 h 306"/>
                      <a:gd name="T6" fmla="*/ 491 w 510"/>
                      <a:gd name="T7" fmla="*/ 46 h 306"/>
                      <a:gd name="T8" fmla="*/ 0 w 510"/>
                      <a:gd name="T9" fmla="*/ 305 h 306"/>
                    </a:gdLst>
                    <a:ahLst/>
                    <a:cxnLst>
                      <a:cxn ang="0">
                        <a:pos x="T0" y="T1"/>
                      </a:cxn>
                      <a:cxn ang="0">
                        <a:pos x="T2" y="T3"/>
                      </a:cxn>
                      <a:cxn ang="0">
                        <a:pos x="T4" y="T5"/>
                      </a:cxn>
                      <a:cxn ang="0">
                        <a:pos x="T6" y="T7"/>
                      </a:cxn>
                      <a:cxn ang="0">
                        <a:pos x="T8" y="T9"/>
                      </a:cxn>
                    </a:cxnLst>
                    <a:rect l="0" t="0" r="r" b="b"/>
                    <a:pathLst>
                      <a:path w="510" h="306">
                        <a:moveTo>
                          <a:pt x="0" y="305"/>
                        </a:moveTo>
                        <a:lnTo>
                          <a:pt x="16" y="247"/>
                        </a:lnTo>
                        <a:lnTo>
                          <a:pt x="509" y="0"/>
                        </a:lnTo>
                        <a:lnTo>
                          <a:pt x="491" y="46"/>
                        </a:lnTo>
                        <a:lnTo>
                          <a:pt x="0" y="305"/>
                        </a:lnTo>
                      </a:path>
                    </a:pathLst>
                  </a:custGeom>
                  <a:solidFill>
                    <a:srgbClr val="40404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19" name="Freeform 27"/>
                  <p:cNvSpPr>
                    <a:spLocks/>
                  </p:cNvSpPr>
                  <p:nvPr/>
                </p:nvSpPr>
                <p:spPr bwMode="auto">
                  <a:xfrm>
                    <a:off x="3777" y="2532"/>
                    <a:ext cx="375" cy="187"/>
                  </a:xfrm>
                  <a:custGeom>
                    <a:avLst/>
                    <a:gdLst>
                      <a:gd name="T0" fmla="*/ 0 w 375"/>
                      <a:gd name="T1" fmla="*/ 49 h 187"/>
                      <a:gd name="T2" fmla="*/ 129 w 375"/>
                      <a:gd name="T3" fmla="*/ 0 h 187"/>
                      <a:gd name="T4" fmla="*/ 374 w 375"/>
                      <a:gd name="T5" fmla="*/ 130 h 187"/>
                      <a:gd name="T6" fmla="*/ 250 w 375"/>
                      <a:gd name="T7" fmla="*/ 186 h 187"/>
                      <a:gd name="T8" fmla="*/ 0 w 375"/>
                      <a:gd name="T9" fmla="*/ 49 h 187"/>
                    </a:gdLst>
                    <a:ahLst/>
                    <a:cxnLst>
                      <a:cxn ang="0">
                        <a:pos x="T0" y="T1"/>
                      </a:cxn>
                      <a:cxn ang="0">
                        <a:pos x="T2" y="T3"/>
                      </a:cxn>
                      <a:cxn ang="0">
                        <a:pos x="T4" y="T5"/>
                      </a:cxn>
                      <a:cxn ang="0">
                        <a:pos x="T6" y="T7"/>
                      </a:cxn>
                      <a:cxn ang="0">
                        <a:pos x="T8" y="T9"/>
                      </a:cxn>
                    </a:cxnLst>
                    <a:rect l="0" t="0" r="r" b="b"/>
                    <a:pathLst>
                      <a:path w="375" h="187">
                        <a:moveTo>
                          <a:pt x="0" y="49"/>
                        </a:moveTo>
                        <a:lnTo>
                          <a:pt x="129" y="0"/>
                        </a:lnTo>
                        <a:lnTo>
                          <a:pt x="374" y="130"/>
                        </a:lnTo>
                        <a:lnTo>
                          <a:pt x="250" y="186"/>
                        </a:lnTo>
                        <a:lnTo>
                          <a:pt x="0" y="49"/>
                        </a:lnTo>
                      </a:path>
                    </a:pathLst>
                  </a:custGeom>
                  <a:solidFill>
                    <a:srgbClr val="A0A0A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20" name="Freeform 28"/>
                  <p:cNvSpPr>
                    <a:spLocks/>
                  </p:cNvSpPr>
                  <p:nvPr/>
                </p:nvSpPr>
                <p:spPr bwMode="auto">
                  <a:xfrm>
                    <a:off x="3932" y="2396"/>
                    <a:ext cx="557" cy="253"/>
                  </a:xfrm>
                  <a:custGeom>
                    <a:avLst/>
                    <a:gdLst>
                      <a:gd name="T0" fmla="*/ 0 w 557"/>
                      <a:gd name="T1" fmla="*/ 122 h 253"/>
                      <a:gd name="T2" fmla="*/ 243 w 557"/>
                      <a:gd name="T3" fmla="*/ 252 h 253"/>
                      <a:gd name="T4" fmla="*/ 556 w 557"/>
                      <a:gd name="T5" fmla="*/ 108 h 253"/>
                      <a:gd name="T6" fmla="*/ 328 w 557"/>
                      <a:gd name="T7" fmla="*/ 0 h 253"/>
                      <a:gd name="T8" fmla="*/ 0 w 557"/>
                      <a:gd name="T9" fmla="*/ 122 h 253"/>
                    </a:gdLst>
                    <a:ahLst/>
                    <a:cxnLst>
                      <a:cxn ang="0">
                        <a:pos x="T0" y="T1"/>
                      </a:cxn>
                      <a:cxn ang="0">
                        <a:pos x="T2" y="T3"/>
                      </a:cxn>
                      <a:cxn ang="0">
                        <a:pos x="T4" y="T5"/>
                      </a:cxn>
                      <a:cxn ang="0">
                        <a:pos x="T6" y="T7"/>
                      </a:cxn>
                      <a:cxn ang="0">
                        <a:pos x="T8" y="T9"/>
                      </a:cxn>
                    </a:cxnLst>
                    <a:rect l="0" t="0" r="r" b="b"/>
                    <a:pathLst>
                      <a:path w="557" h="253">
                        <a:moveTo>
                          <a:pt x="0" y="122"/>
                        </a:moveTo>
                        <a:lnTo>
                          <a:pt x="243" y="252"/>
                        </a:lnTo>
                        <a:lnTo>
                          <a:pt x="556" y="108"/>
                        </a:lnTo>
                        <a:lnTo>
                          <a:pt x="328" y="0"/>
                        </a:lnTo>
                        <a:lnTo>
                          <a:pt x="0" y="122"/>
                        </a:lnTo>
                      </a:path>
                    </a:pathLst>
                  </a:custGeom>
                  <a:solidFill>
                    <a:srgbClr val="A0A0A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21" name="Freeform 29"/>
                  <p:cNvSpPr>
                    <a:spLocks/>
                  </p:cNvSpPr>
                  <p:nvPr/>
                </p:nvSpPr>
                <p:spPr bwMode="auto">
                  <a:xfrm>
                    <a:off x="3637" y="2340"/>
                    <a:ext cx="614" cy="230"/>
                  </a:xfrm>
                  <a:custGeom>
                    <a:avLst/>
                    <a:gdLst>
                      <a:gd name="T0" fmla="*/ 127 w 614"/>
                      <a:gd name="T1" fmla="*/ 229 h 230"/>
                      <a:gd name="T2" fmla="*/ 0 w 614"/>
                      <a:gd name="T3" fmla="*/ 165 h 230"/>
                      <a:gd name="T4" fmla="*/ 513 w 614"/>
                      <a:gd name="T5" fmla="*/ 0 h 230"/>
                      <a:gd name="T6" fmla="*/ 613 w 614"/>
                      <a:gd name="T7" fmla="*/ 47 h 230"/>
                      <a:gd name="T8" fmla="*/ 127 w 614"/>
                      <a:gd name="T9" fmla="*/ 229 h 230"/>
                    </a:gdLst>
                    <a:ahLst/>
                    <a:cxnLst>
                      <a:cxn ang="0">
                        <a:pos x="T0" y="T1"/>
                      </a:cxn>
                      <a:cxn ang="0">
                        <a:pos x="T2" y="T3"/>
                      </a:cxn>
                      <a:cxn ang="0">
                        <a:pos x="T4" y="T5"/>
                      </a:cxn>
                      <a:cxn ang="0">
                        <a:pos x="T6" y="T7"/>
                      </a:cxn>
                      <a:cxn ang="0">
                        <a:pos x="T8" y="T9"/>
                      </a:cxn>
                    </a:cxnLst>
                    <a:rect l="0" t="0" r="r" b="b"/>
                    <a:pathLst>
                      <a:path w="614" h="230">
                        <a:moveTo>
                          <a:pt x="127" y="229"/>
                        </a:moveTo>
                        <a:lnTo>
                          <a:pt x="0" y="165"/>
                        </a:lnTo>
                        <a:lnTo>
                          <a:pt x="513" y="0"/>
                        </a:lnTo>
                        <a:lnTo>
                          <a:pt x="613" y="47"/>
                        </a:lnTo>
                        <a:lnTo>
                          <a:pt x="127" y="229"/>
                        </a:lnTo>
                      </a:path>
                    </a:pathLst>
                  </a:custGeom>
                  <a:solidFill>
                    <a:srgbClr val="A0A0A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22" name="Line 30"/>
                  <p:cNvSpPr>
                    <a:spLocks noChangeShapeType="1"/>
                  </p:cNvSpPr>
                  <p:nvPr/>
                </p:nvSpPr>
                <p:spPr bwMode="auto">
                  <a:xfrm flipV="1">
                    <a:off x="3658" y="2342"/>
                    <a:ext cx="528" cy="195"/>
                  </a:xfrm>
                  <a:prstGeom prst="line">
                    <a:avLst/>
                  </a:prstGeom>
                  <a:noFill/>
                  <a:ln w="127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23" name="Line 31"/>
                  <p:cNvSpPr>
                    <a:spLocks noChangeShapeType="1"/>
                  </p:cNvSpPr>
                  <p:nvPr/>
                </p:nvSpPr>
                <p:spPr bwMode="auto">
                  <a:xfrm flipV="1">
                    <a:off x="3703" y="2355"/>
                    <a:ext cx="511" cy="197"/>
                  </a:xfrm>
                  <a:prstGeom prst="line">
                    <a:avLst/>
                  </a:prstGeom>
                  <a:noFill/>
                  <a:ln w="127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24" name="Line 32"/>
                  <p:cNvSpPr>
                    <a:spLocks noChangeShapeType="1"/>
                  </p:cNvSpPr>
                  <p:nvPr/>
                </p:nvSpPr>
                <p:spPr bwMode="auto">
                  <a:xfrm flipV="1">
                    <a:off x="3736" y="2370"/>
                    <a:ext cx="499" cy="202"/>
                  </a:xfrm>
                  <a:prstGeom prst="line">
                    <a:avLst/>
                  </a:prstGeom>
                  <a:noFill/>
                  <a:ln w="127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25" name="Line 33"/>
                  <p:cNvSpPr>
                    <a:spLocks noChangeShapeType="1"/>
                  </p:cNvSpPr>
                  <p:nvPr/>
                </p:nvSpPr>
                <p:spPr bwMode="auto">
                  <a:xfrm flipV="1">
                    <a:off x="3810" y="2404"/>
                    <a:ext cx="483" cy="207"/>
                  </a:xfrm>
                  <a:prstGeom prst="line">
                    <a:avLst/>
                  </a:prstGeom>
                  <a:noFill/>
                  <a:ln w="127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26" name="Line 34"/>
                  <p:cNvSpPr>
                    <a:spLocks noChangeShapeType="1"/>
                  </p:cNvSpPr>
                  <p:nvPr/>
                </p:nvSpPr>
                <p:spPr bwMode="auto">
                  <a:xfrm flipV="1">
                    <a:off x="3851" y="2427"/>
                    <a:ext cx="473" cy="206"/>
                  </a:xfrm>
                  <a:prstGeom prst="line">
                    <a:avLst/>
                  </a:prstGeom>
                  <a:noFill/>
                  <a:ln w="127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27" name="Line 35"/>
                  <p:cNvSpPr>
                    <a:spLocks noChangeShapeType="1"/>
                  </p:cNvSpPr>
                  <p:nvPr/>
                </p:nvSpPr>
                <p:spPr bwMode="auto">
                  <a:xfrm flipV="1">
                    <a:off x="3907" y="2453"/>
                    <a:ext cx="437" cy="199"/>
                  </a:xfrm>
                  <a:prstGeom prst="line">
                    <a:avLst/>
                  </a:prstGeom>
                  <a:noFill/>
                  <a:ln w="127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28" name="Line 36"/>
                  <p:cNvSpPr>
                    <a:spLocks noChangeShapeType="1"/>
                  </p:cNvSpPr>
                  <p:nvPr/>
                </p:nvSpPr>
                <p:spPr bwMode="auto">
                  <a:xfrm flipV="1">
                    <a:off x="3956" y="2473"/>
                    <a:ext cx="421" cy="199"/>
                  </a:xfrm>
                  <a:prstGeom prst="line">
                    <a:avLst/>
                  </a:prstGeom>
                  <a:noFill/>
                  <a:ln w="127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29" name="Line 37"/>
                  <p:cNvSpPr>
                    <a:spLocks noChangeShapeType="1"/>
                  </p:cNvSpPr>
                  <p:nvPr/>
                </p:nvSpPr>
                <p:spPr bwMode="auto">
                  <a:xfrm flipV="1">
                    <a:off x="4006" y="2497"/>
                    <a:ext cx="409" cy="197"/>
                  </a:xfrm>
                  <a:prstGeom prst="line">
                    <a:avLst/>
                  </a:prstGeom>
                  <a:noFill/>
                  <a:ln w="127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30" name="Line 38"/>
                  <p:cNvSpPr>
                    <a:spLocks noChangeShapeType="1"/>
                  </p:cNvSpPr>
                  <p:nvPr/>
                </p:nvSpPr>
                <p:spPr bwMode="auto">
                  <a:xfrm>
                    <a:off x="3824" y="2570"/>
                    <a:ext cx="250" cy="139"/>
                  </a:xfrm>
                  <a:prstGeom prst="line">
                    <a:avLst/>
                  </a:prstGeom>
                  <a:noFill/>
                  <a:ln w="127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31" name="Line 39"/>
                  <p:cNvSpPr>
                    <a:spLocks noChangeShapeType="1"/>
                  </p:cNvSpPr>
                  <p:nvPr/>
                </p:nvSpPr>
                <p:spPr bwMode="auto">
                  <a:xfrm>
                    <a:off x="3878" y="2551"/>
                    <a:ext cx="246" cy="132"/>
                  </a:xfrm>
                  <a:prstGeom prst="line">
                    <a:avLst/>
                  </a:prstGeom>
                  <a:noFill/>
                  <a:ln w="127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32" name="Line 40"/>
                  <p:cNvSpPr>
                    <a:spLocks noChangeShapeType="1"/>
                  </p:cNvSpPr>
                  <p:nvPr/>
                </p:nvSpPr>
                <p:spPr bwMode="auto">
                  <a:xfrm>
                    <a:off x="3990" y="2507"/>
                    <a:ext cx="238" cy="126"/>
                  </a:xfrm>
                  <a:prstGeom prst="line">
                    <a:avLst/>
                  </a:prstGeom>
                  <a:noFill/>
                  <a:ln w="127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33" name="Line 41"/>
                  <p:cNvSpPr>
                    <a:spLocks noChangeShapeType="1"/>
                  </p:cNvSpPr>
                  <p:nvPr/>
                </p:nvSpPr>
                <p:spPr bwMode="auto">
                  <a:xfrm>
                    <a:off x="4048" y="2486"/>
                    <a:ext cx="235" cy="123"/>
                  </a:xfrm>
                  <a:prstGeom prst="line">
                    <a:avLst/>
                  </a:prstGeom>
                  <a:noFill/>
                  <a:ln w="127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34" name="Line 42"/>
                  <p:cNvSpPr>
                    <a:spLocks noChangeShapeType="1"/>
                  </p:cNvSpPr>
                  <p:nvPr/>
                </p:nvSpPr>
                <p:spPr bwMode="auto">
                  <a:xfrm>
                    <a:off x="4107" y="2465"/>
                    <a:ext cx="229" cy="124"/>
                  </a:xfrm>
                  <a:prstGeom prst="line">
                    <a:avLst/>
                  </a:prstGeom>
                  <a:noFill/>
                  <a:ln w="127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35" name="Line 43"/>
                  <p:cNvSpPr>
                    <a:spLocks noChangeShapeType="1"/>
                  </p:cNvSpPr>
                  <p:nvPr/>
                </p:nvSpPr>
                <p:spPr bwMode="auto">
                  <a:xfrm>
                    <a:off x="4156" y="2443"/>
                    <a:ext cx="227" cy="120"/>
                  </a:xfrm>
                  <a:prstGeom prst="line">
                    <a:avLst/>
                  </a:prstGeom>
                  <a:noFill/>
                  <a:ln w="127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36" name="Line 44"/>
                  <p:cNvSpPr>
                    <a:spLocks noChangeShapeType="1"/>
                  </p:cNvSpPr>
                  <p:nvPr/>
                </p:nvSpPr>
                <p:spPr bwMode="auto">
                  <a:xfrm>
                    <a:off x="4208" y="2422"/>
                    <a:ext cx="226" cy="114"/>
                  </a:xfrm>
                  <a:prstGeom prst="line">
                    <a:avLst/>
                  </a:prstGeom>
                  <a:noFill/>
                  <a:ln w="127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37" name="Line 45"/>
                  <p:cNvSpPr>
                    <a:spLocks noChangeShapeType="1"/>
                  </p:cNvSpPr>
                  <p:nvPr/>
                </p:nvSpPr>
                <p:spPr bwMode="auto">
                  <a:xfrm>
                    <a:off x="3718" y="2489"/>
                    <a:ext cx="117" cy="57"/>
                  </a:xfrm>
                  <a:prstGeom prst="line">
                    <a:avLst/>
                  </a:prstGeom>
                  <a:noFill/>
                  <a:ln w="127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38" name="Line 46"/>
                  <p:cNvSpPr>
                    <a:spLocks noChangeShapeType="1"/>
                  </p:cNvSpPr>
                  <p:nvPr/>
                </p:nvSpPr>
                <p:spPr bwMode="auto">
                  <a:xfrm>
                    <a:off x="3797" y="2463"/>
                    <a:ext cx="110" cy="57"/>
                  </a:xfrm>
                  <a:prstGeom prst="line">
                    <a:avLst/>
                  </a:prstGeom>
                  <a:noFill/>
                  <a:ln w="127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39" name="Line 47"/>
                  <p:cNvSpPr>
                    <a:spLocks noChangeShapeType="1"/>
                  </p:cNvSpPr>
                  <p:nvPr/>
                </p:nvSpPr>
                <p:spPr bwMode="auto">
                  <a:xfrm>
                    <a:off x="3868" y="2440"/>
                    <a:ext cx="113" cy="54"/>
                  </a:xfrm>
                  <a:prstGeom prst="line">
                    <a:avLst/>
                  </a:prstGeom>
                  <a:noFill/>
                  <a:ln w="127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40" name="Line 48"/>
                  <p:cNvSpPr>
                    <a:spLocks noChangeShapeType="1"/>
                  </p:cNvSpPr>
                  <p:nvPr/>
                </p:nvSpPr>
                <p:spPr bwMode="auto">
                  <a:xfrm>
                    <a:off x="3938" y="2415"/>
                    <a:ext cx="113" cy="52"/>
                  </a:xfrm>
                  <a:prstGeom prst="line">
                    <a:avLst/>
                  </a:prstGeom>
                  <a:noFill/>
                  <a:ln w="127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41" name="Line 49"/>
                  <p:cNvSpPr>
                    <a:spLocks noChangeShapeType="1"/>
                  </p:cNvSpPr>
                  <p:nvPr/>
                </p:nvSpPr>
                <p:spPr bwMode="auto">
                  <a:xfrm>
                    <a:off x="4014" y="2391"/>
                    <a:ext cx="104" cy="52"/>
                  </a:xfrm>
                  <a:prstGeom prst="line">
                    <a:avLst/>
                  </a:prstGeom>
                  <a:noFill/>
                  <a:ln w="127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42" name="Line 50"/>
                  <p:cNvSpPr>
                    <a:spLocks noChangeShapeType="1"/>
                  </p:cNvSpPr>
                  <p:nvPr/>
                </p:nvSpPr>
                <p:spPr bwMode="auto">
                  <a:xfrm>
                    <a:off x="4095" y="2364"/>
                    <a:ext cx="100" cy="51"/>
                  </a:xfrm>
                  <a:prstGeom prst="line">
                    <a:avLst/>
                  </a:prstGeom>
                  <a:noFill/>
                  <a:ln w="127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grpSp>
        <p:grpSp>
          <p:nvGrpSpPr>
            <p:cNvPr id="8304" name="Group 112"/>
            <p:cNvGrpSpPr>
              <a:grpSpLocks/>
            </p:cNvGrpSpPr>
            <p:nvPr/>
          </p:nvGrpSpPr>
          <p:grpSpPr bwMode="auto">
            <a:xfrm>
              <a:off x="3909" y="1545"/>
              <a:ext cx="1322" cy="1993"/>
              <a:chOff x="3909" y="1545"/>
              <a:chExt cx="1322" cy="1993"/>
            </a:xfrm>
          </p:grpSpPr>
          <p:grpSp>
            <p:nvGrpSpPr>
              <p:cNvPr id="8252" name="Group 60"/>
              <p:cNvGrpSpPr>
                <a:grpSpLocks/>
              </p:cNvGrpSpPr>
              <p:nvPr/>
            </p:nvGrpSpPr>
            <p:grpSpPr bwMode="auto">
              <a:xfrm>
                <a:off x="3917" y="2977"/>
                <a:ext cx="1257" cy="561"/>
                <a:chOff x="3917" y="2977"/>
                <a:chExt cx="1257" cy="561"/>
              </a:xfrm>
            </p:grpSpPr>
            <p:sp>
              <p:nvSpPr>
                <p:cNvPr id="8246" name="Freeform 54"/>
                <p:cNvSpPr>
                  <a:spLocks/>
                </p:cNvSpPr>
                <p:nvPr/>
              </p:nvSpPr>
              <p:spPr bwMode="auto">
                <a:xfrm>
                  <a:off x="3917" y="2977"/>
                  <a:ext cx="1257" cy="561"/>
                </a:xfrm>
                <a:custGeom>
                  <a:avLst/>
                  <a:gdLst>
                    <a:gd name="T0" fmla="*/ 110 w 1257"/>
                    <a:gd name="T1" fmla="*/ 557 h 561"/>
                    <a:gd name="T2" fmla="*/ 3 w 1257"/>
                    <a:gd name="T3" fmla="*/ 544 h 561"/>
                    <a:gd name="T4" fmla="*/ 0 w 1257"/>
                    <a:gd name="T5" fmla="*/ 418 h 561"/>
                    <a:gd name="T6" fmla="*/ 5 w 1257"/>
                    <a:gd name="T7" fmla="*/ 323 h 561"/>
                    <a:gd name="T8" fmla="*/ 60 w 1257"/>
                    <a:gd name="T9" fmla="*/ 266 h 561"/>
                    <a:gd name="T10" fmla="*/ 126 w 1257"/>
                    <a:gd name="T11" fmla="*/ 233 h 561"/>
                    <a:gd name="T12" fmla="*/ 276 w 1257"/>
                    <a:gd name="T13" fmla="*/ 178 h 561"/>
                    <a:gd name="T14" fmla="*/ 498 w 1257"/>
                    <a:gd name="T15" fmla="*/ 124 h 561"/>
                    <a:gd name="T16" fmla="*/ 541 w 1257"/>
                    <a:gd name="T17" fmla="*/ 121 h 561"/>
                    <a:gd name="T18" fmla="*/ 569 w 1257"/>
                    <a:gd name="T19" fmla="*/ 124 h 561"/>
                    <a:gd name="T20" fmla="*/ 577 w 1257"/>
                    <a:gd name="T21" fmla="*/ 113 h 561"/>
                    <a:gd name="T22" fmla="*/ 589 w 1257"/>
                    <a:gd name="T23" fmla="*/ 101 h 561"/>
                    <a:gd name="T24" fmla="*/ 603 w 1257"/>
                    <a:gd name="T25" fmla="*/ 104 h 561"/>
                    <a:gd name="T26" fmla="*/ 622 w 1257"/>
                    <a:gd name="T27" fmla="*/ 106 h 561"/>
                    <a:gd name="T28" fmla="*/ 630 w 1257"/>
                    <a:gd name="T29" fmla="*/ 83 h 561"/>
                    <a:gd name="T30" fmla="*/ 647 w 1257"/>
                    <a:gd name="T31" fmla="*/ 71 h 561"/>
                    <a:gd name="T32" fmla="*/ 664 w 1257"/>
                    <a:gd name="T33" fmla="*/ 67 h 561"/>
                    <a:gd name="T34" fmla="*/ 687 w 1257"/>
                    <a:gd name="T35" fmla="*/ 67 h 561"/>
                    <a:gd name="T36" fmla="*/ 683 w 1257"/>
                    <a:gd name="T37" fmla="*/ 49 h 561"/>
                    <a:gd name="T38" fmla="*/ 710 w 1257"/>
                    <a:gd name="T39" fmla="*/ 0 h 561"/>
                    <a:gd name="T40" fmla="*/ 1226 w 1257"/>
                    <a:gd name="T41" fmla="*/ 13 h 561"/>
                    <a:gd name="T42" fmla="*/ 1224 w 1257"/>
                    <a:gd name="T43" fmla="*/ 66 h 561"/>
                    <a:gd name="T44" fmla="*/ 1233 w 1257"/>
                    <a:gd name="T45" fmla="*/ 113 h 561"/>
                    <a:gd name="T46" fmla="*/ 1240 w 1257"/>
                    <a:gd name="T47" fmla="*/ 147 h 561"/>
                    <a:gd name="T48" fmla="*/ 1249 w 1257"/>
                    <a:gd name="T49" fmla="*/ 189 h 561"/>
                    <a:gd name="T50" fmla="*/ 1256 w 1257"/>
                    <a:gd name="T51" fmla="*/ 257 h 561"/>
                    <a:gd name="T52" fmla="*/ 1248 w 1257"/>
                    <a:gd name="T53" fmla="*/ 297 h 561"/>
                    <a:gd name="T54" fmla="*/ 1233 w 1257"/>
                    <a:gd name="T55" fmla="*/ 335 h 561"/>
                    <a:gd name="T56" fmla="*/ 1215 w 1257"/>
                    <a:gd name="T57" fmla="*/ 367 h 561"/>
                    <a:gd name="T58" fmla="*/ 1191 w 1257"/>
                    <a:gd name="T59" fmla="*/ 378 h 561"/>
                    <a:gd name="T60" fmla="*/ 1154 w 1257"/>
                    <a:gd name="T61" fmla="*/ 389 h 561"/>
                    <a:gd name="T62" fmla="*/ 1104 w 1257"/>
                    <a:gd name="T63" fmla="*/ 404 h 561"/>
                    <a:gd name="T64" fmla="*/ 1082 w 1257"/>
                    <a:gd name="T65" fmla="*/ 431 h 561"/>
                    <a:gd name="T66" fmla="*/ 1055 w 1257"/>
                    <a:gd name="T67" fmla="*/ 453 h 561"/>
                    <a:gd name="T68" fmla="*/ 1013 w 1257"/>
                    <a:gd name="T69" fmla="*/ 472 h 561"/>
                    <a:gd name="T70" fmla="*/ 964 w 1257"/>
                    <a:gd name="T71" fmla="*/ 488 h 561"/>
                    <a:gd name="T72" fmla="*/ 886 w 1257"/>
                    <a:gd name="T73" fmla="*/ 497 h 561"/>
                    <a:gd name="T74" fmla="*/ 819 w 1257"/>
                    <a:gd name="T75" fmla="*/ 497 h 561"/>
                    <a:gd name="T76" fmla="*/ 768 w 1257"/>
                    <a:gd name="T77" fmla="*/ 492 h 561"/>
                    <a:gd name="T78" fmla="*/ 722 w 1257"/>
                    <a:gd name="T79" fmla="*/ 488 h 561"/>
                    <a:gd name="T80" fmla="*/ 687 w 1257"/>
                    <a:gd name="T81" fmla="*/ 507 h 561"/>
                    <a:gd name="T82" fmla="*/ 620 w 1257"/>
                    <a:gd name="T83" fmla="*/ 503 h 561"/>
                    <a:gd name="T84" fmla="*/ 350 w 1257"/>
                    <a:gd name="T85" fmla="*/ 541 h 561"/>
                    <a:gd name="T86" fmla="*/ 232 w 1257"/>
                    <a:gd name="T87" fmla="*/ 560 h 561"/>
                    <a:gd name="T88" fmla="*/ 110 w 1257"/>
                    <a:gd name="T89" fmla="*/ 557 h 5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257" h="561">
                      <a:moveTo>
                        <a:pt x="110" y="557"/>
                      </a:moveTo>
                      <a:lnTo>
                        <a:pt x="3" y="544"/>
                      </a:lnTo>
                      <a:lnTo>
                        <a:pt x="0" y="418"/>
                      </a:lnTo>
                      <a:lnTo>
                        <a:pt x="5" y="323"/>
                      </a:lnTo>
                      <a:lnTo>
                        <a:pt x="60" y="266"/>
                      </a:lnTo>
                      <a:lnTo>
                        <a:pt x="126" y="233"/>
                      </a:lnTo>
                      <a:lnTo>
                        <a:pt x="276" y="178"/>
                      </a:lnTo>
                      <a:lnTo>
                        <a:pt x="498" y="124"/>
                      </a:lnTo>
                      <a:lnTo>
                        <a:pt x="541" y="121"/>
                      </a:lnTo>
                      <a:lnTo>
                        <a:pt x="569" y="124"/>
                      </a:lnTo>
                      <a:lnTo>
                        <a:pt x="577" y="113"/>
                      </a:lnTo>
                      <a:lnTo>
                        <a:pt x="589" y="101"/>
                      </a:lnTo>
                      <a:lnTo>
                        <a:pt x="603" y="104"/>
                      </a:lnTo>
                      <a:lnTo>
                        <a:pt x="622" y="106"/>
                      </a:lnTo>
                      <a:lnTo>
                        <a:pt x="630" y="83"/>
                      </a:lnTo>
                      <a:lnTo>
                        <a:pt x="647" y="71"/>
                      </a:lnTo>
                      <a:lnTo>
                        <a:pt x="664" y="67"/>
                      </a:lnTo>
                      <a:lnTo>
                        <a:pt x="687" y="67"/>
                      </a:lnTo>
                      <a:lnTo>
                        <a:pt x="683" y="49"/>
                      </a:lnTo>
                      <a:lnTo>
                        <a:pt x="710" y="0"/>
                      </a:lnTo>
                      <a:lnTo>
                        <a:pt x="1226" y="13"/>
                      </a:lnTo>
                      <a:lnTo>
                        <a:pt x="1224" y="66"/>
                      </a:lnTo>
                      <a:lnTo>
                        <a:pt x="1233" y="113"/>
                      </a:lnTo>
                      <a:lnTo>
                        <a:pt x="1240" y="147"/>
                      </a:lnTo>
                      <a:lnTo>
                        <a:pt x="1249" y="189"/>
                      </a:lnTo>
                      <a:lnTo>
                        <a:pt x="1256" y="257"/>
                      </a:lnTo>
                      <a:lnTo>
                        <a:pt x="1248" y="297"/>
                      </a:lnTo>
                      <a:lnTo>
                        <a:pt x="1233" y="335"/>
                      </a:lnTo>
                      <a:lnTo>
                        <a:pt x="1215" y="367"/>
                      </a:lnTo>
                      <a:lnTo>
                        <a:pt x="1191" y="378"/>
                      </a:lnTo>
                      <a:lnTo>
                        <a:pt x="1154" y="389"/>
                      </a:lnTo>
                      <a:lnTo>
                        <a:pt x="1104" y="404"/>
                      </a:lnTo>
                      <a:lnTo>
                        <a:pt x="1082" y="431"/>
                      </a:lnTo>
                      <a:lnTo>
                        <a:pt x="1055" y="453"/>
                      </a:lnTo>
                      <a:lnTo>
                        <a:pt x="1013" y="472"/>
                      </a:lnTo>
                      <a:lnTo>
                        <a:pt x="964" y="488"/>
                      </a:lnTo>
                      <a:lnTo>
                        <a:pt x="886" y="497"/>
                      </a:lnTo>
                      <a:lnTo>
                        <a:pt x="819" y="497"/>
                      </a:lnTo>
                      <a:lnTo>
                        <a:pt x="768" y="492"/>
                      </a:lnTo>
                      <a:lnTo>
                        <a:pt x="722" y="488"/>
                      </a:lnTo>
                      <a:lnTo>
                        <a:pt x="687" y="507"/>
                      </a:lnTo>
                      <a:lnTo>
                        <a:pt x="620" y="503"/>
                      </a:lnTo>
                      <a:lnTo>
                        <a:pt x="350" y="541"/>
                      </a:lnTo>
                      <a:lnTo>
                        <a:pt x="232" y="560"/>
                      </a:lnTo>
                      <a:lnTo>
                        <a:pt x="110" y="557"/>
                      </a:lnTo>
                    </a:path>
                  </a:pathLst>
                </a:custGeom>
                <a:solidFill>
                  <a:srgbClr val="60606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47" name="Freeform 55"/>
                <p:cNvSpPr>
                  <a:spLocks/>
                </p:cNvSpPr>
                <p:nvPr/>
              </p:nvSpPr>
              <p:spPr bwMode="auto">
                <a:xfrm>
                  <a:off x="3926" y="3027"/>
                  <a:ext cx="1223" cy="491"/>
                </a:xfrm>
                <a:custGeom>
                  <a:avLst/>
                  <a:gdLst>
                    <a:gd name="T0" fmla="*/ 1184 w 1223"/>
                    <a:gd name="T1" fmla="*/ 53 h 491"/>
                    <a:gd name="T2" fmla="*/ 1215 w 1223"/>
                    <a:gd name="T3" fmla="*/ 117 h 491"/>
                    <a:gd name="T4" fmla="*/ 1190 w 1223"/>
                    <a:gd name="T5" fmla="*/ 303 h 491"/>
                    <a:gd name="T6" fmla="*/ 1123 w 1223"/>
                    <a:gd name="T7" fmla="*/ 303 h 491"/>
                    <a:gd name="T8" fmla="*/ 1046 w 1223"/>
                    <a:gd name="T9" fmla="*/ 369 h 491"/>
                    <a:gd name="T10" fmla="*/ 870 w 1223"/>
                    <a:gd name="T11" fmla="*/ 414 h 491"/>
                    <a:gd name="T12" fmla="*/ 704 w 1223"/>
                    <a:gd name="T13" fmla="*/ 414 h 491"/>
                    <a:gd name="T14" fmla="*/ 767 w 1223"/>
                    <a:gd name="T15" fmla="*/ 348 h 491"/>
                    <a:gd name="T16" fmla="*/ 688 w 1223"/>
                    <a:gd name="T17" fmla="*/ 412 h 491"/>
                    <a:gd name="T18" fmla="*/ 607 w 1223"/>
                    <a:gd name="T19" fmla="*/ 428 h 491"/>
                    <a:gd name="T20" fmla="*/ 662 w 1223"/>
                    <a:gd name="T21" fmla="*/ 385 h 491"/>
                    <a:gd name="T22" fmla="*/ 574 w 1223"/>
                    <a:gd name="T23" fmla="*/ 433 h 491"/>
                    <a:gd name="T24" fmla="*/ 293 w 1223"/>
                    <a:gd name="T25" fmla="*/ 471 h 491"/>
                    <a:gd name="T26" fmla="*/ 295 w 1223"/>
                    <a:gd name="T27" fmla="*/ 439 h 491"/>
                    <a:gd name="T28" fmla="*/ 289 w 1223"/>
                    <a:gd name="T29" fmla="*/ 425 h 491"/>
                    <a:gd name="T30" fmla="*/ 190 w 1223"/>
                    <a:gd name="T31" fmla="*/ 482 h 491"/>
                    <a:gd name="T32" fmla="*/ 281 w 1223"/>
                    <a:gd name="T33" fmla="*/ 396 h 491"/>
                    <a:gd name="T34" fmla="*/ 179 w 1223"/>
                    <a:gd name="T35" fmla="*/ 453 h 491"/>
                    <a:gd name="T36" fmla="*/ 127 w 1223"/>
                    <a:gd name="T37" fmla="*/ 439 h 491"/>
                    <a:gd name="T38" fmla="*/ 108 w 1223"/>
                    <a:gd name="T39" fmla="*/ 442 h 491"/>
                    <a:gd name="T40" fmla="*/ 35 w 1223"/>
                    <a:gd name="T41" fmla="*/ 468 h 491"/>
                    <a:gd name="T42" fmla="*/ 0 w 1223"/>
                    <a:gd name="T43" fmla="*/ 398 h 491"/>
                    <a:gd name="T44" fmla="*/ 24 w 1223"/>
                    <a:gd name="T45" fmla="*/ 257 h 491"/>
                    <a:gd name="T46" fmla="*/ 176 w 1223"/>
                    <a:gd name="T47" fmla="*/ 176 h 491"/>
                    <a:gd name="T48" fmla="*/ 474 w 1223"/>
                    <a:gd name="T49" fmla="*/ 86 h 491"/>
                    <a:gd name="T50" fmla="*/ 577 w 1223"/>
                    <a:gd name="T51" fmla="*/ 122 h 491"/>
                    <a:gd name="T52" fmla="*/ 620 w 1223"/>
                    <a:gd name="T53" fmla="*/ 128 h 491"/>
                    <a:gd name="T54" fmla="*/ 568 w 1223"/>
                    <a:gd name="T55" fmla="*/ 78 h 491"/>
                    <a:gd name="T56" fmla="*/ 601 w 1223"/>
                    <a:gd name="T57" fmla="*/ 64 h 491"/>
                    <a:gd name="T58" fmla="*/ 634 w 1223"/>
                    <a:gd name="T59" fmla="*/ 96 h 491"/>
                    <a:gd name="T60" fmla="*/ 637 w 1223"/>
                    <a:gd name="T61" fmla="*/ 80 h 491"/>
                    <a:gd name="T62" fmla="*/ 631 w 1223"/>
                    <a:gd name="T63" fmla="*/ 39 h 491"/>
                    <a:gd name="T64" fmla="*/ 707 w 1223"/>
                    <a:gd name="T65" fmla="*/ 66 h 491"/>
                    <a:gd name="T66" fmla="*/ 699 w 1223"/>
                    <a:gd name="T67" fmla="*/ 37 h 491"/>
                    <a:gd name="T68" fmla="*/ 683 w 1223"/>
                    <a:gd name="T69" fmla="*/ 0 h 491"/>
                    <a:gd name="T70" fmla="*/ 762 w 1223"/>
                    <a:gd name="T71" fmla="*/ 31 h 491"/>
                    <a:gd name="T72" fmla="*/ 903 w 1223"/>
                    <a:gd name="T73" fmla="*/ 61 h 491"/>
                    <a:gd name="T74" fmla="*/ 935 w 1223"/>
                    <a:gd name="T75" fmla="*/ 21 h 491"/>
                    <a:gd name="T76" fmla="*/ 970 w 1223"/>
                    <a:gd name="T77" fmla="*/ 66 h 491"/>
                    <a:gd name="T78" fmla="*/ 1040 w 1223"/>
                    <a:gd name="T79" fmla="*/ 37 h 491"/>
                    <a:gd name="T80" fmla="*/ 1071 w 1223"/>
                    <a:gd name="T81" fmla="*/ 78 h 491"/>
                    <a:gd name="T82" fmla="*/ 1160 w 1223"/>
                    <a:gd name="T83" fmla="*/ 64 h 491"/>
                    <a:gd name="T84" fmla="*/ 1182 w 1223"/>
                    <a:gd name="T85" fmla="*/ 18 h 4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223" h="491">
                      <a:moveTo>
                        <a:pt x="1182" y="18"/>
                      </a:moveTo>
                      <a:lnTo>
                        <a:pt x="1184" y="53"/>
                      </a:lnTo>
                      <a:lnTo>
                        <a:pt x="1199" y="39"/>
                      </a:lnTo>
                      <a:lnTo>
                        <a:pt x="1215" y="117"/>
                      </a:lnTo>
                      <a:lnTo>
                        <a:pt x="1222" y="209"/>
                      </a:lnTo>
                      <a:lnTo>
                        <a:pt x="1190" y="303"/>
                      </a:lnTo>
                      <a:lnTo>
                        <a:pt x="1115" y="325"/>
                      </a:lnTo>
                      <a:lnTo>
                        <a:pt x="1123" y="303"/>
                      </a:lnTo>
                      <a:lnTo>
                        <a:pt x="1082" y="336"/>
                      </a:lnTo>
                      <a:lnTo>
                        <a:pt x="1046" y="369"/>
                      </a:lnTo>
                      <a:lnTo>
                        <a:pt x="968" y="406"/>
                      </a:lnTo>
                      <a:lnTo>
                        <a:pt x="870" y="414"/>
                      </a:lnTo>
                      <a:lnTo>
                        <a:pt x="754" y="420"/>
                      </a:lnTo>
                      <a:lnTo>
                        <a:pt x="704" y="414"/>
                      </a:lnTo>
                      <a:lnTo>
                        <a:pt x="748" y="396"/>
                      </a:lnTo>
                      <a:lnTo>
                        <a:pt x="767" y="348"/>
                      </a:lnTo>
                      <a:lnTo>
                        <a:pt x="732" y="388"/>
                      </a:lnTo>
                      <a:lnTo>
                        <a:pt x="688" y="412"/>
                      </a:lnTo>
                      <a:lnTo>
                        <a:pt x="648" y="433"/>
                      </a:lnTo>
                      <a:lnTo>
                        <a:pt x="607" y="428"/>
                      </a:lnTo>
                      <a:lnTo>
                        <a:pt x="634" y="409"/>
                      </a:lnTo>
                      <a:lnTo>
                        <a:pt x="662" y="385"/>
                      </a:lnTo>
                      <a:lnTo>
                        <a:pt x="618" y="401"/>
                      </a:lnTo>
                      <a:lnTo>
                        <a:pt x="574" y="433"/>
                      </a:lnTo>
                      <a:lnTo>
                        <a:pt x="433" y="450"/>
                      </a:lnTo>
                      <a:lnTo>
                        <a:pt x="293" y="471"/>
                      </a:lnTo>
                      <a:lnTo>
                        <a:pt x="243" y="468"/>
                      </a:lnTo>
                      <a:lnTo>
                        <a:pt x="295" y="439"/>
                      </a:lnTo>
                      <a:lnTo>
                        <a:pt x="346" y="428"/>
                      </a:lnTo>
                      <a:lnTo>
                        <a:pt x="289" y="425"/>
                      </a:lnTo>
                      <a:lnTo>
                        <a:pt x="246" y="445"/>
                      </a:lnTo>
                      <a:lnTo>
                        <a:pt x="190" y="482"/>
                      </a:lnTo>
                      <a:lnTo>
                        <a:pt x="229" y="425"/>
                      </a:lnTo>
                      <a:lnTo>
                        <a:pt x="281" y="396"/>
                      </a:lnTo>
                      <a:lnTo>
                        <a:pt x="214" y="409"/>
                      </a:lnTo>
                      <a:lnTo>
                        <a:pt x="179" y="453"/>
                      </a:lnTo>
                      <a:lnTo>
                        <a:pt x="171" y="490"/>
                      </a:lnTo>
                      <a:lnTo>
                        <a:pt x="127" y="439"/>
                      </a:lnTo>
                      <a:lnTo>
                        <a:pt x="83" y="414"/>
                      </a:lnTo>
                      <a:lnTo>
                        <a:pt x="108" y="442"/>
                      </a:lnTo>
                      <a:lnTo>
                        <a:pt x="144" y="490"/>
                      </a:lnTo>
                      <a:lnTo>
                        <a:pt x="35" y="468"/>
                      </a:lnTo>
                      <a:lnTo>
                        <a:pt x="13" y="460"/>
                      </a:lnTo>
                      <a:lnTo>
                        <a:pt x="0" y="398"/>
                      </a:lnTo>
                      <a:lnTo>
                        <a:pt x="8" y="313"/>
                      </a:lnTo>
                      <a:lnTo>
                        <a:pt x="24" y="257"/>
                      </a:lnTo>
                      <a:lnTo>
                        <a:pt x="92" y="214"/>
                      </a:lnTo>
                      <a:lnTo>
                        <a:pt x="176" y="176"/>
                      </a:lnTo>
                      <a:lnTo>
                        <a:pt x="341" y="122"/>
                      </a:lnTo>
                      <a:lnTo>
                        <a:pt x="474" y="86"/>
                      </a:lnTo>
                      <a:lnTo>
                        <a:pt x="546" y="80"/>
                      </a:lnTo>
                      <a:lnTo>
                        <a:pt x="577" y="122"/>
                      </a:lnTo>
                      <a:lnTo>
                        <a:pt x="670" y="168"/>
                      </a:lnTo>
                      <a:lnTo>
                        <a:pt x="620" y="128"/>
                      </a:lnTo>
                      <a:lnTo>
                        <a:pt x="582" y="107"/>
                      </a:lnTo>
                      <a:lnTo>
                        <a:pt x="568" y="78"/>
                      </a:lnTo>
                      <a:lnTo>
                        <a:pt x="574" y="64"/>
                      </a:lnTo>
                      <a:lnTo>
                        <a:pt x="601" y="64"/>
                      </a:lnTo>
                      <a:lnTo>
                        <a:pt x="618" y="80"/>
                      </a:lnTo>
                      <a:lnTo>
                        <a:pt x="634" y="96"/>
                      </a:lnTo>
                      <a:lnTo>
                        <a:pt x="675" y="112"/>
                      </a:lnTo>
                      <a:lnTo>
                        <a:pt x="637" y="80"/>
                      </a:lnTo>
                      <a:lnTo>
                        <a:pt x="620" y="56"/>
                      </a:lnTo>
                      <a:lnTo>
                        <a:pt x="631" y="39"/>
                      </a:lnTo>
                      <a:lnTo>
                        <a:pt x="664" y="30"/>
                      </a:lnTo>
                      <a:lnTo>
                        <a:pt x="707" y="66"/>
                      </a:lnTo>
                      <a:lnTo>
                        <a:pt x="748" y="91"/>
                      </a:lnTo>
                      <a:lnTo>
                        <a:pt x="699" y="37"/>
                      </a:lnTo>
                      <a:lnTo>
                        <a:pt x="683" y="16"/>
                      </a:lnTo>
                      <a:lnTo>
                        <a:pt x="683" y="0"/>
                      </a:lnTo>
                      <a:lnTo>
                        <a:pt x="723" y="5"/>
                      </a:lnTo>
                      <a:lnTo>
                        <a:pt x="762" y="31"/>
                      </a:lnTo>
                      <a:lnTo>
                        <a:pt x="787" y="50"/>
                      </a:lnTo>
                      <a:lnTo>
                        <a:pt x="903" y="61"/>
                      </a:lnTo>
                      <a:lnTo>
                        <a:pt x="900" y="31"/>
                      </a:lnTo>
                      <a:lnTo>
                        <a:pt x="935" y="21"/>
                      </a:lnTo>
                      <a:lnTo>
                        <a:pt x="935" y="58"/>
                      </a:lnTo>
                      <a:lnTo>
                        <a:pt x="970" y="66"/>
                      </a:lnTo>
                      <a:lnTo>
                        <a:pt x="1046" y="78"/>
                      </a:lnTo>
                      <a:lnTo>
                        <a:pt x="1040" y="37"/>
                      </a:lnTo>
                      <a:lnTo>
                        <a:pt x="1068" y="37"/>
                      </a:lnTo>
                      <a:lnTo>
                        <a:pt x="1071" y="78"/>
                      </a:lnTo>
                      <a:lnTo>
                        <a:pt x="1115" y="75"/>
                      </a:lnTo>
                      <a:lnTo>
                        <a:pt x="1160" y="64"/>
                      </a:lnTo>
                      <a:lnTo>
                        <a:pt x="1163" y="31"/>
                      </a:lnTo>
                      <a:lnTo>
                        <a:pt x="1182" y="18"/>
                      </a:lnTo>
                    </a:path>
                  </a:pathLst>
                </a:custGeom>
                <a:solidFill>
                  <a:srgbClr val="80808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48" name="Freeform 56"/>
                <p:cNvSpPr>
                  <a:spLocks/>
                </p:cNvSpPr>
                <p:nvPr/>
              </p:nvSpPr>
              <p:spPr bwMode="auto">
                <a:xfrm>
                  <a:off x="4816" y="3210"/>
                  <a:ext cx="162" cy="21"/>
                </a:xfrm>
                <a:custGeom>
                  <a:avLst/>
                  <a:gdLst>
                    <a:gd name="T0" fmla="*/ 161 w 162"/>
                    <a:gd name="T1" fmla="*/ 0 h 21"/>
                    <a:gd name="T2" fmla="*/ 86 w 162"/>
                    <a:gd name="T3" fmla="*/ 20 h 21"/>
                    <a:gd name="T4" fmla="*/ 0 w 162"/>
                    <a:gd name="T5" fmla="*/ 15 h 21"/>
                    <a:gd name="T6" fmla="*/ 161 w 162"/>
                    <a:gd name="T7" fmla="*/ 0 h 21"/>
                  </a:gdLst>
                  <a:ahLst/>
                  <a:cxnLst>
                    <a:cxn ang="0">
                      <a:pos x="T0" y="T1"/>
                    </a:cxn>
                    <a:cxn ang="0">
                      <a:pos x="T2" y="T3"/>
                    </a:cxn>
                    <a:cxn ang="0">
                      <a:pos x="T4" y="T5"/>
                    </a:cxn>
                    <a:cxn ang="0">
                      <a:pos x="T6" y="T7"/>
                    </a:cxn>
                  </a:cxnLst>
                  <a:rect l="0" t="0" r="r" b="b"/>
                  <a:pathLst>
                    <a:path w="162" h="21">
                      <a:moveTo>
                        <a:pt x="161" y="0"/>
                      </a:moveTo>
                      <a:lnTo>
                        <a:pt x="86" y="20"/>
                      </a:lnTo>
                      <a:lnTo>
                        <a:pt x="0" y="15"/>
                      </a:lnTo>
                      <a:lnTo>
                        <a:pt x="161" y="0"/>
                      </a:lnTo>
                    </a:path>
                  </a:pathLst>
                </a:custGeom>
                <a:solidFill>
                  <a:srgbClr val="60606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49" name="Freeform 57"/>
                <p:cNvSpPr>
                  <a:spLocks/>
                </p:cNvSpPr>
                <p:nvPr/>
              </p:nvSpPr>
              <p:spPr bwMode="auto">
                <a:xfrm>
                  <a:off x="5049" y="3163"/>
                  <a:ext cx="95" cy="27"/>
                </a:xfrm>
                <a:custGeom>
                  <a:avLst/>
                  <a:gdLst>
                    <a:gd name="T0" fmla="*/ 94 w 95"/>
                    <a:gd name="T1" fmla="*/ 0 h 27"/>
                    <a:gd name="T2" fmla="*/ 70 w 95"/>
                    <a:gd name="T3" fmla="*/ 16 h 27"/>
                    <a:gd name="T4" fmla="*/ 0 w 95"/>
                    <a:gd name="T5" fmla="*/ 24 h 27"/>
                    <a:gd name="T6" fmla="*/ 72 w 95"/>
                    <a:gd name="T7" fmla="*/ 26 h 27"/>
                    <a:gd name="T8" fmla="*/ 94 w 95"/>
                    <a:gd name="T9" fmla="*/ 0 h 27"/>
                  </a:gdLst>
                  <a:ahLst/>
                  <a:cxnLst>
                    <a:cxn ang="0">
                      <a:pos x="T0" y="T1"/>
                    </a:cxn>
                    <a:cxn ang="0">
                      <a:pos x="T2" y="T3"/>
                    </a:cxn>
                    <a:cxn ang="0">
                      <a:pos x="T4" y="T5"/>
                    </a:cxn>
                    <a:cxn ang="0">
                      <a:pos x="T6" y="T7"/>
                    </a:cxn>
                    <a:cxn ang="0">
                      <a:pos x="T8" y="T9"/>
                    </a:cxn>
                  </a:cxnLst>
                  <a:rect l="0" t="0" r="r" b="b"/>
                  <a:pathLst>
                    <a:path w="95" h="27">
                      <a:moveTo>
                        <a:pt x="94" y="0"/>
                      </a:moveTo>
                      <a:lnTo>
                        <a:pt x="70" y="16"/>
                      </a:lnTo>
                      <a:lnTo>
                        <a:pt x="0" y="24"/>
                      </a:lnTo>
                      <a:lnTo>
                        <a:pt x="72" y="26"/>
                      </a:lnTo>
                      <a:lnTo>
                        <a:pt x="94" y="0"/>
                      </a:lnTo>
                    </a:path>
                  </a:pathLst>
                </a:custGeom>
                <a:solidFill>
                  <a:srgbClr val="60606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50" name="Freeform 58"/>
                <p:cNvSpPr>
                  <a:spLocks/>
                </p:cNvSpPr>
                <p:nvPr/>
              </p:nvSpPr>
              <p:spPr bwMode="auto">
                <a:xfrm>
                  <a:off x="4564" y="3136"/>
                  <a:ext cx="151" cy="79"/>
                </a:xfrm>
                <a:custGeom>
                  <a:avLst/>
                  <a:gdLst>
                    <a:gd name="T0" fmla="*/ 150 w 151"/>
                    <a:gd name="T1" fmla="*/ 0 h 79"/>
                    <a:gd name="T2" fmla="*/ 84 w 151"/>
                    <a:gd name="T3" fmla="*/ 7 h 79"/>
                    <a:gd name="T4" fmla="*/ 70 w 151"/>
                    <a:gd name="T5" fmla="*/ 17 h 79"/>
                    <a:gd name="T6" fmla="*/ 70 w 151"/>
                    <a:gd name="T7" fmla="*/ 42 h 79"/>
                    <a:gd name="T8" fmla="*/ 66 w 151"/>
                    <a:gd name="T9" fmla="*/ 68 h 79"/>
                    <a:gd name="T10" fmla="*/ 0 w 151"/>
                    <a:gd name="T11" fmla="*/ 78 h 79"/>
                    <a:gd name="T12" fmla="*/ 78 w 151"/>
                    <a:gd name="T13" fmla="*/ 75 h 79"/>
                    <a:gd name="T14" fmla="*/ 91 w 151"/>
                    <a:gd name="T15" fmla="*/ 26 h 79"/>
                    <a:gd name="T16" fmla="*/ 150 w 151"/>
                    <a:gd name="T17" fmla="*/ 0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1" h="79">
                      <a:moveTo>
                        <a:pt x="150" y="0"/>
                      </a:moveTo>
                      <a:lnTo>
                        <a:pt x="84" y="7"/>
                      </a:lnTo>
                      <a:lnTo>
                        <a:pt x="70" y="17"/>
                      </a:lnTo>
                      <a:lnTo>
                        <a:pt x="70" y="42"/>
                      </a:lnTo>
                      <a:lnTo>
                        <a:pt x="66" y="68"/>
                      </a:lnTo>
                      <a:lnTo>
                        <a:pt x="0" y="78"/>
                      </a:lnTo>
                      <a:lnTo>
                        <a:pt x="78" y="75"/>
                      </a:lnTo>
                      <a:lnTo>
                        <a:pt x="91" y="26"/>
                      </a:lnTo>
                      <a:lnTo>
                        <a:pt x="150" y="0"/>
                      </a:lnTo>
                    </a:path>
                  </a:pathLst>
                </a:custGeom>
                <a:solidFill>
                  <a:srgbClr val="60606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51" name="Freeform 59"/>
                <p:cNvSpPr>
                  <a:spLocks/>
                </p:cNvSpPr>
                <p:nvPr/>
              </p:nvSpPr>
              <p:spPr bwMode="auto">
                <a:xfrm>
                  <a:off x="4051" y="3332"/>
                  <a:ext cx="505" cy="120"/>
                </a:xfrm>
                <a:custGeom>
                  <a:avLst/>
                  <a:gdLst>
                    <a:gd name="T0" fmla="*/ 504 w 505"/>
                    <a:gd name="T1" fmla="*/ 0 h 120"/>
                    <a:gd name="T2" fmla="*/ 376 w 505"/>
                    <a:gd name="T3" fmla="*/ 6 h 120"/>
                    <a:gd name="T4" fmla="*/ 244 w 505"/>
                    <a:gd name="T5" fmla="*/ 36 h 120"/>
                    <a:gd name="T6" fmla="*/ 148 w 505"/>
                    <a:gd name="T7" fmla="*/ 40 h 120"/>
                    <a:gd name="T8" fmla="*/ 68 w 505"/>
                    <a:gd name="T9" fmla="*/ 56 h 120"/>
                    <a:gd name="T10" fmla="*/ 38 w 505"/>
                    <a:gd name="T11" fmla="*/ 97 h 120"/>
                    <a:gd name="T12" fmla="*/ 0 w 505"/>
                    <a:gd name="T13" fmla="*/ 119 h 120"/>
                    <a:gd name="T14" fmla="*/ 38 w 505"/>
                    <a:gd name="T15" fmla="*/ 112 h 120"/>
                    <a:gd name="T16" fmla="*/ 73 w 505"/>
                    <a:gd name="T17" fmla="*/ 66 h 120"/>
                    <a:gd name="T18" fmla="*/ 180 w 505"/>
                    <a:gd name="T19" fmla="*/ 46 h 120"/>
                    <a:gd name="T20" fmla="*/ 244 w 505"/>
                    <a:gd name="T21" fmla="*/ 46 h 120"/>
                    <a:gd name="T22" fmla="*/ 295 w 505"/>
                    <a:gd name="T23" fmla="*/ 36 h 120"/>
                    <a:gd name="T24" fmla="*/ 384 w 505"/>
                    <a:gd name="T25" fmla="*/ 13 h 120"/>
                    <a:gd name="T26" fmla="*/ 504 w 505"/>
                    <a:gd name="T27" fmla="*/ 0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05" h="120">
                      <a:moveTo>
                        <a:pt x="504" y="0"/>
                      </a:moveTo>
                      <a:lnTo>
                        <a:pt x="376" y="6"/>
                      </a:lnTo>
                      <a:lnTo>
                        <a:pt x="244" y="36"/>
                      </a:lnTo>
                      <a:lnTo>
                        <a:pt x="148" y="40"/>
                      </a:lnTo>
                      <a:lnTo>
                        <a:pt x="68" y="56"/>
                      </a:lnTo>
                      <a:lnTo>
                        <a:pt x="38" y="97"/>
                      </a:lnTo>
                      <a:lnTo>
                        <a:pt x="0" y="119"/>
                      </a:lnTo>
                      <a:lnTo>
                        <a:pt x="38" y="112"/>
                      </a:lnTo>
                      <a:lnTo>
                        <a:pt x="73" y="66"/>
                      </a:lnTo>
                      <a:lnTo>
                        <a:pt x="180" y="46"/>
                      </a:lnTo>
                      <a:lnTo>
                        <a:pt x="244" y="46"/>
                      </a:lnTo>
                      <a:lnTo>
                        <a:pt x="295" y="36"/>
                      </a:lnTo>
                      <a:lnTo>
                        <a:pt x="384" y="13"/>
                      </a:lnTo>
                      <a:lnTo>
                        <a:pt x="504" y="0"/>
                      </a:lnTo>
                    </a:path>
                  </a:pathLst>
                </a:custGeom>
                <a:solidFill>
                  <a:srgbClr val="60606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8266" name="Group 74"/>
              <p:cNvGrpSpPr>
                <a:grpSpLocks/>
              </p:cNvGrpSpPr>
              <p:nvPr/>
            </p:nvGrpSpPr>
            <p:grpSpPr bwMode="auto">
              <a:xfrm>
                <a:off x="4132" y="2368"/>
                <a:ext cx="518" cy="285"/>
                <a:chOff x="4132" y="2368"/>
                <a:chExt cx="518" cy="285"/>
              </a:xfrm>
            </p:grpSpPr>
            <p:grpSp>
              <p:nvGrpSpPr>
                <p:cNvPr id="8262" name="Group 70"/>
                <p:cNvGrpSpPr>
                  <a:grpSpLocks/>
                </p:cNvGrpSpPr>
                <p:nvPr/>
              </p:nvGrpSpPr>
              <p:grpSpPr bwMode="auto">
                <a:xfrm>
                  <a:off x="4132" y="2368"/>
                  <a:ext cx="452" cy="229"/>
                  <a:chOff x="4132" y="2368"/>
                  <a:chExt cx="452" cy="229"/>
                </a:xfrm>
              </p:grpSpPr>
              <p:sp>
                <p:nvSpPr>
                  <p:cNvPr id="8253" name="Freeform 61"/>
                  <p:cNvSpPr>
                    <a:spLocks/>
                  </p:cNvSpPr>
                  <p:nvPr/>
                </p:nvSpPr>
                <p:spPr bwMode="auto">
                  <a:xfrm>
                    <a:off x="4132" y="2368"/>
                    <a:ext cx="452" cy="229"/>
                  </a:xfrm>
                  <a:custGeom>
                    <a:avLst/>
                    <a:gdLst>
                      <a:gd name="T0" fmla="*/ 408 w 452"/>
                      <a:gd name="T1" fmla="*/ 228 h 229"/>
                      <a:gd name="T2" fmla="*/ 384 w 452"/>
                      <a:gd name="T3" fmla="*/ 223 h 229"/>
                      <a:gd name="T4" fmla="*/ 361 w 452"/>
                      <a:gd name="T5" fmla="*/ 212 h 229"/>
                      <a:gd name="T6" fmla="*/ 339 w 452"/>
                      <a:gd name="T7" fmla="*/ 207 h 229"/>
                      <a:gd name="T8" fmla="*/ 302 w 452"/>
                      <a:gd name="T9" fmla="*/ 213 h 229"/>
                      <a:gd name="T10" fmla="*/ 274 w 452"/>
                      <a:gd name="T11" fmla="*/ 212 h 229"/>
                      <a:gd name="T12" fmla="*/ 255 w 452"/>
                      <a:gd name="T13" fmla="*/ 205 h 229"/>
                      <a:gd name="T14" fmla="*/ 240 w 452"/>
                      <a:gd name="T15" fmla="*/ 200 h 229"/>
                      <a:gd name="T16" fmla="*/ 224 w 452"/>
                      <a:gd name="T17" fmla="*/ 193 h 229"/>
                      <a:gd name="T18" fmla="*/ 208 w 452"/>
                      <a:gd name="T19" fmla="*/ 178 h 229"/>
                      <a:gd name="T20" fmla="*/ 195 w 452"/>
                      <a:gd name="T21" fmla="*/ 164 h 229"/>
                      <a:gd name="T22" fmla="*/ 173 w 452"/>
                      <a:gd name="T23" fmla="*/ 148 h 229"/>
                      <a:gd name="T24" fmla="*/ 143 w 452"/>
                      <a:gd name="T25" fmla="*/ 153 h 229"/>
                      <a:gd name="T26" fmla="*/ 125 w 452"/>
                      <a:gd name="T27" fmla="*/ 155 h 229"/>
                      <a:gd name="T28" fmla="*/ 115 w 452"/>
                      <a:gd name="T29" fmla="*/ 151 h 229"/>
                      <a:gd name="T30" fmla="*/ 110 w 452"/>
                      <a:gd name="T31" fmla="*/ 146 h 229"/>
                      <a:gd name="T32" fmla="*/ 106 w 452"/>
                      <a:gd name="T33" fmla="*/ 138 h 229"/>
                      <a:gd name="T34" fmla="*/ 108 w 452"/>
                      <a:gd name="T35" fmla="*/ 130 h 229"/>
                      <a:gd name="T36" fmla="*/ 115 w 452"/>
                      <a:gd name="T37" fmla="*/ 120 h 229"/>
                      <a:gd name="T38" fmla="*/ 125 w 452"/>
                      <a:gd name="T39" fmla="*/ 117 h 229"/>
                      <a:gd name="T40" fmla="*/ 149 w 452"/>
                      <a:gd name="T41" fmla="*/ 114 h 229"/>
                      <a:gd name="T42" fmla="*/ 178 w 452"/>
                      <a:gd name="T43" fmla="*/ 103 h 229"/>
                      <a:gd name="T44" fmla="*/ 154 w 452"/>
                      <a:gd name="T45" fmla="*/ 85 h 229"/>
                      <a:gd name="T46" fmla="*/ 126 w 452"/>
                      <a:gd name="T47" fmla="*/ 73 h 229"/>
                      <a:gd name="T48" fmla="*/ 101 w 452"/>
                      <a:gd name="T49" fmla="*/ 75 h 229"/>
                      <a:gd name="T50" fmla="*/ 73 w 452"/>
                      <a:gd name="T51" fmla="*/ 73 h 229"/>
                      <a:gd name="T52" fmla="*/ 56 w 452"/>
                      <a:gd name="T53" fmla="*/ 79 h 229"/>
                      <a:gd name="T54" fmla="*/ 33 w 452"/>
                      <a:gd name="T55" fmla="*/ 80 h 229"/>
                      <a:gd name="T56" fmla="*/ 25 w 452"/>
                      <a:gd name="T57" fmla="*/ 73 h 229"/>
                      <a:gd name="T58" fmla="*/ 23 w 452"/>
                      <a:gd name="T59" fmla="*/ 63 h 229"/>
                      <a:gd name="T60" fmla="*/ 11 w 452"/>
                      <a:gd name="T61" fmla="*/ 64 h 229"/>
                      <a:gd name="T62" fmla="*/ 4 w 452"/>
                      <a:gd name="T63" fmla="*/ 62 h 229"/>
                      <a:gd name="T64" fmla="*/ 0 w 452"/>
                      <a:gd name="T65" fmla="*/ 53 h 229"/>
                      <a:gd name="T66" fmla="*/ 2 w 452"/>
                      <a:gd name="T67" fmla="*/ 45 h 229"/>
                      <a:gd name="T68" fmla="*/ 9 w 452"/>
                      <a:gd name="T69" fmla="*/ 41 h 229"/>
                      <a:gd name="T70" fmla="*/ 22 w 452"/>
                      <a:gd name="T71" fmla="*/ 34 h 229"/>
                      <a:gd name="T72" fmla="*/ 32 w 452"/>
                      <a:gd name="T73" fmla="*/ 27 h 229"/>
                      <a:gd name="T74" fmla="*/ 43 w 452"/>
                      <a:gd name="T75" fmla="*/ 21 h 229"/>
                      <a:gd name="T76" fmla="*/ 56 w 452"/>
                      <a:gd name="T77" fmla="*/ 17 h 229"/>
                      <a:gd name="T78" fmla="*/ 67 w 452"/>
                      <a:gd name="T79" fmla="*/ 17 h 229"/>
                      <a:gd name="T80" fmla="*/ 122 w 452"/>
                      <a:gd name="T81" fmla="*/ 6 h 229"/>
                      <a:gd name="T82" fmla="*/ 134 w 452"/>
                      <a:gd name="T83" fmla="*/ 3 h 229"/>
                      <a:gd name="T84" fmla="*/ 147 w 452"/>
                      <a:gd name="T85" fmla="*/ 0 h 229"/>
                      <a:gd name="T86" fmla="*/ 160 w 452"/>
                      <a:gd name="T87" fmla="*/ 3 h 229"/>
                      <a:gd name="T88" fmla="*/ 177 w 452"/>
                      <a:gd name="T89" fmla="*/ 8 h 229"/>
                      <a:gd name="T90" fmla="*/ 224 w 452"/>
                      <a:gd name="T91" fmla="*/ 34 h 229"/>
                      <a:gd name="T92" fmla="*/ 247 w 452"/>
                      <a:gd name="T93" fmla="*/ 39 h 229"/>
                      <a:gd name="T94" fmla="*/ 266 w 452"/>
                      <a:gd name="T95" fmla="*/ 43 h 229"/>
                      <a:gd name="T96" fmla="*/ 282 w 452"/>
                      <a:gd name="T97" fmla="*/ 53 h 229"/>
                      <a:gd name="T98" fmla="*/ 291 w 452"/>
                      <a:gd name="T99" fmla="*/ 65 h 229"/>
                      <a:gd name="T100" fmla="*/ 330 w 452"/>
                      <a:gd name="T101" fmla="*/ 93 h 229"/>
                      <a:gd name="T102" fmla="*/ 348 w 452"/>
                      <a:gd name="T103" fmla="*/ 105 h 229"/>
                      <a:gd name="T104" fmla="*/ 370 w 452"/>
                      <a:gd name="T105" fmla="*/ 130 h 229"/>
                      <a:gd name="T106" fmla="*/ 385 w 452"/>
                      <a:gd name="T107" fmla="*/ 137 h 229"/>
                      <a:gd name="T108" fmla="*/ 451 w 452"/>
                      <a:gd name="T109" fmla="*/ 140 h 229"/>
                      <a:gd name="T110" fmla="*/ 408 w 452"/>
                      <a:gd name="T111" fmla="*/ 228 h 2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452" h="229">
                        <a:moveTo>
                          <a:pt x="408" y="228"/>
                        </a:moveTo>
                        <a:lnTo>
                          <a:pt x="384" y="223"/>
                        </a:lnTo>
                        <a:lnTo>
                          <a:pt x="361" y="212"/>
                        </a:lnTo>
                        <a:lnTo>
                          <a:pt x="339" y="207"/>
                        </a:lnTo>
                        <a:lnTo>
                          <a:pt x="302" y="213"/>
                        </a:lnTo>
                        <a:lnTo>
                          <a:pt x="274" y="212"/>
                        </a:lnTo>
                        <a:lnTo>
                          <a:pt x="255" y="205"/>
                        </a:lnTo>
                        <a:lnTo>
                          <a:pt x="240" y="200"/>
                        </a:lnTo>
                        <a:lnTo>
                          <a:pt x="224" y="193"/>
                        </a:lnTo>
                        <a:lnTo>
                          <a:pt x="208" y="178"/>
                        </a:lnTo>
                        <a:lnTo>
                          <a:pt x="195" y="164"/>
                        </a:lnTo>
                        <a:lnTo>
                          <a:pt x="173" y="148"/>
                        </a:lnTo>
                        <a:lnTo>
                          <a:pt x="143" y="153"/>
                        </a:lnTo>
                        <a:lnTo>
                          <a:pt x="125" y="155"/>
                        </a:lnTo>
                        <a:lnTo>
                          <a:pt x="115" y="151"/>
                        </a:lnTo>
                        <a:lnTo>
                          <a:pt x="110" y="146"/>
                        </a:lnTo>
                        <a:lnTo>
                          <a:pt x="106" y="138"/>
                        </a:lnTo>
                        <a:lnTo>
                          <a:pt x="108" y="130"/>
                        </a:lnTo>
                        <a:lnTo>
                          <a:pt x="115" y="120"/>
                        </a:lnTo>
                        <a:lnTo>
                          <a:pt x="125" y="117"/>
                        </a:lnTo>
                        <a:lnTo>
                          <a:pt x="149" y="114"/>
                        </a:lnTo>
                        <a:lnTo>
                          <a:pt x="178" y="103"/>
                        </a:lnTo>
                        <a:lnTo>
                          <a:pt x="154" y="85"/>
                        </a:lnTo>
                        <a:lnTo>
                          <a:pt x="126" y="73"/>
                        </a:lnTo>
                        <a:lnTo>
                          <a:pt x="101" y="75"/>
                        </a:lnTo>
                        <a:lnTo>
                          <a:pt x="73" y="73"/>
                        </a:lnTo>
                        <a:lnTo>
                          <a:pt x="56" y="79"/>
                        </a:lnTo>
                        <a:lnTo>
                          <a:pt x="33" y="80"/>
                        </a:lnTo>
                        <a:lnTo>
                          <a:pt x="25" y="73"/>
                        </a:lnTo>
                        <a:lnTo>
                          <a:pt x="23" y="63"/>
                        </a:lnTo>
                        <a:lnTo>
                          <a:pt x="11" y="64"/>
                        </a:lnTo>
                        <a:lnTo>
                          <a:pt x="4" y="62"/>
                        </a:lnTo>
                        <a:lnTo>
                          <a:pt x="0" y="53"/>
                        </a:lnTo>
                        <a:lnTo>
                          <a:pt x="2" y="45"/>
                        </a:lnTo>
                        <a:lnTo>
                          <a:pt x="9" y="41"/>
                        </a:lnTo>
                        <a:lnTo>
                          <a:pt x="22" y="34"/>
                        </a:lnTo>
                        <a:lnTo>
                          <a:pt x="32" y="27"/>
                        </a:lnTo>
                        <a:lnTo>
                          <a:pt x="43" y="21"/>
                        </a:lnTo>
                        <a:lnTo>
                          <a:pt x="56" y="17"/>
                        </a:lnTo>
                        <a:lnTo>
                          <a:pt x="67" y="17"/>
                        </a:lnTo>
                        <a:lnTo>
                          <a:pt x="122" y="6"/>
                        </a:lnTo>
                        <a:lnTo>
                          <a:pt x="134" y="3"/>
                        </a:lnTo>
                        <a:lnTo>
                          <a:pt x="147" y="0"/>
                        </a:lnTo>
                        <a:lnTo>
                          <a:pt x="160" y="3"/>
                        </a:lnTo>
                        <a:lnTo>
                          <a:pt x="177" y="8"/>
                        </a:lnTo>
                        <a:lnTo>
                          <a:pt x="224" y="34"/>
                        </a:lnTo>
                        <a:lnTo>
                          <a:pt x="247" y="39"/>
                        </a:lnTo>
                        <a:lnTo>
                          <a:pt x="266" y="43"/>
                        </a:lnTo>
                        <a:lnTo>
                          <a:pt x="282" y="53"/>
                        </a:lnTo>
                        <a:lnTo>
                          <a:pt x="291" y="65"/>
                        </a:lnTo>
                        <a:lnTo>
                          <a:pt x="330" y="93"/>
                        </a:lnTo>
                        <a:lnTo>
                          <a:pt x="348" y="105"/>
                        </a:lnTo>
                        <a:lnTo>
                          <a:pt x="370" y="130"/>
                        </a:lnTo>
                        <a:lnTo>
                          <a:pt x="385" y="137"/>
                        </a:lnTo>
                        <a:lnTo>
                          <a:pt x="451" y="140"/>
                        </a:lnTo>
                        <a:lnTo>
                          <a:pt x="408" y="228"/>
                        </a:lnTo>
                      </a:path>
                    </a:pathLst>
                  </a:custGeom>
                  <a:solidFill>
                    <a:srgbClr val="FFC080"/>
                  </a:solidFill>
                  <a:ln w="12700" cap="rnd" cmpd="sng">
                    <a:solidFill>
                      <a:srgbClr val="402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54" name="Freeform 62"/>
                  <p:cNvSpPr>
                    <a:spLocks/>
                  </p:cNvSpPr>
                  <p:nvPr/>
                </p:nvSpPr>
                <p:spPr bwMode="auto">
                  <a:xfrm>
                    <a:off x="4306" y="2468"/>
                    <a:ext cx="100" cy="19"/>
                  </a:xfrm>
                  <a:custGeom>
                    <a:avLst/>
                    <a:gdLst>
                      <a:gd name="T0" fmla="*/ 0 w 100"/>
                      <a:gd name="T1" fmla="*/ 0 h 19"/>
                      <a:gd name="T2" fmla="*/ 3 w 100"/>
                      <a:gd name="T3" fmla="*/ 5 h 19"/>
                      <a:gd name="T4" fmla="*/ 20 w 100"/>
                      <a:gd name="T5" fmla="*/ 4 h 19"/>
                      <a:gd name="T6" fmla="*/ 28 w 100"/>
                      <a:gd name="T7" fmla="*/ 7 h 19"/>
                      <a:gd name="T8" fmla="*/ 42 w 100"/>
                      <a:gd name="T9" fmla="*/ 12 h 19"/>
                      <a:gd name="T10" fmla="*/ 62 w 100"/>
                      <a:gd name="T11" fmla="*/ 15 h 19"/>
                      <a:gd name="T12" fmla="*/ 83 w 100"/>
                      <a:gd name="T13" fmla="*/ 16 h 19"/>
                      <a:gd name="T14" fmla="*/ 99 w 100"/>
                      <a:gd name="T15" fmla="*/ 18 h 19"/>
                      <a:gd name="T16" fmla="*/ 86 w 100"/>
                      <a:gd name="T17" fmla="*/ 14 h 19"/>
                      <a:gd name="T18" fmla="*/ 69 w 100"/>
                      <a:gd name="T19" fmla="*/ 12 h 19"/>
                      <a:gd name="T20" fmla="*/ 58 w 100"/>
                      <a:gd name="T21" fmla="*/ 12 h 19"/>
                      <a:gd name="T22" fmla="*/ 42 w 100"/>
                      <a:gd name="T23" fmla="*/ 9 h 19"/>
                      <a:gd name="T24" fmla="*/ 30 w 100"/>
                      <a:gd name="T25" fmla="*/ 3 h 19"/>
                      <a:gd name="T26" fmla="*/ 23 w 100"/>
                      <a:gd name="T27" fmla="*/ 1 h 19"/>
                      <a:gd name="T28" fmla="*/ 0 w 100"/>
                      <a:gd name="T29" fmla="*/ 0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00" h="19">
                        <a:moveTo>
                          <a:pt x="0" y="0"/>
                        </a:moveTo>
                        <a:lnTo>
                          <a:pt x="3" y="5"/>
                        </a:lnTo>
                        <a:lnTo>
                          <a:pt x="20" y="4"/>
                        </a:lnTo>
                        <a:lnTo>
                          <a:pt x="28" y="7"/>
                        </a:lnTo>
                        <a:lnTo>
                          <a:pt x="42" y="12"/>
                        </a:lnTo>
                        <a:lnTo>
                          <a:pt x="62" y="15"/>
                        </a:lnTo>
                        <a:lnTo>
                          <a:pt x="83" y="16"/>
                        </a:lnTo>
                        <a:lnTo>
                          <a:pt x="99" y="18"/>
                        </a:lnTo>
                        <a:lnTo>
                          <a:pt x="86" y="14"/>
                        </a:lnTo>
                        <a:lnTo>
                          <a:pt x="69" y="12"/>
                        </a:lnTo>
                        <a:lnTo>
                          <a:pt x="58" y="12"/>
                        </a:lnTo>
                        <a:lnTo>
                          <a:pt x="42" y="9"/>
                        </a:lnTo>
                        <a:lnTo>
                          <a:pt x="30" y="3"/>
                        </a:lnTo>
                        <a:lnTo>
                          <a:pt x="23" y="1"/>
                        </a:lnTo>
                        <a:lnTo>
                          <a:pt x="0" y="0"/>
                        </a:lnTo>
                      </a:path>
                    </a:pathLst>
                  </a:custGeom>
                  <a:solidFill>
                    <a:srgbClr val="402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55" name="Freeform 63"/>
                  <p:cNvSpPr>
                    <a:spLocks/>
                  </p:cNvSpPr>
                  <p:nvPr/>
                </p:nvSpPr>
                <p:spPr bwMode="auto">
                  <a:xfrm>
                    <a:off x="4266" y="2492"/>
                    <a:ext cx="5" cy="7"/>
                  </a:xfrm>
                  <a:custGeom>
                    <a:avLst/>
                    <a:gdLst>
                      <a:gd name="T0" fmla="*/ 1 w 5"/>
                      <a:gd name="T1" fmla="*/ 0 h 7"/>
                      <a:gd name="T2" fmla="*/ 2 w 5"/>
                      <a:gd name="T3" fmla="*/ 1 h 7"/>
                      <a:gd name="T4" fmla="*/ 2 w 5"/>
                      <a:gd name="T5" fmla="*/ 4 h 7"/>
                      <a:gd name="T6" fmla="*/ 0 w 5"/>
                      <a:gd name="T7" fmla="*/ 6 h 7"/>
                      <a:gd name="T8" fmla="*/ 3 w 5"/>
                      <a:gd name="T9" fmla="*/ 5 h 7"/>
                      <a:gd name="T10" fmla="*/ 4 w 5"/>
                      <a:gd name="T11" fmla="*/ 2 h 7"/>
                      <a:gd name="T12" fmla="*/ 1 w 5"/>
                      <a:gd name="T13" fmla="*/ 0 h 7"/>
                    </a:gdLst>
                    <a:ahLst/>
                    <a:cxnLst>
                      <a:cxn ang="0">
                        <a:pos x="T0" y="T1"/>
                      </a:cxn>
                      <a:cxn ang="0">
                        <a:pos x="T2" y="T3"/>
                      </a:cxn>
                      <a:cxn ang="0">
                        <a:pos x="T4" y="T5"/>
                      </a:cxn>
                      <a:cxn ang="0">
                        <a:pos x="T6" y="T7"/>
                      </a:cxn>
                      <a:cxn ang="0">
                        <a:pos x="T8" y="T9"/>
                      </a:cxn>
                      <a:cxn ang="0">
                        <a:pos x="T10" y="T11"/>
                      </a:cxn>
                      <a:cxn ang="0">
                        <a:pos x="T12" y="T13"/>
                      </a:cxn>
                    </a:cxnLst>
                    <a:rect l="0" t="0" r="r" b="b"/>
                    <a:pathLst>
                      <a:path w="5" h="7">
                        <a:moveTo>
                          <a:pt x="1" y="0"/>
                        </a:moveTo>
                        <a:lnTo>
                          <a:pt x="2" y="1"/>
                        </a:lnTo>
                        <a:lnTo>
                          <a:pt x="2" y="4"/>
                        </a:lnTo>
                        <a:lnTo>
                          <a:pt x="0" y="6"/>
                        </a:lnTo>
                        <a:lnTo>
                          <a:pt x="3" y="5"/>
                        </a:lnTo>
                        <a:lnTo>
                          <a:pt x="4" y="2"/>
                        </a:lnTo>
                        <a:lnTo>
                          <a:pt x="1" y="0"/>
                        </a:lnTo>
                      </a:path>
                    </a:pathLst>
                  </a:custGeom>
                  <a:solidFill>
                    <a:srgbClr val="402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56" name="Freeform 64"/>
                  <p:cNvSpPr>
                    <a:spLocks/>
                  </p:cNvSpPr>
                  <p:nvPr/>
                </p:nvSpPr>
                <p:spPr bwMode="auto">
                  <a:xfrm>
                    <a:off x="4152" y="2402"/>
                    <a:ext cx="55" cy="22"/>
                  </a:xfrm>
                  <a:custGeom>
                    <a:avLst/>
                    <a:gdLst>
                      <a:gd name="T0" fmla="*/ 0 w 55"/>
                      <a:gd name="T1" fmla="*/ 20 h 22"/>
                      <a:gd name="T2" fmla="*/ 6 w 55"/>
                      <a:gd name="T3" fmla="*/ 21 h 22"/>
                      <a:gd name="T4" fmla="*/ 13 w 55"/>
                      <a:gd name="T5" fmla="*/ 14 h 22"/>
                      <a:gd name="T6" fmla="*/ 24 w 55"/>
                      <a:gd name="T7" fmla="*/ 11 h 22"/>
                      <a:gd name="T8" fmla="*/ 30 w 55"/>
                      <a:gd name="T9" fmla="*/ 6 h 22"/>
                      <a:gd name="T10" fmla="*/ 34 w 55"/>
                      <a:gd name="T11" fmla="*/ 4 h 22"/>
                      <a:gd name="T12" fmla="*/ 47 w 55"/>
                      <a:gd name="T13" fmla="*/ 2 h 22"/>
                      <a:gd name="T14" fmla="*/ 54 w 55"/>
                      <a:gd name="T15" fmla="*/ 1 h 22"/>
                      <a:gd name="T16" fmla="*/ 44 w 55"/>
                      <a:gd name="T17" fmla="*/ 0 h 22"/>
                      <a:gd name="T18" fmla="*/ 30 w 55"/>
                      <a:gd name="T19" fmla="*/ 2 h 22"/>
                      <a:gd name="T20" fmla="*/ 26 w 55"/>
                      <a:gd name="T21" fmla="*/ 5 h 22"/>
                      <a:gd name="T22" fmla="*/ 19 w 55"/>
                      <a:gd name="T23" fmla="*/ 9 h 22"/>
                      <a:gd name="T24" fmla="*/ 0 w 55"/>
                      <a:gd name="T25" fmla="*/ 20 h 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5" h="22">
                        <a:moveTo>
                          <a:pt x="0" y="20"/>
                        </a:moveTo>
                        <a:lnTo>
                          <a:pt x="6" y="21"/>
                        </a:lnTo>
                        <a:lnTo>
                          <a:pt x="13" y="14"/>
                        </a:lnTo>
                        <a:lnTo>
                          <a:pt x="24" y="11"/>
                        </a:lnTo>
                        <a:lnTo>
                          <a:pt x="30" y="6"/>
                        </a:lnTo>
                        <a:lnTo>
                          <a:pt x="34" y="4"/>
                        </a:lnTo>
                        <a:lnTo>
                          <a:pt x="47" y="2"/>
                        </a:lnTo>
                        <a:lnTo>
                          <a:pt x="54" y="1"/>
                        </a:lnTo>
                        <a:lnTo>
                          <a:pt x="44" y="0"/>
                        </a:lnTo>
                        <a:lnTo>
                          <a:pt x="30" y="2"/>
                        </a:lnTo>
                        <a:lnTo>
                          <a:pt x="26" y="5"/>
                        </a:lnTo>
                        <a:lnTo>
                          <a:pt x="19" y="9"/>
                        </a:lnTo>
                        <a:lnTo>
                          <a:pt x="0" y="20"/>
                        </a:lnTo>
                      </a:path>
                    </a:pathLst>
                  </a:custGeom>
                  <a:solidFill>
                    <a:srgbClr val="402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57" name="Freeform 65"/>
                  <p:cNvSpPr>
                    <a:spLocks/>
                  </p:cNvSpPr>
                  <p:nvPr/>
                </p:nvSpPr>
                <p:spPr bwMode="auto">
                  <a:xfrm>
                    <a:off x="4245" y="2390"/>
                    <a:ext cx="92" cy="18"/>
                  </a:xfrm>
                  <a:custGeom>
                    <a:avLst/>
                    <a:gdLst>
                      <a:gd name="T0" fmla="*/ 0 w 92"/>
                      <a:gd name="T1" fmla="*/ 4 h 18"/>
                      <a:gd name="T2" fmla="*/ 19 w 92"/>
                      <a:gd name="T3" fmla="*/ 3 h 18"/>
                      <a:gd name="T4" fmla="*/ 30 w 92"/>
                      <a:gd name="T5" fmla="*/ 0 h 18"/>
                      <a:gd name="T6" fmla="*/ 35 w 92"/>
                      <a:gd name="T7" fmla="*/ 0 h 18"/>
                      <a:gd name="T8" fmla="*/ 47 w 92"/>
                      <a:gd name="T9" fmla="*/ 2 h 18"/>
                      <a:gd name="T10" fmla="*/ 51 w 92"/>
                      <a:gd name="T11" fmla="*/ 6 h 18"/>
                      <a:gd name="T12" fmla="*/ 61 w 92"/>
                      <a:gd name="T13" fmla="*/ 10 h 18"/>
                      <a:gd name="T14" fmla="*/ 78 w 92"/>
                      <a:gd name="T15" fmla="*/ 15 h 18"/>
                      <a:gd name="T16" fmla="*/ 91 w 92"/>
                      <a:gd name="T17" fmla="*/ 15 h 18"/>
                      <a:gd name="T18" fmla="*/ 78 w 92"/>
                      <a:gd name="T19" fmla="*/ 17 h 18"/>
                      <a:gd name="T20" fmla="*/ 69 w 92"/>
                      <a:gd name="T21" fmla="*/ 16 h 18"/>
                      <a:gd name="T22" fmla="*/ 50 w 92"/>
                      <a:gd name="T23" fmla="*/ 10 h 18"/>
                      <a:gd name="T24" fmla="*/ 43 w 92"/>
                      <a:gd name="T25" fmla="*/ 4 h 18"/>
                      <a:gd name="T26" fmla="*/ 30 w 92"/>
                      <a:gd name="T27" fmla="*/ 3 h 18"/>
                      <a:gd name="T28" fmla="*/ 19 w 92"/>
                      <a:gd name="T29" fmla="*/ 4 h 18"/>
                      <a:gd name="T30" fmla="*/ 0 w 92"/>
                      <a:gd name="T31" fmla="*/ 4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92" h="18">
                        <a:moveTo>
                          <a:pt x="0" y="4"/>
                        </a:moveTo>
                        <a:lnTo>
                          <a:pt x="19" y="3"/>
                        </a:lnTo>
                        <a:lnTo>
                          <a:pt x="30" y="0"/>
                        </a:lnTo>
                        <a:lnTo>
                          <a:pt x="35" y="0"/>
                        </a:lnTo>
                        <a:lnTo>
                          <a:pt x="47" y="2"/>
                        </a:lnTo>
                        <a:lnTo>
                          <a:pt x="51" y="6"/>
                        </a:lnTo>
                        <a:lnTo>
                          <a:pt x="61" y="10"/>
                        </a:lnTo>
                        <a:lnTo>
                          <a:pt x="78" y="15"/>
                        </a:lnTo>
                        <a:lnTo>
                          <a:pt x="91" y="15"/>
                        </a:lnTo>
                        <a:lnTo>
                          <a:pt x="78" y="17"/>
                        </a:lnTo>
                        <a:lnTo>
                          <a:pt x="69" y="16"/>
                        </a:lnTo>
                        <a:lnTo>
                          <a:pt x="50" y="10"/>
                        </a:lnTo>
                        <a:lnTo>
                          <a:pt x="43" y="4"/>
                        </a:lnTo>
                        <a:lnTo>
                          <a:pt x="30" y="3"/>
                        </a:lnTo>
                        <a:lnTo>
                          <a:pt x="19" y="4"/>
                        </a:lnTo>
                        <a:lnTo>
                          <a:pt x="0" y="4"/>
                        </a:lnTo>
                      </a:path>
                    </a:pathLst>
                  </a:custGeom>
                  <a:solidFill>
                    <a:srgbClr val="402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58" name="Freeform 66"/>
                  <p:cNvSpPr>
                    <a:spLocks/>
                  </p:cNvSpPr>
                  <p:nvPr/>
                </p:nvSpPr>
                <p:spPr bwMode="auto">
                  <a:xfrm>
                    <a:off x="4168" y="2418"/>
                    <a:ext cx="13" cy="11"/>
                  </a:xfrm>
                  <a:custGeom>
                    <a:avLst/>
                    <a:gdLst>
                      <a:gd name="T0" fmla="*/ 9 w 13"/>
                      <a:gd name="T1" fmla="*/ 0 h 11"/>
                      <a:gd name="T2" fmla="*/ 12 w 13"/>
                      <a:gd name="T3" fmla="*/ 4 h 11"/>
                      <a:gd name="T4" fmla="*/ 8 w 13"/>
                      <a:gd name="T5" fmla="*/ 8 h 11"/>
                      <a:gd name="T6" fmla="*/ 0 w 13"/>
                      <a:gd name="T7" fmla="*/ 10 h 11"/>
                      <a:gd name="T8" fmla="*/ 9 w 13"/>
                      <a:gd name="T9" fmla="*/ 5 h 11"/>
                      <a:gd name="T10" fmla="*/ 9 w 13"/>
                      <a:gd name="T11" fmla="*/ 0 h 11"/>
                    </a:gdLst>
                    <a:ahLst/>
                    <a:cxnLst>
                      <a:cxn ang="0">
                        <a:pos x="T0" y="T1"/>
                      </a:cxn>
                      <a:cxn ang="0">
                        <a:pos x="T2" y="T3"/>
                      </a:cxn>
                      <a:cxn ang="0">
                        <a:pos x="T4" y="T5"/>
                      </a:cxn>
                      <a:cxn ang="0">
                        <a:pos x="T6" y="T7"/>
                      </a:cxn>
                      <a:cxn ang="0">
                        <a:pos x="T8" y="T9"/>
                      </a:cxn>
                      <a:cxn ang="0">
                        <a:pos x="T10" y="T11"/>
                      </a:cxn>
                    </a:cxnLst>
                    <a:rect l="0" t="0" r="r" b="b"/>
                    <a:pathLst>
                      <a:path w="13" h="11">
                        <a:moveTo>
                          <a:pt x="9" y="0"/>
                        </a:moveTo>
                        <a:lnTo>
                          <a:pt x="12" y="4"/>
                        </a:lnTo>
                        <a:lnTo>
                          <a:pt x="8" y="8"/>
                        </a:lnTo>
                        <a:lnTo>
                          <a:pt x="0" y="10"/>
                        </a:lnTo>
                        <a:lnTo>
                          <a:pt x="9" y="5"/>
                        </a:lnTo>
                        <a:lnTo>
                          <a:pt x="9" y="0"/>
                        </a:lnTo>
                      </a:path>
                    </a:pathLst>
                  </a:custGeom>
                  <a:solidFill>
                    <a:srgbClr val="402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59" name="Freeform 67"/>
                  <p:cNvSpPr>
                    <a:spLocks/>
                  </p:cNvSpPr>
                  <p:nvPr/>
                </p:nvSpPr>
                <p:spPr bwMode="auto">
                  <a:xfrm>
                    <a:off x="4146" y="2403"/>
                    <a:ext cx="13" cy="10"/>
                  </a:xfrm>
                  <a:custGeom>
                    <a:avLst/>
                    <a:gdLst>
                      <a:gd name="T0" fmla="*/ 12 w 13"/>
                      <a:gd name="T1" fmla="*/ 5 h 10"/>
                      <a:gd name="T2" fmla="*/ 9 w 13"/>
                      <a:gd name="T3" fmla="*/ 0 h 10"/>
                      <a:gd name="T4" fmla="*/ 8 w 13"/>
                      <a:gd name="T5" fmla="*/ 4 h 10"/>
                      <a:gd name="T6" fmla="*/ 0 w 13"/>
                      <a:gd name="T7" fmla="*/ 8 h 10"/>
                      <a:gd name="T8" fmla="*/ 1 w 13"/>
                      <a:gd name="T9" fmla="*/ 9 h 10"/>
                      <a:gd name="T10" fmla="*/ 12 w 13"/>
                      <a:gd name="T11" fmla="*/ 5 h 10"/>
                    </a:gdLst>
                    <a:ahLst/>
                    <a:cxnLst>
                      <a:cxn ang="0">
                        <a:pos x="T0" y="T1"/>
                      </a:cxn>
                      <a:cxn ang="0">
                        <a:pos x="T2" y="T3"/>
                      </a:cxn>
                      <a:cxn ang="0">
                        <a:pos x="T4" y="T5"/>
                      </a:cxn>
                      <a:cxn ang="0">
                        <a:pos x="T6" y="T7"/>
                      </a:cxn>
                      <a:cxn ang="0">
                        <a:pos x="T8" y="T9"/>
                      </a:cxn>
                      <a:cxn ang="0">
                        <a:pos x="T10" y="T11"/>
                      </a:cxn>
                    </a:cxnLst>
                    <a:rect l="0" t="0" r="r" b="b"/>
                    <a:pathLst>
                      <a:path w="13" h="10">
                        <a:moveTo>
                          <a:pt x="12" y="5"/>
                        </a:moveTo>
                        <a:lnTo>
                          <a:pt x="9" y="0"/>
                        </a:lnTo>
                        <a:lnTo>
                          <a:pt x="8" y="4"/>
                        </a:lnTo>
                        <a:lnTo>
                          <a:pt x="0" y="8"/>
                        </a:lnTo>
                        <a:lnTo>
                          <a:pt x="1" y="9"/>
                        </a:lnTo>
                        <a:lnTo>
                          <a:pt x="12" y="5"/>
                        </a:lnTo>
                      </a:path>
                    </a:pathLst>
                  </a:custGeom>
                  <a:solidFill>
                    <a:srgbClr val="402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60" name="Freeform 68"/>
                  <p:cNvSpPr>
                    <a:spLocks/>
                  </p:cNvSpPr>
                  <p:nvPr/>
                </p:nvSpPr>
                <p:spPr bwMode="auto">
                  <a:xfrm>
                    <a:off x="4396" y="2426"/>
                    <a:ext cx="15" cy="18"/>
                  </a:xfrm>
                  <a:custGeom>
                    <a:avLst/>
                    <a:gdLst>
                      <a:gd name="T0" fmla="*/ 0 w 15"/>
                      <a:gd name="T1" fmla="*/ 0 h 18"/>
                      <a:gd name="T2" fmla="*/ 3 w 15"/>
                      <a:gd name="T3" fmla="*/ 9 h 18"/>
                      <a:gd name="T4" fmla="*/ 9 w 15"/>
                      <a:gd name="T5" fmla="*/ 16 h 18"/>
                      <a:gd name="T6" fmla="*/ 14 w 15"/>
                      <a:gd name="T7" fmla="*/ 17 h 18"/>
                      <a:gd name="T8" fmla="*/ 0 w 15"/>
                      <a:gd name="T9" fmla="*/ 0 h 18"/>
                    </a:gdLst>
                    <a:ahLst/>
                    <a:cxnLst>
                      <a:cxn ang="0">
                        <a:pos x="T0" y="T1"/>
                      </a:cxn>
                      <a:cxn ang="0">
                        <a:pos x="T2" y="T3"/>
                      </a:cxn>
                      <a:cxn ang="0">
                        <a:pos x="T4" y="T5"/>
                      </a:cxn>
                      <a:cxn ang="0">
                        <a:pos x="T6" y="T7"/>
                      </a:cxn>
                      <a:cxn ang="0">
                        <a:pos x="T8" y="T9"/>
                      </a:cxn>
                    </a:cxnLst>
                    <a:rect l="0" t="0" r="r" b="b"/>
                    <a:pathLst>
                      <a:path w="15" h="18">
                        <a:moveTo>
                          <a:pt x="0" y="0"/>
                        </a:moveTo>
                        <a:lnTo>
                          <a:pt x="3" y="9"/>
                        </a:lnTo>
                        <a:lnTo>
                          <a:pt x="9" y="16"/>
                        </a:lnTo>
                        <a:lnTo>
                          <a:pt x="14" y="17"/>
                        </a:lnTo>
                        <a:lnTo>
                          <a:pt x="0" y="0"/>
                        </a:lnTo>
                      </a:path>
                    </a:pathLst>
                  </a:custGeom>
                  <a:solidFill>
                    <a:srgbClr val="402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61" name="Freeform 69"/>
                  <p:cNvSpPr>
                    <a:spLocks/>
                  </p:cNvSpPr>
                  <p:nvPr/>
                </p:nvSpPr>
                <p:spPr bwMode="auto">
                  <a:xfrm>
                    <a:off x="4475" y="2537"/>
                    <a:ext cx="22" cy="16"/>
                  </a:xfrm>
                  <a:custGeom>
                    <a:avLst/>
                    <a:gdLst>
                      <a:gd name="T0" fmla="*/ 21 w 22"/>
                      <a:gd name="T1" fmla="*/ 0 h 16"/>
                      <a:gd name="T2" fmla="*/ 7 w 22"/>
                      <a:gd name="T3" fmla="*/ 5 h 16"/>
                      <a:gd name="T4" fmla="*/ 0 w 22"/>
                      <a:gd name="T5" fmla="*/ 15 h 16"/>
                      <a:gd name="T6" fmla="*/ 21 w 22"/>
                      <a:gd name="T7" fmla="*/ 0 h 16"/>
                    </a:gdLst>
                    <a:ahLst/>
                    <a:cxnLst>
                      <a:cxn ang="0">
                        <a:pos x="T0" y="T1"/>
                      </a:cxn>
                      <a:cxn ang="0">
                        <a:pos x="T2" y="T3"/>
                      </a:cxn>
                      <a:cxn ang="0">
                        <a:pos x="T4" y="T5"/>
                      </a:cxn>
                      <a:cxn ang="0">
                        <a:pos x="T6" y="T7"/>
                      </a:cxn>
                    </a:cxnLst>
                    <a:rect l="0" t="0" r="r" b="b"/>
                    <a:pathLst>
                      <a:path w="22" h="16">
                        <a:moveTo>
                          <a:pt x="21" y="0"/>
                        </a:moveTo>
                        <a:lnTo>
                          <a:pt x="7" y="5"/>
                        </a:lnTo>
                        <a:lnTo>
                          <a:pt x="0" y="15"/>
                        </a:lnTo>
                        <a:lnTo>
                          <a:pt x="21" y="0"/>
                        </a:lnTo>
                      </a:path>
                    </a:pathLst>
                  </a:custGeom>
                  <a:solidFill>
                    <a:srgbClr val="402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8265" name="Group 73"/>
                <p:cNvGrpSpPr>
                  <a:grpSpLocks/>
                </p:cNvGrpSpPr>
                <p:nvPr/>
              </p:nvGrpSpPr>
              <p:grpSpPr bwMode="auto">
                <a:xfrm>
                  <a:off x="4517" y="2492"/>
                  <a:ext cx="133" cy="161"/>
                  <a:chOff x="4517" y="2492"/>
                  <a:chExt cx="133" cy="161"/>
                </a:xfrm>
              </p:grpSpPr>
              <p:sp>
                <p:nvSpPr>
                  <p:cNvPr id="8263" name="Freeform 71"/>
                  <p:cNvSpPr>
                    <a:spLocks/>
                  </p:cNvSpPr>
                  <p:nvPr/>
                </p:nvSpPr>
                <p:spPr bwMode="auto">
                  <a:xfrm>
                    <a:off x="4517" y="2492"/>
                    <a:ext cx="133" cy="161"/>
                  </a:xfrm>
                  <a:custGeom>
                    <a:avLst/>
                    <a:gdLst>
                      <a:gd name="T0" fmla="*/ 46 w 133"/>
                      <a:gd name="T1" fmla="*/ 10 h 161"/>
                      <a:gd name="T2" fmla="*/ 25 w 133"/>
                      <a:gd name="T3" fmla="*/ 33 h 161"/>
                      <a:gd name="T4" fmla="*/ 16 w 133"/>
                      <a:gd name="T5" fmla="*/ 52 h 161"/>
                      <a:gd name="T6" fmla="*/ 7 w 133"/>
                      <a:gd name="T7" fmla="*/ 83 h 161"/>
                      <a:gd name="T8" fmla="*/ 7 w 133"/>
                      <a:gd name="T9" fmla="*/ 100 h 161"/>
                      <a:gd name="T10" fmla="*/ 0 w 133"/>
                      <a:gd name="T11" fmla="*/ 126 h 161"/>
                      <a:gd name="T12" fmla="*/ 107 w 133"/>
                      <a:gd name="T13" fmla="*/ 160 h 161"/>
                      <a:gd name="T14" fmla="*/ 132 w 133"/>
                      <a:gd name="T15" fmla="*/ 0 h 161"/>
                      <a:gd name="T16" fmla="*/ 88 w 133"/>
                      <a:gd name="T17" fmla="*/ 10 h 161"/>
                      <a:gd name="T18" fmla="*/ 46 w 133"/>
                      <a:gd name="T19" fmla="*/ 10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3" h="161">
                        <a:moveTo>
                          <a:pt x="46" y="10"/>
                        </a:moveTo>
                        <a:lnTo>
                          <a:pt x="25" y="33"/>
                        </a:lnTo>
                        <a:lnTo>
                          <a:pt x="16" y="52"/>
                        </a:lnTo>
                        <a:lnTo>
                          <a:pt x="7" y="83"/>
                        </a:lnTo>
                        <a:lnTo>
                          <a:pt x="7" y="100"/>
                        </a:lnTo>
                        <a:lnTo>
                          <a:pt x="0" y="126"/>
                        </a:lnTo>
                        <a:lnTo>
                          <a:pt x="107" y="160"/>
                        </a:lnTo>
                        <a:lnTo>
                          <a:pt x="132" y="0"/>
                        </a:lnTo>
                        <a:lnTo>
                          <a:pt x="88" y="10"/>
                        </a:lnTo>
                        <a:lnTo>
                          <a:pt x="46" y="10"/>
                        </a:lnTo>
                      </a:path>
                    </a:pathLst>
                  </a:custGeom>
                  <a:solidFill>
                    <a:srgbClr val="C0C0C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64" name="Freeform 72"/>
                  <p:cNvSpPr>
                    <a:spLocks/>
                  </p:cNvSpPr>
                  <p:nvPr/>
                </p:nvSpPr>
                <p:spPr bwMode="auto">
                  <a:xfrm>
                    <a:off x="4531" y="2506"/>
                    <a:ext cx="98" cy="125"/>
                  </a:xfrm>
                  <a:custGeom>
                    <a:avLst/>
                    <a:gdLst>
                      <a:gd name="T0" fmla="*/ 39 w 98"/>
                      <a:gd name="T1" fmla="*/ 4 h 125"/>
                      <a:gd name="T2" fmla="*/ 21 w 98"/>
                      <a:gd name="T3" fmla="*/ 23 h 125"/>
                      <a:gd name="T4" fmla="*/ 6 w 98"/>
                      <a:gd name="T5" fmla="*/ 52 h 125"/>
                      <a:gd name="T6" fmla="*/ 4 w 98"/>
                      <a:gd name="T7" fmla="*/ 72 h 125"/>
                      <a:gd name="T8" fmla="*/ 0 w 98"/>
                      <a:gd name="T9" fmla="*/ 96 h 125"/>
                      <a:gd name="T10" fmla="*/ 78 w 98"/>
                      <a:gd name="T11" fmla="*/ 124 h 125"/>
                      <a:gd name="T12" fmla="*/ 97 w 98"/>
                      <a:gd name="T13" fmla="*/ 0 h 125"/>
                      <a:gd name="T14" fmla="*/ 67 w 98"/>
                      <a:gd name="T15" fmla="*/ 5 h 125"/>
                      <a:gd name="T16" fmla="*/ 39 w 98"/>
                      <a:gd name="T17" fmla="*/ 4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8" h="125">
                        <a:moveTo>
                          <a:pt x="39" y="4"/>
                        </a:moveTo>
                        <a:lnTo>
                          <a:pt x="21" y="23"/>
                        </a:lnTo>
                        <a:lnTo>
                          <a:pt x="6" y="52"/>
                        </a:lnTo>
                        <a:lnTo>
                          <a:pt x="4" y="72"/>
                        </a:lnTo>
                        <a:lnTo>
                          <a:pt x="0" y="96"/>
                        </a:lnTo>
                        <a:lnTo>
                          <a:pt x="78" y="124"/>
                        </a:lnTo>
                        <a:lnTo>
                          <a:pt x="97" y="0"/>
                        </a:lnTo>
                        <a:lnTo>
                          <a:pt x="67" y="5"/>
                        </a:lnTo>
                        <a:lnTo>
                          <a:pt x="39" y="4"/>
                        </a:lnTo>
                      </a:path>
                    </a:pathLst>
                  </a:custGeom>
                  <a:solidFill>
                    <a:srgbClr val="E0E0E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sp>
            <p:nvSpPr>
              <p:cNvPr id="8267" name="Freeform 75"/>
              <p:cNvSpPr>
                <a:spLocks/>
              </p:cNvSpPr>
              <p:nvPr/>
            </p:nvSpPr>
            <p:spPr bwMode="auto">
              <a:xfrm>
                <a:off x="4634" y="1614"/>
                <a:ext cx="446" cy="486"/>
              </a:xfrm>
              <a:custGeom>
                <a:avLst/>
                <a:gdLst>
                  <a:gd name="T0" fmla="*/ 145 w 446"/>
                  <a:gd name="T1" fmla="*/ 16 h 486"/>
                  <a:gd name="T2" fmla="*/ 107 w 446"/>
                  <a:gd name="T3" fmla="*/ 44 h 486"/>
                  <a:gd name="T4" fmla="*/ 86 w 446"/>
                  <a:gd name="T5" fmla="*/ 79 h 486"/>
                  <a:gd name="T6" fmla="*/ 67 w 446"/>
                  <a:gd name="T7" fmla="*/ 115 h 486"/>
                  <a:gd name="T8" fmla="*/ 55 w 446"/>
                  <a:gd name="T9" fmla="*/ 135 h 486"/>
                  <a:gd name="T10" fmla="*/ 55 w 446"/>
                  <a:gd name="T11" fmla="*/ 156 h 486"/>
                  <a:gd name="T12" fmla="*/ 65 w 446"/>
                  <a:gd name="T13" fmla="*/ 180 h 486"/>
                  <a:gd name="T14" fmla="*/ 46 w 446"/>
                  <a:gd name="T15" fmla="*/ 200 h 486"/>
                  <a:gd name="T16" fmla="*/ 15 w 446"/>
                  <a:gd name="T17" fmla="*/ 252 h 486"/>
                  <a:gd name="T18" fmla="*/ 0 w 446"/>
                  <a:gd name="T19" fmla="*/ 281 h 486"/>
                  <a:gd name="T20" fmla="*/ 0 w 446"/>
                  <a:gd name="T21" fmla="*/ 290 h 486"/>
                  <a:gd name="T22" fmla="*/ 4 w 446"/>
                  <a:gd name="T23" fmla="*/ 299 h 486"/>
                  <a:gd name="T24" fmla="*/ 17 w 446"/>
                  <a:gd name="T25" fmla="*/ 303 h 486"/>
                  <a:gd name="T26" fmla="*/ 36 w 446"/>
                  <a:gd name="T27" fmla="*/ 303 h 486"/>
                  <a:gd name="T28" fmla="*/ 47 w 446"/>
                  <a:gd name="T29" fmla="*/ 307 h 486"/>
                  <a:gd name="T30" fmla="*/ 46 w 446"/>
                  <a:gd name="T31" fmla="*/ 328 h 486"/>
                  <a:gd name="T32" fmla="*/ 40 w 446"/>
                  <a:gd name="T33" fmla="*/ 353 h 486"/>
                  <a:gd name="T34" fmla="*/ 51 w 446"/>
                  <a:gd name="T35" fmla="*/ 366 h 486"/>
                  <a:gd name="T36" fmla="*/ 48 w 446"/>
                  <a:gd name="T37" fmla="*/ 384 h 486"/>
                  <a:gd name="T38" fmla="*/ 57 w 446"/>
                  <a:gd name="T39" fmla="*/ 396 h 486"/>
                  <a:gd name="T40" fmla="*/ 66 w 446"/>
                  <a:gd name="T41" fmla="*/ 428 h 486"/>
                  <a:gd name="T42" fmla="*/ 80 w 446"/>
                  <a:gd name="T43" fmla="*/ 438 h 486"/>
                  <a:gd name="T44" fmla="*/ 100 w 446"/>
                  <a:gd name="T45" fmla="*/ 438 h 486"/>
                  <a:gd name="T46" fmla="*/ 130 w 446"/>
                  <a:gd name="T47" fmla="*/ 433 h 486"/>
                  <a:gd name="T48" fmla="*/ 161 w 446"/>
                  <a:gd name="T49" fmla="*/ 428 h 486"/>
                  <a:gd name="T50" fmla="*/ 158 w 446"/>
                  <a:gd name="T51" fmla="*/ 485 h 486"/>
                  <a:gd name="T52" fmla="*/ 395 w 446"/>
                  <a:gd name="T53" fmla="*/ 409 h 486"/>
                  <a:gd name="T54" fmla="*/ 375 w 446"/>
                  <a:gd name="T55" fmla="*/ 364 h 486"/>
                  <a:gd name="T56" fmla="*/ 380 w 446"/>
                  <a:gd name="T57" fmla="*/ 330 h 486"/>
                  <a:gd name="T58" fmla="*/ 445 w 446"/>
                  <a:gd name="T59" fmla="*/ 265 h 486"/>
                  <a:gd name="T60" fmla="*/ 445 w 446"/>
                  <a:gd name="T61" fmla="*/ 93 h 486"/>
                  <a:gd name="T62" fmla="*/ 401 w 446"/>
                  <a:gd name="T63" fmla="*/ 46 h 486"/>
                  <a:gd name="T64" fmla="*/ 346 w 446"/>
                  <a:gd name="T65" fmla="*/ 21 h 486"/>
                  <a:gd name="T66" fmla="*/ 289 w 446"/>
                  <a:gd name="T67" fmla="*/ 0 h 486"/>
                  <a:gd name="T68" fmla="*/ 213 w 446"/>
                  <a:gd name="T69" fmla="*/ 11 h 486"/>
                  <a:gd name="T70" fmla="*/ 145 w 446"/>
                  <a:gd name="T71" fmla="*/ 16 h 4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46" h="486">
                    <a:moveTo>
                      <a:pt x="145" y="16"/>
                    </a:moveTo>
                    <a:lnTo>
                      <a:pt x="107" y="44"/>
                    </a:lnTo>
                    <a:lnTo>
                      <a:pt x="86" y="79"/>
                    </a:lnTo>
                    <a:lnTo>
                      <a:pt x="67" y="115"/>
                    </a:lnTo>
                    <a:lnTo>
                      <a:pt x="55" y="135"/>
                    </a:lnTo>
                    <a:lnTo>
                      <a:pt x="55" y="156"/>
                    </a:lnTo>
                    <a:lnTo>
                      <a:pt x="65" y="180"/>
                    </a:lnTo>
                    <a:lnTo>
                      <a:pt x="46" y="200"/>
                    </a:lnTo>
                    <a:lnTo>
                      <a:pt x="15" y="252"/>
                    </a:lnTo>
                    <a:lnTo>
                      <a:pt x="0" y="281"/>
                    </a:lnTo>
                    <a:lnTo>
                      <a:pt x="0" y="290"/>
                    </a:lnTo>
                    <a:lnTo>
                      <a:pt x="4" y="299"/>
                    </a:lnTo>
                    <a:lnTo>
                      <a:pt x="17" y="303"/>
                    </a:lnTo>
                    <a:lnTo>
                      <a:pt x="36" y="303"/>
                    </a:lnTo>
                    <a:lnTo>
                      <a:pt x="47" y="307"/>
                    </a:lnTo>
                    <a:lnTo>
                      <a:pt x="46" y="328"/>
                    </a:lnTo>
                    <a:lnTo>
                      <a:pt x="40" y="353"/>
                    </a:lnTo>
                    <a:lnTo>
                      <a:pt x="51" y="366"/>
                    </a:lnTo>
                    <a:lnTo>
                      <a:pt x="48" y="384"/>
                    </a:lnTo>
                    <a:lnTo>
                      <a:pt x="57" y="396"/>
                    </a:lnTo>
                    <a:lnTo>
                      <a:pt x="66" y="428"/>
                    </a:lnTo>
                    <a:lnTo>
                      <a:pt x="80" y="438"/>
                    </a:lnTo>
                    <a:lnTo>
                      <a:pt x="100" y="438"/>
                    </a:lnTo>
                    <a:lnTo>
                      <a:pt x="130" y="433"/>
                    </a:lnTo>
                    <a:lnTo>
                      <a:pt x="161" y="428"/>
                    </a:lnTo>
                    <a:lnTo>
                      <a:pt x="158" y="485"/>
                    </a:lnTo>
                    <a:lnTo>
                      <a:pt x="395" y="409"/>
                    </a:lnTo>
                    <a:lnTo>
                      <a:pt x="375" y="364"/>
                    </a:lnTo>
                    <a:lnTo>
                      <a:pt x="380" y="330"/>
                    </a:lnTo>
                    <a:lnTo>
                      <a:pt x="445" y="265"/>
                    </a:lnTo>
                    <a:lnTo>
                      <a:pt x="445" y="93"/>
                    </a:lnTo>
                    <a:lnTo>
                      <a:pt x="401" y="46"/>
                    </a:lnTo>
                    <a:lnTo>
                      <a:pt x="346" y="21"/>
                    </a:lnTo>
                    <a:lnTo>
                      <a:pt x="289" y="0"/>
                    </a:lnTo>
                    <a:lnTo>
                      <a:pt x="213" y="11"/>
                    </a:lnTo>
                    <a:lnTo>
                      <a:pt x="145" y="16"/>
                    </a:lnTo>
                  </a:path>
                </a:pathLst>
              </a:custGeom>
              <a:solidFill>
                <a:srgbClr val="FFC080"/>
              </a:solidFill>
              <a:ln w="12700" cap="rnd" cmpd="sng">
                <a:solidFill>
                  <a:srgbClr val="402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68" name="Freeform 76"/>
              <p:cNvSpPr>
                <a:spLocks/>
              </p:cNvSpPr>
              <p:nvPr/>
            </p:nvSpPr>
            <p:spPr bwMode="auto">
              <a:xfrm>
                <a:off x="4659" y="1904"/>
                <a:ext cx="18" cy="4"/>
              </a:xfrm>
              <a:custGeom>
                <a:avLst/>
                <a:gdLst>
                  <a:gd name="T0" fmla="*/ 0 w 18"/>
                  <a:gd name="T1" fmla="*/ 2 h 4"/>
                  <a:gd name="T2" fmla="*/ 3 w 18"/>
                  <a:gd name="T3" fmla="*/ 0 h 4"/>
                  <a:gd name="T4" fmla="*/ 12 w 18"/>
                  <a:gd name="T5" fmla="*/ 1 h 4"/>
                  <a:gd name="T6" fmla="*/ 16 w 18"/>
                  <a:gd name="T7" fmla="*/ 0 h 4"/>
                  <a:gd name="T8" fmla="*/ 17 w 18"/>
                  <a:gd name="T9" fmla="*/ 2 h 4"/>
                  <a:gd name="T10" fmla="*/ 12 w 18"/>
                  <a:gd name="T11" fmla="*/ 3 h 4"/>
                  <a:gd name="T12" fmla="*/ 0 w 18"/>
                  <a:gd name="T13" fmla="*/ 2 h 4"/>
                </a:gdLst>
                <a:ahLst/>
                <a:cxnLst>
                  <a:cxn ang="0">
                    <a:pos x="T0" y="T1"/>
                  </a:cxn>
                  <a:cxn ang="0">
                    <a:pos x="T2" y="T3"/>
                  </a:cxn>
                  <a:cxn ang="0">
                    <a:pos x="T4" y="T5"/>
                  </a:cxn>
                  <a:cxn ang="0">
                    <a:pos x="T6" y="T7"/>
                  </a:cxn>
                  <a:cxn ang="0">
                    <a:pos x="T8" y="T9"/>
                  </a:cxn>
                  <a:cxn ang="0">
                    <a:pos x="T10" y="T11"/>
                  </a:cxn>
                  <a:cxn ang="0">
                    <a:pos x="T12" y="T13"/>
                  </a:cxn>
                </a:cxnLst>
                <a:rect l="0" t="0" r="r" b="b"/>
                <a:pathLst>
                  <a:path w="18" h="4">
                    <a:moveTo>
                      <a:pt x="0" y="2"/>
                    </a:moveTo>
                    <a:lnTo>
                      <a:pt x="3" y="0"/>
                    </a:lnTo>
                    <a:lnTo>
                      <a:pt x="12" y="1"/>
                    </a:lnTo>
                    <a:lnTo>
                      <a:pt x="16" y="0"/>
                    </a:lnTo>
                    <a:lnTo>
                      <a:pt x="17" y="2"/>
                    </a:lnTo>
                    <a:lnTo>
                      <a:pt x="12" y="3"/>
                    </a:lnTo>
                    <a:lnTo>
                      <a:pt x="0" y="2"/>
                    </a:lnTo>
                  </a:path>
                </a:pathLst>
              </a:custGeom>
              <a:solidFill>
                <a:srgbClr val="402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69" name="Freeform 77"/>
              <p:cNvSpPr>
                <a:spLocks/>
              </p:cNvSpPr>
              <p:nvPr/>
            </p:nvSpPr>
            <p:spPr bwMode="auto">
              <a:xfrm>
                <a:off x="4682" y="1887"/>
                <a:ext cx="3" cy="12"/>
              </a:xfrm>
              <a:custGeom>
                <a:avLst/>
                <a:gdLst>
                  <a:gd name="T0" fmla="*/ 0 w 3"/>
                  <a:gd name="T1" fmla="*/ 0 h 12"/>
                  <a:gd name="T2" fmla="*/ 1 w 3"/>
                  <a:gd name="T3" fmla="*/ 3 h 12"/>
                  <a:gd name="T4" fmla="*/ 1 w 3"/>
                  <a:gd name="T5" fmla="*/ 6 h 12"/>
                  <a:gd name="T6" fmla="*/ 2 w 3"/>
                  <a:gd name="T7" fmla="*/ 11 h 12"/>
                  <a:gd name="T8" fmla="*/ 2 w 3"/>
                  <a:gd name="T9" fmla="*/ 5 h 12"/>
                  <a:gd name="T10" fmla="*/ 2 w 3"/>
                  <a:gd name="T11" fmla="*/ 1 h 12"/>
                  <a:gd name="T12" fmla="*/ 0 w 3"/>
                  <a:gd name="T13" fmla="*/ 0 h 12"/>
                </a:gdLst>
                <a:ahLst/>
                <a:cxnLst>
                  <a:cxn ang="0">
                    <a:pos x="T0" y="T1"/>
                  </a:cxn>
                  <a:cxn ang="0">
                    <a:pos x="T2" y="T3"/>
                  </a:cxn>
                  <a:cxn ang="0">
                    <a:pos x="T4" y="T5"/>
                  </a:cxn>
                  <a:cxn ang="0">
                    <a:pos x="T6" y="T7"/>
                  </a:cxn>
                  <a:cxn ang="0">
                    <a:pos x="T8" y="T9"/>
                  </a:cxn>
                  <a:cxn ang="0">
                    <a:pos x="T10" y="T11"/>
                  </a:cxn>
                  <a:cxn ang="0">
                    <a:pos x="T12" y="T13"/>
                  </a:cxn>
                </a:cxnLst>
                <a:rect l="0" t="0" r="r" b="b"/>
                <a:pathLst>
                  <a:path w="3" h="12">
                    <a:moveTo>
                      <a:pt x="0" y="0"/>
                    </a:moveTo>
                    <a:lnTo>
                      <a:pt x="1" y="3"/>
                    </a:lnTo>
                    <a:lnTo>
                      <a:pt x="1" y="6"/>
                    </a:lnTo>
                    <a:lnTo>
                      <a:pt x="2" y="11"/>
                    </a:lnTo>
                    <a:lnTo>
                      <a:pt x="2" y="5"/>
                    </a:lnTo>
                    <a:lnTo>
                      <a:pt x="2" y="1"/>
                    </a:lnTo>
                    <a:lnTo>
                      <a:pt x="0" y="0"/>
                    </a:lnTo>
                  </a:path>
                </a:pathLst>
              </a:custGeom>
              <a:solidFill>
                <a:srgbClr val="402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70" name="Freeform 78"/>
              <p:cNvSpPr>
                <a:spLocks/>
              </p:cNvSpPr>
              <p:nvPr/>
            </p:nvSpPr>
            <p:spPr bwMode="auto">
              <a:xfrm>
                <a:off x="4699" y="1828"/>
                <a:ext cx="5" cy="29"/>
              </a:xfrm>
              <a:custGeom>
                <a:avLst/>
                <a:gdLst>
                  <a:gd name="T0" fmla="*/ 4 w 5"/>
                  <a:gd name="T1" fmla="*/ 0 h 29"/>
                  <a:gd name="T2" fmla="*/ 1 w 5"/>
                  <a:gd name="T3" fmla="*/ 16 h 29"/>
                  <a:gd name="T4" fmla="*/ 0 w 5"/>
                  <a:gd name="T5" fmla="*/ 28 h 29"/>
                  <a:gd name="T6" fmla="*/ 2 w 5"/>
                  <a:gd name="T7" fmla="*/ 20 h 29"/>
                  <a:gd name="T8" fmla="*/ 4 w 5"/>
                  <a:gd name="T9" fmla="*/ 0 h 29"/>
                </a:gdLst>
                <a:ahLst/>
                <a:cxnLst>
                  <a:cxn ang="0">
                    <a:pos x="T0" y="T1"/>
                  </a:cxn>
                  <a:cxn ang="0">
                    <a:pos x="T2" y="T3"/>
                  </a:cxn>
                  <a:cxn ang="0">
                    <a:pos x="T4" y="T5"/>
                  </a:cxn>
                  <a:cxn ang="0">
                    <a:pos x="T6" y="T7"/>
                  </a:cxn>
                  <a:cxn ang="0">
                    <a:pos x="T8" y="T9"/>
                  </a:cxn>
                </a:cxnLst>
                <a:rect l="0" t="0" r="r" b="b"/>
                <a:pathLst>
                  <a:path w="5" h="29">
                    <a:moveTo>
                      <a:pt x="4" y="0"/>
                    </a:moveTo>
                    <a:lnTo>
                      <a:pt x="1" y="16"/>
                    </a:lnTo>
                    <a:lnTo>
                      <a:pt x="0" y="28"/>
                    </a:lnTo>
                    <a:lnTo>
                      <a:pt x="2" y="20"/>
                    </a:lnTo>
                    <a:lnTo>
                      <a:pt x="4" y="0"/>
                    </a:lnTo>
                  </a:path>
                </a:pathLst>
              </a:custGeom>
              <a:solidFill>
                <a:srgbClr val="402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71" name="Freeform 79"/>
              <p:cNvSpPr>
                <a:spLocks/>
              </p:cNvSpPr>
              <p:nvPr/>
            </p:nvSpPr>
            <p:spPr bwMode="auto">
              <a:xfrm>
                <a:off x="4708" y="1793"/>
                <a:ext cx="41" cy="23"/>
              </a:xfrm>
              <a:custGeom>
                <a:avLst/>
                <a:gdLst>
                  <a:gd name="T0" fmla="*/ 0 w 41"/>
                  <a:gd name="T1" fmla="*/ 0 h 23"/>
                  <a:gd name="T2" fmla="*/ 8 w 41"/>
                  <a:gd name="T3" fmla="*/ 12 h 23"/>
                  <a:gd name="T4" fmla="*/ 7 w 41"/>
                  <a:gd name="T5" fmla="*/ 15 h 23"/>
                  <a:gd name="T6" fmla="*/ 7 w 41"/>
                  <a:gd name="T7" fmla="*/ 18 h 23"/>
                  <a:gd name="T8" fmla="*/ 5 w 41"/>
                  <a:gd name="T9" fmla="*/ 22 h 23"/>
                  <a:gd name="T10" fmla="*/ 10 w 41"/>
                  <a:gd name="T11" fmla="*/ 15 h 23"/>
                  <a:gd name="T12" fmla="*/ 18 w 41"/>
                  <a:gd name="T13" fmla="*/ 15 h 23"/>
                  <a:gd name="T14" fmla="*/ 26 w 41"/>
                  <a:gd name="T15" fmla="*/ 12 h 23"/>
                  <a:gd name="T16" fmla="*/ 40 w 41"/>
                  <a:gd name="T17" fmla="*/ 11 h 23"/>
                  <a:gd name="T18" fmla="*/ 26 w 41"/>
                  <a:gd name="T19" fmla="*/ 4 h 23"/>
                  <a:gd name="T20" fmla="*/ 0 w 41"/>
                  <a:gd name="T21"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1" h="23">
                    <a:moveTo>
                      <a:pt x="0" y="0"/>
                    </a:moveTo>
                    <a:lnTo>
                      <a:pt x="8" y="12"/>
                    </a:lnTo>
                    <a:lnTo>
                      <a:pt x="7" y="15"/>
                    </a:lnTo>
                    <a:lnTo>
                      <a:pt x="7" y="18"/>
                    </a:lnTo>
                    <a:lnTo>
                      <a:pt x="5" y="22"/>
                    </a:lnTo>
                    <a:lnTo>
                      <a:pt x="10" y="15"/>
                    </a:lnTo>
                    <a:lnTo>
                      <a:pt x="18" y="15"/>
                    </a:lnTo>
                    <a:lnTo>
                      <a:pt x="26" y="12"/>
                    </a:lnTo>
                    <a:lnTo>
                      <a:pt x="40" y="11"/>
                    </a:lnTo>
                    <a:lnTo>
                      <a:pt x="26" y="4"/>
                    </a:lnTo>
                    <a:lnTo>
                      <a:pt x="0" y="0"/>
                    </a:lnTo>
                  </a:path>
                </a:pathLst>
              </a:custGeom>
              <a:solidFill>
                <a:srgbClr val="402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72" name="Freeform 80"/>
              <p:cNvSpPr>
                <a:spLocks/>
              </p:cNvSpPr>
              <p:nvPr/>
            </p:nvSpPr>
            <p:spPr bwMode="auto">
              <a:xfrm>
                <a:off x="4696" y="1747"/>
                <a:ext cx="74" cy="22"/>
              </a:xfrm>
              <a:custGeom>
                <a:avLst/>
                <a:gdLst>
                  <a:gd name="T0" fmla="*/ 0 w 74"/>
                  <a:gd name="T1" fmla="*/ 11 h 22"/>
                  <a:gd name="T2" fmla="*/ 4 w 74"/>
                  <a:gd name="T3" fmla="*/ 18 h 22"/>
                  <a:gd name="T4" fmla="*/ 11 w 74"/>
                  <a:gd name="T5" fmla="*/ 21 h 22"/>
                  <a:gd name="T6" fmla="*/ 23 w 74"/>
                  <a:gd name="T7" fmla="*/ 14 h 22"/>
                  <a:gd name="T8" fmla="*/ 37 w 74"/>
                  <a:gd name="T9" fmla="*/ 11 h 22"/>
                  <a:gd name="T10" fmla="*/ 61 w 74"/>
                  <a:gd name="T11" fmla="*/ 10 h 22"/>
                  <a:gd name="T12" fmla="*/ 73 w 74"/>
                  <a:gd name="T13" fmla="*/ 12 h 22"/>
                  <a:gd name="T14" fmla="*/ 55 w 74"/>
                  <a:gd name="T15" fmla="*/ 5 h 22"/>
                  <a:gd name="T16" fmla="*/ 41 w 74"/>
                  <a:gd name="T17" fmla="*/ 2 h 22"/>
                  <a:gd name="T18" fmla="*/ 43 w 74"/>
                  <a:gd name="T19" fmla="*/ 0 h 22"/>
                  <a:gd name="T20" fmla="*/ 32 w 74"/>
                  <a:gd name="T21" fmla="*/ 4 h 22"/>
                  <a:gd name="T22" fmla="*/ 32 w 74"/>
                  <a:gd name="T23" fmla="*/ 1 h 22"/>
                  <a:gd name="T24" fmla="*/ 22 w 74"/>
                  <a:gd name="T25" fmla="*/ 5 h 22"/>
                  <a:gd name="T26" fmla="*/ 13 w 74"/>
                  <a:gd name="T27" fmla="*/ 5 h 22"/>
                  <a:gd name="T28" fmla="*/ 0 w 74"/>
                  <a:gd name="T29" fmla="*/ 11 h 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4" h="22">
                    <a:moveTo>
                      <a:pt x="0" y="11"/>
                    </a:moveTo>
                    <a:lnTo>
                      <a:pt x="4" y="18"/>
                    </a:lnTo>
                    <a:lnTo>
                      <a:pt x="11" y="21"/>
                    </a:lnTo>
                    <a:lnTo>
                      <a:pt x="23" y="14"/>
                    </a:lnTo>
                    <a:lnTo>
                      <a:pt x="37" y="11"/>
                    </a:lnTo>
                    <a:lnTo>
                      <a:pt x="61" y="10"/>
                    </a:lnTo>
                    <a:lnTo>
                      <a:pt x="73" y="12"/>
                    </a:lnTo>
                    <a:lnTo>
                      <a:pt x="55" y="5"/>
                    </a:lnTo>
                    <a:lnTo>
                      <a:pt x="41" y="2"/>
                    </a:lnTo>
                    <a:lnTo>
                      <a:pt x="43" y="0"/>
                    </a:lnTo>
                    <a:lnTo>
                      <a:pt x="32" y="4"/>
                    </a:lnTo>
                    <a:lnTo>
                      <a:pt x="32" y="1"/>
                    </a:lnTo>
                    <a:lnTo>
                      <a:pt x="22" y="5"/>
                    </a:lnTo>
                    <a:lnTo>
                      <a:pt x="13" y="5"/>
                    </a:lnTo>
                    <a:lnTo>
                      <a:pt x="0" y="11"/>
                    </a:lnTo>
                  </a:path>
                </a:pathLst>
              </a:custGeom>
              <a:solidFill>
                <a:srgbClr val="402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73" name="Freeform 81"/>
              <p:cNvSpPr>
                <a:spLocks/>
              </p:cNvSpPr>
              <p:nvPr/>
            </p:nvSpPr>
            <p:spPr bwMode="auto">
              <a:xfrm>
                <a:off x="4878" y="1787"/>
                <a:ext cx="40" cy="88"/>
              </a:xfrm>
              <a:custGeom>
                <a:avLst/>
                <a:gdLst>
                  <a:gd name="T0" fmla="*/ 0 w 40"/>
                  <a:gd name="T1" fmla="*/ 16 h 88"/>
                  <a:gd name="T2" fmla="*/ 12 w 40"/>
                  <a:gd name="T3" fmla="*/ 5 h 88"/>
                  <a:gd name="T4" fmla="*/ 27 w 40"/>
                  <a:gd name="T5" fmla="*/ 8 h 88"/>
                  <a:gd name="T6" fmla="*/ 34 w 40"/>
                  <a:gd name="T7" fmla="*/ 23 h 88"/>
                  <a:gd name="T8" fmla="*/ 36 w 40"/>
                  <a:gd name="T9" fmla="*/ 43 h 88"/>
                  <a:gd name="T10" fmla="*/ 34 w 40"/>
                  <a:gd name="T11" fmla="*/ 58 h 88"/>
                  <a:gd name="T12" fmla="*/ 29 w 40"/>
                  <a:gd name="T13" fmla="*/ 71 h 88"/>
                  <a:gd name="T14" fmla="*/ 22 w 40"/>
                  <a:gd name="T15" fmla="*/ 51 h 88"/>
                  <a:gd name="T16" fmla="*/ 16 w 40"/>
                  <a:gd name="T17" fmla="*/ 40 h 88"/>
                  <a:gd name="T18" fmla="*/ 2 w 40"/>
                  <a:gd name="T19" fmla="*/ 33 h 88"/>
                  <a:gd name="T20" fmla="*/ 12 w 40"/>
                  <a:gd name="T21" fmla="*/ 49 h 88"/>
                  <a:gd name="T22" fmla="*/ 24 w 40"/>
                  <a:gd name="T23" fmla="*/ 61 h 88"/>
                  <a:gd name="T24" fmla="*/ 25 w 40"/>
                  <a:gd name="T25" fmla="*/ 74 h 88"/>
                  <a:gd name="T26" fmla="*/ 20 w 40"/>
                  <a:gd name="T27" fmla="*/ 86 h 88"/>
                  <a:gd name="T28" fmla="*/ 14 w 40"/>
                  <a:gd name="T29" fmla="*/ 87 h 88"/>
                  <a:gd name="T30" fmla="*/ 31 w 40"/>
                  <a:gd name="T31" fmla="*/ 83 h 88"/>
                  <a:gd name="T32" fmla="*/ 38 w 40"/>
                  <a:gd name="T33" fmla="*/ 65 h 88"/>
                  <a:gd name="T34" fmla="*/ 39 w 40"/>
                  <a:gd name="T35" fmla="*/ 40 h 88"/>
                  <a:gd name="T36" fmla="*/ 38 w 40"/>
                  <a:gd name="T37" fmla="*/ 18 h 88"/>
                  <a:gd name="T38" fmla="*/ 29 w 40"/>
                  <a:gd name="T39" fmla="*/ 4 h 88"/>
                  <a:gd name="T40" fmla="*/ 17 w 40"/>
                  <a:gd name="T41" fmla="*/ 0 h 88"/>
                  <a:gd name="T42" fmla="*/ 5 w 40"/>
                  <a:gd name="T43" fmla="*/ 3 h 88"/>
                  <a:gd name="T44" fmla="*/ 0 w 40"/>
                  <a:gd name="T45" fmla="*/ 16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40" h="88">
                    <a:moveTo>
                      <a:pt x="0" y="16"/>
                    </a:moveTo>
                    <a:lnTo>
                      <a:pt x="12" y="5"/>
                    </a:lnTo>
                    <a:lnTo>
                      <a:pt x="27" y="8"/>
                    </a:lnTo>
                    <a:lnTo>
                      <a:pt x="34" y="23"/>
                    </a:lnTo>
                    <a:lnTo>
                      <a:pt x="36" y="43"/>
                    </a:lnTo>
                    <a:lnTo>
                      <a:pt x="34" y="58"/>
                    </a:lnTo>
                    <a:lnTo>
                      <a:pt x="29" y="71"/>
                    </a:lnTo>
                    <a:lnTo>
                      <a:pt x="22" y="51"/>
                    </a:lnTo>
                    <a:lnTo>
                      <a:pt x="16" y="40"/>
                    </a:lnTo>
                    <a:lnTo>
                      <a:pt x="2" y="33"/>
                    </a:lnTo>
                    <a:lnTo>
                      <a:pt x="12" y="49"/>
                    </a:lnTo>
                    <a:lnTo>
                      <a:pt x="24" y="61"/>
                    </a:lnTo>
                    <a:lnTo>
                      <a:pt x="25" y="74"/>
                    </a:lnTo>
                    <a:lnTo>
                      <a:pt x="20" y="86"/>
                    </a:lnTo>
                    <a:lnTo>
                      <a:pt x="14" y="87"/>
                    </a:lnTo>
                    <a:lnTo>
                      <a:pt x="31" y="83"/>
                    </a:lnTo>
                    <a:lnTo>
                      <a:pt x="38" y="65"/>
                    </a:lnTo>
                    <a:lnTo>
                      <a:pt x="39" y="40"/>
                    </a:lnTo>
                    <a:lnTo>
                      <a:pt x="38" y="18"/>
                    </a:lnTo>
                    <a:lnTo>
                      <a:pt x="29" y="4"/>
                    </a:lnTo>
                    <a:lnTo>
                      <a:pt x="17" y="0"/>
                    </a:lnTo>
                    <a:lnTo>
                      <a:pt x="5" y="3"/>
                    </a:lnTo>
                    <a:lnTo>
                      <a:pt x="0" y="16"/>
                    </a:lnTo>
                  </a:path>
                </a:pathLst>
              </a:custGeom>
              <a:solidFill>
                <a:srgbClr val="402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74" name="Freeform 82"/>
              <p:cNvSpPr>
                <a:spLocks/>
              </p:cNvSpPr>
              <p:nvPr/>
            </p:nvSpPr>
            <p:spPr bwMode="auto">
              <a:xfrm>
                <a:off x="4864" y="1772"/>
                <a:ext cx="71" cy="121"/>
              </a:xfrm>
              <a:custGeom>
                <a:avLst/>
                <a:gdLst>
                  <a:gd name="T0" fmla="*/ 0 w 71"/>
                  <a:gd name="T1" fmla="*/ 29 h 121"/>
                  <a:gd name="T2" fmla="*/ 11 w 71"/>
                  <a:gd name="T3" fmla="*/ 10 h 121"/>
                  <a:gd name="T4" fmla="*/ 30 w 71"/>
                  <a:gd name="T5" fmla="*/ 5 h 121"/>
                  <a:gd name="T6" fmla="*/ 51 w 71"/>
                  <a:gd name="T7" fmla="*/ 8 h 121"/>
                  <a:gd name="T8" fmla="*/ 59 w 71"/>
                  <a:gd name="T9" fmla="*/ 20 h 121"/>
                  <a:gd name="T10" fmla="*/ 65 w 71"/>
                  <a:gd name="T11" fmla="*/ 38 h 121"/>
                  <a:gd name="T12" fmla="*/ 65 w 71"/>
                  <a:gd name="T13" fmla="*/ 52 h 121"/>
                  <a:gd name="T14" fmla="*/ 62 w 71"/>
                  <a:gd name="T15" fmla="*/ 62 h 121"/>
                  <a:gd name="T16" fmla="*/ 62 w 71"/>
                  <a:gd name="T17" fmla="*/ 77 h 121"/>
                  <a:gd name="T18" fmla="*/ 58 w 71"/>
                  <a:gd name="T19" fmla="*/ 95 h 121"/>
                  <a:gd name="T20" fmla="*/ 43 w 71"/>
                  <a:gd name="T21" fmla="*/ 112 h 121"/>
                  <a:gd name="T22" fmla="*/ 34 w 71"/>
                  <a:gd name="T23" fmla="*/ 112 h 121"/>
                  <a:gd name="T24" fmla="*/ 22 w 71"/>
                  <a:gd name="T25" fmla="*/ 112 h 121"/>
                  <a:gd name="T26" fmla="*/ 22 w 71"/>
                  <a:gd name="T27" fmla="*/ 114 h 121"/>
                  <a:gd name="T28" fmla="*/ 31 w 71"/>
                  <a:gd name="T29" fmla="*/ 120 h 121"/>
                  <a:gd name="T30" fmla="*/ 41 w 71"/>
                  <a:gd name="T31" fmla="*/ 119 h 121"/>
                  <a:gd name="T32" fmla="*/ 55 w 71"/>
                  <a:gd name="T33" fmla="*/ 113 h 121"/>
                  <a:gd name="T34" fmla="*/ 66 w 71"/>
                  <a:gd name="T35" fmla="*/ 96 h 121"/>
                  <a:gd name="T36" fmla="*/ 66 w 71"/>
                  <a:gd name="T37" fmla="*/ 68 h 121"/>
                  <a:gd name="T38" fmla="*/ 70 w 71"/>
                  <a:gd name="T39" fmla="*/ 49 h 121"/>
                  <a:gd name="T40" fmla="*/ 70 w 71"/>
                  <a:gd name="T41" fmla="*/ 32 h 121"/>
                  <a:gd name="T42" fmla="*/ 63 w 71"/>
                  <a:gd name="T43" fmla="*/ 18 h 121"/>
                  <a:gd name="T44" fmla="*/ 56 w 71"/>
                  <a:gd name="T45" fmla="*/ 5 h 121"/>
                  <a:gd name="T46" fmla="*/ 38 w 71"/>
                  <a:gd name="T47" fmla="*/ 0 h 121"/>
                  <a:gd name="T48" fmla="*/ 11 w 71"/>
                  <a:gd name="T49" fmla="*/ 3 h 121"/>
                  <a:gd name="T50" fmla="*/ 2 w 71"/>
                  <a:gd name="T51" fmla="*/ 10 h 121"/>
                  <a:gd name="T52" fmla="*/ 0 w 71"/>
                  <a:gd name="T53" fmla="*/ 29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71" h="121">
                    <a:moveTo>
                      <a:pt x="0" y="29"/>
                    </a:moveTo>
                    <a:lnTo>
                      <a:pt x="11" y="10"/>
                    </a:lnTo>
                    <a:lnTo>
                      <a:pt x="30" y="5"/>
                    </a:lnTo>
                    <a:lnTo>
                      <a:pt x="51" y="8"/>
                    </a:lnTo>
                    <a:lnTo>
                      <a:pt x="59" y="20"/>
                    </a:lnTo>
                    <a:lnTo>
                      <a:pt x="65" y="38"/>
                    </a:lnTo>
                    <a:lnTo>
                      <a:pt x="65" y="52"/>
                    </a:lnTo>
                    <a:lnTo>
                      <a:pt x="62" y="62"/>
                    </a:lnTo>
                    <a:lnTo>
                      <a:pt x="62" y="77"/>
                    </a:lnTo>
                    <a:lnTo>
                      <a:pt x="58" y="95"/>
                    </a:lnTo>
                    <a:lnTo>
                      <a:pt x="43" y="112"/>
                    </a:lnTo>
                    <a:lnTo>
                      <a:pt x="34" y="112"/>
                    </a:lnTo>
                    <a:lnTo>
                      <a:pt x="22" y="112"/>
                    </a:lnTo>
                    <a:lnTo>
                      <a:pt x="22" y="114"/>
                    </a:lnTo>
                    <a:lnTo>
                      <a:pt x="31" y="120"/>
                    </a:lnTo>
                    <a:lnTo>
                      <a:pt x="41" y="119"/>
                    </a:lnTo>
                    <a:lnTo>
                      <a:pt x="55" y="113"/>
                    </a:lnTo>
                    <a:lnTo>
                      <a:pt x="66" y="96"/>
                    </a:lnTo>
                    <a:lnTo>
                      <a:pt x="66" y="68"/>
                    </a:lnTo>
                    <a:lnTo>
                      <a:pt x="70" y="49"/>
                    </a:lnTo>
                    <a:lnTo>
                      <a:pt x="70" y="32"/>
                    </a:lnTo>
                    <a:lnTo>
                      <a:pt x="63" y="18"/>
                    </a:lnTo>
                    <a:lnTo>
                      <a:pt x="56" y="5"/>
                    </a:lnTo>
                    <a:lnTo>
                      <a:pt x="38" y="0"/>
                    </a:lnTo>
                    <a:lnTo>
                      <a:pt x="11" y="3"/>
                    </a:lnTo>
                    <a:lnTo>
                      <a:pt x="2" y="10"/>
                    </a:lnTo>
                    <a:lnTo>
                      <a:pt x="0" y="29"/>
                    </a:lnTo>
                  </a:path>
                </a:pathLst>
              </a:custGeom>
              <a:solidFill>
                <a:srgbClr val="402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75" name="Freeform 83"/>
              <p:cNvSpPr>
                <a:spLocks/>
              </p:cNvSpPr>
              <p:nvPr/>
            </p:nvSpPr>
            <p:spPr bwMode="auto">
              <a:xfrm>
                <a:off x="4825" y="1910"/>
                <a:ext cx="64" cy="101"/>
              </a:xfrm>
              <a:custGeom>
                <a:avLst/>
                <a:gdLst>
                  <a:gd name="T0" fmla="*/ 63 w 64"/>
                  <a:gd name="T1" fmla="*/ 0 h 101"/>
                  <a:gd name="T2" fmla="*/ 55 w 64"/>
                  <a:gd name="T3" fmla="*/ 22 h 101"/>
                  <a:gd name="T4" fmla="*/ 42 w 64"/>
                  <a:gd name="T5" fmla="*/ 45 h 101"/>
                  <a:gd name="T6" fmla="*/ 28 w 64"/>
                  <a:gd name="T7" fmla="*/ 65 h 101"/>
                  <a:gd name="T8" fmla="*/ 9 w 64"/>
                  <a:gd name="T9" fmla="*/ 92 h 101"/>
                  <a:gd name="T10" fmla="*/ 0 w 64"/>
                  <a:gd name="T11" fmla="*/ 100 h 101"/>
                  <a:gd name="T12" fmla="*/ 21 w 64"/>
                  <a:gd name="T13" fmla="*/ 89 h 101"/>
                  <a:gd name="T14" fmla="*/ 37 w 64"/>
                  <a:gd name="T15" fmla="*/ 65 h 101"/>
                  <a:gd name="T16" fmla="*/ 53 w 64"/>
                  <a:gd name="T17" fmla="*/ 38 h 101"/>
                  <a:gd name="T18" fmla="*/ 63 w 64"/>
                  <a:gd name="T19" fmla="*/ 0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4" h="101">
                    <a:moveTo>
                      <a:pt x="63" y="0"/>
                    </a:moveTo>
                    <a:lnTo>
                      <a:pt x="55" y="22"/>
                    </a:lnTo>
                    <a:lnTo>
                      <a:pt x="42" y="45"/>
                    </a:lnTo>
                    <a:lnTo>
                      <a:pt x="28" y="65"/>
                    </a:lnTo>
                    <a:lnTo>
                      <a:pt x="9" y="92"/>
                    </a:lnTo>
                    <a:lnTo>
                      <a:pt x="0" y="100"/>
                    </a:lnTo>
                    <a:lnTo>
                      <a:pt x="21" y="89"/>
                    </a:lnTo>
                    <a:lnTo>
                      <a:pt x="37" y="65"/>
                    </a:lnTo>
                    <a:lnTo>
                      <a:pt x="53" y="38"/>
                    </a:lnTo>
                    <a:lnTo>
                      <a:pt x="63" y="0"/>
                    </a:lnTo>
                  </a:path>
                </a:pathLst>
              </a:custGeom>
              <a:solidFill>
                <a:srgbClr val="402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76" name="Freeform 84"/>
              <p:cNvSpPr>
                <a:spLocks/>
              </p:cNvSpPr>
              <p:nvPr/>
            </p:nvSpPr>
            <p:spPr bwMode="auto">
              <a:xfrm>
                <a:off x="4709" y="1545"/>
                <a:ext cx="396" cy="396"/>
              </a:xfrm>
              <a:custGeom>
                <a:avLst/>
                <a:gdLst>
                  <a:gd name="T0" fmla="*/ 31 w 396"/>
                  <a:gd name="T1" fmla="*/ 114 h 396"/>
                  <a:gd name="T2" fmla="*/ 91 w 396"/>
                  <a:gd name="T3" fmla="*/ 105 h 396"/>
                  <a:gd name="T4" fmla="*/ 131 w 396"/>
                  <a:gd name="T5" fmla="*/ 111 h 396"/>
                  <a:gd name="T6" fmla="*/ 155 w 396"/>
                  <a:gd name="T7" fmla="*/ 138 h 396"/>
                  <a:gd name="T8" fmla="*/ 140 w 396"/>
                  <a:gd name="T9" fmla="*/ 171 h 396"/>
                  <a:gd name="T10" fmla="*/ 122 w 396"/>
                  <a:gd name="T11" fmla="*/ 184 h 396"/>
                  <a:gd name="T12" fmla="*/ 116 w 396"/>
                  <a:gd name="T13" fmla="*/ 216 h 396"/>
                  <a:gd name="T14" fmla="*/ 127 w 396"/>
                  <a:gd name="T15" fmla="*/ 236 h 396"/>
                  <a:gd name="T16" fmla="*/ 118 w 396"/>
                  <a:gd name="T17" fmla="*/ 268 h 396"/>
                  <a:gd name="T18" fmla="*/ 142 w 396"/>
                  <a:gd name="T19" fmla="*/ 268 h 396"/>
                  <a:gd name="T20" fmla="*/ 149 w 396"/>
                  <a:gd name="T21" fmla="*/ 232 h 396"/>
                  <a:gd name="T22" fmla="*/ 165 w 396"/>
                  <a:gd name="T23" fmla="*/ 216 h 396"/>
                  <a:gd name="T24" fmla="*/ 194 w 396"/>
                  <a:gd name="T25" fmla="*/ 216 h 396"/>
                  <a:gd name="T26" fmla="*/ 222 w 396"/>
                  <a:gd name="T27" fmla="*/ 223 h 396"/>
                  <a:gd name="T28" fmla="*/ 231 w 396"/>
                  <a:gd name="T29" fmla="*/ 248 h 396"/>
                  <a:gd name="T30" fmla="*/ 235 w 396"/>
                  <a:gd name="T31" fmla="*/ 280 h 396"/>
                  <a:gd name="T32" fmla="*/ 231 w 396"/>
                  <a:gd name="T33" fmla="*/ 305 h 396"/>
                  <a:gd name="T34" fmla="*/ 231 w 396"/>
                  <a:gd name="T35" fmla="*/ 322 h 396"/>
                  <a:gd name="T36" fmla="*/ 233 w 396"/>
                  <a:gd name="T37" fmla="*/ 343 h 396"/>
                  <a:gd name="T38" fmla="*/ 252 w 396"/>
                  <a:gd name="T39" fmla="*/ 362 h 396"/>
                  <a:gd name="T40" fmla="*/ 266 w 396"/>
                  <a:gd name="T41" fmla="*/ 372 h 396"/>
                  <a:gd name="T42" fmla="*/ 300 w 396"/>
                  <a:gd name="T43" fmla="*/ 395 h 396"/>
                  <a:gd name="T44" fmla="*/ 365 w 396"/>
                  <a:gd name="T45" fmla="*/ 329 h 396"/>
                  <a:gd name="T46" fmla="*/ 383 w 396"/>
                  <a:gd name="T47" fmla="*/ 274 h 396"/>
                  <a:gd name="T48" fmla="*/ 391 w 396"/>
                  <a:gd name="T49" fmla="*/ 188 h 396"/>
                  <a:gd name="T50" fmla="*/ 395 w 396"/>
                  <a:gd name="T51" fmla="*/ 127 h 396"/>
                  <a:gd name="T52" fmla="*/ 387 w 396"/>
                  <a:gd name="T53" fmla="*/ 68 h 396"/>
                  <a:gd name="T54" fmla="*/ 370 w 396"/>
                  <a:gd name="T55" fmla="*/ 35 h 396"/>
                  <a:gd name="T56" fmla="*/ 331 w 396"/>
                  <a:gd name="T57" fmla="*/ 13 h 396"/>
                  <a:gd name="T58" fmla="*/ 295 w 396"/>
                  <a:gd name="T59" fmla="*/ 5 h 396"/>
                  <a:gd name="T60" fmla="*/ 225 w 396"/>
                  <a:gd name="T61" fmla="*/ 0 h 396"/>
                  <a:gd name="T62" fmla="*/ 159 w 396"/>
                  <a:gd name="T63" fmla="*/ 3 h 396"/>
                  <a:gd name="T64" fmla="*/ 75 w 396"/>
                  <a:gd name="T65" fmla="*/ 18 h 396"/>
                  <a:gd name="T66" fmla="*/ 37 w 396"/>
                  <a:gd name="T67" fmla="*/ 37 h 396"/>
                  <a:gd name="T68" fmla="*/ 19 w 396"/>
                  <a:gd name="T69" fmla="*/ 56 h 396"/>
                  <a:gd name="T70" fmla="*/ 0 w 396"/>
                  <a:gd name="T71" fmla="*/ 83 h 396"/>
                  <a:gd name="T72" fmla="*/ 4 w 396"/>
                  <a:gd name="T73" fmla="*/ 98 h 396"/>
                  <a:gd name="T74" fmla="*/ 31 w 396"/>
                  <a:gd name="T75" fmla="*/ 114 h 3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396" h="396">
                    <a:moveTo>
                      <a:pt x="31" y="114"/>
                    </a:moveTo>
                    <a:lnTo>
                      <a:pt x="91" y="105"/>
                    </a:lnTo>
                    <a:lnTo>
                      <a:pt x="131" y="111"/>
                    </a:lnTo>
                    <a:lnTo>
                      <a:pt x="155" y="138"/>
                    </a:lnTo>
                    <a:lnTo>
                      <a:pt x="140" y="171"/>
                    </a:lnTo>
                    <a:lnTo>
                      <a:pt x="122" y="184"/>
                    </a:lnTo>
                    <a:lnTo>
                      <a:pt x="116" y="216"/>
                    </a:lnTo>
                    <a:lnTo>
                      <a:pt x="127" y="236"/>
                    </a:lnTo>
                    <a:lnTo>
                      <a:pt x="118" y="268"/>
                    </a:lnTo>
                    <a:lnTo>
                      <a:pt x="142" y="268"/>
                    </a:lnTo>
                    <a:lnTo>
                      <a:pt x="149" y="232"/>
                    </a:lnTo>
                    <a:lnTo>
                      <a:pt x="165" y="216"/>
                    </a:lnTo>
                    <a:lnTo>
                      <a:pt x="194" y="216"/>
                    </a:lnTo>
                    <a:lnTo>
                      <a:pt x="222" y="223"/>
                    </a:lnTo>
                    <a:lnTo>
                      <a:pt x="231" y="248"/>
                    </a:lnTo>
                    <a:lnTo>
                      <a:pt x="235" y="280"/>
                    </a:lnTo>
                    <a:lnTo>
                      <a:pt x="231" y="305"/>
                    </a:lnTo>
                    <a:lnTo>
                      <a:pt x="231" y="322"/>
                    </a:lnTo>
                    <a:lnTo>
                      <a:pt x="233" y="343"/>
                    </a:lnTo>
                    <a:lnTo>
                      <a:pt x="252" y="362"/>
                    </a:lnTo>
                    <a:lnTo>
                      <a:pt x="266" y="372"/>
                    </a:lnTo>
                    <a:lnTo>
                      <a:pt x="300" y="395"/>
                    </a:lnTo>
                    <a:lnTo>
                      <a:pt x="365" y="329"/>
                    </a:lnTo>
                    <a:lnTo>
                      <a:pt x="383" y="274"/>
                    </a:lnTo>
                    <a:lnTo>
                      <a:pt x="391" y="188"/>
                    </a:lnTo>
                    <a:lnTo>
                      <a:pt x="395" y="127"/>
                    </a:lnTo>
                    <a:lnTo>
                      <a:pt x="387" y="68"/>
                    </a:lnTo>
                    <a:lnTo>
                      <a:pt x="370" y="35"/>
                    </a:lnTo>
                    <a:lnTo>
                      <a:pt x="331" y="13"/>
                    </a:lnTo>
                    <a:lnTo>
                      <a:pt x="295" y="5"/>
                    </a:lnTo>
                    <a:lnTo>
                      <a:pt x="225" y="0"/>
                    </a:lnTo>
                    <a:lnTo>
                      <a:pt x="159" y="3"/>
                    </a:lnTo>
                    <a:lnTo>
                      <a:pt x="75" y="18"/>
                    </a:lnTo>
                    <a:lnTo>
                      <a:pt x="37" y="37"/>
                    </a:lnTo>
                    <a:lnTo>
                      <a:pt x="19" y="56"/>
                    </a:lnTo>
                    <a:lnTo>
                      <a:pt x="0" y="83"/>
                    </a:lnTo>
                    <a:lnTo>
                      <a:pt x="4" y="98"/>
                    </a:lnTo>
                    <a:lnTo>
                      <a:pt x="31" y="114"/>
                    </a:lnTo>
                  </a:path>
                </a:pathLst>
              </a:custGeom>
              <a:solidFill>
                <a:srgbClr val="603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77" name="Freeform 85"/>
              <p:cNvSpPr>
                <a:spLocks/>
              </p:cNvSpPr>
              <p:nvPr/>
            </p:nvSpPr>
            <p:spPr bwMode="auto">
              <a:xfrm>
                <a:off x="4720" y="1550"/>
                <a:ext cx="375" cy="380"/>
              </a:xfrm>
              <a:custGeom>
                <a:avLst/>
                <a:gdLst>
                  <a:gd name="T0" fmla="*/ 15 w 375"/>
                  <a:gd name="T1" fmla="*/ 58 h 380"/>
                  <a:gd name="T2" fmla="*/ 8 w 375"/>
                  <a:gd name="T3" fmla="*/ 89 h 380"/>
                  <a:gd name="T4" fmla="*/ 94 w 375"/>
                  <a:gd name="T5" fmla="*/ 93 h 380"/>
                  <a:gd name="T6" fmla="*/ 170 w 375"/>
                  <a:gd name="T7" fmla="*/ 74 h 380"/>
                  <a:gd name="T8" fmla="*/ 135 w 375"/>
                  <a:gd name="T9" fmla="*/ 87 h 380"/>
                  <a:gd name="T10" fmla="*/ 125 w 375"/>
                  <a:gd name="T11" fmla="*/ 100 h 380"/>
                  <a:gd name="T12" fmla="*/ 164 w 375"/>
                  <a:gd name="T13" fmla="*/ 96 h 380"/>
                  <a:gd name="T14" fmla="*/ 172 w 375"/>
                  <a:gd name="T15" fmla="*/ 102 h 380"/>
                  <a:gd name="T16" fmla="*/ 150 w 375"/>
                  <a:gd name="T17" fmla="*/ 127 h 380"/>
                  <a:gd name="T18" fmla="*/ 157 w 375"/>
                  <a:gd name="T19" fmla="*/ 133 h 380"/>
                  <a:gd name="T20" fmla="*/ 136 w 375"/>
                  <a:gd name="T21" fmla="*/ 165 h 380"/>
                  <a:gd name="T22" fmla="*/ 205 w 375"/>
                  <a:gd name="T23" fmla="*/ 150 h 380"/>
                  <a:gd name="T24" fmla="*/ 114 w 375"/>
                  <a:gd name="T25" fmla="*/ 183 h 380"/>
                  <a:gd name="T26" fmla="*/ 165 w 375"/>
                  <a:gd name="T27" fmla="*/ 177 h 380"/>
                  <a:gd name="T28" fmla="*/ 120 w 375"/>
                  <a:gd name="T29" fmla="*/ 200 h 380"/>
                  <a:gd name="T30" fmla="*/ 135 w 375"/>
                  <a:gd name="T31" fmla="*/ 211 h 380"/>
                  <a:gd name="T32" fmla="*/ 209 w 375"/>
                  <a:gd name="T33" fmla="*/ 203 h 380"/>
                  <a:gd name="T34" fmla="*/ 261 w 375"/>
                  <a:gd name="T35" fmla="*/ 209 h 380"/>
                  <a:gd name="T36" fmla="*/ 257 w 375"/>
                  <a:gd name="T37" fmla="*/ 223 h 380"/>
                  <a:gd name="T38" fmla="*/ 270 w 375"/>
                  <a:gd name="T39" fmla="*/ 231 h 380"/>
                  <a:gd name="T40" fmla="*/ 227 w 375"/>
                  <a:gd name="T41" fmla="*/ 261 h 380"/>
                  <a:gd name="T42" fmla="*/ 267 w 375"/>
                  <a:gd name="T43" fmla="*/ 260 h 380"/>
                  <a:gd name="T44" fmla="*/ 227 w 375"/>
                  <a:gd name="T45" fmla="*/ 302 h 380"/>
                  <a:gd name="T46" fmla="*/ 255 w 375"/>
                  <a:gd name="T47" fmla="*/ 300 h 380"/>
                  <a:gd name="T48" fmla="*/ 243 w 375"/>
                  <a:gd name="T49" fmla="*/ 345 h 380"/>
                  <a:gd name="T50" fmla="*/ 292 w 375"/>
                  <a:gd name="T51" fmla="*/ 278 h 380"/>
                  <a:gd name="T52" fmla="*/ 247 w 375"/>
                  <a:gd name="T53" fmla="*/ 353 h 380"/>
                  <a:gd name="T54" fmla="*/ 303 w 375"/>
                  <a:gd name="T55" fmla="*/ 325 h 380"/>
                  <a:gd name="T56" fmla="*/ 289 w 375"/>
                  <a:gd name="T57" fmla="*/ 355 h 380"/>
                  <a:gd name="T58" fmla="*/ 318 w 375"/>
                  <a:gd name="T59" fmla="*/ 353 h 380"/>
                  <a:gd name="T60" fmla="*/ 364 w 375"/>
                  <a:gd name="T61" fmla="*/ 227 h 380"/>
                  <a:gd name="T62" fmla="*/ 342 w 375"/>
                  <a:gd name="T63" fmla="*/ 150 h 380"/>
                  <a:gd name="T64" fmla="*/ 303 w 375"/>
                  <a:gd name="T65" fmla="*/ 157 h 380"/>
                  <a:gd name="T66" fmla="*/ 371 w 375"/>
                  <a:gd name="T67" fmla="*/ 131 h 380"/>
                  <a:gd name="T68" fmla="*/ 324 w 375"/>
                  <a:gd name="T69" fmla="*/ 83 h 380"/>
                  <a:gd name="T70" fmla="*/ 294 w 375"/>
                  <a:gd name="T71" fmla="*/ 83 h 380"/>
                  <a:gd name="T72" fmla="*/ 357 w 375"/>
                  <a:gd name="T73" fmla="*/ 41 h 380"/>
                  <a:gd name="T74" fmla="*/ 283 w 375"/>
                  <a:gd name="T75" fmla="*/ 24 h 380"/>
                  <a:gd name="T76" fmla="*/ 304 w 375"/>
                  <a:gd name="T77" fmla="*/ 10 h 380"/>
                  <a:gd name="T78" fmla="*/ 211 w 375"/>
                  <a:gd name="T79" fmla="*/ 8 h 380"/>
                  <a:gd name="T80" fmla="*/ 175 w 375"/>
                  <a:gd name="T81" fmla="*/ 20 h 380"/>
                  <a:gd name="T82" fmla="*/ 168 w 375"/>
                  <a:gd name="T83" fmla="*/ 2 h 380"/>
                  <a:gd name="T84" fmla="*/ 96 w 375"/>
                  <a:gd name="T85" fmla="*/ 32 h 380"/>
                  <a:gd name="T86" fmla="*/ 109 w 375"/>
                  <a:gd name="T87" fmla="*/ 10 h 3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375" h="380">
                    <a:moveTo>
                      <a:pt x="62" y="24"/>
                    </a:moveTo>
                    <a:lnTo>
                      <a:pt x="30" y="37"/>
                    </a:lnTo>
                    <a:lnTo>
                      <a:pt x="15" y="58"/>
                    </a:lnTo>
                    <a:lnTo>
                      <a:pt x="6" y="71"/>
                    </a:lnTo>
                    <a:lnTo>
                      <a:pt x="0" y="81"/>
                    </a:lnTo>
                    <a:lnTo>
                      <a:pt x="8" y="89"/>
                    </a:lnTo>
                    <a:lnTo>
                      <a:pt x="24" y="100"/>
                    </a:lnTo>
                    <a:lnTo>
                      <a:pt x="65" y="93"/>
                    </a:lnTo>
                    <a:lnTo>
                      <a:pt x="94" y="93"/>
                    </a:lnTo>
                    <a:lnTo>
                      <a:pt x="114" y="83"/>
                    </a:lnTo>
                    <a:lnTo>
                      <a:pt x="144" y="76"/>
                    </a:lnTo>
                    <a:lnTo>
                      <a:pt x="170" y="74"/>
                    </a:lnTo>
                    <a:lnTo>
                      <a:pt x="202" y="76"/>
                    </a:lnTo>
                    <a:lnTo>
                      <a:pt x="157" y="81"/>
                    </a:lnTo>
                    <a:lnTo>
                      <a:pt x="135" y="87"/>
                    </a:lnTo>
                    <a:lnTo>
                      <a:pt x="118" y="93"/>
                    </a:lnTo>
                    <a:lnTo>
                      <a:pt x="114" y="95"/>
                    </a:lnTo>
                    <a:lnTo>
                      <a:pt x="125" y="100"/>
                    </a:lnTo>
                    <a:lnTo>
                      <a:pt x="135" y="109"/>
                    </a:lnTo>
                    <a:lnTo>
                      <a:pt x="150" y="100"/>
                    </a:lnTo>
                    <a:lnTo>
                      <a:pt x="164" y="96"/>
                    </a:lnTo>
                    <a:lnTo>
                      <a:pt x="191" y="91"/>
                    </a:lnTo>
                    <a:lnTo>
                      <a:pt x="200" y="91"/>
                    </a:lnTo>
                    <a:lnTo>
                      <a:pt x="172" y="102"/>
                    </a:lnTo>
                    <a:lnTo>
                      <a:pt x="152" y="111"/>
                    </a:lnTo>
                    <a:lnTo>
                      <a:pt x="141" y="118"/>
                    </a:lnTo>
                    <a:lnTo>
                      <a:pt x="150" y="127"/>
                    </a:lnTo>
                    <a:lnTo>
                      <a:pt x="172" y="120"/>
                    </a:lnTo>
                    <a:lnTo>
                      <a:pt x="191" y="117"/>
                    </a:lnTo>
                    <a:lnTo>
                      <a:pt x="157" y="133"/>
                    </a:lnTo>
                    <a:lnTo>
                      <a:pt x="146" y="141"/>
                    </a:lnTo>
                    <a:lnTo>
                      <a:pt x="143" y="157"/>
                    </a:lnTo>
                    <a:lnTo>
                      <a:pt x="136" y="165"/>
                    </a:lnTo>
                    <a:lnTo>
                      <a:pt x="157" y="155"/>
                    </a:lnTo>
                    <a:lnTo>
                      <a:pt x="175" y="152"/>
                    </a:lnTo>
                    <a:lnTo>
                      <a:pt x="205" y="150"/>
                    </a:lnTo>
                    <a:lnTo>
                      <a:pt x="161" y="163"/>
                    </a:lnTo>
                    <a:lnTo>
                      <a:pt x="133" y="173"/>
                    </a:lnTo>
                    <a:lnTo>
                      <a:pt x="114" y="183"/>
                    </a:lnTo>
                    <a:lnTo>
                      <a:pt x="113" y="198"/>
                    </a:lnTo>
                    <a:lnTo>
                      <a:pt x="135" y="187"/>
                    </a:lnTo>
                    <a:lnTo>
                      <a:pt x="165" y="177"/>
                    </a:lnTo>
                    <a:lnTo>
                      <a:pt x="179" y="177"/>
                    </a:lnTo>
                    <a:lnTo>
                      <a:pt x="146" y="188"/>
                    </a:lnTo>
                    <a:lnTo>
                      <a:pt x="120" y="200"/>
                    </a:lnTo>
                    <a:lnTo>
                      <a:pt x="111" y="209"/>
                    </a:lnTo>
                    <a:lnTo>
                      <a:pt x="114" y="218"/>
                    </a:lnTo>
                    <a:lnTo>
                      <a:pt x="135" y="211"/>
                    </a:lnTo>
                    <a:lnTo>
                      <a:pt x="154" y="203"/>
                    </a:lnTo>
                    <a:lnTo>
                      <a:pt x="192" y="201"/>
                    </a:lnTo>
                    <a:lnTo>
                      <a:pt x="209" y="203"/>
                    </a:lnTo>
                    <a:lnTo>
                      <a:pt x="245" y="205"/>
                    </a:lnTo>
                    <a:lnTo>
                      <a:pt x="287" y="200"/>
                    </a:lnTo>
                    <a:lnTo>
                      <a:pt x="261" y="209"/>
                    </a:lnTo>
                    <a:lnTo>
                      <a:pt x="216" y="216"/>
                    </a:lnTo>
                    <a:lnTo>
                      <a:pt x="226" y="231"/>
                    </a:lnTo>
                    <a:lnTo>
                      <a:pt x="257" y="223"/>
                    </a:lnTo>
                    <a:lnTo>
                      <a:pt x="289" y="213"/>
                    </a:lnTo>
                    <a:lnTo>
                      <a:pt x="308" y="203"/>
                    </a:lnTo>
                    <a:lnTo>
                      <a:pt x="270" y="231"/>
                    </a:lnTo>
                    <a:lnTo>
                      <a:pt x="247" y="239"/>
                    </a:lnTo>
                    <a:lnTo>
                      <a:pt x="226" y="246"/>
                    </a:lnTo>
                    <a:lnTo>
                      <a:pt x="227" y="261"/>
                    </a:lnTo>
                    <a:lnTo>
                      <a:pt x="257" y="256"/>
                    </a:lnTo>
                    <a:lnTo>
                      <a:pt x="282" y="249"/>
                    </a:lnTo>
                    <a:lnTo>
                      <a:pt x="267" y="260"/>
                    </a:lnTo>
                    <a:lnTo>
                      <a:pt x="241" y="266"/>
                    </a:lnTo>
                    <a:lnTo>
                      <a:pt x="227" y="268"/>
                    </a:lnTo>
                    <a:lnTo>
                      <a:pt x="227" y="302"/>
                    </a:lnTo>
                    <a:lnTo>
                      <a:pt x="257" y="290"/>
                    </a:lnTo>
                    <a:lnTo>
                      <a:pt x="278" y="281"/>
                    </a:lnTo>
                    <a:lnTo>
                      <a:pt x="255" y="300"/>
                    </a:lnTo>
                    <a:lnTo>
                      <a:pt x="224" y="312"/>
                    </a:lnTo>
                    <a:lnTo>
                      <a:pt x="226" y="327"/>
                    </a:lnTo>
                    <a:lnTo>
                      <a:pt x="243" y="345"/>
                    </a:lnTo>
                    <a:lnTo>
                      <a:pt x="257" y="325"/>
                    </a:lnTo>
                    <a:lnTo>
                      <a:pt x="278" y="302"/>
                    </a:lnTo>
                    <a:lnTo>
                      <a:pt x="292" y="278"/>
                    </a:lnTo>
                    <a:lnTo>
                      <a:pt x="278" y="314"/>
                    </a:lnTo>
                    <a:lnTo>
                      <a:pt x="267" y="327"/>
                    </a:lnTo>
                    <a:lnTo>
                      <a:pt x="247" y="353"/>
                    </a:lnTo>
                    <a:lnTo>
                      <a:pt x="261" y="370"/>
                    </a:lnTo>
                    <a:lnTo>
                      <a:pt x="285" y="350"/>
                    </a:lnTo>
                    <a:lnTo>
                      <a:pt x="303" y="325"/>
                    </a:lnTo>
                    <a:lnTo>
                      <a:pt x="318" y="300"/>
                    </a:lnTo>
                    <a:lnTo>
                      <a:pt x="304" y="338"/>
                    </a:lnTo>
                    <a:lnTo>
                      <a:pt x="289" y="355"/>
                    </a:lnTo>
                    <a:lnTo>
                      <a:pt x="273" y="372"/>
                    </a:lnTo>
                    <a:lnTo>
                      <a:pt x="287" y="379"/>
                    </a:lnTo>
                    <a:lnTo>
                      <a:pt x="318" y="353"/>
                    </a:lnTo>
                    <a:lnTo>
                      <a:pt x="347" y="312"/>
                    </a:lnTo>
                    <a:lnTo>
                      <a:pt x="357" y="281"/>
                    </a:lnTo>
                    <a:lnTo>
                      <a:pt x="364" y="227"/>
                    </a:lnTo>
                    <a:lnTo>
                      <a:pt x="369" y="187"/>
                    </a:lnTo>
                    <a:lnTo>
                      <a:pt x="374" y="141"/>
                    </a:lnTo>
                    <a:lnTo>
                      <a:pt x="342" y="150"/>
                    </a:lnTo>
                    <a:lnTo>
                      <a:pt x="307" y="163"/>
                    </a:lnTo>
                    <a:lnTo>
                      <a:pt x="255" y="175"/>
                    </a:lnTo>
                    <a:lnTo>
                      <a:pt x="303" y="157"/>
                    </a:lnTo>
                    <a:lnTo>
                      <a:pt x="320" y="147"/>
                    </a:lnTo>
                    <a:lnTo>
                      <a:pt x="353" y="135"/>
                    </a:lnTo>
                    <a:lnTo>
                      <a:pt x="371" y="131"/>
                    </a:lnTo>
                    <a:lnTo>
                      <a:pt x="371" y="107"/>
                    </a:lnTo>
                    <a:lnTo>
                      <a:pt x="366" y="76"/>
                    </a:lnTo>
                    <a:lnTo>
                      <a:pt x="324" y="83"/>
                    </a:lnTo>
                    <a:lnTo>
                      <a:pt x="298" y="91"/>
                    </a:lnTo>
                    <a:lnTo>
                      <a:pt x="263" y="107"/>
                    </a:lnTo>
                    <a:lnTo>
                      <a:pt x="294" y="83"/>
                    </a:lnTo>
                    <a:lnTo>
                      <a:pt x="329" y="73"/>
                    </a:lnTo>
                    <a:lnTo>
                      <a:pt x="364" y="65"/>
                    </a:lnTo>
                    <a:lnTo>
                      <a:pt x="357" y="41"/>
                    </a:lnTo>
                    <a:lnTo>
                      <a:pt x="347" y="26"/>
                    </a:lnTo>
                    <a:lnTo>
                      <a:pt x="314" y="17"/>
                    </a:lnTo>
                    <a:lnTo>
                      <a:pt x="283" y="24"/>
                    </a:lnTo>
                    <a:lnTo>
                      <a:pt x="255" y="45"/>
                    </a:lnTo>
                    <a:lnTo>
                      <a:pt x="273" y="21"/>
                    </a:lnTo>
                    <a:lnTo>
                      <a:pt x="304" y="10"/>
                    </a:lnTo>
                    <a:lnTo>
                      <a:pt x="270" y="4"/>
                    </a:lnTo>
                    <a:lnTo>
                      <a:pt x="247" y="2"/>
                    </a:lnTo>
                    <a:lnTo>
                      <a:pt x="211" y="8"/>
                    </a:lnTo>
                    <a:lnTo>
                      <a:pt x="187" y="23"/>
                    </a:lnTo>
                    <a:lnTo>
                      <a:pt x="150" y="30"/>
                    </a:lnTo>
                    <a:lnTo>
                      <a:pt x="175" y="20"/>
                    </a:lnTo>
                    <a:lnTo>
                      <a:pt x="194" y="8"/>
                    </a:lnTo>
                    <a:lnTo>
                      <a:pt x="205" y="0"/>
                    </a:lnTo>
                    <a:lnTo>
                      <a:pt x="168" y="2"/>
                    </a:lnTo>
                    <a:lnTo>
                      <a:pt x="136" y="4"/>
                    </a:lnTo>
                    <a:lnTo>
                      <a:pt x="117" y="13"/>
                    </a:lnTo>
                    <a:lnTo>
                      <a:pt x="96" y="32"/>
                    </a:lnTo>
                    <a:lnTo>
                      <a:pt x="80" y="56"/>
                    </a:lnTo>
                    <a:lnTo>
                      <a:pt x="89" y="28"/>
                    </a:lnTo>
                    <a:lnTo>
                      <a:pt x="109" y="10"/>
                    </a:lnTo>
                    <a:lnTo>
                      <a:pt x="62" y="24"/>
                    </a:lnTo>
                  </a:path>
                </a:pathLst>
              </a:custGeom>
              <a:solidFill>
                <a:srgbClr val="A05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8288" name="Group 96"/>
              <p:cNvGrpSpPr>
                <a:grpSpLocks/>
              </p:cNvGrpSpPr>
              <p:nvPr/>
            </p:nvGrpSpPr>
            <p:grpSpPr bwMode="auto">
              <a:xfrm>
                <a:off x="3909" y="2526"/>
                <a:ext cx="420" cy="257"/>
                <a:chOff x="3909" y="2526"/>
                <a:chExt cx="420" cy="257"/>
              </a:xfrm>
            </p:grpSpPr>
            <p:sp>
              <p:nvSpPr>
                <p:cNvPr id="8278" name="Freeform 86"/>
                <p:cNvSpPr>
                  <a:spLocks/>
                </p:cNvSpPr>
                <p:nvPr/>
              </p:nvSpPr>
              <p:spPr bwMode="auto">
                <a:xfrm>
                  <a:off x="3909" y="2526"/>
                  <a:ext cx="420" cy="257"/>
                </a:xfrm>
                <a:custGeom>
                  <a:avLst/>
                  <a:gdLst>
                    <a:gd name="T0" fmla="*/ 419 w 420"/>
                    <a:gd name="T1" fmla="*/ 152 h 257"/>
                    <a:gd name="T2" fmla="*/ 367 w 420"/>
                    <a:gd name="T3" fmla="*/ 140 h 257"/>
                    <a:gd name="T4" fmla="*/ 348 w 420"/>
                    <a:gd name="T5" fmla="*/ 137 h 257"/>
                    <a:gd name="T6" fmla="*/ 336 w 420"/>
                    <a:gd name="T7" fmla="*/ 126 h 257"/>
                    <a:gd name="T8" fmla="*/ 323 w 420"/>
                    <a:gd name="T9" fmla="*/ 109 h 257"/>
                    <a:gd name="T10" fmla="*/ 299 w 420"/>
                    <a:gd name="T11" fmla="*/ 86 h 257"/>
                    <a:gd name="T12" fmla="*/ 253 w 420"/>
                    <a:gd name="T13" fmla="*/ 47 h 257"/>
                    <a:gd name="T14" fmla="*/ 245 w 420"/>
                    <a:gd name="T15" fmla="*/ 35 h 257"/>
                    <a:gd name="T16" fmla="*/ 233 w 420"/>
                    <a:gd name="T17" fmla="*/ 23 h 257"/>
                    <a:gd name="T18" fmla="*/ 209 w 420"/>
                    <a:gd name="T19" fmla="*/ 19 h 257"/>
                    <a:gd name="T20" fmla="*/ 136 w 420"/>
                    <a:gd name="T21" fmla="*/ 6 h 257"/>
                    <a:gd name="T22" fmla="*/ 116 w 420"/>
                    <a:gd name="T23" fmla="*/ 0 h 257"/>
                    <a:gd name="T24" fmla="*/ 98 w 420"/>
                    <a:gd name="T25" fmla="*/ 8 h 257"/>
                    <a:gd name="T26" fmla="*/ 88 w 420"/>
                    <a:gd name="T27" fmla="*/ 16 h 257"/>
                    <a:gd name="T28" fmla="*/ 46 w 420"/>
                    <a:gd name="T29" fmla="*/ 31 h 257"/>
                    <a:gd name="T30" fmla="*/ 29 w 420"/>
                    <a:gd name="T31" fmla="*/ 37 h 257"/>
                    <a:gd name="T32" fmla="*/ 23 w 420"/>
                    <a:gd name="T33" fmla="*/ 44 h 257"/>
                    <a:gd name="T34" fmla="*/ 15 w 420"/>
                    <a:gd name="T35" fmla="*/ 68 h 257"/>
                    <a:gd name="T36" fmla="*/ 10 w 420"/>
                    <a:gd name="T37" fmla="*/ 80 h 257"/>
                    <a:gd name="T38" fmla="*/ 6 w 420"/>
                    <a:gd name="T39" fmla="*/ 88 h 257"/>
                    <a:gd name="T40" fmla="*/ 0 w 420"/>
                    <a:gd name="T41" fmla="*/ 99 h 257"/>
                    <a:gd name="T42" fmla="*/ 0 w 420"/>
                    <a:gd name="T43" fmla="*/ 109 h 257"/>
                    <a:gd name="T44" fmla="*/ 9 w 420"/>
                    <a:gd name="T45" fmla="*/ 115 h 257"/>
                    <a:gd name="T46" fmla="*/ 26 w 420"/>
                    <a:gd name="T47" fmla="*/ 114 h 257"/>
                    <a:gd name="T48" fmla="*/ 54 w 420"/>
                    <a:gd name="T49" fmla="*/ 101 h 257"/>
                    <a:gd name="T50" fmla="*/ 88 w 420"/>
                    <a:gd name="T51" fmla="*/ 95 h 257"/>
                    <a:gd name="T52" fmla="*/ 119 w 420"/>
                    <a:gd name="T53" fmla="*/ 99 h 257"/>
                    <a:gd name="T54" fmla="*/ 87 w 420"/>
                    <a:gd name="T55" fmla="*/ 107 h 257"/>
                    <a:gd name="T56" fmla="*/ 64 w 420"/>
                    <a:gd name="T57" fmla="*/ 115 h 257"/>
                    <a:gd name="T58" fmla="*/ 37 w 420"/>
                    <a:gd name="T59" fmla="*/ 126 h 257"/>
                    <a:gd name="T60" fmla="*/ 31 w 420"/>
                    <a:gd name="T61" fmla="*/ 135 h 257"/>
                    <a:gd name="T62" fmla="*/ 31 w 420"/>
                    <a:gd name="T63" fmla="*/ 145 h 257"/>
                    <a:gd name="T64" fmla="*/ 41 w 420"/>
                    <a:gd name="T65" fmla="*/ 152 h 257"/>
                    <a:gd name="T66" fmla="*/ 53 w 420"/>
                    <a:gd name="T67" fmla="*/ 150 h 257"/>
                    <a:gd name="T68" fmla="*/ 90 w 420"/>
                    <a:gd name="T69" fmla="*/ 140 h 257"/>
                    <a:gd name="T70" fmla="*/ 124 w 420"/>
                    <a:gd name="T71" fmla="*/ 138 h 257"/>
                    <a:gd name="T72" fmla="*/ 150 w 420"/>
                    <a:gd name="T73" fmla="*/ 140 h 257"/>
                    <a:gd name="T74" fmla="*/ 164 w 420"/>
                    <a:gd name="T75" fmla="*/ 150 h 257"/>
                    <a:gd name="T76" fmla="*/ 181 w 420"/>
                    <a:gd name="T77" fmla="*/ 168 h 257"/>
                    <a:gd name="T78" fmla="*/ 194 w 420"/>
                    <a:gd name="T79" fmla="*/ 186 h 257"/>
                    <a:gd name="T80" fmla="*/ 208 w 420"/>
                    <a:gd name="T81" fmla="*/ 205 h 257"/>
                    <a:gd name="T82" fmla="*/ 219 w 420"/>
                    <a:gd name="T83" fmla="*/ 220 h 257"/>
                    <a:gd name="T84" fmla="*/ 239 w 420"/>
                    <a:gd name="T85" fmla="*/ 234 h 257"/>
                    <a:gd name="T86" fmla="*/ 258 w 420"/>
                    <a:gd name="T87" fmla="*/ 238 h 257"/>
                    <a:gd name="T88" fmla="*/ 279 w 420"/>
                    <a:gd name="T89" fmla="*/ 240 h 257"/>
                    <a:gd name="T90" fmla="*/ 305 w 420"/>
                    <a:gd name="T91" fmla="*/ 238 h 257"/>
                    <a:gd name="T92" fmla="*/ 324 w 420"/>
                    <a:gd name="T93" fmla="*/ 236 h 257"/>
                    <a:gd name="T94" fmla="*/ 350 w 420"/>
                    <a:gd name="T95" fmla="*/ 243 h 257"/>
                    <a:gd name="T96" fmla="*/ 419 w 420"/>
                    <a:gd name="T97" fmla="*/ 256 h 257"/>
                    <a:gd name="T98" fmla="*/ 419 w 420"/>
                    <a:gd name="T99" fmla="*/ 152 h 2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420" h="257">
                      <a:moveTo>
                        <a:pt x="419" y="152"/>
                      </a:moveTo>
                      <a:lnTo>
                        <a:pt x="367" y="140"/>
                      </a:lnTo>
                      <a:lnTo>
                        <a:pt x="348" y="137"/>
                      </a:lnTo>
                      <a:lnTo>
                        <a:pt x="336" y="126"/>
                      </a:lnTo>
                      <a:lnTo>
                        <a:pt x="323" y="109"/>
                      </a:lnTo>
                      <a:lnTo>
                        <a:pt x="299" y="86"/>
                      </a:lnTo>
                      <a:lnTo>
                        <a:pt x="253" y="47"/>
                      </a:lnTo>
                      <a:lnTo>
                        <a:pt x="245" y="35"/>
                      </a:lnTo>
                      <a:lnTo>
                        <a:pt x="233" y="23"/>
                      </a:lnTo>
                      <a:lnTo>
                        <a:pt x="209" y="19"/>
                      </a:lnTo>
                      <a:lnTo>
                        <a:pt x="136" y="6"/>
                      </a:lnTo>
                      <a:lnTo>
                        <a:pt x="116" y="0"/>
                      </a:lnTo>
                      <a:lnTo>
                        <a:pt x="98" y="8"/>
                      </a:lnTo>
                      <a:lnTo>
                        <a:pt x="88" y="16"/>
                      </a:lnTo>
                      <a:lnTo>
                        <a:pt x="46" y="31"/>
                      </a:lnTo>
                      <a:lnTo>
                        <a:pt x="29" y="37"/>
                      </a:lnTo>
                      <a:lnTo>
                        <a:pt x="23" y="44"/>
                      </a:lnTo>
                      <a:lnTo>
                        <a:pt x="15" y="68"/>
                      </a:lnTo>
                      <a:lnTo>
                        <a:pt x="10" y="80"/>
                      </a:lnTo>
                      <a:lnTo>
                        <a:pt x="6" y="88"/>
                      </a:lnTo>
                      <a:lnTo>
                        <a:pt x="0" y="99"/>
                      </a:lnTo>
                      <a:lnTo>
                        <a:pt x="0" y="109"/>
                      </a:lnTo>
                      <a:lnTo>
                        <a:pt x="9" y="115"/>
                      </a:lnTo>
                      <a:lnTo>
                        <a:pt x="26" y="114"/>
                      </a:lnTo>
                      <a:lnTo>
                        <a:pt x="54" y="101"/>
                      </a:lnTo>
                      <a:lnTo>
                        <a:pt x="88" y="95"/>
                      </a:lnTo>
                      <a:lnTo>
                        <a:pt x="119" y="99"/>
                      </a:lnTo>
                      <a:lnTo>
                        <a:pt x="87" y="107"/>
                      </a:lnTo>
                      <a:lnTo>
                        <a:pt x="64" y="115"/>
                      </a:lnTo>
                      <a:lnTo>
                        <a:pt x="37" y="126"/>
                      </a:lnTo>
                      <a:lnTo>
                        <a:pt x="31" y="135"/>
                      </a:lnTo>
                      <a:lnTo>
                        <a:pt x="31" y="145"/>
                      </a:lnTo>
                      <a:lnTo>
                        <a:pt x="41" y="152"/>
                      </a:lnTo>
                      <a:lnTo>
                        <a:pt x="53" y="150"/>
                      </a:lnTo>
                      <a:lnTo>
                        <a:pt x="90" y="140"/>
                      </a:lnTo>
                      <a:lnTo>
                        <a:pt x="124" y="138"/>
                      </a:lnTo>
                      <a:lnTo>
                        <a:pt x="150" y="140"/>
                      </a:lnTo>
                      <a:lnTo>
                        <a:pt x="164" y="150"/>
                      </a:lnTo>
                      <a:lnTo>
                        <a:pt x="181" y="168"/>
                      </a:lnTo>
                      <a:lnTo>
                        <a:pt x="194" y="186"/>
                      </a:lnTo>
                      <a:lnTo>
                        <a:pt x="208" y="205"/>
                      </a:lnTo>
                      <a:lnTo>
                        <a:pt x="219" y="220"/>
                      </a:lnTo>
                      <a:lnTo>
                        <a:pt x="239" y="234"/>
                      </a:lnTo>
                      <a:lnTo>
                        <a:pt x="258" y="238"/>
                      </a:lnTo>
                      <a:lnTo>
                        <a:pt x="279" y="240"/>
                      </a:lnTo>
                      <a:lnTo>
                        <a:pt x="305" y="238"/>
                      </a:lnTo>
                      <a:lnTo>
                        <a:pt x="324" y="236"/>
                      </a:lnTo>
                      <a:lnTo>
                        <a:pt x="350" y="243"/>
                      </a:lnTo>
                      <a:lnTo>
                        <a:pt x="419" y="256"/>
                      </a:lnTo>
                      <a:lnTo>
                        <a:pt x="419" y="152"/>
                      </a:lnTo>
                    </a:path>
                  </a:pathLst>
                </a:custGeom>
                <a:solidFill>
                  <a:srgbClr val="FFC080"/>
                </a:solidFill>
                <a:ln w="12700" cap="rnd" cmpd="sng">
                  <a:solidFill>
                    <a:srgbClr val="402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79" name="Freeform 87"/>
                <p:cNvSpPr>
                  <a:spLocks/>
                </p:cNvSpPr>
                <p:nvPr/>
              </p:nvSpPr>
              <p:spPr bwMode="auto">
                <a:xfrm>
                  <a:off x="3929" y="2571"/>
                  <a:ext cx="127" cy="25"/>
                </a:xfrm>
                <a:custGeom>
                  <a:avLst/>
                  <a:gdLst>
                    <a:gd name="T0" fmla="*/ 0 w 127"/>
                    <a:gd name="T1" fmla="*/ 24 h 25"/>
                    <a:gd name="T2" fmla="*/ 22 w 127"/>
                    <a:gd name="T3" fmla="*/ 17 h 25"/>
                    <a:gd name="T4" fmla="*/ 39 w 127"/>
                    <a:gd name="T5" fmla="*/ 14 h 25"/>
                    <a:gd name="T6" fmla="*/ 60 w 127"/>
                    <a:gd name="T7" fmla="*/ 9 h 25"/>
                    <a:gd name="T8" fmla="*/ 78 w 127"/>
                    <a:gd name="T9" fmla="*/ 5 h 25"/>
                    <a:gd name="T10" fmla="*/ 106 w 127"/>
                    <a:gd name="T11" fmla="*/ 8 h 25"/>
                    <a:gd name="T12" fmla="*/ 126 w 127"/>
                    <a:gd name="T13" fmla="*/ 9 h 25"/>
                    <a:gd name="T14" fmla="*/ 97 w 127"/>
                    <a:gd name="T15" fmla="*/ 4 h 25"/>
                    <a:gd name="T16" fmla="*/ 71 w 127"/>
                    <a:gd name="T17" fmla="*/ 0 h 25"/>
                    <a:gd name="T18" fmla="*/ 39 w 127"/>
                    <a:gd name="T19" fmla="*/ 11 h 25"/>
                    <a:gd name="T20" fmla="*/ 22 w 127"/>
                    <a:gd name="T21" fmla="*/ 13 h 25"/>
                    <a:gd name="T22" fmla="*/ 2 w 127"/>
                    <a:gd name="T23" fmla="*/ 21 h 25"/>
                    <a:gd name="T24" fmla="*/ 0 w 127"/>
                    <a:gd name="T25" fmla="*/ 24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27" h="25">
                      <a:moveTo>
                        <a:pt x="0" y="24"/>
                      </a:moveTo>
                      <a:lnTo>
                        <a:pt x="22" y="17"/>
                      </a:lnTo>
                      <a:lnTo>
                        <a:pt x="39" y="14"/>
                      </a:lnTo>
                      <a:lnTo>
                        <a:pt x="60" y="9"/>
                      </a:lnTo>
                      <a:lnTo>
                        <a:pt x="78" y="5"/>
                      </a:lnTo>
                      <a:lnTo>
                        <a:pt x="106" y="8"/>
                      </a:lnTo>
                      <a:lnTo>
                        <a:pt x="126" y="9"/>
                      </a:lnTo>
                      <a:lnTo>
                        <a:pt x="97" y="4"/>
                      </a:lnTo>
                      <a:lnTo>
                        <a:pt x="71" y="0"/>
                      </a:lnTo>
                      <a:lnTo>
                        <a:pt x="39" y="11"/>
                      </a:lnTo>
                      <a:lnTo>
                        <a:pt x="22" y="13"/>
                      </a:lnTo>
                      <a:lnTo>
                        <a:pt x="2" y="21"/>
                      </a:lnTo>
                      <a:lnTo>
                        <a:pt x="0" y="24"/>
                      </a:lnTo>
                    </a:path>
                  </a:pathLst>
                </a:custGeom>
                <a:solidFill>
                  <a:srgbClr val="402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80" name="Freeform 88"/>
                <p:cNvSpPr>
                  <a:spLocks/>
                </p:cNvSpPr>
                <p:nvPr/>
              </p:nvSpPr>
              <p:spPr bwMode="auto">
                <a:xfrm>
                  <a:off x="4001" y="2538"/>
                  <a:ext cx="106" cy="15"/>
                </a:xfrm>
                <a:custGeom>
                  <a:avLst/>
                  <a:gdLst>
                    <a:gd name="T0" fmla="*/ 29 w 106"/>
                    <a:gd name="T1" fmla="*/ 0 h 15"/>
                    <a:gd name="T2" fmla="*/ 17 w 106"/>
                    <a:gd name="T3" fmla="*/ 1 h 15"/>
                    <a:gd name="T4" fmla="*/ 0 w 106"/>
                    <a:gd name="T5" fmla="*/ 4 h 15"/>
                    <a:gd name="T6" fmla="*/ 11 w 106"/>
                    <a:gd name="T7" fmla="*/ 4 h 15"/>
                    <a:gd name="T8" fmla="*/ 27 w 106"/>
                    <a:gd name="T9" fmla="*/ 1 h 15"/>
                    <a:gd name="T10" fmla="*/ 61 w 106"/>
                    <a:gd name="T11" fmla="*/ 8 h 15"/>
                    <a:gd name="T12" fmla="*/ 80 w 106"/>
                    <a:gd name="T13" fmla="*/ 11 h 15"/>
                    <a:gd name="T14" fmla="*/ 101 w 106"/>
                    <a:gd name="T15" fmla="*/ 14 h 15"/>
                    <a:gd name="T16" fmla="*/ 105 w 106"/>
                    <a:gd name="T17" fmla="*/ 11 h 15"/>
                    <a:gd name="T18" fmla="*/ 82 w 106"/>
                    <a:gd name="T19" fmla="*/ 8 h 15"/>
                    <a:gd name="T20" fmla="*/ 54 w 106"/>
                    <a:gd name="T21" fmla="*/ 4 h 15"/>
                    <a:gd name="T22" fmla="*/ 29 w 106"/>
                    <a:gd name="T23" fmla="*/ 0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06" h="15">
                      <a:moveTo>
                        <a:pt x="29" y="0"/>
                      </a:moveTo>
                      <a:lnTo>
                        <a:pt x="17" y="1"/>
                      </a:lnTo>
                      <a:lnTo>
                        <a:pt x="0" y="4"/>
                      </a:lnTo>
                      <a:lnTo>
                        <a:pt x="11" y="4"/>
                      </a:lnTo>
                      <a:lnTo>
                        <a:pt x="27" y="1"/>
                      </a:lnTo>
                      <a:lnTo>
                        <a:pt x="61" y="8"/>
                      </a:lnTo>
                      <a:lnTo>
                        <a:pt x="80" y="11"/>
                      </a:lnTo>
                      <a:lnTo>
                        <a:pt x="101" y="14"/>
                      </a:lnTo>
                      <a:lnTo>
                        <a:pt x="105" y="11"/>
                      </a:lnTo>
                      <a:lnTo>
                        <a:pt x="82" y="8"/>
                      </a:lnTo>
                      <a:lnTo>
                        <a:pt x="54" y="4"/>
                      </a:lnTo>
                      <a:lnTo>
                        <a:pt x="29" y="0"/>
                      </a:lnTo>
                    </a:path>
                  </a:pathLst>
                </a:custGeom>
                <a:solidFill>
                  <a:srgbClr val="402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81" name="Freeform 89"/>
                <p:cNvSpPr>
                  <a:spLocks/>
                </p:cNvSpPr>
                <p:nvPr/>
              </p:nvSpPr>
              <p:spPr bwMode="auto">
                <a:xfrm>
                  <a:off x="4022" y="2617"/>
                  <a:ext cx="39" cy="4"/>
                </a:xfrm>
                <a:custGeom>
                  <a:avLst/>
                  <a:gdLst>
                    <a:gd name="T0" fmla="*/ 0 w 39"/>
                    <a:gd name="T1" fmla="*/ 1 h 4"/>
                    <a:gd name="T2" fmla="*/ 4 w 39"/>
                    <a:gd name="T3" fmla="*/ 3 h 4"/>
                    <a:gd name="T4" fmla="*/ 18 w 39"/>
                    <a:gd name="T5" fmla="*/ 2 h 4"/>
                    <a:gd name="T6" fmla="*/ 34 w 39"/>
                    <a:gd name="T7" fmla="*/ 2 h 4"/>
                    <a:gd name="T8" fmla="*/ 38 w 39"/>
                    <a:gd name="T9" fmla="*/ 0 h 4"/>
                    <a:gd name="T10" fmla="*/ 27 w 39"/>
                    <a:gd name="T11" fmla="*/ 1 h 4"/>
                    <a:gd name="T12" fmla="*/ 0 w 39"/>
                    <a:gd name="T13" fmla="*/ 1 h 4"/>
                  </a:gdLst>
                  <a:ahLst/>
                  <a:cxnLst>
                    <a:cxn ang="0">
                      <a:pos x="T0" y="T1"/>
                    </a:cxn>
                    <a:cxn ang="0">
                      <a:pos x="T2" y="T3"/>
                    </a:cxn>
                    <a:cxn ang="0">
                      <a:pos x="T4" y="T5"/>
                    </a:cxn>
                    <a:cxn ang="0">
                      <a:pos x="T6" y="T7"/>
                    </a:cxn>
                    <a:cxn ang="0">
                      <a:pos x="T8" y="T9"/>
                    </a:cxn>
                    <a:cxn ang="0">
                      <a:pos x="T10" y="T11"/>
                    </a:cxn>
                    <a:cxn ang="0">
                      <a:pos x="T12" y="T13"/>
                    </a:cxn>
                  </a:cxnLst>
                  <a:rect l="0" t="0" r="r" b="b"/>
                  <a:pathLst>
                    <a:path w="39" h="4">
                      <a:moveTo>
                        <a:pt x="0" y="1"/>
                      </a:moveTo>
                      <a:lnTo>
                        <a:pt x="4" y="3"/>
                      </a:lnTo>
                      <a:lnTo>
                        <a:pt x="18" y="2"/>
                      </a:lnTo>
                      <a:lnTo>
                        <a:pt x="34" y="2"/>
                      </a:lnTo>
                      <a:lnTo>
                        <a:pt x="38" y="0"/>
                      </a:lnTo>
                      <a:lnTo>
                        <a:pt x="27" y="1"/>
                      </a:lnTo>
                      <a:lnTo>
                        <a:pt x="0" y="1"/>
                      </a:lnTo>
                    </a:path>
                  </a:pathLst>
                </a:custGeom>
                <a:solidFill>
                  <a:srgbClr val="402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82" name="Freeform 90"/>
                <p:cNvSpPr>
                  <a:spLocks/>
                </p:cNvSpPr>
                <p:nvPr/>
              </p:nvSpPr>
              <p:spPr bwMode="auto">
                <a:xfrm>
                  <a:off x="3927" y="2608"/>
                  <a:ext cx="4" cy="13"/>
                </a:xfrm>
                <a:custGeom>
                  <a:avLst/>
                  <a:gdLst>
                    <a:gd name="T0" fmla="*/ 3 w 4"/>
                    <a:gd name="T1" fmla="*/ 0 h 13"/>
                    <a:gd name="T2" fmla="*/ 3 w 4"/>
                    <a:gd name="T3" fmla="*/ 4 h 13"/>
                    <a:gd name="T4" fmla="*/ 2 w 4"/>
                    <a:gd name="T5" fmla="*/ 9 h 13"/>
                    <a:gd name="T6" fmla="*/ 0 w 4"/>
                    <a:gd name="T7" fmla="*/ 12 h 13"/>
                    <a:gd name="T8" fmla="*/ 3 w 4"/>
                    <a:gd name="T9" fmla="*/ 0 h 13"/>
                  </a:gdLst>
                  <a:ahLst/>
                  <a:cxnLst>
                    <a:cxn ang="0">
                      <a:pos x="T0" y="T1"/>
                    </a:cxn>
                    <a:cxn ang="0">
                      <a:pos x="T2" y="T3"/>
                    </a:cxn>
                    <a:cxn ang="0">
                      <a:pos x="T4" y="T5"/>
                    </a:cxn>
                    <a:cxn ang="0">
                      <a:pos x="T6" y="T7"/>
                    </a:cxn>
                    <a:cxn ang="0">
                      <a:pos x="T8" y="T9"/>
                    </a:cxn>
                  </a:cxnLst>
                  <a:rect l="0" t="0" r="r" b="b"/>
                  <a:pathLst>
                    <a:path w="4" h="13">
                      <a:moveTo>
                        <a:pt x="3" y="0"/>
                      </a:moveTo>
                      <a:lnTo>
                        <a:pt x="3" y="4"/>
                      </a:lnTo>
                      <a:lnTo>
                        <a:pt x="2" y="9"/>
                      </a:lnTo>
                      <a:lnTo>
                        <a:pt x="0" y="12"/>
                      </a:lnTo>
                      <a:lnTo>
                        <a:pt x="3" y="0"/>
                      </a:lnTo>
                    </a:path>
                  </a:pathLst>
                </a:custGeom>
                <a:solidFill>
                  <a:srgbClr val="402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83" name="Freeform 91"/>
                <p:cNvSpPr>
                  <a:spLocks/>
                </p:cNvSpPr>
                <p:nvPr/>
              </p:nvSpPr>
              <p:spPr bwMode="auto">
                <a:xfrm>
                  <a:off x="3959" y="2656"/>
                  <a:ext cx="2" cy="4"/>
                </a:xfrm>
                <a:custGeom>
                  <a:avLst/>
                  <a:gdLst>
                    <a:gd name="T0" fmla="*/ 1 w 2"/>
                    <a:gd name="T1" fmla="*/ 0 h 4"/>
                    <a:gd name="T2" fmla="*/ 1 w 2"/>
                    <a:gd name="T3" fmla="*/ 1 h 4"/>
                    <a:gd name="T4" fmla="*/ 0 w 2"/>
                    <a:gd name="T5" fmla="*/ 3 h 4"/>
                    <a:gd name="T6" fmla="*/ 1 w 2"/>
                    <a:gd name="T7" fmla="*/ 0 h 4"/>
                  </a:gdLst>
                  <a:ahLst/>
                  <a:cxnLst>
                    <a:cxn ang="0">
                      <a:pos x="T0" y="T1"/>
                    </a:cxn>
                    <a:cxn ang="0">
                      <a:pos x="T2" y="T3"/>
                    </a:cxn>
                    <a:cxn ang="0">
                      <a:pos x="T4" y="T5"/>
                    </a:cxn>
                    <a:cxn ang="0">
                      <a:pos x="T6" y="T7"/>
                    </a:cxn>
                  </a:cxnLst>
                  <a:rect l="0" t="0" r="r" b="b"/>
                  <a:pathLst>
                    <a:path w="2" h="4">
                      <a:moveTo>
                        <a:pt x="1" y="0"/>
                      </a:moveTo>
                      <a:lnTo>
                        <a:pt x="1" y="1"/>
                      </a:lnTo>
                      <a:lnTo>
                        <a:pt x="0" y="3"/>
                      </a:lnTo>
                      <a:lnTo>
                        <a:pt x="1" y="0"/>
                      </a:lnTo>
                    </a:path>
                  </a:pathLst>
                </a:custGeom>
                <a:solidFill>
                  <a:srgbClr val="402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84" name="Freeform 92"/>
                <p:cNvSpPr>
                  <a:spLocks/>
                </p:cNvSpPr>
                <p:nvPr/>
              </p:nvSpPr>
              <p:spPr bwMode="auto">
                <a:xfrm>
                  <a:off x="4110" y="2589"/>
                  <a:ext cx="14" cy="19"/>
                </a:xfrm>
                <a:custGeom>
                  <a:avLst/>
                  <a:gdLst>
                    <a:gd name="T0" fmla="*/ 0 w 14"/>
                    <a:gd name="T1" fmla="*/ 0 h 19"/>
                    <a:gd name="T2" fmla="*/ 2 w 14"/>
                    <a:gd name="T3" fmla="*/ 6 h 19"/>
                    <a:gd name="T4" fmla="*/ 2 w 14"/>
                    <a:gd name="T5" fmla="*/ 10 h 19"/>
                    <a:gd name="T6" fmla="*/ 13 w 14"/>
                    <a:gd name="T7" fmla="*/ 18 h 19"/>
                    <a:gd name="T8" fmla="*/ 0 w 14"/>
                    <a:gd name="T9" fmla="*/ 0 h 19"/>
                  </a:gdLst>
                  <a:ahLst/>
                  <a:cxnLst>
                    <a:cxn ang="0">
                      <a:pos x="T0" y="T1"/>
                    </a:cxn>
                    <a:cxn ang="0">
                      <a:pos x="T2" y="T3"/>
                    </a:cxn>
                    <a:cxn ang="0">
                      <a:pos x="T4" y="T5"/>
                    </a:cxn>
                    <a:cxn ang="0">
                      <a:pos x="T6" y="T7"/>
                    </a:cxn>
                    <a:cxn ang="0">
                      <a:pos x="T8" y="T9"/>
                    </a:cxn>
                  </a:cxnLst>
                  <a:rect l="0" t="0" r="r" b="b"/>
                  <a:pathLst>
                    <a:path w="14" h="19">
                      <a:moveTo>
                        <a:pt x="0" y="0"/>
                      </a:moveTo>
                      <a:lnTo>
                        <a:pt x="2" y="6"/>
                      </a:lnTo>
                      <a:lnTo>
                        <a:pt x="2" y="10"/>
                      </a:lnTo>
                      <a:lnTo>
                        <a:pt x="13" y="18"/>
                      </a:lnTo>
                      <a:lnTo>
                        <a:pt x="0" y="0"/>
                      </a:lnTo>
                    </a:path>
                  </a:pathLst>
                </a:custGeom>
                <a:solidFill>
                  <a:srgbClr val="402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85" name="Freeform 93"/>
                <p:cNvSpPr>
                  <a:spLocks/>
                </p:cNvSpPr>
                <p:nvPr/>
              </p:nvSpPr>
              <p:spPr bwMode="auto">
                <a:xfrm>
                  <a:off x="4148" y="2588"/>
                  <a:ext cx="61" cy="62"/>
                </a:xfrm>
                <a:custGeom>
                  <a:avLst/>
                  <a:gdLst>
                    <a:gd name="T0" fmla="*/ 0 w 61"/>
                    <a:gd name="T1" fmla="*/ 0 h 62"/>
                    <a:gd name="T2" fmla="*/ 11 w 61"/>
                    <a:gd name="T3" fmla="*/ 19 h 62"/>
                    <a:gd name="T4" fmla="*/ 22 w 61"/>
                    <a:gd name="T5" fmla="*/ 34 h 62"/>
                    <a:gd name="T6" fmla="*/ 60 w 61"/>
                    <a:gd name="T7" fmla="*/ 61 h 62"/>
                    <a:gd name="T8" fmla="*/ 25 w 61"/>
                    <a:gd name="T9" fmla="*/ 28 h 62"/>
                    <a:gd name="T10" fmla="*/ 0 w 61"/>
                    <a:gd name="T11" fmla="*/ 0 h 62"/>
                  </a:gdLst>
                  <a:ahLst/>
                  <a:cxnLst>
                    <a:cxn ang="0">
                      <a:pos x="T0" y="T1"/>
                    </a:cxn>
                    <a:cxn ang="0">
                      <a:pos x="T2" y="T3"/>
                    </a:cxn>
                    <a:cxn ang="0">
                      <a:pos x="T4" y="T5"/>
                    </a:cxn>
                    <a:cxn ang="0">
                      <a:pos x="T6" y="T7"/>
                    </a:cxn>
                    <a:cxn ang="0">
                      <a:pos x="T8" y="T9"/>
                    </a:cxn>
                    <a:cxn ang="0">
                      <a:pos x="T10" y="T11"/>
                    </a:cxn>
                  </a:cxnLst>
                  <a:rect l="0" t="0" r="r" b="b"/>
                  <a:pathLst>
                    <a:path w="61" h="62">
                      <a:moveTo>
                        <a:pt x="0" y="0"/>
                      </a:moveTo>
                      <a:lnTo>
                        <a:pt x="11" y="19"/>
                      </a:lnTo>
                      <a:lnTo>
                        <a:pt x="22" y="34"/>
                      </a:lnTo>
                      <a:lnTo>
                        <a:pt x="60" y="61"/>
                      </a:lnTo>
                      <a:lnTo>
                        <a:pt x="25" y="28"/>
                      </a:lnTo>
                      <a:lnTo>
                        <a:pt x="0" y="0"/>
                      </a:lnTo>
                    </a:path>
                  </a:pathLst>
                </a:custGeom>
                <a:solidFill>
                  <a:srgbClr val="402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86" name="Freeform 94"/>
                <p:cNvSpPr>
                  <a:spLocks/>
                </p:cNvSpPr>
                <p:nvPr/>
              </p:nvSpPr>
              <p:spPr bwMode="auto">
                <a:xfrm>
                  <a:off x="4234" y="2685"/>
                  <a:ext cx="9" cy="42"/>
                </a:xfrm>
                <a:custGeom>
                  <a:avLst/>
                  <a:gdLst>
                    <a:gd name="T0" fmla="*/ 8 w 9"/>
                    <a:gd name="T1" fmla="*/ 0 h 42"/>
                    <a:gd name="T2" fmla="*/ 3 w 9"/>
                    <a:gd name="T3" fmla="*/ 14 h 42"/>
                    <a:gd name="T4" fmla="*/ 2 w 9"/>
                    <a:gd name="T5" fmla="*/ 28 h 42"/>
                    <a:gd name="T6" fmla="*/ 1 w 9"/>
                    <a:gd name="T7" fmla="*/ 41 h 42"/>
                    <a:gd name="T8" fmla="*/ 0 w 9"/>
                    <a:gd name="T9" fmla="*/ 23 h 42"/>
                    <a:gd name="T10" fmla="*/ 1 w 9"/>
                    <a:gd name="T11" fmla="*/ 10 h 42"/>
                    <a:gd name="T12" fmla="*/ 8 w 9"/>
                    <a:gd name="T13" fmla="*/ 0 h 42"/>
                  </a:gdLst>
                  <a:ahLst/>
                  <a:cxnLst>
                    <a:cxn ang="0">
                      <a:pos x="T0" y="T1"/>
                    </a:cxn>
                    <a:cxn ang="0">
                      <a:pos x="T2" y="T3"/>
                    </a:cxn>
                    <a:cxn ang="0">
                      <a:pos x="T4" y="T5"/>
                    </a:cxn>
                    <a:cxn ang="0">
                      <a:pos x="T6" y="T7"/>
                    </a:cxn>
                    <a:cxn ang="0">
                      <a:pos x="T8" y="T9"/>
                    </a:cxn>
                    <a:cxn ang="0">
                      <a:pos x="T10" y="T11"/>
                    </a:cxn>
                    <a:cxn ang="0">
                      <a:pos x="T12" y="T13"/>
                    </a:cxn>
                  </a:cxnLst>
                  <a:rect l="0" t="0" r="r" b="b"/>
                  <a:pathLst>
                    <a:path w="9" h="42">
                      <a:moveTo>
                        <a:pt x="8" y="0"/>
                      </a:moveTo>
                      <a:lnTo>
                        <a:pt x="3" y="14"/>
                      </a:lnTo>
                      <a:lnTo>
                        <a:pt x="2" y="28"/>
                      </a:lnTo>
                      <a:lnTo>
                        <a:pt x="1" y="41"/>
                      </a:lnTo>
                      <a:lnTo>
                        <a:pt x="0" y="23"/>
                      </a:lnTo>
                      <a:lnTo>
                        <a:pt x="1" y="10"/>
                      </a:lnTo>
                      <a:lnTo>
                        <a:pt x="8" y="0"/>
                      </a:lnTo>
                    </a:path>
                  </a:pathLst>
                </a:custGeom>
                <a:solidFill>
                  <a:srgbClr val="402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87" name="Freeform 95"/>
                <p:cNvSpPr>
                  <a:spLocks/>
                </p:cNvSpPr>
                <p:nvPr/>
              </p:nvSpPr>
              <p:spPr bwMode="auto">
                <a:xfrm>
                  <a:off x="4084" y="2635"/>
                  <a:ext cx="2" cy="11"/>
                </a:xfrm>
                <a:custGeom>
                  <a:avLst/>
                  <a:gdLst>
                    <a:gd name="T0" fmla="*/ 1 w 2"/>
                    <a:gd name="T1" fmla="*/ 0 h 11"/>
                    <a:gd name="T2" fmla="*/ 1 w 2"/>
                    <a:gd name="T3" fmla="*/ 4 h 11"/>
                    <a:gd name="T4" fmla="*/ 0 w 2"/>
                    <a:gd name="T5" fmla="*/ 10 h 11"/>
                    <a:gd name="T6" fmla="*/ 1 w 2"/>
                    <a:gd name="T7" fmla="*/ 0 h 11"/>
                  </a:gdLst>
                  <a:ahLst/>
                  <a:cxnLst>
                    <a:cxn ang="0">
                      <a:pos x="T0" y="T1"/>
                    </a:cxn>
                    <a:cxn ang="0">
                      <a:pos x="T2" y="T3"/>
                    </a:cxn>
                    <a:cxn ang="0">
                      <a:pos x="T4" y="T5"/>
                    </a:cxn>
                    <a:cxn ang="0">
                      <a:pos x="T6" y="T7"/>
                    </a:cxn>
                  </a:cxnLst>
                  <a:rect l="0" t="0" r="r" b="b"/>
                  <a:pathLst>
                    <a:path w="2" h="11">
                      <a:moveTo>
                        <a:pt x="1" y="0"/>
                      </a:moveTo>
                      <a:lnTo>
                        <a:pt x="1" y="4"/>
                      </a:lnTo>
                      <a:lnTo>
                        <a:pt x="0" y="10"/>
                      </a:lnTo>
                      <a:lnTo>
                        <a:pt x="1" y="0"/>
                      </a:lnTo>
                    </a:path>
                  </a:pathLst>
                </a:custGeom>
                <a:solidFill>
                  <a:srgbClr val="402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8303" name="Group 111"/>
              <p:cNvGrpSpPr>
                <a:grpSpLocks/>
              </p:cNvGrpSpPr>
              <p:nvPr/>
            </p:nvGrpSpPr>
            <p:grpSpPr bwMode="auto">
              <a:xfrm>
                <a:off x="4266" y="1965"/>
                <a:ext cx="965" cy="1099"/>
                <a:chOff x="4266" y="1965"/>
                <a:chExt cx="965" cy="1099"/>
              </a:xfrm>
            </p:grpSpPr>
            <p:sp>
              <p:nvSpPr>
                <p:cNvPr id="8289" name="Freeform 97"/>
                <p:cNvSpPr>
                  <a:spLocks/>
                </p:cNvSpPr>
                <p:nvPr/>
              </p:nvSpPr>
              <p:spPr bwMode="auto">
                <a:xfrm>
                  <a:off x="4678" y="1965"/>
                  <a:ext cx="24" cy="15"/>
                </a:xfrm>
                <a:custGeom>
                  <a:avLst/>
                  <a:gdLst>
                    <a:gd name="T0" fmla="*/ 0 w 24"/>
                    <a:gd name="T1" fmla="*/ 0 h 15"/>
                    <a:gd name="T2" fmla="*/ 7 w 24"/>
                    <a:gd name="T3" fmla="*/ 4 h 15"/>
                    <a:gd name="T4" fmla="*/ 13 w 24"/>
                    <a:gd name="T5" fmla="*/ 6 h 15"/>
                    <a:gd name="T6" fmla="*/ 19 w 24"/>
                    <a:gd name="T7" fmla="*/ 10 h 15"/>
                    <a:gd name="T8" fmla="*/ 23 w 24"/>
                    <a:gd name="T9" fmla="*/ 14 h 15"/>
                    <a:gd name="T10" fmla="*/ 17 w 24"/>
                    <a:gd name="T11" fmla="*/ 13 h 15"/>
                    <a:gd name="T12" fmla="*/ 7 w 24"/>
                    <a:gd name="T13" fmla="*/ 10 h 15"/>
                    <a:gd name="T14" fmla="*/ 0 w 24"/>
                    <a:gd name="T15" fmla="*/ 0 h 1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 h="15">
                      <a:moveTo>
                        <a:pt x="0" y="0"/>
                      </a:moveTo>
                      <a:lnTo>
                        <a:pt x="7" y="4"/>
                      </a:lnTo>
                      <a:lnTo>
                        <a:pt x="13" y="6"/>
                      </a:lnTo>
                      <a:lnTo>
                        <a:pt x="19" y="10"/>
                      </a:lnTo>
                      <a:lnTo>
                        <a:pt x="23" y="14"/>
                      </a:lnTo>
                      <a:lnTo>
                        <a:pt x="17" y="13"/>
                      </a:lnTo>
                      <a:lnTo>
                        <a:pt x="7" y="10"/>
                      </a:lnTo>
                      <a:lnTo>
                        <a:pt x="0" y="0"/>
                      </a:lnTo>
                    </a:path>
                  </a:pathLst>
                </a:custGeom>
                <a:solidFill>
                  <a:srgbClr val="402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90" name="Freeform 98"/>
                <p:cNvSpPr>
                  <a:spLocks/>
                </p:cNvSpPr>
                <p:nvPr/>
              </p:nvSpPr>
              <p:spPr bwMode="auto">
                <a:xfrm>
                  <a:off x="4685" y="2000"/>
                  <a:ext cx="2" cy="7"/>
                </a:xfrm>
                <a:custGeom>
                  <a:avLst/>
                  <a:gdLst>
                    <a:gd name="T0" fmla="*/ 0 w 2"/>
                    <a:gd name="T1" fmla="*/ 0 h 7"/>
                    <a:gd name="T2" fmla="*/ 1 w 2"/>
                    <a:gd name="T3" fmla="*/ 0 h 7"/>
                    <a:gd name="T4" fmla="*/ 1 w 2"/>
                    <a:gd name="T5" fmla="*/ 6 h 7"/>
                    <a:gd name="T6" fmla="*/ 0 w 2"/>
                    <a:gd name="T7" fmla="*/ 0 h 7"/>
                  </a:gdLst>
                  <a:ahLst/>
                  <a:cxnLst>
                    <a:cxn ang="0">
                      <a:pos x="T0" y="T1"/>
                    </a:cxn>
                    <a:cxn ang="0">
                      <a:pos x="T2" y="T3"/>
                    </a:cxn>
                    <a:cxn ang="0">
                      <a:pos x="T4" y="T5"/>
                    </a:cxn>
                    <a:cxn ang="0">
                      <a:pos x="T6" y="T7"/>
                    </a:cxn>
                  </a:cxnLst>
                  <a:rect l="0" t="0" r="r" b="b"/>
                  <a:pathLst>
                    <a:path w="2" h="7">
                      <a:moveTo>
                        <a:pt x="0" y="0"/>
                      </a:moveTo>
                      <a:lnTo>
                        <a:pt x="1" y="0"/>
                      </a:lnTo>
                      <a:lnTo>
                        <a:pt x="1" y="6"/>
                      </a:lnTo>
                      <a:lnTo>
                        <a:pt x="0" y="0"/>
                      </a:lnTo>
                    </a:path>
                  </a:pathLst>
                </a:custGeom>
                <a:solidFill>
                  <a:srgbClr val="402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91" name="Freeform 99"/>
                <p:cNvSpPr>
                  <a:spLocks/>
                </p:cNvSpPr>
                <p:nvPr/>
              </p:nvSpPr>
              <p:spPr bwMode="auto">
                <a:xfrm>
                  <a:off x="4558" y="2110"/>
                  <a:ext cx="260" cy="648"/>
                </a:xfrm>
                <a:custGeom>
                  <a:avLst/>
                  <a:gdLst>
                    <a:gd name="T0" fmla="*/ 221 w 260"/>
                    <a:gd name="T1" fmla="*/ 0 h 648"/>
                    <a:gd name="T2" fmla="*/ 197 w 260"/>
                    <a:gd name="T3" fmla="*/ 27 h 648"/>
                    <a:gd name="T4" fmla="*/ 191 w 260"/>
                    <a:gd name="T5" fmla="*/ 65 h 648"/>
                    <a:gd name="T6" fmla="*/ 153 w 260"/>
                    <a:gd name="T7" fmla="*/ 102 h 648"/>
                    <a:gd name="T8" fmla="*/ 76 w 260"/>
                    <a:gd name="T9" fmla="*/ 277 h 648"/>
                    <a:gd name="T10" fmla="*/ 34 w 260"/>
                    <a:gd name="T11" fmla="*/ 435 h 648"/>
                    <a:gd name="T12" fmla="*/ 0 w 260"/>
                    <a:gd name="T13" fmla="*/ 647 h 648"/>
                    <a:gd name="T14" fmla="*/ 107 w 260"/>
                    <a:gd name="T15" fmla="*/ 553 h 648"/>
                    <a:gd name="T16" fmla="*/ 259 w 260"/>
                    <a:gd name="T17" fmla="*/ 84 h 648"/>
                    <a:gd name="T18" fmla="*/ 221 w 260"/>
                    <a:gd name="T19" fmla="*/ 0 h 6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60" h="648">
                      <a:moveTo>
                        <a:pt x="221" y="0"/>
                      </a:moveTo>
                      <a:lnTo>
                        <a:pt x="197" y="27"/>
                      </a:lnTo>
                      <a:lnTo>
                        <a:pt x="191" y="65"/>
                      </a:lnTo>
                      <a:lnTo>
                        <a:pt x="153" y="102"/>
                      </a:lnTo>
                      <a:lnTo>
                        <a:pt x="76" y="277"/>
                      </a:lnTo>
                      <a:lnTo>
                        <a:pt x="34" y="435"/>
                      </a:lnTo>
                      <a:lnTo>
                        <a:pt x="0" y="647"/>
                      </a:lnTo>
                      <a:lnTo>
                        <a:pt x="107" y="553"/>
                      </a:lnTo>
                      <a:lnTo>
                        <a:pt x="259" y="84"/>
                      </a:lnTo>
                      <a:lnTo>
                        <a:pt x="221" y="0"/>
                      </a:lnTo>
                    </a:path>
                  </a:pathLst>
                </a:custGeom>
                <a:solidFill>
                  <a:srgbClr val="40000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92" name="Freeform 100"/>
                <p:cNvSpPr>
                  <a:spLocks/>
                </p:cNvSpPr>
                <p:nvPr/>
              </p:nvSpPr>
              <p:spPr bwMode="auto">
                <a:xfrm>
                  <a:off x="4266" y="1986"/>
                  <a:ext cx="965" cy="1078"/>
                </a:xfrm>
                <a:custGeom>
                  <a:avLst/>
                  <a:gdLst>
                    <a:gd name="T0" fmla="*/ 786 w 965"/>
                    <a:gd name="T1" fmla="*/ 56 h 1078"/>
                    <a:gd name="T2" fmla="*/ 755 w 965"/>
                    <a:gd name="T3" fmla="*/ 0 h 1078"/>
                    <a:gd name="T4" fmla="*/ 520 w 965"/>
                    <a:gd name="T5" fmla="*/ 98 h 1078"/>
                    <a:gd name="T6" fmla="*/ 510 w 965"/>
                    <a:gd name="T7" fmla="*/ 173 h 1078"/>
                    <a:gd name="T8" fmla="*/ 491 w 965"/>
                    <a:gd name="T9" fmla="*/ 199 h 1078"/>
                    <a:gd name="T10" fmla="*/ 464 w 965"/>
                    <a:gd name="T11" fmla="*/ 230 h 1078"/>
                    <a:gd name="T12" fmla="*/ 448 w 965"/>
                    <a:gd name="T13" fmla="*/ 284 h 1078"/>
                    <a:gd name="T14" fmla="*/ 396 w 965"/>
                    <a:gd name="T15" fmla="*/ 408 h 1078"/>
                    <a:gd name="T16" fmla="*/ 354 w 965"/>
                    <a:gd name="T17" fmla="*/ 556 h 1078"/>
                    <a:gd name="T18" fmla="*/ 334 w 965"/>
                    <a:gd name="T19" fmla="*/ 654 h 1078"/>
                    <a:gd name="T20" fmla="*/ 145 w 965"/>
                    <a:gd name="T21" fmla="*/ 658 h 1078"/>
                    <a:gd name="T22" fmla="*/ 115 w 965"/>
                    <a:gd name="T23" fmla="*/ 677 h 1078"/>
                    <a:gd name="T24" fmla="*/ 28 w 965"/>
                    <a:gd name="T25" fmla="*/ 677 h 1078"/>
                    <a:gd name="T26" fmla="*/ 3 w 965"/>
                    <a:gd name="T27" fmla="*/ 715 h 1078"/>
                    <a:gd name="T28" fmla="*/ 0 w 965"/>
                    <a:gd name="T29" fmla="*/ 760 h 1078"/>
                    <a:gd name="T30" fmla="*/ 8 w 965"/>
                    <a:gd name="T31" fmla="*/ 801 h 1078"/>
                    <a:gd name="T32" fmla="*/ 88 w 965"/>
                    <a:gd name="T33" fmla="*/ 817 h 1078"/>
                    <a:gd name="T34" fmla="*/ 126 w 965"/>
                    <a:gd name="T35" fmla="*/ 873 h 1078"/>
                    <a:gd name="T36" fmla="*/ 202 w 965"/>
                    <a:gd name="T37" fmla="*/ 892 h 1078"/>
                    <a:gd name="T38" fmla="*/ 258 w 965"/>
                    <a:gd name="T39" fmla="*/ 892 h 1078"/>
                    <a:gd name="T40" fmla="*/ 323 w 965"/>
                    <a:gd name="T41" fmla="*/ 904 h 1078"/>
                    <a:gd name="T42" fmla="*/ 326 w 965"/>
                    <a:gd name="T43" fmla="*/ 931 h 1078"/>
                    <a:gd name="T44" fmla="*/ 323 w 965"/>
                    <a:gd name="T45" fmla="*/ 987 h 1078"/>
                    <a:gd name="T46" fmla="*/ 330 w 965"/>
                    <a:gd name="T47" fmla="*/ 1025 h 1078"/>
                    <a:gd name="T48" fmla="*/ 365 w 965"/>
                    <a:gd name="T49" fmla="*/ 1029 h 1078"/>
                    <a:gd name="T50" fmla="*/ 406 w 965"/>
                    <a:gd name="T51" fmla="*/ 1037 h 1078"/>
                    <a:gd name="T52" fmla="*/ 448 w 965"/>
                    <a:gd name="T53" fmla="*/ 1074 h 1078"/>
                    <a:gd name="T54" fmla="*/ 498 w 965"/>
                    <a:gd name="T55" fmla="*/ 1074 h 1078"/>
                    <a:gd name="T56" fmla="*/ 543 w 965"/>
                    <a:gd name="T57" fmla="*/ 1069 h 1078"/>
                    <a:gd name="T58" fmla="*/ 611 w 965"/>
                    <a:gd name="T59" fmla="*/ 1048 h 1078"/>
                    <a:gd name="T60" fmla="*/ 687 w 965"/>
                    <a:gd name="T61" fmla="*/ 1056 h 1078"/>
                    <a:gd name="T62" fmla="*/ 764 w 965"/>
                    <a:gd name="T63" fmla="*/ 1077 h 1078"/>
                    <a:gd name="T64" fmla="*/ 836 w 965"/>
                    <a:gd name="T65" fmla="*/ 1062 h 1078"/>
                    <a:gd name="T66" fmla="*/ 884 w 965"/>
                    <a:gd name="T67" fmla="*/ 1006 h 1078"/>
                    <a:gd name="T68" fmla="*/ 880 w 965"/>
                    <a:gd name="T69" fmla="*/ 945 h 1078"/>
                    <a:gd name="T70" fmla="*/ 899 w 965"/>
                    <a:gd name="T71" fmla="*/ 869 h 1078"/>
                    <a:gd name="T72" fmla="*/ 910 w 965"/>
                    <a:gd name="T73" fmla="*/ 771 h 1078"/>
                    <a:gd name="T74" fmla="*/ 933 w 965"/>
                    <a:gd name="T75" fmla="*/ 680 h 1078"/>
                    <a:gd name="T76" fmla="*/ 964 w 965"/>
                    <a:gd name="T77" fmla="*/ 545 h 1078"/>
                    <a:gd name="T78" fmla="*/ 959 w 965"/>
                    <a:gd name="T79" fmla="*/ 408 h 1078"/>
                    <a:gd name="T80" fmla="*/ 959 w 965"/>
                    <a:gd name="T81" fmla="*/ 287 h 1078"/>
                    <a:gd name="T82" fmla="*/ 952 w 965"/>
                    <a:gd name="T83" fmla="*/ 203 h 1078"/>
                    <a:gd name="T84" fmla="*/ 933 w 965"/>
                    <a:gd name="T85" fmla="*/ 166 h 1078"/>
                    <a:gd name="T86" fmla="*/ 891 w 965"/>
                    <a:gd name="T87" fmla="*/ 136 h 1078"/>
                    <a:gd name="T88" fmla="*/ 842 w 965"/>
                    <a:gd name="T89" fmla="*/ 85 h 1078"/>
                    <a:gd name="T90" fmla="*/ 786 w 965"/>
                    <a:gd name="T91" fmla="*/ 56 h 10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965" h="1078">
                      <a:moveTo>
                        <a:pt x="786" y="56"/>
                      </a:moveTo>
                      <a:lnTo>
                        <a:pt x="755" y="0"/>
                      </a:lnTo>
                      <a:lnTo>
                        <a:pt x="520" y="98"/>
                      </a:lnTo>
                      <a:lnTo>
                        <a:pt x="510" y="173"/>
                      </a:lnTo>
                      <a:lnTo>
                        <a:pt x="491" y="199"/>
                      </a:lnTo>
                      <a:lnTo>
                        <a:pt x="464" y="230"/>
                      </a:lnTo>
                      <a:lnTo>
                        <a:pt x="448" y="284"/>
                      </a:lnTo>
                      <a:lnTo>
                        <a:pt x="396" y="408"/>
                      </a:lnTo>
                      <a:lnTo>
                        <a:pt x="354" y="556"/>
                      </a:lnTo>
                      <a:lnTo>
                        <a:pt x="334" y="654"/>
                      </a:lnTo>
                      <a:lnTo>
                        <a:pt x="145" y="658"/>
                      </a:lnTo>
                      <a:lnTo>
                        <a:pt x="115" y="677"/>
                      </a:lnTo>
                      <a:lnTo>
                        <a:pt x="28" y="677"/>
                      </a:lnTo>
                      <a:lnTo>
                        <a:pt x="3" y="715"/>
                      </a:lnTo>
                      <a:lnTo>
                        <a:pt x="0" y="760"/>
                      </a:lnTo>
                      <a:lnTo>
                        <a:pt x="8" y="801"/>
                      </a:lnTo>
                      <a:lnTo>
                        <a:pt x="88" y="817"/>
                      </a:lnTo>
                      <a:lnTo>
                        <a:pt x="126" y="873"/>
                      </a:lnTo>
                      <a:lnTo>
                        <a:pt x="202" y="892"/>
                      </a:lnTo>
                      <a:lnTo>
                        <a:pt x="258" y="892"/>
                      </a:lnTo>
                      <a:lnTo>
                        <a:pt x="323" y="904"/>
                      </a:lnTo>
                      <a:lnTo>
                        <a:pt x="326" y="931"/>
                      </a:lnTo>
                      <a:lnTo>
                        <a:pt x="323" y="987"/>
                      </a:lnTo>
                      <a:lnTo>
                        <a:pt x="330" y="1025"/>
                      </a:lnTo>
                      <a:lnTo>
                        <a:pt x="365" y="1029"/>
                      </a:lnTo>
                      <a:lnTo>
                        <a:pt x="406" y="1037"/>
                      </a:lnTo>
                      <a:lnTo>
                        <a:pt x="448" y="1074"/>
                      </a:lnTo>
                      <a:lnTo>
                        <a:pt x="498" y="1074"/>
                      </a:lnTo>
                      <a:lnTo>
                        <a:pt x="543" y="1069"/>
                      </a:lnTo>
                      <a:lnTo>
                        <a:pt x="611" y="1048"/>
                      </a:lnTo>
                      <a:lnTo>
                        <a:pt x="687" y="1056"/>
                      </a:lnTo>
                      <a:lnTo>
                        <a:pt x="764" y="1077"/>
                      </a:lnTo>
                      <a:lnTo>
                        <a:pt x="836" y="1062"/>
                      </a:lnTo>
                      <a:lnTo>
                        <a:pt x="884" y="1006"/>
                      </a:lnTo>
                      <a:lnTo>
                        <a:pt x="880" y="945"/>
                      </a:lnTo>
                      <a:lnTo>
                        <a:pt x="899" y="869"/>
                      </a:lnTo>
                      <a:lnTo>
                        <a:pt x="910" y="771"/>
                      </a:lnTo>
                      <a:lnTo>
                        <a:pt x="933" y="680"/>
                      </a:lnTo>
                      <a:lnTo>
                        <a:pt x="964" y="545"/>
                      </a:lnTo>
                      <a:lnTo>
                        <a:pt x="959" y="408"/>
                      </a:lnTo>
                      <a:lnTo>
                        <a:pt x="959" y="287"/>
                      </a:lnTo>
                      <a:lnTo>
                        <a:pt x="952" y="203"/>
                      </a:lnTo>
                      <a:lnTo>
                        <a:pt x="933" y="166"/>
                      </a:lnTo>
                      <a:lnTo>
                        <a:pt x="891" y="136"/>
                      </a:lnTo>
                      <a:lnTo>
                        <a:pt x="842" y="85"/>
                      </a:lnTo>
                      <a:lnTo>
                        <a:pt x="786" y="56"/>
                      </a:lnTo>
                    </a:path>
                  </a:pathLst>
                </a:custGeom>
                <a:solidFill>
                  <a:srgbClr val="C0C0C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93" name="Freeform 101"/>
                <p:cNvSpPr>
                  <a:spLocks/>
                </p:cNvSpPr>
                <p:nvPr/>
              </p:nvSpPr>
              <p:spPr bwMode="auto">
                <a:xfrm>
                  <a:off x="4604" y="2050"/>
                  <a:ext cx="602" cy="997"/>
                </a:xfrm>
                <a:custGeom>
                  <a:avLst/>
                  <a:gdLst>
                    <a:gd name="T0" fmla="*/ 78 w 602"/>
                    <a:gd name="T1" fmla="*/ 824 h 997"/>
                    <a:gd name="T2" fmla="*/ 220 w 602"/>
                    <a:gd name="T3" fmla="*/ 813 h 997"/>
                    <a:gd name="T4" fmla="*/ 340 w 602"/>
                    <a:gd name="T5" fmla="*/ 776 h 997"/>
                    <a:gd name="T6" fmla="*/ 389 w 602"/>
                    <a:gd name="T7" fmla="*/ 685 h 997"/>
                    <a:gd name="T8" fmla="*/ 374 w 602"/>
                    <a:gd name="T9" fmla="*/ 626 h 997"/>
                    <a:gd name="T10" fmla="*/ 467 w 602"/>
                    <a:gd name="T11" fmla="*/ 499 h 997"/>
                    <a:gd name="T12" fmla="*/ 381 w 602"/>
                    <a:gd name="T13" fmla="*/ 555 h 997"/>
                    <a:gd name="T14" fmla="*/ 425 w 602"/>
                    <a:gd name="T15" fmla="*/ 441 h 997"/>
                    <a:gd name="T16" fmla="*/ 501 w 602"/>
                    <a:gd name="T17" fmla="*/ 296 h 997"/>
                    <a:gd name="T18" fmla="*/ 389 w 602"/>
                    <a:gd name="T19" fmla="*/ 419 h 997"/>
                    <a:gd name="T20" fmla="*/ 374 w 602"/>
                    <a:gd name="T21" fmla="*/ 225 h 997"/>
                    <a:gd name="T22" fmla="*/ 318 w 602"/>
                    <a:gd name="T23" fmla="*/ 157 h 997"/>
                    <a:gd name="T24" fmla="*/ 239 w 602"/>
                    <a:gd name="T25" fmla="*/ 128 h 997"/>
                    <a:gd name="T26" fmla="*/ 392 w 602"/>
                    <a:gd name="T27" fmla="*/ 74 h 997"/>
                    <a:gd name="T28" fmla="*/ 463 w 602"/>
                    <a:gd name="T29" fmla="*/ 134 h 997"/>
                    <a:gd name="T30" fmla="*/ 418 w 602"/>
                    <a:gd name="T31" fmla="*/ 74 h 997"/>
                    <a:gd name="T32" fmla="*/ 333 w 602"/>
                    <a:gd name="T33" fmla="*/ 49 h 997"/>
                    <a:gd name="T34" fmla="*/ 392 w 602"/>
                    <a:gd name="T35" fmla="*/ 26 h 997"/>
                    <a:gd name="T36" fmla="*/ 445 w 602"/>
                    <a:gd name="T37" fmla="*/ 0 h 997"/>
                    <a:gd name="T38" fmla="*/ 515 w 602"/>
                    <a:gd name="T39" fmla="*/ 56 h 997"/>
                    <a:gd name="T40" fmla="*/ 578 w 602"/>
                    <a:gd name="T41" fmla="*/ 108 h 997"/>
                    <a:gd name="T42" fmla="*/ 601 w 602"/>
                    <a:gd name="T43" fmla="*/ 199 h 997"/>
                    <a:gd name="T44" fmla="*/ 598 w 602"/>
                    <a:gd name="T45" fmla="*/ 374 h 997"/>
                    <a:gd name="T46" fmla="*/ 575 w 602"/>
                    <a:gd name="T47" fmla="*/ 581 h 997"/>
                    <a:gd name="T48" fmla="*/ 542 w 602"/>
                    <a:gd name="T49" fmla="*/ 784 h 997"/>
                    <a:gd name="T50" fmla="*/ 527 w 602"/>
                    <a:gd name="T51" fmla="*/ 911 h 997"/>
                    <a:gd name="T52" fmla="*/ 492 w 602"/>
                    <a:gd name="T53" fmla="*/ 970 h 997"/>
                    <a:gd name="T54" fmla="*/ 414 w 602"/>
                    <a:gd name="T55" fmla="*/ 996 h 997"/>
                    <a:gd name="T56" fmla="*/ 363 w 602"/>
                    <a:gd name="T57" fmla="*/ 983 h 997"/>
                    <a:gd name="T58" fmla="*/ 321 w 602"/>
                    <a:gd name="T59" fmla="*/ 930 h 997"/>
                    <a:gd name="T60" fmla="*/ 306 w 602"/>
                    <a:gd name="T61" fmla="*/ 915 h 997"/>
                    <a:gd name="T62" fmla="*/ 242 w 602"/>
                    <a:gd name="T63" fmla="*/ 967 h 997"/>
                    <a:gd name="T64" fmla="*/ 164 w 602"/>
                    <a:gd name="T65" fmla="*/ 985 h 997"/>
                    <a:gd name="T66" fmla="*/ 101 w 602"/>
                    <a:gd name="T67" fmla="*/ 975 h 997"/>
                    <a:gd name="T68" fmla="*/ 143 w 602"/>
                    <a:gd name="T69" fmla="*/ 934 h 997"/>
                    <a:gd name="T70" fmla="*/ 208 w 602"/>
                    <a:gd name="T71" fmla="*/ 862 h 997"/>
                    <a:gd name="T72" fmla="*/ 105 w 602"/>
                    <a:gd name="T73" fmla="*/ 922 h 997"/>
                    <a:gd name="T74" fmla="*/ 19 w 602"/>
                    <a:gd name="T75" fmla="*/ 948 h 997"/>
                    <a:gd name="T76" fmla="*/ 0 w 602"/>
                    <a:gd name="T77" fmla="*/ 911 h 9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602" h="997">
                      <a:moveTo>
                        <a:pt x="0" y="835"/>
                      </a:moveTo>
                      <a:lnTo>
                        <a:pt x="78" y="824"/>
                      </a:lnTo>
                      <a:lnTo>
                        <a:pt x="146" y="820"/>
                      </a:lnTo>
                      <a:lnTo>
                        <a:pt x="220" y="813"/>
                      </a:lnTo>
                      <a:lnTo>
                        <a:pt x="302" y="802"/>
                      </a:lnTo>
                      <a:lnTo>
                        <a:pt x="340" y="776"/>
                      </a:lnTo>
                      <a:lnTo>
                        <a:pt x="441" y="649"/>
                      </a:lnTo>
                      <a:lnTo>
                        <a:pt x="389" y="685"/>
                      </a:lnTo>
                      <a:lnTo>
                        <a:pt x="355" y="716"/>
                      </a:lnTo>
                      <a:lnTo>
                        <a:pt x="374" y="626"/>
                      </a:lnTo>
                      <a:lnTo>
                        <a:pt x="412" y="591"/>
                      </a:lnTo>
                      <a:lnTo>
                        <a:pt x="467" y="499"/>
                      </a:lnTo>
                      <a:lnTo>
                        <a:pt x="414" y="543"/>
                      </a:lnTo>
                      <a:lnTo>
                        <a:pt x="381" y="555"/>
                      </a:lnTo>
                      <a:lnTo>
                        <a:pt x="389" y="491"/>
                      </a:lnTo>
                      <a:lnTo>
                        <a:pt x="425" y="441"/>
                      </a:lnTo>
                      <a:lnTo>
                        <a:pt x="463" y="405"/>
                      </a:lnTo>
                      <a:lnTo>
                        <a:pt x="501" y="296"/>
                      </a:lnTo>
                      <a:lnTo>
                        <a:pt x="429" y="386"/>
                      </a:lnTo>
                      <a:lnTo>
                        <a:pt x="389" y="419"/>
                      </a:lnTo>
                      <a:lnTo>
                        <a:pt x="384" y="281"/>
                      </a:lnTo>
                      <a:lnTo>
                        <a:pt x="374" y="225"/>
                      </a:lnTo>
                      <a:lnTo>
                        <a:pt x="351" y="199"/>
                      </a:lnTo>
                      <a:lnTo>
                        <a:pt x="318" y="157"/>
                      </a:lnTo>
                      <a:lnTo>
                        <a:pt x="264" y="138"/>
                      </a:lnTo>
                      <a:lnTo>
                        <a:pt x="239" y="128"/>
                      </a:lnTo>
                      <a:lnTo>
                        <a:pt x="313" y="56"/>
                      </a:lnTo>
                      <a:lnTo>
                        <a:pt x="392" y="74"/>
                      </a:lnTo>
                      <a:lnTo>
                        <a:pt x="445" y="105"/>
                      </a:lnTo>
                      <a:lnTo>
                        <a:pt x="463" y="134"/>
                      </a:lnTo>
                      <a:lnTo>
                        <a:pt x="448" y="89"/>
                      </a:lnTo>
                      <a:lnTo>
                        <a:pt x="418" y="74"/>
                      </a:lnTo>
                      <a:lnTo>
                        <a:pt x="370" y="56"/>
                      </a:lnTo>
                      <a:lnTo>
                        <a:pt x="333" y="49"/>
                      </a:lnTo>
                      <a:lnTo>
                        <a:pt x="355" y="37"/>
                      </a:lnTo>
                      <a:lnTo>
                        <a:pt x="392" y="26"/>
                      </a:lnTo>
                      <a:lnTo>
                        <a:pt x="425" y="15"/>
                      </a:lnTo>
                      <a:lnTo>
                        <a:pt x="445" y="0"/>
                      </a:lnTo>
                      <a:lnTo>
                        <a:pt x="489" y="30"/>
                      </a:lnTo>
                      <a:lnTo>
                        <a:pt x="515" y="56"/>
                      </a:lnTo>
                      <a:lnTo>
                        <a:pt x="542" y="89"/>
                      </a:lnTo>
                      <a:lnTo>
                        <a:pt x="578" y="108"/>
                      </a:lnTo>
                      <a:lnTo>
                        <a:pt x="586" y="143"/>
                      </a:lnTo>
                      <a:lnTo>
                        <a:pt x="601" y="199"/>
                      </a:lnTo>
                      <a:lnTo>
                        <a:pt x="601" y="285"/>
                      </a:lnTo>
                      <a:lnTo>
                        <a:pt x="598" y="374"/>
                      </a:lnTo>
                      <a:lnTo>
                        <a:pt x="594" y="476"/>
                      </a:lnTo>
                      <a:lnTo>
                        <a:pt x="575" y="581"/>
                      </a:lnTo>
                      <a:lnTo>
                        <a:pt x="553" y="690"/>
                      </a:lnTo>
                      <a:lnTo>
                        <a:pt x="542" y="784"/>
                      </a:lnTo>
                      <a:lnTo>
                        <a:pt x="523" y="850"/>
                      </a:lnTo>
                      <a:lnTo>
                        <a:pt x="527" y="911"/>
                      </a:lnTo>
                      <a:lnTo>
                        <a:pt x="519" y="944"/>
                      </a:lnTo>
                      <a:lnTo>
                        <a:pt x="492" y="970"/>
                      </a:lnTo>
                      <a:lnTo>
                        <a:pt x="459" y="992"/>
                      </a:lnTo>
                      <a:lnTo>
                        <a:pt x="414" y="996"/>
                      </a:lnTo>
                      <a:lnTo>
                        <a:pt x="392" y="985"/>
                      </a:lnTo>
                      <a:lnTo>
                        <a:pt x="363" y="983"/>
                      </a:lnTo>
                      <a:lnTo>
                        <a:pt x="290" y="967"/>
                      </a:lnTo>
                      <a:lnTo>
                        <a:pt x="321" y="930"/>
                      </a:lnTo>
                      <a:lnTo>
                        <a:pt x="355" y="876"/>
                      </a:lnTo>
                      <a:lnTo>
                        <a:pt x="306" y="915"/>
                      </a:lnTo>
                      <a:lnTo>
                        <a:pt x="268" y="948"/>
                      </a:lnTo>
                      <a:lnTo>
                        <a:pt x="242" y="967"/>
                      </a:lnTo>
                      <a:lnTo>
                        <a:pt x="205" y="985"/>
                      </a:lnTo>
                      <a:lnTo>
                        <a:pt x="164" y="985"/>
                      </a:lnTo>
                      <a:lnTo>
                        <a:pt x="123" y="985"/>
                      </a:lnTo>
                      <a:lnTo>
                        <a:pt x="101" y="975"/>
                      </a:lnTo>
                      <a:lnTo>
                        <a:pt x="90" y="963"/>
                      </a:lnTo>
                      <a:lnTo>
                        <a:pt x="143" y="934"/>
                      </a:lnTo>
                      <a:lnTo>
                        <a:pt x="194" y="885"/>
                      </a:lnTo>
                      <a:lnTo>
                        <a:pt x="208" y="862"/>
                      </a:lnTo>
                      <a:lnTo>
                        <a:pt x="168" y="873"/>
                      </a:lnTo>
                      <a:lnTo>
                        <a:pt x="105" y="922"/>
                      </a:lnTo>
                      <a:lnTo>
                        <a:pt x="78" y="944"/>
                      </a:lnTo>
                      <a:lnTo>
                        <a:pt x="19" y="948"/>
                      </a:lnTo>
                      <a:lnTo>
                        <a:pt x="0" y="937"/>
                      </a:lnTo>
                      <a:lnTo>
                        <a:pt x="0" y="911"/>
                      </a:lnTo>
                      <a:lnTo>
                        <a:pt x="0" y="835"/>
                      </a:lnTo>
                    </a:path>
                  </a:pathLst>
                </a:custGeom>
                <a:solidFill>
                  <a:srgbClr val="E0E0E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94" name="Freeform 102"/>
                <p:cNvSpPr>
                  <a:spLocks/>
                </p:cNvSpPr>
                <p:nvPr/>
              </p:nvSpPr>
              <p:spPr bwMode="auto">
                <a:xfrm>
                  <a:off x="4990" y="2549"/>
                  <a:ext cx="170" cy="458"/>
                </a:xfrm>
                <a:custGeom>
                  <a:avLst/>
                  <a:gdLst>
                    <a:gd name="T0" fmla="*/ 0 w 170"/>
                    <a:gd name="T1" fmla="*/ 457 h 458"/>
                    <a:gd name="T2" fmla="*/ 30 w 170"/>
                    <a:gd name="T3" fmla="*/ 441 h 458"/>
                    <a:gd name="T4" fmla="*/ 62 w 170"/>
                    <a:gd name="T5" fmla="*/ 405 h 458"/>
                    <a:gd name="T6" fmla="*/ 90 w 170"/>
                    <a:gd name="T7" fmla="*/ 338 h 458"/>
                    <a:gd name="T8" fmla="*/ 105 w 170"/>
                    <a:gd name="T9" fmla="*/ 281 h 458"/>
                    <a:gd name="T10" fmla="*/ 127 w 170"/>
                    <a:gd name="T11" fmla="*/ 219 h 458"/>
                    <a:gd name="T12" fmla="*/ 137 w 170"/>
                    <a:gd name="T13" fmla="*/ 159 h 458"/>
                    <a:gd name="T14" fmla="*/ 156 w 170"/>
                    <a:gd name="T15" fmla="*/ 67 h 458"/>
                    <a:gd name="T16" fmla="*/ 169 w 170"/>
                    <a:gd name="T17" fmla="*/ 0 h 458"/>
                    <a:gd name="T18" fmla="*/ 134 w 170"/>
                    <a:gd name="T19" fmla="*/ 134 h 458"/>
                    <a:gd name="T20" fmla="*/ 105 w 170"/>
                    <a:gd name="T21" fmla="*/ 237 h 458"/>
                    <a:gd name="T22" fmla="*/ 73 w 170"/>
                    <a:gd name="T23" fmla="*/ 308 h 458"/>
                    <a:gd name="T24" fmla="*/ 22 w 170"/>
                    <a:gd name="T25" fmla="*/ 382 h 458"/>
                    <a:gd name="T26" fmla="*/ 0 w 170"/>
                    <a:gd name="T27" fmla="*/ 457 h 4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70" h="458">
                      <a:moveTo>
                        <a:pt x="0" y="457"/>
                      </a:moveTo>
                      <a:lnTo>
                        <a:pt x="30" y="441"/>
                      </a:lnTo>
                      <a:lnTo>
                        <a:pt x="62" y="405"/>
                      </a:lnTo>
                      <a:lnTo>
                        <a:pt x="90" y="338"/>
                      </a:lnTo>
                      <a:lnTo>
                        <a:pt x="105" y="281"/>
                      </a:lnTo>
                      <a:lnTo>
                        <a:pt x="127" y="219"/>
                      </a:lnTo>
                      <a:lnTo>
                        <a:pt x="137" y="159"/>
                      </a:lnTo>
                      <a:lnTo>
                        <a:pt x="156" y="67"/>
                      </a:lnTo>
                      <a:lnTo>
                        <a:pt x="169" y="0"/>
                      </a:lnTo>
                      <a:lnTo>
                        <a:pt x="134" y="134"/>
                      </a:lnTo>
                      <a:lnTo>
                        <a:pt x="105" y="237"/>
                      </a:lnTo>
                      <a:lnTo>
                        <a:pt x="73" y="308"/>
                      </a:lnTo>
                      <a:lnTo>
                        <a:pt x="22" y="382"/>
                      </a:lnTo>
                      <a:lnTo>
                        <a:pt x="0" y="457"/>
                      </a:lnTo>
                    </a:path>
                  </a:pathLst>
                </a:custGeom>
                <a:solidFill>
                  <a:srgbClr val="C0C0C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95" name="Freeform 103"/>
                <p:cNvSpPr>
                  <a:spLocks/>
                </p:cNvSpPr>
                <p:nvPr/>
              </p:nvSpPr>
              <p:spPr bwMode="auto">
                <a:xfrm>
                  <a:off x="4281" y="2175"/>
                  <a:ext cx="697" cy="691"/>
                </a:xfrm>
                <a:custGeom>
                  <a:avLst/>
                  <a:gdLst>
                    <a:gd name="T0" fmla="*/ 487 w 697"/>
                    <a:gd name="T1" fmla="*/ 26 h 691"/>
                    <a:gd name="T2" fmla="*/ 427 w 697"/>
                    <a:gd name="T3" fmla="*/ 127 h 691"/>
                    <a:gd name="T4" fmla="*/ 439 w 697"/>
                    <a:gd name="T5" fmla="*/ 226 h 691"/>
                    <a:gd name="T6" fmla="*/ 432 w 697"/>
                    <a:gd name="T7" fmla="*/ 339 h 691"/>
                    <a:gd name="T8" fmla="*/ 432 w 697"/>
                    <a:gd name="T9" fmla="*/ 369 h 691"/>
                    <a:gd name="T10" fmla="*/ 439 w 697"/>
                    <a:gd name="T11" fmla="*/ 406 h 691"/>
                    <a:gd name="T12" fmla="*/ 409 w 697"/>
                    <a:gd name="T13" fmla="*/ 433 h 691"/>
                    <a:gd name="T14" fmla="*/ 383 w 697"/>
                    <a:gd name="T15" fmla="*/ 463 h 691"/>
                    <a:gd name="T16" fmla="*/ 338 w 697"/>
                    <a:gd name="T17" fmla="*/ 463 h 691"/>
                    <a:gd name="T18" fmla="*/ 180 w 697"/>
                    <a:gd name="T19" fmla="*/ 471 h 691"/>
                    <a:gd name="T20" fmla="*/ 102 w 697"/>
                    <a:gd name="T21" fmla="*/ 493 h 691"/>
                    <a:gd name="T22" fmla="*/ 0 w 697"/>
                    <a:gd name="T23" fmla="*/ 519 h 691"/>
                    <a:gd name="T24" fmla="*/ 4 w 697"/>
                    <a:gd name="T25" fmla="*/ 596 h 691"/>
                    <a:gd name="T26" fmla="*/ 64 w 697"/>
                    <a:gd name="T27" fmla="*/ 581 h 691"/>
                    <a:gd name="T28" fmla="*/ 79 w 697"/>
                    <a:gd name="T29" fmla="*/ 545 h 691"/>
                    <a:gd name="T30" fmla="*/ 87 w 697"/>
                    <a:gd name="T31" fmla="*/ 612 h 691"/>
                    <a:gd name="T32" fmla="*/ 128 w 697"/>
                    <a:gd name="T33" fmla="*/ 664 h 691"/>
                    <a:gd name="T34" fmla="*/ 239 w 697"/>
                    <a:gd name="T35" fmla="*/ 687 h 691"/>
                    <a:gd name="T36" fmla="*/ 225 w 697"/>
                    <a:gd name="T37" fmla="*/ 649 h 691"/>
                    <a:gd name="T38" fmla="*/ 166 w 697"/>
                    <a:gd name="T39" fmla="*/ 581 h 691"/>
                    <a:gd name="T40" fmla="*/ 213 w 697"/>
                    <a:gd name="T41" fmla="*/ 552 h 691"/>
                    <a:gd name="T42" fmla="*/ 239 w 697"/>
                    <a:gd name="T43" fmla="*/ 616 h 691"/>
                    <a:gd name="T44" fmla="*/ 319 w 697"/>
                    <a:gd name="T45" fmla="*/ 683 h 691"/>
                    <a:gd name="T46" fmla="*/ 423 w 697"/>
                    <a:gd name="T47" fmla="*/ 683 h 691"/>
                    <a:gd name="T48" fmla="*/ 307 w 697"/>
                    <a:gd name="T49" fmla="*/ 604 h 691"/>
                    <a:gd name="T50" fmla="*/ 258 w 697"/>
                    <a:gd name="T51" fmla="*/ 552 h 691"/>
                    <a:gd name="T52" fmla="*/ 285 w 697"/>
                    <a:gd name="T53" fmla="*/ 526 h 691"/>
                    <a:gd name="T54" fmla="*/ 326 w 697"/>
                    <a:gd name="T55" fmla="*/ 577 h 691"/>
                    <a:gd name="T56" fmla="*/ 401 w 697"/>
                    <a:gd name="T57" fmla="*/ 635 h 691"/>
                    <a:gd name="T58" fmla="*/ 465 w 697"/>
                    <a:gd name="T59" fmla="*/ 667 h 691"/>
                    <a:gd name="T60" fmla="*/ 547 w 697"/>
                    <a:gd name="T61" fmla="*/ 675 h 691"/>
                    <a:gd name="T62" fmla="*/ 494 w 697"/>
                    <a:gd name="T63" fmla="*/ 635 h 691"/>
                    <a:gd name="T64" fmla="*/ 432 w 697"/>
                    <a:gd name="T65" fmla="*/ 581 h 691"/>
                    <a:gd name="T66" fmla="*/ 449 w 697"/>
                    <a:gd name="T67" fmla="*/ 552 h 691"/>
                    <a:gd name="T68" fmla="*/ 479 w 697"/>
                    <a:gd name="T69" fmla="*/ 600 h 691"/>
                    <a:gd name="T70" fmla="*/ 543 w 697"/>
                    <a:gd name="T71" fmla="*/ 647 h 691"/>
                    <a:gd name="T72" fmla="*/ 622 w 697"/>
                    <a:gd name="T73" fmla="*/ 652 h 691"/>
                    <a:gd name="T74" fmla="*/ 663 w 697"/>
                    <a:gd name="T75" fmla="*/ 588 h 691"/>
                    <a:gd name="T76" fmla="*/ 522 w 697"/>
                    <a:gd name="T77" fmla="*/ 567 h 691"/>
                    <a:gd name="T78" fmla="*/ 435 w 697"/>
                    <a:gd name="T79" fmla="*/ 516 h 691"/>
                    <a:gd name="T80" fmla="*/ 420 w 697"/>
                    <a:gd name="T81" fmla="*/ 471 h 691"/>
                    <a:gd name="T82" fmla="*/ 454 w 697"/>
                    <a:gd name="T83" fmla="*/ 493 h 691"/>
                    <a:gd name="T84" fmla="*/ 551 w 697"/>
                    <a:gd name="T85" fmla="*/ 556 h 691"/>
                    <a:gd name="T86" fmla="*/ 663 w 697"/>
                    <a:gd name="T87" fmla="*/ 588 h 691"/>
                    <a:gd name="T88" fmla="*/ 686 w 697"/>
                    <a:gd name="T89" fmla="*/ 456 h 691"/>
                    <a:gd name="T90" fmla="*/ 622 w 697"/>
                    <a:gd name="T91" fmla="*/ 440 h 691"/>
                    <a:gd name="T92" fmla="*/ 487 w 697"/>
                    <a:gd name="T93" fmla="*/ 452 h 691"/>
                    <a:gd name="T94" fmla="*/ 465 w 697"/>
                    <a:gd name="T95" fmla="*/ 426 h 691"/>
                    <a:gd name="T96" fmla="*/ 535 w 697"/>
                    <a:gd name="T97" fmla="*/ 437 h 691"/>
                    <a:gd name="T98" fmla="*/ 686 w 697"/>
                    <a:gd name="T99" fmla="*/ 406 h 691"/>
                    <a:gd name="T100" fmla="*/ 693 w 697"/>
                    <a:gd name="T101" fmla="*/ 288 h 691"/>
                    <a:gd name="T102" fmla="*/ 689 w 697"/>
                    <a:gd name="T103" fmla="*/ 157 h 691"/>
                    <a:gd name="T104" fmla="*/ 614 w 697"/>
                    <a:gd name="T105" fmla="*/ 90 h 691"/>
                    <a:gd name="T106" fmla="*/ 689 w 697"/>
                    <a:gd name="T107" fmla="*/ 120 h 691"/>
                    <a:gd name="T108" fmla="*/ 648 w 697"/>
                    <a:gd name="T109" fmla="*/ 41 h 691"/>
                    <a:gd name="T110" fmla="*/ 569 w 697"/>
                    <a:gd name="T111" fmla="*/ 0 h 6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697" h="691">
                      <a:moveTo>
                        <a:pt x="569" y="0"/>
                      </a:moveTo>
                      <a:lnTo>
                        <a:pt x="487" y="26"/>
                      </a:lnTo>
                      <a:lnTo>
                        <a:pt x="449" y="59"/>
                      </a:lnTo>
                      <a:lnTo>
                        <a:pt x="427" y="127"/>
                      </a:lnTo>
                      <a:lnTo>
                        <a:pt x="427" y="191"/>
                      </a:lnTo>
                      <a:lnTo>
                        <a:pt x="439" y="226"/>
                      </a:lnTo>
                      <a:lnTo>
                        <a:pt x="432" y="291"/>
                      </a:lnTo>
                      <a:lnTo>
                        <a:pt x="432" y="339"/>
                      </a:lnTo>
                      <a:lnTo>
                        <a:pt x="443" y="351"/>
                      </a:lnTo>
                      <a:lnTo>
                        <a:pt x="432" y="369"/>
                      </a:lnTo>
                      <a:lnTo>
                        <a:pt x="423" y="388"/>
                      </a:lnTo>
                      <a:lnTo>
                        <a:pt x="439" y="406"/>
                      </a:lnTo>
                      <a:lnTo>
                        <a:pt x="439" y="426"/>
                      </a:lnTo>
                      <a:lnTo>
                        <a:pt x="409" y="433"/>
                      </a:lnTo>
                      <a:lnTo>
                        <a:pt x="412" y="452"/>
                      </a:lnTo>
                      <a:lnTo>
                        <a:pt x="383" y="463"/>
                      </a:lnTo>
                      <a:lnTo>
                        <a:pt x="356" y="456"/>
                      </a:lnTo>
                      <a:lnTo>
                        <a:pt x="338" y="463"/>
                      </a:lnTo>
                      <a:lnTo>
                        <a:pt x="254" y="474"/>
                      </a:lnTo>
                      <a:lnTo>
                        <a:pt x="180" y="471"/>
                      </a:lnTo>
                      <a:lnTo>
                        <a:pt x="132" y="474"/>
                      </a:lnTo>
                      <a:lnTo>
                        <a:pt x="102" y="493"/>
                      </a:lnTo>
                      <a:lnTo>
                        <a:pt x="27" y="493"/>
                      </a:lnTo>
                      <a:lnTo>
                        <a:pt x="0" y="519"/>
                      </a:lnTo>
                      <a:lnTo>
                        <a:pt x="0" y="548"/>
                      </a:lnTo>
                      <a:lnTo>
                        <a:pt x="4" y="596"/>
                      </a:lnTo>
                      <a:lnTo>
                        <a:pt x="64" y="612"/>
                      </a:lnTo>
                      <a:lnTo>
                        <a:pt x="64" y="581"/>
                      </a:lnTo>
                      <a:lnTo>
                        <a:pt x="68" y="556"/>
                      </a:lnTo>
                      <a:lnTo>
                        <a:pt x="79" y="545"/>
                      </a:lnTo>
                      <a:lnTo>
                        <a:pt x="84" y="574"/>
                      </a:lnTo>
                      <a:lnTo>
                        <a:pt x="87" y="612"/>
                      </a:lnTo>
                      <a:lnTo>
                        <a:pt x="102" y="635"/>
                      </a:lnTo>
                      <a:lnTo>
                        <a:pt x="128" y="664"/>
                      </a:lnTo>
                      <a:lnTo>
                        <a:pt x="191" y="678"/>
                      </a:lnTo>
                      <a:lnTo>
                        <a:pt x="239" y="687"/>
                      </a:lnTo>
                      <a:lnTo>
                        <a:pt x="297" y="690"/>
                      </a:lnTo>
                      <a:lnTo>
                        <a:pt x="225" y="649"/>
                      </a:lnTo>
                      <a:lnTo>
                        <a:pt x="177" y="612"/>
                      </a:lnTo>
                      <a:lnTo>
                        <a:pt x="166" y="581"/>
                      </a:lnTo>
                      <a:lnTo>
                        <a:pt x="173" y="556"/>
                      </a:lnTo>
                      <a:lnTo>
                        <a:pt x="213" y="552"/>
                      </a:lnTo>
                      <a:lnTo>
                        <a:pt x="228" y="581"/>
                      </a:lnTo>
                      <a:lnTo>
                        <a:pt x="239" y="616"/>
                      </a:lnTo>
                      <a:lnTo>
                        <a:pt x="277" y="652"/>
                      </a:lnTo>
                      <a:lnTo>
                        <a:pt x="319" y="683"/>
                      </a:lnTo>
                      <a:lnTo>
                        <a:pt x="361" y="687"/>
                      </a:lnTo>
                      <a:lnTo>
                        <a:pt x="423" y="683"/>
                      </a:lnTo>
                      <a:lnTo>
                        <a:pt x="356" y="631"/>
                      </a:lnTo>
                      <a:lnTo>
                        <a:pt x="307" y="604"/>
                      </a:lnTo>
                      <a:lnTo>
                        <a:pt x="270" y="574"/>
                      </a:lnTo>
                      <a:lnTo>
                        <a:pt x="258" y="552"/>
                      </a:lnTo>
                      <a:lnTo>
                        <a:pt x="262" y="529"/>
                      </a:lnTo>
                      <a:lnTo>
                        <a:pt x="285" y="526"/>
                      </a:lnTo>
                      <a:lnTo>
                        <a:pt x="310" y="548"/>
                      </a:lnTo>
                      <a:lnTo>
                        <a:pt x="326" y="577"/>
                      </a:lnTo>
                      <a:lnTo>
                        <a:pt x="361" y="616"/>
                      </a:lnTo>
                      <a:lnTo>
                        <a:pt x="401" y="635"/>
                      </a:lnTo>
                      <a:lnTo>
                        <a:pt x="432" y="652"/>
                      </a:lnTo>
                      <a:lnTo>
                        <a:pt x="465" y="667"/>
                      </a:lnTo>
                      <a:lnTo>
                        <a:pt x="502" y="675"/>
                      </a:lnTo>
                      <a:lnTo>
                        <a:pt x="547" y="675"/>
                      </a:lnTo>
                      <a:lnTo>
                        <a:pt x="590" y="667"/>
                      </a:lnTo>
                      <a:lnTo>
                        <a:pt x="494" y="635"/>
                      </a:lnTo>
                      <a:lnTo>
                        <a:pt x="458" y="616"/>
                      </a:lnTo>
                      <a:lnTo>
                        <a:pt x="432" y="581"/>
                      </a:lnTo>
                      <a:lnTo>
                        <a:pt x="427" y="552"/>
                      </a:lnTo>
                      <a:lnTo>
                        <a:pt x="449" y="552"/>
                      </a:lnTo>
                      <a:lnTo>
                        <a:pt x="462" y="577"/>
                      </a:lnTo>
                      <a:lnTo>
                        <a:pt x="479" y="600"/>
                      </a:lnTo>
                      <a:lnTo>
                        <a:pt x="510" y="624"/>
                      </a:lnTo>
                      <a:lnTo>
                        <a:pt x="543" y="647"/>
                      </a:lnTo>
                      <a:lnTo>
                        <a:pt x="587" y="665"/>
                      </a:lnTo>
                      <a:lnTo>
                        <a:pt x="622" y="652"/>
                      </a:lnTo>
                      <a:lnTo>
                        <a:pt x="637" y="635"/>
                      </a:lnTo>
                      <a:lnTo>
                        <a:pt x="663" y="588"/>
                      </a:lnTo>
                      <a:lnTo>
                        <a:pt x="614" y="577"/>
                      </a:lnTo>
                      <a:lnTo>
                        <a:pt x="522" y="567"/>
                      </a:lnTo>
                      <a:lnTo>
                        <a:pt x="465" y="541"/>
                      </a:lnTo>
                      <a:lnTo>
                        <a:pt x="435" y="516"/>
                      </a:lnTo>
                      <a:lnTo>
                        <a:pt x="423" y="485"/>
                      </a:lnTo>
                      <a:lnTo>
                        <a:pt x="420" y="471"/>
                      </a:lnTo>
                      <a:lnTo>
                        <a:pt x="435" y="471"/>
                      </a:lnTo>
                      <a:lnTo>
                        <a:pt x="454" y="493"/>
                      </a:lnTo>
                      <a:lnTo>
                        <a:pt x="483" y="533"/>
                      </a:lnTo>
                      <a:lnTo>
                        <a:pt x="551" y="556"/>
                      </a:lnTo>
                      <a:lnTo>
                        <a:pt x="614" y="575"/>
                      </a:lnTo>
                      <a:lnTo>
                        <a:pt x="663" y="588"/>
                      </a:lnTo>
                      <a:lnTo>
                        <a:pt x="682" y="511"/>
                      </a:lnTo>
                      <a:lnTo>
                        <a:pt x="686" y="456"/>
                      </a:lnTo>
                      <a:lnTo>
                        <a:pt x="686" y="406"/>
                      </a:lnTo>
                      <a:lnTo>
                        <a:pt x="622" y="440"/>
                      </a:lnTo>
                      <a:lnTo>
                        <a:pt x="547" y="456"/>
                      </a:lnTo>
                      <a:lnTo>
                        <a:pt x="487" y="452"/>
                      </a:lnTo>
                      <a:lnTo>
                        <a:pt x="472" y="445"/>
                      </a:lnTo>
                      <a:lnTo>
                        <a:pt x="465" y="426"/>
                      </a:lnTo>
                      <a:lnTo>
                        <a:pt x="499" y="426"/>
                      </a:lnTo>
                      <a:lnTo>
                        <a:pt x="535" y="437"/>
                      </a:lnTo>
                      <a:lnTo>
                        <a:pt x="623" y="440"/>
                      </a:lnTo>
                      <a:lnTo>
                        <a:pt x="686" y="406"/>
                      </a:lnTo>
                      <a:lnTo>
                        <a:pt x="689" y="335"/>
                      </a:lnTo>
                      <a:lnTo>
                        <a:pt x="693" y="288"/>
                      </a:lnTo>
                      <a:lnTo>
                        <a:pt x="696" y="238"/>
                      </a:lnTo>
                      <a:lnTo>
                        <a:pt x="689" y="157"/>
                      </a:lnTo>
                      <a:lnTo>
                        <a:pt x="670" y="127"/>
                      </a:lnTo>
                      <a:lnTo>
                        <a:pt x="614" y="90"/>
                      </a:lnTo>
                      <a:lnTo>
                        <a:pt x="633" y="94"/>
                      </a:lnTo>
                      <a:lnTo>
                        <a:pt x="689" y="120"/>
                      </a:lnTo>
                      <a:lnTo>
                        <a:pt x="666" y="67"/>
                      </a:lnTo>
                      <a:lnTo>
                        <a:pt x="648" y="41"/>
                      </a:lnTo>
                      <a:lnTo>
                        <a:pt x="633" y="23"/>
                      </a:lnTo>
                      <a:lnTo>
                        <a:pt x="569" y="0"/>
                      </a:lnTo>
                    </a:path>
                  </a:pathLst>
                </a:custGeom>
                <a:solidFill>
                  <a:srgbClr val="E0E0E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96" name="Freeform 104"/>
                <p:cNvSpPr>
                  <a:spLocks/>
                </p:cNvSpPr>
                <p:nvPr/>
              </p:nvSpPr>
              <p:spPr bwMode="auto">
                <a:xfrm>
                  <a:off x="4761" y="2435"/>
                  <a:ext cx="170" cy="151"/>
                </a:xfrm>
                <a:custGeom>
                  <a:avLst/>
                  <a:gdLst>
                    <a:gd name="T0" fmla="*/ 0 w 170"/>
                    <a:gd name="T1" fmla="*/ 0 h 151"/>
                    <a:gd name="T2" fmla="*/ 0 w 170"/>
                    <a:gd name="T3" fmla="*/ 12 h 151"/>
                    <a:gd name="T4" fmla="*/ 22 w 170"/>
                    <a:gd name="T5" fmla="*/ 41 h 151"/>
                    <a:gd name="T6" fmla="*/ 43 w 170"/>
                    <a:gd name="T7" fmla="*/ 57 h 151"/>
                    <a:gd name="T8" fmla="*/ 88 w 170"/>
                    <a:gd name="T9" fmla="*/ 90 h 151"/>
                    <a:gd name="T10" fmla="*/ 106 w 170"/>
                    <a:gd name="T11" fmla="*/ 104 h 151"/>
                    <a:gd name="T12" fmla="*/ 149 w 170"/>
                    <a:gd name="T13" fmla="*/ 137 h 151"/>
                    <a:gd name="T14" fmla="*/ 102 w 170"/>
                    <a:gd name="T15" fmla="*/ 122 h 151"/>
                    <a:gd name="T16" fmla="*/ 55 w 170"/>
                    <a:gd name="T17" fmla="*/ 107 h 151"/>
                    <a:gd name="T18" fmla="*/ 10 w 170"/>
                    <a:gd name="T19" fmla="*/ 104 h 151"/>
                    <a:gd name="T20" fmla="*/ 13 w 170"/>
                    <a:gd name="T21" fmla="*/ 119 h 151"/>
                    <a:gd name="T22" fmla="*/ 88 w 170"/>
                    <a:gd name="T23" fmla="*/ 132 h 151"/>
                    <a:gd name="T24" fmla="*/ 127 w 170"/>
                    <a:gd name="T25" fmla="*/ 146 h 151"/>
                    <a:gd name="T26" fmla="*/ 149 w 170"/>
                    <a:gd name="T27" fmla="*/ 150 h 151"/>
                    <a:gd name="T28" fmla="*/ 167 w 170"/>
                    <a:gd name="T29" fmla="*/ 144 h 151"/>
                    <a:gd name="T30" fmla="*/ 169 w 170"/>
                    <a:gd name="T31" fmla="*/ 126 h 151"/>
                    <a:gd name="T32" fmla="*/ 155 w 170"/>
                    <a:gd name="T33" fmla="*/ 114 h 151"/>
                    <a:gd name="T34" fmla="*/ 133 w 170"/>
                    <a:gd name="T35" fmla="*/ 92 h 151"/>
                    <a:gd name="T36" fmla="*/ 108 w 170"/>
                    <a:gd name="T37" fmla="*/ 65 h 151"/>
                    <a:gd name="T38" fmla="*/ 83 w 170"/>
                    <a:gd name="T39" fmla="*/ 32 h 151"/>
                    <a:gd name="T40" fmla="*/ 52 w 170"/>
                    <a:gd name="T41" fmla="*/ 10 h 151"/>
                    <a:gd name="T42" fmla="*/ 20 w 170"/>
                    <a:gd name="T43" fmla="*/ 2 h 151"/>
                    <a:gd name="T44" fmla="*/ 0 w 170"/>
                    <a:gd name="T45" fmla="*/ 0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70" h="151">
                      <a:moveTo>
                        <a:pt x="0" y="0"/>
                      </a:moveTo>
                      <a:lnTo>
                        <a:pt x="0" y="12"/>
                      </a:lnTo>
                      <a:lnTo>
                        <a:pt x="22" y="41"/>
                      </a:lnTo>
                      <a:lnTo>
                        <a:pt x="43" y="57"/>
                      </a:lnTo>
                      <a:lnTo>
                        <a:pt x="88" y="90"/>
                      </a:lnTo>
                      <a:lnTo>
                        <a:pt x="106" y="104"/>
                      </a:lnTo>
                      <a:lnTo>
                        <a:pt x="149" y="137"/>
                      </a:lnTo>
                      <a:lnTo>
                        <a:pt x="102" y="122"/>
                      </a:lnTo>
                      <a:lnTo>
                        <a:pt x="55" y="107"/>
                      </a:lnTo>
                      <a:lnTo>
                        <a:pt x="10" y="104"/>
                      </a:lnTo>
                      <a:lnTo>
                        <a:pt x="13" y="119"/>
                      </a:lnTo>
                      <a:lnTo>
                        <a:pt x="88" y="132"/>
                      </a:lnTo>
                      <a:lnTo>
                        <a:pt x="127" y="146"/>
                      </a:lnTo>
                      <a:lnTo>
                        <a:pt x="149" y="150"/>
                      </a:lnTo>
                      <a:lnTo>
                        <a:pt x="167" y="144"/>
                      </a:lnTo>
                      <a:lnTo>
                        <a:pt x="169" y="126"/>
                      </a:lnTo>
                      <a:lnTo>
                        <a:pt x="155" y="114"/>
                      </a:lnTo>
                      <a:lnTo>
                        <a:pt x="133" y="92"/>
                      </a:lnTo>
                      <a:lnTo>
                        <a:pt x="108" y="65"/>
                      </a:lnTo>
                      <a:lnTo>
                        <a:pt x="83" y="32"/>
                      </a:lnTo>
                      <a:lnTo>
                        <a:pt x="52" y="10"/>
                      </a:lnTo>
                      <a:lnTo>
                        <a:pt x="20" y="2"/>
                      </a:lnTo>
                      <a:lnTo>
                        <a:pt x="0" y="0"/>
                      </a:lnTo>
                    </a:path>
                  </a:pathLst>
                </a:custGeom>
                <a:solidFill>
                  <a:srgbClr val="C0C0C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97" name="Freeform 105"/>
                <p:cNvSpPr>
                  <a:spLocks/>
                </p:cNvSpPr>
                <p:nvPr/>
              </p:nvSpPr>
              <p:spPr bwMode="auto">
                <a:xfrm>
                  <a:off x="4771" y="2303"/>
                  <a:ext cx="155" cy="200"/>
                </a:xfrm>
                <a:custGeom>
                  <a:avLst/>
                  <a:gdLst>
                    <a:gd name="T0" fmla="*/ 29 w 155"/>
                    <a:gd name="T1" fmla="*/ 0 h 200"/>
                    <a:gd name="T2" fmla="*/ 7 w 155"/>
                    <a:gd name="T3" fmla="*/ 4 h 200"/>
                    <a:gd name="T4" fmla="*/ 0 w 155"/>
                    <a:gd name="T5" fmla="*/ 22 h 200"/>
                    <a:gd name="T6" fmla="*/ 2 w 155"/>
                    <a:gd name="T7" fmla="*/ 37 h 200"/>
                    <a:gd name="T8" fmla="*/ 14 w 155"/>
                    <a:gd name="T9" fmla="*/ 59 h 200"/>
                    <a:gd name="T10" fmla="*/ 32 w 155"/>
                    <a:gd name="T11" fmla="*/ 64 h 200"/>
                    <a:gd name="T12" fmla="*/ 66 w 155"/>
                    <a:gd name="T13" fmla="*/ 86 h 200"/>
                    <a:gd name="T14" fmla="*/ 98 w 155"/>
                    <a:gd name="T15" fmla="*/ 112 h 200"/>
                    <a:gd name="T16" fmla="*/ 121 w 155"/>
                    <a:gd name="T17" fmla="*/ 150 h 200"/>
                    <a:gd name="T18" fmla="*/ 146 w 155"/>
                    <a:gd name="T19" fmla="*/ 187 h 200"/>
                    <a:gd name="T20" fmla="*/ 154 w 155"/>
                    <a:gd name="T21" fmla="*/ 199 h 200"/>
                    <a:gd name="T22" fmla="*/ 146 w 155"/>
                    <a:gd name="T23" fmla="*/ 155 h 200"/>
                    <a:gd name="T24" fmla="*/ 141 w 155"/>
                    <a:gd name="T25" fmla="*/ 114 h 200"/>
                    <a:gd name="T26" fmla="*/ 128 w 155"/>
                    <a:gd name="T27" fmla="*/ 81 h 200"/>
                    <a:gd name="T28" fmla="*/ 107 w 155"/>
                    <a:gd name="T29" fmla="*/ 50 h 200"/>
                    <a:gd name="T30" fmla="*/ 51 w 155"/>
                    <a:gd name="T31" fmla="*/ 6 h 200"/>
                    <a:gd name="T32" fmla="*/ 29 w 155"/>
                    <a:gd name="T33" fmla="*/ 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55" h="200">
                      <a:moveTo>
                        <a:pt x="29" y="0"/>
                      </a:moveTo>
                      <a:lnTo>
                        <a:pt x="7" y="4"/>
                      </a:lnTo>
                      <a:lnTo>
                        <a:pt x="0" y="22"/>
                      </a:lnTo>
                      <a:lnTo>
                        <a:pt x="2" y="37"/>
                      </a:lnTo>
                      <a:lnTo>
                        <a:pt x="14" y="59"/>
                      </a:lnTo>
                      <a:lnTo>
                        <a:pt x="32" y="64"/>
                      </a:lnTo>
                      <a:lnTo>
                        <a:pt x="66" y="86"/>
                      </a:lnTo>
                      <a:lnTo>
                        <a:pt x="98" y="112"/>
                      </a:lnTo>
                      <a:lnTo>
                        <a:pt x="121" y="150"/>
                      </a:lnTo>
                      <a:lnTo>
                        <a:pt x="146" y="187"/>
                      </a:lnTo>
                      <a:lnTo>
                        <a:pt x="154" y="199"/>
                      </a:lnTo>
                      <a:lnTo>
                        <a:pt x="146" y="155"/>
                      </a:lnTo>
                      <a:lnTo>
                        <a:pt x="141" y="114"/>
                      </a:lnTo>
                      <a:lnTo>
                        <a:pt x="128" y="81"/>
                      </a:lnTo>
                      <a:lnTo>
                        <a:pt x="107" y="50"/>
                      </a:lnTo>
                      <a:lnTo>
                        <a:pt x="51" y="6"/>
                      </a:lnTo>
                      <a:lnTo>
                        <a:pt x="29" y="0"/>
                      </a:lnTo>
                    </a:path>
                  </a:pathLst>
                </a:custGeom>
                <a:solidFill>
                  <a:srgbClr val="C0C0C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98" name="Freeform 106"/>
                <p:cNvSpPr>
                  <a:spLocks/>
                </p:cNvSpPr>
                <p:nvPr/>
              </p:nvSpPr>
              <p:spPr bwMode="auto">
                <a:xfrm>
                  <a:off x="4741" y="2099"/>
                  <a:ext cx="165" cy="113"/>
                </a:xfrm>
                <a:custGeom>
                  <a:avLst/>
                  <a:gdLst>
                    <a:gd name="T0" fmla="*/ 0 w 165"/>
                    <a:gd name="T1" fmla="*/ 112 h 113"/>
                    <a:gd name="T2" fmla="*/ 29 w 165"/>
                    <a:gd name="T3" fmla="*/ 88 h 113"/>
                    <a:gd name="T4" fmla="*/ 74 w 165"/>
                    <a:gd name="T5" fmla="*/ 70 h 113"/>
                    <a:gd name="T6" fmla="*/ 107 w 165"/>
                    <a:gd name="T7" fmla="*/ 63 h 113"/>
                    <a:gd name="T8" fmla="*/ 164 w 165"/>
                    <a:gd name="T9" fmla="*/ 0 h 113"/>
                    <a:gd name="T10" fmla="*/ 121 w 165"/>
                    <a:gd name="T11" fmla="*/ 24 h 113"/>
                    <a:gd name="T12" fmla="*/ 82 w 165"/>
                    <a:gd name="T13" fmla="*/ 41 h 113"/>
                    <a:gd name="T14" fmla="*/ 53 w 165"/>
                    <a:gd name="T15" fmla="*/ 56 h 113"/>
                    <a:gd name="T16" fmla="*/ 39 w 165"/>
                    <a:gd name="T17" fmla="*/ 70 h 113"/>
                    <a:gd name="T18" fmla="*/ 0 w 165"/>
                    <a:gd name="T19" fmla="*/ 112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5" h="113">
                      <a:moveTo>
                        <a:pt x="0" y="112"/>
                      </a:moveTo>
                      <a:lnTo>
                        <a:pt x="29" y="88"/>
                      </a:lnTo>
                      <a:lnTo>
                        <a:pt x="74" y="70"/>
                      </a:lnTo>
                      <a:lnTo>
                        <a:pt x="107" y="63"/>
                      </a:lnTo>
                      <a:lnTo>
                        <a:pt x="164" y="0"/>
                      </a:lnTo>
                      <a:lnTo>
                        <a:pt x="121" y="24"/>
                      </a:lnTo>
                      <a:lnTo>
                        <a:pt x="82" y="41"/>
                      </a:lnTo>
                      <a:lnTo>
                        <a:pt x="53" y="56"/>
                      </a:lnTo>
                      <a:lnTo>
                        <a:pt x="39" y="70"/>
                      </a:lnTo>
                      <a:lnTo>
                        <a:pt x="0" y="112"/>
                      </a:lnTo>
                    </a:path>
                  </a:pathLst>
                </a:custGeom>
                <a:solidFill>
                  <a:srgbClr val="E0E0E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99" name="Freeform 107"/>
                <p:cNvSpPr>
                  <a:spLocks/>
                </p:cNvSpPr>
                <p:nvPr/>
              </p:nvSpPr>
              <p:spPr bwMode="auto">
                <a:xfrm>
                  <a:off x="4612" y="2319"/>
                  <a:ext cx="90" cy="302"/>
                </a:xfrm>
                <a:custGeom>
                  <a:avLst/>
                  <a:gdLst>
                    <a:gd name="T0" fmla="*/ 0 w 90"/>
                    <a:gd name="T1" fmla="*/ 301 h 302"/>
                    <a:gd name="T2" fmla="*/ 44 w 90"/>
                    <a:gd name="T3" fmla="*/ 301 h 302"/>
                    <a:gd name="T4" fmla="*/ 58 w 90"/>
                    <a:gd name="T5" fmla="*/ 297 h 302"/>
                    <a:gd name="T6" fmla="*/ 58 w 90"/>
                    <a:gd name="T7" fmla="*/ 285 h 302"/>
                    <a:gd name="T8" fmla="*/ 68 w 90"/>
                    <a:gd name="T9" fmla="*/ 275 h 302"/>
                    <a:gd name="T10" fmla="*/ 82 w 90"/>
                    <a:gd name="T11" fmla="*/ 263 h 302"/>
                    <a:gd name="T12" fmla="*/ 75 w 90"/>
                    <a:gd name="T13" fmla="*/ 253 h 302"/>
                    <a:gd name="T14" fmla="*/ 75 w 90"/>
                    <a:gd name="T15" fmla="*/ 238 h 302"/>
                    <a:gd name="T16" fmla="*/ 85 w 90"/>
                    <a:gd name="T17" fmla="*/ 220 h 302"/>
                    <a:gd name="T18" fmla="*/ 85 w 90"/>
                    <a:gd name="T19" fmla="*/ 202 h 302"/>
                    <a:gd name="T20" fmla="*/ 79 w 90"/>
                    <a:gd name="T21" fmla="*/ 179 h 302"/>
                    <a:gd name="T22" fmla="*/ 79 w 90"/>
                    <a:gd name="T23" fmla="*/ 131 h 302"/>
                    <a:gd name="T24" fmla="*/ 89 w 90"/>
                    <a:gd name="T25" fmla="*/ 88 h 302"/>
                    <a:gd name="T26" fmla="*/ 85 w 90"/>
                    <a:gd name="T27" fmla="*/ 55 h 302"/>
                    <a:gd name="T28" fmla="*/ 85 w 90"/>
                    <a:gd name="T29" fmla="*/ 0 h 302"/>
                    <a:gd name="T30" fmla="*/ 58 w 90"/>
                    <a:gd name="T31" fmla="*/ 83 h 302"/>
                    <a:gd name="T32" fmla="*/ 34 w 90"/>
                    <a:gd name="T33" fmla="*/ 161 h 302"/>
                    <a:gd name="T34" fmla="*/ 17 w 90"/>
                    <a:gd name="T35" fmla="*/ 245 h 302"/>
                    <a:gd name="T36" fmla="*/ 0 w 90"/>
                    <a:gd name="T37" fmla="*/ 301 h 3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0" h="302">
                      <a:moveTo>
                        <a:pt x="0" y="301"/>
                      </a:moveTo>
                      <a:lnTo>
                        <a:pt x="44" y="301"/>
                      </a:lnTo>
                      <a:lnTo>
                        <a:pt x="58" y="297"/>
                      </a:lnTo>
                      <a:lnTo>
                        <a:pt x="58" y="285"/>
                      </a:lnTo>
                      <a:lnTo>
                        <a:pt x="68" y="275"/>
                      </a:lnTo>
                      <a:lnTo>
                        <a:pt x="82" y="263"/>
                      </a:lnTo>
                      <a:lnTo>
                        <a:pt x="75" y="253"/>
                      </a:lnTo>
                      <a:lnTo>
                        <a:pt x="75" y="238"/>
                      </a:lnTo>
                      <a:lnTo>
                        <a:pt x="85" y="220"/>
                      </a:lnTo>
                      <a:lnTo>
                        <a:pt x="85" y="202"/>
                      </a:lnTo>
                      <a:lnTo>
                        <a:pt x="79" y="179"/>
                      </a:lnTo>
                      <a:lnTo>
                        <a:pt x="79" y="131"/>
                      </a:lnTo>
                      <a:lnTo>
                        <a:pt x="89" y="88"/>
                      </a:lnTo>
                      <a:lnTo>
                        <a:pt x="85" y="55"/>
                      </a:lnTo>
                      <a:lnTo>
                        <a:pt x="85" y="0"/>
                      </a:lnTo>
                      <a:lnTo>
                        <a:pt x="58" y="83"/>
                      </a:lnTo>
                      <a:lnTo>
                        <a:pt x="34" y="161"/>
                      </a:lnTo>
                      <a:lnTo>
                        <a:pt x="17" y="245"/>
                      </a:lnTo>
                      <a:lnTo>
                        <a:pt x="0" y="301"/>
                      </a:lnTo>
                    </a:path>
                  </a:pathLst>
                </a:custGeom>
                <a:solidFill>
                  <a:srgbClr val="E0E0E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300" name="Freeform 108"/>
                <p:cNvSpPr>
                  <a:spLocks/>
                </p:cNvSpPr>
                <p:nvPr/>
              </p:nvSpPr>
              <p:spPr bwMode="auto">
                <a:xfrm>
                  <a:off x="4755" y="2652"/>
                  <a:ext cx="167" cy="51"/>
                </a:xfrm>
                <a:custGeom>
                  <a:avLst/>
                  <a:gdLst>
                    <a:gd name="T0" fmla="*/ 133 w 167"/>
                    <a:gd name="T1" fmla="*/ 25 h 51"/>
                    <a:gd name="T2" fmla="*/ 96 w 167"/>
                    <a:gd name="T3" fmla="*/ 10 h 51"/>
                    <a:gd name="T4" fmla="*/ 63 w 167"/>
                    <a:gd name="T5" fmla="*/ 3 h 51"/>
                    <a:gd name="T6" fmla="*/ 19 w 167"/>
                    <a:gd name="T7" fmla="*/ 0 h 51"/>
                    <a:gd name="T8" fmla="*/ 0 w 167"/>
                    <a:gd name="T9" fmla="*/ 3 h 51"/>
                    <a:gd name="T10" fmla="*/ 9 w 167"/>
                    <a:gd name="T11" fmla="*/ 19 h 51"/>
                    <a:gd name="T12" fmla="*/ 26 w 167"/>
                    <a:gd name="T13" fmla="*/ 32 h 51"/>
                    <a:gd name="T14" fmla="*/ 65 w 167"/>
                    <a:gd name="T15" fmla="*/ 41 h 51"/>
                    <a:gd name="T16" fmla="*/ 126 w 167"/>
                    <a:gd name="T17" fmla="*/ 50 h 51"/>
                    <a:gd name="T18" fmla="*/ 166 w 167"/>
                    <a:gd name="T19" fmla="*/ 47 h 51"/>
                    <a:gd name="T20" fmla="*/ 133 w 167"/>
                    <a:gd name="T21" fmla="*/ 25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7" h="51">
                      <a:moveTo>
                        <a:pt x="133" y="25"/>
                      </a:moveTo>
                      <a:lnTo>
                        <a:pt x="96" y="10"/>
                      </a:lnTo>
                      <a:lnTo>
                        <a:pt x="63" y="3"/>
                      </a:lnTo>
                      <a:lnTo>
                        <a:pt x="19" y="0"/>
                      </a:lnTo>
                      <a:lnTo>
                        <a:pt x="0" y="3"/>
                      </a:lnTo>
                      <a:lnTo>
                        <a:pt x="9" y="19"/>
                      </a:lnTo>
                      <a:lnTo>
                        <a:pt x="26" y="32"/>
                      </a:lnTo>
                      <a:lnTo>
                        <a:pt x="65" y="41"/>
                      </a:lnTo>
                      <a:lnTo>
                        <a:pt x="126" y="50"/>
                      </a:lnTo>
                      <a:lnTo>
                        <a:pt x="166" y="47"/>
                      </a:lnTo>
                      <a:lnTo>
                        <a:pt x="133" y="25"/>
                      </a:lnTo>
                    </a:path>
                  </a:pathLst>
                </a:custGeom>
                <a:solidFill>
                  <a:srgbClr val="C0C0C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301" name="Freeform 109"/>
                <p:cNvSpPr>
                  <a:spLocks/>
                </p:cNvSpPr>
                <p:nvPr/>
              </p:nvSpPr>
              <p:spPr bwMode="auto">
                <a:xfrm>
                  <a:off x="4612" y="2683"/>
                  <a:ext cx="98" cy="123"/>
                </a:xfrm>
                <a:custGeom>
                  <a:avLst/>
                  <a:gdLst>
                    <a:gd name="T0" fmla="*/ 44 w 98"/>
                    <a:gd name="T1" fmla="*/ 33 h 123"/>
                    <a:gd name="T2" fmla="*/ 32 w 98"/>
                    <a:gd name="T3" fmla="*/ 8 h 123"/>
                    <a:gd name="T4" fmla="*/ 14 w 98"/>
                    <a:gd name="T5" fmla="*/ 0 h 123"/>
                    <a:gd name="T6" fmla="*/ 1 w 98"/>
                    <a:gd name="T7" fmla="*/ 6 h 123"/>
                    <a:gd name="T8" fmla="*/ 0 w 98"/>
                    <a:gd name="T9" fmla="*/ 20 h 123"/>
                    <a:gd name="T10" fmla="*/ 7 w 98"/>
                    <a:gd name="T11" fmla="*/ 43 h 123"/>
                    <a:gd name="T12" fmla="*/ 22 w 98"/>
                    <a:gd name="T13" fmla="*/ 65 h 123"/>
                    <a:gd name="T14" fmla="*/ 39 w 98"/>
                    <a:gd name="T15" fmla="*/ 84 h 123"/>
                    <a:gd name="T16" fmla="*/ 62 w 98"/>
                    <a:gd name="T17" fmla="*/ 104 h 123"/>
                    <a:gd name="T18" fmla="*/ 97 w 98"/>
                    <a:gd name="T19" fmla="*/ 122 h 123"/>
                    <a:gd name="T20" fmla="*/ 66 w 98"/>
                    <a:gd name="T21" fmla="*/ 86 h 123"/>
                    <a:gd name="T22" fmla="*/ 55 w 98"/>
                    <a:gd name="T23" fmla="*/ 61 h 123"/>
                    <a:gd name="T24" fmla="*/ 44 w 98"/>
                    <a:gd name="T25" fmla="*/ 33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8" h="123">
                      <a:moveTo>
                        <a:pt x="44" y="33"/>
                      </a:moveTo>
                      <a:lnTo>
                        <a:pt x="32" y="8"/>
                      </a:lnTo>
                      <a:lnTo>
                        <a:pt x="14" y="0"/>
                      </a:lnTo>
                      <a:lnTo>
                        <a:pt x="1" y="6"/>
                      </a:lnTo>
                      <a:lnTo>
                        <a:pt x="0" y="20"/>
                      </a:lnTo>
                      <a:lnTo>
                        <a:pt x="7" y="43"/>
                      </a:lnTo>
                      <a:lnTo>
                        <a:pt x="22" y="65"/>
                      </a:lnTo>
                      <a:lnTo>
                        <a:pt x="39" y="84"/>
                      </a:lnTo>
                      <a:lnTo>
                        <a:pt x="62" y="104"/>
                      </a:lnTo>
                      <a:lnTo>
                        <a:pt x="97" y="122"/>
                      </a:lnTo>
                      <a:lnTo>
                        <a:pt x="66" y="86"/>
                      </a:lnTo>
                      <a:lnTo>
                        <a:pt x="55" y="61"/>
                      </a:lnTo>
                      <a:lnTo>
                        <a:pt x="44" y="33"/>
                      </a:lnTo>
                    </a:path>
                  </a:pathLst>
                </a:custGeom>
                <a:solidFill>
                  <a:srgbClr val="C0C0C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302" name="Freeform 110"/>
                <p:cNvSpPr>
                  <a:spLocks/>
                </p:cNvSpPr>
                <p:nvPr/>
              </p:nvSpPr>
              <p:spPr bwMode="auto">
                <a:xfrm>
                  <a:off x="4784" y="1998"/>
                  <a:ext cx="244" cy="149"/>
                </a:xfrm>
                <a:custGeom>
                  <a:avLst/>
                  <a:gdLst>
                    <a:gd name="T0" fmla="*/ 0 w 244"/>
                    <a:gd name="T1" fmla="*/ 148 h 149"/>
                    <a:gd name="T2" fmla="*/ 8 w 244"/>
                    <a:gd name="T3" fmla="*/ 87 h 149"/>
                    <a:gd name="T4" fmla="*/ 59 w 244"/>
                    <a:gd name="T5" fmla="*/ 66 h 149"/>
                    <a:gd name="T6" fmla="*/ 128 w 244"/>
                    <a:gd name="T7" fmla="*/ 40 h 149"/>
                    <a:gd name="T8" fmla="*/ 177 w 244"/>
                    <a:gd name="T9" fmla="*/ 20 h 149"/>
                    <a:gd name="T10" fmla="*/ 225 w 244"/>
                    <a:gd name="T11" fmla="*/ 0 h 149"/>
                    <a:gd name="T12" fmla="*/ 243 w 244"/>
                    <a:gd name="T13" fmla="*/ 44 h 149"/>
                    <a:gd name="T14" fmla="*/ 198 w 244"/>
                    <a:gd name="T15" fmla="*/ 68 h 149"/>
                    <a:gd name="T16" fmla="*/ 146 w 244"/>
                    <a:gd name="T17" fmla="*/ 85 h 149"/>
                    <a:gd name="T18" fmla="*/ 106 w 244"/>
                    <a:gd name="T19" fmla="*/ 98 h 149"/>
                    <a:gd name="T20" fmla="*/ 57 w 244"/>
                    <a:gd name="T21" fmla="*/ 123 h 149"/>
                    <a:gd name="T22" fmla="*/ 0 w 244"/>
                    <a:gd name="T23" fmla="*/ 148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44" h="149">
                      <a:moveTo>
                        <a:pt x="0" y="148"/>
                      </a:moveTo>
                      <a:lnTo>
                        <a:pt x="8" y="87"/>
                      </a:lnTo>
                      <a:lnTo>
                        <a:pt x="59" y="66"/>
                      </a:lnTo>
                      <a:lnTo>
                        <a:pt x="128" y="40"/>
                      </a:lnTo>
                      <a:lnTo>
                        <a:pt x="177" y="20"/>
                      </a:lnTo>
                      <a:lnTo>
                        <a:pt x="225" y="0"/>
                      </a:lnTo>
                      <a:lnTo>
                        <a:pt x="243" y="44"/>
                      </a:lnTo>
                      <a:lnTo>
                        <a:pt x="198" y="68"/>
                      </a:lnTo>
                      <a:lnTo>
                        <a:pt x="146" y="85"/>
                      </a:lnTo>
                      <a:lnTo>
                        <a:pt x="106" y="98"/>
                      </a:lnTo>
                      <a:lnTo>
                        <a:pt x="57" y="123"/>
                      </a:lnTo>
                      <a:lnTo>
                        <a:pt x="0" y="148"/>
                      </a:lnTo>
                    </a:path>
                  </a:pathLst>
                </a:custGeom>
                <a:solidFill>
                  <a:srgbClr val="E0E0E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grpSp>
          <p:nvGrpSpPr>
            <p:cNvPr id="8307" name="Group 115"/>
            <p:cNvGrpSpPr>
              <a:grpSpLocks/>
            </p:cNvGrpSpPr>
            <p:nvPr/>
          </p:nvGrpSpPr>
          <p:grpSpPr bwMode="auto">
            <a:xfrm>
              <a:off x="4801" y="2729"/>
              <a:ext cx="520" cy="700"/>
              <a:chOff x="4801" y="2729"/>
              <a:chExt cx="520" cy="700"/>
            </a:xfrm>
          </p:grpSpPr>
          <p:sp>
            <p:nvSpPr>
              <p:cNvPr id="8305" name="Freeform 113"/>
              <p:cNvSpPr>
                <a:spLocks/>
              </p:cNvSpPr>
              <p:nvPr/>
            </p:nvSpPr>
            <p:spPr bwMode="auto">
              <a:xfrm>
                <a:off x="4801" y="2729"/>
                <a:ext cx="520" cy="700"/>
              </a:xfrm>
              <a:custGeom>
                <a:avLst/>
                <a:gdLst>
                  <a:gd name="T0" fmla="*/ 231 w 520"/>
                  <a:gd name="T1" fmla="*/ 103 h 700"/>
                  <a:gd name="T2" fmla="*/ 326 w 520"/>
                  <a:gd name="T3" fmla="*/ 95 h 700"/>
                  <a:gd name="T4" fmla="*/ 383 w 520"/>
                  <a:gd name="T5" fmla="*/ 80 h 700"/>
                  <a:gd name="T6" fmla="*/ 401 w 520"/>
                  <a:gd name="T7" fmla="*/ 54 h 700"/>
                  <a:gd name="T8" fmla="*/ 401 w 520"/>
                  <a:gd name="T9" fmla="*/ 31 h 700"/>
                  <a:gd name="T10" fmla="*/ 417 w 520"/>
                  <a:gd name="T11" fmla="*/ 12 h 700"/>
                  <a:gd name="T12" fmla="*/ 470 w 520"/>
                  <a:gd name="T13" fmla="*/ 0 h 700"/>
                  <a:gd name="T14" fmla="*/ 519 w 520"/>
                  <a:gd name="T15" fmla="*/ 4 h 700"/>
                  <a:gd name="T16" fmla="*/ 459 w 520"/>
                  <a:gd name="T17" fmla="*/ 545 h 700"/>
                  <a:gd name="T18" fmla="*/ 417 w 520"/>
                  <a:gd name="T19" fmla="*/ 595 h 700"/>
                  <a:gd name="T20" fmla="*/ 364 w 520"/>
                  <a:gd name="T21" fmla="*/ 644 h 700"/>
                  <a:gd name="T22" fmla="*/ 289 w 520"/>
                  <a:gd name="T23" fmla="*/ 681 h 700"/>
                  <a:gd name="T24" fmla="*/ 201 w 520"/>
                  <a:gd name="T25" fmla="*/ 693 h 700"/>
                  <a:gd name="T26" fmla="*/ 83 w 520"/>
                  <a:gd name="T27" fmla="*/ 699 h 700"/>
                  <a:gd name="T28" fmla="*/ 15 w 520"/>
                  <a:gd name="T29" fmla="*/ 689 h 700"/>
                  <a:gd name="T30" fmla="*/ 0 w 520"/>
                  <a:gd name="T31" fmla="*/ 650 h 700"/>
                  <a:gd name="T32" fmla="*/ 8 w 520"/>
                  <a:gd name="T33" fmla="*/ 602 h 700"/>
                  <a:gd name="T34" fmla="*/ 57 w 520"/>
                  <a:gd name="T35" fmla="*/ 450 h 700"/>
                  <a:gd name="T36" fmla="*/ 98 w 520"/>
                  <a:gd name="T37" fmla="*/ 300 h 700"/>
                  <a:gd name="T38" fmla="*/ 117 w 520"/>
                  <a:gd name="T39" fmla="*/ 186 h 700"/>
                  <a:gd name="T40" fmla="*/ 117 w 520"/>
                  <a:gd name="T41" fmla="*/ 155 h 700"/>
                  <a:gd name="T42" fmla="*/ 144 w 520"/>
                  <a:gd name="T43" fmla="*/ 114 h 700"/>
                  <a:gd name="T44" fmla="*/ 175 w 520"/>
                  <a:gd name="T45" fmla="*/ 103 h 700"/>
                  <a:gd name="T46" fmla="*/ 231 w 520"/>
                  <a:gd name="T47" fmla="*/ 103 h 7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520" h="700">
                    <a:moveTo>
                      <a:pt x="231" y="103"/>
                    </a:moveTo>
                    <a:lnTo>
                      <a:pt x="326" y="95"/>
                    </a:lnTo>
                    <a:lnTo>
                      <a:pt x="383" y="80"/>
                    </a:lnTo>
                    <a:lnTo>
                      <a:pt x="401" y="54"/>
                    </a:lnTo>
                    <a:lnTo>
                      <a:pt x="401" y="31"/>
                    </a:lnTo>
                    <a:lnTo>
                      <a:pt x="417" y="12"/>
                    </a:lnTo>
                    <a:lnTo>
                      <a:pt x="470" y="0"/>
                    </a:lnTo>
                    <a:lnTo>
                      <a:pt x="519" y="4"/>
                    </a:lnTo>
                    <a:lnTo>
                      <a:pt x="459" y="545"/>
                    </a:lnTo>
                    <a:lnTo>
                      <a:pt x="417" y="595"/>
                    </a:lnTo>
                    <a:lnTo>
                      <a:pt x="364" y="644"/>
                    </a:lnTo>
                    <a:lnTo>
                      <a:pt x="289" y="681"/>
                    </a:lnTo>
                    <a:lnTo>
                      <a:pt x="201" y="693"/>
                    </a:lnTo>
                    <a:lnTo>
                      <a:pt x="83" y="699"/>
                    </a:lnTo>
                    <a:lnTo>
                      <a:pt x="15" y="689"/>
                    </a:lnTo>
                    <a:lnTo>
                      <a:pt x="0" y="650"/>
                    </a:lnTo>
                    <a:lnTo>
                      <a:pt x="8" y="602"/>
                    </a:lnTo>
                    <a:lnTo>
                      <a:pt x="57" y="450"/>
                    </a:lnTo>
                    <a:lnTo>
                      <a:pt x="98" y="300"/>
                    </a:lnTo>
                    <a:lnTo>
                      <a:pt x="117" y="186"/>
                    </a:lnTo>
                    <a:lnTo>
                      <a:pt x="117" y="155"/>
                    </a:lnTo>
                    <a:lnTo>
                      <a:pt x="144" y="114"/>
                    </a:lnTo>
                    <a:lnTo>
                      <a:pt x="175" y="103"/>
                    </a:lnTo>
                    <a:lnTo>
                      <a:pt x="231" y="103"/>
                    </a:lnTo>
                  </a:path>
                </a:pathLst>
              </a:custGeom>
              <a:solidFill>
                <a:srgbClr val="40404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306" name="Freeform 114"/>
              <p:cNvSpPr>
                <a:spLocks/>
              </p:cNvSpPr>
              <p:nvPr/>
            </p:nvSpPr>
            <p:spPr bwMode="auto">
              <a:xfrm>
                <a:off x="4862" y="2764"/>
                <a:ext cx="439" cy="634"/>
              </a:xfrm>
              <a:custGeom>
                <a:avLst/>
                <a:gdLst>
                  <a:gd name="T0" fmla="*/ 151 w 439"/>
                  <a:gd name="T1" fmla="*/ 126 h 634"/>
                  <a:gd name="T2" fmla="*/ 234 w 439"/>
                  <a:gd name="T3" fmla="*/ 122 h 634"/>
                  <a:gd name="T4" fmla="*/ 319 w 439"/>
                  <a:gd name="T5" fmla="*/ 108 h 634"/>
                  <a:gd name="T6" fmla="*/ 370 w 439"/>
                  <a:gd name="T7" fmla="*/ 82 h 634"/>
                  <a:gd name="T8" fmla="*/ 401 w 439"/>
                  <a:gd name="T9" fmla="*/ 59 h 634"/>
                  <a:gd name="T10" fmla="*/ 438 w 439"/>
                  <a:gd name="T11" fmla="*/ 0 h 634"/>
                  <a:gd name="T12" fmla="*/ 382 w 439"/>
                  <a:gd name="T13" fmla="*/ 487 h 634"/>
                  <a:gd name="T14" fmla="*/ 345 w 439"/>
                  <a:gd name="T15" fmla="*/ 532 h 634"/>
                  <a:gd name="T16" fmla="*/ 304 w 439"/>
                  <a:gd name="T17" fmla="*/ 574 h 634"/>
                  <a:gd name="T18" fmla="*/ 252 w 439"/>
                  <a:gd name="T19" fmla="*/ 603 h 634"/>
                  <a:gd name="T20" fmla="*/ 208 w 439"/>
                  <a:gd name="T21" fmla="*/ 618 h 634"/>
                  <a:gd name="T22" fmla="*/ 151 w 439"/>
                  <a:gd name="T23" fmla="*/ 625 h 634"/>
                  <a:gd name="T24" fmla="*/ 100 w 439"/>
                  <a:gd name="T25" fmla="*/ 633 h 634"/>
                  <a:gd name="T26" fmla="*/ 40 w 439"/>
                  <a:gd name="T27" fmla="*/ 633 h 634"/>
                  <a:gd name="T28" fmla="*/ 14 w 439"/>
                  <a:gd name="T29" fmla="*/ 625 h 634"/>
                  <a:gd name="T30" fmla="*/ 0 w 439"/>
                  <a:gd name="T31" fmla="*/ 603 h 634"/>
                  <a:gd name="T32" fmla="*/ 7 w 439"/>
                  <a:gd name="T33" fmla="*/ 567 h 634"/>
                  <a:gd name="T34" fmla="*/ 44 w 439"/>
                  <a:gd name="T35" fmla="*/ 480 h 634"/>
                  <a:gd name="T36" fmla="*/ 108 w 439"/>
                  <a:gd name="T37" fmla="*/ 190 h 634"/>
                  <a:gd name="T38" fmla="*/ 119 w 439"/>
                  <a:gd name="T39" fmla="*/ 149 h 634"/>
                  <a:gd name="T40" fmla="*/ 151 w 439"/>
                  <a:gd name="T41" fmla="*/ 126 h 6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39" h="634">
                    <a:moveTo>
                      <a:pt x="151" y="126"/>
                    </a:moveTo>
                    <a:lnTo>
                      <a:pt x="234" y="122"/>
                    </a:lnTo>
                    <a:lnTo>
                      <a:pt x="319" y="108"/>
                    </a:lnTo>
                    <a:lnTo>
                      <a:pt x="370" y="82"/>
                    </a:lnTo>
                    <a:lnTo>
                      <a:pt x="401" y="59"/>
                    </a:lnTo>
                    <a:lnTo>
                      <a:pt x="438" y="0"/>
                    </a:lnTo>
                    <a:lnTo>
                      <a:pt x="382" y="487"/>
                    </a:lnTo>
                    <a:lnTo>
                      <a:pt x="345" y="532"/>
                    </a:lnTo>
                    <a:lnTo>
                      <a:pt x="304" y="574"/>
                    </a:lnTo>
                    <a:lnTo>
                      <a:pt x="252" y="603"/>
                    </a:lnTo>
                    <a:lnTo>
                      <a:pt x="208" y="618"/>
                    </a:lnTo>
                    <a:lnTo>
                      <a:pt x="151" y="625"/>
                    </a:lnTo>
                    <a:lnTo>
                      <a:pt x="100" y="633"/>
                    </a:lnTo>
                    <a:lnTo>
                      <a:pt x="40" y="633"/>
                    </a:lnTo>
                    <a:lnTo>
                      <a:pt x="14" y="625"/>
                    </a:lnTo>
                    <a:lnTo>
                      <a:pt x="0" y="603"/>
                    </a:lnTo>
                    <a:lnTo>
                      <a:pt x="7" y="567"/>
                    </a:lnTo>
                    <a:lnTo>
                      <a:pt x="44" y="480"/>
                    </a:lnTo>
                    <a:lnTo>
                      <a:pt x="108" y="190"/>
                    </a:lnTo>
                    <a:lnTo>
                      <a:pt x="119" y="149"/>
                    </a:lnTo>
                    <a:lnTo>
                      <a:pt x="151" y="126"/>
                    </a:lnTo>
                  </a:path>
                </a:pathLst>
              </a:custGeom>
              <a:solidFill>
                <a:srgbClr val="60606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sp>
        <p:nvSpPr>
          <p:cNvPr id="8309" name="Rectangle 117"/>
          <p:cNvSpPr>
            <a:spLocks noGrp="1" noChangeArrowheads="1"/>
          </p:cNvSpPr>
          <p:nvPr>
            <p:ph type="title"/>
          </p:nvPr>
        </p:nvSpPr>
        <p:spPr>
          <a:noFill/>
          <a:ln/>
        </p:spPr>
        <p:txBody>
          <a:bodyPr/>
          <a:lstStyle/>
          <a:p>
            <a:r>
              <a:rPr lang="en-US" altLang="en-US"/>
              <a:t>Computer Based Instruction</a:t>
            </a:r>
          </a:p>
        </p:txBody>
      </p:sp>
      <p:sp>
        <p:nvSpPr>
          <p:cNvPr id="8310" name="Rectangle 118"/>
          <p:cNvSpPr>
            <a:spLocks noGrp="1" noChangeArrowheads="1"/>
          </p:cNvSpPr>
          <p:nvPr>
            <p:ph type="body" sz="half" idx="1"/>
          </p:nvPr>
        </p:nvSpPr>
        <p:spPr>
          <a:noFill/>
          <a:ln/>
        </p:spPr>
        <p:txBody>
          <a:bodyPr/>
          <a:lstStyle/>
          <a:p>
            <a:pPr>
              <a:lnSpc>
                <a:spcPct val="110000"/>
              </a:lnSpc>
            </a:pPr>
            <a:r>
              <a:rPr lang="en-US" altLang="en-US" sz="2800"/>
              <a:t>CBI is the oldest form of computer use in education; when most people think of computer applications in education, they think of CBI first.</a:t>
            </a:r>
          </a:p>
        </p:txBody>
      </p:sp>
      <p:sp>
        <p:nvSpPr>
          <p:cNvPr id="8311" name="Rectangle 119"/>
          <p:cNvSpPr>
            <a:spLocks noChangeArrowheads="1"/>
          </p:cNvSpPr>
          <p:nvPr/>
        </p:nvSpPr>
        <p:spPr bwMode="auto">
          <a:xfrm>
            <a:off x="5776913" y="2843213"/>
            <a:ext cx="384175" cy="514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lgn="ctr"/>
            <a:r>
              <a:rPr lang="en-US" altLang="en-US" sz="1400"/>
              <a:t>  2</a:t>
            </a:r>
          </a:p>
          <a:p>
            <a:pPr algn="ctr"/>
            <a:r>
              <a:rPr lang="en-US" altLang="en-US" sz="1400"/>
              <a:t>+2</a:t>
            </a:r>
          </a:p>
        </p:txBody>
      </p:sp>
      <p:sp>
        <p:nvSpPr>
          <p:cNvPr id="8312" name="Line 120"/>
          <p:cNvSpPr>
            <a:spLocks noChangeShapeType="1"/>
          </p:cNvSpPr>
          <p:nvPr/>
        </p:nvSpPr>
        <p:spPr bwMode="auto">
          <a:xfrm>
            <a:off x="5797550" y="3276600"/>
            <a:ext cx="29210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240715816"/>
      </p:ext>
    </p:extLst>
  </p:cSld>
  <p:clrMapOvr>
    <a:masterClrMapping/>
  </p:clrMapOvr>
  <p:transition/>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noFill/>
          <a:ln/>
        </p:spPr>
        <p:txBody>
          <a:bodyPr/>
          <a:lstStyle/>
          <a:p>
            <a:r>
              <a:rPr lang="en-US" altLang="en-US"/>
              <a:t>Common Categories of CBI</a:t>
            </a:r>
          </a:p>
        </p:txBody>
      </p:sp>
      <p:sp>
        <p:nvSpPr>
          <p:cNvPr id="9219" name="Rectangle 3"/>
          <p:cNvSpPr>
            <a:spLocks noGrp="1" noChangeArrowheads="1"/>
          </p:cNvSpPr>
          <p:nvPr>
            <p:ph type="body" idx="1"/>
          </p:nvPr>
        </p:nvSpPr>
        <p:spPr>
          <a:xfrm>
            <a:off x="2743200" y="1905000"/>
            <a:ext cx="4191000" cy="4114800"/>
          </a:xfrm>
          <a:noFill/>
          <a:ln/>
        </p:spPr>
        <p:txBody>
          <a:bodyPr/>
          <a:lstStyle/>
          <a:p>
            <a:pPr>
              <a:lnSpc>
                <a:spcPct val="110000"/>
              </a:lnSpc>
            </a:pPr>
            <a:r>
              <a:rPr lang="en-US" altLang="en-US"/>
              <a:t>Drill and Practice</a:t>
            </a:r>
          </a:p>
          <a:p>
            <a:pPr>
              <a:lnSpc>
                <a:spcPct val="110000"/>
              </a:lnSpc>
            </a:pPr>
            <a:r>
              <a:rPr lang="en-US" altLang="en-US"/>
              <a:t>Tutorial</a:t>
            </a:r>
          </a:p>
          <a:p>
            <a:pPr>
              <a:lnSpc>
                <a:spcPct val="110000"/>
              </a:lnSpc>
            </a:pPr>
            <a:r>
              <a:rPr lang="en-US" altLang="en-US"/>
              <a:t>Simulation</a:t>
            </a:r>
          </a:p>
          <a:p>
            <a:pPr>
              <a:lnSpc>
                <a:spcPct val="110000"/>
              </a:lnSpc>
            </a:pPr>
            <a:r>
              <a:rPr lang="en-US" altLang="en-US"/>
              <a:t>Instructional Game</a:t>
            </a:r>
          </a:p>
          <a:p>
            <a:pPr>
              <a:lnSpc>
                <a:spcPct val="110000"/>
              </a:lnSpc>
            </a:pPr>
            <a:r>
              <a:rPr lang="en-US" altLang="en-US"/>
              <a:t>Problem-Solving</a:t>
            </a:r>
          </a:p>
          <a:p>
            <a:pPr>
              <a:lnSpc>
                <a:spcPct val="110000"/>
              </a:lnSpc>
            </a:pPr>
            <a:r>
              <a:rPr lang="en-US" altLang="en-US"/>
              <a:t>Other</a:t>
            </a:r>
          </a:p>
        </p:txBody>
      </p:sp>
    </p:spTree>
    <p:extLst>
      <p:ext uri="{BB962C8B-B14F-4D97-AF65-F5344CB8AC3E}">
        <p14:creationId xmlns:p14="http://schemas.microsoft.com/office/powerpoint/2010/main" val="2992100261"/>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67544" y="61986"/>
            <a:ext cx="8496944" cy="69006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1642955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noFill/>
          <a:ln/>
        </p:spPr>
        <p:txBody>
          <a:bodyPr/>
          <a:lstStyle/>
          <a:p>
            <a:r>
              <a:rPr lang="en-US" altLang="en-US"/>
              <a:t>Drill and Practice</a:t>
            </a:r>
          </a:p>
        </p:txBody>
      </p:sp>
      <p:sp>
        <p:nvSpPr>
          <p:cNvPr id="10243" name="Rectangle 3"/>
          <p:cNvSpPr>
            <a:spLocks noGrp="1" noChangeArrowheads="1"/>
          </p:cNvSpPr>
          <p:nvPr>
            <p:ph type="body" idx="1"/>
          </p:nvPr>
        </p:nvSpPr>
        <p:spPr>
          <a:noFill/>
          <a:ln/>
        </p:spPr>
        <p:txBody>
          <a:bodyPr/>
          <a:lstStyle/>
          <a:p>
            <a:pPr>
              <a:lnSpc>
                <a:spcPct val="110000"/>
              </a:lnSpc>
            </a:pPr>
            <a:r>
              <a:rPr lang="en-US" altLang="en-US"/>
              <a:t>Exercises designed to increase fluency in a new skill or body of knowledge or to refresh an existing skill or body of knowledge.</a:t>
            </a:r>
          </a:p>
          <a:p>
            <a:pPr>
              <a:lnSpc>
                <a:spcPct val="110000"/>
              </a:lnSpc>
            </a:pPr>
            <a:r>
              <a:rPr lang="en-US" altLang="en-US"/>
              <a:t>This approach assumes that the learners have previously been introduced to the content.</a:t>
            </a:r>
          </a:p>
        </p:txBody>
      </p:sp>
    </p:spTree>
    <p:extLst>
      <p:ext uri="{BB962C8B-B14F-4D97-AF65-F5344CB8AC3E}">
        <p14:creationId xmlns:p14="http://schemas.microsoft.com/office/powerpoint/2010/main" val="945138650"/>
      </p:ext>
    </p:extLst>
  </p:cSld>
  <p:clrMapOvr>
    <a:masterClrMapping/>
  </p:clrMapOvr>
  <p:transition/>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noFill/>
          <a:ln/>
        </p:spPr>
        <p:txBody>
          <a:bodyPr/>
          <a:lstStyle/>
          <a:p>
            <a:r>
              <a:rPr lang="en-US" altLang="en-US"/>
              <a:t>Drill and Practice</a:t>
            </a:r>
          </a:p>
        </p:txBody>
      </p:sp>
      <p:sp>
        <p:nvSpPr>
          <p:cNvPr id="11267" name="Rectangle 3"/>
          <p:cNvSpPr>
            <a:spLocks noGrp="1" noChangeArrowheads="1"/>
          </p:cNvSpPr>
          <p:nvPr>
            <p:ph type="body" idx="1"/>
          </p:nvPr>
        </p:nvSpPr>
        <p:spPr>
          <a:noFill/>
          <a:ln/>
        </p:spPr>
        <p:txBody>
          <a:bodyPr/>
          <a:lstStyle/>
          <a:p>
            <a:pPr>
              <a:lnSpc>
                <a:spcPct val="105000"/>
              </a:lnSpc>
            </a:pPr>
            <a:r>
              <a:rPr lang="en-US" altLang="en-US"/>
              <a:t>Traditionally associated with basic skills in topics such as:</a:t>
            </a:r>
          </a:p>
          <a:p>
            <a:pPr lvl="1">
              <a:lnSpc>
                <a:spcPct val="105000"/>
              </a:lnSpc>
            </a:pPr>
            <a:r>
              <a:rPr lang="en-US" altLang="en-US"/>
              <a:t>Mathematics</a:t>
            </a:r>
          </a:p>
          <a:p>
            <a:pPr lvl="1">
              <a:lnSpc>
                <a:spcPct val="105000"/>
              </a:lnSpc>
            </a:pPr>
            <a:r>
              <a:rPr lang="en-US" altLang="en-US"/>
              <a:t>Language arts</a:t>
            </a:r>
          </a:p>
          <a:p>
            <a:pPr lvl="1">
              <a:lnSpc>
                <a:spcPct val="105000"/>
              </a:lnSpc>
            </a:pPr>
            <a:r>
              <a:rPr lang="en-US" altLang="en-US"/>
              <a:t>Terminology</a:t>
            </a:r>
          </a:p>
          <a:p>
            <a:pPr>
              <a:lnSpc>
                <a:spcPct val="105000"/>
              </a:lnSpc>
            </a:pPr>
            <a:r>
              <a:rPr lang="en-US" altLang="en-US"/>
              <a:t>Good programs provide user control, give feedback and reinforcement, and help learners master skills.</a:t>
            </a:r>
          </a:p>
        </p:txBody>
      </p:sp>
    </p:spTree>
    <p:extLst>
      <p:ext uri="{BB962C8B-B14F-4D97-AF65-F5344CB8AC3E}">
        <p14:creationId xmlns:p14="http://schemas.microsoft.com/office/powerpoint/2010/main" val="887777023"/>
      </p:ext>
    </p:extLst>
  </p:cSld>
  <p:clrMapOvr>
    <a:masterClrMapping/>
  </p:clrMapOvr>
  <p:transition/>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noFill/>
          <a:ln/>
        </p:spPr>
        <p:txBody>
          <a:bodyPr/>
          <a:lstStyle/>
          <a:p>
            <a:r>
              <a:rPr lang="en-US" altLang="en-US"/>
              <a:t>Drill and Practice</a:t>
            </a:r>
          </a:p>
        </p:txBody>
      </p:sp>
      <p:sp>
        <p:nvSpPr>
          <p:cNvPr id="13315" name="Rectangle 3"/>
          <p:cNvSpPr>
            <a:spLocks noGrp="1" noChangeArrowheads="1"/>
          </p:cNvSpPr>
          <p:nvPr>
            <p:ph type="body" idx="1"/>
          </p:nvPr>
        </p:nvSpPr>
        <p:spPr>
          <a:noFill/>
          <a:ln/>
        </p:spPr>
        <p:txBody>
          <a:bodyPr/>
          <a:lstStyle/>
          <a:p>
            <a:pPr>
              <a:lnSpc>
                <a:spcPct val="110000"/>
              </a:lnSpc>
            </a:pPr>
            <a:r>
              <a:rPr lang="en-US" altLang="en-US"/>
              <a:t>Good for basic skills/knowledge where rapid student response is desired.</a:t>
            </a:r>
          </a:p>
          <a:p>
            <a:pPr>
              <a:lnSpc>
                <a:spcPct val="110000"/>
              </a:lnSpc>
            </a:pPr>
            <a:r>
              <a:rPr lang="en-US" altLang="en-US"/>
              <a:t>Usually best to use in a series of brief sessions.</a:t>
            </a:r>
          </a:p>
          <a:p>
            <a:pPr>
              <a:lnSpc>
                <a:spcPct val="110000"/>
              </a:lnSpc>
            </a:pPr>
            <a:r>
              <a:rPr lang="en-US" altLang="en-US"/>
              <a:t>Mainly intended for use by individuals.</a:t>
            </a:r>
          </a:p>
          <a:p>
            <a:pPr>
              <a:lnSpc>
                <a:spcPct val="110000"/>
              </a:lnSpc>
            </a:pPr>
            <a:r>
              <a:rPr lang="en-US" altLang="en-US"/>
              <a:t>Should be geared to a level appropriate for the students.</a:t>
            </a:r>
          </a:p>
        </p:txBody>
      </p:sp>
    </p:spTree>
    <p:extLst>
      <p:ext uri="{BB962C8B-B14F-4D97-AF65-F5344CB8AC3E}">
        <p14:creationId xmlns:p14="http://schemas.microsoft.com/office/powerpoint/2010/main" val="3280280240"/>
      </p:ext>
    </p:extLst>
  </p:cSld>
  <p:clrMapOvr>
    <a:masterClrMapping/>
  </p:clrMapOvr>
  <p:transition/>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noFill/>
          <a:ln/>
        </p:spPr>
        <p:txBody>
          <a:bodyPr/>
          <a:lstStyle/>
          <a:p>
            <a:r>
              <a:rPr lang="en-US" altLang="en-US"/>
              <a:t>Tutorial</a:t>
            </a:r>
          </a:p>
        </p:txBody>
      </p:sp>
      <p:sp>
        <p:nvSpPr>
          <p:cNvPr id="14339" name="Rectangle 3"/>
          <p:cNvSpPr>
            <a:spLocks noGrp="1" noChangeArrowheads="1"/>
          </p:cNvSpPr>
          <p:nvPr>
            <p:ph type="body" idx="1"/>
          </p:nvPr>
        </p:nvSpPr>
        <p:spPr>
          <a:noFill/>
          <a:ln/>
        </p:spPr>
        <p:txBody>
          <a:bodyPr/>
          <a:lstStyle/>
          <a:p>
            <a:pPr>
              <a:lnSpc>
                <a:spcPct val="110000"/>
              </a:lnSpc>
            </a:pPr>
            <a:r>
              <a:rPr lang="en-US" altLang="en-US"/>
              <a:t>A form of CBI in which the computer assumes the role of a tutor -- introducing content, providing practice, and assessing learning.</a:t>
            </a:r>
          </a:p>
          <a:p>
            <a:pPr>
              <a:lnSpc>
                <a:spcPct val="110000"/>
              </a:lnSpc>
            </a:pPr>
            <a:r>
              <a:rPr lang="en-US" altLang="en-US"/>
              <a:t>Tutorials are used to introduce new content to learners in much the same manner that a human teacher might.</a:t>
            </a:r>
          </a:p>
        </p:txBody>
      </p:sp>
    </p:spTree>
    <p:extLst>
      <p:ext uri="{BB962C8B-B14F-4D97-AF65-F5344CB8AC3E}">
        <p14:creationId xmlns:p14="http://schemas.microsoft.com/office/powerpoint/2010/main" val="912726933"/>
      </p:ext>
    </p:extLst>
  </p:cSld>
  <p:clrMapOvr>
    <a:masterClrMapping/>
  </p:clrMapOvr>
  <p:transition/>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a:ln/>
        </p:spPr>
        <p:txBody>
          <a:bodyPr/>
          <a:lstStyle/>
          <a:p>
            <a:r>
              <a:rPr lang="en-US" altLang="en-US"/>
              <a:t>Tutorial</a:t>
            </a:r>
          </a:p>
        </p:txBody>
      </p:sp>
      <p:sp>
        <p:nvSpPr>
          <p:cNvPr id="15363" name="Rectangle 3"/>
          <p:cNvSpPr>
            <a:spLocks noGrp="1" noChangeArrowheads="1"/>
          </p:cNvSpPr>
          <p:nvPr>
            <p:ph type="body" idx="1"/>
          </p:nvPr>
        </p:nvSpPr>
        <p:spPr>
          <a:xfrm>
            <a:off x="685800" y="1752600"/>
            <a:ext cx="7772400" cy="4343400"/>
          </a:xfrm>
          <a:noFill/>
          <a:ln/>
        </p:spPr>
        <p:txBody>
          <a:bodyPr/>
          <a:lstStyle/>
          <a:p>
            <a:pPr>
              <a:lnSpc>
                <a:spcPct val="105000"/>
              </a:lnSpc>
            </a:pPr>
            <a:r>
              <a:rPr lang="en-US" altLang="en-US"/>
              <a:t>Because tutorials present content to students, they can be used in any area of the curriculum for:</a:t>
            </a:r>
          </a:p>
          <a:p>
            <a:pPr lvl="1">
              <a:lnSpc>
                <a:spcPct val="105000"/>
              </a:lnSpc>
            </a:pPr>
            <a:r>
              <a:rPr lang="en-US" altLang="en-US"/>
              <a:t>remediation when learners lack necessary background knowledge.</a:t>
            </a:r>
          </a:p>
          <a:p>
            <a:pPr lvl="1">
              <a:lnSpc>
                <a:spcPct val="105000"/>
              </a:lnSpc>
            </a:pPr>
            <a:r>
              <a:rPr lang="en-US" altLang="en-US"/>
              <a:t>enrichment when learners wish to go beyond the basics.</a:t>
            </a:r>
          </a:p>
          <a:p>
            <a:pPr lvl="1">
              <a:lnSpc>
                <a:spcPct val="105000"/>
              </a:lnSpc>
            </a:pPr>
            <a:r>
              <a:rPr lang="en-US" altLang="en-US"/>
              <a:t>introduction of content to all learners (freeing the instructor to do other things).</a:t>
            </a:r>
          </a:p>
        </p:txBody>
      </p:sp>
    </p:spTree>
    <p:extLst>
      <p:ext uri="{BB962C8B-B14F-4D97-AF65-F5344CB8AC3E}">
        <p14:creationId xmlns:p14="http://schemas.microsoft.com/office/powerpoint/2010/main" val="2026691693"/>
      </p:ext>
    </p:extLst>
  </p:cSld>
  <p:clrMapOvr>
    <a:masterClrMapping/>
  </p:clrMapOvr>
  <p:transition/>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noFill/>
          <a:ln/>
        </p:spPr>
        <p:txBody>
          <a:bodyPr/>
          <a:lstStyle/>
          <a:p>
            <a:r>
              <a:rPr lang="en-US" altLang="en-US"/>
              <a:t>Tutorial</a:t>
            </a:r>
          </a:p>
        </p:txBody>
      </p:sp>
      <p:sp>
        <p:nvSpPr>
          <p:cNvPr id="18435" name="Rectangle 3"/>
          <p:cNvSpPr>
            <a:spLocks noGrp="1" noChangeArrowheads="1"/>
          </p:cNvSpPr>
          <p:nvPr>
            <p:ph type="body" idx="1"/>
          </p:nvPr>
        </p:nvSpPr>
        <p:spPr>
          <a:xfrm>
            <a:off x="685800" y="1752600"/>
            <a:ext cx="7772400" cy="4572000"/>
          </a:xfrm>
          <a:noFill/>
          <a:ln/>
        </p:spPr>
        <p:txBody>
          <a:bodyPr/>
          <a:lstStyle/>
          <a:p>
            <a:pPr>
              <a:lnSpc>
                <a:spcPct val="110000"/>
              </a:lnSpc>
            </a:pPr>
            <a:r>
              <a:rPr lang="en-US" altLang="en-US"/>
              <a:t>Good for verbal and conceptual learning.</a:t>
            </a:r>
          </a:p>
          <a:p>
            <a:pPr>
              <a:lnSpc>
                <a:spcPct val="110000"/>
              </a:lnSpc>
            </a:pPr>
            <a:r>
              <a:rPr lang="en-US" altLang="en-US"/>
              <a:t>May require significant investment of students’ time.</a:t>
            </a:r>
          </a:p>
          <a:p>
            <a:pPr>
              <a:lnSpc>
                <a:spcPct val="110000"/>
              </a:lnSpc>
            </a:pPr>
            <a:r>
              <a:rPr lang="en-US" altLang="en-US"/>
              <a:t>Can be effectively used by individuals or groups of 2-3 students.</a:t>
            </a:r>
          </a:p>
          <a:p>
            <a:pPr>
              <a:lnSpc>
                <a:spcPct val="110000"/>
              </a:lnSpc>
            </a:pPr>
            <a:r>
              <a:rPr lang="en-US" altLang="en-US"/>
              <a:t>Should be followed by opportunities for student application of knowledge.</a:t>
            </a:r>
          </a:p>
        </p:txBody>
      </p:sp>
    </p:spTree>
    <p:extLst>
      <p:ext uri="{BB962C8B-B14F-4D97-AF65-F5344CB8AC3E}">
        <p14:creationId xmlns:p14="http://schemas.microsoft.com/office/powerpoint/2010/main" val="1598454117"/>
      </p:ext>
    </p:extLst>
  </p:cSld>
  <p:clrMapOvr>
    <a:masterClrMapping/>
  </p:clrMapOvr>
  <p:transition/>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noFill/>
          <a:ln/>
        </p:spPr>
        <p:txBody>
          <a:bodyPr/>
          <a:lstStyle/>
          <a:p>
            <a:r>
              <a:rPr lang="en-US" altLang="en-US"/>
              <a:t>Simulation</a:t>
            </a:r>
          </a:p>
        </p:txBody>
      </p:sp>
      <p:sp>
        <p:nvSpPr>
          <p:cNvPr id="19459" name="Rectangle 3"/>
          <p:cNvSpPr>
            <a:spLocks noGrp="1" noChangeArrowheads="1"/>
          </p:cNvSpPr>
          <p:nvPr>
            <p:ph type="body" idx="1"/>
          </p:nvPr>
        </p:nvSpPr>
        <p:spPr>
          <a:noFill/>
          <a:ln/>
        </p:spPr>
        <p:txBody>
          <a:bodyPr/>
          <a:lstStyle/>
          <a:p>
            <a:pPr>
              <a:lnSpc>
                <a:spcPct val="110000"/>
              </a:lnSpc>
            </a:pPr>
            <a:r>
              <a:rPr lang="en-US" altLang="en-US"/>
              <a:t>A form of CBI that provides a simplified representation of a real situation, phenomenon, or process.</a:t>
            </a:r>
          </a:p>
          <a:p>
            <a:pPr>
              <a:lnSpc>
                <a:spcPct val="110000"/>
              </a:lnSpc>
            </a:pPr>
            <a:r>
              <a:rPr lang="en-US" altLang="en-US"/>
              <a:t>Provides the opportunity for students to apply knowledge in a realistic format but without the time, expense, or risk associated with the real thing.</a:t>
            </a:r>
          </a:p>
        </p:txBody>
      </p:sp>
    </p:spTree>
    <p:extLst>
      <p:ext uri="{BB962C8B-B14F-4D97-AF65-F5344CB8AC3E}">
        <p14:creationId xmlns:p14="http://schemas.microsoft.com/office/powerpoint/2010/main" val="1972423440"/>
      </p:ext>
    </p:extLst>
  </p:cSld>
  <p:clrMapOvr>
    <a:masterClrMapping/>
  </p:clrMapOvr>
  <p:transition/>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noFill/>
          <a:ln/>
        </p:spPr>
        <p:txBody>
          <a:bodyPr/>
          <a:lstStyle/>
          <a:p>
            <a:r>
              <a:rPr lang="en-US" altLang="en-US"/>
              <a:t>Simulation</a:t>
            </a:r>
          </a:p>
        </p:txBody>
      </p:sp>
      <p:sp>
        <p:nvSpPr>
          <p:cNvPr id="20483" name="Rectangle 3"/>
          <p:cNvSpPr>
            <a:spLocks noGrp="1" noChangeArrowheads="1"/>
          </p:cNvSpPr>
          <p:nvPr>
            <p:ph type="body" idx="1"/>
          </p:nvPr>
        </p:nvSpPr>
        <p:spPr>
          <a:noFill/>
          <a:ln/>
        </p:spPr>
        <p:txBody>
          <a:bodyPr/>
          <a:lstStyle/>
          <a:p>
            <a:pPr>
              <a:lnSpc>
                <a:spcPct val="110000"/>
              </a:lnSpc>
            </a:pPr>
            <a:r>
              <a:rPr lang="en-US" altLang="en-US"/>
              <a:t>One of the best ways to use CBI in the sciences and other subject areas; simulation makes good use of what the computer does well.</a:t>
            </a:r>
          </a:p>
          <a:p>
            <a:pPr>
              <a:lnSpc>
                <a:spcPct val="110000"/>
              </a:lnSpc>
            </a:pPr>
            <a:r>
              <a:rPr lang="en-US" altLang="en-US"/>
              <a:t>Simulations can mimic physical objects or phenomena, processes, procedures, and situations.</a:t>
            </a:r>
          </a:p>
        </p:txBody>
      </p:sp>
    </p:spTree>
    <p:extLst>
      <p:ext uri="{BB962C8B-B14F-4D97-AF65-F5344CB8AC3E}">
        <p14:creationId xmlns:p14="http://schemas.microsoft.com/office/powerpoint/2010/main" val="256141057"/>
      </p:ext>
    </p:extLst>
  </p:cSld>
  <p:clrMapOvr>
    <a:masterClrMapping/>
  </p:clrMapOvr>
  <p:transition/>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noFill/>
          <a:ln/>
        </p:spPr>
        <p:txBody>
          <a:bodyPr/>
          <a:lstStyle/>
          <a:p>
            <a:r>
              <a:rPr lang="en-US" altLang="en-US"/>
              <a:t>Simulation</a:t>
            </a:r>
          </a:p>
        </p:txBody>
      </p:sp>
      <p:sp>
        <p:nvSpPr>
          <p:cNvPr id="23555" name="Rectangle 3"/>
          <p:cNvSpPr>
            <a:spLocks noGrp="1" noChangeArrowheads="1"/>
          </p:cNvSpPr>
          <p:nvPr>
            <p:ph type="body" idx="1"/>
          </p:nvPr>
        </p:nvSpPr>
        <p:spPr>
          <a:xfrm>
            <a:off x="685800" y="1676400"/>
            <a:ext cx="7772400" cy="4572000"/>
          </a:xfrm>
          <a:noFill/>
          <a:ln/>
        </p:spPr>
        <p:txBody>
          <a:bodyPr/>
          <a:lstStyle/>
          <a:p>
            <a:pPr>
              <a:lnSpc>
                <a:spcPct val="110000"/>
              </a:lnSpc>
            </a:pPr>
            <a:r>
              <a:rPr lang="en-US" altLang="en-US"/>
              <a:t>Best used for application of knowledge, problem solving, and thinking skills.</a:t>
            </a:r>
          </a:p>
          <a:p>
            <a:pPr>
              <a:lnSpc>
                <a:spcPct val="110000"/>
              </a:lnSpc>
            </a:pPr>
            <a:r>
              <a:rPr lang="en-US" altLang="en-US"/>
              <a:t>Time involvement may be brief or extended depending on the simulation.</a:t>
            </a:r>
          </a:p>
          <a:p>
            <a:pPr>
              <a:lnSpc>
                <a:spcPct val="110000"/>
              </a:lnSpc>
            </a:pPr>
            <a:r>
              <a:rPr lang="en-US" altLang="en-US"/>
              <a:t>Good for small groups of students, although can be used by individuals.</a:t>
            </a:r>
          </a:p>
          <a:p>
            <a:pPr>
              <a:lnSpc>
                <a:spcPct val="110000"/>
              </a:lnSpc>
            </a:pPr>
            <a:r>
              <a:rPr lang="en-US" altLang="en-US"/>
              <a:t>Often requires guidance and follow-up for effective use.</a:t>
            </a:r>
          </a:p>
        </p:txBody>
      </p:sp>
    </p:spTree>
    <p:extLst>
      <p:ext uri="{BB962C8B-B14F-4D97-AF65-F5344CB8AC3E}">
        <p14:creationId xmlns:p14="http://schemas.microsoft.com/office/powerpoint/2010/main" val="2010191424"/>
      </p:ext>
    </p:extLst>
  </p:cSld>
  <p:clrMapOvr>
    <a:masterClrMapping/>
  </p:clrMapOvr>
  <p:transition/>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noFill/>
          <a:ln/>
        </p:spPr>
        <p:txBody>
          <a:bodyPr/>
          <a:lstStyle/>
          <a:p>
            <a:r>
              <a:rPr lang="en-US" altLang="en-US"/>
              <a:t>Instructional Game</a:t>
            </a:r>
          </a:p>
        </p:txBody>
      </p:sp>
      <p:sp>
        <p:nvSpPr>
          <p:cNvPr id="24579" name="Rectangle 3"/>
          <p:cNvSpPr>
            <a:spLocks noGrp="1" noChangeArrowheads="1"/>
          </p:cNvSpPr>
          <p:nvPr>
            <p:ph type="body" idx="1"/>
          </p:nvPr>
        </p:nvSpPr>
        <p:spPr>
          <a:xfrm>
            <a:off x="685800" y="1981200"/>
            <a:ext cx="7772400" cy="4267200"/>
          </a:xfrm>
          <a:noFill/>
          <a:ln/>
        </p:spPr>
        <p:txBody>
          <a:bodyPr/>
          <a:lstStyle/>
          <a:p>
            <a:pPr>
              <a:lnSpc>
                <a:spcPct val="105000"/>
              </a:lnSpc>
            </a:pPr>
            <a:r>
              <a:rPr lang="en-US" altLang="en-US"/>
              <a:t>Usually another type of CBI (e.g., drill and practice or simulation) modified to include gaming elements.</a:t>
            </a:r>
          </a:p>
          <a:p>
            <a:pPr>
              <a:lnSpc>
                <a:spcPct val="105000"/>
              </a:lnSpc>
            </a:pPr>
            <a:r>
              <a:rPr lang="en-US" altLang="en-US"/>
              <a:t>Generally features</a:t>
            </a:r>
          </a:p>
          <a:p>
            <a:pPr lvl="1">
              <a:lnSpc>
                <a:spcPct val="105000"/>
              </a:lnSpc>
            </a:pPr>
            <a:r>
              <a:rPr lang="en-US" altLang="en-US"/>
              <a:t>an end goal and rules of play.</a:t>
            </a:r>
          </a:p>
          <a:p>
            <a:pPr lvl="1">
              <a:lnSpc>
                <a:spcPct val="105000"/>
              </a:lnSpc>
            </a:pPr>
            <a:r>
              <a:rPr lang="en-US" altLang="en-US"/>
              <a:t>sensory appeal.</a:t>
            </a:r>
          </a:p>
          <a:p>
            <a:pPr lvl="1">
              <a:lnSpc>
                <a:spcPct val="105000"/>
              </a:lnSpc>
            </a:pPr>
            <a:r>
              <a:rPr lang="en-US" altLang="en-US"/>
              <a:t>motivational elements (e.g., competition, cooperation, challenge, fantasy).</a:t>
            </a:r>
          </a:p>
        </p:txBody>
      </p:sp>
    </p:spTree>
    <p:extLst>
      <p:ext uri="{BB962C8B-B14F-4D97-AF65-F5344CB8AC3E}">
        <p14:creationId xmlns:p14="http://schemas.microsoft.com/office/powerpoint/2010/main" val="221593437"/>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706090"/>
          </a:xfrm>
        </p:spPr>
        <p:txBody>
          <a:bodyPr>
            <a:normAutofit fontScale="90000"/>
          </a:bodyPr>
          <a:lstStyle/>
          <a:p>
            <a:r>
              <a:rPr lang="en-GB" b="1" dirty="0"/>
              <a:t>Planning Phase </a:t>
            </a:r>
            <a:endParaRPr lang="en-GB" dirty="0"/>
          </a:p>
        </p:txBody>
      </p:sp>
      <p:sp>
        <p:nvSpPr>
          <p:cNvPr id="3" name="Content Placeholder 2"/>
          <p:cNvSpPr>
            <a:spLocks noGrp="1"/>
          </p:cNvSpPr>
          <p:nvPr>
            <p:ph idx="1"/>
          </p:nvPr>
        </p:nvSpPr>
        <p:spPr>
          <a:xfrm>
            <a:off x="0" y="764704"/>
            <a:ext cx="8964488" cy="6093296"/>
          </a:xfrm>
        </p:spPr>
        <p:txBody>
          <a:bodyPr>
            <a:normAutofit/>
          </a:bodyPr>
          <a:lstStyle/>
          <a:p>
            <a:pPr marL="0" indent="0">
              <a:buNone/>
            </a:pPr>
            <a:r>
              <a:rPr lang="en-GB" dirty="0"/>
              <a:t>At this initial phase students will experience a sense of interest in or curiosity about the topic</a:t>
            </a:r>
            <a:r>
              <a:rPr lang="en-GB" dirty="0" smtClean="0"/>
              <a:t>. Students </a:t>
            </a:r>
            <a:r>
              <a:rPr lang="en-GB" dirty="0"/>
              <a:t>will start </a:t>
            </a:r>
            <a:r>
              <a:rPr lang="en-GB" dirty="0" smtClean="0"/>
              <a:t>by:</a:t>
            </a:r>
          </a:p>
          <a:p>
            <a:r>
              <a:rPr lang="en-GB" dirty="0" smtClean="0"/>
              <a:t>Figuring </a:t>
            </a:r>
            <a:r>
              <a:rPr lang="en-GB" dirty="0"/>
              <a:t>out the general questions that need to be investigated.</a:t>
            </a:r>
          </a:p>
          <a:p>
            <a:r>
              <a:rPr lang="en-GB" dirty="0" smtClean="0"/>
              <a:t>Finding </a:t>
            </a:r>
            <a:r>
              <a:rPr lang="en-GB" dirty="0"/>
              <a:t>the information and materials regarding the particular topic.</a:t>
            </a:r>
          </a:p>
          <a:p>
            <a:r>
              <a:rPr lang="en-GB" dirty="0" smtClean="0"/>
              <a:t>Determining </a:t>
            </a:r>
            <a:r>
              <a:rPr lang="en-GB" dirty="0"/>
              <a:t>the way to present the information to the target audience.</a:t>
            </a:r>
          </a:p>
          <a:p>
            <a:r>
              <a:rPr lang="en-GB" dirty="0" smtClean="0"/>
              <a:t>Suggesting </a:t>
            </a:r>
            <a:r>
              <a:rPr lang="en-GB" dirty="0"/>
              <a:t>the criteria pertinent to their research product and process evaluation.</a:t>
            </a:r>
          </a:p>
        </p:txBody>
      </p:sp>
    </p:spTree>
    <p:extLst>
      <p:ext uri="{BB962C8B-B14F-4D97-AF65-F5344CB8AC3E}">
        <p14:creationId xmlns:p14="http://schemas.microsoft.com/office/powerpoint/2010/main" val="1600277953"/>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noFill/>
          <a:ln/>
        </p:spPr>
        <p:txBody>
          <a:bodyPr/>
          <a:lstStyle/>
          <a:p>
            <a:r>
              <a:rPr lang="en-US" altLang="en-US"/>
              <a:t>Instructional Game</a:t>
            </a:r>
          </a:p>
        </p:txBody>
      </p:sp>
      <p:sp>
        <p:nvSpPr>
          <p:cNvPr id="25603" name="Rectangle 3"/>
          <p:cNvSpPr>
            <a:spLocks noGrp="1" noChangeArrowheads="1"/>
          </p:cNvSpPr>
          <p:nvPr>
            <p:ph type="body" idx="1"/>
          </p:nvPr>
        </p:nvSpPr>
        <p:spPr>
          <a:noFill/>
          <a:ln/>
        </p:spPr>
        <p:txBody>
          <a:bodyPr/>
          <a:lstStyle/>
          <a:p>
            <a:pPr>
              <a:lnSpc>
                <a:spcPct val="110000"/>
              </a:lnSpc>
            </a:pPr>
            <a:r>
              <a:rPr lang="en-US" altLang="en-US"/>
              <a:t>Examples of this type of CBI are found throughout education.  Usually, they are aimed at younger learners such as those in the elementary grades.</a:t>
            </a:r>
          </a:p>
          <a:p>
            <a:pPr>
              <a:lnSpc>
                <a:spcPct val="110000"/>
              </a:lnSpc>
            </a:pPr>
            <a:r>
              <a:rPr lang="en-US" altLang="en-US"/>
              <a:t>Games can substitute for worksheets and exercises, as a reward, or, in some cases, to foster cooperation.</a:t>
            </a:r>
          </a:p>
        </p:txBody>
      </p:sp>
    </p:spTree>
    <p:extLst>
      <p:ext uri="{BB962C8B-B14F-4D97-AF65-F5344CB8AC3E}">
        <p14:creationId xmlns:p14="http://schemas.microsoft.com/office/powerpoint/2010/main" val="2171244251"/>
      </p:ext>
    </p:extLst>
  </p:cSld>
  <p:clrMapOvr>
    <a:masterClrMapping/>
  </p:clrMapOvr>
  <p:transition/>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noFill/>
          <a:ln/>
        </p:spPr>
        <p:txBody>
          <a:bodyPr/>
          <a:lstStyle/>
          <a:p>
            <a:r>
              <a:rPr lang="en-US" altLang="en-US"/>
              <a:t>Problem Solving</a:t>
            </a:r>
          </a:p>
        </p:txBody>
      </p:sp>
      <p:sp>
        <p:nvSpPr>
          <p:cNvPr id="27651" name="Rectangle 3"/>
          <p:cNvSpPr>
            <a:spLocks noGrp="1" noChangeArrowheads="1"/>
          </p:cNvSpPr>
          <p:nvPr>
            <p:ph type="body" idx="1"/>
          </p:nvPr>
        </p:nvSpPr>
        <p:spPr>
          <a:noFill/>
          <a:ln/>
        </p:spPr>
        <p:txBody>
          <a:bodyPr/>
          <a:lstStyle/>
          <a:p>
            <a:pPr>
              <a:lnSpc>
                <a:spcPct val="110000"/>
              </a:lnSpc>
            </a:pPr>
            <a:r>
              <a:rPr lang="en-US" altLang="en-US"/>
              <a:t>CBI program that is designed to foster thinking or problem solving skills, but does not fit into one of the other categories.</a:t>
            </a:r>
          </a:p>
          <a:p>
            <a:pPr>
              <a:lnSpc>
                <a:spcPct val="110000"/>
              </a:lnSpc>
            </a:pPr>
            <a:r>
              <a:rPr lang="en-US" altLang="en-US"/>
              <a:t>Usually focuses on a specific type of problem solving and provides practice on a number or variety of problems.</a:t>
            </a:r>
          </a:p>
        </p:txBody>
      </p:sp>
    </p:spTree>
    <p:extLst>
      <p:ext uri="{BB962C8B-B14F-4D97-AF65-F5344CB8AC3E}">
        <p14:creationId xmlns:p14="http://schemas.microsoft.com/office/powerpoint/2010/main" val="2405853494"/>
      </p:ext>
    </p:extLst>
  </p:cSld>
  <p:clrMapOvr>
    <a:masterClrMapping/>
  </p:clrMapOvr>
  <p:transition/>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noFill/>
          <a:ln/>
        </p:spPr>
        <p:txBody>
          <a:bodyPr/>
          <a:lstStyle/>
          <a:p>
            <a:r>
              <a:rPr lang="en-US" altLang="en-US"/>
              <a:t>Problem Solving</a:t>
            </a:r>
          </a:p>
        </p:txBody>
      </p:sp>
      <p:sp>
        <p:nvSpPr>
          <p:cNvPr id="28675" name="Rectangle 3"/>
          <p:cNvSpPr>
            <a:spLocks noGrp="1" noChangeArrowheads="1"/>
          </p:cNvSpPr>
          <p:nvPr>
            <p:ph type="body" idx="1"/>
          </p:nvPr>
        </p:nvSpPr>
        <p:spPr>
          <a:noFill/>
          <a:ln/>
        </p:spPr>
        <p:txBody>
          <a:bodyPr/>
          <a:lstStyle/>
          <a:p>
            <a:pPr>
              <a:lnSpc>
                <a:spcPct val="110000"/>
              </a:lnSpc>
            </a:pPr>
            <a:r>
              <a:rPr lang="en-US" altLang="en-US"/>
              <a:t>Problem solving applications sometimes focus on specific topics areas (e.g., mathematics, science) and sometimes they are designed to promote general problem-solving abilities (e.g., pattern recognition, prediction).</a:t>
            </a:r>
          </a:p>
        </p:txBody>
      </p:sp>
    </p:spTree>
    <p:extLst>
      <p:ext uri="{BB962C8B-B14F-4D97-AF65-F5344CB8AC3E}">
        <p14:creationId xmlns:p14="http://schemas.microsoft.com/office/powerpoint/2010/main" val="1211296531"/>
      </p:ext>
    </p:extLst>
  </p:cSld>
  <p:clrMapOvr>
    <a:masterClrMapping/>
  </p:clrMapOvr>
  <p:transition/>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noFill/>
          <a:ln/>
        </p:spPr>
        <p:txBody>
          <a:bodyPr/>
          <a:lstStyle/>
          <a:p>
            <a:r>
              <a:rPr lang="en-US" altLang="en-US"/>
              <a:t>Other</a:t>
            </a:r>
          </a:p>
        </p:txBody>
      </p:sp>
      <p:sp>
        <p:nvSpPr>
          <p:cNvPr id="31747" name="Rectangle 3"/>
          <p:cNvSpPr>
            <a:spLocks noGrp="1" noChangeArrowheads="1"/>
          </p:cNvSpPr>
          <p:nvPr>
            <p:ph type="body" idx="1"/>
          </p:nvPr>
        </p:nvSpPr>
        <p:spPr>
          <a:xfrm>
            <a:off x="685800" y="2438400"/>
            <a:ext cx="7772400" cy="2819400"/>
          </a:xfrm>
          <a:noFill/>
          <a:ln/>
        </p:spPr>
        <p:txBody>
          <a:bodyPr/>
          <a:lstStyle/>
          <a:p>
            <a:r>
              <a:rPr lang="en-US" altLang="en-US"/>
              <a:t>Many applications, particularly those that have been developed in recent years, are not easily classified into one of the preceding categories.  </a:t>
            </a:r>
          </a:p>
        </p:txBody>
      </p:sp>
    </p:spTree>
    <p:extLst>
      <p:ext uri="{BB962C8B-B14F-4D97-AF65-F5344CB8AC3E}">
        <p14:creationId xmlns:p14="http://schemas.microsoft.com/office/powerpoint/2010/main" val="943821595"/>
      </p:ext>
    </p:extLst>
  </p:cSld>
  <p:clrMapOvr>
    <a:masterClrMapping/>
  </p:clrMapOvr>
  <p:transition/>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noFill/>
          <a:ln/>
        </p:spPr>
        <p:txBody>
          <a:bodyPr/>
          <a:lstStyle/>
          <a:p>
            <a:r>
              <a:rPr lang="en-US" altLang="en-US"/>
              <a:t>Advantages and Limitations</a:t>
            </a:r>
            <a:br>
              <a:rPr lang="en-US" altLang="en-US"/>
            </a:br>
            <a:r>
              <a:rPr lang="en-US" altLang="en-US"/>
              <a:t>of CBI</a:t>
            </a:r>
          </a:p>
        </p:txBody>
      </p:sp>
      <p:grpSp>
        <p:nvGrpSpPr>
          <p:cNvPr id="32780" name="Group 12"/>
          <p:cNvGrpSpPr>
            <a:grpSpLocks/>
          </p:cNvGrpSpPr>
          <p:nvPr/>
        </p:nvGrpSpPr>
        <p:grpSpPr bwMode="auto">
          <a:xfrm>
            <a:off x="2509838" y="1952625"/>
            <a:ext cx="4106862" cy="3957638"/>
            <a:chOff x="1581" y="1230"/>
            <a:chExt cx="2587" cy="2493"/>
          </a:xfrm>
        </p:grpSpPr>
        <p:sp>
          <p:nvSpPr>
            <p:cNvPr id="32771" name="Freeform 3"/>
            <p:cNvSpPr>
              <a:spLocks/>
            </p:cNvSpPr>
            <p:nvPr/>
          </p:nvSpPr>
          <p:spPr bwMode="auto">
            <a:xfrm>
              <a:off x="2308" y="2950"/>
              <a:ext cx="1603" cy="451"/>
            </a:xfrm>
            <a:custGeom>
              <a:avLst/>
              <a:gdLst>
                <a:gd name="T0" fmla="*/ 1311 w 1603"/>
                <a:gd name="T1" fmla="*/ 95 h 451"/>
                <a:gd name="T2" fmla="*/ 1438 w 1603"/>
                <a:gd name="T3" fmla="*/ 368 h 451"/>
                <a:gd name="T4" fmla="*/ 1373 w 1603"/>
                <a:gd name="T5" fmla="*/ 344 h 451"/>
                <a:gd name="T6" fmla="*/ 1281 w 1603"/>
                <a:gd name="T7" fmla="*/ 376 h 451"/>
                <a:gd name="T8" fmla="*/ 1189 w 1603"/>
                <a:gd name="T9" fmla="*/ 403 h 451"/>
                <a:gd name="T10" fmla="*/ 1083 w 1603"/>
                <a:gd name="T11" fmla="*/ 426 h 451"/>
                <a:gd name="T12" fmla="*/ 991 w 1603"/>
                <a:gd name="T13" fmla="*/ 440 h 451"/>
                <a:gd name="T14" fmla="*/ 903 w 1603"/>
                <a:gd name="T15" fmla="*/ 446 h 451"/>
                <a:gd name="T16" fmla="*/ 814 w 1603"/>
                <a:gd name="T17" fmla="*/ 446 h 451"/>
                <a:gd name="T18" fmla="*/ 715 w 1603"/>
                <a:gd name="T19" fmla="*/ 436 h 451"/>
                <a:gd name="T20" fmla="*/ 592 w 1603"/>
                <a:gd name="T21" fmla="*/ 409 h 451"/>
                <a:gd name="T22" fmla="*/ 489 w 1603"/>
                <a:gd name="T23" fmla="*/ 380 h 451"/>
                <a:gd name="T24" fmla="*/ 405 w 1603"/>
                <a:gd name="T25" fmla="*/ 348 h 451"/>
                <a:gd name="T26" fmla="*/ 320 w 1603"/>
                <a:gd name="T27" fmla="*/ 304 h 451"/>
                <a:gd name="T28" fmla="*/ 226 w 1603"/>
                <a:gd name="T29" fmla="*/ 238 h 451"/>
                <a:gd name="T30" fmla="*/ 147 w 1603"/>
                <a:gd name="T31" fmla="*/ 173 h 451"/>
                <a:gd name="T32" fmla="*/ 95 w 1603"/>
                <a:gd name="T33" fmla="*/ 123 h 451"/>
                <a:gd name="T34" fmla="*/ 0 w 1603"/>
                <a:gd name="T35" fmla="*/ 0 h 451"/>
                <a:gd name="T36" fmla="*/ 126 w 1603"/>
                <a:gd name="T37" fmla="*/ 116 h 451"/>
                <a:gd name="T38" fmla="*/ 204 w 1603"/>
                <a:gd name="T39" fmla="*/ 173 h 451"/>
                <a:gd name="T40" fmla="*/ 286 w 1603"/>
                <a:gd name="T41" fmla="*/ 215 h 451"/>
                <a:gd name="T42" fmla="*/ 368 w 1603"/>
                <a:gd name="T43" fmla="*/ 249 h 451"/>
                <a:gd name="T44" fmla="*/ 454 w 1603"/>
                <a:gd name="T45" fmla="*/ 273 h 451"/>
                <a:gd name="T46" fmla="*/ 533 w 1603"/>
                <a:gd name="T47" fmla="*/ 288 h 451"/>
                <a:gd name="T48" fmla="*/ 628 w 1603"/>
                <a:gd name="T49" fmla="*/ 296 h 451"/>
                <a:gd name="T50" fmla="*/ 715 w 1603"/>
                <a:gd name="T51" fmla="*/ 296 h 451"/>
                <a:gd name="T52" fmla="*/ 831 w 1603"/>
                <a:gd name="T53" fmla="*/ 289 h 451"/>
                <a:gd name="T54" fmla="*/ 933 w 1603"/>
                <a:gd name="T55" fmla="*/ 276 h 451"/>
                <a:gd name="T56" fmla="*/ 1032 w 1603"/>
                <a:gd name="T57" fmla="*/ 255 h 451"/>
                <a:gd name="T58" fmla="*/ 1131 w 1603"/>
                <a:gd name="T59" fmla="*/ 228 h 451"/>
                <a:gd name="T60" fmla="*/ 1230 w 1603"/>
                <a:gd name="T61" fmla="*/ 194 h 451"/>
                <a:gd name="T62" fmla="*/ 1332 w 1603"/>
                <a:gd name="T63" fmla="*/ 142 h 4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603" h="451">
                  <a:moveTo>
                    <a:pt x="1332" y="142"/>
                  </a:moveTo>
                  <a:lnTo>
                    <a:pt x="1311" y="95"/>
                  </a:lnTo>
                  <a:lnTo>
                    <a:pt x="1602" y="123"/>
                  </a:lnTo>
                  <a:lnTo>
                    <a:pt x="1438" y="368"/>
                  </a:lnTo>
                  <a:lnTo>
                    <a:pt x="1418" y="320"/>
                  </a:lnTo>
                  <a:lnTo>
                    <a:pt x="1373" y="344"/>
                  </a:lnTo>
                  <a:lnTo>
                    <a:pt x="1319" y="365"/>
                  </a:lnTo>
                  <a:lnTo>
                    <a:pt x="1281" y="376"/>
                  </a:lnTo>
                  <a:lnTo>
                    <a:pt x="1239" y="390"/>
                  </a:lnTo>
                  <a:lnTo>
                    <a:pt x="1189" y="403"/>
                  </a:lnTo>
                  <a:lnTo>
                    <a:pt x="1138" y="416"/>
                  </a:lnTo>
                  <a:lnTo>
                    <a:pt x="1083" y="426"/>
                  </a:lnTo>
                  <a:lnTo>
                    <a:pt x="1042" y="433"/>
                  </a:lnTo>
                  <a:lnTo>
                    <a:pt x="991" y="440"/>
                  </a:lnTo>
                  <a:lnTo>
                    <a:pt x="940" y="446"/>
                  </a:lnTo>
                  <a:lnTo>
                    <a:pt x="903" y="446"/>
                  </a:lnTo>
                  <a:lnTo>
                    <a:pt x="854" y="450"/>
                  </a:lnTo>
                  <a:lnTo>
                    <a:pt x="814" y="446"/>
                  </a:lnTo>
                  <a:lnTo>
                    <a:pt x="762" y="443"/>
                  </a:lnTo>
                  <a:lnTo>
                    <a:pt x="715" y="436"/>
                  </a:lnTo>
                  <a:lnTo>
                    <a:pt x="654" y="423"/>
                  </a:lnTo>
                  <a:lnTo>
                    <a:pt x="592" y="409"/>
                  </a:lnTo>
                  <a:lnTo>
                    <a:pt x="538" y="396"/>
                  </a:lnTo>
                  <a:lnTo>
                    <a:pt x="489" y="380"/>
                  </a:lnTo>
                  <a:lnTo>
                    <a:pt x="444" y="365"/>
                  </a:lnTo>
                  <a:lnTo>
                    <a:pt x="405" y="348"/>
                  </a:lnTo>
                  <a:lnTo>
                    <a:pt x="358" y="325"/>
                  </a:lnTo>
                  <a:lnTo>
                    <a:pt x="320" y="304"/>
                  </a:lnTo>
                  <a:lnTo>
                    <a:pt x="274" y="273"/>
                  </a:lnTo>
                  <a:lnTo>
                    <a:pt x="226" y="238"/>
                  </a:lnTo>
                  <a:lnTo>
                    <a:pt x="191" y="211"/>
                  </a:lnTo>
                  <a:lnTo>
                    <a:pt x="147" y="173"/>
                  </a:lnTo>
                  <a:lnTo>
                    <a:pt x="116" y="146"/>
                  </a:lnTo>
                  <a:lnTo>
                    <a:pt x="95" y="123"/>
                  </a:lnTo>
                  <a:lnTo>
                    <a:pt x="58" y="81"/>
                  </a:lnTo>
                  <a:lnTo>
                    <a:pt x="0" y="0"/>
                  </a:lnTo>
                  <a:lnTo>
                    <a:pt x="85" y="81"/>
                  </a:lnTo>
                  <a:lnTo>
                    <a:pt x="126" y="116"/>
                  </a:lnTo>
                  <a:lnTo>
                    <a:pt x="163" y="146"/>
                  </a:lnTo>
                  <a:lnTo>
                    <a:pt x="204" y="173"/>
                  </a:lnTo>
                  <a:lnTo>
                    <a:pt x="245" y="194"/>
                  </a:lnTo>
                  <a:lnTo>
                    <a:pt x="286" y="215"/>
                  </a:lnTo>
                  <a:lnTo>
                    <a:pt x="331" y="235"/>
                  </a:lnTo>
                  <a:lnTo>
                    <a:pt x="368" y="249"/>
                  </a:lnTo>
                  <a:lnTo>
                    <a:pt x="409" y="262"/>
                  </a:lnTo>
                  <a:lnTo>
                    <a:pt x="454" y="273"/>
                  </a:lnTo>
                  <a:lnTo>
                    <a:pt x="498" y="281"/>
                  </a:lnTo>
                  <a:lnTo>
                    <a:pt x="533" y="288"/>
                  </a:lnTo>
                  <a:lnTo>
                    <a:pt x="581" y="291"/>
                  </a:lnTo>
                  <a:lnTo>
                    <a:pt x="628" y="296"/>
                  </a:lnTo>
                  <a:lnTo>
                    <a:pt x="670" y="296"/>
                  </a:lnTo>
                  <a:lnTo>
                    <a:pt x="715" y="296"/>
                  </a:lnTo>
                  <a:lnTo>
                    <a:pt x="773" y="296"/>
                  </a:lnTo>
                  <a:lnTo>
                    <a:pt x="831" y="289"/>
                  </a:lnTo>
                  <a:lnTo>
                    <a:pt x="885" y="283"/>
                  </a:lnTo>
                  <a:lnTo>
                    <a:pt x="933" y="276"/>
                  </a:lnTo>
                  <a:lnTo>
                    <a:pt x="988" y="265"/>
                  </a:lnTo>
                  <a:lnTo>
                    <a:pt x="1032" y="255"/>
                  </a:lnTo>
                  <a:lnTo>
                    <a:pt x="1079" y="242"/>
                  </a:lnTo>
                  <a:lnTo>
                    <a:pt x="1131" y="228"/>
                  </a:lnTo>
                  <a:lnTo>
                    <a:pt x="1175" y="215"/>
                  </a:lnTo>
                  <a:lnTo>
                    <a:pt x="1230" y="194"/>
                  </a:lnTo>
                  <a:lnTo>
                    <a:pt x="1271" y="177"/>
                  </a:lnTo>
                  <a:lnTo>
                    <a:pt x="1332" y="142"/>
                  </a:lnTo>
                </a:path>
              </a:pathLst>
            </a:custGeom>
            <a:solidFill>
              <a:srgbClr val="FF00FF"/>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772" name="Freeform 4"/>
            <p:cNvSpPr>
              <a:spLocks/>
            </p:cNvSpPr>
            <p:nvPr/>
          </p:nvSpPr>
          <p:spPr bwMode="auto">
            <a:xfrm>
              <a:off x="1942" y="1916"/>
              <a:ext cx="451" cy="1604"/>
            </a:xfrm>
            <a:custGeom>
              <a:avLst/>
              <a:gdLst>
                <a:gd name="T0" fmla="*/ 355 w 451"/>
                <a:gd name="T1" fmla="*/ 1313 h 1604"/>
                <a:gd name="T2" fmla="*/ 82 w 451"/>
                <a:gd name="T3" fmla="*/ 1440 h 1604"/>
                <a:gd name="T4" fmla="*/ 106 w 451"/>
                <a:gd name="T5" fmla="*/ 1375 h 1604"/>
                <a:gd name="T6" fmla="*/ 74 w 451"/>
                <a:gd name="T7" fmla="*/ 1283 h 1604"/>
                <a:gd name="T8" fmla="*/ 46 w 451"/>
                <a:gd name="T9" fmla="*/ 1191 h 1604"/>
                <a:gd name="T10" fmla="*/ 24 w 451"/>
                <a:gd name="T11" fmla="*/ 1084 h 1604"/>
                <a:gd name="T12" fmla="*/ 10 w 451"/>
                <a:gd name="T13" fmla="*/ 992 h 1604"/>
                <a:gd name="T14" fmla="*/ 3 w 451"/>
                <a:gd name="T15" fmla="*/ 904 h 1604"/>
                <a:gd name="T16" fmla="*/ 3 w 451"/>
                <a:gd name="T17" fmla="*/ 815 h 1604"/>
                <a:gd name="T18" fmla="*/ 13 w 451"/>
                <a:gd name="T19" fmla="*/ 716 h 1604"/>
                <a:gd name="T20" fmla="*/ 40 w 451"/>
                <a:gd name="T21" fmla="*/ 593 h 1604"/>
                <a:gd name="T22" fmla="*/ 70 w 451"/>
                <a:gd name="T23" fmla="*/ 490 h 1604"/>
                <a:gd name="T24" fmla="*/ 102 w 451"/>
                <a:gd name="T25" fmla="*/ 406 h 1604"/>
                <a:gd name="T26" fmla="*/ 146 w 451"/>
                <a:gd name="T27" fmla="*/ 321 h 1604"/>
                <a:gd name="T28" fmla="*/ 211 w 451"/>
                <a:gd name="T29" fmla="*/ 227 h 1604"/>
                <a:gd name="T30" fmla="*/ 276 w 451"/>
                <a:gd name="T31" fmla="*/ 147 h 1604"/>
                <a:gd name="T32" fmla="*/ 327 w 451"/>
                <a:gd name="T33" fmla="*/ 96 h 1604"/>
                <a:gd name="T34" fmla="*/ 450 w 451"/>
                <a:gd name="T35" fmla="*/ 0 h 1604"/>
                <a:gd name="T36" fmla="*/ 334 w 451"/>
                <a:gd name="T37" fmla="*/ 127 h 1604"/>
                <a:gd name="T38" fmla="*/ 276 w 451"/>
                <a:gd name="T39" fmla="*/ 206 h 1604"/>
                <a:gd name="T40" fmla="*/ 235 w 451"/>
                <a:gd name="T41" fmla="*/ 287 h 1604"/>
                <a:gd name="T42" fmla="*/ 201 w 451"/>
                <a:gd name="T43" fmla="*/ 369 h 1604"/>
                <a:gd name="T44" fmla="*/ 177 w 451"/>
                <a:gd name="T45" fmla="*/ 455 h 1604"/>
                <a:gd name="T46" fmla="*/ 163 w 451"/>
                <a:gd name="T47" fmla="*/ 534 h 1604"/>
                <a:gd name="T48" fmla="*/ 153 w 451"/>
                <a:gd name="T49" fmla="*/ 629 h 1604"/>
                <a:gd name="T50" fmla="*/ 153 w 451"/>
                <a:gd name="T51" fmla="*/ 716 h 1604"/>
                <a:gd name="T52" fmla="*/ 160 w 451"/>
                <a:gd name="T53" fmla="*/ 832 h 1604"/>
                <a:gd name="T54" fmla="*/ 174 w 451"/>
                <a:gd name="T55" fmla="*/ 935 h 1604"/>
                <a:gd name="T56" fmla="*/ 194 w 451"/>
                <a:gd name="T57" fmla="*/ 1034 h 1604"/>
                <a:gd name="T58" fmla="*/ 221 w 451"/>
                <a:gd name="T59" fmla="*/ 1132 h 1604"/>
                <a:gd name="T60" fmla="*/ 255 w 451"/>
                <a:gd name="T61" fmla="*/ 1231 h 1604"/>
                <a:gd name="T62" fmla="*/ 306 w 451"/>
                <a:gd name="T63" fmla="*/ 1334 h 16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51" h="1604">
                  <a:moveTo>
                    <a:pt x="306" y="1334"/>
                  </a:moveTo>
                  <a:lnTo>
                    <a:pt x="355" y="1313"/>
                  </a:lnTo>
                  <a:lnTo>
                    <a:pt x="327" y="1603"/>
                  </a:lnTo>
                  <a:lnTo>
                    <a:pt x="82" y="1440"/>
                  </a:lnTo>
                  <a:lnTo>
                    <a:pt x="129" y="1419"/>
                  </a:lnTo>
                  <a:lnTo>
                    <a:pt x="106" y="1375"/>
                  </a:lnTo>
                  <a:lnTo>
                    <a:pt x="85" y="1320"/>
                  </a:lnTo>
                  <a:lnTo>
                    <a:pt x="74" y="1283"/>
                  </a:lnTo>
                  <a:lnTo>
                    <a:pt x="60" y="1241"/>
                  </a:lnTo>
                  <a:lnTo>
                    <a:pt x="46" y="1191"/>
                  </a:lnTo>
                  <a:lnTo>
                    <a:pt x="34" y="1139"/>
                  </a:lnTo>
                  <a:lnTo>
                    <a:pt x="24" y="1084"/>
                  </a:lnTo>
                  <a:lnTo>
                    <a:pt x="17" y="1044"/>
                  </a:lnTo>
                  <a:lnTo>
                    <a:pt x="10" y="992"/>
                  </a:lnTo>
                  <a:lnTo>
                    <a:pt x="3" y="941"/>
                  </a:lnTo>
                  <a:lnTo>
                    <a:pt x="3" y="904"/>
                  </a:lnTo>
                  <a:lnTo>
                    <a:pt x="0" y="856"/>
                  </a:lnTo>
                  <a:lnTo>
                    <a:pt x="3" y="815"/>
                  </a:lnTo>
                  <a:lnTo>
                    <a:pt x="6" y="764"/>
                  </a:lnTo>
                  <a:lnTo>
                    <a:pt x="13" y="716"/>
                  </a:lnTo>
                  <a:lnTo>
                    <a:pt x="27" y="655"/>
                  </a:lnTo>
                  <a:lnTo>
                    <a:pt x="40" y="593"/>
                  </a:lnTo>
                  <a:lnTo>
                    <a:pt x="54" y="539"/>
                  </a:lnTo>
                  <a:lnTo>
                    <a:pt x="70" y="490"/>
                  </a:lnTo>
                  <a:lnTo>
                    <a:pt x="85" y="445"/>
                  </a:lnTo>
                  <a:lnTo>
                    <a:pt x="102" y="406"/>
                  </a:lnTo>
                  <a:lnTo>
                    <a:pt x="125" y="359"/>
                  </a:lnTo>
                  <a:lnTo>
                    <a:pt x="146" y="321"/>
                  </a:lnTo>
                  <a:lnTo>
                    <a:pt x="177" y="275"/>
                  </a:lnTo>
                  <a:lnTo>
                    <a:pt x="211" y="227"/>
                  </a:lnTo>
                  <a:lnTo>
                    <a:pt x="239" y="191"/>
                  </a:lnTo>
                  <a:lnTo>
                    <a:pt x="276" y="147"/>
                  </a:lnTo>
                  <a:lnTo>
                    <a:pt x="303" y="117"/>
                  </a:lnTo>
                  <a:lnTo>
                    <a:pt x="327" y="96"/>
                  </a:lnTo>
                  <a:lnTo>
                    <a:pt x="368" y="58"/>
                  </a:lnTo>
                  <a:lnTo>
                    <a:pt x="450" y="0"/>
                  </a:lnTo>
                  <a:lnTo>
                    <a:pt x="368" y="86"/>
                  </a:lnTo>
                  <a:lnTo>
                    <a:pt x="334" y="127"/>
                  </a:lnTo>
                  <a:lnTo>
                    <a:pt x="303" y="164"/>
                  </a:lnTo>
                  <a:lnTo>
                    <a:pt x="276" y="206"/>
                  </a:lnTo>
                  <a:lnTo>
                    <a:pt x="255" y="246"/>
                  </a:lnTo>
                  <a:lnTo>
                    <a:pt x="235" y="287"/>
                  </a:lnTo>
                  <a:lnTo>
                    <a:pt x="214" y="332"/>
                  </a:lnTo>
                  <a:lnTo>
                    <a:pt x="201" y="369"/>
                  </a:lnTo>
                  <a:lnTo>
                    <a:pt x="187" y="410"/>
                  </a:lnTo>
                  <a:lnTo>
                    <a:pt x="177" y="455"/>
                  </a:lnTo>
                  <a:lnTo>
                    <a:pt x="169" y="499"/>
                  </a:lnTo>
                  <a:lnTo>
                    <a:pt x="163" y="534"/>
                  </a:lnTo>
                  <a:lnTo>
                    <a:pt x="159" y="582"/>
                  </a:lnTo>
                  <a:lnTo>
                    <a:pt x="153" y="629"/>
                  </a:lnTo>
                  <a:lnTo>
                    <a:pt x="153" y="672"/>
                  </a:lnTo>
                  <a:lnTo>
                    <a:pt x="153" y="716"/>
                  </a:lnTo>
                  <a:lnTo>
                    <a:pt x="153" y="774"/>
                  </a:lnTo>
                  <a:lnTo>
                    <a:pt x="160" y="832"/>
                  </a:lnTo>
                  <a:lnTo>
                    <a:pt x="167" y="887"/>
                  </a:lnTo>
                  <a:lnTo>
                    <a:pt x="174" y="935"/>
                  </a:lnTo>
                  <a:lnTo>
                    <a:pt x="184" y="989"/>
                  </a:lnTo>
                  <a:lnTo>
                    <a:pt x="194" y="1034"/>
                  </a:lnTo>
                  <a:lnTo>
                    <a:pt x="208" y="1080"/>
                  </a:lnTo>
                  <a:lnTo>
                    <a:pt x="221" y="1132"/>
                  </a:lnTo>
                  <a:lnTo>
                    <a:pt x="235" y="1176"/>
                  </a:lnTo>
                  <a:lnTo>
                    <a:pt x="255" y="1231"/>
                  </a:lnTo>
                  <a:lnTo>
                    <a:pt x="273" y="1272"/>
                  </a:lnTo>
                  <a:lnTo>
                    <a:pt x="306" y="1334"/>
                  </a:lnTo>
                </a:path>
              </a:pathLst>
            </a:custGeom>
            <a:solidFill>
              <a:srgbClr val="00FFFF"/>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773" name="Freeform 5"/>
            <p:cNvSpPr>
              <a:spLocks/>
            </p:cNvSpPr>
            <p:nvPr/>
          </p:nvSpPr>
          <p:spPr bwMode="auto">
            <a:xfrm>
              <a:off x="1782" y="1544"/>
              <a:ext cx="1604" cy="452"/>
            </a:xfrm>
            <a:custGeom>
              <a:avLst/>
              <a:gdLst>
                <a:gd name="T0" fmla="*/ 290 w 1604"/>
                <a:gd name="T1" fmla="*/ 355 h 452"/>
                <a:gd name="T2" fmla="*/ 164 w 1604"/>
                <a:gd name="T3" fmla="*/ 83 h 452"/>
                <a:gd name="T4" fmla="*/ 229 w 1604"/>
                <a:gd name="T5" fmla="*/ 106 h 452"/>
                <a:gd name="T6" fmla="*/ 321 w 1604"/>
                <a:gd name="T7" fmla="*/ 75 h 452"/>
                <a:gd name="T8" fmla="*/ 413 w 1604"/>
                <a:gd name="T9" fmla="*/ 47 h 452"/>
                <a:gd name="T10" fmla="*/ 519 w 1604"/>
                <a:gd name="T11" fmla="*/ 24 h 452"/>
                <a:gd name="T12" fmla="*/ 611 w 1604"/>
                <a:gd name="T13" fmla="*/ 10 h 452"/>
                <a:gd name="T14" fmla="*/ 700 w 1604"/>
                <a:gd name="T15" fmla="*/ 4 h 452"/>
                <a:gd name="T16" fmla="*/ 788 w 1604"/>
                <a:gd name="T17" fmla="*/ 4 h 452"/>
                <a:gd name="T18" fmla="*/ 888 w 1604"/>
                <a:gd name="T19" fmla="*/ 14 h 452"/>
                <a:gd name="T20" fmla="*/ 1010 w 1604"/>
                <a:gd name="T21" fmla="*/ 41 h 452"/>
                <a:gd name="T22" fmla="*/ 1114 w 1604"/>
                <a:gd name="T23" fmla="*/ 71 h 452"/>
                <a:gd name="T24" fmla="*/ 1196 w 1604"/>
                <a:gd name="T25" fmla="*/ 102 h 452"/>
                <a:gd name="T26" fmla="*/ 1282 w 1604"/>
                <a:gd name="T27" fmla="*/ 147 h 452"/>
                <a:gd name="T28" fmla="*/ 1376 w 1604"/>
                <a:gd name="T29" fmla="*/ 212 h 452"/>
                <a:gd name="T30" fmla="*/ 1456 w 1604"/>
                <a:gd name="T31" fmla="*/ 277 h 452"/>
                <a:gd name="T32" fmla="*/ 1507 w 1604"/>
                <a:gd name="T33" fmla="*/ 328 h 452"/>
                <a:gd name="T34" fmla="*/ 1603 w 1604"/>
                <a:gd name="T35" fmla="*/ 451 h 452"/>
                <a:gd name="T36" fmla="*/ 1476 w 1604"/>
                <a:gd name="T37" fmla="*/ 335 h 452"/>
                <a:gd name="T38" fmla="*/ 1398 w 1604"/>
                <a:gd name="T39" fmla="*/ 277 h 452"/>
                <a:gd name="T40" fmla="*/ 1316 w 1604"/>
                <a:gd name="T41" fmla="*/ 236 h 452"/>
                <a:gd name="T42" fmla="*/ 1234 w 1604"/>
                <a:gd name="T43" fmla="*/ 202 h 452"/>
                <a:gd name="T44" fmla="*/ 1148 w 1604"/>
                <a:gd name="T45" fmla="*/ 178 h 452"/>
                <a:gd name="T46" fmla="*/ 1069 w 1604"/>
                <a:gd name="T47" fmla="*/ 163 h 452"/>
                <a:gd name="T48" fmla="*/ 973 w 1604"/>
                <a:gd name="T49" fmla="*/ 154 h 452"/>
                <a:gd name="T50" fmla="*/ 888 w 1604"/>
                <a:gd name="T51" fmla="*/ 154 h 452"/>
                <a:gd name="T52" fmla="*/ 771 w 1604"/>
                <a:gd name="T53" fmla="*/ 161 h 452"/>
                <a:gd name="T54" fmla="*/ 669 w 1604"/>
                <a:gd name="T55" fmla="*/ 175 h 452"/>
                <a:gd name="T56" fmla="*/ 570 w 1604"/>
                <a:gd name="T57" fmla="*/ 195 h 452"/>
                <a:gd name="T58" fmla="*/ 471 w 1604"/>
                <a:gd name="T59" fmla="*/ 222 h 452"/>
                <a:gd name="T60" fmla="*/ 373 w 1604"/>
                <a:gd name="T61" fmla="*/ 256 h 452"/>
                <a:gd name="T62" fmla="*/ 270 w 1604"/>
                <a:gd name="T63" fmla="*/ 308 h 4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604" h="452">
                  <a:moveTo>
                    <a:pt x="270" y="308"/>
                  </a:moveTo>
                  <a:lnTo>
                    <a:pt x="290" y="355"/>
                  </a:lnTo>
                  <a:lnTo>
                    <a:pt x="0" y="328"/>
                  </a:lnTo>
                  <a:lnTo>
                    <a:pt x="164" y="83"/>
                  </a:lnTo>
                  <a:lnTo>
                    <a:pt x="185" y="130"/>
                  </a:lnTo>
                  <a:lnTo>
                    <a:pt x="229" y="106"/>
                  </a:lnTo>
                  <a:lnTo>
                    <a:pt x="284" y="86"/>
                  </a:lnTo>
                  <a:lnTo>
                    <a:pt x="321" y="75"/>
                  </a:lnTo>
                  <a:lnTo>
                    <a:pt x="363" y="60"/>
                  </a:lnTo>
                  <a:lnTo>
                    <a:pt x="413" y="47"/>
                  </a:lnTo>
                  <a:lnTo>
                    <a:pt x="465" y="34"/>
                  </a:lnTo>
                  <a:lnTo>
                    <a:pt x="519" y="24"/>
                  </a:lnTo>
                  <a:lnTo>
                    <a:pt x="560" y="18"/>
                  </a:lnTo>
                  <a:lnTo>
                    <a:pt x="611" y="10"/>
                  </a:lnTo>
                  <a:lnTo>
                    <a:pt x="662" y="4"/>
                  </a:lnTo>
                  <a:lnTo>
                    <a:pt x="700" y="4"/>
                  </a:lnTo>
                  <a:lnTo>
                    <a:pt x="747" y="0"/>
                  </a:lnTo>
                  <a:lnTo>
                    <a:pt x="788" y="4"/>
                  </a:lnTo>
                  <a:lnTo>
                    <a:pt x="839" y="7"/>
                  </a:lnTo>
                  <a:lnTo>
                    <a:pt x="888" y="14"/>
                  </a:lnTo>
                  <a:lnTo>
                    <a:pt x="949" y="28"/>
                  </a:lnTo>
                  <a:lnTo>
                    <a:pt x="1010" y="41"/>
                  </a:lnTo>
                  <a:lnTo>
                    <a:pt x="1065" y="55"/>
                  </a:lnTo>
                  <a:lnTo>
                    <a:pt x="1114" y="71"/>
                  </a:lnTo>
                  <a:lnTo>
                    <a:pt x="1158" y="86"/>
                  </a:lnTo>
                  <a:lnTo>
                    <a:pt x="1196" y="102"/>
                  </a:lnTo>
                  <a:lnTo>
                    <a:pt x="1244" y="125"/>
                  </a:lnTo>
                  <a:lnTo>
                    <a:pt x="1282" y="147"/>
                  </a:lnTo>
                  <a:lnTo>
                    <a:pt x="1329" y="178"/>
                  </a:lnTo>
                  <a:lnTo>
                    <a:pt x="1376" y="212"/>
                  </a:lnTo>
                  <a:lnTo>
                    <a:pt x="1411" y="240"/>
                  </a:lnTo>
                  <a:lnTo>
                    <a:pt x="1456" y="277"/>
                  </a:lnTo>
                  <a:lnTo>
                    <a:pt x="1487" y="304"/>
                  </a:lnTo>
                  <a:lnTo>
                    <a:pt x="1507" y="328"/>
                  </a:lnTo>
                  <a:lnTo>
                    <a:pt x="1545" y="369"/>
                  </a:lnTo>
                  <a:lnTo>
                    <a:pt x="1603" y="451"/>
                  </a:lnTo>
                  <a:lnTo>
                    <a:pt x="1517" y="369"/>
                  </a:lnTo>
                  <a:lnTo>
                    <a:pt x="1476" y="335"/>
                  </a:lnTo>
                  <a:lnTo>
                    <a:pt x="1438" y="304"/>
                  </a:lnTo>
                  <a:lnTo>
                    <a:pt x="1398" y="277"/>
                  </a:lnTo>
                  <a:lnTo>
                    <a:pt x="1357" y="256"/>
                  </a:lnTo>
                  <a:lnTo>
                    <a:pt x="1316" y="236"/>
                  </a:lnTo>
                  <a:lnTo>
                    <a:pt x="1272" y="215"/>
                  </a:lnTo>
                  <a:lnTo>
                    <a:pt x="1234" y="202"/>
                  </a:lnTo>
                  <a:lnTo>
                    <a:pt x="1193" y="188"/>
                  </a:lnTo>
                  <a:lnTo>
                    <a:pt x="1148" y="178"/>
                  </a:lnTo>
                  <a:lnTo>
                    <a:pt x="1104" y="170"/>
                  </a:lnTo>
                  <a:lnTo>
                    <a:pt x="1069" y="163"/>
                  </a:lnTo>
                  <a:lnTo>
                    <a:pt x="1022" y="160"/>
                  </a:lnTo>
                  <a:lnTo>
                    <a:pt x="973" y="154"/>
                  </a:lnTo>
                  <a:lnTo>
                    <a:pt x="931" y="154"/>
                  </a:lnTo>
                  <a:lnTo>
                    <a:pt x="888" y="154"/>
                  </a:lnTo>
                  <a:lnTo>
                    <a:pt x="830" y="154"/>
                  </a:lnTo>
                  <a:lnTo>
                    <a:pt x="771" y="161"/>
                  </a:lnTo>
                  <a:lnTo>
                    <a:pt x="717" y="167"/>
                  </a:lnTo>
                  <a:lnTo>
                    <a:pt x="669" y="175"/>
                  </a:lnTo>
                  <a:lnTo>
                    <a:pt x="615" y="185"/>
                  </a:lnTo>
                  <a:lnTo>
                    <a:pt x="570" y="195"/>
                  </a:lnTo>
                  <a:lnTo>
                    <a:pt x="523" y="209"/>
                  </a:lnTo>
                  <a:lnTo>
                    <a:pt x="471" y="222"/>
                  </a:lnTo>
                  <a:lnTo>
                    <a:pt x="427" y="236"/>
                  </a:lnTo>
                  <a:lnTo>
                    <a:pt x="373" y="256"/>
                  </a:lnTo>
                  <a:lnTo>
                    <a:pt x="331" y="274"/>
                  </a:lnTo>
                  <a:lnTo>
                    <a:pt x="270" y="308"/>
                  </a:lnTo>
                </a:path>
              </a:pathLst>
            </a:custGeom>
            <a:solidFill>
              <a:srgbClr val="FFFF4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774" name="Freeform 6"/>
            <p:cNvSpPr>
              <a:spLocks/>
            </p:cNvSpPr>
            <p:nvPr/>
          </p:nvSpPr>
          <p:spPr bwMode="auto">
            <a:xfrm>
              <a:off x="3361" y="1378"/>
              <a:ext cx="451" cy="1604"/>
            </a:xfrm>
            <a:custGeom>
              <a:avLst/>
              <a:gdLst>
                <a:gd name="T0" fmla="*/ 95 w 451"/>
                <a:gd name="T1" fmla="*/ 291 h 1604"/>
                <a:gd name="T2" fmla="*/ 368 w 451"/>
                <a:gd name="T3" fmla="*/ 164 h 1604"/>
                <a:gd name="T4" fmla="*/ 344 w 451"/>
                <a:gd name="T5" fmla="*/ 229 h 1604"/>
                <a:gd name="T6" fmla="*/ 376 w 451"/>
                <a:gd name="T7" fmla="*/ 321 h 1604"/>
                <a:gd name="T8" fmla="*/ 403 w 451"/>
                <a:gd name="T9" fmla="*/ 414 h 1604"/>
                <a:gd name="T10" fmla="*/ 426 w 451"/>
                <a:gd name="T11" fmla="*/ 519 h 1604"/>
                <a:gd name="T12" fmla="*/ 439 w 451"/>
                <a:gd name="T13" fmla="*/ 611 h 1604"/>
                <a:gd name="T14" fmla="*/ 446 w 451"/>
                <a:gd name="T15" fmla="*/ 700 h 1604"/>
                <a:gd name="T16" fmla="*/ 446 w 451"/>
                <a:gd name="T17" fmla="*/ 789 h 1604"/>
                <a:gd name="T18" fmla="*/ 436 w 451"/>
                <a:gd name="T19" fmla="*/ 888 h 1604"/>
                <a:gd name="T20" fmla="*/ 409 w 451"/>
                <a:gd name="T21" fmla="*/ 1011 h 1604"/>
                <a:gd name="T22" fmla="*/ 379 w 451"/>
                <a:gd name="T23" fmla="*/ 1114 h 1604"/>
                <a:gd name="T24" fmla="*/ 347 w 451"/>
                <a:gd name="T25" fmla="*/ 1197 h 1604"/>
                <a:gd name="T26" fmla="*/ 303 w 451"/>
                <a:gd name="T27" fmla="*/ 1282 h 1604"/>
                <a:gd name="T28" fmla="*/ 239 w 451"/>
                <a:gd name="T29" fmla="*/ 1377 h 1604"/>
                <a:gd name="T30" fmla="*/ 174 w 451"/>
                <a:gd name="T31" fmla="*/ 1457 h 1604"/>
                <a:gd name="T32" fmla="*/ 122 w 451"/>
                <a:gd name="T33" fmla="*/ 1507 h 1604"/>
                <a:gd name="T34" fmla="*/ 0 w 451"/>
                <a:gd name="T35" fmla="*/ 1603 h 1604"/>
                <a:gd name="T36" fmla="*/ 116 w 451"/>
                <a:gd name="T37" fmla="*/ 1477 h 1604"/>
                <a:gd name="T38" fmla="*/ 174 w 451"/>
                <a:gd name="T39" fmla="*/ 1399 h 1604"/>
                <a:gd name="T40" fmla="*/ 215 w 451"/>
                <a:gd name="T41" fmla="*/ 1316 h 1604"/>
                <a:gd name="T42" fmla="*/ 248 w 451"/>
                <a:gd name="T43" fmla="*/ 1235 h 1604"/>
                <a:gd name="T44" fmla="*/ 273 w 451"/>
                <a:gd name="T45" fmla="*/ 1148 h 1604"/>
                <a:gd name="T46" fmla="*/ 287 w 451"/>
                <a:gd name="T47" fmla="*/ 1070 h 1604"/>
                <a:gd name="T48" fmla="*/ 297 w 451"/>
                <a:gd name="T49" fmla="*/ 974 h 1604"/>
                <a:gd name="T50" fmla="*/ 297 w 451"/>
                <a:gd name="T51" fmla="*/ 888 h 1604"/>
                <a:gd name="T52" fmla="*/ 289 w 451"/>
                <a:gd name="T53" fmla="*/ 771 h 1604"/>
                <a:gd name="T54" fmla="*/ 276 w 451"/>
                <a:gd name="T55" fmla="*/ 669 h 1604"/>
                <a:gd name="T56" fmla="*/ 255 w 451"/>
                <a:gd name="T57" fmla="*/ 570 h 1604"/>
                <a:gd name="T58" fmla="*/ 228 w 451"/>
                <a:gd name="T59" fmla="*/ 471 h 1604"/>
                <a:gd name="T60" fmla="*/ 194 w 451"/>
                <a:gd name="T61" fmla="*/ 372 h 1604"/>
                <a:gd name="T62" fmla="*/ 143 w 451"/>
                <a:gd name="T63" fmla="*/ 270 h 16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51" h="1604">
                  <a:moveTo>
                    <a:pt x="143" y="270"/>
                  </a:moveTo>
                  <a:lnTo>
                    <a:pt x="95" y="291"/>
                  </a:lnTo>
                  <a:lnTo>
                    <a:pt x="122" y="0"/>
                  </a:lnTo>
                  <a:lnTo>
                    <a:pt x="368" y="164"/>
                  </a:lnTo>
                  <a:lnTo>
                    <a:pt x="320" y="184"/>
                  </a:lnTo>
                  <a:lnTo>
                    <a:pt x="344" y="229"/>
                  </a:lnTo>
                  <a:lnTo>
                    <a:pt x="365" y="283"/>
                  </a:lnTo>
                  <a:lnTo>
                    <a:pt x="376" y="321"/>
                  </a:lnTo>
                  <a:lnTo>
                    <a:pt x="389" y="363"/>
                  </a:lnTo>
                  <a:lnTo>
                    <a:pt x="403" y="414"/>
                  </a:lnTo>
                  <a:lnTo>
                    <a:pt x="416" y="464"/>
                  </a:lnTo>
                  <a:lnTo>
                    <a:pt x="426" y="519"/>
                  </a:lnTo>
                  <a:lnTo>
                    <a:pt x="433" y="560"/>
                  </a:lnTo>
                  <a:lnTo>
                    <a:pt x="439" y="611"/>
                  </a:lnTo>
                  <a:lnTo>
                    <a:pt x="446" y="663"/>
                  </a:lnTo>
                  <a:lnTo>
                    <a:pt x="446" y="700"/>
                  </a:lnTo>
                  <a:lnTo>
                    <a:pt x="450" y="748"/>
                  </a:lnTo>
                  <a:lnTo>
                    <a:pt x="446" y="789"/>
                  </a:lnTo>
                  <a:lnTo>
                    <a:pt x="443" y="840"/>
                  </a:lnTo>
                  <a:lnTo>
                    <a:pt x="436" y="888"/>
                  </a:lnTo>
                  <a:lnTo>
                    <a:pt x="423" y="949"/>
                  </a:lnTo>
                  <a:lnTo>
                    <a:pt x="409" y="1011"/>
                  </a:lnTo>
                  <a:lnTo>
                    <a:pt x="395" y="1065"/>
                  </a:lnTo>
                  <a:lnTo>
                    <a:pt x="379" y="1114"/>
                  </a:lnTo>
                  <a:lnTo>
                    <a:pt x="365" y="1158"/>
                  </a:lnTo>
                  <a:lnTo>
                    <a:pt x="347" y="1197"/>
                  </a:lnTo>
                  <a:lnTo>
                    <a:pt x="324" y="1245"/>
                  </a:lnTo>
                  <a:lnTo>
                    <a:pt x="303" y="1282"/>
                  </a:lnTo>
                  <a:lnTo>
                    <a:pt x="273" y="1329"/>
                  </a:lnTo>
                  <a:lnTo>
                    <a:pt x="239" y="1377"/>
                  </a:lnTo>
                  <a:lnTo>
                    <a:pt x="211" y="1412"/>
                  </a:lnTo>
                  <a:lnTo>
                    <a:pt x="174" y="1457"/>
                  </a:lnTo>
                  <a:lnTo>
                    <a:pt x="147" y="1488"/>
                  </a:lnTo>
                  <a:lnTo>
                    <a:pt x="122" y="1507"/>
                  </a:lnTo>
                  <a:lnTo>
                    <a:pt x="81" y="1546"/>
                  </a:lnTo>
                  <a:lnTo>
                    <a:pt x="0" y="1603"/>
                  </a:lnTo>
                  <a:lnTo>
                    <a:pt x="81" y="1518"/>
                  </a:lnTo>
                  <a:lnTo>
                    <a:pt x="116" y="1477"/>
                  </a:lnTo>
                  <a:lnTo>
                    <a:pt x="147" y="1439"/>
                  </a:lnTo>
                  <a:lnTo>
                    <a:pt x="174" y="1399"/>
                  </a:lnTo>
                  <a:lnTo>
                    <a:pt x="194" y="1358"/>
                  </a:lnTo>
                  <a:lnTo>
                    <a:pt x="215" y="1316"/>
                  </a:lnTo>
                  <a:lnTo>
                    <a:pt x="235" y="1272"/>
                  </a:lnTo>
                  <a:lnTo>
                    <a:pt x="248" y="1235"/>
                  </a:lnTo>
                  <a:lnTo>
                    <a:pt x="262" y="1193"/>
                  </a:lnTo>
                  <a:lnTo>
                    <a:pt x="273" y="1148"/>
                  </a:lnTo>
                  <a:lnTo>
                    <a:pt x="281" y="1105"/>
                  </a:lnTo>
                  <a:lnTo>
                    <a:pt x="287" y="1070"/>
                  </a:lnTo>
                  <a:lnTo>
                    <a:pt x="291" y="1022"/>
                  </a:lnTo>
                  <a:lnTo>
                    <a:pt x="297" y="974"/>
                  </a:lnTo>
                  <a:lnTo>
                    <a:pt x="297" y="932"/>
                  </a:lnTo>
                  <a:lnTo>
                    <a:pt x="297" y="888"/>
                  </a:lnTo>
                  <a:lnTo>
                    <a:pt x="297" y="830"/>
                  </a:lnTo>
                  <a:lnTo>
                    <a:pt x="289" y="771"/>
                  </a:lnTo>
                  <a:lnTo>
                    <a:pt x="282" y="717"/>
                  </a:lnTo>
                  <a:lnTo>
                    <a:pt x="276" y="669"/>
                  </a:lnTo>
                  <a:lnTo>
                    <a:pt x="266" y="614"/>
                  </a:lnTo>
                  <a:lnTo>
                    <a:pt x="255" y="570"/>
                  </a:lnTo>
                  <a:lnTo>
                    <a:pt x="242" y="524"/>
                  </a:lnTo>
                  <a:lnTo>
                    <a:pt x="228" y="471"/>
                  </a:lnTo>
                  <a:lnTo>
                    <a:pt x="215" y="427"/>
                  </a:lnTo>
                  <a:lnTo>
                    <a:pt x="194" y="372"/>
                  </a:lnTo>
                  <a:lnTo>
                    <a:pt x="177" y="331"/>
                  </a:lnTo>
                  <a:lnTo>
                    <a:pt x="143" y="270"/>
                  </a:lnTo>
                </a:path>
              </a:pathLst>
            </a:custGeom>
            <a:solidFill>
              <a:srgbClr val="FF000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775" name="Freeform 7"/>
            <p:cNvSpPr>
              <a:spLocks/>
            </p:cNvSpPr>
            <p:nvPr/>
          </p:nvSpPr>
          <p:spPr bwMode="auto">
            <a:xfrm>
              <a:off x="2993" y="1981"/>
              <a:ext cx="1175" cy="1179"/>
            </a:xfrm>
            <a:custGeom>
              <a:avLst/>
              <a:gdLst>
                <a:gd name="T0" fmla="*/ 931 w 1175"/>
                <a:gd name="T1" fmla="*/ 225 h 1179"/>
                <a:gd name="T2" fmla="*/ 880 w 1175"/>
                <a:gd name="T3" fmla="*/ 215 h 1179"/>
                <a:gd name="T4" fmla="*/ 1085 w 1175"/>
                <a:gd name="T5" fmla="*/ 0 h 1179"/>
                <a:gd name="T6" fmla="*/ 1174 w 1175"/>
                <a:gd name="T7" fmla="*/ 280 h 1179"/>
                <a:gd name="T8" fmla="*/ 1119 w 1175"/>
                <a:gd name="T9" fmla="*/ 267 h 1179"/>
                <a:gd name="T10" fmla="*/ 1110 w 1175"/>
                <a:gd name="T11" fmla="*/ 306 h 1179"/>
                <a:gd name="T12" fmla="*/ 1099 w 1175"/>
                <a:gd name="T13" fmla="*/ 364 h 1179"/>
                <a:gd name="T14" fmla="*/ 1081 w 1175"/>
                <a:gd name="T15" fmla="*/ 417 h 1179"/>
                <a:gd name="T16" fmla="*/ 1062 w 1175"/>
                <a:gd name="T17" fmla="*/ 468 h 1179"/>
                <a:gd name="T18" fmla="*/ 1038 w 1175"/>
                <a:gd name="T19" fmla="*/ 521 h 1179"/>
                <a:gd name="T20" fmla="*/ 1014 w 1175"/>
                <a:gd name="T21" fmla="*/ 570 h 1179"/>
                <a:gd name="T22" fmla="*/ 986 w 1175"/>
                <a:gd name="T23" fmla="*/ 621 h 1179"/>
                <a:gd name="T24" fmla="*/ 959 w 1175"/>
                <a:gd name="T25" fmla="*/ 665 h 1179"/>
                <a:gd name="T26" fmla="*/ 935 w 1175"/>
                <a:gd name="T27" fmla="*/ 705 h 1179"/>
                <a:gd name="T28" fmla="*/ 904 w 1175"/>
                <a:gd name="T29" fmla="*/ 747 h 1179"/>
                <a:gd name="T30" fmla="*/ 878 w 1175"/>
                <a:gd name="T31" fmla="*/ 782 h 1179"/>
                <a:gd name="T32" fmla="*/ 846 w 1175"/>
                <a:gd name="T33" fmla="*/ 818 h 1179"/>
                <a:gd name="T34" fmla="*/ 815 w 1175"/>
                <a:gd name="T35" fmla="*/ 850 h 1179"/>
                <a:gd name="T36" fmla="*/ 785 w 1175"/>
                <a:gd name="T37" fmla="*/ 883 h 1179"/>
                <a:gd name="T38" fmla="*/ 749 w 1175"/>
                <a:gd name="T39" fmla="*/ 916 h 1179"/>
                <a:gd name="T40" fmla="*/ 712 w 1175"/>
                <a:gd name="T41" fmla="*/ 946 h 1179"/>
                <a:gd name="T42" fmla="*/ 676 w 1175"/>
                <a:gd name="T43" fmla="*/ 975 h 1179"/>
                <a:gd name="T44" fmla="*/ 641 w 1175"/>
                <a:gd name="T45" fmla="*/ 1001 h 1179"/>
                <a:gd name="T46" fmla="*/ 599 w 1175"/>
                <a:gd name="T47" fmla="*/ 1030 h 1179"/>
                <a:gd name="T48" fmla="*/ 542 w 1175"/>
                <a:gd name="T49" fmla="*/ 1062 h 1179"/>
                <a:gd name="T50" fmla="*/ 495 w 1175"/>
                <a:gd name="T51" fmla="*/ 1088 h 1179"/>
                <a:gd name="T52" fmla="*/ 450 w 1175"/>
                <a:gd name="T53" fmla="*/ 1108 h 1179"/>
                <a:gd name="T54" fmla="*/ 411 w 1175"/>
                <a:gd name="T55" fmla="*/ 1122 h 1179"/>
                <a:gd name="T56" fmla="*/ 376 w 1175"/>
                <a:gd name="T57" fmla="*/ 1135 h 1179"/>
                <a:gd name="T58" fmla="*/ 339 w 1175"/>
                <a:gd name="T59" fmla="*/ 1145 h 1179"/>
                <a:gd name="T60" fmla="*/ 303 w 1175"/>
                <a:gd name="T61" fmla="*/ 1155 h 1179"/>
                <a:gd name="T62" fmla="*/ 266 w 1175"/>
                <a:gd name="T63" fmla="*/ 1161 h 1179"/>
                <a:gd name="T64" fmla="*/ 232 w 1175"/>
                <a:gd name="T65" fmla="*/ 1168 h 1179"/>
                <a:gd name="T66" fmla="*/ 174 w 1175"/>
                <a:gd name="T67" fmla="*/ 1174 h 1179"/>
                <a:gd name="T68" fmla="*/ 106 w 1175"/>
                <a:gd name="T69" fmla="*/ 1178 h 1179"/>
                <a:gd name="T70" fmla="*/ 0 w 1175"/>
                <a:gd name="T71" fmla="*/ 1178 h 1179"/>
                <a:gd name="T72" fmla="*/ 157 w 1175"/>
                <a:gd name="T73" fmla="*/ 1158 h 1179"/>
                <a:gd name="T74" fmla="*/ 203 w 1175"/>
                <a:gd name="T75" fmla="*/ 1146 h 1179"/>
                <a:gd name="T76" fmla="*/ 239 w 1175"/>
                <a:gd name="T77" fmla="*/ 1134 h 1179"/>
                <a:gd name="T78" fmla="*/ 278 w 1175"/>
                <a:gd name="T79" fmla="*/ 1119 h 1179"/>
                <a:gd name="T80" fmla="*/ 314 w 1175"/>
                <a:gd name="T81" fmla="*/ 1103 h 1179"/>
                <a:gd name="T82" fmla="*/ 386 w 1175"/>
                <a:gd name="T83" fmla="*/ 1065 h 1179"/>
                <a:gd name="T84" fmla="*/ 447 w 1175"/>
                <a:gd name="T85" fmla="*/ 1024 h 1179"/>
                <a:gd name="T86" fmla="*/ 505 w 1175"/>
                <a:gd name="T87" fmla="*/ 980 h 1179"/>
                <a:gd name="T88" fmla="*/ 557 w 1175"/>
                <a:gd name="T89" fmla="*/ 928 h 1179"/>
                <a:gd name="T90" fmla="*/ 600 w 1175"/>
                <a:gd name="T91" fmla="*/ 881 h 1179"/>
                <a:gd name="T92" fmla="*/ 659 w 1175"/>
                <a:gd name="T93" fmla="*/ 816 h 1179"/>
                <a:gd name="T94" fmla="*/ 707 w 1175"/>
                <a:gd name="T95" fmla="*/ 755 h 1179"/>
                <a:gd name="T96" fmla="*/ 747 w 1175"/>
                <a:gd name="T97" fmla="*/ 689 h 1179"/>
                <a:gd name="T98" fmla="*/ 781 w 1175"/>
                <a:gd name="T99" fmla="*/ 632 h 1179"/>
                <a:gd name="T100" fmla="*/ 815 w 1175"/>
                <a:gd name="T101" fmla="*/ 563 h 1179"/>
                <a:gd name="T102" fmla="*/ 846 w 1175"/>
                <a:gd name="T103" fmla="*/ 495 h 1179"/>
                <a:gd name="T104" fmla="*/ 870 w 1175"/>
                <a:gd name="T105" fmla="*/ 440 h 1179"/>
                <a:gd name="T106" fmla="*/ 894 w 1175"/>
                <a:gd name="T107" fmla="*/ 372 h 1179"/>
                <a:gd name="T108" fmla="*/ 918 w 1175"/>
                <a:gd name="T109" fmla="*/ 297 h 1179"/>
                <a:gd name="T110" fmla="*/ 931 w 1175"/>
                <a:gd name="T111" fmla="*/ 225 h 1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175" h="1179">
                  <a:moveTo>
                    <a:pt x="931" y="225"/>
                  </a:moveTo>
                  <a:lnTo>
                    <a:pt x="880" y="215"/>
                  </a:lnTo>
                  <a:lnTo>
                    <a:pt x="1085" y="0"/>
                  </a:lnTo>
                  <a:lnTo>
                    <a:pt x="1174" y="280"/>
                  </a:lnTo>
                  <a:lnTo>
                    <a:pt x="1119" y="267"/>
                  </a:lnTo>
                  <a:lnTo>
                    <a:pt x="1110" y="306"/>
                  </a:lnTo>
                  <a:lnTo>
                    <a:pt x="1099" y="364"/>
                  </a:lnTo>
                  <a:lnTo>
                    <a:pt x="1081" y="417"/>
                  </a:lnTo>
                  <a:lnTo>
                    <a:pt x="1062" y="468"/>
                  </a:lnTo>
                  <a:lnTo>
                    <a:pt x="1038" y="521"/>
                  </a:lnTo>
                  <a:lnTo>
                    <a:pt x="1014" y="570"/>
                  </a:lnTo>
                  <a:lnTo>
                    <a:pt x="986" y="621"/>
                  </a:lnTo>
                  <a:lnTo>
                    <a:pt x="959" y="665"/>
                  </a:lnTo>
                  <a:lnTo>
                    <a:pt x="935" y="705"/>
                  </a:lnTo>
                  <a:lnTo>
                    <a:pt x="904" y="747"/>
                  </a:lnTo>
                  <a:lnTo>
                    <a:pt x="878" y="782"/>
                  </a:lnTo>
                  <a:lnTo>
                    <a:pt x="846" y="818"/>
                  </a:lnTo>
                  <a:lnTo>
                    <a:pt x="815" y="850"/>
                  </a:lnTo>
                  <a:lnTo>
                    <a:pt x="785" y="883"/>
                  </a:lnTo>
                  <a:lnTo>
                    <a:pt x="749" y="916"/>
                  </a:lnTo>
                  <a:lnTo>
                    <a:pt x="712" y="946"/>
                  </a:lnTo>
                  <a:lnTo>
                    <a:pt x="676" y="975"/>
                  </a:lnTo>
                  <a:lnTo>
                    <a:pt x="641" y="1001"/>
                  </a:lnTo>
                  <a:lnTo>
                    <a:pt x="599" y="1030"/>
                  </a:lnTo>
                  <a:lnTo>
                    <a:pt x="542" y="1062"/>
                  </a:lnTo>
                  <a:lnTo>
                    <a:pt x="495" y="1088"/>
                  </a:lnTo>
                  <a:lnTo>
                    <a:pt x="450" y="1108"/>
                  </a:lnTo>
                  <a:lnTo>
                    <a:pt x="411" y="1122"/>
                  </a:lnTo>
                  <a:lnTo>
                    <a:pt x="376" y="1135"/>
                  </a:lnTo>
                  <a:lnTo>
                    <a:pt x="339" y="1145"/>
                  </a:lnTo>
                  <a:lnTo>
                    <a:pt x="303" y="1155"/>
                  </a:lnTo>
                  <a:lnTo>
                    <a:pt x="266" y="1161"/>
                  </a:lnTo>
                  <a:lnTo>
                    <a:pt x="232" y="1168"/>
                  </a:lnTo>
                  <a:lnTo>
                    <a:pt x="174" y="1174"/>
                  </a:lnTo>
                  <a:lnTo>
                    <a:pt x="106" y="1178"/>
                  </a:lnTo>
                  <a:lnTo>
                    <a:pt x="0" y="1178"/>
                  </a:lnTo>
                  <a:lnTo>
                    <a:pt x="157" y="1158"/>
                  </a:lnTo>
                  <a:lnTo>
                    <a:pt x="203" y="1146"/>
                  </a:lnTo>
                  <a:lnTo>
                    <a:pt x="239" y="1134"/>
                  </a:lnTo>
                  <a:lnTo>
                    <a:pt x="278" y="1119"/>
                  </a:lnTo>
                  <a:lnTo>
                    <a:pt x="314" y="1103"/>
                  </a:lnTo>
                  <a:lnTo>
                    <a:pt x="386" y="1065"/>
                  </a:lnTo>
                  <a:lnTo>
                    <a:pt x="447" y="1024"/>
                  </a:lnTo>
                  <a:lnTo>
                    <a:pt x="505" y="980"/>
                  </a:lnTo>
                  <a:lnTo>
                    <a:pt x="557" y="928"/>
                  </a:lnTo>
                  <a:lnTo>
                    <a:pt x="600" y="881"/>
                  </a:lnTo>
                  <a:lnTo>
                    <a:pt x="659" y="816"/>
                  </a:lnTo>
                  <a:lnTo>
                    <a:pt x="707" y="755"/>
                  </a:lnTo>
                  <a:lnTo>
                    <a:pt x="747" y="689"/>
                  </a:lnTo>
                  <a:lnTo>
                    <a:pt x="781" y="632"/>
                  </a:lnTo>
                  <a:lnTo>
                    <a:pt x="815" y="563"/>
                  </a:lnTo>
                  <a:lnTo>
                    <a:pt x="846" y="495"/>
                  </a:lnTo>
                  <a:lnTo>
                    <a:pt x="870" y="440"/>
                  </a:lnTo>
                  <a:lnTo>
                    <a:pt x="894" y="372"/>
                  </a:lnTo>
                  <a:lnTo>
                    <a:pt x="918" y="297"/>
                  </a:lnTo>
                  <a:lnTo>
                    <a:pt x="931" y="225"/>
                  </a:lnTo>
                </a:path>
              </a:pathLst>
            </a:custGeom>
            <a:solidFill>
              <a:srgbClr val="C0C0C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776" name="Oval 8"/>
            <p:cNvSpPr>
              <a:spLocks noChangeArrowheads="1"/>
            </p:cNvSpPr>
            <p:nvPr/>
          </p:nvSpPr>
          <p:spPr bwMode="auto">
            <a:xfrm>
              <a:off x="2186" y="1796"/>
              <a:ext cx="1342" cy="1343"/>
            </a:xfrm>
            <a:prstGeom prst="ellipse">
              <a:avLst/>
            </a:prstGeom>
            <a:solidFill>
              <a:srgbClr val="FF4040"/>
            </a:solidFill>
            <a:ln w="127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77" name="Freeform 9"/>
            <p:cNvSpPr>
              <a:spLocks/>
            </p:cNvSpPr>
            <p:nvPr/>
          </p:nvSpPr>
          <p:spPr bwMode="auto">
            <a:xfrm>
              <a:off x="2153" y="2548"/>
              <a:ext cx="1178" cy="1175"/>
            </a:xfrm>
            <a:custGeom>
              <a:avLst/>
              <a:gdLst>
                <a:gd name="T0" fmla="*/ 951 w 1178"/>
                <a:gd name="T1" fmla="*/ 932 h 1175"/>
                <a:gd name="T2" fmla="*/ 962 w 1178"/>
                <a:gd name="T3" fmla="*/ 880 h 1175"/>
                <a:gd name="T4" fmla="*/ 1177 w 1178"/>
                <a:gd name="T5" fmla="*/ 1085 h 1175"/>
                <a:gd name="T6" fmla="*/ 897 w 1178"/>
                <a:gd name="T7" fmla="*/ 1174 h 1175"/>
                <a:gd name="T8" fmla="*/ 911 w 1178"/>
                <a:gd name="T9" fmla="*/ 1120 h 1175"/>
                <a:gd name="T10" fmla="*/ 871 w 1178"/>
                <a:gd name="T11" fmla="*/ 1110 h 1175"/>
                <a:gd name="T12" fmla="*/ 813 w 1178"/>
                <a:gd name="T13" fmla="*/ 1099 h 1175"/>
                <a:gd name="T14" fmla="*/ 761 w 1178"/>
                <a:gd name="T15" fmla="*/ 1082 h 1175"/>
                <a:gd name="T16" fmla="*/ 709 w 1178"/>
                <a:gd name="T17" fmla="*/ 1062 h 1175"/>
                <a:gd name="T18" fmla="*/ 656 w 1178"/>
                <a:gd name="T19" fmla="*/ 1039 h 1175"/>
                <a:gd name="T20" fmla="*/ 607 w 1178"/>
                <a:gd name="T21" fmla="*/ 1013 h 1175"/>
                <a:gd name="T22" fmla="*/ 556 w 1178"/>
                <a:gd name="T23" fmla="*/ 986 h 1175"/>
                <a:gd name="T24" fmla="*/ 513 w 1178"/>
                <a:gd name="T25" fmla="*/ 959 h 1175"/>
                <a:gd name="T26" fmla="*/ 472 w 1178"/>
                <a:gd name="T27" fmla="*/ 935 h 1175"/>
                <a:gd name="T28" fmla="*/ 430 w 1178"/>
                <a:gd name="T29" fmla="*/ 905 h 1175"/>
                <a:gd name="T30" fmla="*/ 396 w 1178"/>
                <a:gd name="T31" fmla="*/ 878 h 1175"/>
                <a:gd name="T32" fmla="*/ 359 w 1178"/>
                <a:gd name="T33" fmla="*/ 846 h 1175"/>
                <a:gd name="T34" fmla="*/ 328 w 1178"/>
                <a:gd name="T35" fmla="*/ 816 h 1175"/>
                <a:gd name="T36" fmla="*/ 294 w 1178"/>
                <a:gd name="T37" fmla="*/ 785 h 1175"/>
                <a:gd name="T38" fmla="*/ 262 w 1178"/>
                <a:gd name="T39" fmla="*/ 750 h 1175"/>
                <a:gd name="T40" fmla="*/ 231 w 1178"/>
                <a:gd name="T41" fmla="*/ 712 h 1175"/>
                <a:gd name="T42" fmla="*/ 202 w 1178"/>
                <a:gd name="T43" fmla="*/ 675 h 1175"/>
                <a:gd name="T44" fmla="*/ 176 w 1178"/>
                <a:gd name="T45" fmla="*/ 640 h 1175"/>
                <a:gd name="T46" fmla="*/ 148 w 1178"/>
                <a:gd name="T47" fmla="*/ 599 h 1175"/>
                <a:gd name="T48" fmla="*/ 116 w 1178"/>
                <a:gd name="T49" fmla="*/ 543 h 1175"/>
                <a:gd name="T50" fmla="*/ 90 w 1178"/>
                <a:gd name="T51" fmla="*/ 495 h 1175"/>
                <a:gd name="T52" fmla="*/ 71 w 1178"/>
                <a:gd name="T53" fmla="*/ 450 h 1175"/>
                <a:gd name="T54" fmla="*/ 56 w 1178"/>
                <a:gd name="T55" fmla="*/ 410 h 1175"/>
                <a:gd name="T56" fmla="*/ 44 w 1178"/>
                <a:gd name="T57" fmla="*/ 376 h 1175"/>
                <a:gd name="T58" fmla="*/ 33 w 1178"/>
                <a:gd name="T59" fmla="*/ 339 h 1175"/>
                <a:gd name="T60" fmla="*/ 23 w 1178"/>
                <a:gd name="T61" fmla="*/ 303 h 1175"/>
                <a:gd name="T62" fmla="*/ 16 w 1178"/>
                <a:gd name="T63" fmla="*/ 266 h 1175"/>
                <a:gd name="T64" fmla="*/ 10 w 1178"/>
                <a:gd name="T65" fmla="*/ 232 h 1175"/>
                <a:gd name="T66" fmla="*/ 3 w 1178"/>
                <a:gd name="T67" fmla="*/ 174 h 1175"/>
                <a:gd name="T68" fmla="*/ 0 w 1178"/>
                <a:gd name="T69" fmla="*/ 106 h 1175"/>
                <a:gd name="T70" fmla="*/ 0 w 1178"/>
                <a:gd name="T71" fmla="*/ 0 h 1175"/>
                <a:gd name="T72" fmla="*/ 21 w 1178"/>
                <a:gd name="T73" fmla="*/ 157 h 1175"/>
                <a:gd name="T74" fmla="*/ 32 w 1178"/>
                <a:gd name="T75" fmla="*/ 203 h 1175"/>
                <a:gd name="T76" fmla="*/ 44 w 1178"/>
                <a:gd name="T77" fmla="*/ 239 h 1175"/>
                <a:gd name="T78" fmla="*/ 60 w 1178"/>
                <a:gd name="T79" fmla="*/ 277 h 1175"/>
                <a:gd name="T80" fmla="*/ 75 w 1178"/>
                <a:gd name="T81" fmla="*/ 314 h 1175"/>
                <a:gd name="T82" fmla="*/ 113 w 1178"/>
                <a:gd name="T83" fmla="*/ 386 h 1175"/>
                <a:gd name="T84" fmla="*/ 154 w 1178"/>
                <a:gd name="T85" fmla="*/ 447 h 1175"/>
                <a:gd name="T86" fmla="*/ 198 w 1178"/>
                <a:gd name="T87" fmla="*/ 505 h 1175"/>
                <a:gd name="T88" fmla="*/ 249 w 1178"/>
                <a:gd name="T89" fmla="*/ 556 h 1175"/>
                <a:gd name="T90" fmla="*/ 297 w 1178"/>
                <a:gd name="T91" fmla="*/ 601 h 1175"/>
                <a:gd name="T92" fmla="*/ 362 w 1178"/>
                <a:gd name="T93" fmla="*/ 659 h 1175"/>
                <a:gd name="T94" fmla="*/ 423 w 1178"/>
                <a:gd name="T95" fmla="*/ 706 h 1175"/>
                <a:gd name="T96" fmla="*/ 488 w 1178"/>
                <a:gd name="T97" fmla="*/ 748 h 1175"/>
                <a:gd name="T98" fmla="*/ 546 w 1178"/>
                <a:gd name="T99" fmla="*/ 782 h 1175"/>
                <a:gd name="T100" fmla="*/ 614 w 1178"/>
                <a:gd name="T101" fmla="*/ 816 h 1175"/>
                <a:gd name="T102" fmla="*/ 682 w 1178"/>
                <a:gd name="T103" fmla="*/ 846 h 1175"/>
                <a:gd name="T104" fmla="*/ 737 w 1178"/>
                <a:gd name="T105" fmla="*/ 871 h 1175"/>
                <a:gd name="T106" fmla="*/ 805 w 1178"/>
                <a:gd name="T107" fmla="*/ 894 h 1175"/>
                <a:gd name="T108" fmla="*/ 880 w 1178"/>
                <a:gd name="T109" fmla="*/ 918 h 1175"/>
                <a:gd name="T110" fmla="*/ 951 w 1178"/>
                <a:gd name="T111" fmla="*/ 932 h 11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178" h="1175">
                  <a:moveTo>
                    <a:pt x="951" y="932"/>
                  </a:moveTo>
                  <a:lnTo>
                    <a:pt x="962" y="880"/>
                  </a:lnTo>
                  <a:lnTo>
                    <a:pt x="1177" y="1085"/>
                  </a:lnTo>
                  <a:lnTo>
                    <a:pt x="897" y="1174"/>
                  </a:lnTo>
                  <a:lnTo>
                    <a:pt x="911" y="1120"/>
                  </a:lnTo>
                  <a:lnTo>
                    <a:pt x="871" y="1110"/>
                  </a:lnTo>
                  <a:lnTo>
                    <a:pt x="813" y="1099"/>
                  </a:lnTo>
                  <a:lnTo>
                    <a:pt x="761" y="1082"/>
                  </a:lnTo>
                  <a:lnTo>
                    <a:pt x="709" y="1062"/>
                  </a:lnTo>
                  <a:lnTo>
                    <a:pt x="656" y="1039"/>
                  </a:lnTo>
                  <a:lnTo>
                    <a:pt x="607" y="1013"/>
                  </a:lnTo>
                  <a:lnTo>
                    <a:pt x="556" y="986"/>
                  </a:lnTo>
                  <a:lnTo>
                    <a:pt x="513" y="959"/>
                  </a:lnTo>
                  <a:lnTo>
                    <a:pt x="472" y="935"/>
                  </a:lnTo>
                  <a:lnTo>
                    <a:pt x="430" y="905"/>
                  </a:lnTo>
                  <a:lnTo>
                    <a:pt x="396" y="878"/>
                  </a:lnTo>
                  <a:lnTo>
                    <a:pt x="359" y="846"/>
                  </a:lnTo>
                  <a:lnTo>
                    <a:pt x="328" y="816"/>
                  </a:lnTo>
                  <a:lnTo>
                    <a:pt x="294" y="785"/>
                  </a:lnTo>
                  <a:lnTo>
                    <a:pt x="262" y="750"/>
                  </a:lnTo>
                  <a:lnTo>
                    <a:pt x="231" y="712"/>
                  </a:lnTo>
                  <a:lnTo>
                    <a:pt x="202" y="675"/>
                  </a:lnTo>
                  <a:lnTo>
                    <a:pt x="176" y="640"/>
                  </a:lnTo>
                  <a:lnTo>
                    <a:pt x="148" y="599"/>
                  </a:lnTo>
                  <a:lnTo>
                    <a:pt x="116" y="543"/>
                  </a:lnTo>
                  <a:lnTo>
                    <a:pt x="90" y="495"/>
                  </a:lnTo>
                  <a:lnTo>
                    <a:pt x="71" y="450"/>
                  </a:lnTo>
                  <a:lnTo>
                    <a:pt x="56" y="410"/>
                  </a:lnTo>
                  <a:lnTo>
                    <a:pt x="44" y="376"/>
                  </a:lnTo>
                  <a:lnTo>
                    <a:pt x="33" y="339"/>
                  </a:lnTo>
                  <a:lnTo>
                    <a:pt x="23" y="303"/>
                  </a:lnTo>
                  <a:lnTo>
                    <a:pt x="16" y="266"/>
                  </a:lnTo>
                  <a:lnTo>
                    <a:pt x="10" y="232"/>
                  </a:lnTo>
                  <a:lnTo>
                    <a:pt x="3" y="174"/>
                  </a:lnTo>
                  <a:lnTo>
                    <a:pt x="0" y="106"/>
                  </a:lnTo>
                  <a:lnTo>
                    <a:pt x="0" y="0"/>
                  </a:lnTo>
                  <a:lnTo>
                    <a:pt x="21" y="157"/>
                  </a:lnTo>
                  <a:lnTo>
                    <a:pt x="32" y="203"/>
                  </a:lnTo>
                  <a:lnTo>
                    <a:pt x="44" y="239"/>
                  </a:lnTo>
                  <a:lnTo>
                    <a:pt x="60" y="277"/>
                  </a:lnTo>
                  <a:lnTo>
                    <a:pt x="75" y="314"/>
                  </a:lnTo>
                  <a:lnTo>
                    <a:pt x="113" y="386"/>
                  </a:lnTo>
                  <a:lnTo>
                    <a:pt x="154" y="447"/>
                  </a:lnTo>
                  <a:lnTo>
                    <a:pt x="198" y="505"/>
                  </a:lnTo>
                  <a:lnTo>
                    <a:pt x="249" y="556"/>
                  </a:lnTo>
                  <a:lnTo>
                    <a:pt x="297" y="601"/>
                  </a:lnTo>
                  <a:lnTo>
                    <a:pt x="362" y="659"/>
                  </a:lnTo>
                  <a:lnTo>
                    <a:pt x="423" y="706"/>
                  </a:lnTo>
                  <a:lnTo>
                    <a:pt x="488" y="748"/>
                  </a:lnTo>
                  <a:lnTo>
                    <a:pt x="546" y="782"/>
                  </a:lnTo>
                  <a:lnTo>
                    <a:pt x="614" y="816"/>
                  </a:lnTo>
                  <a:lnTo>
                    <a:pt x="682" y="846"/>
                  </a:lnTo>
                  <a:lnTo>
                    <a:pt x="737" y="871"/>
                  </a:lnTo>
                  <a:lnTo>
                    <a:pt x="805" y="894"/>
                  </a:lnTo>
                  <a:lnTo>
                    <a:pt x="880" y="918"/>
                  </a:lnTo>
                  <a:lnTo>
                    <a:pt x="951" y="932"/>
                  </a:lnTo>
                </a:path>
              </a:pathLst>
            </a:custGeom>
            <a:solidFill>
              <a:srgbClr val="0000FF"/>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778" name="Freeform 10"/>
            <p:cNvSpPr>
              <a:spLocks/>
            </p:cNvSpPr>
            <p:nvPr/>
          </p:nvSpPr>
          <p:spPr bwMode="auto">
            <a:xfrm>
              <a:off x="2405" y="1230"/>
              <a:ext cx="1178" cy="1176"/>
            </a:xfrm>
            <a:custGeom>
              <a:avLst/>
              <a:gdLst>
                <a:gd name="T0" fmla="*/ 226 w 1178"/>
                <a:gd name="T1" fmla="*/ 243 h 1176"/>
                <a:gd name="T2" fmla="*/ 215 w 1178"/>
                <a:gd name="T3" fmla="*/ 294 h 1176"/>
                <a:gd name="T4" fmla="*/ 0 w 1178"/>
                <a:gd name="T5" fmla="*/ 89 h 1176"/>
                <a:gd name="T6" fmla="*/ 280 w 1178"/>
                <a:gd name="T7" fmla="*/ 0 h 1176"/>
                <a:gd name="T8" fmla="*/ 266 w 1178"/>
                <a:gd name="T9" fmla="*/ 55 h 1176"/>
                <a:gd name="T10" fmla="*/ 307 w 1178"/>
                <a:gd name="T11" fmla="*/ 64 h 1176"/>
                <a:gd name="T12" fmla="*/ 365 w 1178"/>
                <a:gd name="T13" fmla="*/ 75 h 1176"/>
                <a:gd name="T14" fmla="*/ 417 w 1178"/>
                <a:gd name="T15" fmla="*/ 93 h 1176"/>
                <a:gd name="T16" fmla="*/ 468 w 1178"/>
                <a:gd name="T17" fmla="*/ 112 h 1176"/>
                <a:gd name="T18" fmla="*/ 521 w 1178"/>
                <a:gd name="T19" fmla="*/ 136 h 1176"/>
                <a:gd name="T20" fmla="*/ 570 w 1178"/>
                <a:gd name="T21" fmla="*/ 161 h 1176"/>
                <a:gd name="T22" fmla="*/ 621 w 1178"/>
                <a:gd name="T23" fmla="*/ 188 h 1176"/>
                <a:gd name="T24" fmla="*/ 665 w 1178"/>
                <a:gd name="T25" fmla="*/ 216 h 1176"/>
                <a:gd name="T26" fmla="*/ 706 w 1178"/>
                <a:gd name="T27" fmla="*/ 239 h 1176"/>
                <a:gd name="T28" fmla="*/ 748 w 1178"/>
                <a:gd name="T29" fmla="*/ 270 h 1176"/>
                <a:gd name="T30" fmla="*/ 782 w 1178"/>
                <a:gd name="T31" fmla="*/ 296 h 1176"/>
                <a:gd name="T32" fmla="*/ 818 w 1178"/>
                <a:gd name="T33" fmla="*/ 328 h 1176"/>
                <a:gd name="T34" fmla="*/ 849 w 1178"/>
                <a:gd name="T35" fmla="*/ 358 h 1176"/>
                <a:gd name="T36" fmla="*/ 883 w 1178"/>
                <a:gd name="T37" fmla="*/ 389 h 1176"/>
                <a:gd name="T38" fmla="*/ 916 w 1178"/>
                <a:gd name="T39" fmla="*/ 424 h 1176"/>
                <a:gd name="T40" fmla="*/ 946 w 1178"/>
                <a:gd name="T41" fmla="*/ 462 h 1176"/>
                <a:gd name="T42" fmla="*/ 975 w 1178"/>
                <a:gd name="T43" fmla="*/ 499 h 1176"/>
                <a:gd name="T44" fmla="*/ 1001 w 1178"/>
                <a:gd name="T45" fmla="*/ 534 h 1176"/>
                <a:gd name="T46" fmla="*/ 1030 w 1178"/>
                <a:gd name="T47" fmla="*/ 575 h 1176"/>
                <a:gd name="T48" fmla="*/ 1061 w 1178"/>
                <a:gd name="T49" fmla="*/ 631 h 1176"/>
                <a:gd name="T50" fmla="*/ 1087 w 1178"/>
                <a:gd name="T51" fmla="*/ 680 h 1176"/>
                <a:gd name="T52" fmla="*/ 1106 w 1178"/>
                <a:gd name="T53" fmla="*/ 724 h 1176"/>
                <a:gd name="T54" fmla="*/ 1122 w 1178"/>
                <a:gd name="T55" fmla="*/ 764 h 1176"/>
                <a:gd name="T56" fmla="*/ 1134 w 1178"/>
                <a:gd name="T57" fmla="*/ 799 h 1176"/>
                <a:gd name="T58" fmla="*/ 1145 w 1178"/>
                <a:gd name="T59" fmla="*/ 835 h 1176"/>
                <a:gd name="T60" fmla="*/ 1154 w 1178"/>
                <a:gd name="T61" fmla="*/ 871 h 1176"/>
                <a:gd name="T62" fmla="*/ 1161 w 1178"/>
                <a:gd name="T63" fmla="*/ 908 h 1176"/>
                <a:gd name="T64" fmla="*/ 1167 w 1178"/>
                <a:gd name="T65" fmla="*/ 942 h 1176"/>
                <a:gd name="T66" fmla="*/ 1174 w 1178"/>
                <a:gd name="T67" fmla="*/ 1000 h 1176"/>
                <a:gd name="T68" fmla="*/ 1177 w 1178"/>
                <a:gd name="T69" fmla="*/ 1068 h 1176"/>
                <a:gd name="T70" fmla="*/ 1177 w 1178"/>
                <a:gd name="T71" fmla="*/ 1175 h 1176"/>
                <a:gd name="T72" fmla="*/ 1156 w 1178"/>
                <a:gd name="T73" fmla="*/ 1018 h 1176"/>
                <a:gd name="T74" fmla="*/ 1145 w 1178"/>
                <a:gd name="T75" fmla="*/ 972 h 1176"/>
                <a:gd name="T76" fmla="*/ 1133 w 1178"/>
                <a:gd name="T77" fmla="*/ 935 h 1176"/>
                <a:gd name="T78" fmla="*/ 1118 w 1178"/>
                <a:gd name="T79" fmla="*/ 897 h 1176"/>
                <a:gd name="T80" fmla="*/ 1103 w 1178"/>
                <a:gd name="T81" fmla="*/ 861 h 1176"/>
                <a:gd name="T82" fmla="*/ 1064 w 1178"/>
                <a:gd name="T83" fmla="*/ 788 h 1176"/>
                <a:gd name="T84" fmla="*/ 1024 w 1178"/>
                <a:gd name="T85" fmla="*/ 727 h 1176"/>
                <a:gd name="T86" fmla="*/ 980 w 1178"/>
                <a:gd name="T87" fmla="*/ 669 h 1176"/>
                <a:gd name="T88" fmla="*/ 928 w 1178"/>
                <a:gd name="T89" fmla="*/ 618 h 1176"/>
                <a:gd name="T90" fmla="*/ 880 w 1178"/>
                <a:gd name="T91" fmla="*/ 573 h 1176"/>
                <a:gd name="T92" fmla="*/ 815 w 1178"/>
                <a:gd name="T93" fmla="*/ 516 h 1176"/>
                <a:gd name="T94" fmla="*/ 754 w 1178"/>
                <a:gd name="T95" fmla="*/ 468 h 1176"/>
                <a:gd name="T96" fmla="*/ 689 w 1178"/>
                <a:gd name="T97" fmla="*/ 427 h 1176"/>
                <a:gd name="T98" fmla="*/ 631 w 1178"/>
                <a:gd name="T99" fmla="*/ 393 h 1176"/>
                <a:gd name="T100" fmla="*/ 563 w 1178"/>
                <a:gd name="T101" fmla="*/ 358 h 1176"/>
                <a:gd name="T102" fmla="*/ 495 w 1178"/>
                <a:gd name="T103" fmla="*/ 328 h 1176"/>
                <a:gd name="T104" fmla="*/ 441 w 1178"/>
                <a:gd name="T105" fmla="*/ 304 h 1176"/>
                <a:gd name="T106" fmla="*/ 373 w 1178"/>
                <a:gd name="T107" fmla="*/ 280 h 1176"/>
                <a:gd name="T108" fmla="*/ 297 w 1178"/>
                <a:gd name="T109" fmla="*/ 256 h 1176"/>
                <a:gd name="T110" fmla="*/ 226 w 1178"/>
                <a:gd name="T111" fmla="*/ 243 h 1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178" h="1176">
                  <a:moveTo>
                    <a:pt x="226" y="243"/>
                  </a:moveTo>
                  <a:lnTo>
                    <a:pt x="215" y="294"/>
                  </a:lnTo>
                  <a:lnTo>
                    <a:pt x="0" y="89"/>
                  </a:lnTo>
                  <a:lnTo>
                    <a:pt x="280" y="0"/>
                  </a:lnTo>
                  <a:lnTo>
                    <a:pt x="266" y="55"/>
                  </a:lnTo>
                  <a:lnTo>
                    <a:pt x="307" y="64"/>
                  </a:lnTo>
                  <a:lnTo>
                    <a:pt x="365" y="75"/>
                  </a:lnTo>
                  <a:lnTo>
                    <a:pt x="417" y="93"/>
                  </a:lnTo>
                  <a:lnTo>
                    <a:pt x="468" y="112"/>
                  </a:lnTo>
                  <a:lnTo>
                    <a:pt x="521" y="136"/>
                  </a:lnTo>
                  <a:lnTo>
                    <a:pt x="570" y="161"/>
                  </a:lnTo>
                  <a:lnTo>
                    <a:pt x="621" y="188"/>
                  </a:lnTo>
                  <a:lnTo>
                    <a:pt x="665" y="216"/>
                  </a:lnTo>
                  <a:lnTo>
                    <a:pt x="706" y="239"/>
                  </a:lnTo>
                  <a:lnTo>
                    <a:pt x="748" y="270"/>
                  </a:lnTo>
                  <a:lnTo>
                    <a:pt x="782" y="296"/>
                  </a:lnTo>
                  <a:lnTo>
                    <a:pt x="818" y="328"/>
                  </a:lnTo>
                  <a:lnTo>
                    <a:pt x="849" y="358"/>
                  </a:lnTo>
                  <a:lnTo>
                    <a:pt x="883" y="389"/>
                  </a:lnTo>
                  <a:lnTo>
                    <a:pt x="916" y="424"/>
                  </a:lnTo>
                  <a:lnTo>
                    <a:pt x="946" y="462"/>
                  </a:lnTo>
                  <a:lnTo>
                    <a:pt x="975" y="499"/>
                  </a:lnTo>
                  <a:lnTo>
                    <a:pt x="1001" y="534"/>
                  </a:lnTo>
                  <a:lnTo>
                    <a:pt x="1030" y="575"/>
                  </a:lnTo>
                  <a:lnTo>
                    <a:pt x="1061" y="631"/>
                  </a:lnTo>
                  <a:lnTo>
                    <a:pt x="1087" y="680"/>
                  </a:lnTo>
                  <a:lnTo>
                    <a:pt x="1106" y="724"/>
                  </a:lnTo>
                  <a:lnTo>
                    <a:pt x="1122" y="764"/>
                  </a:lnTo>
                  <a:lnTo>
                    <a:pt x="1134" y="799"/>
                  </a:lnTo>
                  <a:lnTo>
                    <a:pt x="1145" y="835"/>
                  </a:lnTo>
                  <a:lnTo>
                    <a:pt x="1154" y="871"/>
                  </a:lnTo>
                  <a:lnTo>
                    <a:pt x="1161" y="908"/>
                  </a:lnTo>
                  <a:lnTo>
                    <a:pt x="1167" y="942"/>
                  </a:lnTo>
                  <a:lnTo>
                    <a:pt x="1174" y="1000"/>
                  </a:lnTo>
                  <a:lnTo>
                    <a:pt x="1177" y="1068"/>
                  </a:lnTo>
                  <a:lnTo>
                    <a:pt x="1177" y="1175"/>
                  </a:lnTo>
                  <a:lnTo>
                    <a:pt x="1156" y="1018"/>
                  </a:lnTo>
                  <a:lnTo>
                    <a:pt x="1145" y="972"/>
                  </a:lnTo>
                  <a:lnTo>
                    <a:pt x="1133" y="935"/>
                  </a:lnTo>
                  <a:lnTo>
                    <a:pt x="1118" y="897"/>
                  </a:lnTo>
                  <a:lnTo>
                    <a:pt x="1103" y="861"/>
                  </a:lnTo>
                  <a:lnTo>
                    <a:pt x="1064" y="788"/>
                  </a:lnTo>
                  <a:lnTo>
                    <a:pt x="1024" y="727"/>
                  </a:lnTo>
                  <a:lnTo>
                    <a:pt x="980" y="669"/>
                  </a:lnTo>
                  <a:lnTo>
                    <a:pt x="928" y="618"/>
                  </a:lnTo>
                  <a:lnTo>
                    <a:pt x="880" y="573"/>
                  </a:lnTo>
                  <a:lnTo>
                    <a:pt x="815" y="516"/>
                  </a:lnTo>
                  <a:lnTo>
                    <a:pt x="754" y="468"/>
                  </a:lnTo>
                  <a:lnTo>
                    <a:pt x="689" y="427"/>
                  </a:lnTo>
                  <a:lnTo>
                    <a:pt x="631" y="393"/>
                  </a:lnTo>
                  <a:lnTo>
                    <a:pt x="563" y="358"/>
                  </a:lnTo>
                  <a:lnTo>
                    <a:pt x="495" y="328"/>
                  </a:lnTo>
                  <a:lnTo>
                    <a:pt x="441" y="304"/>
                  </a:lnTo>
                  <a:lnTo>
                    <a:pt x="373" y="280"/>
                  </a:lnTo>
                  <a:lnTo>
                    <a:pt x="297" y="256"/>
                  </a:lnTo>
                  <a:lnTo>
                    <a:pt x="226" y="243"/>
                  </a:lnTo>
                </a:path>
              </a:pathLst>
            </a:custGeom>
            <a:solidFill>
              <a:srgbClr val="FF800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779" name="Freeform 11"/>
            <p:cNvSpPr>
              <a:spLocks/>
            </p:cNvSpPr>
            <p:nvPr/>
          </p:nvSpPr>
          <p:spPr bwMode="auto">
            <a:xfrm>
              <a:off x="1581" y="1761"/>
              <a:ext cx="1175" cy="1178"/>
            </a:xfrm>
            <a:custGeom>
              <a:avLst/>
              <a:gdLst>
                <a:gd name="T0" fmla="*/ 243 w 1175"/>
                <a:gd name="T1" fmla="*/ 952 h 1178"/>
                <a:gd name="T2" fmla="*/ 294 w 1175"/>
                <a:gd name="T3" fmla="*/ 962 h 1178"/>
                <a:gd name="T4" fmla="*/ 89 w 1175"/>
                <a:gd name="T5" fmla="*/ 1177 h 1178"/>
                <a:gd name="T6" fmla="*/ 0 w 1175"/>
                <a:gd name="T7" fmla="*/ 897 h 1178"/>
                <a:gd name="T8" fmla="*/ 55 w 1175"/>
                <a:gd name="T9" fmla="*/ 911 h 1178"/>
                <a:gd name="T10" fmla="*/ 64 w 1175"/>
                <a:gd name="T11" fmla="*/ 871 h 1178"/>
                <a:gd name="T12" fmla="*/ 75 w 1175"/>
                <a:gd name="T13" fmla="*/ 813 h 1178"/>
                <a:gd name="T14" fmla="*/ 93 w 1175"/>
                <a:gd name="T15" fmla="*/ 760 h 1178"/>
                <a:gd name="T16" fmla="*/ 112 w 1175"/>
                <a:gd name="T17" fmla="*/ 710 h 1178"/>
                <a:gd name="T18" fmla="*/ 136 w 1175"/>
                <a:gd name="T19" fmla="*/ 656 h 1178"/>
                <a:gd name="T20" fmla="*/ 160 w 1175"/>
                <a:gd name="T21" fmla="*/ 607 h 1178"/>
                <a:gd name="T22" fmla="*/ 188 w 1175"/>
                <a:gd name="T23" fmla="*/ 556 h 1178"/>
                <a:gd name="T24" fmla="*/ 215 w 1175"/>
                <a:gd name="T25" fmla="*/ 513 h 1178"/>
                <a:gd name="T26" fmla="*/ 239 w 1175"/>
                <a:gd name="T27" fmla="*/ 472 h 1178"/>
                <a:gd name="T28" fmla="*/ 270 w 1175"/>
                <a:gd name="T29" fmla="*/ 430 h 1178"/>
                <a:gd name="T30" fmla="*/ 296 w 1175"/>
                <a:gd name="T31" fmla="*/ 395 h 1178"/>
                <a:gd name="T32" fmla="*/ 328 w 1175"/>
                <a:gd name="T33" fmla="*/ 359 h 1178"/>
                <a:gd name="T34" fmla="*/ 359 w 1175"/>
                <a:gd name="T35" fmla="*/ 327 h 1178"/>
                <a:gd name="T36" fmla="*/ 389 w 1175"/>
                <a:gd name="T37" fmla="*/ 294 h 1178"/>
                <a:gd name="T38" fmla="*/ 424 w 1175"/>
                <a:gd name="T39" fmla="*/ 261 h 1178"/>
                <a:gd name="T40" fmla="*/ 462 w 1175"/>
                <a:gd name="T41" fmla="*/ 230 h 1178"/>
                <a:gd name="T42" fmla="*/ 498 w 1175"/>
                <a:gd name="T43" fmla="*/ 202 h 1178"/>
                <a:gd name="T44" fmla="*/ 533 w 1175"/>
                <a:gd name="T45" fmla="*/ 176 h 1178"/>
                <a:gd name="T46" fmla="*/ 574 w 1175"/>
                <a:gd name="T47" fmla="*/ 147 h 1178"/>
                <a:gd name="T48" fmla="*/ 632 w 1175"/>
                <a:gd name="T49" fmla="*/ 115 h 1178"/>
                <a:gd name="T50" fmla="*/ 679 w 1175"/>
                <a:gd name="T51" fmla="*/ 89 h 1178"/>
                <a:gd name="T52" fmla="*/ 724 w 1175"/>
                <a:gd name="T53" fmla="*/ 70 h 1178"/>
                <a:gd name="T54" fmla="*/ 763 w 1175"/>
                <a:gd name="T55" fmla="*/ 55 h 1178"/>
                <a:gd name="T56" fmla="*/ 798 w 1175"/>
                <a:gd name="T57" fmla="*/ 42 h 1178"/>
                <a:gd name="T58" fmla="*/ 835 w 1175"/>
                <a:gd name="T59" fmla="*/ 32 h 1178"/>
                <a:gd name="T60" fmla="*/ 870 w 1175"/>
                <a:gd name="T61" fmla="*/ 23 h 1178"/>
                <a:gd name="T62" fmla="*/ 908 w 1175"/>
                <a:gd name="T63" fmla="*/ 15 h 1178"/>
                <a:gd name="T64" fmla="*/ 942 w 1175"/>
                <a:gd name="T65" fmla="*/ 10 h 1178"/>
                <a:gd name="T66" fmla="*/ 1000 w 1175"/>
                <a:gd name="T67" fmla="*/ 3 h 1178"/>
                <a:gd name="T68" fmla="*/ 1068 w 1175"/>
                <a:gd name="T69" fmla="*/ 0 h 1178"/>
                <a:gd name="T70" fmla="*/ 1174 w 1175"/>
                <a:gd name="T71" fmla="*/ 0 h 1178"/>
                <a:gd name="T72" fmla="*/ 1016 w 1175"/>
                <a:gd name="T73" fmla="*/ 20 h 1178"/>
                <a:gd name="T74" fmla="*/ 971 w 1175"/>
                <a:gd name="T75" fmla="*/ 31 h 1178"/>
                <a:gd name="T76" fmla="*/ 935 w 1175"/>
                <a:gd name="T77" fmla="*/ 44 h 1178"/>
                <a:gd name="T78" fmla="*/ 896 w 1175"/>
                <a:gd name="T79" fmla="*/ 58 h 1178"/>
                <a:gd name="T80" fmla="*/ 860 w 1175"/>
                <a:gd name="T81" fmla="*/ 75 h 1178"/>
                <a:gd name="T82" fmla="*/ 788 w 1175"/>
                <a:gd name="T83" fmla="*/ 112 h 1178"/>
                <a:gd name="T84" fmla="*/ 727 w 1175"/>
                <a:gd name="T85" fmla="*/ 153 h 1178"/>
                <a:gd name="T86" fmla="*/ 669 w 1175"/>
                <a:gd name="T87" fmla="*/ 197 h 1178"/>
                <a:gd name="T88" fmla="*/ 617 w 1175"/>
                <a:gd name="T89" fmla="*/ 249 h 1178"/>
                <a:gd name="T90" fmla="*/ 574 w 1175"/>
                <a:gd name="T91" fmla="*/ 296 h 1178"/>
                <a:gd name="T92" fmla="*/ 515 w 1175"/>
                <a:gd name="T93" fmla="*/ 361 h 1178"/>
                <a:gd name="T94" fmla="*/ 467 w 1175"/>
                <a:gd name="T95" fmla="*/ 422 h 1178"/>
                <a:gd name="T96" fmla="*/ 427 w 1175"/>
                <a:gd name="T97" fmla="*/ 487 h 1178"/>
                <a:gd name="T98" fmla="*/ 393 w 1175"/>
                <a:gd name="T99" fmla="*/ 545 h 1178"/>
                <a:gd name="T100" fmla="*/ 359 w 1175"/>
                <a:gd name="T101" fmla="*/ 614 h 1178"/>
                <a:gd name="T102" fmla="*/ 328 w 1175"/>
                <a:gd name="T103" fmla="*/ 682 h 1178"/>
                <a:gd name="T104" fmla="*/ 304 w 1175"/>
                <a:gd name="T105" fmla="*/ 737 h 1178"/>
                <a:gd name="T106" fmla="*/ 280 w 1175"/>
                <a:gd name="T107" fmla="*/ 805 h 1178"/>
                <a:gd name="T108" fmla="*/ 256 w 1175"/>
                <a:gd name="T109" fmla="*/ 880 h 1178"/>
                <a:gd name="T110" fmla="*/ 243 w 1175"/>
                <a:gd name="T111" fmla="*/ 952 h 1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175" h="1178">
                  <a:moveTo>
                    <a:pt x="243" y="952"/>
                  </a:moveTo>
                  <a:lnTo>
                    <a:pt x="294" y="962"/>
                  </a:lnTo>
                  <a:lnTo>
                    <a:pt x="89" y="1177"/>
                  </a:lnTo>
                  <a:lnTo>
                    <a:pt x="0" y="897"/>
                  </a:lnTo>
                  <a:lnTo>
                    <a:pt x="55" y="911"/>
                  </a:lnTo>
                  <a:lnTo>
                    <a:pt x="64" y="871"/>
                  </a:lnTo>
                  <a:lnTo>
                    <a:pt x="75" y="813"/>
                  </a:lnTo>
                  <a:lnTo>
                    <a:pt x="93" y="760"/>
                  </a:lnTo>
                  <a:lnTo>
                    <a:pt x="112" y="710"/>
                  </a:lnTo>
                  <a:lnTo>
                    <a:pt x="136" y="656"/>
                  </a:lnTo>
                  <a:lnTo>
                    <a:pt x="160" y="607"/>
                  </a:lnTo>
                  <a:lnTo>
                    <a:pt x="188" y="556"/>
                  </a:lnTo>
                  <a:lnTo>
                    <a:pt x="215" y="513"/>
                  </a:lnTo>
                  <a:lnTo>
                    <a:pt x="239" y="472"/>
                  </a:lnTo>
                  <a:lnTo>
                    <a:pt x="270" y="430"/>
                  </a:lnTo>
                  <a:lnTo>
                    <a:pt x="296" y="395"/>
                  </a:lnTo>
                  <a:lnTo>
                    <a:pt x="328" y="359"/>
                  </a:lnTo>
                  <a:lnTo>
                    <a:pt x="359" y="327"/>
                  </a:lnTo>
                  <a:lnTo>
                    <a:pt x="389" y="294"/>
                  </a:lnTo>
                  <a:lnTo>
                    <a:pt x="424" y="261"/>
                  </a:lnTo>
                  <a:lnTo>
                    <a:pt x="462" y="230"/>
                  </a:lnTo>
                  <a:lnTo>
                    <a:pt x="498" y="202"/>
                  </a:lnTo>
                  <a:lnTo>
                    <a:pt x="533" y="176"/>
                  </a:lnTo>
                  <a:lnTo>
                    <a:pt x="574" y="147"/>
                  </a:lnTo>
                  <a:lnTo>
                    <a:pt x="632" y="115"/>
                  </a:lnTo>
                  <a:lnTo>
                    <a:pt x="679" y="89"/>
                  </a:lnTo>
                  <a:lnTo>
                    <a:pt x="724" y="70"/>
                  </a:lnTo>
                  <a:lnTo>
                    <a:pt x="763" y="55"/>
                  </a:lnTo>
                  <a:lnTo>
                    <a:pt x="798" y="42"/>
                  </a:lnTo>
                  <a:lnTo>
                    <a:pt x="835" y="32"/>
                  </a:lnTo>
                  <a:lnTo>
                    <a:pt x="870" y="23"/>
                  </a:lnTo>
                  <a:lnTo>
                    <a:pt x="908" y="15"/>
                  </a:lnTo>
                  <a:lnTo>
                    <a:pt x="942" y="10"/>
                  </a:lnTo>
                  <a:lnTo>
                    <a:pt x="1000" y="3"/>
                  </a:lnTo>
                  <a:lnTo>
                    <a:pt x="1068" y="0"/>
                  </a:lnTo>
                  <a:lnTo>
                    <a:pt x="1174" y="0"/>
                  </a:lnTo>
                  <a:lnTo>
                    <a:pt x="1016" y="20"/>
                  </a:lnTo>
                  <a:lnTo>
                    <a:pt x="971" y="31"/>
                  </a:lnTo>
                  <a:lnTo>
                    <a:pt x="935" y="44"/>
                  </a:lnTo>
                  <a:lnTo>
                    <a:pt x="896" y="58"/>
                  </a:lnTo>
                  <a:lnTo>
                    <a:pt x="860" y="75"/>
                  </a:lnTo>
                  <a:lnTo>
                    <a:pt x="788" y="112"/>
                  </a:lnTo>
                  <a:lnTo>
                    <a:pt x="727" y="153"/>
                  </a:lnTo>
                  <a:lnTo>
                    <a:pt x="669" y="197"/>
                  </a:lnTo>
                  <a:lnTo>
                    <a:pt x="617" y="249"/>
                  </a:lnTo>
                  <a:lnTo>
                    <a:pt x="574" y="296"/>
                  </a:lnTo>
                  <a:lnTo>
                    <a:pt x="515" y="361"/>
                  </a:lnTo>
                  <a:lnTo>
                    <a:pt x="467" y="422"/>
                  </a:lnTo>
                  <a:lnTo>
                    <a:pt x="427" y="487"/>
                  </a:lnTo>
                  <a:lnTo>
                    <a:pt x="393" y="545"/>
                  </a:lnTo>
                  <a:lnTo>
                    <a:pt x="359" y="614"/>
                  </a:lnTo>
                  <a:lnTo>
                    <a:pt x="328" y="682"/>
                  </a:lnTo>
                  <a:lnTo>
                    <a:pt x="304" y="737"/>
                  </a:lnTo>
                  <a:lnTo>
                    <a:pt x="280" y="805"/>
                  </a:lnTo>
                  <a:lnTo>
                    <a:pt x="256" y="880"/>
                  </a:lnTo>
                  <a:lnTo>
                    <a:pt x="243" y="952"/>
                  </a:lnTo>
                </a:path>
              </a:pathLst>
            </a:custGeom>
            <a:solidFill>
              <a:srgbClr val="00FF0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Tree>
    <p:extLst>
      <p:ext uri="{BB962C8B-B14F-4D97-AF65-F5344CB8AC3E}">
        <p14:creationId xmlns:p14="http://schemas.microsoft.com/office/powerpoint/2010/main" val="3461186452"/>
      </p:ext>
    </p:extLst>
  </p:cSld>
  <p:clrMapOvr>
    <a:masterClrMapping/>
  </p:clrMapOvr>
  <p:transition/>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noFill/>
          <a:ln/>
        </p:spPr>
        <p:txBody>
          <a:bodyPr/>
          <a:lstStyle/>
          <a:p>
            <a:r>
              <a:rPr lang="en-US" altLang="en-US"/>
              <a:t>Advantages of CBI</a:t>
            </a:r>
          </a:p>
        </p:txBody>
      </p:sp>
      <p:sp>
        <p:nvSpPr>
          <p:cNvPr id="33795" name="Rectangle 3"/>
          <p:cNvSpPr>
            <a:spLocks noGrp="1" noChangeArrowheads="1"/>
          </p:cNvSpPr>
          <p:nvPr>
            <p:ph type="body" idx="1"/>
          </p:nvPr>
        </p:nvSpPr>
        <p:spPr>
          <a:noFill/>
          <a:ln/>
        </p:spPr>
        <p:txBody>
          <a:bodyPr/>
          <a:lstStyle/>
          <a:p>
            <a:pPr>
              <a:lnSpc>
                <a:spcPct val="110000"/>
              </a:lnSpc>
            </a:pPr>
            <a:r>
              <a:rPr lang="en-US" altLang="en-US"/>
              <a:t>Interactive.</a:t>
            </a:r>
          </a:p>
          <a:p>
            <a:pPr>
              <a:lnSpc>
                <a:spcPct val="110000"/>
              </a:lnSpc>
            </a:pPr>
            <a:r>
              <a:rPr lang="en-US" altLang="en-US"/>
              <a:t>Provides immediate feedback.</a:t>
            </a:r>
          </a:p>
          <a:p>
            <a:pPr>
              <a:lnSpc>
                <a:spcPct val="110000"/>
              </a:lnSpc>
            </a:pPr>
            <a:r>
              <a:rPr lang="en-US" altLang="en-US"/>
              <a:t>Infinitely patient.</a:t>
            </a:r>
          </a:p>
          <a:p>
            <a:pPr>
              <a:lnSpc>
                <a:spcPct val="110000"/>
              </a:lnSpc>
            </a:pPr>
            <a:r>
              <a:rPr lang="en-US" altLang="en-US"/>
              <a:t>Motivates learners.</a:t>
            </a:r>
          </a:p>
          <a:p>
            <a:pPr>
              <a:lnSpc>
                <a:spcPct val="110000"/>
              </a:lnSpc>
            </a:pPr>
            <a:r>
              <a:rPr lang="en-US" altLang="en-US"/>
              <a:t>Provides consistency in presentation.</a:t>
            </a:r>
          </a:p>
          <a:p>
            <a:pPr>
              <a:lnSpc>
                <a:spcPct val="110000"/>
              </a:lnSpc>
            </a:pPr>
            <a:r>
              <a:rPr lang="en-US" altLang="en-US"/>
              <a:t>Can adjust difficulty to level of learner.</a:t>
            </a:r>
          </a:p>
        </p:txBody>
      </p:sp>
    </p:spTree>
    <p:extLst>
      <p:ext uri="{BB962C8B-B14F-4D97-AF65-F5344CB8AC3E}">
        <p14:creationId xmlns:p14="http://schemas.microsoft.com/office/powerpoint/2010/main" val="2617076643"/>
      </p:ext>
    </p:extLst>
  </p:cSld>
  <p:clrMapOvr>
    <a:masterClrMapping/>
  </p:clrMapOvr>
  <p:transition/>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noFill/>
          <a:ln/>
        </p:spPr>
        <p:txBody>
          <a:bodyPr/>
          <a:lstStyle/>
          <a:p>
            <a:r>
              <a:rPr lang="en-US" altLang="en-US"/>
              <a:t>Advantages of CBI</a:t>
            </a:r>
          </a:p>
        </p:txBody>
      </p:sp>
      <p:sp>
        <p:nvSpPr>
          <p:cNvPr id="34819" name="Rectangle 3"/>
          <p:cNvSpPr>
            <a:spLocks noGrp="1" noChangeArrowheads="1"/>
          </p:cNvSpPr>
          <p:nvPr>
            <p:ph type="body" idx="1"/>
          </p:nvPr>
        </p:nvSpPr>
        <p:spPr>
          <a:xfrm>
            <a:off x="685800" y="1676400"/>
            <a:ext cx="7772400" cy="4572000"/>
          </a:xfrm>
          <a:noFill/>
          <a:ln/>
        </p:spPr>
        <p:txBody>
          <a:bodyPr/>
          <a:lstStyle/>
          <a:p>
            <a:pPr>
              <a:lnSpc>
                <a:spcPct val="110000"/>
              </a:lnSpc>
            </a:pPr>
            <a:r>
              <a:rPr lang="en-US" altLang="en-US"/>
              <a:t>Able to branch to provide appropriate content presentation to the learner. </a:t>
            </a:r>
          </a:p>
          <a:p>
            <a:pPr>
              <a:lnSpc>
                <a:spcPct val="110000"/>
              </a:lnSpc>
            </a:pPr>
            <a:r>
              <a:rPr lang="en-US" altLang="en-US"/>
              <a:t>Can present concepts or processes dynamically and using multiple forms of representation.</a:t>
            </a:r>
          </a:p>
          <a:p>
            <a:pPr>
              <a:lnSpc>
                <a:spcPct val="110000"/>
              </a:lnSpc>
            </a:pPr>
            <a:r>
              <a:rPr lang="en-US" altLang="en-US"/>
              <a:t>Can maintain records of student performance.</a:t>
            </a:r>
          </a:p>
          <a:p>
            <a:pPr>
              <a:lnSpc>
                <a:spcPct val="110000"/>
              </a:lnSpc>
            </a:pPr>
            <a:r>
              <a:rPr lang="en-US" altLang="en-US"/>
              <a:t>Frees the instructor to do other things.</a:t>
            </a:r>
          </a:p>
        </p:txBody>
      </p:sp>
    </p:spTree>
    <p:extLst>
      <p:ext uri="{BB962C8B-B14F-4D97-AF65-F5344CB8AC3E}">
        <p14:creationId xmlns:p14="http://schemas.microsoft.com/office/powerpoint/2010/main" val="4082641346"/>
      </p:ext>
    </p:extLst>
  </p:cSld>
  <p:clrMapOvr>
    <a:masterClrMapping/>
  </p:clrMapOvr>
  <p:transition/>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noFill/>
          <a:ln/>
        </p:spPr>
        <p:txBody>
          <a:bodyPr/>
          <a:lstStyle/>
          <a:p>
            <a:r>
              <a:rPr lang="en-US" altLang="en-US"/>
              <a:t>Limitations of CBI</a:t>
            </a:r>
          </a:p>
        </p:txBody>
      </p:sp>
      <p:sp>
        <p:nvSpPr>
          <p:cNvPr id="35843" name="Rectangle 3"/>
          <p:cNvSpPr>
            <a:spLocks noGrp="1" noChangeArrowheads="1"/>
          </p:cNvSpPr>
          <p:nvPr>
            <p:ph type="body" idx="1"/>
          </p:nvPr>
        </p:nvSpPr>
        <p:spPr>
          <a:xfrm>
            <a:off x="685800" y="1524000"/>
            <a:ext cx="7772400" cy="4800600"/>
          </a:xfrm>
          <a:noFill/>
          <a:ln/>
        </p:spPr>
        <p:txBody>
          <a:bodyPr/>
          <a:lstStyle/>
          <a:p>
            <a:pPr>
              <a:lnSpc>
                <a:spcPct val="110000"/>
              </a:lnSpc>
            </a:pPr>
            <a:r>
              <a:rPr lang="en-US" altLang="en-US"/>
              <a:t>Equipment and software can be costly.</a:t>
            </a:r>
          </a:p>
          <a:p>
            <a:pPr>
              <a:lnSpc>
                <a:spcPct val="110000"/>
              </a:lnSpc>
            </a:pPr>
            <a:r>
              <a:rPr lang="en-US" altLang="en-US"/>
              <a:t>Development takes time and money.</a:t>
            </a:r>
          </a:p>
          <a:p>
            <a:pPr>
              <a:lnSpc>
                <a:spcPct val="110000"/>
              </a:lnSpc>
            </a:pPr>
            <a:r>
              <a:rPr lang="en-US" altLang="en-US"/>
              <a:t>Not all learning outcomes are well addressed by CBI.</a:t>
            </a:r>
          </a:p>
          <a:p>
            <a:pPr>
              <a:lnSpc>
                <a:spcPct val="110000"/>
              </a:lnSpc>
            </a:pPr>
            <a:r>
              <a:rPr lang="en-US" altLang="en-US"/>
              <a:t>Unsophisticated applications may not make good use of the computer.</a:t>
            </a:r>
          </a:p>
          <a:p>
            <a:pPr>
              <a:lnSpc>
                <a:spcPct val="110000"/>
              </a:lnSpc>
            </a:pPr>
            <a:r>
              <a:rPr lang="en-US" altLang="en-US"/>
              <a:t>Simple CBI has limited modalities (but multimedia is changing that).</a:t>
            </a:r>
          </a:p>
        </p:txBody>
      </p:sp>
    </p:spTree>
    <p:extLst>
      <p:ext uri="{BB962C8B-B14F-4D97-AF65-F5344CB8AC3E}">
        <p14:creationId xmlns:p14="http://schemas.microsoft.com/office/powerpoint/2010/main" val="3999024297"/>
      </p:ext>
    </p:extLst>
  </p:cSld>
  <p:clrMapOvr>
    <a:masterClrMapping/>
  </p:clrMapOvr>
  <p:transition/>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noFill/>
          <a:ln/>
        </p:spPr>
        <p:txBody>
          <a:bodyPr/>
          <a:lstStyle/>
          <a:p>
            <a:r>
              <a:rPr lang="en-US" altLang="en-US"/>
              <a:t>What the Research Says</a:t>
            </a:r>
            <a:br>
              <a:rPr lang="en-US" altLang="en-US"/>
            </a:br>
            <a:r>
              <a:rPr lang="en-US" altLang="en-US"/>
              <a:t>About CBI</a:t>
            </a:r>
          </a:p>
        </p:txBody>
      </p:sp>
      <p:grpSp>
        <p:nvGrpSpPr>
          <p:cNvPr id="36977" name="Group 113"/>
          <p:cNvGrpSpPr>
            <a:grpSpLocks/>
          </p:cNvGrpSpPr>
          <p:nvPr/>
        </p:nvGrpSpPr>
        <p:grpSpPr bwMode="auto">
          <a:xfrm>
            <a:off x="1795463" y="2605088"/>
            <a:ext cx="5541962" cy="3390900"/>
            <a:chOff x="1131" y="1641"/>
            <a:chExt cx="3491" cy="2136"/>
          </a:xfrm>
        </p:grpSpPr>
        <p:grpSp>
          <p:nvGrpSpPr>
            <p:cNvPr id="36975" name="Group 111"/>
            <p:cNvGrpSpPr>
              <a:grpSpLocks/>
            </p:cNvGrpSpPr>
            <p:nvPr/>
          </p:nvGrpSpPr>
          <p:grpSpPr bwMode="auto">
            <a:xfrm>
              <a:off x="1131" y="1641"/>
              <a:ext cx="3491" cy="2136"/>
              <a:chOff x="1131" y="1641"/>
              <a:chExt cx="3491" cy="2136"/>
            </a:xfrm>
          </p:grpSpPr>
          <p:grpSp>
            <p:nvGrpSpPr>
              <p:cNvPr id="36872" name="Group 8"/>
              <p:cNvGrpSpPr>
                <a:grpSpLocks/>
              </p:cNvGrpSpPr>
              <p:nvPr/>
            </p:nvGrpSpPr>
            <p:grpSpPr bwMode="auto">
              <a:xfrm>
                <a:off x="1131" y="2426"/>
                <a:ext cx="1383" cy="1351"/>
                <a:chOff x="1131" y="2426"/>
                <a:chExt cx="1383" cy="1351"/>
              </a:xfrm>
            </p:grpSpPr>
            <p:grpSp>
              <p:nvGrpSpPr>
                <p:cNvPr id="36870" name="Group 6"/>
                <p:cNvGrpSpPr>
                  <a:grpSpLocks/>
                </p:cNvGrpSpPr>
                <p:nvPr/>
              </p:nvGrpSpPr>
              <p:grpSpPr bwMode="auto">
                <a:xfrm>
                  <a:off x="1224" y="3062"/>
                  <a:ext cx="1290" cy="715"/>
                  <a:chOff x="1224" y="3062"/>
                  <a:chExt cx="1290" cy="715"/>
                </a:xfrm>
              </p:grpSpPr>
              <p:sp>
                <p:nvSpPr>
                  <p:cNvPr id="36867" name="Freeform 3"/>
                  <p:cNvSpPr>
                    <a:spLocks/>
                  </p:cNvSpPr>
                  <p:nvPr/>
                </p:nvSpPr>
                <p:spPr bwMode="auto">
                  <a:xfrm>
                    <a:off x="1320" y="3110"/>
                    <a:ext cx="1194" cy="667"/>
                  </a:xfrm>
                  <a:custGeom>
                    <a:avLst/>
                    <a:gdLst>
                      <a:gd name="T0" fmla="*/ 0 w 1194"/>
                      <a:gd name="T1" fmla="*/ 0 h 667"/>
                      <a:gd name="T2" fmla="*/ 1193 w 1194"/>
                      <a:gd name="T3" fmla="*/ 0 h 667"/>
                      <a:gd name="T4" fmla="*/ 1193 w 1194"/>
                      <a:gd name="T5" fmla="*/ 666 h 667"/>
                      <a:gd name="T6" fmla="*/ 0 w 1194"/>
                      <a:gd name="T7" fmla="*/ 666 h 667"/>
                      <a:gd name="T8" fmla="*/ 0 w 1194"/>
                      <a:gd name="T9" fmla="*/ 0 h 667"/>
                    </a:gdLst>
                    <a:ahLst/>
                    <a:cxnLst>
                      <a:cxn ang="0">
                        <a:pos x="T0" y="T1"/>
                      </a:cxn>
                      <a:cxn ang="0">
                        <a:pos x="T2" y="T3"/>
                      </a:cxn>
                      <a:cxn ang="0">
                        <a:pos x="T4" y="T5"/>
                      </a:cxn>
                      <a:cxn ang="0">
                        <a:pos x="T6" y="T7"/>
                      </a:cxn>
                      <a:cxn ang="0">
                        <a:pos x="T8" y="T9"/>
                      </a:cxn>
                    </a:cxnLst>
                    <a:rect l="0" t="0" r="r" b="b"/>
                    <a:pathLst>
                      <a:path w="1194" h="667">
                        <a:moveTo>
                          <a:pt x="0" y="0"/>
                        </a:moveTo>
                        <a:lnTo>
                          <a:pt x="1193" y="0"/>
                        </a:lnTo>
                        <a:lnTo>
                          <a:pt x="1193" y="666"/>
                        </a:lnTo>
                        <a:lnTo>
                          <a:pt x="0" y="666"/>
                        </a:lnTo>
                        <a:lnTo>
                          <a:pt x="0" y="0"/>
                        </a:lnTo>
                      </a:path>
                    </a:pathLst>
                  </a:custGeom>
                  <a:solidFill>
                    <a:srgbClr val="BFBFDF"/>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868" name="Freeform 4"/>
                  <p:cNvSpPr>
                    <a:spLocks/>
                  </p:cNvSpPr>
                  <p:nvPr/>
                </p:nvSpPr>
                <p:spPr bwMode="auto">
                  <a:xfrm>
                    <a:off x="1224" y="3062"/>
                    <a:ext cx="1290" cy="41"/>
                  </a:xfrm>
                  <a:custGeom>
                    <a:avLst/>
                    <a:gdLst>
                      <a:gd name="T0" fmla="*/ 95 w 1290"/>
                      <a:gd name="T1" fmla="*/ 40 h 41"/>
                      <a:gd name="T2" fmla="*/ 1289 w 1290"/>
                      <a:gd name="T3" fmla="*/ 40 h 41"/>
                      <a:gd name="T4" fmla="*/ 1146 w 1290"/>
                      <a:gd name="T5" fmla="*/ 0 h 41"/>
                      <a:gd name="T6" fmla="*/ 0 w 1290"/>
                      <a:gd name="T7" fmla="*/ 0 h 41"/>
                      <a:gd name="T8" fmla="*/ 95 w 1290"/>
                      <a:gd name="T9" fmla="*/ 40 h 41"/>
                    </a:gdLst>
                    <a:ahLst/>
                    <a:cxnLst>
                      <a:cxn ang="0">
                        <a:pos x="T0" y="T1"/>
                      </a:cxn>
                      <a:cxn ang="0">
                        <a:pos x="T2" y="T3"/>
                      </a:cxn>
                      <a:cxn ang="0">
                        <a:pos x="T4" y="T5"/>
                      </a:cxn>
                      <a:cxn ang="0">
                        <a:pos x="T6" y="T7"/>
                      </a:cxn>
                      <a:cxn ang="0">
                        <a:pos x="T8" y="T9"/>
                      </a:cxn>
                    </a:cxnLst>
                    <a:rect l="0" t="0" r="r" b="b"/>
                    <a:pathLst>
                      <a:path w="1290" h="41">
                        <a:moveTo>
                          <a:pt x="95" y="40"/>
                        </a:moveTo>
                        <a:lnTo>
                          <a:pt x="1289" y="40"/>
                        </a:lnTo>
                        <a:lnTo>
                          <a:pt x="1146" y="0"/>
                        </a:lnTo>
                        <a:lnTo>
                          <a:pt x="0" y="0"/>
                        </a:lnTo>
                        <a:lnTo>
                          <a:pt x="95" y="40"/>
                        </a:lnTo>
                      </a:path>
                    </a:pathLst>
                  </a:custGeom>
                  <a:solidFill>
                    <a:srgbClr val="9F9FBF"/>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869" name="Freeform 5"/>
                  <p:cNvSpPr>
                    <a:spLocks/>
                  </p:cNvSpPr>
                  <p:nvPr/>
                </p:nvSpPr>
                <p:spPr bwMode="auto">
                  <a:xfrm>
                    <a:off x="1224" y="3062"/>
                    <a:ext cx="89" cy="715"/>
                  </a:xfrm>
                  <a:custGeom>
                    <a:avLst/>
                    <a:gdLst>
                      <a:gd name="T0" fmla="*/ 0 w 89"/>
                      <a:gd name="T1" fmla="*/ 0 h 715"/>
                      <a:gd name="T2" fmla="*/ 88 w 89"/>
                      <a:gd name="T3" fmla="*/ 47 h 715"/>
                      <a:gd name="T4" fmla="*/ 88 w 89"/>
                      <a:gd name="T5" fmla="*/ 714 h 715"/>
                      <a:gd name="T6" fmla="*/ 0 w 89"/>
                      <a:gd name="T7" fmla="*/ 618 h 715"/>
                      <a:gd name="T8" fmla="*/ 0 w 89"/>
                      <a:gd name="T9" fmla="*/ 0 h 715"/>
                    </a:gdLst>
                    <a:ahLst/>
                    <a:cxnLst>
                      <a:cxn ang="0">
                        <a:pos x="T0" y="T1"/>
                      </a:cxn>
                      <a:cxn ang="0">
                        <a:pos x="T2" y="T3"/>
                      </a:cxn>
                      <a:cxn ang="0">
                        <a:pos x="T4" y="T5"/>
                      </a:cxn>
                      <a:cxn ang="0">
                        <a:pos x="T6" y="T7"/>
                      </a:cxn>
                      <a:cxn ang="0">
                        <a:pos x="T8" y="T9"/>
                      </a:cxn>
                    </a:cxnLst>
                    <a:rect l="0" t="0" r="r" b="b"/>
                    <a:pathLst>
                      <a:path w="89" h="715">
                        <a:moveTo>
                          <a:pt x="0" y="0"/>
                        </a:moveTo>
                        <a:lnTo>
                          <a:pt x="88" y="47"/>
                        </a:lnTo>
                        <a:lnTo>
                          <a:pt x="88" y="714"/>
                        </a:lnTo>
                        <a:lnTo>
                          <a:pt x="0" y="618"/>
                        </a:lnTo>
                        <a:lnTo>
                          <a:pt x="0" y="0"/>
                        </a:lnTo>
                      </a:path>
                    </a:pathLst>
                  </a:custGeom>
                  <a:solidFill>
                    <a:srgbClr val="7F7F9F"/>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36871" name="Freeform 7"/>
                <p:cNvSpPr>
                  <a:spLocks/>
                </p:cNvSpPr>
                <p:nvPr/>
              </p:nvSpPr>
              <p:spPr bwMode="auto">
                <a:xfrm>
                  <a:off x="1131" y="2426"/>
                  <a:ext cx="969" cy="1237"/>
                </a:xfrm>
                <a:custGeom>
                  <a:avLst/>
                  <a:gdLst>
                    <a:gd name="T0" fmla="*/ 428 w 969"/>
                    <a:gd name="T1" fmla="*/ 506 h 1237"/>
                    <a:gd name="T2" fmla="*/ 351 w 969"/>
                    <a:gd name="T3" fmla="*/ 203 h 1237"/>
                    <a:gd name="T4" fmla="*/ 309 w 969"/>
                    <a:gd name="T5" fmla="*/ 0 h 1237"/>
                    <a:gd name="T6" fmla="*/ 247 w 969"/>
                    <a:gd name="T7" fmla="*/ 89 h 1237"/>
                    <a:gd name="T8" fmla="*/ 143 w 969"/>
                    <a:gd name="T9" fmla="*/ 235 h 1237"/>
                    <a:gd name="T10" fmla="*/ 54 w 969"/>
                    <a:gd name="T11" fmla="*/ 369 h 1237"/>
                    <a:gd name="T12" fmla="*/ 0 w 969"/>
                    <a:gd name="T13" fmla="*/ 470 h 1237"/>
                    <a:gd name="T14" fmla="*/ 27 w 969"/>
                    <a:gd name="T15" fmla="*/ 604 h 1237"/>
                    <a:gd name="T16" fmla="*/ 57 w 969"/>
                    <a:gd name="T17" fmla="*/ 762 h 1237"/>
                    <a:gd name="T18" fmla="*/ 122 w 969"/>
                    <a:gd name="T19" fmla="*/ 843 h 1237"/>
                    <a:gd name="T20" fmla="*/ 256 w 969"/>
                    <a:gd name="T21" fmla="*/ 959 h 1237"/>
                    <a:gd name="T22" fmla="*/ 428 w 969"/>
                    <a:gd name="T23" fmla="*/ 1081 h 1237"/>
                    <a:gd name="T24" fmla="*/ 565 w 969"/>
                    <a:gd name="T25" fmla="*/ 1236 h 1237"/>
                    <a:gd name="T26" fmla="*/ 675 w 969"/>
                    <a:gd name="T27" fmla="*/ 1078 h 1237"/>
                    <a:gd name="T28" fmla="*/ 815 w 969"/>
                    <a:gd name="T29" fmla="*/ 956 h 1237"/>
                    <a:gd name="T30" fmla="*/ 968 w 969"/>
                    <a:gd name="T31" fmla="*/ 828 h 1237"/>
                    <a:gd name="T32" fmla="*/ 771 w 969"/>
                    <a:gd name="T33" fmla="*/ 722 h 1237"/>
                    <a:gd name="T34" fmla="*/ 583 w 969"/>
                    <a:gd name="T35" fmla="*/ 612 h 1237"/>
                    <a:gd name="T36" fmla="*/ 428 w 969"/>
                    <a:gd name="T37" fmla="*/ 506 h 12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69" h="1237">
                      <a:moveTo>
                        <a:pt x="428" y="506"/>
                      </a:moveTo>
                      <a:lnTo>
                        <a:pt x="351" y="203"/>
                      </a:lnTo>
                      <a:lnTo>
                        <a:pt x="309" y="0"/>
                      </a:lnTo>
                      <a:lnTo>
                        <a:pt x="247" y="89"/>
                      </a:lnTo>
                      <a:lnTo>
                        <a:pt x="143" y="235"/>
                      </a:lnTo>
                      <a:lnTo>
                        <a:pt x="54" y="369"/>
                      </a:lnTo>
                      <a:lnTo>
                        <a:pt x="0" y="470"/>
                      </a:lnTo>
                      <a:lnTo>
                        <a:pt x="27" y="604"/>
                      </a:lnTo>
                      <a:lnTo>
                        <a:pt x="57" y="762"/>
                      </a:lnTo>
                      <a:lnTo>
                        <a:pt x="122" y="843"/>
                      </a:lnTo>
                      <a:lnTo>
                        <a:pt x="256" y="959"/>
                      </a:lnTo>
                      <a:lnTo>
                        <a:pt x="428" y="1081"/>
                      </a:lnTo>
                      <a:lnTo>
                        <a:pt x="565" y="1236"/>
                      </a:lnTo>
                      <a:lnTo>
                        <a:pt x="675" y="1078"/>
                      </a:lnTo>
                      <a:lnTo>
                        <a:pt x="815" y="956"/>
                      </a:lnTo>
                      <a:lnTo>
                        <a:pt x="968" y="828"/>
                      </a:lnTo>
                      <a:lnTo>
                        <a:pt x="771" y="722"/>
                      </a:lnTo>
                      <a:lnTo>
                        <a:pt x="583" y="612"/>
                      </a:lnTo>
                      <a:lnTo>
                        <a:pt x="428" y="506"/>
                      </a:lnTo>
                    </a:path>
                  </a:pathLst>
                </a:custGeom>
                <a:solidFill>
                  <a:srgbClr val="FFFFDF"/>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6974" name="Group 110"/>
              <p:cNvGrpSpPr>
                <a:grpSpLocks/>
              </p:cNvGrpSpPr>
              <p:nvPr/>
            </p:nvGrpSpPr>
            <p:grpSpPr bwMode="auto">
              <a:xfrm>
                <a:off x="1369" y="1641"/>
                <a:ext cx="3253" cy="2130"/>
                <a:chOff x="1369" y="1641"/>
                <a:chExt cx="3253" cy="2130"/>
              </a:xfrm>
            </p:grpSpPr>
            <p:grpSp>
              <p:nvGrpSpPr>
                <p:cNvPr id="36900" name="Group 36"/>
                <p:cNvGrpSpPr>
                  <a:grpSpLocks/>
                </p:cNvGrpSpPr>
                <p:nvPr/>
              </p:nvGrpSpPr>
              <p:grpSpPr bwMode="auto">
                <a:xfrm>
                  <a:off x="2796" y="1641"/>
                  <a:ext cx="756" cy="1099"/>
                  <a:chOff x="2796" y="1641"/>
                  <a:chExt cx="756" cy="1099"/>
                </a:xfrm>
              </p:grpSpPr>
              <p:grpSp>
                <p:nvGrpSpPr>
                  <p:cNvPr id="36894" name="Group 30"/>
                  <p:cNvGrpSpPr>
                    <a:grpSpLocks/>
                  </p:cNvGrpSpPr>
                  <p:nvPr/>
                </p:nvGrpSpPr>
                <p:grpSpPr bwMode="auto">
                  <a:xfrm>
                    <a:off x="2809" y="1746"/>
                    <a:ext cx="715" cy="994"/>
                    <a:chOff x="2809" y="1746"/>
                    <a:chExt cx="715" cy="994"/>
                  </a:xfrm>
                </p:grpSpPr>
                <p:grpSp>
                  <p:nvGrpSpPr>
                    <p:cNvPr id="36888" name="Group 24"/>
                    <p:cNvGrpSpPr>
                      <a:grpSpLocks/>
                    </p:cNvGrpSpPr>
                    <p:nvPr/>
                  </p:nvGrpSpPr>
                  <p:grpSpPr bwMode="auto">
                    <a:xfrm>
                      <a:off x="2809" y="1746"/>
                      <a:ext cx="715" cy="994"/>
                      <a:chOff x="2809" y="1746"/>
                      <a:chExt cx="715" cy="994"/>
                    </a:xfrm>
                  </p:grpSpPr>
                  <p:grpSp>
                    <p:nvGrpSpPr>
                      <p:cNvPr id="36880" name="Group 16"/>
                      <p:cNvGrpSpPr>
                        <a:grpSpLocks/>
                      </p:cNvGrpSpPr>
                      <p:nvPr/>
                    </p:nvGrpSpPr>
                    <p:grpSpPr bwMode="auto">
                      <a:xfrm>
                        <a:off x="2809" y="1746"/>
                        <a:ext cx="715" cy="994"/>
                        <a:chOff x="2809" y="1746"/>
                        <a:chExt cx="715" cy="994"/>
                      </a:xfrm>
                    </p:grpSpPr>
                    <p:sp>
                      <p:nvSpPr>
                        <p:cNvPr id="36873" name="Freeform 9"/>
                        <p:cNvSpPr>
                          <a:spLocks/>
                        </p:cNvSpPr>
                        <p:nvPr/>
                      </p:nvSpPr>
                      <p:spPr bwMode="auto">
                        <a:xfrm>
                          <a:off x="2809" y="1746"/>
                          <a:ext cx="715" cy="967"/>
                        </a:xfrm>
                        <a:custGeom>
                          <a:avLst/>
                          <a:gdLst>
                            <a:gd name="T0" fmla="*/ 3 w 715"/>
                            <a:gd name="T1" fmla="*/ 221 h 967"/>
                            <a:gd name="T2" fmla="*/ 30 w 715"/>
                            <a:gd name="T3" fmla="*/ 102 h 967"/>
                            <a:gd name="T4" fmla="*/ 106 w 715"/>
                            <a:gd name="T5" fmla="*/ 46 h 967"/>
                            <a:gd name="T6" fmla="*/ 263 w 715"/>
                            <a:gd name="T7" fmla="*/ 26 h 967"/>
                            <a:gd name="T8" fmla="*/ 381 w 715"/>
                            <a:gd name="T9" fmla="*/ 6 h 967"/>
                            <a:gd name="T10" fmla="*/ 459 w 715"/>
                            <a:gd name="T11" fmla="*/ 7 h 967"/>
                            <a:gd name="T12" fmla="*/ 541 w 715"/>
                            <a:gd name="T13" fmla="*/ 52 h 967"/>
                            <a:gd name="T14" fmla="*/ 593 w 715"/>
                            <a:gd name="T15" fmla="*/ 131 h 967"/>
                            <a:gd name="T16" fmla="*/ 645 w 715"/>
                            <a:gd name="T17" fmla="*/ 231 h 967"/>
                            <a:gd name="T18" fmla="*/ 691 w 715"/>
                            <a:gd name="T19" fmla="*/ 317 h 967"/>
                            <a:gd name="T20" fmla="*/ 714 w 715"/>
                            <a:gd name="T21" fmla="*/ 431 h 967"/>
                            <a:gd name="T22" fmla="*/ 698 w 715"/>
                            <a:gd name="T23" fmla="*/ 541 h 967"/>
                            <a:gd name="T24" fmla="*/ 678 w 715"/>
                            <a:gd name="T25" fmla="*/ 614 h 967"/>
                            <a:gd name="T26" fmla="*/ 485 w 715"/>
                            <a:gd name="T27" fmla="*/ 886 h 967"/>
                            <a:gd name="T28" fmla="*/ 398 w 715"/>
                            <a:gd name="T29" fmla="*/ 966 h 967"/>
                            <a:gd name="T30" fmla="*/ 324 w 715"/>
                            <a:gd name="T31" fmla="*/ 938 h 967"/>
                            <a:gd name="T32" fmla="*/ 279 w 715"/>
                            <a:gd name="T33" fmla="*/ 906 h 967"/>
                            <a:gd name="T34" fmla="*/ 234 w 715"/>
                            <a:gd name="T35" fmla="*/ 858 h 967"/>
                            <a:gd name="T36" fmla="*/ 172 w 715"/>
                            <a:gd name="T37" fmla="*/ 828 h 967"/>
                            <a:gd name="T38" fmla="*/ 142 w 715"/>
                            <a:gd name="T39" fmla="*/ 805 h 967"/>
                            <a:gd name="T40" fmla="*/ 114 w 715"/>
                            <a:gd name="T41" fmla="*/ 770 h 967"/>
                            <a:gd name="T42" fmla="*/ 91 w 715"/>
                            <a:gd name="T43" fmla="*/ 723 h 967"/>
                            <a:gd name="T44" fmla="*/ 73 w 715"/>
                            <a:gd name="T45" fmla="*/ 668 h 967"/>
                            <a:gd name="T46" fmla="*/ 57 w 715"/>
                            <a:gd name="T47" fmla="*/ 615 h 967"/>
                            <a:gd name="T48" fmla="*/ 41 w 715"/>
                            <a:gd name="T49" fmla="*/ 564 h 967"/>
                            <a:gd name="T50" fmla="*/ 35 w 715"/>
                            <a:gd name="T51" fmla="*/ 525 h 967"/>
                            <a:gd name="T52" fmla="*/ 28 w 715"/>
                            <a:gd name="T53" fmla="*/ 476 h 967"/>
                            <a:gd name="T54" fmla="*/ 29 w 715"/>
                            <a:gd name="T55" fmla="*/ 449 h 967"/>
                            <a:gd name="T56" fmla="*/ 19 w 715"/>
                            <a:gd name="T57" fmla="*/ 432 h 967"/>
                            <a:gd name="T58" fmla="*/ 20 w 715"/>
                            <a:gd name="T59" fmla="*/ 389 h 967"/>
                            <a:gd name="T60" fmla="*/ 12 w 715"/>
                            <a:gd name="T61" fmla="*/ 333 h 967"/>
                            <a:gd name="T62" fmla="*/ 0 w 715"/>
                            <a:gd name="T63" fmla="*/ 281 h 9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715" h="967">
                              <a:moveTo>
                                <a:pt x="0" y="281"/>
                              </a:moveTo>
                              <a:lnTo>
                                <a:pt x="3" y="221"/>
                              </a:lnTo>
                              <a:lnTo>
                                <a:pt x="12" y="156"/>
                              </a:lnTo>
                              <a:lnTo>
                                <a:pt x="30" y="102"/>
                              </a:lnTo>
                              <a:lnTo>
                                <a:pt x="59" y="69"/>
                              </a:lnTo>
                              <a:lnTo>
                                <a:pt x="106" y="46"/>
                              </a:lnTo>
                              <a:lnTo>
                                <a:pt x="176" y="37"/>
                              </a:lnTo>
                              <a:lnTo>
                                <a:pt x="263" y="26"/>
                              </a:lnTo>
                              <a:lnTo>
                                <a:pt x="330" y="13"/>
                              </a:lnTo>
                              <a:lnTo>
                                <a:pt x="381" y="6"/>
                              </a:lnTo>
                              <a:lnTo>
                                <a:pt x="419" y="0"/>
                              </a:lnTo>
                              <a:lnTo>
                                <a:pt x="459" y="7"/>
                              </a:lnTo>
                              <a:lnTo>
                                <a:pt x="506" y="26"/>
                              </a:lnTo>
                              <a:lnTo>
                                <a:pt x="541" y="52"/>
                              </a:lnTo>
                              <a:lnTo>
                                <a:pt x="572" y="85"/>
                              </a:lnTo>
                              <a:lnTo>
                                <a:pt x="593" y="131"/>
                              </a:lnTo>
                              <a:lnTo>
                                <a:pt x="623" y="181"/>
                              </a:lnTo>
                              <a:lnTo>
                                <a:pt x="645" y="231"/>
                              </a:lnTo>
                              <a:lnTo>
                                <a:pt x="668" y="279"/>
                              </a:lnTo>
                              <a:lnTo>
                                <a:pt x="691" y="317"/>
                              </a:lnTo>
                              <a:lnTo>
                                <a:pt x="704" y="365"/>
                              </a:lnTo>
                              <a:lnTo>
                                <a:pt x="714" y="431"/>
                              </a:lnTo>
                              <a:lnTo>
                                <a:pt x="710" y="496"/>
                              </a:lnTo>
                              <a:lnTo>
                                <a:pt x="698" y="541"/>
                              </a:lnTo>
                              <a:lnTo>
                                <a:pt x="670" y="593"/>
                              </a:lnTo>
                              <a:lnTo>
                                <a:pt x="678" y="614"/>
                              </a:lnTo>
                              <a:lnTo>
                                <a:pt x="515" y="854"/>
                              </a:lnTo>
                              <a:lnTo>
                                <a:pt x="485" y="886"/>
                              </a:lnTo>
                              <a:lnTo>
                                <a:pt x="434" y="946"/>
                              </a:lnTo>
                              <a:lnTo>
                                <a:pt x="398" y="966"/>
                              </a:lnTo>
                              <a:lnTo>
                                <a:pt x="359" y="956"/>
                              </a:lnTo>
                              <a:lnTo>
                                <a:pt x="324" y="938"/>
                              </a:lnTo>
                              <a:lnTo>
                                <a:pt x="293" y="923"/>
                              </a:lnTo>
                              <a:lnTo>
                                <a:pt x="279" y="906"/>
                              </a:lnTo>
                              <a:lnTo>
                                <a:pt x="261" y="876"/>
                              </a:lnTo>
                              <a:lnTo>
                                <a:pt x="234" y="858"/>
                              </a:lnTo>
                              <a:lnTo>
                                <a:pt x="205" y="838"/>
                              </a:lnTo>
                              <a:lnTo>
                                <a:pt x="172" y="828"/>
                              </a:lnTo>
                              <a:lnTo>
                                <a:pt x="157" y="818"/>
                              </a:lnTo>
                              <a:lnTo>
                                <a:pt x="142" y="805"/>
                              </a:lnTo>
                              <a:lnTo>
                                <a:pt x="128" y="788"/>
                              </a:lnTo>
                              <a:lnTo>
                                <a:pt x="114" y="770"/>
                              </a:lnTo>
                              <a:lnTo>
                                <a:pt x="103" y="746"/>
                              </a:lnTo>
                              <a:lnTo>
                                <a:pt x="91" y="723"/>
                              </a:lnTo>
                              <a:lnTo>
                                <a:pt x="82" y="695"/>
                              </a:lnTo>
                              <a:lnTo>
                                <a:pt x="73" y="668"/>
                              </a:lnTo>
                              <a:lnTo>
                                <a:pt x="65" y="642"/>
                              </a:lnTo>
                              <a:lnTo>
                                <a:pt x="57" y="615"/>
                              </a:lnTo>
                              <a:lnTo>
                                <a:pt x="47" y="587"/>
                              </a:lnTo>
                              <a:lnTo>
                                <a:pt x="41" y="564"/>
                              </a:lnTo>
                              <a:lnTo>
                                <a:pt x="37" y="547"/>
                              </a:lnTo>
                              <a:lnTo>
                                <a:pt x="35" y="525"/>
                              </a:lnTo>
                              <a:lnTo>
                                <a:pt x="31" y="498"/>
                              </a:lnTo>
                              <a:lnTo>
                                <a:pt x="28" y="476"/>
                              </a:lnTo>
                              <a:lnTo>
                                <a:pt x="27" y="461"/>
                              </a:lnTo>
                              <a:lnTo>
                                <a:pt x="29" y="449"/>
                              </a:lnTo>
                              <a:lnTo>
                                <a:pt x="24" y="441"/>
                              </a:lnTo>
                              <a:lnTo>
                                <a:pt x="19" y="432"/>
                              </a:lnTo>
                              <a:lnTo>
                                <a:pt x="18" y="416"/>
                              </a:lnTo>
                              <a:lnTo>
                                <a:pt x="20" y="389"/>
                              </a:lnTo>
                              <a:lnTo>
                                <a:pt x="17" y="361"/>
                              </a:lnTo>
                              <a:lnTo>
                                <a:pt x="12" y="333"/>
                              </a:lnTo>
                              <a:lnTo>
                                <a:pt x="7" y="311"/>
                              </a:lnTo>
                              <a:lnTo>
                                <a:pt x="0" y="281"/>
                              </a:lnTo>
                            </a:path>
                          </a:pathLst>
                        </a:custGeom>
                        <a:solidFill>
                          <a:srgbClr val="FF9F7F"/>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36879" name="Group 15"/>
                        <p:cNvGrpSpPr>
                          <a:grpSpLocks/>
                        </p:cNvGrpSpPr>
                        <p:nvPr/>
                      </p:nvGrpSpPr>
                      <p:grpSpPr bwMode="auto">
                        <a:xfrm>
                          <a:off x="2836" y="1817"/>
                          <a:ext cx="669" cy="923"/>
                          <a:chOff x="2836" y="1817"/>
                          <a:chExt cx="669" cy="923"/>
                        </a:xfrm>
                      </p:grpSpPr>
                      <p:sp>
                        <p:nvSpPr>
                          <p:cNvPr id="36874" name="Freeform 10"/>
                          <p:cNvSpPr>
                            <a:spLocks/>
                          </p:cNvSpPr>
                          <p:nvPr/>
                        </p:nvSpPr>
                        <p:spPr bwMode="auto">
                          <a:xfrm>
                            <a:off x="2836" y="2089"/>
                            <a:ext cx="119" cy="95"/>
                          </a:xfrm>
                          <a:custGeom>
                            <a:avLst/>
                            <a:gdLst>
                              <a:gd name="T0" fmla="*/ 0 w 119"/>
                              <a:gd name="T1" fmla="*/ 26 h 95"/>
                              <a:gd name="T2" fmla="*/ 10 w 119"/>
                              <a:gd name="T3" fmla="*/ 22 h 95"/>
                              <a:gd name="T4" fmla="*/ 22 w 119"/>
                              <a:gd name="T5" fmla="*/ 17 h 95"/>
                              <a:gd name="T6" fmla="*/ 29 w 119"/>
                              <a:gd name="T7" fmla="*/ 10 h 95"/>
                              <a:gd name="T8" fmla="*/ 41 w 119"/>
                              <a:gd name="T9" fmla="*/ 7 h 95"/>
                              <a:gd name="T10" fmla="*/ 56 w 119"/>
                              <a:gd name="T11" fmla="*/ 7 h 95"/>
                              <a:gd name="T12" fmla="*/ 68 w 119"/>
                              <a:gd name="T13" fmla="*/ 3 h 95"/>
                              <a:gd name="T14" fmla="*/ 81 w 119"/>
                              <a:gd name="T15" fmla="*/ 0 h 95"/>
                              <a:gd name="T16" fmla="*/ 91 w 119"/>
                              <a:gd name="T17" fmla="*/ 5 h 95"/>
                              <a:gd name="T18" fmla="*/ 99 w 119"/>
                              <a:gd name="T19" fmla="*/ 14 h 95"/>
                              <a:gd name="T20" fmla="*/ 106 w 119"/>
                              <a:gd name="T21" fmla="*/ 22 h 95"/>
                              <a:gd name="T22" fmla="*/ 116 w 119"/>
                              <a:gd name="T23" fmla="*/ 21 h 95"/>
                              <a:gd name="T24" fmla="*/ 118 w 119"/>
                              <a:gd name="T25" fmla="*/ 37 h 95"/>
                              <a:gd name="T26" fmla="*/ 116 w 119"/>
                              <a:gd name="T27" fmla="*/ 56 h 95"/>
                              <a:gd name="T28" fmla="*/ 114 w 119"/>
                              <a:gd name="T29" fmla="*/ 76 h 95"/>
                              <a:gd name="T30" fmla="*/ 110 w 119"/>
                              <a:gd name="T31" fmla="*/ 86 h 95"/>
                              <a:gd name="T32" fmla="*/ 106 w 119"/>
                              <a:gd name="T33" fmla="*/ 94 h 95"/>
                              <a:gd name="T34" fmla="*/ 98 w 119"/>
                              <a:gd name="T35" fmla="*/ 94 h 95"/>
                              <a:gd name="T36" fmla="*/ 88 w 119"/>
                              <a:gd name="T37" fmla="*/ 91 h 95"/>
                              <a:gd name="T38" fmla="*/ 85 w 119"/>
                              <a:gd name="T39" fmla="*/ 83 h 95"/>
                              <a:gd name="T40" fmla="*/ 80 w 119"/>
                              <a:gd name="T41" fmla="*/ 76 h 95"/>
                              <a:gd name="T42" fmla="*/ 74 w 119"/>
                              <a:gd name="T43" fmla="*/ 65 h 95"/>
                              <a:gd name="T44" fmla="*/ 67 w 119"/>
                              <a:gd name="T45" fmla="*/ 71 h 95"/>
                              <a:gd name="T46" fmla="*/ 56 w 119"/>
                              <a:gd name="T47" fmla="*/ 76 h 95"/>
                              <a:gd name="T48" fmla="*/ 44 w 119"/>
                              <a:gd name="T49" fmla="*/ 77 h 95"/>
                              <a:gd name="T50" fmla="*/ 34 w 119"/>
                              <a:gd name="T51" fmla="*/ 76 h 95"/>
                              <a:gd name="T52" fmla="*/ 27 w 119"/>
                              <a:gd name="T53" fmla="*/ 74 h 95"/>
                              <a:gd name="T54" fmla="*/ 31 w 119"/>
                              <a:gd name="T55" fmla="*/ 86 h 95"/>
                              <a:gd name="T56" fmla="*/ 23 w 119"/>
                              <a:gd name="T57" fmla="*/ 83 h 95"/>
                              <a:gd name="T58" fmla="*/ 19 w 119"/>
                              <a:gd name="T59" fmla="*/ 76 h 95"/>
                              <a:gd name="T60" fmla="*/ 18 w 119"/>
                              <a:gd name="T61" fmla="*/ 65 h 95"/>
                              <a:gd name="T62" fmla="*/ 20 w 119"/>
                              <a:gd name="T63" fmla="*/ 57 h 95"/>
                              <a:gd name="T64" fmla="*/ 29 w 119"/>
                              <a:gd name="T65" fmla="*/ 57 h 95"/>
                              <a:gd name="T66" fmla="*/ 26 w 119"/>
                              <a:gd name="T67" fmla="*/ 49 h 95"/>
                              <a:gd name="T68" fmla="*/ 36 w 119"/>
                              <a:gd name="T69" fmla="*/ 41 h 95"/>
                              <a:gd name="T70" fmla="*/ 27 w 119"/>
                              <a:gd name="T71" fmla="*/ 39 h 95"/>
                              <a:gd name="T72" fmla="*/ 19 w 119"/>
                              <a:gd name="T73" fmla="*/ 32 h 95"/>
                              <a:gd name="T74" fmla="*/ 30 w 119"/>
                              <a:gd name="T75" fmla="*/ 29 h 95"/>
                              <a:gd name="T76" fmla="*/ 44 w 119"/>
                              <a:gd name="T77" fmla="*/ 29 h 95"/>
                              <a:gd name="T78" fmla="*/ 63 w 119"/>
                              <a:gd name="T79" fmla="*/ 29 h 95"/>
                              <a:gd name="T80" fmla="*/ 67 w 119"/>
                              <a:gd name="T81" fmla="*/ 18 h 95"/>
                              <a:gd name="T82" fmla="*/ 74 w 119"/>
                              <a:gd name="T83" fmla="*/ 10 h 95"/>
                              <a:gd name="T84" fmla="*/ 62 w 119"/>
                              <a:gd name="T85" fmla="*/ 13 h 95"/>
                              <a:gd name="T86" fmla="*/ 52 w 119"/>
                              <a:gd name="T87" fmla="*/ 16 h 95"/>
                              <a:gd name="T88" fmla="*/ 46 w 119"/>
                              <a:gd name="T89" fmla="*/ 20 h 95"/>
                              <a:gd name="T90" fmla="*/ 37 w 119"/>
                              <a:gd name="T91" fmla="*/ 23 h 95"/>
                              <a:gd name="T92" fmla="*/ 28 w 119"/>
                              <a:gd name="T93" fmla="*/ 21 h 95"/>
                              <a:gd name="T94" fmla="*/ 21 w 119"/>
                              <a:gd name="T95" fmla="*/ 24 h 95"/>
                              <a:gd name="T96" fmla="*/ 12 w 119"/>
                              <a:gd name="T97" fmla="*/ 26 h 95"/>
                              <a:gd name="T98" fmla="*/ 0 w 119"/>
                              <a:gd name="T99" fmla="*/ 26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19" h="95">
                                <a:moveTo>
                                  <a:pt x="0" y="26"/>
                                </a:moveTo>
                                <a:lnTo>
                                  <a:pt x="10" y="22"/>
                                </a:lnTo>
                                <a:lnTo>
                                  <a:pt x="22" y="17"/>
                                </a:lnTo>
                                <a:lnTo>
                                  <a:pt x="29" y="10"/>
                                </a:lnTo>
                                <a:lnTo>
                                  <a:pt x="41" y="7"/>
                                </a:lnTo>
                                <a:lnTo>
                                  <a:pt x="56" y="7"/>
                                </a:lnTo>
                                <a:lnTo>
                                  <a:pt x="68" y="3"/>
                                </a:lnTo>
                                <a:lnTo>
                                  <a:pt x="81" y="0"/>
                                </a:lnTo>
                                <a:lnTo>
                                  <a:pt x="91" y="5"/>
                                </a:lnTo>
                                <a:lnTo>
                                  <a:pt x="99" y="14"/>
                                </a:lnTo>
                                <a:lnTo>
                                  <a:pt x="106" y="22"/>
                                </a:lnTo>
                                <a:lnTo>
                                  <a:pt x="116" y="21"/>
                                </a:lnTo>
                                <a:lnTo>
                                  <a:pt x="118" y="37"/>
                                </a:lnTo>
                                <a:lnTo>
                                  <a:pt x="116" y="56"/>
                                </a:lnTo>
                                <a:lnTo>
                                  <a:pt x="114" y="76"/>
                                </a:lnTo>
                                <a:lnTo>
                                  <a:pt x="110" y="86"/>
                                </a:lnTo>
                                <a:lnTo>
                                  <a:pt x="106" y="94"/>
                                </a:lnTo>
                                <a:lnTo>
                                  <a:pt x="98" y="94"/>
                                </a:lnTo>
                                <a:lnTo>
                                  <a:pt x="88" y="91"/>
                                </a:lnTo>
                                <a:lnTo>
                                  <a:pt x="85" y="83"/>
                                </a:lnTo>
                                <a:lnTo>
                                  <a:pt x="80" y="76"/>
                                </a:lnTo>
                                <a:lnTo>
                                  <a:pt x="74" y="65"/>
                                </a:lnTo>
                                <a:lnTo>
                                  <a:pt x="67" y="71"/>
                                </a:lnTo>
                                <a:lnTo>
                                  <a:pt x="56" y="76"/>
                                </a:lnTo>
                                <a:lnTo>
                                  <a:pt x="44" y="77"/>
                                </a:lnTo>
                                <a:lnTo>
                                  <a:pt x="34" y="76"/>
                                </a:lnTo>
                                <a:lnTo>
                                  <a:pt x="27" y="74"/>
                                </a:lnTo>
                                <a:lnTo>
                                  <a:pt x="31" y="86"/>
                                </a:lnTo>
                                <a:lnTo>
                                  <a:pt x="23" y="83"/>
                                </a:lnTo>
                                <a:lnTo>
                                  <a:pt x="19" y="76"/>
                                </a:lnTo>
                                <a:lnTo>
                                  <a:pt x="18" y="65"/>
                                </a:lnTo>
                                <a:lnTo>
                                  <a:pt x="20" y="57"/>
                                </a:lnTo>
                                <a:lnTo>
                                  <a:pt x="29" y="57"/>
                                </a:lnTo>
                                <a:lnTo>
                                  <a:pt x="26" y="49"/>
                                </a:lnTo>
                                <a:lnTo>
                                  <a:pt x="36" y="41"/>
                                </a:lnTo>
                                <a:lnTo>
                                  <a:pt x="27" y="39"/>
                                </a:lnTo>
                                <a:lnTo>
                                  <a:pt x="19" y="32"/>
                                </a:lnTo>
                                <a:lnTo>
                                  <a:pt x="30" y="29"/>
                                </a:lnTo>
                                <a:lnTo>
                                  <a:pt x="44" y="29"/>
                                </a:lnTo>
                                <a:lnTo>
                                  <a:pt x="63" y="29"/>
                                </a:lnTo>
                                <a:lnTo>
                                  <a:pt x="67" y="18"/>
                                </a:lnTo>
                                <a:lnTo>
                                  <a:pt x="74" y="10"/>
                                </a:lnTo>
                                <a:lnTo>
                                  <a:pt x="62" y="13"/>
                                </a:lnTo>
                                <a:lnTo>
                                  <a:pt x="52" y="16"/>
                                </a:lnTo>
                                <a:lnTo>
                                  <a:pt x="46" y="20"/>
                                </a:lnTo>
                                <a:lnTo>
                                  <a:pt x="37" y="23"/>
                                </a:lnTo>
                                <a:lnTo>
                                  <a:pt x="28" y="21"/>
                                </a:lnTo>
                                <a:lnTo>
                                  <a:pt x="21" y="24"/>
                                </a:lnTo>
                                <a:lnTo>
                                  <a:pt x="12" y="26"/>
                                </a:lnTo>
                                <a:lnTo>
                                  <a:pt x="0" y="26"/>
                                </a:lnTo>
                              </a:path>
                            </a:pathLst>
                          </a:custGeom>
                          <a:solidFill>
                            <a:srgbClr val="FF7F3F"/>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875" name="Freeform 11"/>
                          <p:cNvSpPr>
                            <a:spLocks/>
                          </p:cNvSpPr>
                          <p:nvPr/>
                        </p:nvSpPr>
                        <p:spPr bwMode="auto">
                          <a:xfrm>
                            <a:off x="2919" y="1817"/>
                            <a:ext cx="575" cy="923"/>
                          </a:xfrm>
                          <a:custGeom>
                            <a:avLst/>
                            <a:gdLst>
                              <a:gd name="T0" fmla="*/ 144 w 575"/>
                              <a:gd name="T1" fmla="*/ 50 h 923"/>
                              <a:gd name="T2" fmla="*/ 179 w 575"/>
                              <a:gd name="T3" fmla="*/ 92 h 923"/>
                              <a:gd name="T4" fmla="*/ 215 w 575"/>
                              <a:gd name="T5" fmla="*/ 114 h 923"/>
                              <a:gd name="T6" fmla="*/ 215 w 575"/>
                              <a:gd name="T7" fmla="*/ 173 h 923"/>
                              <a:gd name="T8" fmla="*/ 223 w 575"/>
                              <a:gd name="T9" fmla="*/ 183 h 923"/>
                              <a:gd name="T10" fmla="*/ 267 w 575"/>
                              <a:gd name="T11" fmla="*/ 216 h 923"/>
                              <a:gd name="T12" fmla="*/ 227 w 575"/>
                              <a:gd name="T13" fmla="*/ 245 h 923"/>
                              <a:gd name="T14" fmla="*/ 150 w 575"/>
                              <a:gd name="T15" fmla="*/ 256 h 923"/>
                              <a:gd name="T16" fmla="*/ 78 w 575"/>
                              <a:gd name="T17" fmla="*/ 274 h 923"/>
                              <a:gd name="T18" fmla="*/ 91 w 575"/>
                              <a:gd name="T19" fmla="*/ 309 h 923"/>
                              <a:gd name="T20" fmla="*/ 106 w 575"/>
                              <a:gd name="T21" fmla="*/ 357 h 923"/>
                              <a:gd name="T22" fmla="*/ 122 w 575"/>
                              <a:gd name="T23" fmla="*/ 403 h 923"/>
                              <a:gd name="T24" fmla="*/ 156 w 575"/>
                              <a:gd name="T25" fmla="*/ 446 h 923"/>
                              <a:gd name="T26" fmla="*/ 188 w 575"/>
                              <a:gd name="T27" fmla="*/ 485 h 923"/>
                              <a:gd name="T28" fmla="*/ 134 w 575"/>
                              <a:gd name="T29" fmla="*/ 536 h 923"/>
                              <a:gd name="T30" fmla="*/ 82 w 575"/>
                              <a:gd name="T31" fmla="*/ 554 h 923"/>
                              <a:gd name="T32" fmla="*/ 30 w 575"/>
                              <a:gd name="T33" fmla="*/ 570 h 923"/>
                              <a:gd name="T34" fmla="*/ 11 w 575"/>
                              <a:gd name="T35" fmla="*/ 591 h 923"/>
                              <a:gd name="T36" fmla="*/ 36 w 575"/>
                              <a:gd name="T37" fmla="*/ 600 h 923"/>
                              <a:gd name="T38" fmla="*/ 84 w 575"/>
                              <a:gd name="T39" fmla="*/ 592 h 923"/>
                              <a:gd name="T40" fmla="*/ 127 w 575"/>
                              <a:gd name="T41" fmla="*/ 581 h 923"/>
                              <a:gd name="T42" fmla="*/ 157 w 575"/>
                              <a:gd name="T43" fmla="*/ 604 h 923"/>
                              <a:gd name="T44" fmla="*/ 108 w 575"/>
                              <a:gd name="T45" fmla="*/ 628 h 923"/>
                              <a:gd name="T46" fmla="*/ 53 w 575"/>
                              <a:gd name="T47" fmla="*/ 647 h 923"/>
                              <a:gd name="T48" fmla="*/ 82 w 575"/>
                              <a:gd name="T49" fmla="*/ 659 h 923"/>
                              <a:gd name="T50" fmla="*/ 121 w 575"/>
                              <a:gd name="T51" fmla="*/ 658 h 923"/>
                              <a:gd name="T52" fmla="*/ 147 w 575"/>
                              <a:gd name="T53" fmla="*/ 673 h 923"/>
                              <a:gd name="T54" fmla="*/ 186 w 575"/>
                              <a:gd name="T55" fmla="*/ 682 h 923"/>
                              <a:gd name="T56" fmla="*/ 153 w 575"/>
                              <a:gd name="T57" fmla="*/ 720 h 923"/>
                              <a:gd name="T58" fmla="*/ 126 w 575"/>
                              <a:gd name="T59" fmla="*/ 712 h 923"/>
                              <a:gd name="T60" fmla="*/ 110 w 575"/>
                              <a:gd name="T61" fmla="*/ 737 h 923"/>
                              <a:gd name="T62" fmla="*/ 82 w 575"/>
                              <a:gd name="T63" fmla="*/ 757 h 923"/>
                              <a:gd name="T64" fmla="*/ 564 w 575"/>
                              <a:gd name="T65" fmla="*/ 520 h 923"/>
                              <a:gd name="T66" fmla="*/ 504 w 575"/>
                              <a:gd name="T67" fmla="*/ 451 h 923"/>
                              <a:gd name="T68" fmla="*/ 455 w 575"/>
                              <a:gd name="T69" fmla="*/ 379 h 923"/>
                              <a:gd name="T70" fmla="*/ 313 w 575"/>
                              <a:gd name="T71" fmla="*/ 382 h 923"/>
                              <a:gd name="T72" fmla="*/ 279 w 575"/>
                              <a:gd name="T73" fmla="*/ 435 h 923"/>
                              <a:gd name="T74" fmla="*/ 254 w 575"/>
                              <a:gd name="T75" fmla="*/ 489 h 923"/>
                              <a:gd name="T76" fmla="*/ 250 w 575"/>
                              <a:gd name="T77" fmla="*/ 532 h 923"/>
                              <a:gd name="T78" fmla="*/ 197 w 575"/>
                              <a:gd name="T79" fmla="*/ 474 h 923"/>
                              <a:gd name="T80" fmla="*/ 159 w 575"/>
                              <a:gd name="T81" fmla="*/ 422 h 923"/>
                              <a:gd name="T82" fmla="*/ 159 w 575"/>
                              <a:gd name="T83" fmla="*/ 384 h 923"/>
                              <a:gd name="T84" fmla="*/ 190 w 575"/>
                              <a:gd name="T85" fmla="*/ 335 h 923"/>
                              <a:gd name="T86" fmla="*/ 219 w 575"/>
                              <a:gd name="T87" fmla="*/ 350 h 923"/>
                              <a:gd name="T88" fmla="*/ 271 w 575"/>
                              <a:gd name="T89" fmla="*/ 357 h 923"/>
                              <a:gd name="T90" fmla="*/ 354 w 575"/>
                              <a:gd name="T91" fmla="*/ 336 h 923"/>
                              <a:gd name="T92" fmla="*/ 508 w 575"/>
                              <a:gd name="T93" fmla="*/ 336 h 923"/>
                              <a:gd name="T94" fmla="*/ 561 w 575"/>
                              <a:gd name="T95" fmla="*/ 272 h 923"/>
                              <a:gd name="T96" fmla="*/ 416 w 575"/>
                              <a:gd name="T97" fmla="*/ 165 h 923"/>
                              <a:gd name="T98" fmla="*/ 146 w 575"/>
                              <a:gd name="T99" fmla="*/ 3 h 9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575" h="923">
                                <a:moveTo>
                                  <a:pt x="105" y="17"/>
                                </a:moveTo>
                                <a:lnTo>
                                  <a:pt x="116" y="29"/>
                                </a:lnTo>
                                <a:lnTo>
                                  <a:pt x="132" y="41"/>
                                </a:lnTo>
                                <a:lnTo>
                                  <a:pt x="144" y="50"/>
                                </a:lnTo>
                                <a:lnTo>
                                  <a:pt x="152" y="58"/>
                                </a:lnTo>
                                <a:lnTo>
                                  <a:pt x="157" y="68"/>
                                </a:lnTo>
                                <a:lnTo>
                                  <a:pt x="167" y="80"/>
                                </a:lnTo>
                                <a:lnTo>
                                  <a:pt x="179" y="92"/>
                                </a:lnTo>
                                <a:lnTo>
                                  <a:pt x="193" y="101"/>
                                </a:lnTo>
                                <a:lnTo>
                                  <a:pt x="204" y="106"/>
                                </a:lnTo>
                                <a:lnTo>
                                  <a:pt x="211" y="108"/>
                                </a:lnTo>
                                <a:lnTo>
                                  <a:pt x="215" y="114"/>
                                </a:lnTo>
                                <a:lnTo>
                                  <a:pt x="221" y="125"/>
                                </a:lnTo>
                                <a:lnTo>
                                  <a:pt x="224" y="142"/>
                                </a:lnTo>
                                <a:lnTo>
                                  <a:pt x="222" y="163"/>
                                </a:lnTo>
                                <a:lnTo>
                                  <a:pt x="215" y="173"/>
                                </a:lnTo>
                                <a:lnTo>
                                  <a:pt x="209" y="183"/>
                                </a:lnTo>
                                <a:lnTo>
                                  <a:pt x="206" y="192"/>
                                </a:lnTo>
                                <a:lnTo>
                                  <a:pt x="213" y="188"/>
                                </a:lnTo>
                                <a:lnTo>
                                  <a:pt x="223" y="183"/>
                                </a:lnTo>
                                <a:lnTo>
                                  <a:pt x="232" y="182"/>
                                </a:lnTo>
                                <a:lnTo>
                                  <a:pt x="242" y="187"/>
                                </a:lnTo>
                                <a:lnTo>
                                  <a:pt x="255" y="201"/>
                                </a:lnTo>
                                <a:lnTo>
                                  <a:pt x="267" y="216"/>
                                </a:lnTo>
                                <a:lnTo>
                                  <a:pt x="275" y="230"/>
                                </a:lnTo>
                                <a:lnTo>
                                  <a:pt x="262" y="236"/>
                                </a:lnTo>
                                <a:lnTo>
                                  <a:pt x="246" y="246"/>
                                </a:lnTo>
                                <a:lnTo>
                                  <a:pt x="227" y="245"/>
                                </a:lnTo>
                                <a:lnTo>
                                  <a:pt x="203" y="244"/>
                                </a:lnTo>
                                <a:lnTo>
                                  <a:pt x="185" y="246"/>
                                </a:lnTo>
                                <a:lnTo>
                                  <a:pt x="165" y="248"/>
                                </a:lnTo>
                                <a:lnTo>
                                  <a:pt x="150" y="256"/>
                                </a:lnTo>
                                <a:lnTo>
                                  <a:pt x="134" y="267"/>
                                </a:lnTo>
                                <a:lnTo>
                                  <a:pt x="110" y="265"/>
                                </a:lnTo>
                                <a:lnTo>
                                  <a:pt x="84" y="267"/>
                                </a:lnTo>
                                <a:lnTo>
                                  <a:pt x="78" y="274"/>
                                </a:lnTo>
                                <a:lnTo>
                                  <a:pt x="76" y="283"/>
                                </a:lnTo>
                                <a:lnTo>
                                  <a:pt x="79" y="291"/>
                                </a:lnTo>
                                <a:lnTo>
                                  <a:pt x="84" y="302"/>
                                </a:lnTo>
                                <a:lnTo>
                                  <a:pt x="91" y="309"/>
                                </a:lnTo>
                                <a:lnTo>
                                  <a:pt x="94" y="323"/>
                                </a:lnTo>
                                <a:lnTo>
                                  <a:pt x="98" y="331"/>
                                </a:lnTo>
                                <a:lnTo>
                                  <a:pt x="103" y="341"/>
                                </a:lnTo>
                                <a:lnTo>
                                  <a:pt x="106" y="357"/>
                                </a:lnTo>
                                <a:lnTo>
                                  <a:pt x="108" y="370"/>
                                </a:lnTo>
                                <a:lnTo>
                                  <a:pt x="111" y="387"/>
                                </a:lnTo>
                                <a:lnTo>
                                  <a:pt x="115" y="394"/>
                                </a:lnTo>
                                <a:lnTo>
                                  <a:pt x="122" y="403"/>
                                </a:lnTo>
                                <a:lnTo>
                                  <a:pt x="127" y="414"/>
                                </a:lnTo>
                                <a:lnTo>
                                  <a:pt x="135" y="425"/>
                                </a:lnTo>
                                <a:lnTo>
                                  <a:pt x="146" y="434"/>
                                </a:lnTo>
                                <a:lnTo>
                                  <a:pt x="156" y="446"/>
                                </a:lnTo>
                                <a:lnTo>
                                  <a:pt x="164" y="458"/>
                                </a:lnTo>
                                <a:lnTo>
                                  <a:pt x="170" y="469"/>
                                </a:lnTo>
                                <a:lnTo>
                                  <a:pt x="178" y="479"/>
                                </a:lnTo>
                                <a:lnTo>
                                  <a:pt x="188" y="485"/>
                                </a:lnTo>
                                <a:lnTo>
                                  <a:pt x="198" y="497"/>
                                </a:lnTo>
                                <a:lnTo>
                                  <a:pt x="156" y="527"/>
                                </a:lnTo>
                                <a:lnTo>
                                  <a:pt x="147" y="534"/>
                                </a:lnTo>
                                <a:lnTo>
                                  <a:pt x="134" y="536"/>
                                </a:lnTo>
                                <a:lnTo>
                                  <a:pt x="119" y="541"/>
                                </a:lnTo>
                                <a:lnTo>
                                  <a:pt x="105" y="544"/>
                                </a:lnTo>
                                <a:lnTo>
                                  <a:pt x="93" y="553"/>
                                </a:lnTo>
                                <a:lnTo>
                                  <a:pt x="82" y="554"/>
                                </a:lnTo>
                                <a:lnTo>
                                  <a:pt x="66" y="563"/>
                                </a:lnTo>
                                <a:lnTo>
                                  <a:pt x="49" y="560"/>
                                </a:lnTo>
                                <a:lnTo>
                                  <a:pt x="29" y="563"/>
                                </a:lnTo>
                                <a:lnTo>
                                  <a:pt x="30" y="570"/>
                                </a:lnTo>
                                <a:lnTo>
                                  <a:pt x="26" y="578"/>
                                </a:lnTo>
                                <a:lnTo>
                                  <a:pt x="20" y="581"/>
                                </a:lnTo>
                                <a:lnTo>
                                  <a:pt x="0" y="581"/>
                                </a:lnTo>
                                <a:lnTo>
                                  <a:pt x="11" y="591"/>
                                </a:lnTo>
                                <a:lnTo>
                                  <a:pt x="10" y="610"/>
                                </a:lnTo>
                                <a:lnTo>
                                  <a:pt x="18" y="605"/>
                                </a:lnTo>
                                <a:lnTo>
                                  <a:pt x="27" y="602"/>
                                </a:lnTo>
                                <a:lnTo>
                                  <a:pt x="36" y="600"/>
                                </a:lnTo>
                                <a:lnTo>
                                  <a:pt x="53" y="602"/>
                                </a:lnTo>
                                <a:lnTo>
                                  <a:pt x="67" y="601"/>
                                </a:lnTo>
                                <a:lnTo>
                                  <a:pt x="74" y="596"/>
                                </a:lnTo>
                                <a:lnTo>
                                  <a:pt x="84" y="592"/>
                                </a:lnTo>
                                <a:lnTo>
                                  <a:pt x="93" y="590"/>
                                </a:lnTo>
                                <a:lnTo>
                                  <a:pt x="102" y="591"/>
                                </a:lnTo>
                                <a:lnTo>
                                  <a:pt x="114" y="582"/>
                                </a:lnTo>
                                <a:lnTo>
                                  <a:pt x="127" y="581"/>
                                </a:lnTo>
                                <a:lnTo>
                                  <a:pt x="142" y="583"/>
                                </a:lnTo>
                                <a:lnTo>
                                  <a:pt x="154" y="588"/>
                                </a:lnTo>
                                <a:lnTo>
                                  <a:pt x="167" y="599"/>
                                </a:lnTo>
                                <a:lnTo>
                                  <a:pt x="157" y="604"/>
                                </a:lnTo>
                                <a:lnTo>
                                  <a:pt x="146" y="611"/>
                                </a:lnTo>
                                <a:lnTo>
                                  <a:pt x="135" y="617"/>
                                </a:lnTo>
                                <a:lnTo>
                                  <a:pt x="122" y="622"/>
                                </a:lnTo>
                                <a:lnTo>
                                  <a:pt x="108" y="628"/>
                                </a:lnTo>
                                <a:lnTo>
                                  <a:pt x="74" y="629"/>
                                </a:lnTo>
                                <a:lnTo>
                                  <a:pt x="63" y="632"/>
                                </a:lnTo>
                                <a:lnTo>
                                  <a:pt x="55" y="638"/>
                                </a:lnTo>
                                <a:lnTo>
                                  <a:pt x="53" y="647"/>
                                </a:lnTo>
                                <a:lnTo>
                                  <a:pt x="56" y="656"/>
                                </a:lnTo>
                                <a:lnTo>
                                  <a:pt x="65" y="661"/>
                                </a:lnTo>
                                <a:lnTo>
                                  <a:pt x="76" y="665"/>
                                </a:lnTo>
                                <a:lnTo>
                                  <a:pt x="82" y="659"/>
                                </a:lnTo>
                                <a:lnTo>
                                  <a:pt x="89" y="655"/>
                                </a:lnTo>
                                <a:lnTo>
                                  <a:pt x="98" y="656"/>
                                </a:lnTo>
                                <a:lnTo>
                                  <a:pt x="109" y="657"/>
                                </a:lnTo>
                                <a:lnTo>
                                  <a:pt x="121" y="658"/>
                                </a:lnTo>
                                <a:lnTo>
                                  <a:pt x="129" y="656"/>
                                </a:lnTo>
                                <a:lnTo>
                                  <a:pt x="130" y="664"/>
                                </a:lnTo>
                                <a:lnTo>
                                  <a:pt x="137" y="670"/>
                                </a:lnTo>
                                <a:lnTo>
                                  <a:pt x="147" y="673"/>
                                </a:lnTo>
                                <a:lnTo>
                                  <a:pt x="159" y="674"/>
                                </a:lnTo>
                                <a:lnTo>
                                  <a:pt x="168" y="674"/>
                                </a:lnTo>
                                <a:lnTo>
                                  <a:pt x="179" y="677"/>
                                </a:lnTo>
                                <a:lnTo>
                                  <a:pt x="186" y="682"/>
                                </a:lnTo>
                                <a:lnTo>
                                  <a:pt x="175" y="695"/>
                                </a:lnTo>
                                <a:lnTo>
                                  <a:pt x="172" y="705"/>
                                </a:lnTo>
                                <a:lnTo>
                                  <a:pt x="163" y="714"/>
                                </a:lnTo>
                                <a:lnTo>
                                  <a:pt x="153" y="720"/>
                                </a:lnTo>
                                <a:lnTo>
                                  <a:pt x="145" y="722"/>
                                </a:lnTo>
                                <a:lnTo>
                                  <a:pt x="138" y="719"/>
                                </a:lnTo>
                                <a:lnTo>
                                  <a:pt x="133" y="711"/>
                                </a:lnTo>
                                <a:lnTo>
                                  <a:pt x="126" y="712"/>
                                </a:lnTo>
                                <a:lnTo>
                                  <a:pt x="121" y="720"/>
                                </a:lnTo>
                                <a:lnTo>
                                  <a:pt x="119" y="728"/>
                                </a:lnTo>
                                <a:lnTo>
                                  <a:pt x="120" y="739"/>
                                </a:lnTo>
                                <a:lnTo>
                                  <a:pt x="110" y="737"/>
                                </a:lnTo>
                                <a:lnTo>
                                  <a:pt x="98" y="734"/>
                                </a:lnTo>
                                <a:lnTo>
                                  <a:pt x="85" y="731"/>
                                </a:lnTo>
                                <a:lnTo>
                                  <a:pt x="81" y="743"/>
                                </a:lnTo>
                                <a:lnTo>
                                  <a:pt x="82" y="757"/>
                                </a:lnTo>
                                <a:lnTo>
                                  <a:pt x="68" y="781"/>
                                </a:lnTo>
                                <a:lnTo>
                                  <a:pt x="301" y="922"/>
                                </a:lnTo>
                                <a:lnTo>
                                  <a:pt x="568" y="552"/>
                                </a:lnTo>
                                <a:lnTo>
                                  <a:pt x="564" y="520"/>
                                </a:lnTo>
                                <a:lnTo>
                                  <a:pt x="561" y="445"/>
                                </a:lnTo>
                                <a:lnTo>
                                  <a:pt x="539" y="456"/>
                                </a:lnTo>
                                <a:lnTo>
                                  <a:pt x="523" y="459"/>
                                </a:lnTo>
                                <a:lnTo>
                                  <a:pt x="504" y="451"/>
                                </a:lnTo>
                                <a:lnTo>
                                  <a:pt x="485" y="432"/>
                                </a:lnTo>
                                <a:lnTo>
                                  <a:pt x="479" y="408"/>
                                </a:lnTo>
                                <a:lnTo>
                                  <a:pt x="488" y="385"/>
                                </a:lnTo>
                                <a:lnTo>
                                  <a:pt x="455" y="379"/>
                                </a:lnTo>
                                <a:lnTo>
                                  <a:pt x="420" y="373"/>
                                </a:lnTo>
                                <a:lnTo>
                                  <a:pt x="378" y="369"/>
                                </a:lnTo>
                                <a:lnTo>
                                  <a:pt x="343" y="371"/>
                                </a:lnTo>
                                <a:lnTo>
                                  <a:pt x="313" y="382"/>
                                </a:lnTo>
                                <a:lnTo>
                                  <a:pt x="303" y="399"/>
                                </a:lnTo>
                                <a:lnTo>
                                  <a:pt x="294" y="411"/>
                                </a:lnTo>
                                <a:lnTo>
                                  <a:pt x="287" y="426"/>
                                </a:lnTo>
                                <a:lnTo>
                                  <a:pt x="279" y="435"/>
                                </a:lnTo>
                                <a:lnTo>
                                  <a:pt x="268" y="444"/>
                                </a:lnTo>
                                <a:lnTo>
                                  <a:pt x="258" y="452"/>
                                </a:lnTo>
                                <a:lnTo>
                                  <a:pt x="255" y="470"/>
                                </a:lnTo>
                                <a:lnTo>
                                  <a:pt x="254" y="489"/>
                                </a:lnTo>
                                <a:lnTo>
                                  <a:pt x="255" y="512"/>
                                </a:lnTo>
                                <a:lnTo>
                                  <a:pt x="256" y="527"/>
                                </a:lnTo>
                                <a:lnTo>
                                  <a:pt x="255" y="550"/>
                                </a:lnTo>
                                <a:lnTo>
                                  <a:pt x="250" y="532"/>
                                </a:lnTo>
                                <a:lnTo>
                                  <a:pt x="234" y="519"/>
                                </a:lnTo>
                                <a:lnTo>
                                  <a:pt x="218" y="506"/>
                                </a:lnTo>
                                <a:lnTo>
                                  <a:pt x="207" y="491"/>
                                </a:lnTo>
                                <a:lnTo>
                                  <a:pt x="197" y="474"/>
                                </a:lnTo>
                                <a:lnTo>
                                  <a:pt x="182" y="456"/>
                                </a:lnTo>
                                <a:lnTo>
                                  <a:pt x="168" y="445"/>
                                </a:lnTo>
                                <a:lnTo>
                                  <a:pt x="167" y="434"/>
                                </a:lnTo>
                                <a:lnTo>
                                  <a:pt x="159" y="422"/>
                                </a:lnTo>
                                <a:lnTo>
                                  <a:pt x="149" y="414"/>
                                </a:lnTo>
                                <a:lnTo>
                                  <a:pt x="156" y="397"/>
                                </a:lnTo>
                                <a:lnTo>
                                  <a:pt x="159" y="392"/>
                                </a:lnTo>
                                <a:lnTo>
                                  <a:pt x="159" y="384"/>
                                </a:lnTo>
                                <a:lnTo>
                                  <a:pt x="158" y="360"/>
                                </a:lnTo>
                                <a:lnTo>
                                  <a:pt x="169" y="350"/>
                                </a:lnTo>
                                <a:lnTo>
                                  <a:pt x="181" y="336"/>
                                </a:lnTo>
                                <a:lnTo>
                                  <a:pt x="190" y="335"/>
                                </a:lnTo>
                                <a:lnTo>
                                  <a:pt x="195" y="339"/>
                                </a:lnTo>
                                <a:lnTo>
                                  <a:pt x="203" y="342"/>
                                </a:lnTo>
                                <a:lnTo>
                                  <a:pt x="212" y="347"/>
                                </a:lnTo>
                                <a:lnTo>
                                  <a:pt x="219" y="350"/>
                                </a:lnTo>
                                <a:lnTo>
                                  <a:pt x="229" y="349"/>
                                </a:lnTo>
                                <a:lnTo>
                                  <a:pt x="238" y="356"/>
                                </a:lnTo>
                                <a:lnTo>
                                  <a:pt x="250" y="360"/>
                                </a:lnTo>
                                <a:lnTo>
                                  <a:pt x="271" y="357"/>
                                </a:lnTo>
                                <a:lnTo>
                                  <a:pt x="289" y="345"/>
                                </a:lnTo>
                                <a:lnTo>
                                  <a:pt x="313" y="339"/>
                                </a:lnTo>
                                <a:lnTo>
                                  <a:pt x="330" y="327"/>
                                </a:lnTo>
                                <a:lnTo>
                                  <a:pt x="354" y="336"/>
                                </a:lnTo>
                                <a:lnTo>
                                  <a:pt x="379" y="341"/>
                                </a:lnTo>
                                <a:lnTo>
                                  <a:pt x="417" y="348"/>
                                </a:lnTo>
                                <a:lnTo>
                                  <a:pt x="459" y="354"/>
                                </a:lnTo>
                                <a:lnTo>
                                  <a:pt x="508" y="336"/>
                                </a:lnTo>
                                <a:lnTo>
                                  <a:pt x="525" y="326"/>
                                </a:lnTo>
                                <a:lnTo>
                                  <a:pt x="538" y="310"/>
                                </a:lnTo>
                                <a:lnTo>
                                  <a:pt x="549" y="292"/>
                                </a:lnTo>
                                <a:lnTo>
                                  <a:pt x="561" y="272"/>
                                </a:lnTo>
                                <a:lnTo>
                                  <a:pt x="574" y="247"/>
                                </a:lnTo>
                                <a:lnTo>
                                  <a:pt x="539" y="222"/>
                                </a:lnTo>
                                <a:lnTo>
                                  <a:pt x="496" y="225"/>
                                </a:lnTo>
                                <a:lnTo>
                                  <a:pt x="416" y="165"/>
                                </a:lnTo>
                                <a:lnTo>
                                  <a:pt x="385" y="121"/>
                                </a:lnTo>
                                <a:lnTo>
                                  <a:pt x="370" y="28"/>
                                </a:lnTo>
                                <a:lnTo>
                                  <a:pt x="258" y="0"/>
                                </a:lnTo>
                                <a:lnTo>
                                  <a:pt x="146" y="3"/>
                                </a:lnTo>
                                <a:lnTo>
                                  <a:pt x="105" y="17"/>
                                </a:lnTo>
                              </a:path>
                            </a:pathLst>
                          </a:custGeom>
                          <a:solidFill>
                            <a:srgbClr val="FF7F3F"/>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876" name="Freeform 12"/>
                          <p:cNvSpPr>
                            <a:spLocks/>
                          </p:cNvSpPr>
                          <p:nvPr/>
                        </p:nvSpPr>
                        <p:spPr bwMode="auto">
                          <a:xfrm>
                            <a:off x="2895" y="2310"/>
                            <a:ext cx="27" cy="56"/>
                          </a:xfrm>
                          <a:custGeom>
                            <a:avLst/>
                            <a:gdLst>
                              <a:gd name="T0" fmla="*/ 26 w 27"/>
                              <a:gd name="T1" fmla="*/ 0 h 56"/>
                              <a:gd name="T2" fmla="*/ 20 w 27"/>
                              <a:gd name="T3" fmla="*/ 9 h 56"/>
                              <a:gd name="T4" fmla="*/ 13 w 27"/>
                              <a:gd name="T5" fmla="*/ 24 h 56"/>
                              <a:gd name="T6" fmla="*/ 11 w 27"/>
                              <a:gd name="T7" fmla="*/ 36 h 56"/>
                              <a:gd name="T8" fmla="*/ 7 w 27"/>
                              <a:gd name="T9" fmla="*/ 44 h 56"/>
                              <a:gd name="T10" fmla="*/ 0 w 27"/>
                              <a:gd name="T11" fmla="*/ 55 h 56"/>
                              <a:gd name="T12" fmla="*/ 6 w 27"/>
                              <a:gd name="T13" fmla="*/ 51 h 56"/>
                              <a:gd name="T14" fmla="*/ 13 w 27"/>
                              <a:gd name="T15" fmla="*/ 44 h 56"/>
                              <a:gd name="T16" fmla="*/ 17 w 27"/>
                              <a:gd name="T17" fmla="*/ 32 h 56"/>
                              <a:gd name="T18" fmla="*/ 20 w 27"/>
                              <a:gd name="T19" fmla="*/ 27 h 56"/>
                              <a:gd name="T20" fmla="*/ 24 w 27"/>
                              <a:gd name="T21" fmla="*/ 17 h 56"/>
                              <a:gd name="T22" fmla="*/ 26 w 27"/>
                              <a:gd name="T23" fmla="*/ 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7" h="56">
                                <a:moveTo>
                                  <a:pt x="26" y="0"/>
                                </a:moveTo>
                                <a:lnTo>
                                  <a:pt x="20" y="9"/>
                                </a:lnTo>
                                <a:lnTo>
                                  <a:pt x="13" y="24"/>
                                </a:lnTo>
                                <a:lnTo>
                                  <a:pt x="11" y="36"/>
                                </a:lnTo>
                                <a:lnTo>
                                  <a:pt x="7" y="44"/>
                                </a:lnTo>
                                <a:lnTo>
                                  <a:pt x="0" y="55"/>
                                </a:lnTo>
                                <a:lnTo>
                                  <a:pt x="6" y="51"/>
                                </a:lnTo>
                                <a:lnTo>
                                  <a:pt x="13" y="44"/>
                                </a:lnTo>
                                <a:lnTo>
                                  <a:pt x="17" y="32"/>
                                </a:lnTo>
                                <a:lnTo>
                                  <a:pt x="20" y="27"/>
                                </a:lnTo>
                                <a:lnTo>
                                  <a:pt x="24" y="17"/>
                                </a:lnTo>
                                <a:lnTo>
                                  <a:pt x="26" y="0"/>
                                </a:lnTo>
                              </a:path>
                            </a:pathLst>
                          </a:custGeom>
                          <a:solidFill>
                            <a:srgbClr val="FF7F3F"/>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877" name="Freeform 13"/>
                          <p:cNvSpPr>
                            <a:spLocks/>
                          </p:cNvSpPr>
                          <p:nvPr/>
                        </p:nvSpPr>
                        <p:spPr bwMode="auto">
                          <a:xfrm>
                            <a:off x="3474" y="2094"/>
                            <a:ext cx="31" cy="117"/>
                          </a:xfrm>
                          <a:custGeom>
                            <a:avLst/>
                            <a:gdLst>
                              <a:gd name="T0" fmla="*/ 5 w 31"/>
                              <a:gd name="T1" fmla="*/ 0 h 117"/>
                              <a:gd name="T2" fmla="*/ 15 w 31"/>
                              <a:gd name="T3" fmla="*/ 11 h 117"/>
                              <a:gd name="T4" fmla="*/ 22 w 31"/>
                              <a:gd name="T5" fmla="*/ 23 h 117"/>
                              <a:gd name="T6" fmla="*/ 28 w 31"/>
                              <a:gd name="T7" fmla="*/ 36 h 117"/>
                              <a:gd name="T8" fmla="*/ 30 w 31"/>
                              <a:gd name="T9" fmla="*/ 57 h 117"/>
                              <a:gd name="T10" fmla="*/ 29 w 31"/>
                              <a:gd name="T11" fmla="*/ 77 h 117"/>
                              <a:gd name="T12" fmla="*/ 27 w 31"/>
                              <a:gd name="T13" fmla="*/ 93 h 117"/>
                              <a:gd name="T14" fmla="*/ 21 w 31"/>
                              <a:gd name="T15" fmla="*/ 108 h 117"/>
                              <a:gd name="T16" fmla="*/ 18 w 31"/>
                              <a:gd name="T17" fmla="*/ 116 h 117"/>
                              <a:gd name="T18" fmla="*/ 13 w 31"/>
                              <a:gd name="T19" fmla="*/ 108 h 117"/>
                              <a:gd name="T20" fmla="*/ 18 w 31"/>
                              <a:gd name="T21" fmla="*/ 97 h 117"/>
                              <a:gd name="T22" fmla="*/ 21 w 31"/>
                              <a:gd name="T23" fmla="*/ 84 h 117"/>
                              <a:gd name="T24" fmla="*/ 23 w 31"/>
                              <a:gd name="T25" fmla="*/ 65 h 117"/>
                              <a:gd name="T26" fmla="*/ 22 w 31"/>
                              <a:gd name="T27" fmla="*/ 51 h 117"/>
                              <a:gd name="T28" fmla="*/ 17 w 31"/>
                              <a:gd name="T29" fmla="*/ 36 h 117"/>
                              <a:gd name="T30" fmla="*/ 9 w 31"/>
                              <a:gd name="T31" fmla="*/ 25 h 117"/>
                              <a:gd name="T32" fmla="*/ 0 w 31"/>
                              <a:gd name="T33" fmla="*/ 19 h 117"/>
                              <a:gd name="T34" fmla="*/ 5 w 31"/>
                              <a:gd name="T35" fmla="*/ 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1" h="117">
                                <a:moveTo>
                                  <a:pt x="5" y="0"/>
                                </a:moveTo>
                                <a:lnTo>
                                  <a:pt x="15" y="11"/>
                                </a:lnTo>
                                <a:lnTo>
                                  <a:pt x="22" y="23"/>
                                </a:lnTo>
                                <a:lnTo>
                                  <a:pt x="28" y="36"/>
                                </a:lnTo>
                                <a:lnTo>
                                  <a:pt x="30" y="57"/>
                                </a:lnTo>
                                <a:lnTo>
                                  <a:pt x="29" y="77"/>
                                </a:lnTo>
                                <a:lnTo>
                                  <a:pt x="27" y="93"/>
                                </a:lnTo>
                                <a:lnTo>
                                  <a:pt x="21" y="108"/>
                                </a:lnTo>
                                <a:lnTo>
                                  <a:pt x="18" y="116"/>
                                </a:lnTo>
                                <a:lnTo>
                                  <a:pt x="13" y="108"/>
                                </a:lnTo>
                                <a:lnTo>
                                  <a:pt x="18" y="97"/>
                                </a:lnTo>
                                <a:lnTo>
                                  <a:pt x="21" y="84"/>
                                </a:lnTo>
                                <a:lnTo>
                                  <a:pt x="23" y="65"/>
                                </a:lnTo>
                                <a:lnTo>
                                  <a:pt x="22" y="51"/>
                                </a:lnTo>
                                <a:lnTo>
                                  <a:pt x="17" y="36"/>
                                </a:lnTo>
                                <a:lnTo>
                                  <a:pt x="9" y="25"/>
                                </a:lnTo>
                                <a:lnTo>
                                  <a:pt x="0" y="19"/>
                                </a:lnTo>
                                <a:lnTo>
                                  <a:pt x="5" y="0"/>
                                </a:lnTo>
                              </a:path>
                            </a:pathLst>
                          </a:custGeom>
                          <a:solidFill>
                            <a:srgbClr val="FF7F3F"/>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878" name="Freeform 14"/>
                          <p:cNvSpPr>
                            <a:spLocks/>
                          </p:cNvSpPr>
                          <p:nvPr/>
                        </p:nvSpPr>
                        <p:spPr bwMode="auto">
                          <a:xfrm>
                            <a:off x="3424" y="2141"/>
                            <a:ext cx="48" cy="103"/>
                          </a:xfrm>
                          <a:custGeom>
                            <a:avLst/>
                            <a:gdLst>
                              <a:gd name="T0" fmla="*/ 12 w 48"/>
                              <a:gd name="T1" fmla="*/ 57 h 103"/>
                              <a:gd name="T2" fmla="*/ 9 w 48"/>
                              <a:gd name="T3" fmla="*/ 47 h 103"/>
                              <a:gd name="T4" fmla="*/ 6 w 48"/>
                              <a:gd name="T5" fmla="*/ 32 h 103"/>
                              <a:gd name="T6" fmla="*/ 7 w 48"/>
                              <a:gd name="T7" fmla="*/ 18 h 103"/>
                              <a:gd name="T8" fmla="*/ 11 w 48"/>
                              <a:gd name="T9" fmla="*/ 7 h 103"/>
                              <a:gd name="T10" fmla="*/ 17 w 48"/>
                              <a:gd name="T11" fmla="*/ 3 h 103"/>
                              <a:gd name="T12" fmla="*/ 26 w 48"/>
                              <a:gd name="T13" fmla="*/ 0 h 103"/>
                              <a:gd name="T14" fmla="*/ 34 w 48"/>
                              <a:gd name="T15" fmla="*/ 1 h 103"/>
                              <a:gd name="T16" fmla="*/ 42 w 48"/>
                              <a:gd name="T17" fmla="*/ 6 h 103"/>
                              <a:gd name="T18" fmla="*/ 46 w 48"/>
                              <a:gd name="T19" fmla="*/ 18 h 103"/>
                              <a:gd name="T20" fmla="*/ 47 w 48"/>
                              <a:gd name="T21" fmla="*/ 30 h 103"/>
                              <a:gd name="T22" fmla="*/ 46 w 48"/>
                              <a:gd name="T23" fmla="*/ 42 h 103"/>
                              <a:gd name="T24" fmla="*/ 43 w 48"/>
                              <a:gd name="T25" fmla="*/ 55 h 103"/>
                              <a:gd name="T26" fmla="*/ 34 w 48"/>
                              <a:gd name="T27" fmla="*/ 63 h 103"/>
                              <a:gd name="T28" fmla="*/ 26 w 48"/>
                              <a:gd name="T29" fmla="*/ 73 h 103"/>
                              <a:gd name="T30" fmla="*/ 21 w 48"/>
                              <a:gd name="T31" fmla="*/ 85 h 103"/>
                              <a:gd name="T32" fmla="*/ 15 w 48"/>
                              <a:gd name="T33" fmla="*/ 102 h 103"/>
                              <a:gd name="T34" fmla="*/ 14 w 48"/>
                              <a:gd name="T35" fmla="*/ 96 h 103"/>
                              <a:gd name="T36" fmla="*/ 9 w 48"/>
                              <a:gd name="T37" fmla="*/ 91 h 103"/>
                              <a:gd name="T38" fmla="*/ 0 w 48"/>
                              <a:gd name="T39" fmla="*/ 89 h 103"/>
                              <a:gd name="T40" fmla="*/ 1 w 48"/>
                              <a:gd name="T41" fmla="*/ 81 h 103"/>
                              <a:gd name="T42" fmla="*/ 4 w 48"/>
                              <a:gd name="T43" fmla="*/ 73 h 103"/>
                              <a:gd name="T44" fmla="*/ 12 w 48"/>
                              <a:gd name="T45" fmla="*/ 57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48" h="103">
                                <a:moveTo>
                                  <a:pt x="12" y="57"/>
                                </a:moveTo>
                                <a:lnTo>
                                  <a:pt x="9" y="47"/>
                                </a:lnTo>
                                <a:lnTo>
                                  <a:pt x="6" y="32"/>
                                </a:lnTo>
                                <a:lnTo>
                                  <a:pt x="7" y="18"/>
                                </a:lnTo>
                                <a:lnTo>
                                  <a:pt x="11" y="7"/>
                                </a:lnTo>
                                <a:lnTo>
                                  <a:pt x="17" y="3"/>
                                </a:lnTo>
                                <a:lnTo>
                                  <a:pt x="26" y="0"/>
                                </a:lnTo>
                                <a:lnTo>
                                  <a:pt x="34" y="1"/>
                                </a:lnTo>
                                <a:lnTo>
                                  <a:pt x="42" y="6"/>
                                </a:lnTo>
                                <a:lnTo>
                                  <a:pt x="46" y="18"/>
                                </a:lnTo>
                                <a:lnTo>
                                  <a:pt x="47" y="30"/>
                                </a:lnTo>
                                <a:lnTo>
                                  <a:pt x="46" y="42"/>
                                </a:lnTo>
                                <a:lnTo>
                                  <a:pt x="43" y="55"/>
                                </a:lnTo>
                                <a:lnTo>
                                  <a:pt x="34" y="63"/>
                                </a:lnTo>
                                <a:lnTo>
                                  <a:pt x="26" y="73"/>
                                </a:lnTo>
                                <a:lnTo>
                                  <a:pt x="21" y="85"/>
                                </a:lnTo>
                                <a:lnTo>
                                  <a:pt x="15" y="102"/>
                                </a:lnTo>
                                <a:lnTo>
                                  <a:pt x="14" y="96"/>
                                </a:lnTo>
                                <a:lnTo>
                                  <a:pt x="9" y="91"/>
                                </a:lnTo>
                                <a:lnTo>
                                  <a:pt x="0" y="89"/>
                                </a:lnTo>
                                <a:lnTo>
                                  <a:pt x="1" y="81"/>
                                </a:lnTo>
                                <a:lnTo>
                                  <a:pt x="4" y="73"/>
                                </a:lnTo>
                                <a:lnTo>
                                  <a:pt x="12" y="57"/>
                                </a:lnTo>
                              </a:path>
                            </a:pathLst>
                          </a:custGeom>
                          <a:solidFill>
                            <a:srgbClr val="FF7F3F"/>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grpSp>
                    <p:nvGrpSpPr>
                      <p:cNvPr id="36887" name="Group 23"/>
                      <p:cNvGrpSpPr>
                        <a:grpSpLocks/>
                      </p:cNvGrpSpPr>
                      <p:nvPr/>
                    </p:nvGrpSpPr>
                    <p:grpSpPr bwMode="auto">
                      <a:xfrm>
                        <a:off x="2865" y="2058"/>
                        <a:ext cx="557" cy="630"/>
                        <a:chOff x="2865" y="2058"/>
                        <a:chExt cx="557" cy="630"/>
                      </a:xfrm>
                    </p:grpSpPr>
                    <p:sp>
                      <p:nvSpPr>
                        <p:cNvPr id="36881" name="Freeform 17"/>
                        <p:cNvSpPr>
                          <a:spLocks/>
                        </p:cNvSpPr>
                        <p:nvPr/>
                      </p:nvSpPr>
                      <p:spPr bwMode="auto">
                        <a:xfrm>
                          <a:off x="2865" y="2130"/>
                          <a:ext cx="58" cy="32"/>
                        </a:xfrm>
                        <a:custGeom>
                          <a:avLst/>
                          <a:gdLst>
                            <a:gd name="T0" fmla="*/ 0 w 58"/>
                            <a:gd name="T1" fmla="*/ 26 h 32"/>
                            <a:gd name="T2" fmla="*/ 5 w 58"/>
                            <a:gd name="T3" fmla="*/ 19 h 32"/>
                            <a:gd name="T4" fmla="*/ 14 w 58"/>
                            <a:gd name="T5" fmla="*/ 13 h 32"/>
                            <a:gd name="T6" fmla="*/ 25 w 58"/>
                            <a:gd name="T7" fmla="*/ 10 h 32"/>
                            <a:gd name="T8" fmla="*/ 36 w 58"/>
                            <a:gd name="T9" fmla="*/ 11 h 32"/>
                            <a:gd name="T10" fmla="*/ 46 w 58"/>
                            <a:gd name="T11" fmla="*/ 14 h 32"/>
                            <a:gd name="T12" fmla="*/ 50 w 58"/>
                            <a:gd name="T13" fmla="*/ 12 h 32"/>
                            <a:gd name="T14" fmla="*/ 53 w 58"/>
                            <a:gd name="T15" fmla="*/ 5 h 32"/>
                            <a:gd name="T16" fmla="*/ 54 w 58"/>
                            <a:gd name="T17" fmla="*/ 0 h 32"/>
                            <a:gd name="T18" fmla="*/ 57 w 58"/>
                            <a:gd name="T19" fmla="*/ 8 h 32"/>
                            <a:gd name="T20" fmla="*/ 57 w 58"/>
                            <a:gd name="T21" fmla="*/ 14 h 32"/>
                            <a:gd name="T22" fmla="*/ 54 w 58"/>
                            <a:gd name="T23" fmla="*/ 20 h 32"/>
                            <a:gd name="T24" fmla="*/ 48 w 58"/>
                            <a:gd name="T25" fmla="*/ 24 h 32"/>
                            <a:gd name="T26" fmla="*/ 36 w 58"/>
                            <a:gd name="T27" fmla="*/ 29 h 32"/>
                            <a:gd name="T28" fmla="*/ 25 w 58"/>
                            <a:gd name="T29" fmla="*/ 31 h 32"/>
                            <a:gd name="T30" fmla="*/ 15 w 58"/>
                            <a:gd name="T31" fmla="*/ 30 h 32"/>
                            <a:gd name="T32" fmla="*/ 0 w 58"/>
                            <a:gd name="T33" fmla="*/ 26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8" h="32">
                              <a:moveTo>
                                <a:pt x="0" y="26"/>
                              </a:moveTo>
                              <a:lnTo>
                                <a:pt x="5" y="19"/>
                              </a:lnTo>
                              <a:lnTo>
                                <a:pt x="14" y="13"/>
                              </a:lnTo>
                              <a:lnTo>
                                <a:pt x="25" y="10"/>
                              </a:lnTo>
                              <a:lnTo>
                                <a:pt x="36" y="11"/>
                              </a:lnTo>
                              <a:lnTo>
                                <a:pt x="46" y="14"/>
                              </a:lnTo>
                              <a:lnTo>
                                <a:pt x="50" y="12"/>
                              </a:lnTo>
                              <a:lnTo>
                                <a:pt x="53" y="5"/>
                              </a:lnTo>
                              <a:lnTo>
                                <a:pt x="54" y="0"/>
                              </a:lnTo>
                              <a:lnTo>
                                <a:pt x="57" y="8"/>
                              </a:lnTo>
                              <a:lnTo>
                                <a:pt x="57" y="14"/>
                              </a:lnTo>
                              <a:lnTo>
                                <a:pt x="54" y="20"/>
                              </a:lnTo>
                              <a:lnTo>
                                <a:pt x="48" y="24"/>
                              </a:lnTo>
                              <a:lnTo>
                                <a:pt x="36" y="29"/>
                              </a:lnTo>
                              <a:lnTo>
                                <a:pt x="25" y="31"/>
                              </a:lnTo>
                              <a:lnTo>
                                <a:pt x="15" y="30"/>
                              </a:lnTo>
                              <a:lnTo>
                                <a:pt x="0" y="26"/>
                              </a:lnTo>
                            </a:path>
                          </a:pathLst>
                        </a:custGeom>
                        <a:solidFill>
                          <a:srgbClr val="FF5F1F"/>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882" name="Freeform 18"/>
                        <p:cNvSpPr>
                          <a:spLocks/>
                        </p:cNvSpPr>
                        <p:nvPr/>
                      </p:nvSpPr>
                      <p:spPr bwMode="auto">
                        <a:xfrm>
                          <a:off x="3031" y="2404"/>
                          <a:ext cx="275" cy="284"/>
                        </a:xfrm>
                        <a:custGeom>
                          <a:avLst/>
                          <a:gdLst>
                            <a:gd name="T0" fmla="*/ 0 w 275"/>
                            <a:gd name="T1" fmla="*/ 188 h 284"/>
                            <a:gd name="T2" fmla="*/ 12 w 275"/>
                            <a:gd name="T3" fmla="*/ 179 h 284"/>
                            <a:gd name="T4" fmla="*/ 23 w 275"/>
                            <a:gd name="T5" fmla="*/ 172 h 284"/>
                            <a:gd name="T6" fmla="*/ 38 w 275"/>
                            <a:gd name="T7" fmla="*/ 170 h 284"/>
                            <a:gd name="T8" fmla="*/ 55 w 275"/>
                            <a:gd name="T9" fmla="*/ 172 h 284"/>
                            <a:gd name="T10" fmla="*/ 66 w 275"/>
                            <a:gd name="T11" fmla="*/ 173 h 284"/>
                            <a:gd name="T12" fmla="*/ 73 w 275"/>
                            <a:gd name="T13" fmla="*/ 163 h 284"/>
                            <a:gd name="T14" fmla="*/ 87 w 275"/>
                            <a:gd name="T15" fmla="*/ 161 h 284"/>
                            <a:gd name="T16" fmla="*/ 96 w 275"/>
                            <a:gd name="T17" fmla="*/ 164 h 284"/>
                            <a:gd name="T18" fmla="*/ 105 w 275"/>
                            <a:gd name="T19" fmla="*/ 150 h 284"/>
                            <a:gd name="T20" fmla="*/ 120 w 275"/>
                            <a:gd name="T21" fmla="*/ 136 h 284"/>
                            <a:gd name="T22" fmla="*/ 122 w 275"/>
                            <a:gd name="T23" fmla="*/ 124 h 284"/>
                            <a:gd name="T24" fmla="*/ 129 w 275"/>
                            <a:gd name="T25" fmla="*/ 116 h 284"/>
                            <a:gd name="T26" fmla="*/ 140 w 275"/>
                            <a:gd name="T27" fmla="*/ 110 h 284"/>
                            <a:gd name="T28" fmla="*/ 154 w 275"/>
                            <a:gd name="T29" fmla="*/ 103 h 284"/>
                            <a:gd name="T30" fmla="*/ 171 w 275"/>
                            <a:gd name="T31" fmla="*/ 97 h 284"/>
                            <a:gd name="T32" fmla="*/ 188 w 275"/>
                            <a:gd name="T33" fmla="*/ 91 h 284"/>
                            <a:gd name="T34" fmla="*/ 201 w 275"/>
                            <a:gd name="T35" fmla="*/ 87 h 284"/>
                            <a:gd name="T36" fmla="*/ 217 w 275"/>
                            <a:gd name="T37" fmla="*/ 79 h 284"/>
                            <a:gd name="T38" fmla="*/ 230 w 275"/>
                            <a:gd name="T39" fmla="*/ 70 h 284"/>
                            <a:gd name="T40" fmla="*/ 238 w 275"/>
                            <a:gd name="T41" fmla="*/ 62 h 284"/>
                            <a:gd name="T42" fmla="*/ 245 w 275"/>
                            <a:gd name="T43" fmla="*/ 51 h 284"/>
                            <a:gd name="T44" fmla="*/ 252 w 275"/>
                            <a:gd name="T45" fmla="*/ 33 h 284"/>
                            <a:gd name="T46" fmla="*/ 258 w 275"/>
                            <a:gd name="T47" fmla="*/ 21 h 284"/>
                            <a:gd name="T48" fmla="*/ 264 w 275"/>
                            <a:gd name="T49" fmla="*/ 13 h 284"/>
                            <a:gd name="T50" fmla="*/ 273 w 275"/>
                            <a:gd name="T51" fmla="*/ 0 h 284"/>
                            <a:gd name="T52" fmla="*/ 274 w 275"/>
                            <a:gd name="T53" fmla="*/ 16 h 284"/>
                            <a:gd name="T54" fmla="*/ 273 w 275"/>
                            <a:gd name="T55" fmla="*/ 32 h 284"/>
                            <a:gd name="T56" fmla="*/ 269 w 275"/>
                            <a:gd name="T57" fmla="*/ 51 h 284"/>
                            <a:gd name="T58" fmla="*/ 264 w 275"/>
                            <a:gd name="T59" fmla="*/ 70 h 284"/>
                            <a:gd name="T60" fmla="*/ 262 w 275"/>
                            <a:gd name="T61" fmla="*/ 83 h 284"/>
                            <a:gd name="T62" fmla="*/ 264 w 275"/>
                            <a:gd name="T63" fmla="*/ 103 h 284"/>
                            <a:gd name="T64" fmla="*/ 261 w 275"/>
                            <a:gd name="T65" fmla="*/ 120 h 284"/>
                            <a:gd name="T66" fmla="*/ 257 w 275"/>
                            <a:gd name="T67" fmla="*/ 144 h 284"/>
                            <a:gd name="T68" fmla="*/ 251 w 275"/>
                            <a:gd name="T69" fmla="*/ 164 h 284"/>
                            <a:gd name="T70" fmla="*/ 247 w 275"/>
                            <a:gd name="T71" fmla="*/ 172 h 284"/>
                            <a:gd name="T72" fmla="*/ 236 w 275"/>
                            <a:gd name="T73" fmla="*/ 174 h 284"/>
                            <a:gd name="T74" fmla="*/ 224 w 275"/>
                            <a:gd name="T75" fmla="*/ 172 h 284"/>
                            <a:gd name="T76" fmla="*/ 217 w 275"/>
                            <a:gd name="T77" fmla="*/ 167 h 284"/>
                            <a:gd name="T78" fmla="*/ 207 w 275"/>
                            <a:gd name="T79" fmla="*/ 163 h 284"/>
                            <a:gd name="T80" fmla="*/ 198 w 275"/>
                            <a:gd name="T81" fmla="*/ 163 h 284"/>
                            <a:gd name="T82" fmla="*/ 188 w 275"/>
                            <a:gd name="T83" fmla="*/ 164 h 284"/>
                            <a:gd name="T84" fmla="*/ 177 w 275"/>
                            <a:gd name="T85" fmla="*/ 170 h 284"/>
                            <a:gd name="T86" fmla="*/ 171 w 275"/>
                            <a:gd name="T87" fmla="*/ 176 h 284"/>
                            <a:gd name="T88" fmla="*/ 163 w 275"/>
                            <a:gd name="T89" fmla="*/ 190 h 284"/>
                            <a:gd name="T90" fmla="*/ 154 w 275"/>
                            <a:gd name="T91" fmla="*/ 192 h 284"/>
                            <a:gd name="T92" fmla="*/ 145 w 275"/>
                            <a:gd name="T93" fmla="*/ 191 h 284"/>
                            <a:gd name="T94" fmla="*/ 138 w 275"/>
                            <a:gd name="T95" fmla="*/ 200 h 284"/>
                            <a:gd name="T96" fmla="*/ 130 w 275"/>
                            <a:gd name="T97" fmla="*/ 201 h 284"/>
                            <a:gd name="T98" fmla="*/ 120 w 275"/>
                            <a:gd name="T99" fmla="*/ 199 h 284"/>
                            <a:gd name="T100" fmla="*/ 108 w 275"/>
                            <a:gd name="T101" fmla="*/ 206 h 284"/>
                            <a:gd name="T102" fmla="*/ 91 w 275"/>
                            <a:gd name="T103" fmla="*/ 217 h 284"/>
                            <a:gd name="T104" fmla="*/ 99 w 275"/>
                            <a:gd name="T105" fmla="*/ 223 h 284"/>
                            <a:gd name="T106" fmla="*/ 103 w 275"/>
                            <a:gd name="T107" fmla="*/ 230 h 284"/>
                            <a:gd name="T108" fmla="*/ 106 w 275"/>
                            <a:gd name="T109" fmla="*/ 242 h 284"/>
                            <a:gd name="T110" fmla="*/ 109 w 275"/>
                            <a:gd name="T111" fmla="*/ 252 h 284"/>
                            <a:gd name="T112" fmla="*/ 113 w 275"/>
                            <a:gd name="T113" fmla="*/ 260 h 284"/>
                            <a:gd name="T114" fmla="*/ 117 w 275"/>
                            <a:gd name="T115" fmla="*/ 266 h 284"/>
                            <a:gd name="T116" fmla="*/ 120 w 275"/>
                            <a:gd name="T117" fmla="*/ 272 h 284"/>
                            <a:gd name="T118" fmla="*/ 121 w 275"/>
                            <a:gd name="T119" fmla="*/ 283 h 284"/>
                            <a:gd name="T120" fmla="*/ 59 w 275"/>
                            <a:gd name="T121" fmla="*/ 269 h 284"/>
                            <a:gd name="T122" fmla="*/ 0 w 275"/>
                            <a:gd name="T123" fmla="*/ 188 h 2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75" h="284">
                              <a:moveTo>
                                <a:pt x="0" y="188"/>
                              </a:moveTo>
                              <a:lnTo>
                                <a:pt x="12" y="179"/>
                              </a:lnTo>
                              <a:lnTo>
                                <a:pt x="23" y="172"/>
                              </a:lnTo>
                              <a:lnTo>
                                <a:pt x="38" y="170"/>
                              </a:lnTo>
                              <a:lnTo>
                                <a:pt x="55" y="172"/>
                              </a:lnTo>
                              <a:lnTo>
                                <a:pt x="66" y="173"/>
                              </a:lnTo>
                              <a:lnTo>
                                <a:pt x="73" y="163"/>
                              </a:lnTo>
                              <a:lnTo>
                                <a:pt x="87" y="161"/>
                              </a:lnTo>
                              <a:lnTo>
                                <a:pt x="96" y="164"/>
                              </a:lnTo>
                              <a:lnTo>
                                <a:pt x="105" y="150"/>
                              </a:lnTo>
                              <a:lnTo>
                                <a:pt x="120" y="136"/>
                              </a:lnTo>
                              <a:lnTo>
                                <a:pt x="122" y="124"/>
                              </a:lnTo>
                              <a:lnTo>
                                <a:pt x="129" y="116"/>
                              </a:lnTo>
                              <a:lnTo>
                                <a:pt x="140" y="110"/>
                              </a:lnTo>
                              <a:lnTo>
                                <a:pt x="154" y="103"/>
                              </a:lnTo>
                              <a:lnTo>
                                <a:pt x="171" y="97"/>
                              </a:lnTo>
                              <a:lnTo>
                                <a:pt x="188" y="91"/>
                              </a:lnTo>
                              <a:lnTo>
                                <a:pt x="201" y="87"/>
                              </a:lnTo>
                              <a:lnTo>
                                <a:pt x="217" y="79"/>
                              </a:lnTo>
                              <a:lnTo>
                                <a:pt x="230" y="70"/>
                              </a:lnTo>
                              <a:lnTo>
                                <a:pt x="238" y="62"/>
                              </a:lnTo>
                              <a:lnTo>
                                <a:pt x="245" y="51"/>
                              </a:lnTo>
                              <a:lnTo>
                                <a:pt x="252" y="33"/>
                              </a:lnTo>
                              <a:lnTo>
                                <a:pt x="258" y="21"/>
                              </a:lnTo>
                              <a:lnTo>
                                <a:pt x="264" y="13"/>
                              </a:lnTo>
                              <a:lnTo>
                                <a:pt x="273" y="0"/>
                              </a:lnTo>
                              <a:lnTo>
                                <a:pt x="274" y="16"/>
                              </a:lnTo>
                              <a:lnTo>
                                <a:pt x="273" y="32"/>
                              </a:lnTo>
                              <a:lnTo>
                                <a:pt x="269" y="51"/>
                              </a:lnTo>
                              <a:lnTo>
                                <a:pt x="264" y="70"/>
                              </a:lnTo>
                              <a:lnTo>
                                <a:pt x="262" y="83"/>
                              </a:lnTo>
                              <a:lnTo>
                                <a:pt x="264" y="103"/>
                              </a:lnTo>
                              <a:lnTo>
                                <a:pt x="261" y="120"/>
                              </a:lnTo>
                              <a:lnTo>
                                <a:pt x="257" y="144"/>
                              </a:lnTo>
                              <a:lnTo>
                                <a:pt x="251" y="164"/>
                              </a:lnTo>
                              <a:lnTo>
                                <a:pt x="247" y="172"/>
                              </a:lnTo>
                              <a:lnTo>
                                <a:pt x="236" y="174"/>
                              </a:lnTo>
                              <a:lnTo>
                                <a:pt x="224" y="172"/>
                              </a:lnTo>
                              <a:lnTo>
                                <a:pt x="217" y="167"/>
                              </a:lnTo>
                              <a:lnTo>
                                <a:pt x="207" y="163"/>
                              </a:lnTo>
                              <a:lnTo>
                                <a:pt x="198" y="163"/>
                              </a:lnTo>
                              <a:lnTo>
                                <a:pt x="188" y="164"/>
                              </a:lnTo>
                              <a:lnTo>
                                <a:pt x="177" y="170"/>
                              </a:lnTo>
                              <a:lnTo>
                                <a:pt x="171" y="176"/>
                              </a:lnTo>
                              <a:lnTo>
                                <a:pt x="163" y="190"/>
                              </a:lnTo>
                              <a:lnTo>
                                <a:pt x="154" y="192"/>
                              </a:lnTo>
                              <a:lnTo>
                                <a:pt x="145" y="191"/>
                              </a:lnTo>
                              <a:lnTo>
                                <a:pt x="138" y="200"/>
                              </a:lnTo>
                              <a:lnTo>
                                <a:pt x="130" y="201"/>
                              </a:lnTo>
                              <a:lnTo>
                                <a:pt x="120" y="199"/>
                              </a:lnTo>
                              <a:lnTo>
                                <a:pt x="108" y="206"/>
                              </a:lnTo>
                              <a:lnTo>
                                <a:pt x="91" y="217"/>
                              </a:lnTo>
                              <a:lnTo>
                                <a:pt x="99" y="223"/>
                              </a:lnTo>
                              <a:lnTo>
                                <a:pt x="103" y="230"/>
                              </a:lnTo>
                              <a:lnTo>
                                <a:pt x="106" y="242"/>
                              </a:lnTo>
                              <a:lnTo>
                                <a:pt x="109" y="252"/>
                              </a:lnTo>
                              <a:lnTo>
                                <a:pt x="113" y="260"/>
                              </a:lnTo>
                              <a:lnTo>
                                <a:pt x="117" y="266"/>
                              </a:lnTo>
                              <a:lnTo>
                                <a:pt x="120" y="272"/>
                              </a:lnTo>
                              <a:lnTo>
                                <a:pt x="121" y="283"/>
                              </a:lnTo>
                              <a:lnTo>
                                <a:pt x="59" y="269"/>
                              </a:lnTo>
                              <a:lnTo>
                                <a:pt x="0" y="188"/>
                              </a:lnTo>
                            </a:path>
                          </a:pathLst>
                        </a:custGeom>
                        <a:solidFill>
                          <a:srgbClr val="FF5F1F"/>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883" name="Freeform 19"/>
                        <p:cNvSpPr>
                          <a:spLocks/>
                        </p:cNvSpPr>
                        <p:nvPr/>
                      </p:nvSpPr>
                      <p:spPr bwMode="auto">
                        <a:xfrm>
                          <a:off x="3160" y="2143"/>
                          <a:ext cx="262" cy="230"/>
                        </a:xfrm>
                        <a:custGeom>
                          <a:avLst/>
                          <a:gdLst>
                            <a:gd name="T0" fmla="*/ 11 w 262"/>
                            <a:gd name="T1" fmla="*/ 229 h 230"/>
                            <a:gd name="T2" fmla="*/ 6 w 262"/>
                            <a:gd name="T3" fmla="*/ 212 h 230"/>
                            <a:gd name="T4" fmla="*/ 2 w 262"/>
                            <a:gd name="T5" fmla="*/ 193 h 230"/>
                            <a:gd name="T6" fmla="*/ 0 w 262"/>
                            <a:gd name="T7" fmla="*/ 164 h 230"/>
                            <a:gd name="T8" fmla="*/ 2 w 262"/>
                            <a:gd name="T9" fmla="*/ 134 h 230"/>
                            <a:gd name="T10" fmla="*/ 6 w 262"/>
                            <a:gd name="T11" fmla="*/ 121 h 230"/>
                            <a:gd name="T12" fmla="*/ 16 w 262"/>
                            <a:gd name="T13" fmla="*/ 105 h 230"/>
                            <a:gd name="T14" fmla="*/ 23 w 262"/>
                            <a:gd name="T15" fmla="*/ 91 h 230"/>
                            <a:gd name="T16" fmla="*/ 31 w 262"/>
                            <a:gd name="T17" fmla="*/ 80 h 230"/>
                            <a:gd name="T18" fmla="*/ 40 w 262"/>
                            <a:gd name="T19" fmla="*/ 69 h 230"/>
                            <a:gd name="T20" fmla="*/ 37 w 262"/>
                            <a:gd name="T21" fmla="*/ 59 h 230"/>
                            <a:gd name="T22" fmla="*/ 31 w 262"/>
                            <a:gd name="T23" fmla="*/ 51 h 230"/>
                            <a:gd name="T24" fmla="*/ 22 w 262"/>
                            <a:gd name="T25" fmla="*/ 46 h 230"/>
                            <a:gd name="T26" fmla="*/ 14 w 262"/>
                            <a:gd name="T27" fmla="*/ 41 h 230"/>
                            <a:gd name="T28" fmla="*/ 8 w 262"/>
                            <a:gd name="T29" fmla="*/ 32 h 230"/>
                            <a:gd name="T30" fmla="*/ 20 w 262"/>
                            <a:gd name="T31" fmla="*/ 29 h 230"/>
                            <a:gd name="T32" fmla="*/ 32 w 262"/>
                            <a:gd name="T33" fmla="*/ 30 h 230"/>
                            <a:gd name="T34" fmla="*/ 40 w 262"/>
                            <a:gd name="T35" fmla="*/ 24 h 230"/>
                            <a:gd name="T36" fmla="*/ 50 w 262"/>
                            <a:gd name="T37" fmla="*/ 17 h 230"/>
                            <a:gd name="T38" fmla="*/ 62 w 262"/>
                            <a:gd name="T39" fmla="*/ 14 h 230"/>
                            <a:gd name="T40" fmla="*/ 75 w 262"/>
                            <a:gd name="T41" fmla="*/ 11 h 230"/>
                            <a:gd name="T42" fmla="*/ 82 w 262"/>
                            <a:gd name="T43" fmla="*/ 7 h 230"/>
                            <a:gd name="T44" fmla="*/ 93 w 262"/>
                            <a:gd name="T45" fmla="*/ 0 h 230"/>
                            <a:gd name="T46" fmla="*/ 102 w 262"/>
                            <a:gd name="T47" fmla="*/ 6 h 230"/>
                            <a:gd name="T48" fmla="*/ 114 w 262"/>
                            <a:gd name="T49" fmla="*/ 12 h 230"/>
                            <a:gd name="T50" fmla="*/ 139 w 262"/>
                            <a:gd name="T51" fmla="*/ 16 h 230"/>
                            <a:gd name="T52" fmla="*/ 163 w 262"/>
                            <a:gd name="T53" fmla="*/ 21 h 230"/>
                            <a:gd name="T54" fmla="*/ 194 w 262"/>
                            <a:gd name="T55" fmla="*/ 26 h 230"/>
                            <a:gd name="T56" fmla="*/ 215 w 262"/>
                            <a:gd name="T57" fmla="*/ 28 h 230"/>
                            <a:gd name="T58" fmla="*/ 218 w 262"/>
                            <a:gd name="T59" fmla="*/ 23 h 230"/>
                            <a:gd name="T60" fmla="*/ 224 w 262"/>
                            <a:gd name="T61" fmla="*/ 14 h 230"/>
                            <a:gd name="T62" fmla="*/ 236 w 262"/>
                            <a:gd name="T63" fmla="*/ 6 h 230"/>
                            <a:gd name="T64" fmla="*/ 261 w 262"/>
                            <a:gd name="T65" fmla="*/ 2 h 230"/>
                            <a:gd name="T66" fmla="*/ 252 w 262"/>
                            <a:gd name="T67" fmla="*/ 24 h 230"/>
                            <a:gd name="T68" fmla="*/ 249 w 262"/>
                            <a:gd name="T69" fmla="*/ 43 h 230"/>
                            <a:gd name="T70" fmla="*/ 254 w 262"/>
                            <a:gd name="T71" fmla="*/ 67 h 230"/>
                            <a:gd name="T72" fmla="*/ 232 w 262"/>
                            <a:gd name="T73" fmla="*/ 60 h 230"/>
                            <a:gd name="T74" fmla="*/ 212 w 262"/>
                            <a:gd name="T75" fmla="*/ 55 h 230"/>
                            <a:gd name="T76" fmla="*/ 187 w 262"/>
                            <a:gd name="T77" fmla="*/ 51 h 230"/>
                            <a:gd name="T78" fmla="*/ 153 w 262"/>
                            <a:gd name="T79" fmla="*/ 47 h 230"/>
                            <a:gd name="T80" fmla="*/ 129 w 262"/>
                            <a:gd name="T81" fmla="*/ 46 h 230"/>
                            <a:gd name="T82" fmla="*/ 106 w 262"/>
                            <a:gd name="T83" fmla="*/ 48 h 230"/>
                            <a:gd name="T84" fmla="*/ 82 w 262"/>
                            <a:gd name="T85" fmla="*/ 54 h 230"/>
                            <a:gd name="T86" fmla="*/ 72 w 262"/>
                            <a:gd name="T87" fmla="*/ 60 h 230"/>
                            <a:gd name="T88" fmla="*/ 66 w 262"/>
                            <a:gd name="T89" fmla="*/ 76 h 230"/>
                            <a:gd name="T90" fmla="*/ 58 w 262"/>
                            <a:gd name="T91" fmla="*/ 92 h 230"/>
                            <a:gd name="T92" fmla="*/ 49 w 262"/>
                            <a:gd name="T93" fmla="*/ 107 h 230"/>
                            <a:gd name="T94" fmla="*/ 40 w 262"/>
                            <a:gd name="T95" fmla="*/ 113 h 230"/>
                            <a:gd name="T96" fmla="*/ 30 w 262"/>
                            <a:gd name="T97" fmla="*/ 121 h 230"/>
                            <a:gd name="T98" fmla="*/ 21 w 262"/>
                            <a:gd name="T99" fmla="*/ 126 h 230"/>
                            <a:gd name="T100" fmla="*/ 22 w 262"/>
                            <a:gd name="T101" fmla="*/ 151 h 230"/>
                            <a:gd name="T102" fmla="*/ 24 w 262"/>
                            <a:gd name="T103" fmla="*/ 174 h 230"/>
                            <a:gd name="T104" fmla="*/ 21 w 262"/>
                            <a:gd name="T105" fmla="*/ 190 h 230"/>
                            <a:gd name="T106" fmla="*/ 24 w 262"/>
                            <a:gd name="T107" fmla="*/ 203 h 230"/>
                            <a:gd name="T108" fmla="*/ 22 w 262"/>
                            <a:gd name="T109" fmla="*/ 217 h 230"/>
                            <a:gd name="T110" fmla="*/ 18 w 262"/>
                            <a:gd name="T111" fmla="*/ 226 h 230"/>
                            <a:gd name="T112" fmla="*/ 11 w 262"/>
                            <a:gd name="T113" fmla="*/ 229 h 2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62" h="230">
                              <a:moveTo>
                                <a:pt x="11" y="229"/>
                              </a:moveTo>
                              <a:lnTo>
                                <a:pt x="6" y="212"/>
                              </a:lnTo>
                              <a:lnTo>
                                <a:pt x="2" y="193"/>
                              </a:lnTo>
                              <a:lnTo>
                                <a:pt x="0" y="164"/>
                              </a:lnTo>
                              <a:lnTo>
                                <a:pt x="2" y="134"/>
                              </a:lnTo>
                              <a:lnTo>
                                <a:pt x="6" y="121"/>
                              </a:lnTo>
                              <a:lnTo>
                                <a:pt x="16" y="105"/>
                              </a:lnTo>
                              <a:lnTo>
                                <a:pt x="23" y="91"/>
                              </a:lnTo>
                              <a:lnTo>
                                <a:pt x="31" y="80"/>
                              </a:lnTo>
                              <a:lnTo>
                                <a:pt x="40" y="69"/>
                              </a:lnTo>
                              <a:lnTo>
                                <a:pt x="37" y="59"/>
                              </a:lnTo>
                              <a:lnTo>
                                <a:pt x="31" y="51"/>
                              </a:lnTo>
                              <a:lnTo>
                                <a:pt x="22" y="46"/>
                              </a:lnTo>
                              <a:lnTo>
                                <a:pt x="14" y="41"/>
                              </a:lnTo>
                              <a:lnTo>
                                <a:pt x="8" y="32"/>
                              </a:lnTo>
                              <a:lnTo>
                                <a:pt x="20" y="29"/>
                              </a:lnTo>
                              <a:lnTo>
                                <a:pt x="32" y="30"/>
                              </a:lnTo>
                              <a:lnTo>
                                <a:pt x="40" y="24"/>
                              </a:lnTo>
                              <a:lnTo>
                                <a:pt x="50" y="17"/>
                              </a:lnTo>
                              <a:lnTo>
                                <a:pt x="62" y="14"/>
                              </a:lnTo>
                              <a:lnTo>
                                <a:pt x="75" y="11"/>
                              </a:lnTo>
                              <a:lnTo>
                                <a:pt x="82" y="7"/>
                              </a:lnTo>
                              <a:lnTo>
                                <a:pt x="93" y="0"/>
                              </a:lnTo>
                              <a:lnTo>
                                <a:pt x="102" y="6"/>
                              </a:lnTo>
                              <a:lnTo>
                                <a:pt x="114" y="12"/>
                              </a:lnTo>
                              <a:lnTo>
                                <a:pt x="139" y="16"/>
                              </a:lnTo>
                              <a:lnTo>
                                <a:pt x="163" y="21"/>
                              </a:lnTo>
                              <a:lnTo>
                                <a:pt x="194" y="26"/>
                              </a:lnTo>
                              <a:lnTo>
                                <a:pt x="215" y="28"/>
                              </a:lnTo>
                              <a:lnTo>
                                <a:pt x="218" y="23"/>
                              </a:lnTo>
                              <a:lnTo>
                                <a:pt x="224" y="14"/>
                              </a:lnTo>
                              <a:lnTo>
                                <a:pt x="236" y="6"/>
                              </a:lnTo>
                              <a:lnTo>
                                <a:pt x="261" y="2"/>
                              </a:lnTo>
                              <a:lnTo>
                                <a:pt x="252" y="24"/>
                              </a:lnTo>
                              <a:lnTo>
                                <a:pt x="249" y="43"/>
                              </a:lnTo>
                              <a:lnTo>
                                <a:pt x="254" y="67"/>
                              </a:lnTo>
                              <a:lnTo>
                                <a:pt x="232" y="60"/>
                              </a:lnTo>
                              <a:lnTo>
                                <a:pt x="212" y="55"/>
                              </a:lnTo>
                              <a:lnTo>
                                <a:pt x="187" y="51"/>
                              </a:lnTo>
                              <a:lnTo>
                                <a:pt x="153" y="47"/>
                              </a:lnTo>
                              <a:lnTo>
                                <a:pt x="129" y="46"/>
                              </a:lnTo>
                              <a:lnTo>
                                <a:pt x="106" y="48"/>
                              </a:lnTo>
                              <a:lnTo>
                                <a:pt x="82" y="54"/>
                              </a:lnTo>
                              <a:lnTo>
                                <a:pt x="72" y="60"/>
                              </a:lnTo>
                              <a:lnTo>
                                <a:pt x="66" y="76"/>
                              </a:lnTo>
                              <a:lnTo>
                                <a:pt x="58" y="92"/>
                              </a:lnTo>
                              <a:lnTo>
                                <a:pt x="49" y="107"/>
                              </a:lnTo>
                              <a:lnTo>
                                <a:pt x="40" y="113"/>
                              </a:lnTo>
                              <a:lnTo>
                                <a:pt x="30" y="121"/>
                              </a:lnTo>
                              <a:lnTo>
                                <a:pt x="21" y="126"/>
                              </a:lnTo>
                              <a:lnTo>
                                <a:pt x="22" y="151"/>
                              </a:lnTo>
                              <a:lnTo>
                                <a:pt x="24" y="174"/>
                              </a:lnTo>
                              <a:lnTo>
                                <a:pt x="21" y="190"/>
                              </a:lnTo>
                              <a:lnTo>
                                <a:pt x="24" y="203"/>
                              </a:lnTo>
                              <a:lnTo>
                                <a:pt x="22" y="217"/>
                              </a:lnTo>
                              <a:lnTo>
                                <a:pt x="18" y="226"/>
                              </a:lnTo>
                              <a:lnTo>
                                <a:pt x="11" y="229"/>
                              </a:lnTo>
                            </a:path>
                          </a:pathLst>
                        </a:custGeom>
                        <a:solidFill>
                          <a:srgbClr val="FF5F1F"/>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884" name="Freeform 20"/>
                        <p:cNvSpPr>
                          <a:spLocks/>
                        </p:cNvSpPr>
                        <p:nvPr/>
                      </p:nvSpPr>
                      <p:spPr bwMode="auto">
                        <a:xfrm>
                          <a:off x="3061" y="2100"/>
                          <a:ext cx="101" cy="58"/>
                        </a:xfrm>
                        <a:custGeom>
                          <a:avLst/>
                          <a:gdLst>
                            <a:gd name="T0" fmla="*/ 0 w 101"/>
                            <a:gd name="T1" fmla="*/ 29 h 58"/>
                            <a:gd name="T2" fmla="*/ 6 w 101"/>
                            <a:gd name="T3" fmla="*/ 21 h 58"/>
                            <a:gd name="T4" fmla="*/ 16 w 101"/>
                            <a:gd name="T5" fmla="*/ 14 h 58"/>
                            <a:gd name="T6" fmla="*/ 25 w 101"/>
                            <a:gd name="T7" fmla="*/ 8 h 58"/>
                            <a:gd name="T8" fmla="*/ 36 w 101"/>
                            <a:gd name="T9" fmla="*/ 3 h 58"/>
                            <a:gd name="T10" fmla="*/ 55 w 101"/>
                            <a:gd name="T11" fmla="*/ 0 h 58"/>
                            <a:gd name="T12" fmla="*/ 71 w 101"/>
                            <a:gd name="T13" fmla="*/ 2 h 58"/>
                            <a:gd name="T14" fmla="*/ 87 w 101"/>
                            <a:gd name="T15" fmla="*/ 4 h 58"/>
                            <a:gd name="T16" fmla="*/ 100 w 101"/>
                            <a:gd name="T17" fmla="*/ 11 h 58"/>
                            <a:gd name="T18" fmla="*/ 92 w 101"/>
                            <a:gd name="T19" fmla="*/ 16 h 58"/>
                            <a:gd name="T20" fmla="*/ 83 w 101"/>
                            <a:gd name="T21" fmla="*/ 20 h 58"/>
                            <a:gd name="T22" fmla="*/ 75 w 101"/>
                            <a:gd name="T23" fmla="*/ 22 h 58"/>
                            <a:gd name="T24" fmla="*/ 69 w 101"/>
                            <a:gd name="T25" fmla="*/ 29 h 58"/>
                            <a:gd name="T26" fmla="*/ 58 w 101"/>
                            <a:gd name="T27" fmla="*/ 29 h 58"/>
                            <a:gd name="T28" fmla="*/ 52 w 101"/>
                            <a:gd name="T29" fmla="*/ 34 h 58"/>
                            <a:gd name="T30" fmla="*/ 44 w 101"/>
                            <a:gd name="T31" fmla="*/ 38 h 58"/>
                            <a:gd name="T32" fmla="*/ 36 w 101"/>
                            <a:gd name="T33" fmla="*/ 33 h 58"/>
                            <a:gd name="T34" fmla="*/ 32 w 101"/>
                            <a:gd name="T35" fmla="*/ 28 h 58"/>
                            <a:gd name="T36" fmla="*/ 19 w 101"/>
                            <a:gd name="T37" fmla="*/ 31 h 58"/>
                            <a:gd name="T38" fmla="*/ 28 w 101"/>
                            <a:gd name="T39" fmla="*/ 37 h 58"/>
                            <a:gd name="T40" fmla="*/ 33 w 101"/>
                            <a:gd name="T41" fmla="*/ 45 h 58"/>
                            <a:gd name="T42" fmla="*/ 44 w 101"/>
                            <a:gd name="T43" fmla="*/ 47 h 58"/>
                            <a:gd name="T44" fmla="*/ 52 w 101"/>
                            <a:gd name="T45" fmla="*/ 47 h 58"/>
                            <a:gd name="T46" fmla="*/ 64 w 101"/>
                            <a:gd name="T47" fmla="*/ 45 h 58"/>
                            <a:gd name="T48" fmla="*/ 80 w 101"/>
                            <a:gd name="T49" fmla="*/ 41 h 58"/>
                            <a:gd name="T50" fmla="*/ 71 w 101"/>
                            <a:gd name="T51" fmla="*/ 48 h 58"/>
                            <a:gd name="T52" fmla="*/ 63 w 101"/>
                            <a:gd name="T53" fmla="*/ 53 h 58"/>
                            <a:gd name="T54" fmla="*/ 52 w 101"/>
                            <a:gd name="T55" fmla="*/ 56 h 58"/>
                            <a:gd name="T56" fmla="*/ 39 w 101"/>
                            <a:gd name="T57" fmla="*/ 57 h 58"/>
                            <a:gd name="T58" fmla="*/ 25 w 101"/>
                            <a:gd name="T59" fmla="*/ 53 h 58"/>
                            <a:gd name="T60" fmla="*/ 18 w 101"/>
                            <a:gd name="T61" fmla="*/ 49 h 58"/>
                            <a:gd name="T62" fmla="*/ 13 w 101"/>
                            <a:gd name="T63" fmla="*/ 45 h 58"/>
                            <a:gd name="T64" fmla="*/ 0 w 101"/>
                            <a:gd name="T65" fmla="*/ 29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1" h="58">
                              <a:moveTo>
                                <a:pt x="0" y="29"/>
                              </a:moveTo>
                              <a:lnTo>
                                <a:pt x="6" y="21"/>
                              </a:lnTo>
                              <a:lnTo>
                                <a:pt x="16" y="14"/>
                              </a:lnTo>
                              <a:lnTo>
                                <a:pt x="25" y="8"/>
                              </a:lnTo>
                              <a:lnTo>
                                <a:pt x="36" y="3"/>
                              </a:lnTo>
                              <a:lnTo>
                                <a:pt x="55" y="0"/>
                              </a:lnTo>
                              <a:lnTo>
                                <a:pt x="71" y="2"/>
                              </a:lnTo>
                              <a:lnTo>
                                <a:pt x="87" y="4"/>
                              </a:lnTo>
                              <a:lnTo>
                                <a:pt x="100" y="11"/>
                              </a:lnTo>
                              <a:lnTo>
                                <a:pt x="92" y="16"/>
                              </a:lnTo>
                              <a:lnTo>
                                <a:pt x="83" y="20"/>
                              </a:lnTo>
                              <a:lnTo>
                                <a:pt x="75" y="22"/>
                              </a:lnTo>
                              <a:lnTo>
                                <a:pt x="69" y="29"/>
                              </a:lnTo>
                              <a:lnTo>
                                <a:pt x="58" y="29"/>
                              </a:lnTo>
                              <a:lnTo>
                                <a:pt x="52" y="34"/>
                              </a:lnTo>
                              <a:lnTo>
                                <a:pt x="44" y="38"/>
                              </a:lnTo>
                              <a:lnTo>
                                <a:pt x="36" y="33"/>
                              </a:lnTo>
                              <a:lnTo>
                                <a:pt x="32" y="28"/>
                              </a:lnTo>
                              <a:lnTo>
                                <a:pt x="19" y="31"/>
                              </a:lnTo>
                              <a:lnTo>
                                <a:pt x="28" y="37"/>
                              </a:lnTo>
                              <a:lnTo>
                                <a:pt x="33" y="45"/>
                              </a:lnTo>
                              <a:lnTo>
                                <a:pt x="44" y="47"/>
                              </a:lnTo>
                              <a:lnTo>
                                <a:pt x="52" y="47"/>
                              </a:lnTo>
                              <a:lnTo>
                                <a:pt x="64" y="45"/>
                              </a:lnTo>
                              <a:lnTo>
                                <a:pt x="80" y="41"/>
                              </a:lnTo>
                              <a:lnTo>
                                <a:pt x="71" y="48"/>
                              </a:lnTo>
                              <a:lnTo>
                                <a:pt x="63" y="53"/>
                              </a:lnTo>
                              <a:lnTo>
                                <a:pt x="52" y="56"/>
                              </a:lnTo>
                              <a:lnTo>
                                <a:pt x="39" y="57"/>
                              </a:lnTo>
                              <a:lnTo>
                                <a:pt x="25" y="53"/>
                              </a:lnTo>
                              <a:lnTo>
                                <a:pt x="18" y="49"/>
                              </a:lnTo>
                              <a:lnTo>
                                <a:pt x="13" y="45"/>
                              </a:lnTo>
                              <a:lnTo>
                                <a:pt x="0" y="29"/>
                              </a:lnTo>
                            </a:path>
                          </a:pathLst>
                        </a:custGeom>
                        <a:solidFill>
                          <a:srgbClr val="FF5F1F"/>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885" name="Freeform 21"/>
                        <p:cNvSpPr>
                          <a:spLocks/>
                        </p:cNvSpPr>
                        <p:nvPr/>
                      </p:nvSpPr>
                      <p:spPr bwMode="auto">
                        <a:xfrm>
                          <a:off x="2948" y="2058"/>
                          <a:ext cx="22" cy="49"/>
                        </a:xfrm>
                        <a:custGeom>
                          <a:avLst/>
                          <a:gdLst>
                            <a:gd name="T0" fmla="*/ 0 w 22"/>
                            <a:gd name="T1" fmla="*/ 0 h 49"/>
                            <a:gd name="T2" fmla="*/ 5 w 22"/>
                            <a:gd name="T3" fmla="*/ 12 h 49"/>
                            <a:gd name="T4" fmla="*/ 10 w 22"/>
                            <a:gd name="T5" fmla="*/ 21 h 49"/>
                            <a:gd name="T6" fmla="*/ 15 w 22"/>
                            <a:gd name="T7" fmla="*/ 27 h 49"/>
                            <a:gd name="T8" fmla="*/ 21 w 22"/>
                            <a:gd name="T9" fmla="*/ 33 h 49"/>
                            <a:gd name="T10" fmla="*/ 21 w 22"/>
                            <a:gd name="T11" fmla="*/ 41 h 49"/>
                            <a:gd name="T12" fmla="*/ 18 w 22"/>
                            <a:gd name="T13" fmla="*/ 43 h 49"/>
                            <a:gd name="T14" fmla="*/ 14 w 22"/>
                            <a:gd name="T15" fmla="*/ 48 h 49"/>
                            <a:gd name="T16" fmla="*/ 9 w 22"/>
                            <a:gd name="T17" fmla="*/ 40 h 49"/>
                            <a:gd name="T18" fmla="*/ 6 w 22"/>
                            <a:gd name="T19" fmla="*/ 31 h 49"/>
                            <a:gd name="T20" fmla="*/ 4 w 22"/>
                            <a:gd name="T21" fmla="*/ 23 h 49"/>
                            <a:gd name="T22" fmla="*/ 0 w 22"/>
                            <a:gd name="T23" fmla="*/ 15 h 49"/>
                            <a:gd name="T24" fmla="*/ 0 w 22"/>
                            <a:gd name="T25" fmla="*/ 0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2" h="49">
                              <a:moveTo>
                                <a:pt x="0" y="0"/>
                              </a:moveTo>
                              <a:lnTo>
                                <a:pt x="5" y="12"/>
                              </a:lnTo>
                              <a:lnTo>
                                <a:pt x="10" y="21"/>
                              </a:lnTo>
                              <a:lnTo>
                                <a:pt x="15" y="27"/>
                              </a:lnTo>
                              <a:lnTo>
                                <a:pt x="21" y="33"/>
                              </a:lnTo>
                              <a:lnTo>
                                <a:pt x="21" y="41"/>
                              </a:lnTo>
                              <a:lnTo>
                                <a:pt x="18" y="43"/>
                              </a:lnTo>
                              <a:lnTo>
                                <a:pt x="14" y="48"/>
                              </a:lnTo>
                              <a:lnTo>
                                <a:pt x="9" y="40"/>
                              </a:lnTo>
                              <a:lnTo>
                                <a:pt x="6" y="31"/>
                              </a:lnTo>
                              <a:lnTo>
                                <a:pt x="4" y="23"/>
                              </a:lnTo>
                              <a:lnTo>
                                <a:pt x="0" y="15"/>
                              </a:lnTo>
                              <a:lnTo>
                                <a:pt x="0" y="0"/>
                              </a:lnTo>
                            </a:path>
                          </a:pathLst>
                        </a:custGeom>
                        <a:solidFill>
                          <a:srgbClr val="FF5F1F"/>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886" name="Freeform 22"/>
                        <p:cNvSpPr>
                          <a:spLocks/>
                        </p:cNvSpPr>
                        <p:nvPr/>
                      </p:nvSpPr>
                      <p:spPr bwMode="auto">
                        <a:xfrm>
                          <a:off x="2949" y="2093"/>
                          <a:ext cx="179" cy="254"/>
                        </a:xfrm>
                        <a:custGeom>
                          <a:avLst/>
                          <a:gdLst>
                            <a:gd name="T0" fmla="*/ 44 w 179"/>
                            <a:gd name="T1" fmla="*/ 0 h 254"/>
                            <a:gd name="T2" fmla="*/ 42 w 179"/>
                            <a:gd name="T3" fmla="*/ 11 h 254"/>
                            <a:gd name="T4" fmla="*/ 44 w 179"/>
                            <a:gd name="T5" fmla="*/ 24 h 254"/>
                            <a:gd name="T6" fmla="*/ 50 w 179"/>
                            <a:gd name="T7" fmla="*/ 35 h 254"/>
                            <a:gd name="T8" fmla="*/ 53 w 179"/>
                            <a:gd name="T9" fmla="*/ 47 h 254"/>
                            <a:gd name="T10" fmla="*/ 52 w 179"/>
                            <a:gd name="T11" fmla="*/ 61 h 254"/>
                            <a:gd name="T12" fmla="*/ 54 w 179"/>
                            <a:gd name="T13" fmla="*/ 75 h 254"/>
                            <a:gd name="T14" fmla="*/ 48 w 179"/>
                            <a:gd name="T15" fmla="*/ 80 h 254"/>
                            <a:gd name="T16" fmla="*/ 42 w 179"/>
                            <a:gd name="T17" fmla="*/ 88 h 254"/>
                            <a:gd name="T18" fmla="*/ 41 w 179"/>
                            <a:gd name="T19" fmla="*/ 100 h 254"/>
                            <a:gd name="T20" fmla="*/ 44 w 179"/>
                            <a:gd name="T21" fmla="*/ 119 h 254"/>
                            <a:gd name="T22" fmla="*/ 49 w 179"/>
                            <a:gd name="T23" fmla="*/ 129 h 254"/>
                            <a:gd name="T24" fmla="*/ 54 w 179"/>
                            <a:gd name="T25" fmla="*/ 135 h 254"/>
                            <a:gd name="T26" fmla="*/ 53 w 179"/>
                            <a:gd name="T27" fmla="*/ 143 h 254"/>
                            <a:gd name="T28" fmla="*/ 52 w 179"/>
                            <a:gd name="T29" fmla="*/ 149 h 254"/>
                            <a:gd name="T30" fmla="*/ 45 w 179"/>
                            <a:gd name="T31" fmla="*/ 156 h 254"/>
                            <a:gd name="T32" fmla="*/ 38 w 179"/>
                            <a:gd name="T33" fmla="*/ 156 h 254"/>
                            <a:gd name="T34" fmla="*/ 27 w 179"/>
                            <a:gd name="T35" fmla="*/ 163 h 254"/>
                            <a:gd name="T36" fmla="*/ 18 w 179"/>
                            <a:gd name="T37" fmla="*/ 174 h 254"/>
                            <a:gd name="T38" fmla="*/ 15 w 179"/>
                            <a:gd name="T39" fmla="*/ 182 h 254"/>
                            <a:gd name="T40" fmla="*/ 18 w 179"/>
                            <a:gd name="T41" fmla="*/ 199 h 254"/>
                            <a:gd name="T42" fmla="*/ 14 w 179"/>
                            <a:gd name="T43" fmla="*/ 200 h 254"/>
                            <a:gd name="T44" fmla="*/ 11 w 179"/>
                            <a:gd name="T45" fmla="*/ 199 h 254"/>
                            <a:gd name="T46" fmla="*/ 0 w 179"/>
                            <a:gd name="T47" fmla="*/ 191 h 254"/>
                            <a:gd name="T48" fmla="*/ 8 w 179"/>
                            <a:gd name="T49" fmla="*/ 204 h 254"/>
                            <a:gd name="T50" fmla="*/ 26 w 179"/>
                            <a:gd name="T51" fmla="*/ 219 h 254"/>
                            <a:gd name="T52" fmla="*/ 35 w 179"/>
                            <a:gd name="T53" fmla="*/ 221 h 254"/>
                            <a:gd name="T54" fmla="*/ 44 w 179"/>
                            <a:gd name="T55" fmla="*/ 219 h 254"/>
                            <a:gd name="T56" fmla="*/ 50 w 179"/>
                            <a:gd name="T57" fmla="*/ 229 h 254"/>
                            <a:gd name="T58" fmla="*/ 61 w 179"/>
                            <a:gd name="T59" fmla="*/ 237 h 254"/>
                            <a:gd name="T60" fmla="*/ 76 w 179"/>
                            <a:gd name="T61" fmla="*/ 239 h 254"/>
                            <a:gd name="T62" fmla="*/ 88 w 179"/>
                            <a:gd name="T63" fmla="*/ 237 h 254"/>
                            <a:gd name="T64" fmla="*/ 97 w 179"/>
                            <a:gd name="T65" fmla="*/ 246 h 254"/>
                            <a:gd name="T66" fmla="*/ 112 w 179"/>
                            <a:gd name="T67" fmla="*/ 248 h 254"/>
                            <a:gd name="T68" fmla="*/ 132 w 179"/>
                            <a:gd name="T69" fmla="*/ 247 h 254"/>
                            <a:gd name="T70" fmla="*/ 141 w 179"/>
                            <a:gd name="T71" fmla="*/ 253 h 254"/>
                            <a:gd name="T72" fmla="*/ 152 w 179"/>
                            <a:gd name="T73" fmla="*/ 250 h 254"/>
                            <a:gd name="T74" fmla="*/ 166 w 179"/>
                            <a:gd name="T75" fmla="*/ 251 h 254"/>
                            <a:gd name="T76" fmla="*/ 178 w 179"/>
                            <a:gd name="T77" fmla="*/ 252 h 254"/>
                            <a:gd name="T78" fmla="*/ 174 w 179"/>
                            <a:gd name="T79" fmla="*/ 238 h 254"/>
                            <a:gd name="T80" fmla="*/ 169 w 179"/>
                            <a:gd name="T81" fmla="*/ 228 h 254"/>
                            <a:gd name="T82" fmla="*/ 162 w 179"/>
                            <a:gd name="T83" fmla="*/ 210 h 254"/>
                            <a:gd name="T84" fmla="*/ 147 w 179"/>
                            <a:gd name="T85" fmla="*/ 198 h 254"/>
                            <a:gd name="T86" fmla="*/ 135 w 179"/>
                            <a:gd name="T87" fmla="*/ 184 h 254"/>
                            <a:gd name="T88" fmla="*/ 128 w 179"/>
                            <a:gd name="T89" fmla="*/ 173 h 254"/>
                            <a:gd name="T90" fmla="*/ 121 w 179"/>
                            <a:gd name="T91" fmla="*/ 157 h 254"/>
                            <a:gd name="T92" fmla="*/ 113 w 179"/>
                            <a:gd name="T93" fmla="*/ 148 h 254"/>
                            <a:gd name="T94" fmla="*/ 104 w 179"/>
                            <a:gd name="T95" fmla="*/ 142 h 254"/>
                            <a:gd name="T96" fmla="*/ 96 w 179"/>
                            <a:gd name="T97" fmla="*/ 132 h 254"/>
                            <a:gd name="T98" fmla="*/ 88 w 179"/>
                            <a:gd name="T99" fmla="*/ 120 h 254"/>
                            <a:gd name="T100" fmla="*/ 83 w 179"/>
                            <a:gd name="T101" fmla="*/ 111 h 254"/>
                            <a:gd name="T102" fmla="*/ 78 w 179"/>
                            <a:gd name="T103" fmla="*/ 98 h 254"/>
                            <a:gd name="T104" fmla="*/ 79 w 179"/>
                            <a:gd name="T105" fmla="*/ 85 h 254"/>
                            <a:gd name="T106" fmla="*/ 75 w 179"/>
                            <a:gd name="T107" fmla="*/ 77 h 254"/>
                            <a:gd name="T108" fmla="*/ 73 w 179"/>
                            <a:gd name="T109" fmla="*/ 66 h 254"/>
                            <a:gd name="T110" fmla="*/ 71 w 179"/>
                            <a:gd name="T111" fmla="*/ 55 h 254"/>
                            <a:gd name="T112" fmla="*/ 66 w 179"/>
                            <a:gd name="T113" fmla="*/ 47 h 254"/>
                            <a:gd name="T114" fmla="*/ 61 w 179"/>
                            <a:gd name="T115" fmla="*/ 41 h 254"/>
                            <a:gd name="T116" fmla="*/ 56 w 179"/>
                            <a:gd name="T117" fmla="*/ 28 h 254"/>
                            <a:gd name="T118" fmla="*/ 50 w 179"/>
                            <a:gd name="T119" fmla="*/ 14 h 254"/>
                            <a:gd name="T120" fmla="*/ 44 w 179"/>
                            <a:gd name="T121" fmla="*/ 0 h 2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79" h="254">
                              <a:moveTo>
                                <a:pt x="44" y="0"/>
                              </a:moveTo>
                              <a:lnTo>
                                <a:pt x="42" y="11"/>
                              </a:lnTo>
                              <a:lnTo>
                                <a:pt x="44" y="24"/>
                              </a:lnTo>
                              <a:lnTo>
                                <a:pt x="50" y="35"/>
                              </a:lnTo>
                              <a:lnTo>
                                <a:pt x="53" y="47"/>
                              </a:lnTo>
                              <a:lnTo>
                                <a:pt x="52" y="61"/>
                              </a:lnTo>
                              <a:lnTo>
                                <a:pt x="54" y="75"/>
                              </a:lnTo>
                              <a:lnTo>
                                <a:pt x="48" y="80"/>
                              </a:lnTo>
                              <a:lnTo>
                                <a:pt x="42" y="88"/>
                              </a:lnTo>
                              <a:lnTo>
                                <a:pt x="41" y="100"/>
                              </a:lnTo>
                              <a:lnTo>
                                <a:pt x="44" y="119"/>
                              </a:lnTo>
                              <a:lnTo>
                                <a:pt x="49" y="129"/>
                              </a:lnTo>
                              <a:lnTo>
                                <a:pt x="54" y="135"/>
                              </a:lnTo>
                              <a:lnTo>
                                <a:pt x="53" y="143"/>
                              </a:lnTo>
                              <a:lnTo>
                                <a:pt x="52" y="149"/>
                              </a:lnTo>
                              <a:lnTo>
                                <a:pt x="45" y="156"/>
                              </a:lnTo>
                              <a:lnTo>
                                <a:pt x="38" y="156"/>
                              </a:lnTo>
                              <a:lnTo>
                                <a:pt x="27" y="163"/>
                              </a:lnTo>
                              <a:lnTo>
                                <a:pt x="18" y="174"/>
                              </a:lnTo>
                              <a:lnTo>
                                <a:pt x="15" y="182"/>
                              </a:lnTo>
                              <a:lnTo>
                                <a:pt x="18" y="199"/>
                              </a:lnTo>
                              <a:lnTo>
                                <a:pt x="14" y="200"/>
                              </a:lnTo>
                              <a:lnTo>
                                <a:pt x="11" y="199"/>
                              </a:lnTo>
                              <a:lnTo>
                                <a:pt x="0" y="191"/>
                              </a:lnTo>
                              <a:lnTo>
                                <a:pt x="8" y="204"/>
                              </a:lnTo>
                              <a:lnTo>
                                <a:pt x="26" y="219"/>
                              </a:lnTo>
                              <a:lnTo>
                                <a:pt x="35" y="221"/>
                              </a:lnTo>
                              <a:lnTo>
                                <a:pt x="44" y="219"/>
                              </a:lnTo>
                              <a:lnTo>
                                <a:pt x="50" y="229"/>
                              </a:lnTo>
                              <a:lnTo>
                                <a:pt x="61" y="237"/>
                              </a:lnTo>
                              <a:lnTo>
                                <a:pt x="76" y="239"/>
                              </a:lnTo>
                              <a:lnTo>
                                <a:pt x="88" y="237"/>
                              </a:lnTo>
                              <a:lnTo>
                                <a:pt x="97" y="246"/>
                              </a:lnTo>
                              <a:lnTo>
                                <a:pt x="112" y="248"/>
                              </a:lnTo>
                              <a:lnTo>
                                <a:pt x="132" y="247"/>
                              </a:lnTo>
                              <a:lnTo>
                                <a:pt x="141" y="253"/>
                              </a:lnTo>
                              <a:lnTo>
                                <a:pt x="152" y="250"/>
                              </a:lnTo>
                              <a:lnTo>
                                <a:pt x="166" y="251"/>
                              </a:lnTo>
                              <a:lnTo>
                                <a:pt x="178" y="252"/>
                              </a:lnTo>
                              <a:lnTo>
                                <a:pt x="174" y="238"/>
                              </a:lnTo>
                              <a:lnTo>
                                <a:pt x="169" y="228"/>
                              </a:lnTo>
                              <a:lnTo>
                                <a:pt x="162" y="210"/>
                              </a:lnTo>
                              <a:lnTo>
                                <a:pt x="147" y="198"/>
                              </a:lnTo>
                              <a:lnTo>
                                <a:pt x="135" y="184"/>
                              </a:lnTo>
                              <a:lnTo>
                                <a:pt x="128" y="173"/>
                              </a:lnTo>
                              <a:lnTo>
                                <a:pt x="121" y="157"/>
                              </a:lnTo>
                              <a:lnTo>
                                <a:pt x="113" y="148"/>
                              </a:lnTo>
                              <a:lnTo>
                                <a:pt x="104" y="142"/>
                              </a:lnTo>
                              <a:lnTo>
                                <a:pt x="96" y="132"/>
                              </a:lnTo>
                              <a:lnTo>
                                <a:pt x="88" y="120"/>
                              </a:lnTo>
                              <a:lnTo>
                                <a:pt x="83" y="111"/>
                              </a:lnTo>
                              <a:lnTo>
                                <a:pt x="78" y="98"/>
                              </a:lnTo>
                              <a:lnTo>
                                <a:pt x="79" y="85"/>
                              </a:lnTo>
                              <a:lnTo>
                                <a:pt x="75" y="77"/>
                              </a:lnTo>
                              <a:lnTo>
                                <a:pt x="73" y="66"/>
                              </a:lnTo>
                              <a:lnTo>
                                <a:pt x="71" y="55"/>
                              </a:lnTo>
                              <a:lnTo>
                                <a:pt x="66" y="47"/>
                              </a:lnTo>
                              <a:lnTo>
                                <a:pt x="61" y="41"/>
                              </a:lnTo>
                              <a:lnTo>
                                <a:pt x="56" y="28"/>
                              </a:lnTo>
                              <a:lnTo>
                                <a:pt x="50" y="14"/>
                              </a:lnTo>
                              <a:lnTo>
                                <a:pt x="44" y="0"/>
                              </a:lnTo>
                            </a:path>
                          </a:pathLst>
                        </a:custGeom>
                        <a:solidFill>
                          <a:srgbClr val="FF5F1F"/>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grpSp>
                  <p:nvGrpSpPr>
                    <p:cNvPr id="36893" name="Group 29"/>
                    <p:cNvGrpSpPr>
                      <a:grpSpLocks/>
                    </p:cNvGrpSpPr>
                    <p:nvPr/>
                  </p:nvGrpSpPr>
                  <p:grpSpPr bwMode="auto">
                    <a:xfrm>
                      <a:off x="2949" y="2233"/>
                      <a:ext cx="117" cy="65"/>
                      <a:chOff x="2949" y="2233"/>
                      <a:chExt cx="117" cy="65"/>
                    </a:xfrm>
                  </p:grpSpPr>
                  <p:sp>
                    <p:nvSpPr>
                      <p:cNvPr id="36889" name="Freeform 25"/>
                      <p:cNvSpPr>
                        <a:spLocks/>
                      </p:cNvSpPr>
                      <p:nvPr/>
                    </p:nvSpPr>
                    <p:spPr bwMode="auto">
                      <a:xfrm>
                        <a:off x="2999" y="2272"/>
                        <a:ext cx="50" cy="14"/>
                      </a:xfrm>
                      <a:custGeom>
                        <a:avLst/>
                        <a:gdLst>
                          <a:gd name="T0" fmla="*/ 0 w 50"/>
                          <a:gd name="T1" fmla="*/ 11 h 14"/>
                          <a:gd name="T2" fmla="*/ 4 w 50"/>
                          <a:gd name="T3" fmla="*/ 5 h 14"/>
                          <a:gd name="T4" fmla="*/ 10 w 50"/>
                          <a:gd name="T5" fmla="*/ 1 h 14"/>
                          <a:gd name="T6" fmla="*/ 19 w 50"/>
                          <a:gd name="T7" fmla="*/ 0 h 14"/>
                          <a:gd name="T8" fmla="*/ 28 w 50"/>
                          <a:gd name="T9" fmla="*/ 0 h 14"/>
                          <a:gd name="T10" fmla="*/ 39 w 50"/>
                          <a:gd name="T11" fmla="*/ 2 h 14"/>
                          <a:gd name="T12" fmla="*/ 49 w 50"/>
                          <a:gd name="T13" fmla="*/ 4 h 14"/>
                          <a:gd name="T14" fmla="*/ 43 w 50"/>
                          <a:gd name="T15" fmla="*/ 6 h 14"/>
                          <a:gd name="T16" fmla="*/ 36 w 50"/>
                          <a:gd name="T17" fmla="*/ 7 h 14"/>
                          <a:gd name="T18" fmla="*/ 33 w 50"/>
                          <a:gd name="T19" fmla="*/ 8 h 14"/>
                          <a:gd name="T20" fmla="*/ 29 w 50"/>
                          <a:gd name="T21" fmla="*/ 11 h 14"/>
                          <a:gd name="T22" fmla="*/ 21 w 50"/>
                          <a:gd name="T23" fmla="*/ 12 h 14"/>
                          <a:gd name="T24" fmla="*/ 12 w 50"/>
                          <a:gd name="T25" fmla="*/ 13 h 14"/>
                          <a:gd name="T26" fmla="*/ 0 w 50"/>
                          <a:gd name="T27" fmla="*/ 11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0" h="14">
                            <a:moveTo>
                              <a:pt x="0" y="11"/>
                            </a:moveTo>
                            <a:lnTo>
                              <a:pt x="4" y="5"/>
                            </a:lnTo>
                            <a:lnTo>
                              <a:pt x="10" y="1"/>
                            </a:lnTo>
                            <a:lnTo>
                              <a:pt x="19" y="0"/>
                            </a:lnTo>
                            <a:lnTo>
                              <a:pt x="28" y="0"/>
                            </a:lnTo>
                            <a:lnTo>
                              <a:pt x="39" y="2"/>
                            </a:lnTo>
                            <a:lnTo>
                              <a:pt x="49" y="4"/>
                            </a:lnTo>
                            <a:lnTo>
                              <a:pt x="43" y="6"/>
                            </a:lnTo>
                            <a:lnTo>
                              <a:pt x="36" y="7"/>
                            </a:lnTo>
                            <a:lnTo>
                              <a:pt x="33" y="8"/>
                            </a:lnTo>
                            <a:lnTo>
                              <a:pt x="29" y="11"/>
                            </a:lnTo>
                            <a:lnTo>
                              <a:pt x="21" y="12"/>
                            </a:lnTo>
                            <a:lnTo>
                              <a:pt x="12" y="13"/>
                            </a:lnTo>
                            <a:lnTo>
                              <a:pt x="0" y="11"/>
                            </a:lnTo>
                          </a:path>
                        </a:pathLst>
                      </a:custGeom>
                      <a:solidFill>
                        <a:srgbClr val="BF3F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890" name="Freeform 26"/>
                      <p:cNvSpPr>
                        <a:spLocks/>
                      </p:cNvSpPr>
                      <p:nvPr/>
                    </p:nvSpPr>
                    <p:spPr bwMode="auto">
                      <a:xfrm>
                        <a:off x="2949" y="2274"/>
                        <a:ext cx="48" cy="24"/>
                      </a:xfrm>
                      <a:custGeom>
                        <a:avLst/>
                        <a:gdLst>
                          <a:gd name="T0" fmla="*/ 0 w 48"/>
                          <a:gd name="T1" fmla="*/ 12 h 24"/>
                          <a:gd name="T2" fmla="*/ 5 w 48"/>
                          <a:gd name="T3" fmla="*/ 15 h 24"/>
                          <a:gd name="T4" fmla="*/ 12 w 48"/>
                          <a:gd name="T5" fmla="*/ 18 h 24"/>
                          <a:gd name="T6" fmla="*/ 20 w 48"/>
                          <a:gd name="T7" fmla="*/ 16 h 24"/>
                          <a:gd name="T8" fmla="*/ 27 w 48"/>
                          <a:gd name="T9" fmla="*/ 13 h 24"/>
                          <a:gd name="T10" fmla="*/ 35 w 48"/>
                          <a:gd name="T11" fmla="*/ 10 h 24"/>
                          <a:gd name="T12" fmla="*/ 40 w 48"/>
                          <a:gd name="T13" fmla="*/ 5 h 24"/>
                          <a:gd name="T14" fmla="*/ 47 w 48"/>
                          <a:gd name="T15" fmla="*/ 0 h 24"/>
                          <a:gd name="T16" fmla="*/ 43 w 48"/>
                          <a:gd name="T17" fmla="*/ 8 h 24"/>
                          <a:gd name="T18" fmla="*/ 42 w 48"/>
                          <a:gd name="T19" fmla="*/ 18 h 24"/>
                          <a:gd name="T20" fmla="*/ 34 w 48"/>
                          <a:gd name="T21" fmla="*/ 18 h 24"/>
                          <a:gd name="T22" fmla="*/ 27 w 48"/>
                          <a:gd name="T23" fmla="*/ 21 h 24"/>
                          <a:gd name="T24" fmla="*/ 17 w 48"/>
                          <a:gd name="T25" fmla="*/ 23 h 24"/>
                          <a:gd name="T26" fmla="*/ 9 w 48"/>
                          <a:gd name="T27" fmla="*/ 21 h 24"/>
                          <a:gd name="T28" fmla="*/ 3 w 48"/>
                          <a:gd name="T29" fmla="*/ 18 h 24"/>
                          <a:gd name="T30" fmla="*/ 0 w 48"/>
                          <a:gd name="T31" fmla="*/ 12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8" h="24">
                            <a:moveTo>
                              <a:pt x="0" y="12"/>
                            </a:moveTo>
                            <a:lnTo>
                              <a:pt x="5" y="15"/>
                            </a:lnTo>
                            <a:lnTo>
                              <a:pt x="12" y="18"/>
                            </a:lnTo>
                            <a:lnTo>
                              <a:pt x="20" y="16"/>
                            </a:lnTo>
                            <a:lnTo>
                              <a:pt x="27" y="13"/>
                            </a:lnTo>
                            <a:lnTo>
                              <a:pt x="35" y="10"/>
                            </a:lnTo>
                            <a:lnTo>
                              <a:pt x="40" y="5"/>
                            </a:lnTo>
                            <a:lnTo>
                              <a:pt x="47" y="0"/>
                            </a:lnTo>
                            <a:lnTo>
                              <a:pt x="43" y="8"/>
                            </a:lnTo>
                            <a:lnTo>
                              <a:pt x="42" y="18"/>
                            </a:lnTo>
                            <a:lnTo>
                              <a:pt x="34" y="18"/>
                            </a:lnTo>
                            <a:lnTo>
                              <a:pt x="27" y="21"/>
                            </a:lnTo>
                            <a:lnTo>
                              <a:pt x="17" y="23"/>
                            </a:lnTo>
                            <a:lnTo>
                              <a:pt x="9" y="21"/>
                            </a:lnTo>
                            <a:lnTo>
                              <a:pt x="3" y="18"/>
                            </a:lnTo>
                            <a:lnTo>
                              <a:pt x="0" y="12"/>
                            </a:lnTo>
                          </a:path>
                        </a:pathLst>
                      </a:custGeom>
                      <a:solidFill>
                        <a:srgbClr val="BF3F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891" name="Freeform 27"/>
                      <p:cNvSpPr>
                        <a:spLocks/>
                      </p:cNvSpPr>
                      <p:nvPr/>
                    </p:nvSpPr>
                    <p:spPr bwMode="auto">
                      <a:xfrm>
                        <a:off x="3042" y="2273"/>
                        <a:ext cx="24" cy="12"/>
                      </a:xfrm>
                      <a:custGeom>
                        <a:avLst/>
                        <a:gdLst>
                          <a:gd name="T0" fmla="*/ 0 w 24"/>
                          <a:gd name="T1" fmla="*/ 8 h 12"/>
                          <a:gd name="T2" fmla="*/ 6 w 24"/>
                          <a:gd name="T3" fmla="*/ 8 h 12"/>
                          <a:gd name="T4" fmla="*/ 13 w 24"/>
                          <a:gd name="T5" fmla="*/ 6 h 12"/>
                          <a:gd name="T6" fmla="*/ 17 w 24"/>
                          <a:gd name="T7" fmla="*/ 3 h 12"/>
                          <a:gd name="T8" fmla="*/ 23 w 24"/>
                          <a:gd name="T9" fmla="*/ 0 h 12"/>
                          <a:gd name="T10" fmla="*/ 23 w 24"/>
                          <a:gd name="T11" fmla="*/ 3 h 12"/>
                          <a:gd name="T12" fmla="*/ 19 w 24"/>
                          <a:gd name="T13" fmla="*/ 8 h 12"/>
                          <a:gd name="T14" fmla="*/ 14 w 24"/>
                          <a:gd name="T15" fmla="*/ 11 h 12"/>
                          <a:gd name="T16" fmla="*/ 0 w 24"/>
                          <a:gd name="T17" fmla="*/ 8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4" h="12">
                            <a:moveTo>
                              <a:pt x="0" y="8"/>
                            </a:moveTo>
                            <a:lnTo>
                              <a:pt x="6" y="8"/>
                            </a:lnTo>
                            <a:lnTo>
                              <a:pt x="13" y="6"/>
                            </a:lnTo>
                            <a:lnTo>
                              <a:pt x="17" y="3"/>
                            </a:lnTo>
                            <a:lnTo>
                              <a:pt x="23" y="0"/>
                            </a:lnTo>
                            <a:lnTo>
                              <a:pt x="23" y="3"/>
                            </a:lnTo>
                            <a:lnTo>
                              <a:pt x="19" y="8"/>
                            </a:lnTo>
                            <a:lnTo>
                              <a:pt x="14" y="11"/>
                            </a:lnTo>
                            <a:lnTo>
                              <a:pt x="0" y="8"/>
                            </a:lnTo>
                          </a:path>
                        </a:pathLst>
                      </a:custGeom>
                      <a:solidFill>
                        <a:srgbClr val="BF3F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892" name="Freeform 28"/>
                      <p:cNvSpPr>
                        <a:spLocks/>
                      </p:cNvSpPr>
                      <p:nvPr/>
                    </p:nvSpPr>
                    <p:spPr bwMode="auto">
                      <a:xfrm>
                        <a:off x="3024" y="2233"/>
                        <a:ext cx="30" cy="28"/>
                      </a:xfrm>
                      <a:custGeom>
                        <a:avLst/>
                        <a:gdLst>
                          <a:gd name="T0" fmla="*/ 0 w 30"/>
                          <a:gd name="T1" fmla="*/ 15 h 28"/>
                          <a:gd name="T2" fmla="*/ 9 w 30"/>
                          <a:gd name="T3" fmla="*/ 16 h 28"/>
                          <a:gd name="T4" fmla="*/ 15 w 30"/>
                          <a:gd name="T5" fmla="*/ 19 h 28"/>
                          <a:gd name="T6" fmla="*/ 22 w 30"/>
                          <a:gd name="T7" fmla="*/ 23 h 28"/>
                          <a:gd name="T8" fmla="*/ 25 w 30"/>
                          <a:gd name="T9" fmla="*/ 27 h 28"/>
                          <a:gd name="T10" fmla="*/ 29 w 30"/>
                          <a:gd name="T11" fmla="*/ 24 h 28"/>
                          <a:gd name="T12" fmla="*/ 27 w 30"/>
                          <a:gd name="T13" fmla="*/ 16 h 28"/>
                          <a:gd name="T14" fmla="*/ 23 w 30"/>
                          <a:gd name="T15" fmla="*/ 9 h 28"/>
                          <a:gd name="T16" fmla="*/ 14 w 30"/>
                          <a:gd name="T17" fmla="*/ 3 h 28"/>
                          <a:gd name="T18" fmla="*/ 9 w 30"/>
                          <a:gd name="T19" fmla="*/ 0 h 28"/>
                          <a:gd name="T20" fmla="*/ 3 w 30"/>
                          <a:gd name="T21" fmla="*/ 7 h 28"/>
                          <a:gd name="T22" fmla="*/ 0 w 30"/>
                          <a:gd name="T23" fmla="*/ 15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0" h="28">
                            <a:moveTo>
                              <a:pt x="0" y="15"/>
                            </a:moveTo>
                            <a:lnTo>
                              <a:pt x="9" y="16"/>
                            </a:lnTo>
                            <a:lnTo>
                              <a:pt x="15" y="19"/>
                            </a:lnTo>
                            <a:lnTo>
                              <a:pt x="22" y="23"/>
                            </a:lnTo>
                            <a:lnTo>
                              <a:pt x="25" y="27"/>
                            </a:lnTo>
                            <a:lnTo>
                              <a:pt x="29" y="24"/>
                            </a:lnTo>
                            <a:lnTo>
                              <a:pt x="27" y="16"/>
                            </a:lnTo>
                            <a:lnTo>
                              <a:pt x="23" y="9"/>
                            </a:lnTo>
                            <a:lnTo>
                              <a:pt x="14" y="3"/>
                            </a:lnTo>
                            <a:lnTo>
                              <a:pt x="9" y="0"/>
                            </a:lnTo>
                            <a:lnTo>
                              <a:pt x="3" y="7"/>
                            </a:lnTo>
                            <a:lnTo>
                              <a:pt x="0" y="15"/>
                            </a:lnTo>
                          </a:path>
                        </a:pathLst>
                      </a:custGeom>
                      <a:solidFill>
                        <a:srgbClr val="FF7F3F"/>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grpSp>
                <p:nvGrpSpPr>
                  <p:cNvPr id="36899" name="Group 35"/>
                  <p:cNvGrpSpPr>
                    <a:grpSpLocks/>
                  </p:cNvGrpSpPr>
                  <p:nvPr/>
                </p:nvGrpSpPr>
                <p:grpSpPr bwMode="auto">
                  <a:xfrm>
                    <a:off x="2796" y="1641"/>
                    <a:ext cx="756" cy="702"/>
                    <a:chOff x="2796" y="1641"/>
                    <a:chExt cx="756" cy="702"/>
                  </a:xfrm>
                </p:grpSpPr>
                <p:sp>
                  <p:nvSpPr>
                    <p:cNvPr id="36895" name="Freeform 31"/>
                    <p:cNvSpPr>
                      <a:spLocks/>
                    </p:cNvSpPr>
                    <p:nvPr/>
                  </p:nvSpPr>
                  <p:spPr bwMode="auto">
                    <a:xfrm>
                      <a:off x="2796" y="1643"/>
                      <a:ext cx="756" cy="700"/>
                    </a:xfrm>
                    <a:custGeom>
                      <a:avLst/>
                      <a:gdLst>
                        <a:gd name="T0" fmla="*/ 2 w 756"/>
                        <a:gd name="T1" fmla="*/ 315 h 700"/>
                        <a:gd name="T2" fmla="*/ 0 w 756"/>
                        <a:gd name="T3" fmla="*/ 238 h 700"/>
                        <a:gd name="T4" fmla="*/ 34 w 756"/>
                        <a:gd name="T5" fmla="*/ 168 h 700"/>
                        <a:gd name="T6" fmla="*/ 101 w 756"/>
                        <a:gd name="T7" fmla="*/ 95 h 700"/>
                        <a:gd name="T8" fmla="*/ 173 w 756"/>
                        <a:gd name="T9" fmla="*/ 50 h 700"/>
                        <a:gd name="T10" fmla="*/ 271 w 756"/>
                        <a:gd name="T11" fmla="*/ 13 h 700"/>
                        <a:gd name="T12" fmla="*/ 347 w 756"/>
                        <a:gd name="T13" fmla="*/ 0 h 700"/>
                        <a:gd name="T14" fmla="*/ 436 w 756"/>
                        <a:gd name="T15" fmla="*/ 6 h 700"/>
                        <a:gd name="T16" fmla="*/ 501 w 756"/>
                        <a:gd name="T17" fmla="*/ 21 h 700"/>
                        <a:gd name="T18" fmla="*/ 566 w 756"/>
                        <a:gd name="T19" fmla="*/ 49 h 700"/>
                        <a:gd name="T20" fmla="*/ 624 w 756"/>
                        <a:gd name="T21" fmla="*/ 94 h 700"/>
                        <a:gd name="T22" fmla="*/ 670 w 756"/>
                        <a:gd name="T23" fmla="*/ 163 h 700"/>
                        <a:gd name="T24" fmla="*/ 704 w 756"/>
                        <a:gd name="T25" fmla="*/ 250 h 700"/>
                        <a:gd name="T26" fmla="*/ 712 w 756"/>
                        <a:gd name="T27" fmla="*/ 311 h 700"/>
                        <a:gd name="T28" fmla="*/ 724 w 756"/>
                        <a:gd name="T29" fmla="*/ 382 h 700"/>
                        <a:gd name="T30" fmla="*/ 735 w 756"/>
                        <a:gd name="T31" fmla="*/ 447 h 700"/>
                        <a:gd name="T32" fmla="*/ 754 w 756"/>
                        <a:gd name="T33" fmla="*/ 528 h 700"/>
                        <a:gd name="T34" fmla="*/ 745 w 756"/>
                        <a:gd name="T35" fmla="*/ 590 h 700"/>
                        <a:gd name="T36" fmla="*/ 723 w 756"/>
                        <a:gd name="T37" fmla="*/ 650 h 700"/>
                        <a:gd name="T38" fmla="*/ 697 w 756"/>
                        <a:gd name="T39" fmla="*/ 688 h 700"/>
                        <a:gd name="T40" fmla="*/ 674 w 756"/>
                        <a:gd name="T41" fmla="*/ 675 h 700"/>
                        <a:gd name="T42" fmla="*/ 673 w 756"/>
                        <a:gd name="T43" fmla="*/ 622 h 700"/>
                        <a:gd name="T44" fmla="*/ 701 w 756"/>
                        <a:gd name="T45" fmla="*/ 576 h 700"/>
                        <a:gd name="T46" fmla="*/ 718 w 756"/>
                        <a:gd name="T47" fmla="*/ 518 h 700"/>
                        <a:gd name="T48" fmla="*/ 710 w 756"/>
                        <a:gd name="T49" fmla="*/ 456 h 700"/>
                        <a:gd name="T50" fmla="*/ 690 w 756"/>
                        <a:gd name="T51" fmla="*/ 421 h 700"/>
                        <a:gd name="T52" fmla="*/ 656 w 756"/>
                        <a:gd name="T53" fmla="*/ 414 h 700"/>
                        <a:gd name="T54" fmla="*/ 637 w 756"/>
                        <a:gd name="T55" fmla="*/ 450 h 700"/>
                        <a:gd name="T56" fmla="*/ 596 w 756"/>
                        <a:gd name="T57" fmla="*/ 474 h 700"/>
                        <a:gd name="T58" fmla="*/ 567 w 756"/>
                        <a:gd name="T59" fmla="*/ 412 h 700"/>
                        <a:gd name="T60" fmla="*/ 528 w 756"/>
                        <a:gd name="T61" fmla="*/ 354 h 700"/>
                        <a:gd name="T62" fmla="*/ 493 w 756"/>
                        <a:gd name="T63" fmla="*/ 298 h 700"/>
                        <a:gd name="T64" fmla="*/ 486 w 756"/>
                        <a:gd name="T65" fmla="*/ 239 h 700"/>
                        <a:gd name="T66" fmla="*/ 449 w 756"/>
                        <a:gd name="T67" fmla="*/ 193 h 700"/>
                        <a:gd name="T68" fmla="*/ 385 w 756"/>
                        <a:gd name="T69" fmla="*/ 179 h 700"/>
                        <a:gd name="T70" fmla="*/ 335 w 756"/>
                        <a:gd name="T71" fmla="*/ 184 h 700"/>
                        <a:gd name="T72" fmla="*/ 283 w 756"/>
                        <a:gd name="T73" fmla="*/ 179 h 700"/>
                        <a:gd name="T74" fmla="*/ 234 w 756"/>
                        <a:gd name="T75" fmla="*/ 198 h 700"/>
                        <a:gd name="T76" fmla="*/ 183 w 756"/>
                        <a:gd name="T77" fmla="*/ 191 h 700"/>
                        <a:gd name="T78" fmla="*/ 135 w 756"/>
                        <a:gd name="T79" fmla="*/ 182 h 700"/>
                        <a:gd name="T80" fmla="*/ 99 w 756"/>
                        <a:gd name="T81" fmla="*/ 181 h 700"/>
                        <a:gd name="T82" fmla="*/ 62 w 756"/>
                        <a:gd name="T83" fmla="*/ 211 h 700"/>
                        <a:gd name="T84" fmla="*/ 45 w 756"/>
                        <a:gd name="T85" fmla="*/ 258 h 700"/>
                        <a:gd name="T86" fmla="*/ 36 w 756"/>
                        <a:gd name="T87" fmla="*/ 306 h 700"/>
                        <a:gd name="T88" fmla="*/ 23 w 756"/>
                        <a:gd name="T89" fmla="*/ 367 h 7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56" h="700">
                          <a:moveTo>
                            <a:pt x="12" y="381"/>
                          </a:moveTo>
                          <a:lnTo>
                            <a:pt x="7" y="352"/>
                          </a:lnTo>
                          <a:lnTo>
                            <a:pt x="2" y="315"/>
                          </a:lnTo>
                          <a:lnTo>
                            <a:pt x="3" y="281"/>
                          </a:lnTo>
                          <a:lnTo>
                            <a:pt x="0" y="255"/>
                          </a:lnTo>
                          <a:lnTo>
                            <a:pt x="0" y="238"/>
                          </a:lnTo>
                          <a:lnTo>
                            <a:pt x="3" y="218"/>
                          </a:lnTo>
                          <a:lnTo>
                            <a:pt x="15" y="194"/>
                          </a:lnTo>
                          <a:lnTo>
                            <a:pt x="34" y="168"/>
                          </a:lnTo>
                          <a:lnTo>
                            <a:pt x="62" y="135"/>
                          </a:lnTo>
                          <a:lnTo>
                            <a:pt x="83" y="117"/>
                          </a:lnTo>
                          <a:lnTo>
                            <a:pt x="101" y="95"/>
                          </a:lnTo>
                          <a:lnTo>
                            <a:pt x="118" y="80"/>
                          </a:lnTo>
                          <a:lnTo>
                            <a:pt x="143" y="65"/>
                          </a:lnTo>
                          <a:lnTo>
                            <a:pt x="173" y="50"/>
                          </a:lnTo>
                          <a:lnTo>
                            <a:pt x="202" y="38"/>
                          </a:lnTo>
                          <a:lnTo>
                            <a:pt x="237" y="24"/>
                          </a:lnTo>
                          <a:lnTo>
                            <a:pt x="271" y="13"/>
                          </a:lnTo>
                          <a:lnTo>
                            <a:pt x="300" y="3"/>
                          </a:lnTo>
                          <a:lnTo>
                            <a:pt x="320" y="2"/>
                          </a:lnTo>
                          <a:lnTo>
                            <a:pt x="347" y="0"/>
                          </a:lnTo>
                          <a:lnTo>
                            <a:pt x="377" y="2"/>
                          </a:lnTo>
                          <a:lnTo>
                            <a:pt x="407" y="3"/>
                          </a:lnTo>
                          <a:lnTo>
                            <a:pt x="436" y="6"/>
                          </a:lnTo>
                          <a:lnTo>
                            <a:pt x="458" y="11"/>
                          </a:lnTo>
                          <a:lnTo>
                            <a:pt x="483" y="18"/>
                          </a:lnTo>
                          <a:lnTo>
                            <a:pt x="501" y="21"/>
                          </a:lnTo>
                          <a:lnTo>
                            <a:pt x="519" y="26"/>
                          </a:lnTo>
                          <a:lnTo>
                            <a:pt x="543" y="36"/>
                          </a:lnTo>
                          <a:lnTo>
                            <a:pt x="566" y="49"/>
                          </a:lnTo>
                          <a:lnTo>
                            <a:pt x="589" y="64"/>
                          </a:lnTo>
                          <a:lnTo>
                            <a:pt x="607" y="79"/>
                          </a:lnTo>
                          <a:lnTo>
                            <a:pt x="624" y="94"/>
                          </a:lnTo>
                          <a:lnTo>
                            <a:pt x="640" y="112"/>
                          </a:lnTo>
                          <a:lnTo>
                            <a:pt x="653" y="134"/>
                          </a:lnTo>
                          <a:lnTo>
                            <a:pt x="670" y="163"/>
                          </a:lnTo>
                          <a:lnTo>
                            <a:pt x="686" y="195"/>
                          </a:lnTo>
                          <a:lnTo>
                            <a:pt x="698" y="223"/>
                          </a:lnTo>
                          <a:lnTo>
                            <a:pt x="704" y="250"/>
                          </a:lnTo>
                          <a:lnTo>
                            <a:pt x="705" y="273"/>
                          </a:lnTo>
                          <a:lnTo>
                            <a:pt x="707" y="291"/>
                          </a:lnTo>
                          <a:lnTo>
                            <a:pt x="712" y="311"/>
                          </a:lnTo>
                          <a:lnTo>
                            <a:pt x="715" y="338"/>
                          </a:lnTo>
                          <a:lnTo>
                            <a:pt x="719" y="366"/>
                          </a:lnTo>
                          <a:lnTo>
                            <a:pt x="724" y="382"/>
                          </a:lnTo>
                          <a:lnTo>
                            <a:pt x="727" y="400"/>
                          </a:lnTo>
                          <a:lnTo>
                            <a:pt x="731" y="420"/>
                          </a:lnTo>
                          <a:lnTo>
                            <a:pt x="735" y="447"/>
                          </a:lnTo>
                          <a:lnTo>
                            <a:pt x="742" y="473"/>
                          </a:lnTo>
                          <a:lnTo>
                            <a:pt x="750" y="498"/>
                          </a:lnTo>
                          <a:lnTo>
                            <a:pt x="754" y="528"/>
                          </a:lnTo>
                          <a:lnTo>
                            <a:pt x="755" y="552"/>
                          </a:lnTo>
                          <a:lnTo>
                            <a:pt x="752" y="570"/>
                          </a:lnTo>
                          <a:lnTo>
                            <a:pt x="745" y="590"/>
                          </a:lnTo>
                          <a:lnTo>
                            <a:pt x="742" y="609"/>
                          </a:lnTo>
                          <a:lnTo>
                            <a:pt x="732" y="633"/>
                          </a:lnTo>
                          <a:lnTo>
                            <a:pt x="723" y="650"/>
                          </a:lnTo>
                          <a:lnTo>
                            <a:pt x="713" y="660"/>
                          </a:lnTo>
                          <a:lnTo>
                            <a:pt x="704" y="675"/>
                          </a:lnTo>
                          <a:lnTo>
                            <a:pt x="697" y="688"/>
                          </a:lnTo>
                          <a:lnTo>
                            <a:pt x="688" y="699"/>
                          </a:lnTo>
                          <a:lnTo>
                            <a:pt x="682" y="689"/>
                          </a:lnTo>
                          <a:lnTo>
                            <a:pt x="674" y="675"/>
                          </a:lnTo>
                          <a:lnTo>
                            <a:pt x="670" y="657"/>
                          </a:lnTo>
                          <a:lnTo>
                            <a:pt x="669" y="642"/>
                          </a:lnTo>
                          <a:lnTo>
                            <a:pt x="673" y="622"/>
                          </a:lnTo>
                          <a:lnTo>
                            <a:pt x="684" y="612"/>
                          </a:lnTo>
                          <a:lnTo>
                            <a:pt x="692" y="596"/>
                          </a:lnTo>
                          <a:lnTo>
                            <a:pt x="701" y="576"/>
                          </a:lnTo>
                          <a:lnTo>
                            <a:pt x="710" y="558"/>
                          </a:lnTo>
                          <a:lnTo>
                            <a:pt x="716" y="540"/>
                          </a:lnTo>
                          <a:lnTo>
                            <a:pt x="718" y="518"/>
                          </a:lnTo>
                          <a:lnTo>
                            <a:pt x="716" y="500"/>
                          </a:lnTo>
                          <a:lnTo>
                            <a:pt x="713" y="477"/>
                          </a:lnTo>
                          <a:lnTo>
                            <a:pt x="710" y="456"/>
                          </a:lnTo>
                          <a:lnTo>
                            <a:pt x="707" y="443"/>
                          </a:lnTo>
                          <a:lnTo>
                            <a:pt x="698" y="431"/>
                          </a:lnTo>
                          <a:lnTo>
                            <a:pt x="690" y="421"/>
                          </a:lnTo>
                          <a:lnTo>
                            <a:pt x="680" y="414"/>
                          </a:lnTo>
                          <a:lnTo>
                            <a:pt x="668" y="411"/>
                          </a:lnTo>
                          <a:lnTo>
                            <a:pt x="656" y="414"/>
                          </a:lnTo>
                          <a:lnTo>
                            <a:pt x="646" y="422"/>
                          </a:lnTo>
                          <a:lnTo>
                            <a:pt x="639" y="429"/>
                          </a:lnTo>
                          <a:lnTo>
                            <a:pt x="637" y="450"/>
                          </a:lnTo>
                          <a:lnTo>
                            <a:pt x="623" y="458"/>
                          </a:lnTo>
                          <a:lnTo>
                            <a:pt x="609" y="465"/>
                          </a:lnTo>
                          <a:lnTo>
                            <a:pt x="596" y="474"/>
                          </a:lnTo>
                          <a:lnTo>
                            <a:pt x="588" y="478"/>
                          </a:lnTo>
                          <a:lnTo>
                            <a:pt x="579" y="447"/>
                          </a:lnTo>
                          <a:lnTo>
                            <a:pt x="567" y="412"/>
                          </a:lnTo>
                          <a:lnTo>
                            <a:pt x="555" y="388"/>
                          </a:lnTo>
                          <a:lnTo>
                            <a:pt x="543" y="370"/>
                          </a:lnTo>
                          <a:lnTo>
                            <a:pt x="528" y="354"/>
                          </a:lnTo>
                          <a:lnTo>
                            <a:pt x="515" y="337"/>
                          </a:lnTo>
                          <a:lnTo>
                            <a:pt x="502" y="320"/>
                          </a:lnTo>
                          <a:lnTo>
                            <a:pt x="493" y="298"/>
                          </a:lnTo>
                          <a:lnTo>
                            <a:pt x="490" y="273"/>
                          </a:lnTo>
                          <a:lnTo>
                            <a:pt x="492" y="259"/>
                          </a:lnTo>
                          <a:lnTo>
                            <a:pt x="486" y="239"/>
                          </a:lnTo>
                          <a:lnTo>
                            <a:pt x="481" y="220"/>
                          </a:lnTo>
                          <a:lnTo>
                            <a:pt x="470" y="205"/>
                          </a:lnTo>
                          <a:lnTo>
                            <a:pt x="449" y="193"/>
                          </a:lnTo>
                          <a:lnTo>
                            <a:pt x="427" y="190"/>
                          </a:lnTo>
                          <a:lnTo>
                            <a:pt x="404" y="184"/>
                          </a:lnTo>
                          <a:lnTo>
                            <a:pt x="385" y="179"/>
                          </a:lnTo>
                          <a:lnTo>
                            <a:pt x="371" y="181"/>
                          </a:lnTo>
                          <a:lnTo>
                            <a:pt x="353" y="183"/>
                          </a:lnTo>
                          <a:lnTo>
                            <a:pt x="335" y="184"/>
                          </a:lnTo>
                          <a:lnTo>
                            <a:pt x="317" y="183"/>
                          </a:lnTo>
                          <a:lnTo>
                            <a:pt x="301" y="181"/>
                          </a:lnTo>
                          <a:lnTo>
                            <a:pt x="283" y="179"/>
                          </a:lnTo>
                          <a:lnTo>
                            <a:pt x="269" y="186"/>
                          </a:lnTo>
                          <a:lnTo>
                            <a:pt x="254" y="192"/>
                          </a:lnTo>
                          <a:lnTo>
                            <a:pt x="234" y="198"/>
                          </a:lnTo>
                          <a:lnTo>
                            <a:pt x="219" y="196"/>
                          </a:lnTo>
                          <a:lnTo>
                            <a:pt x="200" y="189"/>
                          </a:lnTo>
                          <a:lnTo>
                            <a:pt x="183" y="191"/>
                          </a:lnTo>
                          <a:lnTo>
                            <a:pt x="166" y="190"/>
                          </a:lnTo>
                          <a:lnTo>
                            <a:pt x="150" y="188"/>
                          </a:lnTo>
                          <a:lnTo>
                            <a:pt x="135" y="182"/>
                          </a:lnTo>
                          <a:lnTo>
                            <a:pt x="120" y="178"/>
                          </a:lnTo>
                          <a:lnTo>
                            <a:pt x="108" y="176"/>
                          </a:lnTo>
                          <a:lnTo>
                            <a:pt x="99" y="181"/>
                          </a:lnTo>
                          <a:lnTo>
                            <a:pt x="87" y="190"/>
                          </a:lnTo>
                          <a:lnTo>
                            <a:pt x="74" y="200"/>
                          </a:lnTo>
                          <a:lnTo>
                            <a:pt x="62" y="211"/>
                          </a:lnTo>
                          <a:lnTo>
                            <a:pt x="47" y="222"/>
                          </a:lnTo>
                          <a:lnTo>
                            <a:pt x="46" y="238"/>
                          </a:lnTo>
                          <a:lnTo>
                            <a:pt x="45" y="258"/>
                          </a:lnTo>
                          <a:lnTo>
                            <a:pt x="41" y="274"/>
                          </a:lnTo>
                          <a:lnTo>
                            <a:pt x="34" y="288"/>
                          </a:lnTo>
                          <a:lnTo>
                            <a:pt x="36" y="306"/>
                          </a:lnTo>
                          <a:lnTo>
                            <a:pt x="35" y="325"/>
                          </a:lnTo>
                          <a:lnTo>
                            <a:pt x="31" y="347"/>
                          </a:lnTo>
                          <a:lnTo>
                            <a:pt x="23" y="367"/>
                          </a:lnTo>
                          <a:lnTo>
                            <a:pt x="12" y="381"/>
                          </a:lnTo>
                        </a:path>
                      </a:pathLst>
                    </a:custGeom>
                    <a:solidFill>
                      <a:srgbClr val="5F3F1F"/>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36898" name="Group 34"/>
                    <p:cNvGrpSpPr>
                      <a:grpSpLocks/>
                    </p:cNvGrpSpPr>
                    <p:nvPr/>
                  </p:nvGrpSpPr>
                  <p:grpSpPr bwMode="auto">
                    <a:xfrm>
                      <a:off x="2800" y="1641"/>
                      <a:ext cx="556" cy="285"/>
                      <a:chOff x="2800" y="1641"/>
                      <a:chExt cx="556" cy="285"/>
                    </a:xfrm>
                  </p:grpSpPr>
                  <p:sp>
                    <p:nvSpPr>
                      <p:cNvPr id="36896" name="Freeform 32"/>
                      <p:cNvSpPr>
                        <a:spLocks/>
                      </p:cNvSpPr>
                      <p:nvPr/>
                    </p:nvSpPr>
                    <p:spPr bwMode="auto">
                      <a:xfrm>
                        <a:off x="2874" y="1641"/>
                        <a:ext cx="482" cy="131"/>
                      </a:xfrm>
                      <a:custGeom>
                        <a:avLst/>
                        <a:gdLst>
                          <a:gd name="T0" fmla="*/ 17 w 482"/>
                          <a:gd name="T1" fmla="*/ 99 h 131"/>
                          <a:gd name="T2" fmla="*/ 37 w 482"/>
                          <a:gd name="T3" fmla="*/ 78 h 131"/>
                          <a:gd name="T4" fmla="*/ 65 w 482"/>
                          <a:gd name="T5" fmla="*/ 62 h 131"/>
                          <a:gd name="T6" fmla="*/ 115 w 482"/>
                          <a:gd name="T7" fmla="*/ 41 h 131"/>
                          <a:gd name="T8" fmla="*/ 163 w 482"/>
                          <a:gd name="T9" fmla="*/ 22 h 131"/>
                          <a:gd name="T10" fmla="*/ 216 w 482"/>
                          <a:gd name="T11" fmla="*/ 5 h 131"/>
                          <a:gd name="T12" fmla="*/ 243 w 482"/>
                          <a:gd name="T13" fmla="*/ 0 h 131"/>
                          <a:gd name="T14" fmla="*/ 280 w 482"/>
                          <a:gd name="T15" fmla="*/ 2 h 131"/>
                          <a:gd name="T16" fmla="*/ 332 w 482"/>
                          <a:gd name="T17" fmla="*/ 4 h 131"/>
                          <a:gd name="T18" fmla="*/ 374 w 482"/>
                          <a:gd name="T19" fmla="*/ 10 h 131"/>
                          <a:gd name="T20" fmla="*/ 421 w 482"/>
                          <a:gd name="T21" fmla="*/ 35 h 131"/>
                          <a:gd name="T22" fmla="*/ 425 w 482"/>
                          <a:gd name="T23" fmla="*/ 42 h 131"/>
                          <a:gd name="T24" fmla="*/ 381 w 482"/>
                          <a:gd name="T25" fmla="*/ 30 h 131"/>
                          <a:gd name="T26" fmla="*/ 342 w 482"/>
                          <a:gd name="T27" fmla="*/ 27 h 131"/>
                          <a:gd name="T28" fmla="*/ 320 w 482"/>
                          <a:gd name="T29" fmla="*/ 33 h 131"/>
                          <a:gd name="T30" fmla="*/ 335 w 482"/>
                          <a:gd name="T31" fmla="*/ 45 h 131"/>
                          <a:gd name="T32" fmla="*/ 360 w 482"/>
                          <a:gd name="T33" fmla="*/ 54 h 131"/>
                          <a:gd name="T34" fmla="*/ 419 w 482"/>
                          <a:gd name="T35" fmla="*/ 64 h 131"/>
                          <a:gd name="T36" fmla="*/ 481 w 482"/>
                          <a:gd name="T37" fmla="*/ 89 h 131"/>
                          <a:gd name="T38" fmla="*/ 434 w 482"/>
                          <a:gd name="T39" fmla="*/ 75 h 131"/>
                          <a:gd name="T40" fmla="*/ 387 w 482"/>
                          <a:gd name="T41" fmla="*/ 64 h 131"/>
                          <a:gd name="T42" fmla="*/ 349 w 482"/>
                          <a:gd name="T43" fmla="*/ 60 h 131"/>
                          <a:gd name="T44" fmla="*/ 331 w 482"/>
                          <a:gd name="T45" fmla="*/ 64 h 131"/>
                          <a:gd name="T46" fmla="*/ 304 w 482"/>
                          <a:gd name="T47" fmla="*/ 56 h 131"/>
                          <a:gd name="T48" fmla="*/ 266 w 482"/>
                          <a:gd name="T49" fmla="*/ 49 h 131"/>
                          <a:gd name="T50" fmla="*/ 257 w 482"/>
                          <a:gd name="T51" fmla="*/ 55 h 131"/>
                          <a:gd name="T52" fmla="*/ 224 w 482"/>
                          <a:gd name="T53" fmla="*/ 51 h 131"/>
                          <a:gd name="T54" fmla="*/ 180 w 482"/>
                          <a:gd name="T55" fmla="*/ 47 h 131"/>
                          <a:gd name="T56" fmla="*/ 143 w 482"/>
                          <a:gd name="T57" fmla="*/ 52 h 131"/>
                          <a:gd name="T58" fmla="*/ 124 w 482"/>
                          <a:gd name="T59" fmla="*/ 67 h 131"/>
                          <a:gd name="T60" fmla="*/ 129 w 482"/>
                          <a:gd name="T61" fmla="*/ 73 h 131"/>
                          <a:gd name="T62" fmla="*/ 162 w 482"/>
                          <a:gd name="T63" fmla="*/ 63 h 131"/>
                          <a:gd name="T64" fmla="*/ 197 w 482"/>
                          <a:gd name="T65" fmla="*/ 64 h 131"/>
                          <a:gd name="T66" fmla="*/ 242 w 482"/>
                          <a:gd name="T67" fmla="*/ 70 h 131"/>
                          <a:gd name="T68" fmla="*/ 280 w 482"/>
                          <a:gd name="T69" fmla="*/ 73 h 131"/>
                          <a:gd name="T70" fmla="*/ 319 w 482"/>
                          <a:gd name="T71" fmla="*/ 88 h 131"/>
                          <a:gd name="T72" fmla="*/ 283 w 482"/>
                          <a:gd name="T73" fmla="*/ 84 h 131"/>
                          <a:gd name="T74" fmla="*/ 247 w 482"/>
                          <a:gd name="T75" fmla="*/ 80 h 131"/>
                          <a:gd name="T76" fmla="*/ 213 w 482"/>
                          <a:gd name="T77" fmla="*/ 76 h 131"/>
                          <a:gd name="T78" fmla="*/ 184 w 482"/>
                          <a:gd name="T79" fmla="*/ 78 h 131"/>
                          <a:gd name="T80" fmla="*/ 155 w 482"/>
                          <a:gd name="T81" fmla="*/ 85 h 131"/>
                          <a:gd name="T82" fmla="*/ 127 w 482"/>
                          <a:gd name="T83" fmla="*/ 97 h 131"/>
                          <a:gd name="T84" fmla="*/ 157 w 482"/>
                          <a:gd name="T85" fmla="*/ 106 h 131"/>
                          <a:gd name="T86" fmla="*/ 191 w 482"/>
                          <a:gd name="T87" fmla="*/ 103 h 131"/>
                          <a:gd name="T88" fmla="*/ 240 w 482"/>
                          <a:gd name="T89" fmla="*/ 98 h 131"/>
                          <a:gd name="T90" fmla="*/ 277 w 482"/>
                          <a:gd name="T91" fmla="*/ 108 h 131"/>
                          <a:gd name="T92" fmla="*/ 256 w 482"/>
                          <a:gd name="T93" fmla="*/ 109 h 131"/>
                          <a:gd name="T94" fmla="*/ 223 w 482"/>
                          <a:gd name="T95" fmla="*/ 109 h 131"/>
                          <a:gd name="T96" fmla="*/ 176 w 482"/>
                          <a:gd name="T97" fmla="*/ 122 h 131"/>
                          <a:gd name="T98" fmla="*/ 127 w 482"/>
                          <a:gd name="T99" fmla="*/ 129 h 131"/>
                          <a:gd name="T100" fmla="*/ 80 w 482"/>
                          <a:gd name="T101" fmla="*/ 123 h 131"/>
                          <a:gd name="T102" fmla="*/ 20 w 482"/>
                          <a:gd name="T103" fmla="*/ 122 h 131"/>
                          <a:gd name="T104" fmla="*/ 6 w 482"/>
                          <a:gd name="T105" fmla="*/ 114 h 1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482" h="131">
                            <a:moveTo>
                              <a:pt x="6" y="114"/>
                            </a:moveTo>
                            <a:lnTo>
                              <a:pt x="17" y="99"/>
                            </a:lnTo>
                            <a:lnTo>
                              <a:pt x="29" y="86"/>
                            </a:lnTo>
                            <a:lnTo>
                              <a:pt x="37" y="78"/>
                            </a:lnTo>
                            <a:lnTo>
                              <a:pt x="48" y="72"/>
                            </a:lnTo>
                            <a:lnTo>
                              <a:pt x="65" y="62"/>
                            </a:lnTo>
                            <a:lnTo>
                              <a:pt x="91" y="51"/>
                            </a:lnTo>
                            <a:lnTo>
                              <a:pt x="115" y="41"/>
                            </a:lnTo>
                            <a:lnTo>
                              <a:pt x="138" y="31"/>
                            </a:lnTo>
                            <a:lnTo>
                              <a:pt x="163" y="22"/>
                            </a:lnTo>
                            <a:lnTo>
                              <a:pt x="194" y="12"/>
                            </a:lnTo>
                            <a:lnTo>
                              <a:pt x="216" y="5"/>
                            </a:lnTo>
                            <a:lnTo>
                              <a:pt x="229" y="2"/>
                            </a:lnTo>
                            <a:lnTo>
                              <a:pt x="243" y="0"/>
                            </a:lnTo>
                            <a:lnTo>
                              <a:pt x="260" y="1"/>
                            </a:lnTo>
                            <a:lnTo>
                              <a:pt x="280" y="2"/>
                            </a:lnTo>
                            <a:lnTo>
                              <a:pt x="308" y="5"/>
                            </a:lnTo>
                            <a:lnTo>
                              <a:pt x="332" y="4"/>
                            </a:lnTo>
                            <a:lnTo>
                              <a:pt x="355" y="7"/>
                            </a:lnTo>
                            <a:lnTo>
                              <a:pt x="374" y="10"/>
                            </a:lnTo>
                            <a:lnTo>
                              <a:pt x="393" y="21"/>
                            </a:lnTo>
                            <a:lnTo>
                              <a:pt x="421" y="35"/>
                            </a:lnTo>
                            <a:lnTo>
                              <a:pt x="455" y="51"/>
                            </a:lnTo>
                            <a:lnTo>
                              <a:pt x="425" y="42"/>
                            </a:lnTo>
                            <a:lnTo>
                              <a:pt x="402" y="36"/>
                            </a:lnTo>
                            <a:lnTo>
                              <a:pt x="381" y="30"/>
                            </a:lnTo>
                            <a:lnTo>
                              <a:pt x="357" y="25"/>
                            </a:lnTo>
                            <a:lnTo>
                              <a:pt x="342" y="27"/>
                            </a:lnTo>
                            <a:lnTo>
                              <a:pt x="331" y="29"/>
                            </a:lnTo>
                            <a:lnTo>
                              <a:pt x="320" y="33"/>
                            </a:lnTo>
                            <a:lnTo>
                              <a:pt x="329" y="39"/>
                            </a:lnTo>
                            <a:lnTo>
                              <a:pt x="335" y="45"/>
                            </a:lnTo>
                            <a:lnTo>
                              <a:pt x="342" y="51"/>
                            </a:lnTo>
                            <a:lnTo>
                              <a:pt x="360" y="54"/>
                            </a:lnTo>
                            <a:lnTo>
                              <a:pt x="396" y="58"/>
                            </a:lnTo>
                            <a:lnTo>
                              <a:pt x="419" y="64"/>
                            </a:lnTo>
                            <a:lnTo>
                              <a:pt x="447" y="73"/>
                            </a:lnTo>
                            <a:lnTo>
                              <a:pt x="481" y="89"/>
                            </a:lnTo>
                            <a:lnTo>
                              <a:pt x="453" y="81"/>
                            </a:lnTo>
                            <a:lnTo>
                              <a:pt x="434" y="75"/>
                            </a:lnTo>
                            <a:lnTo>
                              <a:pt x="408" y="69"/>
                            </a:lnTo>
                            <a:lnTo>
                              <a:pt x="387" y="64"/>
                            </a:lnTo>
                            <a:lnTo>
                              <a:pt x="364" y="61"/>
                            </a:lnTo>
                            <a:lnTo>
                              <a:pt x="349" y="60"/>
                            </a:lnTo>
                            <a:lnTo>
                              <a:pt x="339" y="61"/>
                            </a:lnTo>
                            <a:lnTo>
                              <a:pt x="331" y="64"/>
                            </a:lnTo>
                            <a:lnTo>
                              <a:pt x="322" y="59"/>
                            </a:lnTo>
                            <a:lnTo>
                              <a:pt x="304" y="56"/>
                            </a:lnTo>
                            <a:lnTo>
                              <a:pt x="285" y="52"/>
                            </a:lnTo>
                            <a:lnTo>
                              <a:pt x="266" y="49"/>
                            </a:lnTo>
                            <a:lnTo>
                              <a:pt x="248" y="47"/>
                            </a:lnTo>
                            <a:lnTo>
                              <a:pt x="257" y="55"/>
                            </a:lnTo>
                            <a:lnTo>
                              <a:pt x="243" y="53"/>
                            </a:lnTo>
                            <a:lnTo>
                              <a:pt x="224" y="51"/>
                            </a:lnTo>
                            <a:lnTo>
                              <a:pt x="200" y="49"/>
                            </a:lnTo>
                            <a:lnTo>
                              <a:pt x="180" y="47"/>
                            </a:lnTo>
                            <a:lnTo>
                              <a:pt x="158" y="49"/>
                            </a:lnTo>
                            <a:lnTo>
                              <a:pt x="143" y="52"/>
                            </a:lnTo>
                            <a:lnTo>
                              <a:pt x="127" y="56"/>
                            </a:lnTo>
                            <a:lnTo>
                              <a:pt x="124" y="67"/>
                            </a:lnTo>
                            <a:lnTo>
                              <a:pt x="116" y="78"/>
                            </a:lnTo>
                            <a:lnTo>
                              <a:pt x="129" y="73"/>
                            </a:lnTo>
                            <a:lnTo>
                              <a:pt x="147" y="67"/>
                            </a:lnTo>
                            <a:lnTo>
                              <a:pt x="162" y="63"/>
                            </a:lnTo>
                            <a:lnTo>
                              <a:pt x="179" y="62"/>
                            </a:lnTo>
                            <a:lnTo>
                              <a:pt x="197" y="64"/>
                            </a:lnTo>
                            <a:lnTo>
                              <a:pt x="223" y="67"/>
                            </a:lnTo>
                            <a:lnTo>
                              <a:pt x="242" y="70"/>
                            </a:lnTo>
                            <a:lnTo>
                              <a:pt x="263" y="71"/>
                            </a:lnTo>
                            <a:lnTo>
                              <a:pt x="280" y="73"/>
                            </a:lnTo>
                            <a:lnTo>
                              <a:pt x="301" y="80"/>
                            </a:lnTo>
                            <a:lnTo>
                              <a:pt x="319" y="88"/>
                            </a:lnTo>
                            <a:lnTo>
                              <a:pt x="301" y="87"/>
                            </a:lnTo>
                            <a:lnTo>
                              <a:pt x="283" y="84"/>
                            </a:lnTo>
                            <a:lnTo>
                              <a:pt x="260" y="80"/>
                            </a:lnTo>
                            <a:lnTo>
                              <a:pt x="247" y="80"/>
                            </a:lnTo>
                            <a:lnTo>
                              <a:pt x="230" y="78"/>
                            </a:lnTo>
                            <a:lnTo>
                              <a:pt x="213" y="76"/>
                            </a:lnTo>
                            <a:lnTo>
                              <a:pt x="198" y="78"/>
                            </a:lnTo>
                            <a:lnTo>
                              <a:pt x="184" y="78"/>
                            </a:lnTo>
                            <a:lnTo>
                              <a:pt x="168" y="76"/>
                            </a:lnTo>
                            <a:lnTo>
                              <a:pt x="155" y="85"/>
                            </a:lnTo>
                            <a:lnTo>
                              <a:pt x="141" y="91"/>
                            </a:lnTo>
                            <a:lnTo>
                              <a:pt x="127" y="97"/>
                            </a:lnTo>
                            <a:lnTo>
                              <a:pt x="142" y="100"/>
                            </a:lnTo>
                            <a:lnTo>
                              <a:pt x="157" y="106"/>
                            </a:lnTo>
                            <a:lnTo>
                              <a:pt x="170" y="105"/>
                            </a:lnTo>
                            <a:lnTo>
                              <a:pt x="191" y="103"/>
                            </a:lnTo>
                            <a:lnTo>
                              <a:pt x="215" y="101"/>
                            </a:lnTo>
                            <a:lnTo>
                              <a:pt x="240" y="98"/>
                            </a:lnTo>
                            <a:lnTo>
                              <a:pt x="252" y="100"/>
                            </a:lnTo>
                            <a:lnTo>
                              <a:pt x="277" y="108"/>
                            </a:lnTo>
                            <a:lnTo>
                              <a:pt x="267" y="111"/>
                            </a:lnTo>
                            <a:lnTo>
                              <a:pt x="256" y="109"/>
                            </a:lnTo>
                            <a:lnTo>
                              <a:pt x="239" y="107"/>
                            </a:lnTo>
                            <a:lnTo>
                              <a:pt x="223" y="109"/>
                            </a:lnTo>
                            <a:lnTo>
                              <a:pt x="200" y="117"/>
                            </a:lnTo>
                            <a:lnTo>
                              <a:pt x="176" y="122"/>
                            </a:lnTo>
                            <a:lnTo>
                              <a:pt x="150" y="126"/>
                            </a:lnTo>
                            <a:lnTo>
                              <a:pt x="127" y="129"/>
                            </a:lnTo>
                            <a:lnTo>
                              <a:pt x="103" y="128"/>
                            </a:lnTo>
                            <a:lnTo>
                              <a:pt x="80" y="123"/>
                            </a:lnTo>
                            <a:lnTo>
                              <a:pt x="46" y="120"/>
                            </a:lnTo>
                            <a:lnTo>
                              <a:pt x="20" y="122"/>
                            </a:lnTo>
                            <a:lnTo>
                              <a:pt x="0" y="130"/>
                            </a:lnTo>
                            <a:lnTo>
                              <a:pt x="6" y="114"/>
                            </a:lnTo>
                          </a:path>
                        </a:pathLst>
                      </a:custGeom>
                      <a:solidFill>
                        <a:srgbClr val="3F1F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897" name="Freeform 33"/>
                      <p:cNvSpPr>
                        <a:spLocks/>
                      </p:cNvSpPr>
                      <p:nvPr/>
                    </p:nvSpPr>
                    <p:spPr bwMode="auto">
                      <a:xfrm>
                        <a:off x="2800" y="1825"/>
                        <a:ext cx="49" cy="101"/>
                      </a:xfrm>
                      <a:custGeom>
                        <a:avLst/>
                        <a:gdLst>
                          <a:gd name="T0" fmla="*/ 15 w 49"/>
                          <a:gd name="T1" fmla="*/ 100 h 101"/>
                          <a:gd name="T2" fmla="*/ 17 w 49"/>
                          <a:gd name="T3" fmla="*/ 88 h 101"/>
                          <a:gd name="T4" fmla="*/ 18 w 49"/>
                          <a:gd name="T5" fmla="*/ 73 h 101"/>
                          <a:gd name="T6" fmla="*/ 15 w 49"/>
                          <a:gd name="T7" fmla="*/ 63 h 101"/>
                          <a:gd name="T8" fmla="*/ 10 w 49"/>
                          <a:gd name="T9" fmla="*/ 54 h 101"/>
                          <a:gd name="T10" fmla="*/ 20 w 49"/>
                          <a:gd name="T11" fmla="*/ 47 h 101"/>
                          <a:gd name="T12" fmla="*/ 28 w 49"/>
                          <a:gd name="T13" fmla="*/ 33 h 101"/>
                          <a:gd name="T14" fmla="*/ 37 w 49"/>
                          <a:gd name="T15" fmla="*/ 20 h 101"/>
                          <a:gd name="T16" fmla="*/ 48 w 49"/>
                          <a:gd name="T17" fmla="*/ 0 h 101"/>
                          <a:gd name="T18" fmla="*/ 36 w 49"/>
                          <a:gd name="T19" fmla="*/ 6 h 101"/>
                          <a:gd name="T20" fmla="*/ 22 w 49"/>
                          <a:gd name="T21" fmla="*/ 17 h 101"/>
                          <a:gd name="T22" fmla="*/ 13 w 49"/>
                          <a:gd name="T23" fmla="*/ 28 h 101"/>
                          <a:gd name="T24" fmla="*/ 5 w 49"/>
                          <a:gd name="T25" fmla="*/ 42 h 101"/>
                          <a:gd name="T26" fmla="*/ 1 w 49"/>
                          <a:gd name="T27" fmla="*/ 53 h 101"/>
                          <a:gd name="T28" fmla="*/ 0 w 49"/>
                          <a:gd name="T29" fmla="*/ 66 h 101"/>
                          <a:gd name="T30" fmla="*/ 4 w 49"/>
                          <a:gd name="T31" fmla="*/ 82 h 101"/>
                          <a:gd name="T32" fmla="*/ 15 w 49"/>
                          <a:gd name="T33" fmla="*/ 100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9" h="101">
                            <a:moveTo>
                              <a:pt x="15" y="100"/>
                            </a:moveTo>
                            <a:lnTo>
                              <a:pt x="17" y="88"/>
                            </a:lnTo>
                            <a:lnTo>
                              <a:pt x="18" y="73"/>
                            </a:lnTo>
                            <a:lnTo>
                              <a:pt x="15" y="63"/>
                            </a:lnTo>
                            <a:lnTo>
                              <a:pt x="10" y="54"/>
                            </a:lnTo>
                            <a:lnTo>
                              <a:pt x="20" y="47"/>
                            </a:lnTo>
                            <a:lnTo>
                              <a:pt x="28" y="33"/>
                            </a:lnTo>
                            <a:lnTo>
                              <a:pt x="37" y="20"/>
                            </a:lnTo>
                            <a:lnTo>
                              <a:pt x="48" y="0"/>
                            </a:lnTo>
                            <a:lnTo>
                              <a:pt x="36" y="6"/>
                            </a:lnTo>
                            <a:lnTo>
                              <a:pt x="22" y="17"/>
                            </a:lnTo>
                            <a:lnTo>
                              <a:pt x="13" y="28"/>
                            </a:lnTo>
                            <a:lnTo>
                              <a:pt x="5" y="42"/>
                            </a:lnTo>
                            <a:lnTo>
                              <a:pt x="1" y="53"/>
                            </a:lnTo>
                            <a:lnTo>
                              <a:pt x="0" y="66"/>
                            </a:lnTo>
                            <a:lnTo>
                              <a:pt x="4" y="82"/>
                            </a:lnTo>
                            <a:lnTo>
                              <a:pt x="15" y="100"/>
                            </a:lnTo>
                          </a:path>
                        </a:pathLst>
                      </a:custGeom>
                      <a:solidFill>
                        <a:srgbClr val="3F1F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grpSp>
            <p:grpSp>
              <p:nvGrpSpPr>
                <p:cNvPr id="36973" name="Group 109"/>
                <p:cNvGrpSpPr>
                  <a:grpSpLocks/>
                </p:cNvGrpSpPr>
                <p:nvPr/>
              </p:nvGrpSpPr>
              <p:grpSpPr bwMode="auto">
                <a:xfrm>
                  <a:off x="1369" y="2365"/>
                  <a:ext cx="3253" cy="1406"/>
                  <a:chOff x="1369" y="2365"/>
                  <a:chExt cx="3253" cy="1406"/>
                </a:xfrm>
              </p:grpSpPr>
              <p:grpSp>
                <p:nvGrpSpPr>
                  <p:cNvPr id="36908" name="Group 44"/>
                  <p:cNvGrpSpPr>
                    <a:grpSpLocks/>
                  </p:cNvGrpSpPr>
                  <p:nvPr/>
                </p:nvGrpSpPr>
                <p:grpSpPr bwMode="auto">
                  <a:xfrm>
                    <a:off x="1369" y="2933"/>
                    <a:ext cx="454" cy="211"/>
                    <a:chOff x="1369" y="2933"/>
                    <a:chExt cx="454" cy="211"/>
                  </a:xfrm>
                </p:grpSpPr>
                <p:sp>
                  <p:nvSpPr>
                    <p:cNvPr id="36901" name="Freeform 37"/>
                    <p:cNvSpPr>
                      <a:spLocks/>
                    </p:cNvSpPr>
                    <p:nvPr/>
                  </p:nvSpPr>
                  <p:spPr bwMode="auto">
                    <a:xfrm>
                      <a:off x="1369" y="2933"/>
                      <a:ext cx="454" cy="211"/>
                    </a:xfrm>
                    <a:custGeom>
                      <a:avLst/>
                      <a:gdLst>
                        <a:gd name="T0" fmla="*/ 192 w 454"/>
                        <a:gd name="T1" fmla="*/ 0 h 211"/>
                        <a:gd name="T2" fmla="*/ 212 w 454"/>
                        <a:gd name="T3" fmla="*/ 6 h 211"/>
                        <a:gd name="T4" fmla="*/ 237 w 454"/>
                        <a:gd name="T5" fmla="*/ 17 h 211"/>
                        <a:gd name="T6" fmla="*/ 256 w 454"/>
                        <a:gd name="T7" fmla="*/ 29 h 211"/>
                        <a:gd name="T8" fmla="*/ 269 w 454"/>
                        <a:gd name="T9" fmla="*/ 39 h 211"/>
                        <a:gd name="T10" fmla="*/ 283 w 454"/>
                        <a:gd name="T11" fmla="*/ 46 h 211"/>
                        <a:gd name="T12" fmla="*/ 294 w 454"/>
                        <a:gd name="T13" fmla="*/ 48 h 211"/>
                        <a:gd name="T14" fmla="*/ 311 w 454"/>
                        <a:gd name="T15" fmla="*/ 46 h 211"/>
                        <a:gd name="T16" fmla="*/ 332 w 454"/>
                        <a:gd name="T17" fmla="*/ 45 h 211"/>
                        <a:gd name="T18" fmla="*/ 357 w 454"/>
                        <a:gd name="T19" fmla="*/ 40 h 211"/>
                        <a:gd name="T20" fmla="*/ 453 w 454"/>
                        <a:gd name="T21" fmla="*/ 182 h 211"/>
                        <a:gd name="T22" fmla="*/ 438 w 454"/>
                        <a:gd name="T23" fmla="*/ 185 h 211"/>
                        <a:gd name="T24" fmla="*/ 423 w 454"/>
                        <a:gd name="T25" fmla="*/ 191 h 211"/>
                        <a:gd name="T26" fmla="*/ 413 w 454"/>
                        <a:gd name="T27" fmla="*/ 197 h 211"/>
                        <a:gd name="T28" fmla="*/ 400 w 454"/>
                        <a:gd name="T29" fmla="*/ 203 h 211"/>
                        <a:gd name="T30" fmla="*/ 387 w 454"/>
                        <a:gd name="T31" fmla="*/ 206 h 211"/>
                        <a:gd name="T32" fmla="*/ 368 w 454"/>
                        <a:gd name="T33" fmla="*/ 208 h 211"/>
                        <a:gd name="T34" fmla="*/ 347 w 454"/>
                        <a:gd name="T35" fmla="*/ 210 h 211"/>
                        <a:gd name="T36" fmla="*/ 328 w 454"/>
                        <a:gd name="T37" fmla="*/ 206 h 211"/>
                        <a:gd name="T38" fmla="*/ 307 w 454"/>
                        <a:gd name="T39" fmla="*/ 200 h 211"/>
                        <a:gd name="T40" fmla="*/ 284 w 454"/>
                        <a:gd name="T41" fmla="*/ 201 h 211"/>
                        <a:gd name="T42" fmla="*/ 258 w 454"/>
                        <a:gd name="T43" fmla="*/ 199 h 211"/>
                        <a:gd name="T44" fmla="*/ 243 w 454"/>
                        <a:gd name="T45" fmla="*/ 196 h 211"/>
                        <a:gd name="T46" fmla="*/ 229 w 454"/>
                        <a:gd name="T47" fmla="*/ 192 h 211"/>
                        <a:gd name="T48" fmla="*/ 220 w 454"/>
                        <a:gd name="T49" fmla="*/ 191 h 211"/>
                        <a:gd name="T50" fmla="*/ 203 w 454"/>
                        <a:gd name="T51" fmla="*/ 193 h 211"/>
                        <a:gd name="T52" fmla="*/ 186 w 454"/>
                        <a:gd name="T53" fmla="*/ 197 h 211"/>
                        <a:gd name="T54" fmla="*/ 165 w 454"/>
                        <a:gd name="T55" fmla="*/ 198 h 211"/>
                        <a:gd name="T56" fmla="*/ 131 w 454"/>
                        <a:gd name="T57" fmla="*/ 189 h 211"/>
                        <a:gd name="T58" fmla="*/ 116 w 454"/>
                        <a:gd name="T59" fmla="*/ 190 h 211"/>
                        <a:gd name="T60" fmla="*/ 98 w 454"/>
                        <a:gd name="T61" fmla="*/ 191 h 211"/>
                        <a:gd name="T62" fmla="*/ 83 w 454"/>
                        <a:gd name="T63" fmla="*/ 188 h 211"/>
                        <a:gd name="T64" fmla="*/ 73 w 454"/>
                        <a:gd name="T65" fmla="*/ 186 h 211"/>
                        <a:gd name="T66" fmla="*/ 55 w 454"/>
                        <a:gd name="T67" fmla="*/ 189 h 211"/>
                        <a:gd name="T68" fmla="*/ 37 w 454"/>
                        <a:gd name="T69" fmla="*/ 187 h 211"/>
                        <a:gd name="T70" fmla="*/ 22 w 454"/>
                        <a:gd name="T71" fmla="*/ 184 h 211"/>
                        <a:gd name="T72" fmla="*/ 9 w 454"/>
                        <a:gd name="T73" fmla="*/ 173 h 211"/>
                        <a:gd name="T74" fmla="*/ 3 w 454"/>
                        <a:gd name="T75" fmla="*/ 159 h 211"/>
                        <a:gd name="T76" fmla="*/ 0 w 454"/>
                        <a:gd name="T77" fmla="*/ 143 h 211"/>
                        <a:gd name="T78" fmla="*/ 2 w 454"/>
                        <a:gd name="T79" fmla="*/ 124 h 211"/>
                        <a:gd name="T80" fmla="*/ 10 w 454"/>
                        <a:gd name="T81" fmla="*/ 111 h 211"/>
                        <a:gd name="T82" fmla="*/ 23 w 454"/>
                        <a:gd name="T83" fmla="*/ 104 h 211"/>
                        <a:gd name="T84" fmla="*/ 39 w 454"/>
                        <a:gd name="T85" fmla="*/ 101 h 211"/>
                        <a:gd name="T86" fmla="*/ 57 w 454"/>
                        <a:gd name="T87" fmla="*/ 103 h 211"/>
                        <a:gd name="T88" fmla="*/ 71 w 454"/>
                        <a:gd name="T89" fmla="*/ 102 h 211"/>
                        <a:gd name="T90" fmla="*/ 88 w 454"/>
                        <a:gd name="T91" fmla="*/ 101 h 211"/>
                        <a:gd name="T92" fmla="*/ 104 w 454"/>
                        <a:gd name="T93" fmla="*/ 102 h 211"/>
                        <a:gd name="T94" fmla="*/ 118 w 454"/>
                        <a:gd name="T95" fmla="*/ 105 h 211"/>
                        <a:gd name="T96" fmla="*/ 136 w 454"/>
                        <a:gd name="T97" fmla="*/ 102 h 211"/>
                        <a:gd name="T98" fmla="*/ 154 w 454"/>
                        <a:gd name="T99" fmla="*/ 98 h 211"/>
                        <a:gd name="T100" fmla="*/ 170 w 454"/>
                        <a:gd name="T101" fmla="*/ 94 h 211"/>
                        <a:gd name="T102" fmla="*/ 188 w 454"/>
                        <a:gd name="T103" fmla="*/ 87 h 211"/>
                        <a:gd name="T104" fmla="*/ 199 w 454"/>
                        <a:gd name="T105" fmla="*/ 77 h 211"/>
                        <a:gd name="T106" fmla="*/ 205 w 454"/>
                        <a:gd name="T107" fmla="*/ 62 h 211"/>
                        <a:gd name="T108" fmla="*/ 202 w 454"/>
                        <a:gd name="T109" fmla="*/ 38 h 211"/>
                        <a:gd name="T110" fmla="*/ 195 w 454"/>
                        <a:gd name="T111" fmla="*/ 18 h 211"/>
                        <a:gd name="T112" fmla="*/ 192 w 454"/>
                        <a:gd name="T113" fmla="*/ 0 h 2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454" h="211">
                          <a:moveTo>
                            <a:pt x="192" y="0"/>
                          </a:moveTo>
                          <a:lnTo>
                            <a:pt x="212" y="6"/>
                          </a:lnTo>
                          <a:lnTo>
                            <a:pt x="237" y="17"/>
                          </a:lnTo>
                          <a:lnTo>
                            <a:pt x="256" y="29"/>
                          </a:lnTo>
                          <a:lnTo>
                            <a:pt x="269" y="39"/>
                          </a:lnTo>
                          <a:lnTo>
                            <a:pt x="283" y="46"/>
                          </a:lnTo>
                          <a:lnTo>
                            <a:pt x="294" y="48"/>
                          </a:lnTo>
                          <a:lnTo>
                            <a:pt x="311" y="46"/>
                          </a:lnTo>
                          <a:lnTo>
                            <a:pt x="332" y="45"/>
                          </a:lnTo>
                          <a:lnTo>
                            <a:pt x="357" y="40"/>
                          </a:lnTo>
                          <a:lnTo>
                            <a:pt x="453" y="182"/>
                          </a:lnTo>
                          <a:lnTo>
                            <a:pt x="438" y="185"/>
                          </a:lnTo>
                          <a:lnTo>
                            <a:pt x="423" y="191"/>
                          </a:lnTo>
                          <a:lnTo>
                            <a:pt x="413" y="197"/>
                          </a:lnTo>
                          <a:lnTo>
                            <a:pt x="400" y="203"/>
                          </a:lnTo>
                          <a:lnTo>
                            <a:pt x="387" y="206"/>
                          </a:lnTo>
                          <a:lnTo>
                            <a:pt x="368" y="208"/>
                          </a:lnTo>
                          <a:lnTo>
                            <a:pt x="347" y="210"/>
                          </a:lnTo>
                          <a:lnTo>
                            <a:pt x="328" y="206"/>
                          </a:lnTo>
                          <a:lnTo>
                            <a:pt x="307" y="200"/>
                          </a:lnTo>
                          <a:lnTo>
                            <a:pt x="284" y="201"/>
                          </a:lnTo>
                          <a:lnTo>
                            <a:pt x="258" y="199"/>
                          </a:lnTo>
                          <a:lnTo>
                            <a:pt x="243" y="196"/>
                          </a:lnTo>
                          <a:lnTo>
                            <a:pt x="229" y="192"/>
                          </a:lnTo>
                          <a:lnTo>
                            <a:pt x="220" y="191"/>
                          </a:lnTo>
                          <a:lnTo>
                            <a:pt x="203" y="193"/>
                          </a:lnTo>
                          <a:lnTo>
                            <a:pt x="186" y="197"/>
                          </a:lnTo>
                          <a:lnTo>
                            <a:pt x="165" y="198"/>
                          </a:lnTo>
                          <a:lnTo>
                            <a:pt x="131" y="189"/>
                          </a:lnTo>
                          <a:lnTo>
                            <a:pt x="116" y="190"/>
                          </a:lnTo>
                          <a:lnTo>
                            <a:pt x="98" y="191"/>
                          </a:lnTo>
                          <a:lnTo>
                            <a:pt x="83" y="188"/>
                          </a:lnTo>
                          <a:lnTo>
                            <a:pt x="73" y="186"/>
                          </a:lnTo>
                          <a:lnTo>
                            <a:pt x="55" y="189"/>
                          </a:lnTo>
                          <a:lnTo>
                            <a:pt x="37" y="187"/>
                          </a:lnTo>
                          <a:lnTo>
                            <a:pt x="22" y="184"/>
                          </a:lnTo>
                          <a:lnTo>
                            <a:pt x="9" y="173"/>
                          </a:lnTo>
                          <a:lnTo>
                            <a:pt x="3" y="159"/>
                          </a:lnTo>
                          <a:lnTo>
                            <a:pt x="0" y="143"/>
                          </a:lnTo>
                          <a:lnTo>
                            <a:pt x="2" y="124"/>
                          </a:lnTo>
                          <a:lnTo>
                            <a:pt x="10" y="111"/>
                          </a:lnTo>
                          <a:lnTo>
                            <a:pt x="23" y="104"/>
                          </a:lnTo>
                          <a:lnTo>
                            <a:pt x="39" y="101"/>
                          </a:lnTo>
                          <a:lnTo>
                            <a:pt x="57" y="103"/>
                          </a:lnTo>
                          <a:lnTo>
                            <a:pt x="71" y="102"/>
                          </a:lnTo>
                          <a:lnTo>
                            <a:pt x="88" y="101"/>
                          </a:lnTo>
                          <a:lnTo>
                            <a:pt x="104" y="102"/>
                          </a:lnTo>
                          <a:lnTo>
                            <a:pt x="118" y="105"/>
                          </a:lnTo>
                          <a:lnTo>
                            <a:pt x="136" y="102"/>
                          </a:lnTo>
                          <a:lnTo>
                            <a:pt x="154" y="98"/>
                          </a:lnTo>
                          <a:lnTo>
                            <a:pt x="170" y="94"/>
                          </a:lnTo>
                          <a:lnTo>
                            <a:pt x="188" y="87"/>
                          </a:lnTo>
                          <a:lnTo>
                            <a:pt x="199" y="77"/>
                          </a:lnTo>
                          <a:lnTo>
                            <a:pt x="205" y="62"/>
                          </a:lnTo>
                          <a:lnTo>
                            <a:pt x="202" y="38"/>
                          </a:lnTo>
                          <a:lnTo>
                            <a:pt x="195" y="18"/>
                          </a:lnTo>
                          <a:lnTo>
                            <a:pt x="192" y="0"/>
                          </a:lnTo>
                        </a:path>
                      </a:pathLst>
                    </a:custGeom>
                    <a:solidFill>
                      <a:srgbClr val="FF9F7F"/>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36907" name="Group 43"/>
                    <p:cNvGrpSpPr>
                      <a:grpSpLocks/>
                    </p:cNvGrpSpPr>
                    <p:nvPr/>
                  </p:nvGrpSpPr>
                  <p:grpSpPr bwMode="auto">
                    <a:xfrm>
                      <a:off x="1375" y="2933"/>
                      <a:ext cx="444" cy="203"/>
                      <a:chOff x="1375" y="2933"/>
                      <a:chExt cx="444" cy="203"/>
                    </a:xfrm>
                  </p:grpSpPr>
                  <p:sp>
                    <p:nvSpPr>
                      <p:cNvPr id="36902" name="Freeform 38"/>
                      <p:cNvSpPr>
                        <a:spLocks/>
                      </p:cNvSpPr>
                      <p:nvPr/>
                    </p:nvSpPr>
                    <p:spPr bwMode="auto">
                      <a:xfrm>
                        <a:off x="1375" y="3043"/>
                        <a:ext cx="64" cy="76"/>
                      </a:xfrm>
                      <a:custGeom>
                        <a:avLst/>
                        <a:gdLst>
                          <a:gd name="T0" fmla="*/ 12 w 64"/>
                          <a:gd name="T1" fmla="*/ 3 h 76"/>
                          <a:gd name="T2" fmla="*/ 28 w 64"/>
                          <a:gd name="T3" fmla="*/ 0 h 76"/>
                          <a:gd name="T4" fmla="*/ 47 w 64"/>
                          <a:gd name="T5" fmla="*/ 3 h 76"/>
                          <a:gd name="T6" fmla="*/ 57 w 64"/>
                          <a:gd name="T7" fmla="*/ 7 h 76"/>
                          <a:gd name="T8" fmla="*/ 63 w 64"/>
                          <a:gd name="T9" fmla="*/ 11 h 76"/>
                          <a:gd name="T10" fmla="*/ 61 w 64"/>
                          <a:gd name="T11" fmla="*/ 22 h 76"/>
                          <a:gd name="T12" fmla="*/ 59 w 64"/>
                          <a:gd name="T13" fmla="*/ 35 h 76"/>
                          <a:gd name="T14" fmla="*/ 59 w 64"/>
                          <a:gd name="T15" fmla="*/ 50 h 76"/>
                          <a:gd name="T16" fmla="*/ 58 w 64"/>
                          <a:gd name="T17" fmla="*/ 61 h 76"/>
                          <a:gd name="T18" fmla="*/ 59 w 64"/>
                          <a:gd name="T19" fmla="*/ 72 h 76"/>
                          <a:gd name="T20" fmla="*/ 48 w 64"/>
                          <a:gd name="T21" fmla="*/ 75 h 76"/>
                          <a:gd name="T22" fmla="*/ 35 w 64"/>
                          <a:gd name="T23" fmla="*/ 74 h 76"/>
                          <a:gd name="T24" fmla="*/ 23 w 64"/>
                          <a:gd name="T25" fmla="*/ 71 h 76"/>
                          <a:gd name="T26" fmla="*/ 11 w 64"/>
                          <a:gd name="T27" fmla="*/ 66 h 76"/>
                          <a:gd name="T28" fmla="*/ 4 w 64"/>
                          <a:gd name="T29" fmla="*/ 58 h 76"/>
                          <a:gd name="T30" fmla="*/ 1 w 64"/>
                          <a:gd name="T31" fmla="*/ 47 h 76"/>
                          <a:gd name="T32" fmla="*/ 0 w 64"/>
                          <a:gd name="T33" fmla="*/ 33 h 76"/>
                          <a:gd name="T34" fmla="*/ 1 w 64"/>
                          <a:gd name="T35" fmla="*/ 16 h 76"/>
                          <a:gd name="T36" fmla="*/ 4 w 64"/>
                          <a:gd name="T37" fmla="*/ 8 h 76"/>
                          <a:gd name="T38" fmla="*/ 12 w 64"/>
                          <a:gd name="T39" fmla="*/ 3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64" h="76">
                            <a:moveTo>
                              <a:pt x="12" y="3"/>
                            </a:moveTo>
                            <a:lnTo>
                              <a:pt x="28" y="0"/>
                            </a:lnTo>
                            <a:lnTo>
                              <a:pt x="47" y="3"/>
                            </a:lnTo>
                            <a:lnTo>
                              <a:pt x="57" y="7"/>
                            </a:lnTo>
                            <a:lnTo>
                              <a:pt x="63" y="11"/>
                            </a:lnTo>
                            <a:lnTo>
                              <a:pt x="61" y="22"/>
                            </a:lnTo>
                            <a:lnTo>
                              <a:pt x="59" y="35"/>
                            </a:lnTo>
                            <a:lnTo>
                              <a:pt x="59" y="50"/>
                            </a:lnTo>
                            <a:lnTo>
                              <a:pt x="58" y="61"/>
                            </a:lnTo>
                            <a:lnTo>
                              <a:pt x="59" y="72"/>
                            </a:lnTo>
                            <a:lnTo>
                              <a:pt x="48" y="75"/>
                            </a:lnTo>
                            <a:lnTo>
                              <a:pt x="35" y="74"/>
                            </a:lnTo>
                            <a:lnTo>
                              <a:pt x="23" y="71"/>
                            </a:lnTo>
                            <a:lnTo>
                              <a:pt x="11" y="66"/>
                            </a:lnTo>
                            <a:lnTo>
                              <a:pt x="4" y="58"/>
                            </a:lnTo>
                            <a:lnTo>
                              <a:pt x="1" y="47"/>
                            </a:lnTo>
                            <a:lnTo>
                              <a:pt x="0" y="33"/>
                            </a:lnTo>
                            <a:lnTo>
                              <a:pt x="1" y="16"/>
                            </a:lnTo>
                            <a:lnTo>
                              <a:pt x="4" y="8"/>
                            </a:lnTo>
                            <a:lnTo>
                              <a:pt x="12" y="3"/>
                            </a:lnTo>
                          </a:path>
                        </a:pathLst>
                      </a:custGeom>
                      <a:solidFill>
                        <a:srgbClr val="FFDFBF"/>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36906" name="Group 42"/>
                      <p:cNvGrpSpPr>
                        <a:grpSpLocks/>
                      </p:cNvGrpSpPr>
                      <p:nvPr/>
                    </p:nvGrpSpPr>
                    <p:grpSpPr bwMode="auto">
                      <a:xfrm>
                        <a:off x="1441" y="2933"/>
                        <a:ext cx="378" cy="203"/>
                        <a:chOff x="1441" y="2933"/>
                        <a:chExt cx="378" cy="203"/>
                      </a:xfrm>
                    </p:grpSpPr>
                    <p:sp>
                      <p:nvSpPr>
                        <p:cNvPr id="36903" name="Freeform 39"/>
                        <p:cNvSpPr>
                          <a:spLocks/>
                        </p:cNvSpPr>
                        <p:nvPr/>
                      </p:nvSpPr>
                      <p:spPr bwMode="auto">
                        <a:xfrm>
                          <a:off x="1441" y="2933"/>
                          <a:ext cx="171" cy="155"/>
                        </a:xfrm>
                        <a:custGeom>
                          <a:avLst/>
                          <a:gdLst>
                            <a:gd name="T0" fmla="*/ 0 w 171"/>
                            <a:gd name="T1" fmla="*/ 154 h 155"/>
                            <a:gd name="T2" fmla="*/ 1 w 171"/>
                            <a:gd name="T3" fmla="*/ 142 h 155"/>
                            <a:gd name="T4" fmla="*/ 3 w 171"/>
                            <a:gd name="T5" fmla="*/ 123 h 155"/>
                            <a:gd name="T6" fmla="*/ 7 w 171"/>
                            <a:gd name="T7" fmla="*/ 113 h 155"/>
                            <a:gd name="T8" fmla="*/ 15 w 171"/>
                            <a:gd name="T9" fmla="*/ 106 h 155"/>
                            <a:gd name="T10" fmla="*/ 22 w 171"/>
                            <a:gd name="T11" fmla="*/ 103 h 155"/>
                            <a:gd name="T12" fmla="*/ 30 w 171"/>
                            <a:gd name="T13" fmla="*/ 101 h 155"/>
                            <a:gd name="T14" fmla="*/ 42 w 171"/>
                            <a:gd name="T15" fmla="*/ 102 h 155"/>
                            <a:gd name="T16" fmla="*/ 51 w 171"/>
                            <a:gd name="T17" fmla="*/ 103 h 155"/>
                            <a:gd name="T18" fmla="*/ 67 w 171"/>
                            <a:gd name="T19" fmla="*/ 100 h 155"/>
                            <a:gd name="T20" fmla="*/ 83 w 171"/>
                            <a:gd name="T21" fmla="*/ 97 h 155"/>
                            <a:gd name="T22" fmla="*/ 99 w 171"/>
                            <a:gd name="T23" fmla="*/ 91 h 155"/>
                            <a:gd name="T24" fmla="*/ 116 w 171"/>
                            <a:gd name="T25" fmla="*/ 84 h 155"/>
                            <a:gd name="T26" fmla="*/ 123 w 171"/>
                            <a:gd name="T27" fmla="*/ 76 h 155"/>
                            <a:gd name="T28" fmla="*/ 129 w 171"/>
                            <a:gd name="T29" fmla="*/ 64 h 155"/>
                            <a:gd name="T30" fmla="*/ 130 w 171"/>
                            <a:gd name="T31" fmla="*/ 56 h 155"/>
                            <a:gd name="T32" fmla="*/ 124 w 171"/>
                            <a:gd name="T33" fmla="*/ 38 h 155"/>
                            <a:gd name="T34" fmla="*/ 119 w 171"/>
                            <a:gd name="T35" fmla="*/ 17 h 155"/>
                            <a:gd name="T36" fmla="*/ 117 w 171"/>
                            <a:gd name="T37" fmla="*/ 0 h 155"/>
                            <a:gd name="T38" fmla="*/ 122 w 171"/>
                            <a:gd name="T39" fmla="*/ 13 h 155"/>
                            <a:gd name="T40" fmla="*/ 127 w 171"/>
                            <a:gd name="T41" fmla="*/ 29 h 155"/>
                            <a:gd name="T42" fmla="*/ 135 w 171"/>
                            <a:gd name="T43" fmla="*/ 45 h 155"/>
                            <a:gd name="T44" fmla="*/ 143 w 171"/>
                            <a:gd name="T45" fmla="*/ 61 h 155"/>
                            <a:gd name="T46" fmla="*/ 152 w 171"/>
                            <a:gd name="T47" fmla="*/ 72 h 155"/>
                            <a:gd name="T48" fmla="*/ 170 w 171"/>
                            <a:gd name="T49" fmla="*/ 80 h 155"/>
                            <a:gd name="T50" fmla="*/ 155 w 171"/>
                            <a:gd name="T51" fmla="*/ 78 h 155"/>
                            <a:gd name="T52" fmla="*/ 138 w 171"/>
                            <a:gd name="T53" fmla="*/ 80 h 155"/>
                            <a:gd name="T54" fmla="*/ 129 w 171"/>
                            <a:gd name="T55" fmla="*/ 86 h 155"/>
                            <a:gd name="T56" fmla="*/ 118 w 171"/>
                            <a:gd name="T57" fmla="*/ 92 h 155"/>
                            <a:gd name="T58" fmla="*/ 112 w 171"/>
                            <a:gd name="T59" fmla="*/ 98 h 155"/>
                            <a:gd name="T60" fmla="*/ 119 w 171"/>
                            <a:gd name="T61" fmla="*/ 105 h 155"/>
                            <a:gd name="T62" fmla="*/ 124 w 171"/>
                            <a:gd name="T63" fmla="*/ 113 h 155"/>
                            <a:gd name="T64" fmla="*/ 127 w 171"/>
                            <a:gd name="T65" fmla="*/ 125 h 155"/>
                            <a:gd name="T66" fmla="*/ 121 w 171"/>
                            <a:gd name="T67" fmla="*/ 116 h 155"/>
                            <a:gd name="T68" fmla="*/ 113 w 171"/>
                            <a:gd name="T69" fmla="*/ 108 h 155"/>
                            <a:gd name="T70" fmla="*/ 106 w 171"/>
                            <a:gd name="T71" fmla="*/ 103 h 155"/>
                            <a:gd name="T72" fmla="*/ 99 w 171"/>
                            <a:gd name="T73" fmla="*/ 102 h 155"/>
                            <a:gd name="T74" fmla="*/ 87 w 171"/>
                            <a:gd name="T75" fmla="*/ 104 h 155"/>
                            <a:gd name="T76" fmla="*/ 78 w 171"/>
                            <a:gd name="T77" fmla="*/ 107 h 155"/>
                            <a:gd name="T78" fmla="*/ 68 w 171"/>
                            <a:gd name="T79" fmla="*/ 109 h 155"/>
                            <a:gd name="T80" fmla="*/ 54 w 171"/>
                            <a:gd name="T81" fmla="*/ 109 h 155"/>
                            <a:gd name="T82" fmla="*/ 41 w 171"/>
                            <a:gd name="T83" fmla="*/ 107 h 155"/>
                            <a:gd name="T84" fmla="*/ 27 w 171"/>
                            <a:gd name="T85" fmla="*/ 108 h 155"/>
                            <a:gd name="T86" fmla="*/ 17 w 171"/>
                            <a:gd name="T87" fmla="*/ 113 h 155"/>
                            <a:gd name="T88" fmla="*/ 11 w 171"/>
                            <a:gd name="T89" fmla="*/ 123 h 155"/>
                            <a:gd name="T90" fmla="*/ 7 w 171"/>
                            <a:gd name="T91" fmla="*/ 133 h 155"/>
                            <a:gd name="T92" fmla="*/ 3 w 171"/>
                            <a:gd name="T93" fmla="*/ 143 h 155"/>
                            <a:gd name="T94" fmla="*/ 0 w 171"/>
                            <a:gd name="T95" fmla="*/ 154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71" h="155">
                              <a:moveTo>
                                <a:pt x="0" y="154"/>
                              </a:moveTo>
                              <a:lnTo>
                                <a:pt x="1" y="142"/>
                              </a:lnTo>
                              <a:lnTo>
                                <a:pt x="3" y="123"/>
                              </a:lnTo>
                              <a:lnTo>
                                <a:pt x="7" y="113"/>
                              </a:lnTo>
                              <a:lnTo>
                                <a:pt x="15" y="106"/>
                              </a:lnTo>
                              <a:lnTo>
                                <a:pt x="22" y="103"/>
                              </a:lnTo>
                              <a:lnTo>
                                <a:pt x="30" y="101"/>
                              </a:lnTo>
                              <a:lnTo>
                                <a:pt x="42" y="102"/>
                              </a:lnTo>
                              <a:lnTo>
                                <a:pt x="51" y="103"/>
                              </a:lnTo>
                              <a:lnTo>
                                <a:pt x="67" y="100"/>
                              </a:lnTo>
                              <a:lnTo>
                                <a:pt x="83" y="97"/>
                              </a:lnTo>
                              <a:lnTo>
                                <a:pt x="99" y="91"/>
                              </a:lnTo>
                              <a:lnTo>
                                <a:pt x="116" y="84"/>
                              </a:lnTo>
                              <a:lnTo>
                                <a:pt x="123" y="76"/>
                              </a:lnTo>
                              <a:lnTo>
                                <a:pt x="129" y="64"/>
                              </a:lnTo>
                              <a:lnTo>
                                <a:pt x="130" y="56"/>
                              </a:lnTo>
                              <a:lnTo>
                                <a:pt x="124" y="38"/>
                              </a:lnTo>
                              <a:lnTo>
                                <a:pt x="119" y="17"/>
                              </a:lnTo>
                              <a:lnTo>
                                <a:pt x="117" y="0"/>
                              </a:lnTo>
                              <a:lnTo>
                                <a:pt x="122" y="13"/>
                              </a:lnTo>
                              <a:lnTo>
                                <a:pt x="127" y="29"/>
                              </a:lnTo>
                              <a:lnTo>
                                <a:pt x="135" y="45"/>
                              </a:lnTo>
                              <a:lnTo>
                                <a:pt x="143" y="61"/>
                              </a:lnTo>
                              <a:lnTo>
                                <a:pt x="152" y="72"/>
                              </a:lnTo>
                              <a:lnTo>
                                <a:pt x="170" y="80"/>
                              </a:lnTo>
                              <a:lnTo>
                                <a:pt x="155" y="78"/>
                              </a:lnTo>
                              <a:lnTo>
                                <a:pt x="138" y="80"/>
                              </a:lnTo>
                              <a:lnTo>
                                <a:pt x="129" y="86"/>
                              </a:lnTo>
                              <a:lnTo>
                                <a:pt x="118" y="92"/>
                              </a:lnTo>
                              <a:lnTo>
                                <a:pt x="112" y="98"/>
                              </a:lnTo>
                              <a:lnTo>
                                <a:pt x="119" y="105"/>
                              </a:lnTo>
                              <a:lnTo>
                                <a:pt x="124" y="113"/>
                              </a:lnTo>
                              <a:lnTo>
                                <a:pt x="127" y="125"/>
                              </a:lnTo>
                              <a:lnTo>
                                <a:pt x="121" y="116"/>
                              </a:lnTo>
                              <a:lnTo>
                                <a:pt x="113" y="108"/>
                              </a:lnTo>
                              <a:lnTo>
                                <a:pt x="106" y="103"/>
                              </a:lnTo>
                              <a:lnTo>
                                <a:pt x="99" y="102"/>
                              </a:lnTo>
                              <a:lnTo>
                                <a:pt x="87" y="104"/>
                              </a:lnTo>
                              <a:lnTo>
                                <a:pt x="78" y="107"/>
                              </a:lnTo>
                              <a:lnTo>
                                <a:pt x="68" y="109"/>
                              </a:lnTo>
                              <a:lnTo>
                                <a:pt x="54" y="109"/>
                              </a:lnTo>
                              <a:lnTo>
                                <a:pt x="41" y="107"/>
                              </a:lnTo>
                              <a:lnTo>
                                <a:pt x="27" y="108"/>
                              </a:lnTo>
                              <a:lnTo>
                                <a:pt x="17" y="113"/>
                              </a:lnTo>
                              <a:lnTo>
                                <a:pt x="11" y="123"/>
                              </a:lnTo>
                              <a:lnTo>
                                <a:pt x="7" y="133"/>
                              </a:lnTo>
                              <a:lnTo>
                                <a:pt x="3" y="143"/>
                              </a:lnTo>
                              <a:lnTo>
                                <a:pt x="0" y="154"/>
                              </a:lnTo>
                            </a:path>
                          </a:pathLst>
                        </a:custGeom>
                        <a:solidFill>
                          <a:srgbClr val="FF7F3F"/>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904" name="Freeform 40"/>
                        <p:cNvSpPr>
                          <a:spLocks/>
                        </p:cNvSpPr>
                        <p:nvPr/>
                      </p:nvSpPr>
                      <p:spPr bwMode="auto">
                        <a:xfrm>
                          <a:off x="1505" y="3089"/>
                          <a:ext cx="178" cy="47"/>
                        </a:xfrm>
                        <a:custGeom>
                          <a:avLst/>
                          <a:gdLst>
                            <a:gd name="T0" fmla="*/ 2 w 178"/>
                            <a:gd name="T1" fmla="*/ 17 h 47"/>
                            <a:gd name="T2" fmla="*/ 0 w 178"/>
                            <a:gd name="T3" fmla="*/ 26 h 47"/>
                            <a:gd name="T4" fmla="*/ 0 w 178"/>
                            <a:gd name="T5" fmla="*/ 32 h 47"/>
                            <a:gd name="T6" fmla="*/ 3 w 178"/>
                            <a:gd name="T7" fmla="*/ 36 h 47"/>
                            <a:gd name="T8" fmla="*/ 15 w 178"/>
                            <a:gd name="T9" fmla="*/ 39 h 47"/>
                            <a:gd name="T10" fmla="*/ 31 w 178"/>
                            <a:gd name="T11" fmla="*/ 42 h 47"/>
                            <a:gd name="T12" fmla="*/ 47 w 178"/>
                            <a:gd name="T13" fmla="*/ 41 h 47"/>
                            <a:gd name="T14" fmla="*/ 59 w 178"/>
                            <a:gd name="T15" fmla="*/ 39 h 47"/>
                            <a:gd name="T16" fmla="*/ 75 w 178"/>
                            <a:gd name="T17" fmla="*/ 37 h 47"/>
                            <a:gd name="T18" fmla="*/ 89 w 178"/>
                            <a:gd name="T19" fmla="*/ 36 h 47"/>
                            <a:gd name="T20" fmla="*/ 103 w 178"/>
                            <a:gd name="T21" fmla="*/ 38 h 47"/>
                            <a:gd name="T22" fmla="*/ 118 w 178"/>
                            <a:gd name="T23" fmla="*/ 43 h 47"/>
                            <a:gd name="T24" fmla="*/ 132 w 178"/>
                            <a:gd name="T25" fmla="*/ 44 h 47"/>
                            <a:gd name="T26" fmla="*/ 145 w 178"/>
                            <a:gd name="T27" fmla="*/ 46 h 47"/>
                            <a:gd name="T28" fmla="*/ 163 w 178"/>
                            <a:gd name="T29" fmla="*/ 45 h 47"/>
                            <a:gd name="T30" fmla="*/ 177 w 178"/>
                            <a:gd name="T31" fmla="*/ 45 h 47"/>
                            <a:gd name="T32" fmla="*/ 166 w 178"/>
                            <a:gd name="T33" fmla="*/ 42 h 47"/>
                            <a:gd name="T34" fmla="*/ 155 w 178"/>
                            <a:gd name="T35" fmla="*/ 39 h 47"/>
                            <a:gd name="T36" fmla="*/ 141 w 178"/>
                            <a:gd name="T37" fmla="*/ 37 h 47"/>
                            <a:gd name="T38" fmla="*/ 126 w 178"/>
                            <a:gd name="T39" fmla="*/ 33 h 47"/>
                            <a:gd name="T40" fmla="*/ 118 w 178"/>
                            <a:gd name="T41" fmla="*/ 30 h 47"/>
                            <a:gd name="T42" fmla="*/ 112 w 178"/>
                            <a:gd name="T43" fmla="*/ 25 h 47"/>
                            <a:gd name="T44" fmla="*/ 104 w 178"/>
                            <a:gd name="T45" fmla="*/ 21 h 47"/>
                            <a:gd name="T46" fmla="*/ 93 w 178"/>
                            <a:gd name="T47" fmla="*/ 20 h 47"/>
                            <a:gd name="T48" fmla="*/ 80 w 178"/>
                            <a:gd name="T49" fmla="*/ 21 h 47"/>
                            <a:gd name="T50" fmla="*/ 70 w 178"/>
                            <a:gd name="T51" fmla="*/ 24 h 47"/>
                            <a:gd name="T52" fmla="*/ 67 w 178"/>
                            <a:gd name="T53" fmla="*/ 19 h 47"/>
                            <a:gd name="T54" fmla="*/ 67 w 178"/>
                            <a:gd name="T55" fmla="*/ 13 h 47"/>
                            <a:gd name="T56" fmla="*/ 65 w 178"/>
                            <a:gd name="T57" fmla="*/ 6 h 47"/>
                            <a:gd name="T58" fmla="*/ 60 w 178"/>
                            <a:gd name="T59" fmla="*/ 0 h 47"/>
                            <a:gd name="T60" fmla="*/ 60 w 178"/>
                            <a:gd name="T61" fmla="*/ 9 h 47"/>
                            <a:gd name="T62" fmla="*/ 58 w 178"/>
                            <a:gd name="T63" fmla="*/ 20 h 47"/>
                            <a:gd name="T64" fmla="*/ 53 w 178"/>
                            <a:gd name="T65" fmla="*/ 26 h 47"/>
                            <a:gd name="T66" fmla="*/ 43 w 178"/>
                            <a:gd name="T67" fmla="*/ 32 h 47"/>
                            <a:gd name="T68" fmla="*/ 32 w 178"/>
                            <a:gd name="T69" fmla="*/ 34 h 47"/>
                            <a:gd name="T70" fmla="*/ 20 w 178"/>
                            <a:gd name="T71" fmla="*/ 32 h 47"/>
                            <a:gd name="T72" fmla="*/ 9 w 178"/>
                            <a:gd name="T73" fmla="*/ 29 h 47"/>
                            <a:gd name="T74" fmla="*/ 4 w 178"/>
                            <a:gd name="T75" fmla="*/ 25 h 47"/>
                            <a:gd name="T76" fmla="*/ 2 w 178"/>
                            <a:gd name="T77" fmla="*/ 17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78" h="47">
                              <a:moveTo>
                                <a:pt x="2" y="17"/>
                              </a:moveTo>
                              <a:lnTo>
                                <a:pt x="0" y="26"/>
                              </a:lnTo>
                              <a:lnTo>
                                <a:pt x="0" y="32"/>
                              </a:lnTo>
                              <a:lnTo>
                                <a:pt x="3" y="36"/>
                              </a:lnTo>
                              <a:lnTo>
                                <a:pt x="15" y="39"/>
                              </a:lnTo>
                              <a:lnTo>
                                <a:pt x="31" y="42"/>
                              </a:lnTo>
                              <a:lnTo>
                                <a:pt x="47" y="41"/>
                              </a:lnTo>
                              <a:lnTo>
                                <a:pt x="59" y="39"/>
                              </a:lnTo>
                              <a:lnTo>
                                <a:pt x="75" y="37"/>
                              </a:lnTo>
                              <a:lnTo>
                                <a:pt x="89" y="36"/>
                              </a:lnTo>
                              <a:lnTo>
                                <a:pt x="103" y="38"/>
                              </a:lnTo>
                              <a:lnTo>
                                <a:pt x="118" y="43"/>
                              </a:lnTo>
                              <a:lnTo>
                                <a:pt x="132" y="44"/>
                              </a:lnTo>
                              <a:lnTo>
                                <a:pt x="145" y="46"/>
                              </a:lnTo>
                              <a:lnTo>
                                <a:pt x="163" y="45"/>
                              </a:lnTo>
                              <a:lnTo>
                                <a:pt x="177" y="45"/>
                              </a:lnTo>
                              <a:lnTo>
                                <a:pt x="166" y="42"/>
                              </a:lnTo>
                              <a:lnTo>
                                <a:pt x="155" y="39"/>
                              </a:lnTo>
                              <a:lnTo>
                                <a:pt x="141" y="37"/>
                              </a:lnTo>
                              <a:lnTo>
                                <a:pt x="126" y="33"/>
                              </a:lnTo>
                              <a:lnTo>
                                <a:pt x="118" y="30"/>
                              </a:lnTo>
                              <a:lnTo>
                                <a:pt x="112" y="25"/>
                              </a:lnTo>
                              <a:lnTo>
                                <a:pt x="104" y="21"/>
                              </a:lnTo>
                              <a:lnTo>
                                <a:pt x="93" y="20"/>
                              </a:lnTo>
                              <a:lnTo>
                                <a:pt x="80" y="21"/>
                              </a:lnTo>
                              <a:lnTo>
                                <a:pt x="70" y="24"/>
                              </a:lnTo>
                              <a:lnTo>
                                <a:pt x="67" y="19"/>
                              </a:lnTo>
                              <a:lnTo>
                                <a:pt x="67" y="13"/>
                              </a:lnTo>
                              <a:lnTo>
                                <a:pt x="65" y="6"/>
                              </a:lnTo>
                              <a:lnTo>
                                <a:pt x="60" y="0"/>
                              </a:lnTo>
                              <a:lnTo>
                                <a:pt x="60" y="9"/>
                              </a:lnTo>
                              <a:lnTo>
                                <a:pt x="58" y="20"/>
                              </a:lnTo>
                              <a:lnTo>
                                <a:pt x="53" y="26"/>
                              </a:lnTo>
                              <a:lnTo>
                                <a:pt x="43" y="32"/>
                              </a:lnTo>
                              <a:lnTo>
                                <a:pt x="32" y="34"/>
                              </a:lnTo>
                              <a:lnTo>
                                <a:pt x="20" y="32"/>
                              </a:lnTo>
                              <a:lnTo>
                                <a:pt x="9" y="29"/>
                              </a:lnTo>
                              <a:lnTo>
                                <a:pt x="4" y="25"/>
                              </a:lnTo>
                              <a:lnTo>
                                <a:pt x="2" y="17"/>
                              </a:lnTo>
                            </a:path>
                          </a:pathLst>
                        </a:custGeom>
                        <a:solidFill>
                          <a:srgbClr val="FF7F3F"/>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905" name="Freeform 41"/>
                        <p:cNvSpPr>
                          <a:spLocks/>
                        </p:cNvSpPr>
                        <p:nvPr/>
                      </p:nvSpPr>
                      <p:spPr bwMode="auto">
                        <a:xfrm>
                          <a:off x="1598" y="2946"/>
                          <a:ext cx="221" cy="172"/>
                        </a:xfrm>
                        <a:custGeom>
                          <a:avLst/>
                          <a:gdLst>
                            <a:gd name="T0" fmla="*/ 0 w 221"/>
                            <a:gd name="T1" fmla="*/ 0 h 172"/>
                            <a:gd name="T2" fmla="*/ 18 w 221"/>
                            <a:gd name="T3" fmla="*/ 9 h 172"/>
                            <a:gd name="T4" fmla="*/ 32 w 221"/>
                            <a:gd name="T5" fmla="*/ 17 h 172"/>
                            <a:gd name="T6" fmla="*/ 46 w 221"/>
                            <a:gd name="T7" fmla="*/ 28 h 172"/>
                            <a:gd name="T8" fmla="*/ 59 w 221"/>
                            <a:gd name="T9" fmla="*/ 34 h 172"/>
                            <a:gd name="T10" fmla="*/ 76 w 221"/>
                            <a:gd name="T11" fmla="*/ 35 h 172"/>
                            <a:gd name="T12" fmla="*/ 101 w 221"/>
                            <a:gd name="T13" fmla="*/ 32 h 172"/>
                            <a:gd name="T14" fmla="*/ 118 w 221"/>
                            <a:gd name="T15" fmla="*/ 41 h 172"/>
                            <a:gd name="T16" fmla="*/ 185 w 221"/>
                            <a:gd name="T17" fmla="*/ 122 h 172"/>
                            <a:gd name="T18" fmla="*/ 220 w 221"/>
                            <a:gd name="T19" fmla="*/ 171 h 172"/>
                            <a:gd name="T20" fmla="*/ 206 w 221"/>
                            <a:gd name="T21" fmla="*/ 165 h 172"/>
                            <a:gd name="T22" fmla="*/ 188 w 221"/>
                            <a:gd name="T23" fmla="*/ 155 h 172"/>
                            <a:gd name="T24" fmla="*/ 175 w 221"/>
                            <a:gd name="T25" fmla="*/ 143 h 172"/>
                            <a:gd name="T26" fmla="*/ 161 w 221"/>
                            <a:gd name="T27" fmla="*/ 124 h 172"/>
                            <a:gd name="T28" fmla="*/ 150 w 221"/>
                            <a:gd name="T29" fmla="*/ 105 h 172"/>
                            <a:gd name="T30" fmla="*/ 142 w 221"/>
                            <a:gd name="T31" fmla="*/ 91 h 172"/>
                            <a:gd name="T32" fmla="*/ 131 w 221"/>
                            <a:gd name="T33" fmla="*/ 72 h 172"/>
                            <a:gd name="T34" fmla="*/ 119 w 221"/>
                            <a:gd name="T35" fmla="*/ 56 h 172"/>
                            <a:gd name="T36" fmla="*/ 108 w 221"/>
                            <a:gd name="T37" fmla="*/ 50 h 172"/>
                            <a:gd name="T38" fmla="*/ 96 w 221"/>
                            <a:gd name="T39" fmla="*/ 48 h 172"/>
                            <a:gd name="T40" fmla="*/ 86 w 221"/>
                            <a:gd name="T41" fmla="*/ 50 h 172"/>
                            <a:gd name="T42" fmla="*/ 73 w 221"/>
                            <a:gd name="T43" fmla="*/ 57 h 172"/>
                            <a:gd name="T44" fmla="*/ 69 w 221"/>
                            <a:gd name="T45" fmla="*/ 68 h 172"/>
                            <a:gd name="T46" fmla="*/ 59 w 221"/>
                            <a:gd name="T47" fmla="*/ 64 h 172"/>
                            <a:gd name="T48" fmla="*/ 46 w 221"/>
                            <a:gd name="T49" fmla="*/ 55 h 172"/>
                            <a:gd name="T50" fmla="*/ 36 w 221"/>
                            <a:gd name="T51" fmla="*/ 42 h 172"/>
                            <a:gd name="T52" fmla="*/ 23 w 221"/>
                            <a:gd name="T53" fmla="*/ 25 h 172"/>
                            <a:gd name="T54" fmla="*/ 12 w 221"/>
                            <a:gd name="T55" fmla="*/ 11 h 172"/>
                            <a:gd name="T56" fmla="*/ 0 w 221"/>
                            <a:gd name="T57" fmla="*/ 0 h 1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21" h="172">
                              <a:moveTo>
                                <a:pt x="0" y="0"/>
                              </a:moveTo>
                              <a:lnTo>
                                <a:pt x="18" y="9"/>
                              </a:lnTo>
                              <a:lnTo>
                                <a:pt x="32" y="17"/>
                              </a:lnTo>
                              <a:lnTo>
                                <a:pt x="46" y="28"/>
                              </a:lnTo>
                              <a:lnTo>
                                <a:pt x="59" y="34"/>
                              </a:lnTo>
                              <a:lnTo>
                                <a:pt x="76" y="35"/>
                              </a:lnTo>
                              <a:lnTo>
                                <a:pt x="101" y="32"/>
                              </a:lnTo>
                              <a:lnTo>
                                <a:pt x="118" y="41"/>
                              </a:lnTo>
                              <a:lnTo>
                                <a:pt x="185" y="122"/>
                              </a:lnTo>
                              <a:lnTo>
                                <a:pt x="220" y="171"/>
                              </a:lnTo>
                              <a:lnTo>
                                <a:pt x="206" y="165"/>
                              </a:lnTo>
                              <a:lnTo>
                                <a:pt x="188" y="155"/>
                              </a:lnTo>
                              <a:lnTo>
                                <a:pt x="175" y="143"/>
                              </a:lnTo>
                              <a:lnTo>
                                <a:pt x="161" y="124"/>
                              </a:lnTo>
                              <a:lnTo>
                                <a:pt x="150" y="105"/>
                              </a:lnTo>
                              <a:lnTo>
                                <a:pt x="142" y="91"/>
                              </a:lnTo>
                              <a:lnTo>
                                <a:pt x="131" y="72"/>
                              </a:lnTo>
                              <a:lnTo>
                                <a:pt x="119" y="56"/>
                              </a:lnTo>
                              <a:lnTo>
                                <a:pt x="108" y="50"/>
                              </a:lnTo>
                              <a:lnTo>
                                <a:pt x="96" y="48"/>
                              </a:lnTo>
                              <a:lnTo>
                                <a:pt x="86" y="50"/>
                              </a:lnTo>
                              <a:lnTo>
                                <a:pt x="73" y="57"/>
                              </a:lnTo>
                              <a:lnTo>
                                <a:pt x="69" y="68"/>
                              </a:lnTo>
                              <a:lnTo>
                                <a:pt x="59" y="64"/>
                              </a:lnTo>
                              <a:lnTo>
                                <a:pt x="46" y="55"/>
                              </a:lnTo>
                              <a:lnTo>
                                <a:pt x="36" y="42"/>
                              </a:lnTo>
                              <a:lnTo>
                                <a:pt x="23" y="25"/>
                              </a:lnTo>
                              <a:lnTo>
                                <a:pt x="12" y="11"/>
                              </a:lnTo>
                              <a:lnTo>
                                <a:pt x="0" y="0"/>
                              </a:lnTo>
                            </a:path>
                          </a:pathLst>
                        </a:custGeom>
                        <a:solidFill>
                          <a:srgbClr val="FF7F3F"/>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grpSp>
              <p:grpSp>
                <p:nvGrpSpPr>
                  <p:cNvPr id="36972" name="Group 108"/>
                  <p:cNvGrpSpPr>
                    <a:grpSpLocks/>
                  </p:cNvGrpSpPr>
                  <p:nvPr/>
                </p:nvGrpSpPr>
                <p:grpSpPr bwMode="auto">
                  <a:xfrm>
                    <a:off x="1702" y="2365"/>
                    <a:ext cx="2920" cy="1406"/>
                    <a:chOff x="1702" y="2365"/>
                    <a:chExt cx="2920" cy="1406"/>
                  </a:xfrm>
                </p:grpSpPr>
                <p:grpSp>
                  <p:nvGrpSpPr>
                    <p:cNvPr id="36962" name="Group 98"/>
                    <p:cNvGrpSpPr>
                      <a:grpSpLocks/>
                    </p:cNvGrpSpPr>
                    <p:nvPr/>
                  </p:nvGrpSpPr>
                  <p:grpSpPr bwMode="auto">
                    <a:xfrm>
                      <a:off x="1702" y="2393"/>
                      <a:ext cx="2920" cy="1378"/>
                      <a:chOff x="1702" y="2393"/>
                      <a:chExt cx="2920" cy="1378"/>
                    </a:xfrm>
                  </p:grpSpPr>
                  <p:grpSp>
                    <p:nvGrpSpPr>
                      <p:cNvPr id="36950" name="Group 86"/>
                      <p:cNvGrpSpPr>
                        <a:grpSpLocks/>
                      </p:cNvGrpSpPr>
                      <p:nvPr/>
                    </p:nvGrpSpPr>
                    <p:grpSpPr bwMode="auto">
                      <a:xfrm>
                        <a:off x="1702" y="2393"/>
                        <a:ext cx="2920" cy="1378"/>
                        <a:chOff x="1702" y="2393"/>
                        <a:chExt cx="2920" cy="1378"/>
                      </a:xfrm>
                    </p:grpSpPr>
                    <p:grpSp>
                      <p:nvGrpSpPr>
                        <p:cNvPr id="36925" name="Group 61"/>
                        <p:cNvGrpSpPr>
                          <a:grpSpLocks/>
                        </p:cNvGrpSpPr>
                        <p:nvPr/>
                      </p:nvGrpSpPr>
                      <p:grpSpPr bwMode="auto">
                        <a:xfrm>
                          <a:off x="1702" y="2393"/>
                          <a:ext cx="2920" cy="1378"/>
                          <a:chOff x="1702" y="2393"/>
                          <a:chExt cx="2920" cy="1378"/>
                        </a:xfrm>
                      </p:grpSpPr>
                      <p:sp>
                        <p:nvSpPr>
                          <p:cNvPr id="36909" name="Freeform 45"/>
                          <p:cNvSpPr>
                            <a:spLocks/>
                          </p:cNvSpPr>
                          <p:nvPr/>
                        </p:nvSpPr>
                        <p:spPr bwMode="auto">
                          <a:xfrm>
                            <a:off x="1702" y="2393"/>
                            <a:ext cx="2897" cy="1377"/>
                          </a:xfrm>
                          <a:custGeom>
                            <a:avLst/>
                            <a:gdLst>
                              <a:gd name="T0" fmla="*/ 26 w 2897"/>
                              <a:gd name="T1" fmla="*/ 605 h 1377"/>
                              <a:gd name="T2" fmla="*/ 60 w 2897"/>
                              <a:gd name="T3" fmla="*/ 644 h 1377"/>
                              <a:gd name="T4" fmla="*/ 95 w 2897"/>
                              <a:gd name="T5" fmla="*/ 691 h 1377"/>
                              <a:gd name="T6" fmla="*/ 117 w 2897"/>
                              <a:gd name="T7" fmla="*/ 733 h 1377"/>
                              <a:gd name="T8" fmla="*/ 402 w 2897"/>
                              <a:gd name="T9" fmla="*/ 740 h 1377"/>
                              <a:gd name="T10" fmla="*/ 883 w 2897"/>
                              <a:gd name="T11" fmla="*/ 840 h 1377"/>
                              <a:gd name="T12" fmla="*/ 1141 w 2897"/>
                              <a:gd name="T13" fmla="*/ 909 h 1377"/>
                              <a:gd name="T14" fmla="*/ 1168 w 2897"/>
                              <a:gd name="T15" fmla="*/ 971 h 1377"/>
                              <a:gd name="T16" fmla="*/ 1202 w 2897"/>
                              <a:gd name="T17" fmla="*/ 1042 h 1377"/>
                              <a:gd name="T18" fmla="*/ 1229 w 2897"/>
                              <a:gd name="T19" fmla="*/ 1111 h 1377"/>
                              <a:gd name="T20" fmla="*/ 1261 w 2897"/>
                              <a:gd name="T21" fmla="*/ 1185 h 1377"/>
                              <a:gd name="T22" fmla="*/ 1296 w 2897"/>
                              <a:gd name="T23" fmla="*/ 1256 h 1377"/>
                              <a:gd name="T24" fmla="*/ 1320 w 2897"/>
                              <a:gd name="T25" fmla="*/ 1376 h 1377"/>
                              <a:gd name="T26" fmla="*/ 2539 w 2897"/>
                              <a:gd name="T27" fmla="*/ 646 h 1377"/>
                              <a:gd name="T28" fmla="*/ 2394 w 2897"/>
                              <a:gd name="T29" fmla="*/ 366 h 1377"/>
                              <a:gd name="T30" fmla="*/ 2345 w 2897"/>
                              <a:gd name="T31" fmla="*/ 312 h 1377"/>
                              <a:gd name="T32" fmla="*/ 2325 w 2897"/>
                              <a:gd name="T33" fmla="*/ 283 h 1377"/>
                              <a:gd name="T34" fmla="*/ 2276 w 2897"/>
                              <a:gd name="T35" fmla="*/ 238 h 1377"/>
                              <a:gd name="T36" fmla="*/ 2240 w 2897"/>
                              <a:gd name="T37" fmla="*/ 205 h 1377"/>
                              <a:gd name="T38" fmla="*/ 2085 w 2897"/>
                              <a:gd name="T39" fmla="*/ 149 h 1377"/>
                              <a:gd name="T40" fmla="*/ 1552 w 2897"/>
                              <a:gd name="T41" fmla="*/ 316 h 1377"/>
                              <a:gd name="T42" fmla="*/ 1235 w 2897"/>
                              <a:gd name="T43" fmla="*/ 195 h 1377"/>
                              <a:gd name="T44" fmla="*/ 1180 w 2897"/>
                              <a:gd name="T45" fmla="*/ 206 h 1377"/>
                              <a:gd name="T46" fmla="*/ 1135 w 2897"/>
                              <a:gd name="T47" fmla="*/ 221 h 1377"/>
                              <a:gd name="T48" fmla="*/ 1106 w 2897"/>
                              <a:gd name="T49" fmla="*/ 254 h 1377"/>
                              <a:gd name="T50" fmla="*/ 1059 w 2897"/>
                              <a:gd name="T51" fmla="*/ 253 h 1377"/>
                              <a:gd name="T52" fmla="*/ 1028 w 2897"/>
                              <a:gd name="T53" fmla="*/ 279 h 1377"/>
                              <a:gd name="T54" fmla="*/ 999 w 2897"/>
                              <a:gd name="T55" fmla="*/ 283 h 1377"/>
                              <a:gd name="T56" fmla="*/ 968 w 2897"/>
                              <a:gd name="T57" fmla="*/ 294 h 1377"/>
                              <a:gd name="T58" fmla="*/ 923 w 2897"/>
                              <a:gd name="T59" fmla="*/ 314 h 1377"/>
                              <a:gd name="T60" fmla="*/ 873 w 2897"/>
                              <a:gd name="T61" fmla="*/ 349 h 1377"/>
                              <a:gd name="T62" fmla="*/ 830 w 2897"/>
                              <a:gd name="T63" fmla="*/ 361 h 1377"/>
                              <a:gd name="T64" fmla="*/ 771 w 2897"/>
                              <a:gd name="T65" fmla="*/ 390 h 1377"/>
                              <a:gd name="T66" fmla="*/ 726 w 2897"/>
                              <a:gd name="T67" fmla="*/ 380 h 1377"/>
                              <a:gd name="T68" fmla="*/ 679 w 2897"/>
                              <a:gd name="T69" fmla="*/ 391 h 1377"/>
                              <a:gd name="T70" fmla="*/ 632 w 2897"/>
                              <a:gd name="T71" fmla="*/ 389 h 1377"/>
                              <a:gd name="T72" fmla="*/ 590 w 2897"/>
                              <a:gd name="T73" fmla="*/ 390 h 1377"/>
                              <a:gd name="T74" fmla="*/ 550 w 2897"/>
                              <a:gd name="T75" fmla="*/ 410 h 1377"/>
                              <a:gd name="T76" fmla="*/ 517 w 2897"/>
                              <a:gd name="T77" fmla="*/ 423 h 1377"/>
                              <a:gd name="T78" fmla="*/ 478 w 2897"/>
                              <a:gd name="T79" fmla="*/ 425 h 1377"/>
                              <a:gd name="T80" fmla="*/ 429 w 2897"/>
                              <a:gd name="T81" fmla="*/ 427 h 1377"/>
                              <a:gd name="T82" fmla="*/ 384 w 2897"/>
                              <a:gd name="T83" fmla="*/ 414 h 1377"/>
                              <a:gd name="T84" fmla="*/ 334 w 2897"/>
                              <a:gd name="T85" fmla="*/ 410 h 1377"/>
                              <a:gd name="T86" fmla="*/ 288 w 2897"/>
                              <a:gd name="T87" fmla="*/ 430 h 1377"/>
                              <a:gd name="T88" fmla="*/ 239 w 2897"/>
                              <a:gd name="T89" fmla="*/ 459 h 1377"/>
                              <a:gd name="T90" fmla="*/ 196 w 2897"/>
                              <a:gd name="T91" fmla="*/ 475 h 1377"/>
                              <a:gd name="T92" fmla="*/ 159 w 2897"/>
                              <a:gd name="T93" fmla="*/ 501 h 1377"/>
                              <a:gd name="T94" fmla="*/ 131 w 2897"/>
                              <a:gd name="T95" fmla="*/ 530 h 1377"/>
                              <a:gd name="T96" fmla="*/ 102 w 2897"/>
                              <a:gd name="T97" fmla="*/ 540 h 1377"/>
                              <a:gd name="T98" fmla="*/ 66 w 2897"/>
                              <a:gd name="T99" fmla="*/ 555 h 1377"/>
                              <a:gd name="T100" fmla="*/ 24 w 2897"/>
                              <a:gd name="T101" fmla="*/ 563 h 1377"/>
                              <a:gd name="T102" fmla="*/ 0 w 2897"/>
                              <a:gd name="T103" fmla="*/ 584 h 13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897" h="1377">
                                <a:moveTo>
                                  <a:pt x="0" y="584"/>
                                </a:moveTo>
                                <a:lnTo>
                                  <a:pt x="15" y="594"/>
                                </a:lnTo>
                                <a:lnTo>
                                  <a:pt x="26" y="605"/>
                                </a:lnTo>
                                <a:lnTo>
                                  <a:pt x="35" y="618"/>
                                </a:lnTo>
                                <a:lnTo>
                                  <a:pt x="46" y="631"/>
                                </a:lnTo>
                                <a:lnTo>
                                  <a:pt x="60" y="644"/>
                                </a:lnTo>
                                <a:lnTo>
                                  <a:pt x="72" y="659"/>
                                </a:lnTo>
                                <a:lnTo>
                                  <a:pt x="83" y="673"/>
                                </a:lnTo>
                                <a:lnTo>
                                  <a:pt x="95" y="691"/>
                                </a:lnTo>
                                <a:lnTo>
                                  <a:pt x="105" y="709"/>
                                </a:lnTo>
                                <a:lnTo>
                                  <a:pt x="114" y="724"/>
                                </a:lnTo>
                                <a:lnTo>
                                  <a:pt x="117" y="733"/>
                                </a:lnTo>
                                <a:lnTo>
                                  <a:pt x="120" y="743"/>
                                </a:lnTo>
                                <a:lnTo>
                                  <a:pt x="214" y="738"/>
                                </a:lnTo>
                                <a:lnTo>
                                  <a:pt x="402" y="740"/>
                                </a:lnTo>
                                <a:lnTo>
                                  <a:pt x="566" y="742"/>
                                </a:lnTo>
                                <a:lnTo>
                                  <a:pt x="765" y="732"/>
                                </a:lnTo>
                                <a:lnTo>
                                  <a:pt x="883" y="840"/>
                                </a:lnTo>
                                <a:lnTo>
                                  <a:pt x="1020" y="846"/>
                                </a:lnTo>
                                <a:lnTo>
                                  <a:pt x="1122" y="877"/>
                                </a:lnTo>
                                <a:lnTo>
                                  <a:pt x="1141" y="909"/>
                                </a:lnTo>
                                <a:lnTo>
                                  <a:pt x="1149" y="930"/>
                                </a:lnTo>
                                <a:lnTo>
                                  <a:pt x="1157" y="950"/>
                                </a:lnTo>
                                <a:lnTo>
                                  <a:pt x="1168" y="971"/>
                                </a:lnTo>
                                <a:lnTo>
                                  <a:pt x="1181" y="992"/>
                                </a:lnTo>
                                <a:lnTo>
                                  <a:pt x="1193" y="1013"/>
                                </a:lnTo>
                                <a:lnTo>
                                  <a:pt x="1202" y="1042"/>
                                </a:lnTo>
                                <a:lnTo>
                                  <a:pt x="1208" y="1063"/>
                                </a:lnTo>
                                <a:lnTo>
                                  <a:pt x="1220" y="1085"/>
                                </a:lnTo>
                                <a:lnTo>
                                  <a:pt x="1229" y="1111"/>
                                </a:lnTo>
                                <a:lnTo>
                                  <a:pt x="1238" y="1136"/>
                                </a:lnTo>
                                <a:lnTo>
                                  <a:pt x="1250" y="1164"/>
                                </a:lnTo>
                                <a:lnTo>
                                  <a:pt x="1261" y="1185"/>
                                </a:lnTo>
                                <a:lnTo>
                                  <a:pt x="1273" y="1208"/>
                                </a:lnTo>
                                <a:lnTo>
                                  <a:pt x="1286" y="1229"/>
                                </a:lnTo>
                                <a:lnTo>
                                  <a:pt x="1296" y="1256"/>
                                </a:lnTo>
                                <a:lnTo>
                                  <a:pt x="1303" y="1287"/>
                                </a:lnTo>
                                <a:lnTo>
                                  <a:pt x="1314" y="1327"/>
                                </a:lnTo>
                                <a:lnTo>
                                  <a:pt x="1320" y="1376"/>
                                </a:lnTo>
                                <a:lnTo>
                                  <a:pt x="2896" y="1376"/>
                                </a:lnTo>
                                <a:lnTo>
                                  <a:pt x="2796" y="1101"/>
                                </a:lnTo>
                                <a:lnTo>
                                  <a:pt x="2539" y="646"/>
                                </a:lnTo>
                                <a:lnTo>
                                  <a:pt x="2441" y="433"/>
                                </a:lnTo>
                                <a:lnTo>
                                  <a:pt x="2407" y="373"/>
                                </a:lnTo>
                                <a:lnTo>
                                  <a:pt x="2394" y="366"/>
                                </a:lnTo>
                                <a:lnTo>
                                  <a:pt x="2376" y="352"/>
                                </a:lnTo>
                                <a:lnTo>
                                  <a:pt x="2359" y="333"/>
                                </a:lnTo>
                                <a:lnTo>
                                  <a:pt x="2345" y="312"/>
                                </a:lnTo>
                                <a:lnTo>
                                  <a:pt x="2343" y="301"/>
                                </a:lnTo>
                                <a:lnTo>
                                  <a:pt x="2339" y="295"/>
                                </a:lnTo>
                                <a:lnTo>
                                  <a:pt x="2325" y="283"/>
                                </a:lnTo>
                                <a:lnTo>
                                  <a:pt x="2308" y="269"/>
                                </a:lnTo>
                                <a:lnTo>
                                  <a:pt x="2293" y="257"/>
                                </a:lnTo>
                                <a:lnTo>
                                  <a:pt x="2276" y="238"/>
                                </a:lnTo>
                                <a:lnTo>
                                  <a:pt x="2265" y="221"/>
                                </a:lnTo>
                                <a:lnTo>
                                  <a:pt x="2257" y="214"/>
                                </a:lnTo>
                                <a:lnTo>
                                  <a:pt x="2240" y="205"/>
                                </a:lnTo>
                                <a:lnTo>
                                  <a:pt x="2222" y="195"/>
                                </a:lnTo>
                                <a:lnTo>
                                  <a:pt x="2205" y="191"/>
                                </a:lnTo>
                                <a:lnTo>
                                  <a:pt x="2085" y="149"/>
                                </a:lnTo>
                                <a:lnTo>
                                  <a:pt x="1923" y="84"/>
                                </a:lnTo>
                                <a:lnTo>
                                  <a:pt x="1797" y="0"/>
                                </a:lnTo>
                                <a:lnTo>
                                  <a:pt x="1552" y="316"/>
                                </a:lnTo>
                                <a:lnTo>
                                  <a:pt x="1450" y="321"/>
                                </a:lnTo>
                                <a:lnTo>
                                  <a:pt x="1300" y="194"/>
                                </a:lnTo>
                                <a:lnTo>
                                  <a:pt x="1235" y="195"/>
                                </a:lnTo>
                                <a:lnTo>
                                  <a:pt x="1213" y="194"/>
                                </a:lnTo>
                                <a:lnTo>
                                  <a:pt x="1195" y="197"/>
                                </a:lnTo>
                                <a:lnTo>
                                  <a:pt x="1180" y="206"/>
                                </a:lnTo>
                                <a:lnTo>
                                  <a:pt x="1166" y="210"/>
                                </a:lnTo>
                                <a:lnTo>
                                  <a:pt x="1150" y="215"/>
                                </a:lnTo>
                                <a:lnTo>
                                  <a:pt x="1135" y="221"/>
                                </a:lnTo>
                                <a:lnTo>
                                  <a:pt x="1123" y="229"/>
                                </a:lnTo>
                                <a:lnTo>
                                  <a:pt x="1112" y="240"/>
                                </a:lnTo>
                                <a:lnTo>
                                  <a:pt x="1106" y="254"/>
                                </a:lnTo>
                                <a:lnTo>
                                  <a:pt x="1091" y="253"/>
                                </a:lnTo>
                                <a:lnTo>
                                  <a:pt x="1075" y="251"/>
                                </a:lnTo>
                                <a:lnTo>
                                  <a:pt x="1059" y="253"/>
                                </a:lnTo>
                                <a:lnTo>
                                  <a:pt x="1046" y="259"/>
                                </a:lnTo>
                                <a:lnTo>
                                  <a:pt x="1037" y="268"/>
                                </a:lnTo>
                                <a:lnTo>
                                  <a:pt x="1028" y="279"/>
                                </a:lnTo>
                                <a:lnTo>
                                  <a:pt x="1019" y="285"/>
                                </a:lnTo>
                                <a:lnTo>
                                  <a:pt x="1007" y="286"/>
                                </a:lnTo>
                                <a:lnTo>
                                  <a:pt x="999" y="283"/>
                                </a:lnTo>
                                <a:lnTo>
                                  <a:pt x="992" y="282"/>
                                </a:lnTo>
                                <a:lnTo>
                                  <a:pt x="981" y="286"/>
                                </a:lnTo>
                                <a:lnTo>
                                  <a:pt x="968" y="294"/>
                                </a:lnTo>
                                <a:lnTo>
                                  <a:pt x="953" y="305"/>
                                </a:lnTo>
                                <a:lnTo>
                                  <a:pt x="938" y="310"/>
                                </a:lnTo>
                                <a:lnTo>
                                  <a:pt x="923" y="314"/>
                                </a:lnTo>
                                <a:lnTo>
                                  <a:pt x="907" y="323"/>
                                </a:lnTo>
                                <a:lnTo>
                                  <a:pt x="888" y="338"/>
                                </a:lnTo>
                                <a:lnTo>
                                  <a:pt x="873" y="349"/>
                                </a:lnTo>
                                <a:lnTo>
                                  <a:pt x="861" y="352"/>
                                </a:lnTo>
                                <a:lnTo>
                                  <a:pt x="845" y="354"/>
                                </a:lnTo>
                                <a:lnTo>
                                  <a:pt x="830" y="361"/>
                                </a:lnTo>
                                <a:lnTo>
                                  <a:pt x="808" y="371"/>
                                </a:lnTo>
                                <a:lnTo>
                                  <a:pt x="788" y="382"/>
                                </a:lnTo>
                                <a:lnTo>
                                  <a:pt x="771" y="390"/>
                                </a:lnTo>
                                <a:lnTo>
                                  <a:pt x="758" y="386"/>
                                </a:lnTo>
                                <a:lnTo>
                                  <a:pt x="743" y="381"/>
                                </a:lnTo>
                                <a:lnTo>
                                  <a:pt x="726" y="380"/>
                                </a:lnTo>
                                <a:lnTo>
                                  <a:pt x="708" y="383"/>
                                </a:lnTo>
                                <a:lnTo>
                                  <a:pt x="692" y="389"/>
                                </a:lnTo>
                                <a:lnTo>
                                  <a:pt x="679" y="391"/>
                                </a:lnTo>
                                <a:lnTo>
                                  <a:pt x="663" y="393"/>
                                </a:lnTo>
                                <a:lnTo>
                                  <a:pt x="645" y="392"/>
                                </a:lnTo>
                                <a:lnTo>
                                  <a:pt x="632" y="389"/>
                                </a:lnTo>
                                <a:lnTo>
                                  <a:pt x="618" y="388"/>
                                </a:lnTo>
                                <a:lnTo>
                                  <a:pt x="605" y="387"/>
                                </a:lnTo>
                                <a:lnTo>
                                  <a:pt x="590" y="390"/>
                                </a:lnTo>
                                <a:lnTo>
                                  <a:pt x="575" y="395"/>
                                </a:lnTo>
                                <a:lnTo>
                                  <a:pt x="564" y="404"/>
                                </a:lnTo>
                                <a:lnTo>
                                  <a:pt x="550" y="410"/>
                                </a:lnTo>
                                <a:lnTo>
                                  <a:pt x="539" y="418"/>
                                </a:lnTo>
                                <a:lnTo>
                                  <a:pt x="529" y="419"/>
                                </a:lnTo>
                                <a:lnTo>
                                  <a:pt x="517" y="423"/>
                                </a:lnTo>
                                <a:lnTo>
                                  <a:pt x="504" y="427"/>
                                </a:lnTo>
                                <a:lnTo>
                                  <a:pt x="492" y="426"/>
                                </a:lnTo>
                                <a:lnTo>
                                  <a:pt x="478" y="425"/>
                                </a:lnTo>
                                <a:lnTo>
                                  <a:pt x="462" y="424"/>
                                </a:lnTo>
                                <a:lnTo>
                                  <a:pt x="443" y="425"/>
                                </a:lnTo>
                                <a:lnTo>
                                  <a:pt x="429" y="427"/>
                                </a:lnTo>
                                <a:lnTo>
                                  <a:pt x="415" y="428"/>
                                </a:lnTo>
                                <a:lnTo>
                                  <a:pt x="400" y="420"/>
                                </a:lnTo>
                                <a:lnTo>
                                  <a:pt x="384" y="414"/>
                                </a:lnTo>
                                <a:lnTo>
                                  <a:pt x="367" y="410"/>
                                </a:lnTo>
                                <a:lnTo>
                                  <a:pt x="348" y="408"/>
                                </a:lnTo>
                                <a:lnTo>
                                  <a:pt x="334" y="410"/>
                                </a:lnTo>
                                <a:lnTo>
                                  <a:pt x="321" y="416"/>
                                </a:lnTo>
                                <a:lnTo>
                                  <a:pt x="305" y="423"/>
                                </a:lnTo>
                                <a:lnTo>
                                  <a:pt x="288" y="430"/>
                                </a:lnTo>
                                <a:lnTo>
                                  <a:pt x="273" y="440"/>
                                </a:lnTo>
                                <a:lnTo>
                                  <a:pt x="256" y="450"/>
                                </a:lnTo>
                                <a:lnTo>
                                  <a:pt x="239" y="459"/>
                                </a:lnTo>
                                <a:lnTo>
                                  <a:pt x="225" y="465"/>
                                </a:lnTo>
                                <a:lnTo>
                                  <a:pt x="209" y="470"/>
                                </a:lnTo>
                                <a:lnTo>
                                  <a:pt x="196" y="475"/>
                                </a:lnTo>
                                <a:lnTo>
                                  <a:pt x="183" y="484"/>
                                </a:lnTo>
                                <a:lnTo>
                                  <a:pt x="172" y="494"/>
                                </a:lnTo>
                                <a:lnTo>
                                  <a:pt x="159" y="501"/>
                                </a:lnTo>
                                <a:lnTo>
                                  <a:pt x="147" y="510"/>
                                </a:lnTo>
                                <a:lnTo>
                                  <a:pt x="139" y="518"/>
                                </a:lnTo>
                                <a:lnTo>
                                  <a:pt x="131" y="530"/>
                                </a:lnTo>
                                <a:lnTo>
                                  <a:pt x="124" y="536"/>
                                </a:lnTo>
                                <a:lnTo>
                                  <a:pt x="113" y="539"/>
                                </a:lnTo>
                                <a:lnTo>
                                  <a:pt x="102" y="540"/>
                                </a:lnTo>
                                <a:lnTo>
                                  <a:pt x="89" y="544"/>
                                </a:lnTo>
                                <a:lnTo>
                                  <a:pt x="78" y="549"/>
                                </a:lnTo>
                                <a:lnTo>
                                  <a:pt x="66" y="555"/>
                                </a:lnTo>
                                <a:lnTo>
                                  <a:pt x="54" y="557"/>
                                </a:lnTo>
                                <a:lnTo>
                                  <a:pt x="39" y="559"/>
                                </a:lnTo>
                                <a:lnTo>
                                  <a:pt x="24" y="563"/>
                                </a:lnTo>
                                <a:lnTo>
                                  <a:pt x="12" y="569"/>
                                </a:lnTo>
                                <a:lnTo>
                                  <a:pt x="5" y="575"/>
                                </a:lnTo>
                                <a:lnTo>
                                  <a:pt x="0" y="584"/>
                                </a:lnTo>
                              </a:path>
                            </a:pathLst>
                          </a:custGeom>
                          <a:solidFill>
                            <a:srgbClr val="9F9F9F"/>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36924" name="Group 60"/>
                          <p:cNvGrpSpPr>
                            <a:grpSpLocks/>
                          </p:cNvGrpSpPr>
                          <p:nvPr/>
                        </p:nvGrpSpPr>
                        <p:grpSpPr bwMode="auto">
                          <a:xfrm>
                            <a:off x="1811" y="2430"/>
                            <a:ext cx="2811" cy="1341"/>
                            <a:chOff x="1811" y="2430"/>
                            <a:chExt cx="2811" cy="1341"/>
                          </a:xfrm>
                        </p:grpSpPr>
                        <p:sp>
                          <p:nvSpPr>
                            <p:cNvPr id="36910" name="Freeform 46"/>
                            <p:cNvSpPr>
                              <a:spLocks/>
                            </p:cNvSpPr>
                            <p:nvPr/>
                          </p:nvSpPr>
                          <p:spPr bwMode="auto">
                            <a:xfrm>
                              <a:off x="1819" y="2821"/>
                              <a:ext cx="1002" cy="445"/>
                            </a:xfrm>
                            <a:custGeom>
                              <a:avLst/>
                              <a:gdLst>
                                <a:gd name="T0" fmla="*/ 14 w 1002"/>
                                <a:gd name="T1" fmla="*/ 268 h 445"/>
                                <a:gd name="T2" fmla="*/ 14 w 1002"/>
                                <a:gd name="T3" fmla="*/ 218 h 445"/>
                                <a:gd name="T4" fmla="*/ 18 w 1002"/>
                                <a:gd name="T5" fmla="*/ 176 h 445"/>
                                <a:gd name="T6" fmla="*/ 76 w 1002"/>
                                <a:gd name="T7" fmla="*/ 156 h 445"/>
                                <a:gd name="T8" fmla="*/ 127 w 1002"/>
                                <a:gd name="T9" fmla="*/ 150 h 445"/>
                                <a:gd name="T10" fmla="*/ 148 w 1002"/>
                                <a:gd name="T11" fmla="*/ 154 h 445"/>
                                <a:gd name="T12" fmla="*/ 171 w 1002"/>
                                <a:gd name="T13" fmla="*/ 153 h 445"/>
                                <a:gd name="T14" fmla="*/ 175 w 1002"/>
                                <a:gd name="T15" fmla="*/ 134 h 445"/>
                                <a:gd name="T16" fmla="*/ 206 w 1002"/>
                                <a:gd name="T17" fmla="*/ 122 h 445"/>
                                <a:gd name="T18" fmla="*/ 240 w 1002"/>
                                <a:gd name="T19" fmla="*/ 149 h 445"/>
                                <a:gd name="T20" fmla="*/ 253 w 1002"/>
                                <a:gd name="T21" fmla="*/ 132 h 445"/>
                                <a:gd name="T22" fmla="*/ 260 w 1002"/>
                                <a:gd name="T23" fmla="*/ 66 h 445"/>
                                <a:gd name="T24" fmla="*/ 291 w 1002"/>
                                <a:gd name="T25" fmla="*/ 122 h 445"/>
                                <a:gd name="T26" fmla="*/ 325 w 1002"/>
                                <a:gd name="T27" fmla="*/ 162 h 445"/>
                                <a:gd name="T28" fmla="*/ 332 w 1002"/>
                                <a:gd name="T29" fmla="*/ 148 h 445"/>
                                <a:gd name="T30" fmla="*/ 372 w 1002"/>
                                <a:gd name="T31" fmla="*/ 151 h 445"/>
                                <a:gd name="T32" fmla="*/ 361 w 1002"/>
                                <a:gd name="T33" fmla="*/ 91 h 445"/>
                                <a:gd name="T34" fmla="*/ 364 w 1002"/>
                                <a:gd name="T35" fmla="*/ 54 h 445"/>
                                <a:gd name="T36" fmla="*/ 400 w 1002"/>
                                <a:gd name="T37" fmla="*/ 88 h 445"/>
                                <a:gd name="T38" fmla="*/ 417 w 1002"/>
                                <a:gd name="T39" fmla="*/ 80 h 445"/>
                                <a:gd name="T40" fmla="*/ 429 w 1002"/>
                                <a:gd name="T41" fmla="*/ 77 h 445"/>
                                <a:gd name="T42" fmla="*/ 461 w 1002"/>
                                <a:gd name="T43" fmla="*/ 89 h 445"/>
                                <a:gd name="T44" fmla="*/ 455 w 1002"/>
                                <a:gd name="T45" fmla="*/ 25 h 445"/>
                                <a:gd name="T46" fmla="*/ 478 w 1002"/>
                                <a:gd name="T47" fmla="*/ 93 h 445"/>
                                <a:gd name="T48" fmla="*/ 499 w 1002"/>
                                <a:gd name="T49" fmla="*/ 172 h 445"/>
                                <a:gd name="T50" fmla="*/ 533 w 1002"/>
                                <a:gd name="T51" fmla="*/ 242 h 445"/>
                                <a:gd name="T52" fmla="*/ 549 w 1002"/>
                                <a:gd name="T53" fmla="*/ 243 h 445"/>
                                <a:gd name="T54" fmla="*/ 568 w 1002"/>
                                <a:gd name="T55" fmla="*/ 236 h 445"/>
                                <a:gd name="T56" fmla="*/ 528 w 1002"/>
                                <a:gd name="T57" fmla="*/ 163 h 445"/>
                                <a:gd name="T58" fmla="*/ 574 w 1002"/>
                                <a:gd name="T59" fmla="*/ 217 h 445"/>
                                <a:gd name="T60" fmla="*/ 600 w 1002"/>
                                <a:gd name="T61" fmla="*/ 262 h 445"/>
                                <a:gd name="T62" fmla="*/ 623 w 1002"/>
                                <a:gd name="T63" fmla="*/ 280 h 445"/>
                                <a:gd name="T64" fmla="*/ 669 w 1002"/>
                                <a:gd name="T65" fmla="*/ 277 h 445"/>
                                <a:gd name="T66" fmla="*/ 704 w 1002"/>
                                <a:gd name="T67" fmla="*/ 224 h 445"/>
                                <a:gd name="T68" fmla="*/ 711 w 1002"/>
                                <a:gd name="T69" fmla="*/ 259 h 445"/>
                                <a:gd name="T70" fmla="*/ 730 w 1002"/>
                                <a:gd name="T71" fmla="*/ 277 h 445"/>
                                <a:gd name="T72" fmla="*/ 788 w 1002"/>
                                <a:gd name="T73" fmla="*/ 224 h 445"/>
                                <a:gd name="T74" fmla="*/ 788 w 1002"/>
                                <a:gd name="T75" fmla="*/ 121 h 445"/>
                                <a:gd name="T76" fmla="*/ 773 w 1002"/>
                                <a:gd name="T77" fmla="*/ 0 h 445"/>
                                <a:gd name="T78" fmla="*/ 818 w 1002"/>
                                <a:gd name="T79" fmla="*/ 83 h 445"/>
                                <a:gd name="T80" fmla="*/ 850 w 1002"/>
                                <a:gd name="T81" fmla="*/ 179 h 445"/>
                                <a:gd name="T82" fmla="*/ 871 w 1002"/>
                                <a:gd name="T83" fmla="*/ 248 h 445"/>
                                <a:gd name="T84" fmla="*/ 882 w 1002"/>
                                <a:gd name="T85" fmla="*/ 296 h 445"/>
                                <a:gd name="T86" fmla="*/ 849 w 1002"/>
                                <a:gd name="T87" fmla="*/ 351 h 445"/>
                                <a:gd name="T88" fmla="*/ 886 w 1002"/>
                                <a:gd name="T89" fmla="*/ 331 h 445"/>
                                <a:gd name="T90" fmla="*/ 907 w 1002"/>
                                <a:gd name="T91" fmla="*/ 299 h 445"/>
                                <a:gd name="T92" fmla="*/ 931 w 1002"/>
                                <a:gd name="T93" fmla="*/ 351 h 445"/>
                                <a:gd name="T94" fmla="*/ 951 w 1002"/>
                                <a:gd name="T95" fmla="*/ 386 h 445"/>
                                <a:gd name="T96" fmla="*/ 955 w 1002"/>
                                <a:gd name="T97" fmla="*/ 329 h 445"/>
                                <a:gd name="T98" fmla="*/ 984 w 1002"/>
                                <a:gd name="T99" fmla="*/ 395 h 445"/>
                                <a:gd name="T100" fmla="*/ 974 w 1002"/>
                                <a:gd name="T101" fmla="*/ 443 h 445"/>
                                <a:gd name="T102" fmla="*/ 717 w 1002"/>
                                <a:gd name="T103" fmla="*/ 378 h 4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002" h="445">
                                  <a:moveTo>
                                    <a:pt x="0" y="313"/>
                                  </a:moveTo>
                                  <a:lnTo>
                                    <a:pt x="3" y="299"/>
                                  </a:lnTo>
                                  <a:lnTo>
                                    <a:pt x="8" y="280"/>
                                  </a:lnTo>
                                  <a:lnTo>
                                    <a:pt x="14" y="268"/>
                                  </a:lnTo>
                                  <a:lnTo>
                                    <a:pt x="19" y="259"/>
                                  </a:lnTo>
                                  <a:lnTo>
                                    <a:pt x="17" y="246"/>
                                  </a:lnTo>
                                  <a:lnTo>
                                    <a:pt x="18" y="229"/>
                                  </a:lnTo>
                                  <a:lnTo>
                                    <a:pt x="14" y="218"/>
                                  </a:lnTo>
                                  <a:lnTo>
                                    <a:pt x="10" y="205"/>
                                  </a:lnTo>
                                  <a:lnTo>
                                    <a:pt x="9" y="194"/>
                                  </a:lnTo>
                                  <a:lnTo>
                                    <a:pt x="12" y="184"/>
                                  </a:lnTo>
                                  <a:lnTo>
                                    <a:pt x="18" y="176"/>
                                  </a:lnTo>
                                  <a:lnTo>
                                    <a:pt x="29" y="169"/>
                                  </a:lnTo>
                                  <a:lnTo>
                                    <a:pt x="43" y="162"/>
                                  </a:lnTo>
                                  <a:lnTo>
                                    <a:pt x="57" y="157"/>
                                  </a:lnTo>
                                  <a:lnTo>
                                    <a:pt x="76" y="156"/>
                                  </a:lnTo>
                                  <a:lnTo>
                                    <a:pt x="93" y="158"/>
                                  </a:lnTo>
                                  <a:lnTo>
                                    <a:pt x="101" y="150"/>
                                  </a:lnTo>
                                  <a:lnTo>
                                    <a:pt x="116" y="148"/>
                                  </a:lnTo>
                                  <a:lnTo>
                                    <a:pt x="127" y="150"/>
                                  </a:lnTo>
                                  <a:lnTo>
                                    <a:pt x="132" y="143"/>
                                  </a:lnTo>
                                  <a:lnTo>
                                    <a:pt x="138" y="139"/>
                                  </a:lnTo>
                                  <a:lnTo>
                                    <a:pt x="143" y="145"/>
                                  </a:lnTo>
                                  <a:lnTo>
                                    <a:pt x="148" y="154"/>
                                  </a:lnTo>
                                  <a:lnTo>
                                    <a:pt x="149" y="158"/>
                                  </a:lnTo>
                                  <a:lnTo>
                                    <a:pt x="157" y="157"/>
                                  </a:lnTo>
                                  <a:lnTo>
                                    <a:pt x="166" y="159"/>
                                  </a:lnTo>
                                  <a:lnTo>
                                    <a:pt x="171" y="153"/>
                                  </a:lnTo>
                                  <a:lnTo>
                                    <a:pt x="177" y="148"/>
                                  </a:lnTo>
                                  <a:lnTo>
                                    <a:pt x="156" y="122"/>
                                  </a:lnTo>
                                  <a:lnTo>
                                    <a:pt x="166" y="128"/>
                                  </a:lnTo>
                                  <a:lnTo>
                                    <a:pt x="175" y="134"/>
                                  </a:lnTo>
                                  <a:lnTo>
                                    <a:pt x="179" y="138"/>
                                  </a:lnTo>
                                  <a:lnTo>
                                    <a:pt x="188" y="131"/>
                                  </a:lnTo>
                                  <a:lnTo>
                                    <a:pt x="197" y="125"/>
                                  </a:lnTo>
                                  <a:lnTo>
                                    <a:pt x="206" y="122"/>
                                  </a:lnTo>
                                  <a:lnTo>
                                    <a:pt x="210" y="128"/>
                                  </a:lnTo>
                                  <a:lnTo>
                                    <a:pt x="219" y="139"/>
                                  </a:lnTo>
                                  <a:lnTo>
                                    <a:pt x="230" y="145"/>
                                  </a:lnTo>
                                  <a:lnTo>
                                    <a:pt x="240" y="149"/>
                                  </a:lnTo>
                                  <a:lnTo>
                                    <a:pt x="249" y="155"/>
                                  </a:lnTo>
                                  <a:lnTo>
                                    <a:pt x="253" y="158"/>
                                  </a:lnTo>
                                  <a:lnTo>
                                    <a:pt x="258" y="147"/>
                                  </a:lnTo>
                                  <a:lnTo>
                                    <a:pt x="253" y="132"/>
                                  </a:lnTo>
                                  <a:lnTo>
                                    <a:pt x="250" y="115"/>
                                  </a:lnTo>
                                  <a:lnTo>
                                    <a:pt x="252" y="96"/>
                                  </a:lnTo>
                                  <a:lnTo>
                                    <a:pt x="256" y="80"/>
                                  </a:lnTo>
                                  <a:lnTo>
                                    <a:pt x="260" y="66"/>
                                  </a:lnTo>
                                  <a:lnTo>
                                    <a:pt x="268" y="85"/>
                                  </a:lnTo>
                                  <a:lnTo>
                                    <a:pt x="275" y="97"/>
                                  </a:lnTo>
                                  <a:lnTo>
                                    <a:pt x="283" y="110"/>
                                  </a:lnTo>
                                  <a:lnTo>
                                    <a:pt x="291" y="122"/>
                                  </a:lnTo>
                                  <a:lnTo>
                                    <a:pt x="300" y="135"/>
                                  </a:lnTo>
                                  <a:lnTo>
                                    <a:pt x="309" y="146"/>
                                  </a:lnTo>
                                  <a:lnTo>
                                    <a:pt x="315" y="157"/>
                                  </a:lnTo>
                                  <a:lnTo>
                                    <a:pt x="325" y="162"/>
                                  </a:lnTo>
                                  <a:lnTo>
                                    <a:pt x="334" y="167"/>
                                  </a:lnTo>
                                  <a:lnTo>
                                    <a:pt x="343" y="175"/>
                                  </a:lnTo>
                                  <a:lnTo>
                                    <a:pt x="338" y="162"/>
                                  </a:lnTo>
                                  <a:lnTo>
                                    <a:pt x="332" y="148"/>
                                  </a:lnTo>
                                  <a:lnTo>
                                    <a:pt x="343" y="148"/>
                                  </a:lnTo>
                                  <a:lnTo>
                                    <a:pt x="358" y="151"/>
                                  </a:lnTo>
                                  <a:lnTo>
                                    <a:pt x="368" y="156"/>
                                  </a:lnTo>
                                  <a:lnTo>
                                    <a:pt x="372" y="151"/>
                                  </a:lnTo>
                                  <a:lnTo>
                                    <a:pt x="379" y="140"/>
                                  </a:lnTo>
                                  <a:lnTo>
                                    <a:pt x="375" y="125"/>
                                  </a:lnTo>
                                  <a:lnTo>
                                    <a:pt x="369" y="106"/>
                                  </a:lnTo>
                                  <a:lnTo>
                                    <a:pt x="361" y="91"/>
                                  </a:lnTo>
                                  <a:lnTo>
                                    <a:pt x="356" y="74"/>
                                  </a:lnTo>
                                  <a:lnTo>
                                    <a:pt x="356" y="57"/>
                                  </a:lnTo>
                                  <a:lnTo>
                                    <a:pt x="359" y="45"/>
                                  </a:lnTo>
                                  <a:lnTo>
                                    <a:pt x="364" y="54"/>
                                  </a:lnTo>
                                  <a:lnTo>
                                    <a:pt x="372" y="60"/>
                                  </a:lnTo>
                                  <a:lnTo>
                                    <a:pt x="380" y="71"/>
                                  </a:lnTo>
                                  <a:lnTo>
                                    <a:pt x="390" y="81"/>
                                  </a:lnTo>
                                  <a:lnTo>
                                    <a:pt x="400" y="88"/>
                                  </a:lnTo>
                                  <a:lnTo>
                                    <a:pt x="409" y="93"/>
                                  </a:lnTo>
                                  <a:lnTo>
                                    <a:pt x="417" y="98"/>
                                  </a:lnTo>
                                  <a:lnTo>
                                    <a:pt x="427" y="104"/>
                                  </a:lnTo>
                                  <a:lnTo>
                                    <a:pt x="417" y="80"/>
                                  </a:lnTo>
                                  <a:lnTo>
                                    <a:pt x="413" y="63"/>
                                  </a:lnTo>
                                  <a:lnTo>
                                    <a:pt x="409" y="39"/>
                                  </a:lnTo>
                                  <a:lnTo>
                                    <a:pt x="418" y="59"/>
                                  </a:lnTo>
                                  <a:lnTo>
                                    <a:pt x="429" y="77"/>
                                  </a:lnTo>
                                  <a:lnTo>
                                    <a:pt x="441" y="91"/>
                                  </a:lnTo>
                                  <a:lnTo>
                                    <a:pt x="455" y="104"/>
                                  </a:lnTo>
                                  <a:lnTo>
                                    <a:pt x="464" y="116"/>
                                  </a:lnTo>
                                  <a:lnTo>
                                    <a:pt x="461" y="89"/>
                                  </a:lnTo>
                                  <a:lnTo>
                                    <a:pt x="457" y="62"/>
                                  </a:lnTo>
                                  <a:lnTo>
                                    <a:pt x="450" y="37"/>
                                  </a:lnTo>
                                  <a:lnTo>
                                    <a:pt x="445" y="10"/>
                                  </a:lnTo>
                                  <a:lnTo>
                                    <a:pt x="455" y="25"/>
                                  </a:lnTo>
                                  <a:lnTo>
                                    <a:pt x="463" y="37"/>
                                  </a:lnTo>
                                  <a:lnTo>
                                    <a:pt x="468" y="53"/>
                                  </a:lnTo>
                                  <a:lnTo>
                                    <a:pt x="473" y="72"/>
                                  </a:lnTo>
                                  <a:lnTo>
                                    <a:pt x="478" y="93"/>
                                  </a:lnTo>
                                  <a:lnTo>
                                    <a:pt x="481" y="113"/>
                                  </a:lnTo>
                                  <a:lnTo>
                                    <a:pt x="484" y="139"/>
                                  </a:lnTo>
                                  <a:lnTo>
                                    <a:pt x="489" y="155"/>
                                  </a:lnTo>
                                  <a:lnTo>
                                    <a:pt x="499" y="172"/>
                                  </a:lnTo>
                                  <a:lnTo>
                                    <a:pt x="512" y="187"/>
                                  </a:lnTo>
                                  <a:lnTo>
                                    <a:pt x="519" y="202"/>
                                  </a:lnTo>
                                  <a:lnTo>
                                    <a:pt x="525" y="221"/>
                                  </a:lnTo>
                                  <a:lnTo>
                                    <a:pt x="533" y="242"/>
                                  </a:lnTo>
                                  <a:lnTo>
                                    <a:pt x="539" y="258"/>
                                  </a:lnTo>
                                  <a:lnTo>
                                    <a:pt x="539" y="242"/>
                                  </a:lnTo>
                                  <a:lnTo>
                                    <a:pt x="541" y="228"/>
                                  </a:lnTo>
                                  <a:lnTo>
                                    <a:pt x="549" y="243"/>
                                  </a:lnTo>
                                  <a:lnTo>
                                    <a:pt x="561" y="253"/>
                                  </a:lnTo>
                                  <a:lnTo>
                                    <a:pt x="571" y="256"/>
                                  </a:lnTo>
                                  <a:lnTo>
                                    <a:pt x="581" y="249"/>
                                  </a:lnTo>
                                  <a:lnTo>
                                    <a:pt x="568" y="236"/>
                                  </a:lnTo>
                                  <a:lnTo>
                                    <a:pt x="557" y="221"/>
                                  </a:lnTo>
                                  <a:lnTo>
                                    <a:pt x="545" y="203"/>
                                  </a:lnTo>
                                  <a:lnTo>
                                    <a:pt x="534" y="185"/>
                                  </a:lnTo>
                                  <a:lnTo>
                                    <a:pt x="528" y="163"/>
                                  </a:lnTo>
                                  <a:lnTo>
                                    <a:pt x="542" y="184"/>
                                  </a:lnTo>
                                  <a:lnTo>
                                    <a:pt x="551" y="195"/>
                                  </a:lnTo>
                                  <a:lnTo>
                                    <a:pt x="563" y="206"/>
                                  </a:lnTo>
                                  <a:lnTo>
                                    <a:pt x="574" y="217"/>
                                  </a:lnTo>
                                  <a:lnTo>
                                    <a:pt x="587" y="228"/>
                                  </a:lnTo>
                                  <a:lnTo>
                                    <a:pt x="597" y="239"/>
                                  </a:lnTo>
                                  <a:lnTo>
                                    <a:pt x="598" y="247"/>
                                  </a:lnTo>
                                  <a:lnTo>
                                    <a:pt x="600" y="262"/>
                                  </a:lnTo>
                                  <a:lnTo>
                                    <a:pt x="598" y="276"/>
                                  </a:lnTo>
                                  <a:lnTo>
                                    <a:pt x="607" y="281"/>
                                  </a:lnTo>
                                  <a:lnTo>
                                    <a:pt x="613" y="286"/>
                                  </a:lnTo>
                                  <a:lnTo>
                                    <a:pt x="623" y="280"/>
                                  </a:lnTo>
                                  <a:lnTo>
                                    <a:pt x="635" y="272"/>
                                  </a:lnTo>
                                  <a:lnTo>
                                    <a:pt x="649" y="259"/>
                                  </a:lnTo>
                                  <a:lnTo>
                                    <a:pt x="661" y="268"/>
                                  </a:lnTo>
                                  <a:lnTo>
                                    <a:pt x="669" y="277"/>
                                  </a:lnTo>
                                  <a:lnTo>
                                    <a:pt x="683" y="270"/>
                                  </a:lnTo>
                                  <a:lnTo>
                                    <a:pt x="696" y="265"/>
                                  </a:lnTo>
                                  <a:lnTo>
                                    <a:pt x="699" y="248"/>
                                  </a:lnTo>
                                  <a:lnTo>
                                    <a:pt x="704" y="224"/>
                                  </a:lnTo>
                                  <a:lnTo>
                                    <a:pt x="709" y="229"/>
                                  </a:lnTo>
                                  <a:lnTo>
                                    <a:pt x="715" y="232"/>
                                  </a:lnTo>
                                  <a:lnTo>
                                    <a:pt x="711" y="246"/>
                                  </a:lnTo>
                                  <a:lnTo>
                                    <a:pt x="711" y="259"/>
                                  </a:lnTo>
                                  <a:lnTo>
                                    <a:pt x="708" y="275"/>
                                  </a:lnTo>
                                  <a:lnTo>
                                    <a:pt x="712" y="280"/>
                                  </a:lnTo>
                                  <a:lnTo>
                                    <a:pt x="719" y="282"/>
                                  </a:lnTo>
                                  <a:lnTo>
                                    <a:pt x="730" y="277"/>
                                  </a:lnTo>
                                  <a:lnTo>
                                    <a:pt x="744" y="266"/>
                                  </a:lnTo>
                                  <a:lnTo>
                                    <a:pt x="764" y="250"/>
                                  </a:lnTo>
                                  <a:lnTo>
                                    <a:pt x="777" y="237"/>
                                  </a:lnTo>
                                  <a:lnTo>
                                    <a:pt x="788" y="224"/>
                                  </a:lnTo>
                                  <a:lnTo>
                                    <a:pt x="793" y="208"/>
                                  </a:lnTo>
                                  <a:lnTo>
                                    <a:pt x="792" y="188"/>
                                  </a:lnTo>
                                  <a:lnTo>
                                    <a:pt x="790" y="156"/>
                                  </a:lnTo>
                                  <a:lnTo>
                                    <a:pt x="788" y="121"/>
                                  </a:lnTo>
                                  <a:lnTo>
                                    <a:pt x="790" y="87"/>
                                  </a:lnTo>
                                  <a:lnTo>
                                    <a:pt x="781" y="57"/>
                                  </a:lnTo>
                                  <a:lnTo>
                                    <a:pt x="775" y="30"/>
                                  </a:lnTo>
                                  <a:lnTo>
                                    <a:pt x="773" y="0"/>
                                  </a:lnTo>
                                  <a:lnTo>
                                    <a:pt x="786" y="18"/>
                                  </a:lnTo>
                                  <a:lnTo>
                                    <a:pt x="801" y="39"/>
                                  </a:lnTo>
                                  <a:lnTo>
                                    <a:pt x="811" y="58"/>
                                  </a:lnTo>
                                  <a:lnTo>
                                    <a:pt x="818" y="83"/>
                                  </a:lnTo>
                                  <a:lnTo>
                                    <a:pt x="825" y="110"/>
                                  </a:lnTo>
                                  <a:lnTo>
                                    <a:pt x="833" y="133"/>
                                  </a:lnTo>
                                  <a:lnTo>
                                    <a:pt x="841" y="156"/>
                                  </a:lnTo>
                                  <a:lnTo>
                                    <a:pt x="850" y="179"/>
                                  </a:lnTo>
                                  <a:lnTo>
                                    <a:pt x="861" y="197"/>
                                  </a:lnTo>
                                  <a:lnTo>
                                    <a:pt x="872" y="213"/>
                                  </a:lnTo>
                                  <a:lnTo>
                                    <a:pt x="870" y="232"/>
                                  </a:lnTo>
                                  <a:lnTo>
                                    <a:pt x="871" y="248"/>
                                  </a:lnTo>
                                  <a:lnTo>
                                    <a:pt x="881" y="250"/>
                                  </a:lnTo>
                                  <a:lnTo>
                                    <a:pt x="890" y="256"/>
                                  </a:lnTo>
                                  <a:lnTo>
                                    <a:pt x="887" y="277"/>
                                  </a:lnTo>
                                  <a:lnTo>
                                    <a:pt x="882" y="296"/>
                                  </a:lnTo>
                                  <a:lnTo>
                                    <a:pt x="873" y="310"/>
                                  </a:lnTo>
                                  <a:lnTo>
                                    <a:pt x="860" y="325"/>
                                  </a:lnTo>
                                  <a:lnTo>
                                    <a:pt x="845" y="343"/>
                                  </a:lnTo>
                                  <a:lnTo>
                                    <a:pt x="849" y="351"/>
                                  </a:lnTo>
                                  <a:lnTo>
                                    <a:pt x="857" y="355"/>
                                  </a:lnTo>
                                  <a:lnTo>
                                    <a:pt x="866" y="354"/>
                                  </a:lnTo>
                                  <a:lnTo>
                                    <a:pt x="879" y="344"/>
                                  </a:lnTo>
                                  <a:lnTo>
                                    <a:pt x="886" y="331"/>
                                  </a:lnTo>
                                  <a:lnTo>
                                    <a:pt x="891" y="316"/>
                                  </a:lnTo>
                                  <a:lnTo>
                                    <a:pt x="896" y="302"/>
                                  </a:lnTo>
                                  <a:lnTo>
                                    <a:pt x="899" y="289"/>
                                  </a:lnTo>
                                  <a:lnTo>
                                    <a:pt x="907" y="299"/>
                                  </a:lnTo>
                                  <a:lnTo>
                                    <a:pt x="914" y="307"/>
                                  </a:lnTo>
                                  <a:lnTo>
                                    <a:pt x="921" y="319"/>
                                  </a:lnTo>
                                  <a:lnTo>
                                    <a:pt x="926" y="333"/>
                                  </a:lnTo>
                                  <a:lnTo>
                                    <a:pt x="931" y="351"/>
                                  </a:lnTo>
                                  <a:lnTo>
                                    <a:pt x="935" y="369"/>
                                  </a:lnTo>
                                  <a:lnTo>
                                    <a:pt x="938" y="382"/>
                                  </a:lnTo>
                                  <a:lnTo>
                                    <a:pt x="945" y="388"/>
                                  </a:lnTo>
                                  <a:lnTo>
                                    <a:pt x="951" y="386"/>
                                  </a:lnTo>
                                  <a:lnTo>
                                    <a:pt x="957" y="378"/>
                                  </a:lnTo>
                                  <a:lnTo>
                                    <a:pt x="956" y="367"/>
                                  </a:lnTo>
                                  <a:lnTo>
                                    <a:pt x="954" y="346"/>
                                  </a:lnTo>
                                  <a:lnTo>
                                    <a:pt x="955" y="329"/>
                                  </a:lnTo>
                                  <a:lnTo>
                                    <a:pt x="962" y="352"/>
                                  </a:lnTo>
                                  <a:lnTo>
                                    <a:pt x="968" y="363"/>
                                  </a:lnTo>
                                  <a:lnTo>
                                    <a:pt x="975" y="378"/>
                                  </a:lnTo>
                                  <a:lnTo>
                                    <a:pt x="984" y="395"/>
                                  </a:lnTo>
                                  <a:lnTo>
                                    <a:pt x="989" y="413"/>
                                  </a:lnTo>
                                  <a:lnTo>
                                    <a:pt x="994" y="431"/>
                                  </a:lnTo>
                                  <a:lnTo>
                                    <a:pt x="1001" y="444"/>
                                  </a:lnTo>
                                  <a:lnTo>
                                    <a:pt x="974" y="443"/>
                                  </a:lnTo>
                                  <a:lnTo>
                                    <a:pt x="914" y="420"/>
                                  </a:lnTo>
                                  <a:lnTo>
                                    <a:pt x="838" y="431"/>
                                  </a:lnTo>
                                  <a:lnTo>
                                    <a:pt x="779" y="431"/>
                                  </a:lnTo>
                                  <a:lnTo>
                                    <a:pt x="717" y="378"/>
                                  </a:lnTo>
                                  <a:lnTo>
                                    <a:pt x="670" y="310"/>
                                  </a:lnTo>
                                  <a:lnTo>
                                    <a:pt x="409" y="311"/>
                                  </a:lnTo>
                                  <a:lnTo>
                                    <a:pt x="0" y="313"/>
                                  </a:lnTo>
                                </a:path>
                              </a:pathLst>
                            </a:custGeom>
                            <a:solidFill>
                              <a:srgbClr val="80808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911" name="Freeform 47"/>
                            <p:cNvSpPr>
                              <a:spLocks/>
                            </p:cNvSpPr>
                            <p:nvPr/>
                          </p:nvSpPr>
                          <p:spPr bwMode="auto">
                            <a:xfrm>
                              <a:off x="1811" y="2969"/>
                              <a:ext cx="1016" cy="309"/>
                            </a:xfrm>
                            <a:custGeom>
                              <a:avLst/>
                              <a:gdLst>
                                <a:gd name="T0" fmla="*/ 7 w 1016"/>
                                <a:gd name="T1" fmla="*/ 169 h 309"/>
                                <a:gd name="T2" fmla="*/ 69 w 1016"/>
                                <a:gd name="T3" fmla="*/ 170 h 309"/>
                                <a:gd name="T4" fmla="*/ 135 w 1016"/>
                                <a:gd name="T5" fmla="*/ 169 h 309"/>
                                <a:gd name="T6" fmla="*/ 233 w 1016"/>
                                <a:gd name="T7" fmla="*/ 170 h 309"/>
                                <a:gd name="T8" fmla="*/ 322 w 1016"/>
                                <a:gd name="T9" fmla="*/ 169 h 309"/>
                                <a:gd name="T10" fmla="*/ 554 w 1016"/>
                                <a:gd name="T11" fmla="*/ 167 h 309"/>
                                <a:gd name="T12" fmla="*/ 666 w 1016"/>
                                <a:gd name="T13" fmla="*/ 182 h 309"/>
                                <a:gd name="T14" fmla="*/ 686 w 1016"/>
                                <a:gd name="T15" fmla="*/ 214 h 309"/>
                                <a:gd name="T16" fmla="*/ 714 w 1016"/>
                                <a:gd name="T17" fmla="*/ 247 h 309"/>
                                <a:gd name="T18" fmla="*/ 756 w 1016"/>
                                <a:gd name="T19" fmla="*/ 271 h 309"/>
                                <a:gd name="T20" fmla="*/ 811 w 1016"/>
                                <a:gd name="T21" fmla="*/ 289 h 309"/>
                                <a:gd name="T22" fmla="*/ 923 w 1016"/>
                                <a:gd name="T23" fmla="*/ 277 h 309"/>
                                <a:gd name="T24" fmla="*/ 978 w 1016"/>
                                <a:gd name="T25" fmla="*/ 303 h 309"/>
                                <a:gd name="T26" fmla="*/ 1006 w 1016"/>
                                <a:gd name="T27" fmla="*/ 299 h 309"/>
                                <a:gd name="T28" fmla="*/ 1001 w 1016"/>
                                <a:gd name="T29" fmla="*/ 261 h 309"/>
                                <a:gd name="T30" fmla="*/ 955 w 1016"/>
                                <a:gd name="T31" fmla="*/ 190 h 309"/>
                                <a:gd name="T32" fmla="*/ 962 w 1016"/>
                                <a:gd name="T33" fmla="*/ 258 h 309"/>
                                <a:gd name="T34" fmla="*/ 932 w 1016"/>
                                <a:gd name="T35" fmla="*/ 252 h 309"/>
                                <a:gd name="T36" fmla="*/ 899 w 1016"/>
                                <a:gd name="T37" fmla="*/ 250 h 309"/>
                                <a:gd name="T38" fmla="*/ 859 w 1016"/>
                                <a:gd name="T39" fmla="*/ 223 h 309"/>
                                <a:gd name="T40" fmla="*/ 852 w 1016"/>
                                <a:gd name="T41" fmla="*/ 189 h 309"/>
                                <a:gd name="T42" fmla="*/ 827 w 1016"/>
                                <a:gd name="T43" fmla="*/ 226 h 309"/>
                                <a:gd name="T44" fmla="*/ 824 w 1016"/>
                                <a:gd name="T45" fmla="*/ 261 h 309"/>
                                <a:gd name="T46" fmla="*/ 800 w 1016"/>
                                <a:gd name="T47" fmla="*/ 266 h 309"/>
                                <a:gd name="T48" fmla="*/ 765 w 1016"/>
                                <a:gd name="T49" fmla="*/ 217 h 309"/>
                                <a:gd name="T50" fmla="*/ 720 w 1016"/>
                                <a:gd name="T51" fmla="*/ 172 h 309"/>
                                <a:gd name="T52" fmla="*/ 705 w 1016"/>
                                <a:gd name="T53" fmla="*/ 138 h 309"/>
                                <a:gd name="T54" fmla="*/ 668 w 1016"/>
                                <a:gd name="T55" fmla="*/ 150 h 309"/>
                                <a:gd name="T56" fmla="*/ 620 w 1016"/>
                                <a:gd name="T57" fmla="*/ 135 h 309"/>
                                <a:gd name="T58" fmla="*/ 574 w 1016"/>
                                <a:gd name="T59" fmla="*/ 95 h 309"/>
                                <a:gd name="T60" fmla="*/ 547 w 1016"/>
                                <a:gd name="T61" fmla="*/ 104 h 309"/>
                                <a:gd name="T62" fmla="*/ 514 w 1016"/>
                                <a:gd name="T63" fmla="*/ 52 h 309"/>
                                <a:gd name="T64" fmla="*/ 484 w 1016"/>
                                <a:gd name="T65" fmla="*/ 17 h 309"/>
                                <a:gd name="T66" fmla="*/ 512 w 1016"/>
                                <a:gd name="T67" fmla="*/ 102 h 309"/>
                                <a:gd name="T68" fmla="*/ 487 w 1016"/>
                                <a:gd name="T69" fmla="*/ 116 h 309"/>
                                <a:gd name="T70" fmla="*/ 457 w 1016"/>
                                <a:gd name="T71" fmla="*/ 160 h 309"/>
                                <a:gd name="T72" fmla="*/ 419 w 1016"/>
                                <a:gd name="T73" fmla="*/ 148 h 309"/>
                                <a:gd name="T74" fmla="*/ 392 w 1016"/>
                                <a:gd name="T75" fmla="*/ 145 h 309"/>
                                <a:gd name="T76" fmla="*/ 359 w 1016"/>
                                <a:gd name="T77" fmla="*/ 138 h 309"/>
                                <a:gd name="T78" fmla="*/ 347 w 1016"/>
                                <a:gd name="T79" fmla="*/ 139 h 309"/>
                                <a:gd name="T80" fmla="*/ 322 w 1016"/>
                                <a:gd name="T81" fmla="*/ 110 h 309"/>
                                <a:gd name="T82" fmla="*/ 317 w 1016"/>
                                <a:gd name="T83" fmla="*/ 121 h 309"/>
                                <a:gd name="T84" fmla="*/ 312 w 1016"/>
                                <a:gd name="T85" fmla="*/ 139 h 309"/>
                                <a:gd name="T86" fmla="*/ 257 w 1016"/>
                                <a:gd name="T87" fmla="*/ 157 h 309"/>
                                <a:gd name="T88" fmla="*/ 210 w 1016"/>
                                <a:gd name="T89" fmla="*/ 145 h 309"/>
                                <a:gd name="T90" fmla="*/ 189 w 1016"/>
                                <a:gd name="T91" fmla="*/ 122 h 309"/>
                                <a:gd name="T92" fmla="*/ 183 w 1016"/>
                                <a:gd name="T93" fmla="*/ 152 h 309"/>
                                <a:gd name="T94" fmla="*/ 155 w 1016"/>
                                <a:gd name="T95" fmla="*/ 142 h 309"/>
                                <a:gd name="T96" fmla="*/ 124 w 1016"/>
                                <a:gd name="T97" fmla="*/ 146 h 309"/>
                                <a:gd name="T98" fmla="*/ 100 w 1016"/>
                                <a:gd name="T99" fmla="*/ 109 h 309"/>
                                <a:gd name="T100" fmla="*/ 93 w 1016"/>
                                <a:gd name="T101" fmla="*/ 144 h 309"/>
                                <a:gd name="T102" fmla="*/ 63 w 1016"/>
                                <a:gd name="T103" fmla="*/ 145 h 309"/>
                                <a:gd name="T104" fmla="*/ 27 w 1016"/>
                                <a:gd name="T105" fmla="*/ 151 h 309"/>
                                <a:gd name="T106" fmla="*/ 12 w 1016"/>
                                <a:gd name="T107" fmla="*/ 153 h 3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016" h="309">
                                  <a:moveTo>
                                    <a:pt x="1" y="142"/>
                                  </a:moveTo>
                                  <a:lnTo>
                                    <a:pt x="0" y="151"/>
                                  </a:lnTo>
                                  <a:lnTo>
                                    <a:pt x="2" y="162"/>
                                  </a:lnTo>
                                  <a:lnTo>
                                    <a:pt x="7" y="169"/>
                                  </a:lnTo>
                                  <a:lnTo>
                                    <a:pt x="17" y="168"/>
                                  </a:lnTo>
                                  <a:lnTo>
                                    <a:pt x="35" y="166"/>
                                  </a:lnTo>
                                  <a:lnTo>
                                    <a:pt x="56" y="169"/>
                                  </a:lnTo>
                                  <a:lnTo>
                                    <a:pt x="69" y="170"/>
                                  </a:lnTo>
                                  <a:lnTo>
                                    <a:pt x="80" y="168"/>
                                  </a:lnTo>
                                  <a:lnTo>
                                    <a:pt x="100" y="166"/>
                                  </a:lnTo>
                                  <a:lnTo>
                                    <a:pt x="115" y="168"/>
                                  </a:lnTo>
                                  <a:lnTo>
                                    <a:pt x="135" y="169"/>
                                  </a:lnTo>
                                  <a:lnTo>
                                    <a:pt x="157" y="168"/>
                                  </a:lnTo>
                                  <a:lnTo>
                                    <a:pt x="183" y="166"/>
                                  </a:lnTo>
                                  <a:lnTo>
                                    <a:pt x="206" y="169"/>
                                  </a:lnTo>
                                  <a:lnTo>
                                    <a:pt x="233" y="170"/>
                                  </a:lnTo>
                                  <a:lnTo>
                                    <a:pt x="246" y="167"/>
                                  </a:lnTo>
                                  <a:lnTo>
                                    <a:pt x="266" y="169"/>
                                  </a:lnTo>
                                  <a:lnTo>
                                    <a:pt x="300" y="168"/>
                                  </a:lnTo>
                                  <a:lnTo>
                                    <a:pt x="322" y="169"/>
                                  </a:lnTo>
                                  <a:lnTo>
                                    <a:pt x="368" y="168"/>
                                  </a:lnTo>
                                  <a:lnTo>
                                    <a:pt x="424" y="169"/>
                                  </a:lnTo>
                                  <a:lnTo>
                                    <a:pt x="490" y="166"/>
                                  </a:lnTo>
                                  <a:lnTo>
                                    <a:pt x="554" y="167"/>
                                  </a:lnTo>
                                  <a:lnTo>
                                    <a:pt x="615" y="170"/>
                                  </a:lnTo>
                                  <a:lnTo>
                                    <a:pt x="647" y="167"/>
                                  </a:lnTo>
                                  <a:lnTo>
                                    <a:pt x="656" y="176"/>
                                  </a:lnTo>
                                  <a:lnTo>
                                    <a:pt x="666" y="182"/>
                                  </a:lnTo>
                                  <a:lnTo>
                                    <a:pt x="677" y="188"/>
                                  </a:lnTo>
                                  <a:lnTo>
                                    <a:pt x="687" y="194"/>
                                  </a:lnTo>
                                  <a:lnTo>
                                    <a:pt x="685" y="203"/>
                                  </a:lnTo>
                                  <a:lnTo>
                                    <a:pt x="686" y="214"/>
                                  </a:lnTo>
                                  <a:lnTo>
                                    <a:pt x="690" y="225"/>
                                  </a:lnTo>
                                  <a:lnTo>
                                    <a:pt x="697" y="237"/>
                                  </a:lnTo>
                                  <a:lnTo>
                                    <a:pt x="702" y="242"/>
                                  </a:lnTo>
                                  <a:lnTo>
                                    <a:pt x="714" y="247"/>
                                  </a:lnTo>
                                  <a:lnTo>
                                    <a:pt x="728" y="249"/>
                                  </a:lnTo>
                                  <a:lnTo>
                                    <a:pt x="738" y="252"/>
                                  </a:lnTo>
                                  <a:lnTo>
                                    <a:pt x="745" y="260"/>
                                  </a:lnTo>
                                  <a:lnTo>
                                    <a:pt x="756" y="271"/>
                                  </a:lnTo>
                                  <a:lnTo>
                                    <a:pt x="767" y="279"/>
                                  </a:lnTo>
                                  <a:lnTo>
                                    <a:pt x="778" y="284"/>
                                  </a:lnTo>
                                  <a:lnTo>
                                    <a:pt x="792" y="287"/>
                                  </a:lnTo>
                                  <a:lnTo>
                                    <a:pt x="811" y="289"/>
                                  </a:lnTo>
                                  <a:lnTo>
                                    <a:pt x="845" y="286"/>
                                  </a:lnTo>
                                  <a:lnTo>
                                    <a:pt x="875" y="288"/>
                                  </a:lnTo>
                                  <a:lnTo>
                                    <a:pt x="902" y="281"/>
                                  </a:lnTo>
                                  <a:lnTo>
                                    <a:pt x="923" y="277"/>
                                  </a:lnTo>
                                  <a:lnTo>
                                    <a:pt x="938" y="280"/>
                                  </a:lnTo>
                                  <a:lnTo>
                                    <a:pt x="952" y="286"/>
                                  </a:lnTo>
                                  <a:lnTo>
                                    <a:pt x="965" y="292"/>
                                  </a:lnTo>
                                  <a:lnTo>
                                    <a:pt x="978" y="303"/>
                                  </a:lnTo>
                                  <a:lnTo>
                                    <a:pt x="984" y="307"/>
                                  </a:lnTo>
                                  <a:lnTo>
                                    <a:pt x="993" y="305"/>
                                  </a:lnTo>
                                  <a:lnTo>
                                    <a:pt x="999" y="300"/>
                                  </a:lnTo>
                                  <a:lnTo>
                                    <a:pt x="1006" y="299"/>
                                  </a:lnTo>
                                  <a:lnTo>
                                    <a:pt x="1015" y="308"/>
                                  </a:lnTo>
                                  <a:lnTo>
                                    <a:pt x="1011" y="291"/>
                                  </a:lnTo>
                                  <a:lnTo>
                                    <a:pt x="1007" y="277"/>
                                  </a:lnTo>
                                  <a:lnTo>
                                    <a:pt x="1001" y="261"/>
                                  </a:lnTo>
                                  <a:lnTo>
                                    <a:pt x="990" y="243"/>
                                  </a:lnTo>
                                  <a:lnTo>
                                    <a:pt x="979" y="226"/>
                                  </a:lnTo>
                                  <a:lnTo>
                                    <a:pt x="967" y="209"/>
                                  </a:lnTo>
                                  <a:lnTo>
                                    <a:pt x="955" y="190"/>
                                  </a:lnTo>
                                  <a:lnTo>
                                    <a:pt x="963" y="215"/>
                                  </a:lnTo>
                                  <a:lnTo>
                                    <a:pt x="968" y="243"/>
                                  </a:lnTo>
                                  <a:lnTo>
                                    <a:pt x="970" y="265"/>
                                  </a:lnTo>
                                  <a:lnTo>
                                    <a:pt x="962" y="258"/>
                                  </a:lnTo>
                                  <a:lnTo>
                                    <a:pt x="955" y="251"/>
                                  </a:lnTo>
                                  <a:lnTo>
                                    <a:pt x="949" y="247"/>
                                  </a:lnTo>
                                  <a:lnTo>
                                    <a:pt x="939" y="246"/>
                                  </a:lnTo>
                                  <a:lnTo>
                                    <a:pt x="932" y="252"/>
                                  </a:lnTo>
                                  <a:lnTo>
                                    <a:pt x="926" y="266"/>
                                  </a:lnTo>
                                  <a:lnTo>
                                    <a:pt x="920" y="257"/>
                                  </a:lnTo>
                                  <a:lnTo>
                                    <a:pt x="911" y="254"/>
                                  </a:lnTo>
                                  <a:lnTo>
                                    <a:pt x="899" y="250"/>
                                  </a:lnTo>
                                  <a:lnTo>
                                    <a:pt x="884" y="244"/>
                                  </a:lnTo>
                                  <a:lnTo>
                                    <a:pt x="873" y="237"/>
                                  </a:lnTo>
                                  <a:lnTo>
                                    <a:pt x="864" y="230"/>
                                  </a:lnTo>
                                  <a:lnTo>
                                    <a:pt x="859" y="223"/>
                                  </a:lnTo>
                                  <a:lnTo>
                                    <a:pt x="857" y="208"/>
                                  </a:lnTo>
                                  <a:lnTo>
                                    <a:pt x="859" y="189"/>
                                  </a:lnTo>
                                  <a:lnTo>
                                    <a:pt x="862" y="165"/>
                                  </a:lnTo>
                                  <a:lnTo>
                                    <a:pt x="852" y="189"/>
                                  </a:lnTo>
                                  <a:lnTo>
                                    <a:pt x="845" y="206"/>
                                  </a:lnTo>
                                  <a:lnTo>
                                    <a:pt x="841" y="216"/>
                                  </a:lnTo>
                                  <a:lnTo>
                                    <a:pt x="835" y="224"/>
                                  </a:lnTo>
                                  <a:lnTo>
                                    <a:pt x="827" y="226"/>
                                  </a:lnTo>
                                  <a:lnTo>
                                    <a:pt x="818" y="225"/>
                                  </a:lnTo>
                                  <a:lnTo>
                                    <a:pt x="811" y="223"/>
                                  </a:lnTo>
                                  <a:lnTo>
                                    <a:pt x="819" y="244"/>
                                  </a:lnTo>
                                  <a:lnTo>
                                    <a:pt x="824" y="261"/>
                                  </a:lnTo>
                                  <a:lnTo>
                                    <a:pt x="821" y="271"/>
                                  </a:lnTo>
                                  <a:lnTo>
                                    <a:pt x="816" y="277"/>
                                  </a:lnTo>
                                  <a:lnTo>
                                    <a:pt x="808" y="273"/>
                                  </a:lnTo>
                                  <a:lnTo>
                                    <a:pt x="800" y="266"/>
                                  </a:lnTo>
                                  <a:lnTo>
                                    <a:pt x="787" y="251"/>
                                  </a:lnTo>
                                  <a:lnTo>
                                    <a:pt x="777" y="239"/>
                                  </a:lnTo>
                                  <a:lnTo>
                                    <a:pt x="770" y="227"/>
                                  </a:lnTo>
                                  <a:lnTo>
                                    <a:pt x="765" y="217"/>
                                  </a:lnTo>
                                  <a:lnTo>
                                    <a:pt x="753" y="209"/>
                                  </a:lnTo>
                                  <a:lnTo>
                                    <a:pt x="741" y="195"/>
                                  </a:lnTo>
                                  <a:lnTo>
                                    <a:pt x="729" y="182"/>
                                  </a:lnTo>
                                  <a:lnTo>
                                    <a:pt x="720" y="172"/>
                                  </a:lnTo>
                                  <a:lnTo>
                                    <a:pt x="718" y="162"/>
                                  </a:lnTo>
                                  <a:lnTo>
                                    <a:pt x="720" y="153"/>
                                  </a:lnTo>
                                  <a:lnTo>
                                    <a:pt x="711" y="149"/>
                                  </a:lnTo>
                                  <a:lnTo>
                                    <a:pt x="705" y="138"/>
                                  </a:lnTo>
                                  <a:lnTo>
                                    <a:pt x="702" y="127"/>
                                  </a:lnTo>
                                  <a:lnTo>
                                    <a:pt x="691" y="136"/>
                                  </a:lnTo>
                                  <a:lnTo>
                                    <a:pt x="679" y="144"/>
                                  </a:lnTo>
                                  <a:lnTo>
                                    <a:pt x="668" y="150"/>
                                  </a:lnTo>
                                  <a:lnTo>
                                    <a:pt x="655" y="153"/>
                                  </a:lnTo>
                                  <a:lnTo>
                                    <a:pt x="642" y="152"/>
                                  </a:lnTo>
                                  <a:lnTo>
                                    <a:pt x="630" y="149"/>
                                  </a:lnTo>
                                  <a:lnTo>
                                    <a:pt x="620" y="135"/>
                                  </a:lnTo>
                                  <a:lnTo>
                                    <a:pt x="608" y="124"/>
                                  </a:lnTo>
                                  <a:lnTo>
                                    <a:pt x="597" y="112"/>
                                  </a:lnTo>
                                  <a:lnTo>
                                    <a:pt x="586" y="102"/>
                                  </a:lnTo>
                                  <a:lnTo>
                                    <a:pt x="574" y="95"/>
                                  </a:lnTo>
                                  <a:lnTo>
                                    <a:pt x="568" y="91"/>
                                  </a:lnTo>
                                  <a:lnTo>
                                    <a:pt x="562" y="90"/>
                                  </a:lnTo>
                                  <a:lnTo>
                                    <a:pt x="555" y="96"/>
                                  </a:lnTo>
                                  <a:lnTo>
                                    <a:pt x="547" y="104"/>
                                  </a:lnTo>
                                  <a:lnTo>
                                    <a:pt x="541" y="111"/>
                                  </a:lnTo>
                                  <a:lnTo>
                                    <a:pt x="532" y="90"/>
                                  </a:lnTo>
                                  <a:lnTo>
                                    <a:pt x="523" y="70"/>
                                  </a:lnTo>
                                  <a:lnTo>
                                    <a:pt x="514" y="52"/>
                                  </a:lnTo>
                                  <a:lnTo>
                                    <a:pt x="505" y="37"/>
                                  </a:lnTo>
                                  <a:lnTo>
                                    <a:pt x="496" y="20"/>
                                  </a:lnTo>
                                  <a:lnTo>
                                    <a:pt x="485" y="0"/>
                                  </a:lnTo>
                                  <a:lnTo>
                                    <a:pt x="484" y="17"/>
                                  </a:lnTo>
                                  <a:lnTo>
                                    <a:pt x="487" y="35"/>
                                  </a:lnTo>
                                  <a:lnTo>
                                    <a:pt x="494" y="58"/>
                                  </a:lnTo>
                                  <a:lnTo>
                                    <a:pt x="501" y="75"/>
                                  </a:lnTo>
                                  <a:lnTo>
                                    <a:pt x="512" y="102"/>
                                  </a:lnTo>
                                  <a:lnTo>
                                    <a:pt x="502" y="90"/>
                                  </a:lnTo>
                                  <a:lnTo>
                                    <a:pt x="494" y="77"/>
                                  </a:lnTo>
                                  <a:lnTo>
                                    <a:pt x="492" y="96"/>
                                  </a:lnTo>
                                  <a:lnTo>
                                    <a:pt x="487" y="116"/>
                                  </a:lnTo>
                                  <a:lnTo>
                                    <a:pt x="481" y="135"/>
                                  </a:lnTo>
                                  <a:lnTo>
                                    <a:pt x="474" y="149"/>
                                  </a:lnTo>
                                  <a:lnTo>
                                    <a:pt x="466" y="157"/>
                                  </a:lnTo>
                                  <a:lnTo>
                                    <a:pt x="457" y="160"/>
                                  </a:lnTo>
                                  <a:lnTo>
                                    <a:pt x="448" y="156"/>
                                  </a:lnTo>
                                  <a:lnTo>
                                    <a:pt x="440" y="149"/>
                                  </a:lnTo>
                                  <a:lnTo>
                                    <a:pt x="429" y="152"/>
                                  </a:lnTo>
                                  <a:lnTo>
                                    <a:pt x="419" y="148"/>
                                  </a:lnTo>
                                  <a:lnTo>
                                    <a:pt x="411" y="141"/>
                                  </a:lnTo>
                                  <a:lnTo>
                                    <a:pt x="406" y="134"/>
                                  </a:lnTo>
                                  <a:lnTo>
                                    <a:pt x="401" y="141"/>
                                  </a:lnTo>
                                  <a:lnTo>
                                    <a:pt x="392" y="145"/>
                                  </a:lnTo>
                                  <a:lnTo>
                                    <a:pt x="382" y="150"/>
                                  </a:lnTo>
                                  <a:lnTo>
                                    <a:pt x="374" y="154"/>
                                  </a:lnTo>
                                  <a:lnTo>
                                    <a:pt x="365" y="147"/>
                                  </a:lnTo>
                                  <a:lnTo>
                                    <a:pt x="359" y="138"/>
                                  </a:lnTo>
                                  <a:lnTo>
                                    <a:pt x="356" y="128"/>
                                  </a:lnTo>
                                  <a:lnTo>
                                    <a:pt x="353" y="114"/>
                                  </a:lnTo>
                                  <a:lnTo>
                                    <a:pt x="350" y="126"/>
                                  </a:lnTo>
                                  <a:lnTo>
                                    <a:pt x="347" y="139"/>
                                  </a:lnTo>
                                  <a:lnTo>
                                    <a:pt x="344" y="153"/>
                                  </a:lnTo>
                                  <a:lnTo>
                                    <a:pt x="337" y="142"/>
                                  </a:lnTo>
                                  <a:lnTo>
                                    <a:pt x="329" y="128"/>
                                  </a:lnTo>
                                  <a:lnTo>
                                    <a:pt x="322" y="110"/>
                                  </a:lnTo>
                                  <a:lnTo>
                                    <a:pt x="317" y="96"/>
                                  </a:lnTo>
                                  <a:lnTo>
                                    <a:pt x="312" y="80"/>
                                  </a:lnTo>
                                  <a:lnTo>
                                    <a:pt x="314" y="103"/>
                                  </a:lnTo>
                                  <a:lnTo>
                                    <a:pt x="317" y="121"/>
                                  </a:lnTo>
                                  <a:lnTo>
                                    <a:pt x="320" y="139"/>
                                  </a:lnTo>
                                  <a:lnTo>
                                    <a:pt x="323" y="154"/>
                                  </a:lnTo>
                                  <a:lnTo>
                                    <a:pt x="317" y="145"/>
                                  </a:lnTo>
                                  <a:lnTo>
                                    <a:pt x="312" y="139"/>
                                  </a:lnTo>
                                  <a:lnTo>
                                    <a:pt x="302" y="147"/>
                                  </a:lnTo>
                                  <a:lnTo>
                                    <a:pt x="287" y="153"/>
                                  </a:lnTo>
                                  <a:lnTo>
                                    <a:pt x="270" y="156"/>
                                  </a:lnTo>
                                  <a:lnTo>
                                    <a:pt x="257" y="157"/>
                                  </a:lnTo>
                                  <a:lnTo>
                                    <a:pt x="243" y="156"/>
                                  </a:lnTo>
                                  <a:lnTo>
                                    <a:pt x="228" y="153"/>
                                  </a:lnTo>
                                  <a:lnTo>
                                    <a:pt x="217" y="150"/>
                                  </a:lnTo>
                                  <a:lnTo>
                                    <a:pt x="210" y="145"/>
                                  </a:lnTo>
                                  <a:lnTo>
                                    <a:pt x="203" y="135"/>
                                  </a:lnTo>
                                  <a:lnTo>
                                    <a:pt x="198" y="128"/>
                                  </a:lnTo>
                                  <a:lnTo>
                                    <a:pt x="191" y="113"/>
                                  </a:lnTo>
                                  <a:lnTo>
                                    <a:pt x="189" y="122"/>
                                  </a:lnTo>
                                  <a:lnTo>
                                    <a:pt x="187" y="132"/>
                                  </a:lnTo>
                                  <a:lnTo>
                                    <a:pt x="189" y="145"/>
                                  </a:lnTo>
                                  <a:lnTo>
                                    <a:pt x="191" y="153"/>
                                  </a:lnTo>
                                  <a:lnTo>
                                    <a:pt x="183" y="152"/>
                                  </a:lnTo>
                                  <a:lnTo>
                                    <a:pt x="173" y="158"/>
                                  </a:lnTo>
                                  <a:lnTo>
                                    <a:pt x="168" y="147"/>
                                  </a:lnTo>
                                  <a:lnTo>
                                    <a:pt x="160" y="136"/>
                                  </a:lnTo>
                                  <a:lnTo>
                                    <a:pt x="155" y="142"/>
                                  </a:lnTo>
                                  <a:lnTo>
                                    <a:pt x="150" y="146"/>
                                  </a:lnTo>
                                  <a:lnTo>
                                    <a:pt x="141" y="149"/>
                                  </a:lnTo>
                                  <a:lnTo>
                                    <a:pt x="132" y="148"/>
                                  </a:lnTo>
                                  <a:lnTo>
                                    <a:pt x="124" y="146"/>
                                  </a:lnTo>
                                  <a:lnTo>
                                    <a:pt x="117" y="141"/>
                                  </a:lnTo>
                                  <a:lnTo>
                                    <a:pt x="111" y="135"/>
                                  </a:lnTo>
                                  <a:lnTo>
                                    <a:pt x="105" y="125"/>
                                  </a:lnTo>
                                  <a:lnTo>
                                    <a:pt x="100" y="109"/>
                                  </a:lnTo>
                                  <a:lnTo>
                                    <a:pt x="96" y="99"/>
                                  </a:lnTo>
                                  <a:lnTo>
                                    <a:pt x="94" y="114"/>
                                  </a:lnTo>
                                  <a:lnTo>
                                    <a:pt x="92" y="131"/>
                                  </a:lnTo>
                                  <a:lnTo>
                                    <a:pt x="93" y="144"/>
                                  </a:lnTo>
                                  <a:lnTo>
                                    <a:pt x="86" y="148"/>
                                  </a:lnTo>
                                  <a:lnTo>
                                    <a:pt x="79" y="155"/>
                                  </a:lnTo>
                                  <a:lnTo>
                                    <a:pt x="72" y="150"/>
                                  </a:lnTo>
                                  <a:lnTo>
                                    <a:pt x="63" y="145"/>
                                  </a:lnTo>
                                  <a:lnTo>
                                    <a:pt x="53" y="143"/>
                                  </a:lnTo>
                                  <a:lnTo>
                                    <a:pt x="43" y="145"/>
                                  </a:lnTo>
                                  <a:lnTo>
                                    <a:pt x="34" y="148"/>
                                  </a:lnTo>
                                  <a:lnTo>
                                    <a:pt x="27" y="151"/>
                                  </a:lnTo>
                                  <a:lnTo>
                                    <a:pt x="21" y="138"/>
                                  </a:lnTo>
                                  <a:lnTo>
                                    <a:pt x="14" y="130"/>
                                  </a:lnTo>
                                  <a:lnTo>
                                    <a:pt x="13" y="138"/>
                                  </a:lnTo>
                                  <a:lnTo>
                                    <a:pt x="12" y="153"/>
                                  </a:lnTo>
                                  <a:lnTo>
                                    <a:pt x="1" y="142"/>
                                  </a:lnTo>
                                </a:path>
                              </a:pathLst>
                            </a:custGeom>
                            <a:solidFill>
                              <a:srgbClr val="5F5F5F"/>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912" name="Freeform 48"/>
                            <p:cNvSpPr>
                              <a:spLocks/>
                            </p:cNvSpPr>
                            <p:nvPr/>
                          </p:nvSpPr>
                          <p:spPr bwMode="auto">
                            <a:xfrm>
                              <a:off x="3600" y="3026"/>
                              <a:ext cx="469" cy="744"/>
                            </a:xfrm>
                            <a:custGeom>
                              <a:avLst/>
                              <a:gdLst>
                                <a:gd name="T0" fmla="*/ 110 w 469"/>
                                <a:gd name="T1" fmla="*/ 737 h 744"/>
                                <a:gd name="T2" fmla="*/ 112 w 469"/>
                                <a:gd name="T3" fmla="*/ 713 h 744"/>
                                <a:gd name="T4" fmla="*/ 102 w 469"/>
                                <a:gd name="T5" fmla="*/ 679 h 744"/>
                                <a:gd name="T6" fmla="*/ 121 w 469"/>
                                <a:gd name="T7" fmla="*/ 677 h 744"/>
                                <a:gd name="T8" fmla="*/ 131 w 469"/>
                                <a:gd name="T9" fmla="*/ 663 h 744"/>
                                <a:gd name="T10" fmla="*/ 117 w 469"/>
                                <a:gd name="T11" fmla="*/ 644 h 744"/>
                                <a:gd name="T12" fmla="*/ 108 w 469"/>
                                <a:gd name="T13" fmla="*/ 629 h 744"/>
                                <a:gd name="T14" fmla="*/ 102 w 469"/>
                                <a:gd name="T15" fmla="*/ 603 h 744"/>
                                <a:gd name="T16" fmla="*/ 68 w 469"/>
                                <a:gd name="T17" fmla="*/ 585 h 744"/>
                                <a:gd name="T18" fmla="*/ 91 w 469"/>
                                <a:gd name="T19" fmla="*/ 567 h 744"/>
                                <a:gd name="T20" fmla="*/ 100 w 469"/>
                                <a:gd name="T21" fmla="*/ 538 h 744"/>
                                <a:gd name="T22" fmla="*/ 89 w 469"/>
                                <a:gd name="T23" fmla="*/ 514 h 744"/>
                                <a:gd name="T24" fmla="*/ 69 w 469"/>
                                <a:gd name="T25" fmla="*/ 519 h 744"/>
                                <a:gd name="T26" fmla="*/ 51 w 469"/>
                                <a:gd name="T27" fmla="*/ 509 h 744"/>
                                <a:gd name="T28" fmla="*/ 69 w 469"/>
                                <a:gd name="T29" fmla="*/ 497 h 744"/>
                                <a:gd name="T30" fmla="*/ 54 w 469"/>
                                <a:gd name="T31" fmla="*/ 486 h 744"/>
                                <a:gd name="T32" fmla="*/ 28 w 469"/>
                                <a:gd name="T33" fmla="*/ 463 h 744"/>
                                <a:gd name="T34" fmla="*/ 21 w 469"/>
                                <a:gd name="T35" fmla="*/ 428 h 744"/>
                                <a:gd name="T36" fmla="*/ 13 w 469"/>
                                <a:gd name="T37" fmla="*/ 388 h 744"/>
                                <a:gd name="T38" fmla="*/ 0 w 469"/>
                                <a:gd name="T39" fmla="*/ 356 h 744"/>
                                <a:gd name="T40" fmla="*/ 11 w 469"/>
                                <a:gd name="T41" fmla="*/ 336 h 744"/>
                                <a:gd name="T42" fmla="*/ 18 w 469"/>
                                <a:gd name="T43" fmla="*/ 314 h 744"/>
                                <a:gd name="T44" fmla="*/ 15 w 469"/>
                                <a:gd name="T45" fmla="*/ 275 h 744"/>
                                <a:gd name="T46" fmla="*/ 8 w 469"/>
                                <a:gd name="T47" fmla="*/ 227 h 744"/>
                                <a:gd name="T48" fmla="*/ 14 w 469"/>
                                <a:gd name="T49" fmla="*/ 197 h 744"/>
                                <a:gd name="T50" fmla="*/ 33 w 469"/>
                                <a:gd name="T51" fmla="*/ 171 h 744"/>
                                <a:gd name="T52" fmla="*/ 36 w 469"/>
                                <a:gd name="T53" fmla="*/ 126 h 744"/>
                                <a:gd name="T54" fmla="*/ 39 w 469"/>
                                <a:gd name="T55" fmla="*/ 93 h 744"/>
                                <a:gd name="T56" fmla="*/ 51 w 469"/>
                                <a:gd name="T57" fmla="*/ 154 h 744"/>
                                <a:gd name="T58" fmla="*/ 54 w 469"/>
                                <a:gd name="T59" fmla="*/ 195 h 744"/>
                                <a:gd name="T60" fmla="*/ 54 w 469"/>
                                <a:gd name="T61" fmla="*/ 236 h 744"/>
                                <a:gd name="T62" fmla="*/ 53 w 469"/>
                                <a:gd name="T63" fmla="*/ 293 h 744"/>
                                <a:gd name="T64" fmla="*/ 65 w 469"/>
                                <a:gd name="T65" fmla="*/ 326 h 744"/>
                                <a:gd name="T66" fmla="*/ 79 w 469"/>
                                <a:gd name="T67" fmla="*/ 317 h 744"/>
                                <a:gd name="T68" fmla="*/ 99 w 469"/>
                                <a:gd name="T69" fmla="*/ 314 h 744"/>
                                <a:gd name="T70" fmla="*/ 122 w 469"/>
                                <a:gd name="T71" fmla="*/ 364 h 744"/>
                                <a:gd name="T72" fmla="*/ 150 w 469"/>
                                <a:gd name="T73" fmla="*/ 345 h 744"/>
                                <a:gd name="T74" fmla="*/ 131 w 469"/>
                                <a:gd name="T75" fmla="*/ 324 h 744"/>
                                <a:gd name="T76" fmla="*/ 131 w 469"/>
                                <a:gd name="T77" fmla="*/ 256 h 744"/>
                                <a:gd name="T78" fmla="*/ 125 w 469"/>
                                <a:gd name="T79" fmla="*/ 211 h 744"/>
                                <a:gd name="T80" fmla="*/ 120 w 469"/>
                                <a:gd name="T81" fmla="*/ 149 h 744"/>
                                <a:gd name="T82" fmla="*/ 125 w 469"/>
                                <a:gd name="T83" fmla="*/ 50 h 744"/>
                                <a:gd name="T84" fmla="*/ 141 w 469"/>
                                <a:gd name="T85" fmla="*/ 68 h 744"/>
                                <a:gd name="T86" fmla="*/ 150 w 469"/>
                                <a:gd name="T87" fmla="*/ 195 h 744"/>
                                <a:gd name="T88" fmla="*/ 161 w 469"/>
                                <a:gd name="T89" fmla="*/ 249 h 744"/>
                                <a:gd name="T90" fmla="*/ 176 w 469"/>
                                <a:gd name="T91" fmla="*/ 259 h 744"/>
                                <a:gd name="T92" fmla="*/ 290 w 469"/>
                                <a:gd name="T93" fmla="*/ 522 h 744"/>
                                <a:gd name="T94" fmla="*/ 432 w 469"/>
                                <a:gd name="T95" fmla="*/ 695 h 744"/>
                                <a:gd name="T96" fmla="*/ 408 w 469"/>
                                <a:gd name="T97" fmla="*/ 743 h 744"/>
                                <a:gd name="T98" fmla="*/ 372 w 469"/>
                                <a:gd name="T99" fmla="*/ 736 h 744"/>
                                <a:gd name="T100" fmla="*/ 328 w 469"/>
                                <a:gd name="T101" fmla="*/ 735 h 744"/>
                                <a:gd name="T102" fmla="*/ 279 w 469"/>
                                <a:gd name="T103" fmla="*/ 739 h 744"/>
                                <a:gd name="T104" fmla="*/ 219 w 469"/>
                                <a:gd name="T105" fmla="*/ 743 h 744"/>
                                <a:gd name="T106" fmla="*/ 100 w 469"/>
                                <a:gd name="T107" fmla="*/ 743 h 7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469" h="744">
                                  <a:moveTo>
                                    <a:pt x="100" y="743"/>
                                  </a:moveTo>
                                  <a:lnTo>
                                    <a:pt x="110" y="737"/>
                                  </a:lnTo>
                                  <a:lnTo>
                                    <a:pt x="115" y="727"/>
                                  </a:lnTo>
                                  <a:lnTo>
                                    <a:pt x="112" y="713"/>
                                  </a:lnTo>
                                  <a:lnTo>
                                    <a:pt x="107" y="698"/>
                                  </a:lnTo>
                                  <a:lnTo>
                                    <a:pt x="102" y="679"/>
                                  </a:lnTo>
                                  <a:lnTo>
                                    <a:pt x="110" y="680"/>
                                  </a:lnTo>
                                  <a:lnTo>
                                    <a:pt x="121" y="677"/>
                                  </a:lnTo>
                                  <a:lnTo>
                                    <a:pt x="128" y="673"/>
                                  </a:lnTo>
                                  <a:lnTo>
                                    <a:pt x="131" y="663"/>
                                  </a:lnTo>
                                  <a:lnTo>
                                    <a:pt x="125" y="653"/>
                                  </a:lnTo>
                                  <a:lnTo>
                                    <a:pt x="117" y="644"/>
                                  </a:lnTo>
                                  <a:lnTo>
                                    <a:pt x="105" y="638"/>
                                  </a:lnTo>
                                  <a:lnTo>
                                    <a:pt x="108" y="629"/>
                                  </a:lnTo>
                                  <a:lnTo>
                                    <a:pt x="106" y="611"/>
                                  </a:lnTo>
                                  <a:lnTo>
                                    <a:pt x="102" y="603"/>
                                  </a:lnTo>
                                  <a:lnTo>
                                    <a:pt x="88" y="594"/>
                                  </a:lnTo>
                                  <a:lnTo>
                                    <a:pt x="68" y="585"/>
                                  </a:lnTo>
                                  <a:lnTo>
                                    <a:pt x="80" y="577"/>
                                  </a:lnTo>
                                  <a:lnTo>
                                    <a:pt x="91" y="567"/>
                                  </a:lnTo>
                                  <a:lnTo>
                                    <a:pt x="97" y="557"/>
                                  </a:lnTo>
                                  <a:lnTo>
                                    <a:pt x="100" y="538"/>
                                  </a:lnTo>
                                  <a:lnTo>
                                    <a:pt x="97" y="520"/>
                                  </a:lnTo>
                                  <a:lnTo>
                                    <a:pt x="89" y="514"/>
                                  </a:lnTo>
                                  <a:lnTo>
                                    <a:pt x="83" y="518"/>
                                  </a:lnTo>
                                  <a:lnTo>
                                    <a:pt x="69" y="519"/>
                                  </a:lnTo>
                                  <a:lnTo>
                                    <a:pt x="57" y="516"/>
                                  </a:lnTo>
                                  <a:lnTo>
                                    <a:pt x="51" y="509"/>
                                  </a:lnTo>
                                  <a:lnTo>
                                    <a:pt x="63" y="506"/>
                                  </a:lnTo>
                                  <a:lnTo>
                                    <a:pt x="69" y="497"/>
                                  </a:lnTo>
                                  <a:lnTo>
                                    <a:pt x="75" y="484"/>
                                  </a:lnTo>
                                  <a:lnTo>
                                    <a:pt x="54" y="486"/>
                                  </a:lnTo>
                                  <a:lnTo>
                                    <a:pt x="30" y="484"/>
                                  </a:lnTo>
                                  <a:lnTo>
                                    <a:pt x="28" y="463"/>
                                  </a:lnTo>
                                  <a:lnTo>
                                    <a:pt x="30" y="444"/>
                                  </a:lnTo>
                                  <a:lnTo>
                                    <a:pt x="21" y="428"/>
                                  </a:lnTo>
                                  <a:lnTo>
                                    <a:pt x="19" y="412"/>
                                  </a:lnTo>
                                  <a:lnTo>
                                    <a:pt x="13" y="388"/>
                                  </a:lnTo>
                                  <a:lnTo>
                                    <a:pt x="4" y="371"/>
                                  </a:lnTo>
                                  <a:lnTo>
                                    <a:pt x="0" y="356"/>
                                  </a:lnTo>
                                  <a:lnTo>
                                    <a:pt x="2" y="343"/>
                                  </a:lnTo>
                                  <a:lnTo>
                                    <a:pt x="11" y="336"/>
                                  </a:lnTo>
                                  <a:lnTo>
                                    <a:pt x="22" y="334"/>
                                  </a:lnTo>
                                  <a:lnTo>
                                    <a:pt x="18" y="314"/>
                                  </a:lnTo>
                                  <a:lnTo>
                                    <a:pt x="21" y="298"/>
                                  </a:lnTo>
                                  <a:lnTo>
                                    <a:pt x="15" y="275"/>
                                  </a:lnTo>
                                  <a:lnTo>
                                    <a:pt x="10" y="254"/>
                                  </a:lnTo>
                                  <a:lnTo>
                                    <a:pt x="8" y="227"/>
                                  </a:lnTo>
                                  <a:lnTo>
                                    <a:pt x="10" y="204"/>
                                  </a:lnTo>
                                  <a:lnTo>
                                    <a:pt x="14" y="197"/>
                                  </a:lnTo>
                                  <a:lnTo>
                                    <a:pt x="24" y="186"/>
                                  </a:lnTo>
                                  <a:lnTo>
                                    <a:pt x="33" y="171"/>
                                  </a:lnTo>
                                  <a:lnTo>
                                    <a:pt x="38" y="156"/>
                                  </a:lnTo>
                                  <a:lnTo>
                                    <a:pt x="36" y="126"/>
                                  </a:lnTo>
                                  <a:lnTo>
                                    <a:pt x="30" y="60"/>
                                  </a:lnTo>
                                  <a:lnTo>
                                    <a:pt x="39" y="93"/>
                                  </a:lnTo>
                                  <a:lnTo>
                                    <a:pt x="47" y="125"/>
                                  </a:lnTo>
                                  <a:lnTo>
                                    <a:pt x="51" y="154"/>
                                  </a:lnTo>
                                  <a:lnTo>
                                    <a:pt x="48" y="178"/>
                                  </a:lnTo>
                                  <a:lnTo>
                                    <a:pt x="54" y="195"/>
                                  </a:lnTo>
                                  <a:lnTo>
                                    <a:pt x="58" y="207"/>
                                  </a:lnTo>
                                  <a:lnTo>
                                    <a:pt x="54" y="236"/>
                                  </a:lnTo>
                                  <a:lnTo>
                                    <a:pt x="49" y="272"/>
                                  </a:lnTo>
                                  <a:lnTo>
                                    <a:pt x="53" y="293"/>
                                  </a:lnTo>
                                  <a:lnTo>
                                    <a:pt x="58" y="316"/>
                                  </a:lnTo>
                                  <a:lnTo>
                                    <a:pt x="65" y="326"/>
                                  </a:lnTo>
                                  <a:lnTo>
                                    <a:pt x="75" y="335"/>
                                  </a:lnTo>
                                  <a:lnTo>
                                    <a:pt x="79" y="317"/>
                                  </a:lnTo>
                                  <a:lnTo>
                                    <a:pt x="86" y="289"/>
                                  </a:lnTo>
                                  <a:lnTo>
                                    <a:pt x="99" y="314"/>
                                  </a:lnTo>
                                  <a:lnTo>
                                    <a:pt x="113" y="340"/>
                                  </a:lnTo>
                                  <a:lnTo>
                                    <a:pt x="122" y="364"/>
                                  </a:lnTo>
                                  <a:lnTo>
                                    <a:pt x="139" y="355"/>
                                  </a:lnTo>
                                  <a:lnTo>
                                    <a:pt x="150" y="345"/>
                                  </a:lnTo>
                                  <a:lnTo>
                                    <a:pt x="137" y="334"/>
                                  </a:lnTo>
                                  <a:lnTo>
                                    <a:pt x="131" y="324"/>
                                  </a:lnTo>
                                  <a:lnTo>
                                    <a:pt x="128" y="296"/>
                                  </a:lnTo>
                                  <a:lnTo>
                                    <a:pt x="131" y="256"/>
                                  </a:lnTo>
                                  <a:lnTo>
                                    <a:pt x="134" y="232"/>
                                  </a:lnTo>
                                  <a:lnTo>
                                    <a:pt x="125" y="211"/>
                                  </a:lnTo>
                                  <a:lnTo>
                                    <a:pt x="123" y="184"/>
                                  </a:lnTo>
                                  <a:lnTo>
                                    <a:pt x="120" y="149"/>
                                  </a:lnTo>
                                  <a:lnTo>
                                    <a:pt x="122" y="104"/>
                                  </a:lnTo>
                                  <a:lnTo>
                                    <a:pt x="125" y="50"/>
                                  </a:lnTo>
                                  <a:lnTo>
                                    <a:pt x="127" y="0"/>
                                  </a:lnTo>
                                  <a:lnTo>
                                    <a:pt x="141" y="68"/>
                                  </a:lnTo>
                                  <a:lnTo>
                                    <a:pt x="156" y="146"/>
                                  </a:lnTo>
                                  <a:lnTo>
                                    <a:pt x="150" y="195"/>
                                  </a:lnTo>
                                  <a:lnTo>
                                    <a:pt x="154" y="214"/>
                                  </a:lnTo>
                                  <a:lnTo>
                                    <a:pt x="161" y="249"/>
                                  </a:lnTo>
                                  <a:lnTo>
                                    <a:pt x="169" y="280"/>
                                  </a:lnTo>
                                  <a:lnTo>
                                    <a:pt x="176" y="259"/>
                                  </a:lnTo>
                                  <a:lnTo>
                                    <a:pt x="220" y="367"/>
                                  </a:lnTo>
                                  <a:lnTo>
                                    <a:pt x="290" y="522"/>
                                  </a:lnTo>
                                  <a:lnTo>
                                    <a:pt x="279" y="675"/>
                                  </a:lnTo>
                                  <a:lnTo>
                                    <a:pt x="432" y="695"/>
                                  </a:lnTo>
                                  <a:lnTo>
                                    <a:pt x="468" y="719"/>
                                  </a:lnTo>
                                  <a:lnTo>
                                    <a:pt x="408" y="743"/>
                                  </a:lnTo>
                                  <a:lnTo>
                                    <a:pt x="388" y="743"/>
                                  </a:lnTo>
                                  <a:lnTo>
                                    <a:pt x="372" y="736"/>
                                  </a:lnTo>
                                  <a:lnTo>
                                    <a:pt x="350" y="733"/>
                                  </a:lnTo>
                                  <a:lnTo>
                                    <a:pt x="328" y="735"/>
                                  </a:lnTo>
                                  <a:lnTo>
                                    <a:pt x="308" y="737"/>
                                  </a:lnTo>
                                  <a:lnTo>
                                    <a:pt x="279" y="739"/>
                                  </a:lnTo>
                                  <a:lnTo>
                                    <a:pt x="249" y="742"/>
                                  </a:lnTo>
                                  <a:lnTo>
                                    <a:pt x="219" y="743"/>
                                  </a:lnTo>
                                  <a:lnTo>
                                    <a:pt x="189" y="743"/>
                                  </a:lnTo>
                                  <a:lnTo>
                                    <a:pt x="100" y="743"/>
                                  </a:lnTo>
                                </a:path>
                              </a:pathLst>
                            </a:custGeom>
                            <a:solidFill>
                              <a:srgbClr val="80808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913" name="Freeform 49"/>
                            <p:cNvSpPr>
                              <a:spLocks/>
                            </p:cNvSpPr>
                            <p:nvPr/>
                          </p:nvSpPr>
                          <p:spPr bwMode="auto">
                            <a:xfrm>
                              <a:off x="3724" y="2992"/>
                              <a:ext cx="386" cy="779"/>
                            </a:xfrm>
                            <a:custGeom>
                              <a:avLst/>
                              <a:gdLst>
                                <a:gd name="T0" fmla="*/ 4 w 386"/>
                                <a:gd name="T1" fmla="*/ 36 h 779"/>
                                <a:gd name="T2" fmla="*/ 18 w 386"/>
                                <a:gd name="T3" fmla="*/ 113 h 779"/>
                                <a:gd name="T4" fmla="*/ 32 w 386"/>
                                <a:gd name="T5" fmla="*/ 184 h 779"/>
                                <a:gd name="T6" fmla="*/ 27 w 386"/>
                                <a:gd name="T7" fmla="*/ 220 h 779"/>
                                <a:gd name="T8" fmla="*/ 34 w 386"/>
                                <a:gd name="T9" fmla="*/ 239 h 779"/>
                                <a:gd name="T10" fmla="*/ 49 w 386"/>
                                <a:gd name="T11" fmla="*/ 258 h 779"/>
                                <a:gd name="T12" fmla="*/ 54 w 386"/>
                                <a:gd name="T13" fmla="*/ 292 h 779"/>
                                <a:gd name="T14" fmla="*/ 51 w 386"/>
                                <a:gd name="T15" fmla="*/ 318 h 779"/>
                                <a:gd name="T16" fmla="*/ 44 w 386"/>
                                <a:gd name="T17" fmla="*/ 344 h 779"/>
                                <a:gd name="T18" fmla="*/ 54 w 386"/>
                                <a:gd name="T19" fmla="*/ 371 h 779"/>
                                <a:gd name="T20" fmla="*/ 69 w 386"/>
                                <a:gd name="T21" fmla="*/ 401 h 779"/>
                                <a:gd name="T22" fmla="*/ 60 w 386"/>
                                <a:gd name="T23" fmla="*/ 426 h 779"/>
                                <a:gd name="T24" fmla="*/ 42 w 386"/>
                                <a:gd name="T25" fmla="*/ 446 h 779"/>
                                <a:gd name="T26" fmla="*/ 65 w 386"/>
                                <a:gd name="T27" fmla="*/ 452 h 779"/>
                                <a:gd name="T28" fmla="*/ 98 w 386"/>
                                <a:gd name="T29" fmla="*/ 452 h 779"/>
                                <a:gd name="T30" fmla="*/ 119 w 386"/>
                                <a:gd name="T31" fmla="*/ 475 h 779"/>
                                <a:gd name="T32" fmla="*/ 139 w 386"/>
                                <a:gd name="T33" fmla="*/ 512 h 779"/>
                                <a:gd name="T34" fmla="*/ 151 w 386"/>
                                <a:gd name="T35" fmla="*/ 555 h 779"/>
                                <a:gd name="T36" fmla="*/ 154 w 386"/>
                                <a:gd name="T37" fmla="*/ 587 h 779"/>
                                <a:gd name="T38" fmla="*/ 133 w 386"/>
                                <a:gd name="T39" fmla="*/ 610 h 779"/>
                                <a:gd name="T40" fmla="*/ 113 w 386"/>
                                <a:gd name="T41" fmla="*/ 629 h 779"/>
                                <a:gd name="T42" fmla="*/ 124 w 386"/>
                                <a:gd name="T43" fmla="*/ 645 h 779"/>
                                <a:gd name="T44" fmla="*/ 135 w 386"/>
                                <a:gd name="T45" fmla="*/ 668 h 779"/>
                                <a:gd name="T46" fmla="*/ 132 w 386"/>
                                <a:gd name="T47" fmla="*/ 702 h 779"/>
                                <a:gd name="T48" fmla="*/ 137 w 386"/>
                                <a:gd name="T49" fmla="*/ 723 h 779"/>
                                <a:gd name="T50" fmla="*/ 168 w 386"/>
                                <a:gd name="T51" fmla="*/ 727 h 779"/>
                                <a:gd name="T52" fmla="*/ 206 w 386"/>
                                <a:gd name="T53" fmla="*/ 735 h 779"/>
                                <a:gd name="T54" fmla="*/ 244 w 386"/>
                                <a:gd name="T55" fmla="*/ 739 h 779"/>
                                <a:gd name="T56" fmla="*/ 283 w 386"/>
                                <a:gd name="T57" fmla="*/ 739 h 779"/>
                                <a:gd name="T58" fmla="*/ 324 w 386"/>
                                <a:gd name="T59" fmla="*/ 748 h 779"/>
                                <a:gd name="T60" fmla="*/ 385 w 386"/>
                                <a:gd name="T61" fmla="*/ 778 h 779"/>
                                <a:gd name="T62" fmla="*/ 379 w 386"/>
                                <a:gd name="T63" fmla="*/ 730 h 779"/>
                                <a:gd name="T64" fmla="*/ 370 w 386"/>
                                <a:gd name="T65" fmla="*/ 690 h 779"/>
                                <a:gd name="T66" fmla="*/ 331 w 386"/>
                                <a:gd name="T67" fmla="*/ 651 h 779"/>
                                <a:gd name="T68" fmla="*/ 285 w 386"/>
                                <a:gd name="T69" fmla="*/ 603 h 779"/>
                                <a:gd name="T70" fmla="*/ 257 w 386"/>
                                <a:gd name="T71" fmla="*/ 555 h 779"/>
                                <a:gd name="T72" fmla="*/ 219 w 386"/>
                                <a:gd name="T73" fmla="*/ 517 h 779"/>
                                <a:gd name="T74" fmla="*/ 180 w 386"/>
                                <a:gd name="T75" fmla="*/ 469 h 779"/>
                                <a:gd name="T76" fmla="*/ 141 w 386"/>
                                <a:gd name="T77" fmla="*/ 418 h 779"/>
                                <a:gd name="T78" fmla="*/ 113 w 386"/>
                                <a:gd name="T79" fmla="*/ 372 h 779"/>
                                <a:gd name="T80" fmla="*/ 89 w 386"/>
                                <a:gd name="T81" fmla="*/ 327 h 779"/>
                                <a:gd name="T82" fmla="*/ 74 w 386"/>
                                <a:gd name="T83" fmla="*/ 284 h 779"/>
                                <a:gd name="T84" fmla="*/ 66 w 386"/>
                                <a:gd name="T85" fmla="*/ 259 h 779"/>
                                <a:gd name="T86" fmla="*/ 46 w 386"/>
                                <a:gd name="T87" fmla="*/ 244 h 779"/>
                                <a:gd name="T88" fmla="*/ 39 w 386"/>
                                <a:gd name="T89" fmla="*/ 223 h 779"/>
                                <a:gd name="T90" fmla="*/ 47 w 386"/>
                                <a:gd name="T91" fmla="*/ 198 h 779"/>
                                <a:gd name="T92" fmla="*/ 35 w 386"/>
                                <a:gd name="T93" fmla="*/ 181 h 779"/>
                                <a:gd name="T94" fmla="*/ 24 w 386"/>
                                <a:gd name="T95" fmla="*/ 103 h 779"/>
                                <a:gd name="T96" fmla="*/ 6 w 386"/>
                                <a:gd name="T97" fmla="*/ 20 h 7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86" h="779">
                                  <a:moveTo>
                                    <a:pt x="0" y="0"/>
                                  </a:moveTo>
                                  <a:lnTo>
                                    <a:pt x="4" y="36"/>
                                  </a:lnTo>
                                  <a:lnTo>
                                    <a:pt x="10" y="64"/>
                                  </a:lnTo>
                                  <a:lnTo>
                                    <a:pt x="18" y="113"/>
                                  </a:lnTo>
                                  <a:lnTo>
                                    <a:pt x="27" y="151"/>
                                  </a:lnTo>
                                  <a:lnTo>
                                    <a:pt x="32" y="184"/>
                                  </a:lnTo>
                                  <a:lnTo>
                                    <a:pt x="29" y="203"/>
                                  </a:lnTo>
                                  <a:lnTo>
                                    <a:pt x="27" y="220"/>
                                  </a:lnTo>
                                  <a:lnTo>
                                    <a:pt x="24" y="233"/>
                                  </a:lnTo>
                                  <a:lnTo>
                                    <a:pt x="34" y="239"/>
                                  </a:lnTo>
                                  <a:lnTo>
                                    <a:pt x="40" y="243"/>
                                  </a:lnTo>
                                  <a:lnTo>
                                    <a:pt x="49" y="258"/>
                                  </a:lnTo>
                                  <a:lnTo>
                                    <a:pt x="51" y="275"/>
                                  </a:lnTo>
                                  <a:lnTo>
                                    <a:pt x="54" y="292"/>
                                  </a:lnTo>
                                  <a:lnTo>
                                    <a:pt x="55" y="305"/>
                                  </a:lnTo>
                                  <a:lnTo>
                                    <a:pt x="51" y="318"/>
                                  </a:lnTo>
                                  <a:lnTo>
                                    <a:pt x="47" y="330"/>
                                  </a:lnTo>
                                  <a:lnTo>
                                    <a:pt x="44" y="344"/>
                                  </a:lnTo>
                                  <a:lnTo>
                                    <a:pt x="46" y="361"/>
                                  </a:lnTo>
                                  <a:lnTo>
                                    <a:pt x="54" y="371"/>
                                  </a:lnTo>
                                  <a:lnTo>
                                    <a:pt x="64" y="386"/>
                                  </a:lnTo>
                                  <a:lnTo>
                                    <a:pt x="69" y="401"/>
                                  </a:lnTo>
                                  <a:lnTo>
                                    <a:pt x="68" y="415"/>
                                  </a:lnTo>
                                  <a:lnTo>
                                    <a:pt x="60" y="426"/>
                                  </a:lnTo>
                                  <a:lnTo>
                                    <a:pt x="50" y="438"/>
                                  </a:lnTo>
                                  <a:lnTo>
                                    <a:pt x="42" y="446"/>
                                  </a:lnTo>
                                  <a:lnTo>
                                    <a:pt x="52" y="447"/>
                                  </a:lnTo>
                                  <a:lnTo>
                                    <a:pt x="65" y="452"/>
                                  </a:lnTo>
                                  <a:lnTo>
                                    <a:pt x="83" y="454"/>
                                  </a:lnTo>
                                  <a:lnTo>
                                    <a:pt x="98" y="452"/>
                                  </a:lnTo>
                                  <a:lnTo>
                                    <a:pt x="108" y="461"/>
                                  </a:lnTo>
                                  <a:lnTo>
                                    <a:pt x="119" y="475"/>
                                  </a:lnTo>
                                  <a:lnTo>
                                    <a:pt x="129" y="492"/>
                                  </a:lnTo>
                                  <a:lnTo>
                                    <a:pt x="139" y="512"/>
                                  </a:lnTo>
                                  <a:lnTo>
                                    <a:pt x="145" y="534"/>
                                  </a:lnTo>
                                  <a:lnTo>
                                    <a:pt x="151" y="555"/>
                                  </a:lnTo>
                                  <a:lnTo>
                                    <a:pt x="156" y="572"/>
                                  </a:lnTo>
                                  <a:lnTo>
                                    <a:pt x="154" y="587"/>
                                  </a:lnTo>
                                  <a:lnTo>
                                    <a:pt x="148" y="599"/>
                                  </a:lnTo>
                                  <a:lnTo>
                                    <a:pt x="133" y="610"/>
                                  </a:lnTo>
                                  <a:lnTo>
                                    <a:pt x="120" y="619"/>
                                  </a:lnTo>
                                  <a:lnTo>
                                    <a:pt x="113" y="629"/>
                                  </a:lnTo>
                                  <a:lnTo>
                                    <a:pt x="116" y="637"/>
                                  </a:lnTo>
                                  <a:lnTo>
                                    <a:pt x="124" y="645"/>
                                  </a:lnTo>
                                  <a:lnTo>
                                    <a:pt x="138" y="656"/>
                                  </a:lnTo>
                                  <a:lnTo>
                                    <a:pt x="135" y="668"/>
                                  </a:lnTo>
                                  <a:lnTo>
                                    <a:pt x="138" y="689"/>
                                  </a:lnTo>
                                  <a:lnTo>
                                    <a:pt x="132" y="702"/>
                                  </a:lnTo>
                                  <a:lnTo>
                                    <a:pt x="128" y="720"/>
                                  </a:lnTo>
                                  <a:lnTo>
                                    <a:pt x="137" y="723"/>
                                  </a:lnTo>
                                  <a:lnTo>
                                    <a:pt x="151" y="725"/>
                                  </a:lnTo>
                                  <a:lnTo>
                                    <a:pt x="168" y="727"/>
                                  </a:lnTo>
                                  <a:lnTo>
                                    <a:pt x="186" y="729"/>
                                  </a:lnTo>
                                  <a:lnTo>
                                    <a:pt x="206" y="735"/>
                                  </a:lnTo>
                                  <a:lnTo>
                                    <a:pt x="223" y="740"/>
                                  </a:lnTo>
                                  <a:lnTo>
                                    <a:pt x="244" y="739"/>
                                  </a:lnTo>
                                  <a:lnTo>
                                    <a:pt x="264" y="737"/>
                                  </a:lnTo>
                                  <a:lnTo>
                                    <a:pt x="283" y="739"/>
                                  </a:lnTo>
                                  <a:lnTo>
                                    <a:pt x="306" y="741"/>
                                  </a:lnTo>
                                  <a:lnTo>
                                    <a:pt x="324" y="748"/>
                                  </a:lnTo>
                                  <a:lnTo>
                                    <a:pt x="349" y="760"/>
                                  </a:lnTo>
                                  <a:lnTo>
                                    <a:pt x="385" y="778"/>
                                  </a:lnTo>
                                  <a:lnTo>
                                    <a:pt x="377" y="754"/>
                                  </a:lnTo>
                                  <a:lnTo>
                                    <a:pt x="379" y="730"/>
                                  </a:lnTo>
                                  <a:lnTo>
                                    <a:pt x="382" y="705"/>
                                  </a:lnTo>
                                  <a:lnTo>
                                    <a:pt x="370" y="690"/>
                                  </a:lnTo>
                                  <a:lnTo>
                                    <a:pt x="354" y="671"/>
                                  </a:lnTo>
                                  <a:lnTo>
                                    <a:pt x="331" y="651"/>
                                  </a:lnTo>
                                  <a:lnTo>
                                    <a:pt x="305" y="631"/>
                                  </a:lnTo>
                                  <a:lnTo>
                                    <a:pt x="285" y="603"/>
                                  </a:lnTo>
                                  <a:lnTo>
                                    <a:pt x="270" y="578"/>
                                  </a:lnTo>
                                  <a:lnTo>
                                    <a:pt x="257" y="555"/>
                                  </a:lnTo>
                                  <a:lnTo>
                                    <a:pt x="239" y="535"/>
                                  </a:lnTo>
                                  <a:lnTo>
                                    <a:pt x="219" y="517"/>
                                  </a:lnTo>
                                  <a:lnTo>
                                    <a:pt x="200" y="498"/>
                                  </a:lnTo>
                                  <a:lnTo>
                                    <a:pt x="180" y="469"/>
                                  </a:lnTo>
                                  <a:lnTo>
                                    <a:pt x="163" y="446"/>
                                  </a:lnTo>
                                  <a:lnTo>
                                    <a:pt x="141" y="418"/>
                                  </a:lnTo>
                                  <a:lnTo>
                                    <a:pt x="125" y="395"/>
                                  </a:lnTo>
                                  <a:lnTo>
                                    <a:pt x="113" y="372"/>
                                  </a:lnTo>
                                  <a:lnTo>
                                    <a:pt x="100" y="347"/>
                                  </a:lnTo>
                                  <a:lnTo>
                                    <a:pt x="89" y="327"/>
                                  </a:lnTo>
                                  <a:lnTo>
                                    <a:pt x="82" y="306"/>
                                  </a:lnTo>
                                  <a:lnTo>
                                    <a:pt x="74" y="284"/>
                                  </a:lnTo>
                                  <a:lnTo>
                                    <a:pt x="69" y="269"/>
                                  </a:lnTo>
                                  <a:lnTo>
                                    <a:pt x="66" y="259"/>
                                  </a:lnTo>
                                  <a:lnTo>
                                    <a:pt x="59" y="253"/>
                                  </a:lnTo>
                                  <a:lnTo>
                                    <a:pt x="46" y="244"/>
                                  </a:lnTo>
                                  <a:lnTo>
                                    <a:pt x="41" y="235"/>
                                  </a:lnTo>
                                  <a:lnTo>
                                    <a:pt x="39" y="223"/>
                                  </a:lnTo>
                                  <a:lnTo>
                                    <a:pt x="43" y="209"/>
                                  </a:lnTo>
                                  <a:lnTo>
                                    <a:pt x="47" y="198"/>
                                  </a:lnTo>
                                  <a:lnTo>
                                    <a:pt x="40" y="191"/>
                                  </a:lnTo>
                                  <a:lnTo>
                                    <a:pt x="35" y="181"/>
                                  </a:lnTo>
                                  <a:lnTo>
                                    <a:pt x="36" y="166"/>
                                  </a:lnTo>
                                  <a:lnTo>
                                    <a:pt x="24" y="103"/>
                                  </a:lnTo>
                                  <a:lnTo>
                                    <a:pt x="16" y="54"/>
                                  </a:lnTo>
                                  <a:lnTo>
                                    <a:pt x="6" y="20"/>
                                  </a:lnTo>
                                  <a:lnTo>
                                    <a:pt x="0" y="0"/>
                                  </a:lnTo>
                                </a:path>
                              </a:pathLst>
                            </a:custGeom>
                            <a:solidFill>
                              <a:srgbClr val="5F5F5F"/>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914" name="Freeform 50"/>
                            <p:cNvSpPr>
                              <a:spLocks/>
                            </p:cNvSpPr>
                            <p:nvPr/>
                          </p:nvSpPr>
                          <p:spPr bwMode="auto">
                            <a:xfrm>
                              <a:off x="3386" y="2430"/>
                              <a:ext cx="553" cy="536"/>
                            </a:xfrm>
                            <a:custGeom>
                              <a:avLst/>
                              <a:gdLst>
                                <a:gd name="T0" fmla="*/ 7 w 553"/>
                                <a:gd name="T1" fmla="*/ 409 h 536"/>
                                <a:gd name="T2" fmla="*/ 26 w 553"/>
                                <a:gd name="T3" fmla="*/ 452 h 536"/>
                                <a:gd name="T4" fmla="*/ 44 w 553"/>
                                <a:gd name="T5" fmla="*/ 471 h 536"/>
                                <a:gd name="T6" fmla="*/ 71 w 553"/>
                                <a:gd name="T7" fmla="*/ 485 h 536"/>
                                <a:gd name="T8" fmla="*/ 91 w 553"/>
                                <a:gd name="T9" fmla="*/ 502 h 536"/>
                                <a:gd name="T10" fmla="*/ 118 w 553"/>
                                <a:gd name="T11" fmla="*/ 516 h 536"/>
                                <a:gd name="T12" fmla="*/ 145 w 553"/>
                                <a:gd name="T13" fmla="*/ 514 h 536"/>
                                <a:gd name="T14" fmla="*/ 176 w 553"/>
                                <a:gd name="T15" fmla="*/ 528 h 536"/>
                                <a:gd name="T16" fmla="*/ 193 w 553"/>
                                <a:gd name="T17" fmla="*/ 525 h 536"/>
                                <a:gd name="T18" fmla="*/ 202 w 553"/>
                                <a:gd name="T19" fmla="*/ 493 h 536"/>
                                <a:gd name="T20" fmla="*/ 224 w 553"/>
                                <a:gd name="T21" fmla="*/ 439 h 536"/>
                                <a:gd name="T22" fmla="*/ 235 w 553"/>
                                <a:gd name="T23" fmla="*/ 400 h 536"/>
                                <a:gd name="T24" fmla="*/ 231 w 553"/>
                                <a:gd name="T25" fmla="*/ 360 h 536"/>
                                <a:gd name="T26" fmla="*/ 242 w 553"/>
                                <a:gd name="T27" fmla="*/ 333 h 536"/>
                                <a:gd name="T28" fmla="*/ 243 w 553"/>
                                <a:gd name="T29" fmla="*/ 287 h 536"/>
                                <a:gd name="T30" fmla="*/ 242 w 553"/>
                                <a:gd name="T31" fmla="*/ 238 h 536"/>
                                <a:gd name="T32" fmla="*/ 267 w 553"/>
                                <a:gd name="T33" fmla="*/ 228 h 536"/>
                                <a:gd name="T34" fmla="*/ 278 w 553"/>
                                <a:gd name="T35" fmla="*/ 201 h 536"/>
                                <a:gd name="T36" fmla="*/ 287 w 553"/>
                                <a:gd name="T37" fmla="*/ 176 h 536"/>
                                <a:gd name="T38" fmla="*/ 294 w 553"/>
                                <a:gd name="T39" fmla="*/ 153 h 536"/>
                                <a:gd name="T40" fmla="*/ 314 w 553"/>
                                <a:gd name="T41" fmla="*/ 134 h 536"/>
                                <a:gd name="T42" fmla="*/ 355 w 553"/>
                                <a:gd name="T43" fmla="*/ 128 h 536"/>
                                <a:gd name="T44" fmla="*/ 401 w 553"/>
                                <a:gd name="T45" fmla="*/ 136 h 536"/>
                                <a:gd name="T46" fmla="*/ 427 w 553"/>
                                <a:gd name="T47" fmla="*/ 138 h 536"/>
                                <a:gd name="T48" fmla="*/ 457 w 553"/>
                                <a:gd name="T49" fmla="*/ 148 h 536"/>
                                <a:gd name="T50" fmla="*/ 498 w 553"/>
                                <a:gd name="T51" fmla="*/ 154 h 536"/>
                                <a:gd name="T52" fmla="*/ 532 w 553"/>
                                <a:gd name="T53" fmla="*/ 160 h 536"/>
                                <a:gd name="T54" fmla="*/ 533 w 553"/>
                                <a:gd name="T55" fmla="*/ 152 h 536"/>
                                <a:gd name="T56" fmla="*/ 498 w 553"/>
                                <a:gd name="T57" fmla="*/ 138 h 536"/>
                                <a:gd name="T58" fmla="*/ 454 w 553"/>
                                <a:gd name="T59" fmla="*/ 120 h 536"/>
                                <a:gd name="T60" fmla="*/ 397 w 553"/>
                                <a:gd name="T61" fmla="*/ 98 h 536"/>
                                <a:gd name="T62" fmla="*/ 336 w 553"/>
                                <a:gd name="T63" fmla="*/ 72 h 536"/>
                                <a:gd name="T64" fmla="*/ 294 w 553"/>
                                <a:gd name="T65" fmla="*/ 50 h 536"/>
                                <a:gd name="T66" fmla="*/ 247 w 553"/>
                                <a:gd name="T67" fmla="*/ 24 h 536"/>
                                <a:gd name="T68" fmla="*/ 202 w 553"/>
                                <a:gd name="T69" fmla="*/ 0 h 536"/>
                                <a:gd name="T70" fmla="*/ 180 w 553"/>
                                <a:gd name="T71" fmla="*/ 27 h 536"/>
                                <a:gd name="T72" fmla="*/ 126 w 553"/>
                                <a:gd name="T73" fmla="*/ 139 h 536"/>
                                <a:gd name="T74" fmla="*/ 92 w 553"/>
                                <a:gd name="T75" fmla="*/ 227 h 536"/>
                                <a:gd name="T76" fmla="*/ 0 w 553"/>
                                <a:gd name="T77" fmla="*/ 379 h 5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553" h="536">
                                  <a:moveTo>
                                    <a:pt x="0" y="379"/>
                                  </a:moveTo>
                                  <a:lnTo>
                                    <a:pt x="7" y="409"/>
                                  </a:lnTo>
                                  <a:lnTo>
                                    <a:pt x="15" y="436"/>
                                  </a:lnTo>
                                  <a:lnTo>
                                    <a:pt x="26" y="452"/>
                                  </a:lnTo>
                                  <a:lnTo>
                                    <a:pt x="35" y="464"/>
                                  </a:lnTo>
                                  <a:lnTo>
                                    <a:pt x="44" y="471"/>
                                  </a:lnTo>
                                  <a:lnTo>
                                    <a:pt x="59" y="479"/>
                                  </a:lnTo>
                                  <a:lnTo>
                                    <a:pt x="71" y="485"/>
                                  </a:lnTo>
                                  <a:lnTo>
                                    <a:pt x="79" y="494"/>
                                  </a:lnTo>
                                  <a:lnTo>
                                    <a:pt x="91" y="502"/>
                                  </a:lnTo>
                                  <a:lnTo>
                                    <a:pt x="104" y="510"/>
                                  </a:lnTo>
                                  <a:lnTo>
                                    <a:pt x="118" y="516"/>
                                  </a:lnTo>
                                  <a:lnTo>
                                    <a:pt x="131" y="517"/>
                                  </a:lnTo>
                                  <a:lnTo>
                                    <a:pt x="145" y="514"/>
                                  </a:lnTo>
                                  <a:lnTo>
                                    <a:pt x="160" y="522"/>
                                  </a:lnTo>
                                  <a:lnTo>
                                    <a:pt x="176" y="528"/>
                                  </a:lnTo>
                                  <a:lnTo>
                                    <a:pt x="197" y="535"/>
                                  </a:lnTo>
                                  <a:lnTo>
                                    <a:pt x="193" y="525"/>
                                  </a:lnTo>
                                  <a:lnTo>
                                    <a:pt x="195" y="514"/>
                                  </a:lnTo>
                                  <a:lnTo>
                                    <a:pt x="202" y="493"/>
                                  </a:lnTo>
                                  <a:lnTo>
                                    <a:pt x="211" y="466"/>
                                  </a:lnTo>
                                  <a:lnTo>
                                    <a:pt x="224" y="439"/>
                                  </a:lnTo>
                                  <a:lnTo>
                                    <a:pt x="231" y="420"/>
                                  </a:lnTo>
                                  <a:lnTo>
                                    <a:pt x="235" y="400"/>
                                  </a:lnTo>
                                  <a:lnTo>
                                    <a:pt x="233" y="377"/>
                                  </a:lnTo>
                                  <a:lnTo>
                                    <a:pt x="231" y="360"/>
                                  </a:lnTo>
                                  <a:lnTo>
                                    <a:pt x="235" y="352"/>
                                  </a:lnTo>
                                  <a:lnTo>
                                    <a:pt x="242" y="333"/>
                                  </a:lnTo>
                                  <a:lnTo>
                                    <a:pt x="246" y="301"/>
                                  </a:lnTo>
                                  <a:lnTo>
                                    <a:pt x="243" y="287"/>
                                  </a:lnTo>
                                  <a:lnTo>
                                    <a:pt x="240" y="258"/>
                                  </a:lnTo>
                                  <a:lnTo>
                                    <a:pt x="242" y="238"/>
                                  </a:lnTo>
                                  <a:lnTo>
                                    <a:pt x="255" y="235"/>
                                  </a:lnTo>
                                  <a:lnTo>
                                    <a:pt x="267" y="228"/>
                                  </a:lnTo>
                                  <a:lnTo>
                                    <a:pt x="274" y="216"/>
                                  </a:lnTo>
                                  <a:lnTo>
                                    <a:pt x="278" y="201"/>
                                  </a:lnTo>
                                  <a:lnTo>
                                    <a:pt x="275" y="182"/>
                                  </a:lnTo>
                                  <a:lnTo>
                                    <a:pt x="287" y="176"/>
                                  </a:lnTo>
                                  <a:lnTo>
                                    <a:pt x="291" y="166"/>
                                  </a:lnTo>
                                  <a:lnTo>
                                    <a:pt x="294" y="153"/>
                                  </a:lnTo>
                                  <a:lnTo>
                                    <a:pt x="302" y="141"/>
                                  </a:lnTo>
                                  <a:lnTo>
                                    <a:pt x="314" y="134"/>
                                  </a:lnTo>
                                  <a:lnTo>
                                    <a:pt x="331" y="130"/>
                                  </a:lnTo>
                                  <a:lnTo>
                                    <a:pt x="355" y="128"/>
                                  </a:lnTo>
                                  <a:lnTo>
                                    <a:pt x="389" y="129"/>
                                  </a:lnTo>
                                  <a:lnTo>
                                    <a:pt x="401" y="136"/>
                                  </a:lnTo>
                                  <a:lnTo>
                                    <a:pt x="411" y="140"/>
                                  </a:lnTo>
                                  <a:lnTo>
                                    <a:pt x="427" y="138"/>
                                  </a:lnTo>
                                  <a:lnTo>
                                    <a:pt x="441" y="141"/>
                                  </a:lnTo>
                                  <a:lnTo>
                                    <a:pt x="457" y="148"/>
                                  </a:lnTo>
                                  <a:lnTo>
                                    <a:pt x="476" y="152"/>
                                  </a:lnTo>
                                  <a:lnTo>
                                    <a:pt x="498" y="154"/>
                                  </a:lnTo>
                                  <a:lnTo>
                                    <a:pt x="517" y="157"/>
                                  </a:lnTo>
                                  <a:lnTo>
                                    <a:pt x="532" y="160"/>
                                  </a:lnTo>
                                  <a:lnTo>
                                    <a:pt x="552" y="166"/>
                                  </a:lnTo>
                                  <a:lnTo>
                                    <a:pt x="533" y="152"/>
                                  </a:lnTo>
                                  <a:lnTo>
                                    <a:pt x="519" y="145"/>
                                  </a:lnTo>
                                  <a:lnTo>
                                    <a:pt x="498" y="138"/>
                                  </a:lnTo>
                                  <a:lnTo>
                                    <a:pt x="476" y="129"/>
                                  </a:lnTo>
                                  <a:lnTo>
                                    <a:pt x="454" y="120"/>
                                  </a:lnTo>
                                  <a:lnTo>
                                    <a:pt x="426" y="108"/>
                                  </a:lnTo>
                                  <a:lnTo>
                                    <a:pt x="397" y="98"/>
                                  </a:lnTo>
                                  <a:lnTo>
                                    <a:pt x="369" y="86"/>
                                  </a:lnTo>
                                  <a:lnTo>
                                    <a:pt x="336" y="72"/>
                                  </a:lnTo>
                                  <a:lnTo>
                                    <a:pt x="316" y="63"/>
                                  </a:lnTo>
                                  <a:lnTo>
                                    <a:pt x="294" y="50"/>
                                  </a:lnTo>
                                  <a:lnTo>
                                    <a:pt x="276" y="38"/>
                                  </a:lnTo>
                                  <a:lnTo>
                                    <a:pt x="247" y="24"/>
                                  </a:lnTo>
                                  <a:lnTo>
                                    <a:pt x="226" y="13"/>
                                  </a:lnTo>
                                  <a:lnTo>
                                    <a:pt x="202" y="0"/>
                                  </a:lnTo>
                                  <a:lnTo>
                                    <a:pt x="186" y="6"/>
                                  </a:lnTo>
                                  <a:lnTo>
                                    <a:pt x="180" y="27"/>
                                  </a:lnTo>
                                  <a:lnTo>
                                    <a:pt x="172" y="45"/>
                                  </a:lnTo>
                                  <a:lnTo>
                                    <a:pt x="126" y="139"/>
                                  </a:lnTo>
                                  <a:lnTo>
                                    <a:pt x="132" y="166"/>
                                  </a:lnTo>
                                  <a:lnTo>
                                    <a:pt x="92" y="227"/>
                                  </a:lnTo>
                                  <a:lnTo>
                                    <a:pt x="62" y="299"/>
                                  </a:lnTo>
                                  <a:lnTo>
                                    <a:pt x="0" y="379"/>
                                  </a:lnTo>
                                </a:path>
                              </a:pathLst>
                            </a:custGeom>
                            <a:solidFill>
                              <a:srgbClr val="80808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915" name="Freeform 51"/>
                            <p:cNvSpPr>
                              <a:spLocks/>
                            </p:cNvSpPr>
                            <p:nvPr/>
                          </p:nvSpPr>
                          <p:spPr bwMode="auto">
                            <a:xfrm>
                              <a:off x="3967" y="2684"/>
                              <a:ext cx="25" cy="52"/>
                            </a:xfrm>
                            <a:custGeom>
                              <a:avLst/>
                              <a:gdLst>
                                <a:gd name="T0" fmla="*/ 0 w 25"/>
                                <a:gd name="T1" fmla="*/ 0 h 52"/>
                                <a:gd name="T2" fmla="*/ 5 w 25"/>
                                <a:gd name="T3" fmla="*/ 8 h 52"/>
                                <a:gd name="T4" fmla="*/ 8 w 25"/>
                                <a:gd name="T5" fmla="*/ 16 h 52"/>
                                <a:gd name="T6" fmla="*/ 6 w 25"/>
                                <a:gd name="T7" fmla="*/ 27 h 52"/>
                                <a:gd name="T8" fmla="*/ 8 w 25"/>
                                <a:gd name="T9" fmla="*/ 35 h 52"/>
                                <a:gd name="T10" fmla="*/ 14 w 25"/>
                                <a:gd name="T11" fmla="*/ 42 h 52"/>
                                <a:gd name="T12" fmla="*/ 24 w 25"/>
                                <a:gd name="T13" fmla="*/ 51 h 52"/>
                                <a:gd name="T14" fmla="*/ 19 w 25"/>
                                <a:gd name="T15" fmla="*/ 38 h 52"/>
                                <a:gd name="T16" fmla="*/ 15 w 25"/>
                                <a:gd name="T17" fmla="*/ 24 h 52"/>
                                <a:gd name="T18" fmla="*/ 14 w 25"/>
                                <a:gd name="T19" fmla="*/ 13 h 52"/>
                                <a:gd name="T20" fmla="*/ 15 w 25"/>
                                <a:gd name="T21" fmla="*/ 3 h 52"/>
                                <a:gd name="T22" fmla="*/ 11 w 25"/>
                                <a:gd name="T23" fmla="*/ 3 h 52"/>
                                <a:gd name="T24" fmla="*/ 0 w 25"/>
                                <a:gd name="T25"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5" h="52">
                                  <a:moveTo>
                                    <a:pt x="0" y="0"/>
                                  </a:moveTo>
                                  <a:lnTo>
                                    <a:pt x="5" y="8"/>
                                  </a:lnTo>
                                  <a:lnTo>
                                    <a:pt x="8" y="16"/>
                                  </a:lnTo>
                                  <a:lnTo>
                                    <a:pt x="6" y="27"/>
                                  </a:lnTo>
                                  <a:lnTo>
                                    <a:pt x="8" y="35"/>
                                  </a:lnTo>
                                  <a:lnTo>
                                    <a:pt x="14" y="42"/>
                                  </a:lnTo>
                                  <a:lnTo>
                                    <a:pt x="24" y="51"/>
                                  </a:lnTo>
                                  <a:lnTo>
                                    <a:pt x="19" y="38"/>
                                  </a:lnTo>
                                  <a:lnTo>
                                    <a:pt x="15" y="24"/>
                                  </a:lnTo>
                                  <a:lnTo>
                                    <a:pt x="14" y="13"/>
                                  </a:lnTo>
                                  <a:lnTo>
                                    <a:pt x="15" y="3"/>
                                  </a:lnTo>
                                  <a:lnTo>
                                    <a:pt x="11" y="3"/>
                                  </a:lnTo>
                                  <a:lnTo>
                                    <a:pt x="0" y="0"/>
                                  </a:lnTo>
                                </a:path>
                              </a:pathLst>
                            </a:custGeom>
                            <a:solidFill>
                              <a:srgbClr val="5F5F5F"/>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916" name="Freeform 52"/>
                            <p:cNvSpPr>
                              <a:spLocks/>
                            </p:cNvSpPr>
                            <p:nvPr/>
                          </p:nvSpPr>
                          <p:spPr bwMode="auto">
                            <a:xfrm>
                              <a:off x="3921" y="2684"/>
                              <a:ext cx="336" cy="768"/>
                            </a:xfrm>
                            <a:custGeom>
                              <a:avLst/>
                              <a:gdLst>
                                <a:gd name="T0" fmla="*/ 12 w 336"/>
                                <a:gd name="T1" fmla="*/ 15 h 768"/>
                                <a:gd name="T2" fmla="*/ 22 w 336"/>
                                <a:gd name="T3" fmla="*/ 45 h 768"/>
                                <a:gd name="T4" fmla="*/ 35 w 336"/>
                                <a:gd name="T5" fmla="*/ 64 h 768"/>
                                <a:gd name="T6" fmla="*/ 47 w 336"/>
                                <a:gd name="T7" fmla="*/ 100 h 768"/>
                                <a:gd name="T8" fmla="*/ 66 w 336"/>
                                <a:gd name="T9" fmla="*/ 144 h 768"/>
                                <a:gd name="T10" fmla="*/ 94 w 336"/>
                                <a:gd name="T11" fmla="*/ 206 h 768"/>
                                <a:gd name="T12" fmla="*/ 117 w 336"/>
                                <a:gd name="T13" fmla="*/ 248 h 768"/>
                                <a:gd name="T14" fmla="*/ 138 w 336"/>
                                <a:gd name="T15" fmla="*/ 288 h 768"/>
                                <a:gd name="T16" fmla="*/ 157 w 336"/>
                                <a:gd name="T17" fmla="*/ 317 h 768"/>
                                <a:gd name="T18" fmla="*/ 184 w 336"/>
                                <a:gd name="T19" fmla="*/ 351 h 768"/>
                                <a:gd name="T20" fmla="*/ 191 w 336"/>
                                <a:gd name="T21" fmla="*/ 378 h 768"/>
                                <a:gd name="T22" fmla="*/ 204 w 336"/>
                                <a:gd name="T23" fmla="*/ 400 h 768"/>
                                <a:gd name="T24" fmla="*/ 214 w 336"/>
                                <a:gd name="T25" fmla="*/ 422 h 768"/>
                                <a:gd name="T26" fmla="*/ 227 w 336"/>
                                <a:gd name="T27" fmla="*/ 458 h 768"/>
                                <a:gd name="T28" fmla="*/ 247 w 336"/>
                                <a:gd name="T29" fmla="*/ 509 h 768"/>
                                <a:gd name="T30" fmla="*/ 270 w 336"/>
                                <a:gd name="T31" fmla="*/ 553 h 768"/>
                                <a:gd name="T32" fmla="*/ 292 w 336"/>
                                <a:gd name="T33" fmla="*/ 585 h 768"/>
                                <a:gd name="T34" fmla="*/ 329 w 336"/>
                                <a:gd name="T35" fmla="*/ 677 h 768"/>
                                <a:gd name="T36" fmla="*/ 318 w 336"/>
                                <a:gd name="T37" fmla="*/ 693 h 768"/>
                                <a:gd name="T38" fmla="*/ 335 w 336"/>
                                <a:gd name="T39" fmla="*/ 721 h 768"/>
                                <a:gd name="T40" fmla="*/ 313 w 336"/>
                                <a:gd name="T41" fmla="*/ 724 h 768"/>
                                <a:gd name="T42" fmla="*/ 302 w 336"/>
                                <a:gd name="T43" fmla="*/ 751 h 768"/>
                                <a:gd name="T44" fmla="*/ 292 w 336"/>
                                <a:gd name="T45" fmla="*/ 750 h 768"/>
                                <a:gd name="T46" fmla="*/ 287 w 336"/>
                                <a:gd name="T47" fmla="*/ 725 h 768"/>
                                <a:gd name="T48" fmla="*/ 301 w 336"/>
                                <a:gd name="T49" fmla="*/ 710 h 768"/>
                                <a:gd name="T50" fmla="*/ 301 w 336"/>
                                <a:gd name="T51" fmla="*/ 687 h 768"/>
                                <a:gd name="T52" fmla="*/ 288 w 336"/>
                                <a:gd name="T53" fmla="*/ 654 h 768"/>
                                <a:gd name="T54" fmla="*/ 280 w 336"/>
                                <a:gd name="T55" fmla="*/ 594 h 768"/>
                                <a:gd name="T56" fmla="*/ 272 w 336"/>
                                <a:gd name="T57" fmla="*/ 575 h 768"/>
                                <a:gd name="T58" fmla="*/ 248 w 336"/>
                                <a:gd name="T59" fmla="*/ 527 h 768"/>
                                <a:gd name="T60" fmla="*/ 226 w 336"/>
                                <a:gd name="T61" fmla="*/ 487 h 768"/>
                                <a:gd name="T62" fmla="*/ 210 w 336"/>
                                <a:gd name="T63" fmla="*/ 477 h 768"/>
                                <a:gd name="T64" fmla="*/ 198 w 336"/>
                                <a:gd name="T65" fmla="*/ 444 h 768"/>
                                <a:gd name="T66" fmla="*/ 183 w 336"/>
                                <a:gd name="T67" fmla="*/ 396 h 768"/>
                                <a:gd name="T68" fmla="*/ 164 w 336"/>
                                <a:gd name="T69" fmla="*/ 353 h 768"/>
                                <a:gd name="T70" fmla="*/ 135 w 336"/>
                                <a:gd name="T71" fmla="*/ 306 h 768"/>
                                <a:gd name="T72" fmla="*/ 113 w 336"/>
                                <a:gd name="T73" fmla="*/ 267 h 768"/>
                                <a:gd name="T74" fmla="*/ 98 w 336"/>
                                <a:gd name="T75" fmla="*/ 230 h 768"/>
                                <a:gd name="T76" fmla="*/ 78 w 336"/>
                                <a:gd name="T77" fmla="*/ 179 h 768"/>
                                <a:gd name="T78" fmla="*/ 62 w 336"/>
                                <a:gd name="T79" fmla="*/ 144 h 768"/>
                                <a:gd name="T80" fmla="*/ 42 w 336"/>
                                <a:gd name="T81" fmla="*/ 115 h 768"/>
                                <a:gd name="T82" fmla="*/ 29 w 336"/>
                                <a:gd name="T83" fmla="*/ 81 h 768"/>
                                <a:gd name="T84" fmla="*/ 17 w 336"/>
                                <a:gd name="T85" fmla="*/ 52 h 768"/>
                                <a:gd name="T86" fmla="*/ 1 w 336"/>
                                <a:gd name="T87" fmla="*/ 23 h 768"/>
                                <a:gd name="T88" fmla="*/ 9 w 336"/>
                                <a:gd name="T89" fmla="*/ 0 h 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336" h="768">
                                  <a:moveTo>
                                    <a:pt x="9" y="0"/>
                                  </a:moveTo>
                                  <a:lnTo>
                                    <a:pt x="12" y="15"/>
                                  </a:lnTo>
                                  <a:lnTo>
                                    <a:pt x="18" y="36"/>
                                  </a:lnTo>
                                  <a:lnTo>
                                    <a:pt x="22" y="45"/>
                                  </a:lnTo>
                                  <a:lnTo>
                                    <a:pt x="28" y="54"/>
                                  </a:lnTo>
                                  <a:lnTo>
                                    <a:pt x="35" y="64"/>
                                  </a:lnTo>
                                  <a:lnTo>
                                    <a:pt x="41" y="82"/>
                                  </a:lnTo>
                                  <a:lnTo>
                                    <a:pt x="47" y="100"/>
                                  </a:lnTo>
                                  <a:lnTo>
                                    <a:pt x="56" y="124"/>
                                  </a:lnTo>
                                  <a:lnTo>
                                    <a:pt x="66" y="144"/>
                                  </a:lnTo>
                                  <a:lnTo>
                                    <a:pt x="82" y="179"/>
                                  </a:lnTo>
                                  <a:lnTo>
                                    <a:pt x="94" y="206"/>
                                  </a:lnTo>
                                  <a:lnTo>
                                    <a:pt x="105" y="230"/>
                                  </a:lnTo>
                                  <a:lnTo>
                                    <a:pt x="117" y="248"/>
                                  </a:lnTo>
                                  <a:lnTo>
                                    <a:pt x="129" y="269"/>
                                  </a:lnTo>
                                  <a:lnTo>
                                    <a:pt x="138" y="288"/>
                                  </a:lnTo>
                                  <a:lnTo>
                                    <a:pt x="145" y="304"/>
                                  </a:lnTo>
                                  <a:lnTo>
                                    <a:pt x="157" y="317"/>
                                  </a:lnTo>
                                  <a:lnTo>
                                    <a:pt x="172" y="336"/>
                                  </a:lnTo>
                                  <a:lnTo>
                                    <a:pt x="184" y="351"/>
                                  </a:lnTo>
                                  <a:lnTo>
                                    <a:pt x="188" y="361"/>
                                  </a:lnTo>
                                  <a:lnTo>
                                    <a:pt x="191" y="378"/>
                                  </a:lnTo>
                                  <a:lnTo>
                                    <a:pt x="199" y="394"/>
                                  </a:lnTo>
                                  <a:lnTo>
                                    <a:pt x="204" y="400"/>
                                  </a:lnTo>
                                  <a:lnTo>
                                    <a:pt x="211" y="407"/>
                                  </a:lnTo>
                                  <a:lnTo>
                                    <a:pt x="214" y="422"/>
                                  </a:lnTo>
                                  <a:lnTo>
                                    <a:pt x="219" y="438"/>
                                  </a:lnTo>
                                  <a:lnTo>
                                    <a:pt x="227" y="458"/>
                                  </a:lnTo>
                                  <a:lnTo>
                                    <a:pt x="236" y="497"/>
                                  </a:lnTo>
                                  <a:lnTo>
                                    <a:pt x="247" y="509"/>
                                  </a:lnTo>
                                  <a:lnTo>
                                    <a:pt x="256" y="527"/>
                                  </a:lnTo>
                                  <a:lnTo>
                                    <a:pt x="270" y="553"/>
                                  </a:lnTo>
                                  <a:lnTo>
                                    <a:pt x="282" y="570"/>
                                  </a:lnTo>
                                  <a:lnTo>
                                    <a:pt x="292" y="585"/>
                                  </a:lnTo>
                                  <a:lnTo>
                                    <a:pt x="312" y="650"/>
                                  </a:lnTo>
                                  <a:lnTo>
                                    <a:pt x="329" y="677"/>
                                  </a:lnTo>
                                  <a:lnTo>
                                    <a:pt x="324" y="686"/>
                                  </a:lnTo>
                                  <a:lnTo>
                                    <a:pt x="318" y="693"/>
                                  </a:lnTo>
                                  <a:lnTo>
                                    <a:pt x="326" y="707"/>
                                  </a:lnTo>
                                  <a:lnTo>
                                    <a:pt x="335" y="721"/>
                                  </a:lnTo>
                                  <a:lnTo>
                                    <a:pt x="320" y="720"/>
                                  </a:lnTo>
                                  <a:lnTo>
                                    <a:pt x="313" y="724"/>
                                  </a:lnTo>
                                  <a:lnTo>
                                    <a:pt x="307" y="735"/>
                                  </a:lnTo>
                                  <a:lnTo>
                                    <a:pt x="302" y="751"/>
                                  </a:lnTo>
                                  <a:lnTo>
                                    <a:pt x="300" y="767"/>
                                  </a:lnTo>
                                  <a:lnTo>
                                    <a:pt x="292" y="750"/>
                                  </a:lnTo>
                                  <a:lnTo>
                                    <a:pt x="288" y="738"/>
                                  </a:lnTo>
                                  <a:lnTo>
                                    <a:pt x="287" y="725"/>
                                  </a:lnTo>
                                  <a:lnTo>
                                    <a:pt x="291" y="716"/>
                                  </a:lnTo>
                                  <a:lnTo>
                                    <a:pt x="301" y="710"/>
                                  </a:lnTo>
                                  <a:lnTo>
                                    <a:pt x="312" y="704"/>
                                  </a:lnTo>
                                  <a:lnTo>
                                    <a:pt x="301" y="687"/>
                                  </a:lnTo>
                                  <a:lnTo>
                                    <a:pt x="294" y="672"/>
                                  </a:lnTo>
                                  <a:lnTo>
                                    <a:pt x="288" y="654"/>
                                  </a:lnTo>
                                  <a:lnTo>
                                    <a:pt x="310" y="649"/>
                                  </a:lnTo>
                                  <a:lnTo>
                                    <a:pt x="280" y="594"/>
                                  </a:lnTo>
                                  <a:lnTo>
                                    <a:pt x="274" y="586"/>
                                  </a:lnTo>
                                  <a:lnTo>
                                    <a:pt x="272" y="575"/>
                                  </a:lnTo>
                                  <a:lnTo>
                                    <a:pt x="263" y="553"/>
                                  </a:lnTo>
                                  <a:lnTo>
                                    <a:pt x="248" y="527"/>
                                  </a:lnTo>
                                  <a:lnTo>
                                    <a:pt x="236" y="511"/>
                                  </a:lnTo>
                                  <a:lnTo>
                                    <a:pt x="226" y="487"/>
                                  </a:lnTo>
                                  <a:lnTo>
                                    <a:pt x="215" y="482"/>
                                  </a:lnTo>
                                  <a:lnTo>
                                    <a:pt x="210" y="477"/>
                                  </a:lnTo>
                                  <a:lnTo>
                                    <a:pt x="205" y="462"/>
                                  </a:lnTo>
                                  <a:lnTo>
                                    <a:pt x="198" y="444"/>
                                  </a:lnTo>
                                  <a:lnTo>
                                    <a:pt x="191" y="421"/>
                                  </a:lnTo>
                                  <a:lnTo>
                                    <a:pt x="183" y="396"/>
                                  </a:lnTo>
                                  <a:lnTo>
                                    <a:pt x="173" y="368"/>
                                  </a:lnTo>
                                  <a:lnTo>
                                    <a:pt x="164" y="353"/>
                                  </a:lnTo>
                                  <a:lnTo>
                                    <a:pt x="148" y="329"/>
                                  </a:lnTo>
                                  <a:lnTo>
                                    <a:pt x="135" y="306"/>
                                  </a:lnTo>
                                  <a:lnTo>
                                    <a:pt x="124" y="288"/>
                                  </a:lnTo>
                                  <a:lnTo>
                                    <a:pt x="113" y="267"/>
                                  </a:lnTo>
                                  <a:lnTo>
                                    <a:pt x="105" y="251"/>
                                  </a:lnTo>
                                  <a:lnTo>
                                    <a:pt x="98" y="230"/>
                                  </a:lnTo>
                                  <a:lnTo>
                                    <a:pt x="87" y="201"/>
                                  </a:lnTo>
                                  <a:lnTo>
                                    <a:pt x="78" y="179"/>
                                  </a:lnTo>
                                  <a:lnTo>
                                    <a:pt x="70" y="162"/>
                                  </a:lnTo>
                                  <a:lnTo>
                                    <a:pt x="62" y="144"/>
                                  </a:lnTo>
                                  <a:lnTo>
                                    <a:pt x="52" y="130"/>
                                  </a:lnTo>
                                  <a:lnTo>
                                    <a:pt x="42" y="115"/>
                                  </a:lnTo>
                                  <a:lnTo>
                                    <a:pt x="34" y="99"/>
                                  </a:lnTo>
                                  <a:lnTo>
                                    <a:pt x="29" y="81"/>
                                  </a:lnTo>
                                  <a:lnTo>
                                    <a:pt x="24" y="67"/>
                                  </a:lnTo>
                                  <a:lnTo>
                                    <a:pt x="17" y="52"/>
                                  </a:lnTo>
                                  <a:lnTo>
                                    <a:pt x="8" y="37"/>
                                  </a:lnTo>
                                  <a:lnTo>
                                    <a:pt x="1" y="23"/>
                                  </a:lnTo>
                                  <a:lnTo>
                                    <a:pt x="0" y="15"/>
                                  </a:lnTo>
                                  <a:lnTo>
                                    <a:pt x="9" y="0"/>
                                  </a:lnTo>
                                </a:path>
                              </a:pathLst>
                            </a:custGeom>
                            <a:solidFill>
                              <a:srgbClr val="5F5F5F"/>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917" name="Freeform 53"/>
                            <p:cNvSpPr>
                              <a:spLocks/>
                            </p:cNvSpPr>
                            <p:nvPr/>
                          </p:nvSpPr>
                          <p:spPr bwMode="auto">
                            <a:xfrm>
                              <a:off x="3773" y="2702"/>
                              <a:ext cx="105" cy="427"/>
                            </a:xfrm>
                            <a:custGeom>
                              <a:avLst/>
                              <a:gdLst>
                                <a:gd name="T0" fmla="*/ 7 w 105"/>
                                <a:gd name="T1" fmla="*/ 219 h 427"/>
                                <a:gd name="T2" fmla="*/ 6 w 105"/>
                                <a:gd name="T3" fmla="*/ 191 h 427"/>
                                <a:gd name="T4" fmla="*/ 7 w 105"/>
                                <a:gd name="T5" fmla="*/ 155 h 427"/>
                                <a:gd name="T6" fmla="*/ 13 w 105"/>
                                <a:gd name="T7" fmla="*/ 139 h 427"/>
                                <a:gd name="T8" fmla="*/ 20 w 105"/>
                                <a:gd name="T9" fmla="*/ 123 h 427"/>
                                <a:gd name="T10" fmla="*/ 25 w 105"/>
                                <a:gd name="T11" fmla="*/ 108 h 427"/>
                                <a:gd name="T12" fmla="*/ 23 w 105"/>
                                <a:gd name="T13" fmla="*/ 92 h 427"/>
                                <a:gd name="T14" fmla="*/ 26 w 105"/>
                                <a:gd name="T15" fmla="*/ 80 h 427"/>
                                <a:gd name="T16" fmla="*/ 31 w 105"/>
                                <a:gd name="T17" fmla="*/ 72 h 427"/>
                                <a:gd name="T18" fmla="*/ 37 w 105"/>
                                <a:gd name="T19" fmla="*/ 65 h 427"/>
                                <a:gd name="T20" fmla="*/ 48 w 105"/>
                                <a:gd name="T21" fmla="*/ 58 h 427"/>
                                <a:gd name="T22" fmla="*/ 59 w 105"/>
                                <a:gd name="T23" fmla="*/ 53 h 427"/>
                                <a:gd name="T24" fmla="*/ 64 w 105"/>
                                <a:gd name="T25" fmla="*/ 45 h 427"/>
                                <a:gd name="T26" fmla="*/ 69 w 105"/>
                                <a:gd name="T27" fmla="*/ 33 h 427"/>
                                <a:gd name="T28" fmla="*/ 80 w 105"/>
                                <a:gd name="T29" fmla="*/ 23 h 427"/>
                                <a:gd name="T30" fmla="*/ 104 w 105"/>
                                <a:gd name="T31" fmla="*/ 0 h 427"/>
                                <a:gd name="T32" fmla="*/ 93 w 105"/>
                                <a:gd name="T33" fmla="*/ 18 h 427"/>
                                <a:gd name="T34" fmla="*/ 89 w 105"/>
                                <a:gd name="T35" fmla="*/ 31 h 427"/>
                                <a:gd name="T36" fmla="*/ 87 w 105"/>
                                <a:gd name="T37" fmla="*/ 46 h 427"/>
                                <a:gd name="T38" fmla="*/ 79 w 105"/>
                                <a:gd name="T39" fmla="*/ 49 h 427"/>
                                <a:gd name="T40" fmla="*/ 68 w 105"/>
                                <a:gd name="T41" fmla="*/ 56 h 427"/>
                                <a:gd name="T42" fmla="*/ 62 w 105"/>
                                <a:gd name="T43" fmla="*/ 62 h 427"/>
                                <a:gd name="T44" fmla="*/ 59 w 105"/>
                                <a:gd name="T45" fmla="*/ 72 h 427"/>
                                <a:gd name="T46" fmla="*/ 59 w 105"/>
                                <a:gd name="T47" fmla="*/ 79 h 427"/>
                                <a:gd name="T48" fmla="*/ 50 w 105"/>
                                <a:gd name="T49" fmla="*/ 85 h 427"/>
                                <a:gd name="T50" fmla="*/ 44 w 105"/>
                                <a:gd name="T51" fmla="*/ 95 h 427"/>
                                <a:gd name="T52" fmla="*/ 37 w 105"/>
                                <a:gd name="T53" fmla="*/ 109 h 427"/>
                                <a:gd name="T54" fmla="*/ 33 w 105"/>
                                <a:gd name="T55" fmla="*/ 124 h 427"/>
                                <a:gd name="T56" fmla="*/ 34 w 105"/>
                                <a:gd name="T57" fmla="*/ 137 h 427"/>
                                <a:gd name="T58" fmla="*/ 32 w 105"/>
                                <a:gd name="T59" fmla="*/ 149 h 427"/>
                                <a:gd name="T60" fmla="*/ 26 w 105"/>
                                <a:gd name="T61" fmla="*/ 167 h 427"/>
                                <a:gd name="T62" fmla="*/ 24 w 105"/>
                                <a:gd name="T63" fmla="*/ 182 h 427"/>
                                <a:gd name="T64" fmla="*/ 27 w 105"/>
                                <a:gd name="T65" fmla="*/ 218 h 427"/>
                                <a:gd name="T66" fmla="*/ 26 w 105"/>
                                <a:gd name="T67" fmla="*/ 246 h 427"/>
                                <a:gd name="T68" fmla="*/ 29 w 105"/>
                                <a:gd name="T69" fmla="*/ 263 h 427"/>
                                <a:gd name="T70" fmla="*/ 33 w 105"/>
                                <a:gd name="T71" fmla="*/ 281 h 427"/>
                                <a:gd name="T72" fmla="*/ 35 w 105"/>
                                <a:gd name="T73" fmla="*/ 298 h 427"/>
                                <a:gd name="T74" fmla="*/ 34 w 105"/>
                                <a:gd name="T75" fmla="*/ 322 h 427"/>
                                <a:gd name="T76" fmla="*/ 32 w 105"/>
                                <a:gd name="T77" fmla="*/ 344 h 427"/>
                                <a:gd name="T78" fmla="*/ 34 w 105"/>
                                <a:gd name="T79" fmla="*/ 358 h 427"/>
                                <a:gd name="T80" fmla="*/ 40 w 105"/>
                                <a:gd name="T81" fmla="*/ 369 h 427"/>
                                <a:gd name="T82" fmla="*/ 43 w 105"/>
                                <a:gd name="T83" fmla="*/ 383 h 427"/>
                                <a:gd name="T84" fmla="*/ 41 w 105"/>
                                <a:gd name="T85" fmla="*/ 394 h 427"/>
                                <a:gd name="T86" fmla="*/ 34 w 105"/>
                                <a:gd name="T87" fmla="*/ 409 h 427"/>
                                <a:gd name="T88" fmla="*/ 25 w 105"/>
                                <a:gd name="T89" fmla="*/ 426 h 427"/>
                                <a:gd name="T90" fmla="*/ 26 w 105"/>
                                <a:gd name="T91" fmla="*/ 407 h 427"/>
                                <a:gd name="T92" fmla="*/ 25 w 105"/>
                                <a:gd name="T93" fmla="*/ 394 h 427"/>
                                <a:gd name="T94" fmla="*/ 21 w 105"/>
                                <a:gd name="T95" fmla="*/ 381 h 427"/>
                                <a:gd name="T96" fmla="*/ 16 w 105"/>
                                <a:gd name="T97" fmla="*/ 367 h 427"/>
                                <a:gd name="T98" fmla="*/ 9 w 105"/>
                                <a:gd name="T99" fmla="*/ 358 h 427"/>
                                <a:gd name="T100" fmla="*/ 6 w 105"/>
                                <a:gd name="T101" fmla="*/ 347 h 427"/>
                                <a:gd name="T102" fmla="*/ 7 w 105"/>
                                <a:gd name="T103" fmla="*/ 338 h 427"/>
                                <a:gd name="T104" fmla="*/ 11 w 105"/>
                                <a:gd name="T105" fmla="*/ 325 h 427"/>
                                <a:gd name="T106" fmla="*/ 17 w 105"/>
                                <a:gd name="T107" fmla="*/ 310 h 427"/>
                                <a:gd name="T108" fmla="*/ 11 w 105"/>
                                <a:gd name="T109" fmla="*/ 293 h 427"/>
                                <a:gd name="T110" fmla="*/ 7 w 105"/>
                                <a:gd name="T111" fmla="*/ 276 h 427"/>
                                <a:gd name="T112" fmla="*/ 1 w 105"/>
                                <a:gd name="T113" fmla="*/ 260 h 427"/>
                                <a:gd name="T114" fmla="*/ 0 w 105"/>
                                <a:gd name="T115" fmla="*/ 246 h 427"/>
                                <a:gd name="T116" fmla="*/ 3 w 105"/>
                                <a:gd name="T117" fmla="*/ 232 h 427"/>
                                <a:gd name="T118" fmla="*/ 7 w 105"/>
                                <a:gd name="T119" fmla="*/ 219 h 4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05" h="427">
                                  <a:moveTo>
                                    <a:pt x="7" y="219"/>
                                  </a:moveTo>
                                  <a:lnTo>
                                    <a:pt x="6" y="191"/>
                                  </a:lnTo>
                                  <a:lnTo>
                                    <a:pt x="7" y="155"/>
                                  </a:lnTo>
                                  <a:lnTo>
                                    <a:pt x="13" y="139"/>
                                  </a:lnTo>
                                  <a:lnTo>
                                    <a:pt x="20" y="123"/>
                                  </a:lnTo>
                                  <a:lnTo>
                                    <a:pt x="25" y="108"/>
                                  </a:lnTo>
                                  <a:lnTo>
                                    <a:pt x="23" y="92"/>
                                  </a:lnTo>
                                  <a:lnTo>
                                    <a:pt x="26" y="80"/>
                                  </a:lnTo>
                                  <a:lnTo>
                                    <a:pt x="31" y="72"/>
                                  </a:lnTo>
                                  <a:lnTo>
                                    <a:pt x="37" y="65"/>
                                  </a:lnTo>
                                  <a:lnTo>
                                    <a:pt x="48" y="58"/>
                                  </a:lnTo>
                                  <a:lnTo>
                                    <a:pt x="59" y="53"/>
                                  </a:lnTo>
                                  <a:lnTo>
                                    <a:pt x="64" y="45"/>
                                  </a:lnTo>
                                  <a:lnTo>
                                    <a:pt x="69" y="33"/>
                                  </a:lnTo>
                                  <a:lnTo>
                                    <a:pt x="80" y="23"/>
                                  </a:lnTo>
                                  <a:lnTo>
                                    <a:pt x="104" y="0"/>
                                  </a:lnTo>
                                  <a:lnTo>
                                    <a:pt x="93" y="18"/>
                                  </a:lnTo>
                                  <a:lnTo>
                                    <a:pt x="89" y="31"/>
                                  </a:lnTo>
                                  <a:lnTo>
                                    <a:pt x="87" y="46"/>
                                  </a:lnTo>
                                  <a:lnTo>
                                    <a:pt x="79" y="49"/>
                                  </a:lnTo>
                                  <a:lnTo>
                                    <a:pt x="68" y="56"/>
                                  </a:lnTo>
                                  <a:lnTo>
                                    <a:pt x="62" y="62"/>
                                  </a:lnTo>
                                  <a:lnTo>
                                    <a:pt x="59" y="72"/>
                                  </a:lnTo>
                                  <a:lnTo>
                                    <a:pt x="59" y="79"/>
                                  </a:lnTo>
                                  <a:lnTo>
                                    <a:pt x="50" y="85"/>
                                  </a:lnTo>
                                  <a:lnTo>
                                    <a:pt x="44" y="95"/>
                                  </a:lnTo>
                                  <a:lnTo>
                                    <a:pt x="37" y="109"/>
                                  </a:lnTo>
                                  <a:lnTo>
                                    <a:pt x="33" y="124"/>
                                  </a:lnTo>
                                  <a:lnTo>
                                    <a:pt x="34" y="137"/>
                                  </a:lnTo>
                                  <a:lnTo>
                                    <a:pt x="32" y="149"/>
                                  </a:lnTo>
                                  <a:lnTo>
                                    <a:pt x="26" y="167"/>
                                  </a:lnTo>
                                  <a:lnTo>
                                    <a:pt x="24" y="182"/>
                                  </a:lnTo>
                                  <a:lnTo>
                                    <a:pt x="27" y="218"/>
                                  </a:lnTo>
                                  <a:lnTo>
                                    <a:pt x="26" y="246"/>
                                  </a:lnTo>
                                  <a:lnTo>
                                    <a:pt x="29" y="263"/>
                                  </a:lnTo>
                                  <a:lnTo>
                                    <a:pt x="33" y="281"/>
                                  </a:lnTo>
                                  <a:lnTo>
                                    <a:pt x="35" y="298"/>
                                  </a:lnTo>
                                  <a:lnTo>
                                    <a:pt x="34" y="322"/>
                                  </a:lnTo>
                                  <a:lnTo>
                                    <a:pt x="32" y="344"/>
                                  </a:lnTo>
                                  <a:lnTo>
                                    <a:pt x="34" y="358"/>
                                  </a:lnTo>
                                  <a:lnTo>
                                    <a:pt x="40" y="369"/>
                                  </a:lnTo>
                                  <a:lnTo>
                                    <a:pt x="43" y="383"/>
                                  </a:lnTo>
                                  <a:lnTo>
                                    <a:pt x="41" y="394"/>
                                  </a:lnTo>
                                  <a:lnTo>
                                    <a:pt x="34" y="409"/>
                                  </a:lnTo>
                                  <a:lnTo>
                                    <a:pt x="25" y="426"/>
                                  </a:lnTo>
                                  <a:lnTo>
                                    <a:pt x="26" y="407"/>
                                  </a:lnTo>
                                  <a:lnTo>
                                    <a:pt x="25" y="394"/>
                                  </a:lnTo>
                                  <a:lnTo>
                                    <a:pt x="21" y="381"/>
                                  </a:lnTo>
                                  <a:lnTo>
                                    <a:pt x="16" y="367"/>
                                  </a:lnTo>
                                  <a:lnTo>
                                    <a:pt x="9" y="358"/>
                                  </a:lnTo>
                                  <a:lnTo>
                                    <a:pt x="6" y="347"/>
                                  </a:lnTo>
                                  <a:lnTo>
                                    <a:pt x="7" y="338"/>
                                  </a:lnTo>
                                  <a:lnTo>
                                    <a:pt x="11" y="325"/>
                                  </a:lnTo>
                                  <a:lnTo>
                                    <a:pt x="17" y="310"/>
                                  </a:lnTo>
                                  <a:lnTo>
                                    <a:pt x="11" y="293"/>
                                  </a:lnTo>
                                  <a:lnTo>
                                    <a:pt x="7" y="276"/>
                                  </a:lnTo>
                                  <a:lnTo>
                                    <a:pt x="1" y="260"/>
                                  </a:lnTo>
                                  <a:lnTo>
                                    <a:pt x="0" y="246"/>
                                  </a:lnTo>
                                  <a:lnTo>
                                    <a:pt x="3" y="232"/>
                                  </a:lnTo>
                                  <a:lnTo>
                                    <a:pt x="7" y="219"/>
                                  </a:lnTo>
                                </a:path>
                              </a:pathLst>
                            </a:custGeom>
                            <a:solidFill>
                              <a:srgbClr val="5F5F5F"/>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918" name="Freeform 54"/>
                            <p:cNvSpPr>
                              <a:spLocks/>
                            </p:cNvSpPr>
                            <p:nvPr/>
                          </p:nvSpPr>
                          <p:spPr bwMode="auto">
                            <a:xfrm>
                              <a:off x="4014" y="2703"/>
                              <a:ext cx="608" cy="1068"/>
                            </a:xfrm>
                            <a:custGeom>
                              <a:avLst/>
                              <a:gdLst>
                                <a:gd name="T0" fmla="*/ 17 w 608"/>
                                <a:gd name="T1" fmla="*/ 2 h 1068"/>
                                <a:gd name="T2" fmla="*/ 43 w 608"/>
                                <a:gd name="T3" fmla="*/ 21 h 1068"/>
                                <a:gd name="T4" fmla="*/ 60 w 608"/>
                                <a:gd name="T5" fmla="*/ 46 h 1068"/>
                                <a:gd name="T6" fmla="*/ 86 w 608"/>
                                <a:gd name="T7" fmla="*/ 78 h 1068"/>
                                <a:gd name="T8" fmla="*/ 109 w 608"/>
                                <a:gd name="T9" fmla="*/ 117 h 1068"/>
                                <a:gd name="T10" fmla="*/ 101 w 608"/>
                                <a:gd name="T11" fmla="*/ 67 h 1068"/>
                                <a:gd name="T12" fmla="*/ 131 w 608"/>
                                <a:gd name="T13" fmla="*/ 108 h 1068"/>
                                <a:gd name="T14" fmla="*/ 180 w 608"/>
                                <a:gd name="T15" fmla="*/ 181 h 1068"/>
                                <a:gd name="T16" fmla="*/ 206 w 608"/>
                                <a:gd name="T17" fmla="*/ 231 h 1068"/>
                                <a:gd name="T18" fmla="*/ 233 w 608"/>
                                <a:gd name="T19" fmla="*/ 292 h 1068"/>
                                <a:gd name="T20" fmla="*/ 259 w 608"/>
                                <a:gd name="T21" fmla="*/ 338 h 1068"/>
                                <a:gd name="T22" fmla="*/ 290 w 608"/>
                                <a:gd name="T23" fmla="*/ 396 h 1068"/>
                                <a:gd name="T24" fmla="*/ 314 w 608"/>
                                <a:gd name="T25" fmla="*/ 445 h 1068"/>
                                <a:gd name="T26" fmla="*/ 349 w 608"/>
                                <a:gd name="T27" fmla="*/ 509 h 1068"/>
                                <a:gd name="T28" fmla="*/ 378 w 608"/>
                                <a:gd name="T29" fmla="*/ 558 h 1068"/>
                                <a:gd name="T30" fmla="*/ 399 w 608"/>
                                <a:gd name="T31" fmla="*/ 591 h 1068"/>
                                <a:gd name="T32" fmla="*/ 418 w 608"/>
                                <a:gd name="T33" fmla="*/ 647 h 1068"/>
                                <a:gd name="T34" fmla="*/ 446 w 608"/>
                                <a:gd name="T35" fmla="*/ 701 h 1068"/>
                                <a:gd name="T36" fmla="*/ 481 w 608"/>
                                <a:gd name="T37" fmla="*/ 753 h 1068"/>
                                <a:gd name="T38" fmla="*/ 511 w 608"/>
                                <a:gd name="T39" fmla="*/ 816 h 1068"/>
                                <a:gd name="T40" fmla="*/ 540 w 608"/>
                                <a:gd name="T41" fmla="*/ 859 h 1068"/>
                                <a:gd name="T42" fmla="*/ 566 w 608"/>
                                <a:gd name="T43" fmla="*/ 917 h 1068"/>
                                <a:gd name="T44" fmla="*/ 582 w 608"/>
                                <a:gd name="T45" fmla="*/ 954 h 1068"/>
                                <a:gd name="T46" fmla="*/ 585 w 608"/>
                                <a:gd name="T47" fmla="*/ 1002 h 1068"/>
                                <a:gd name="T48" fmla="*/ 607 w 608"/>
                                <a:gd name="T49" fmla="*/ 1067 h 1068"/>
                                <a:gd name="T50" fmla="*/ 296 w 608"/>
                                <a:gd name="T51" fmla="*/ 1041 h 1068"/>
                                <a:gd name="T52" fmla="*/ 313 w 608"/>
                                <a:gd name="T53" fmla="*/ 1003 h 1068"/>
                                <a:gd name="T54" fmla="*/ 339 w 608"/>
                                <a:gd name="T55" fmla="*/ 973 h 1068"/>
                                <a:gd name="T56" fmla="*/ 357 w 608"/>
                                <a:gd name="T57" fmla="*/ 950 h 1068"/>
                                <a:gd name="T58" fmla="*/ 360 w 608"/>
                                <a:gd name="T59" fmla="*/ 930 h 1068"/>
                                <a:gd name="T60" fmla="*/ 390 w 608"/>
                                <a:gd name="T61" fmla="*/ 935 h 1068"/>
                                <a:gd name="T62" fmla="*/ 405 w 608"/>
                                <a:gd name="T63" fmla="*/ 926 h 1068"/>
                                <a:gd name="T64" fmla="*/ 393 w 608"/>
                                <a:gd name="T65" fmla="*/ 884 h 1068"/>
                                <a:gd name="T66" fmla="*/ 396 w 608"/>
                                <a:gd name="T67" fmla="*/ 852 h 1068"/>
                                <a:gd name="T68" fmla="*/ 417 w 608"/>
                                <a:gd name="T69" fmla="*/ 867 h 1068"/>
                                <a:gd name="T70" fmla="*/ 425 w 608"/>
                                <a:gd name="T71" fmla="*/ 857 h 1068"/>
                                <a:gd name="T72" fmla="*/ 408 w 608"/>
                                <a:gd name="T73" fmla="*/ 807 h 1068"/>
                                <a:gd name="T74" fmla="*/ 386 w 608"/>
                                <a:gd name="T75" fmla="*/ 756 h 1068"/>
                                <a:gd name="T76" fmla="*/ 393 w 608"/>
                                <a:gd name="T77" fmla="*/ 754 h 1068"/>
                                <a:gd name="T78" fmla="*/ 423 w 608"/>
                                <a:gd name="T79" fmla="*/ 801 h 1068"/>
                                <a:gd name="T80" fmla="*/ 448 w 608"/>
                                <a:gd name="T81" fmla="*/ 827 h 1068"/>
                                <a:gd name="T82" fmla="*/ 456 w 608"/>
                                <a:gd name="T83" fmla="*/ 811 h 1068"/>
                                <a:gd name="T84" fmla="*/ 437 w 608"/>
                                <a:gd name="T85" fmla="*/ 758 h 1068"/>
                                <a:gd name="T86" fmla="*/ 408 w 608"/>
                                <a:gd name="T87" fmla="*/ 703 h 1068"/>
                                <a:gd name="T88" fmla="*/ 378 w 608"/>
                                <a:gd name="T89" fmla="*/ 656 h 1068"/>
                                <a:gd name="T90" fmla="*/ 348 w 608"/>
                                <a:gd name="T91" fmla="*/ 608 h 1068"/>
                                <a:gd name="T92" fmla="*/ 325 w 608"/>
                                <a:gd name="T93" fmla="*/ 577 h 1068"/>
                                <a:gd name="T94" fmla="*/ 313 w 608"/>
                                <a:gd name="T95" fmla="*/ 546 h 1068"/>
                                <a:gd name="T96" fmla="*/ 288 w 608"/>
                                <a:gd name="T97" fmla="*/ 505 h 1068"/>
                                <a:gd name="T98" fmla="*/ 266 w 608"/>
                                <a:gd name="T99" fmla="*/ 467 h 1068"/>
                                <a:gd name="T100" fmla="*/ 238 w 608"/>
                                <a:gd name="T101" fmla="*/ 415 h 1068"/>
                                <a:gd name="T102" fmla="*/ 212 w 608"/>
                                <a:gd name="T103" fmla="*/ 380 h 1068"/>
                                <a:gd name="T104" fmla="*/ 188 w 608"/>
                                <a:gd name="T105" fmla="*/ 358 h 1068"/>
                                <a:gd name="T106" fmla="*/ 166 w 608"/>
                                <a:gd name="T107" fmla="*/ 332 h 1068"/>
                                <a:gd name="T108" fmla="*/ 158 w 608"/>
                                <a:gd name="T109" fmla="*/ 295 h 1068"/>
                                <a:gd name="T110" fmla="*/ 129 w 608"/>
                                <a:gd name="T111" fmla="*/ 272 h 1068"/>
                                <a:gd name="T112" fmla="*/ 116 w 608"/>
                                <a:gd name="T113" fmla="*/ 242 h 1068"/>
                                <a:gd name="T114" fmla="*/ 103 w 608"/>
                                <a:gd name="T115" fmla="*/ 217 h 1068"/>
                                <a:gd name="T116" fmla="*/ 86 w 608"/>
                                <a:gd name="T117" fmla="*/ 185 h 1068"/>
                                <a:gd name="T118" fmla="*/ 62 w 608"/>
                                <a:gd name="T119" fmla="*/ 124 h 1068"/>
                                <a:gd name="T120" fmla="*/ 38 w 608"/>
                                <a:gd name="T121" fmla="*/ 77 h 1068"/>
                                <a:gd name="T122" fmla="*/ 21 w 608"/>
                                <a:gd name="T123" fmla="*/ 52 h 1068"/>
                                <a:gd name="T124" fmla="*/ 9 w 608"/>
                                <a:gd name="T125" fmla="*/ 18 h 10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608" h="1068">
                                  <a:moveTo>
                                    <a:pt x="0" y="0"/>
                                  </a:moveTo>
                                  <a:lnTo>
                                    <a:pt x="17" y="2"/>
                                  </a:lnTo>
                                  <a:lnTo>
                                    <a:pt x="33" y="9"/>
                                  </a:lnTo>
                                  <a:lnTo>
                                    <a:pt x="43" y="21"/>
                                  </a:lnTo>
                                  <a:lnTo>
                                    <a:pt x="50" y="32"/>
                                  </a:lnTo>
                                  <a:lnTo>
                                    <a:pt x="60" y="46"/>
                                  </a:lnTo>
                                  <a:lnTo>
                                    <a:pt x="72" y="61"/>
                                  </a:lnTo>
                                  <a:lnTo>
                                    <a:pt x="86" y="78"/>
                                  </a:lnTo>
                                  <a:lnTo>
                                    <a:pt x="98" y="98"/>
                                  </a:lnTo>
                                  <a:lnTo>
                                    <a:pt x="109" y="117"/>
                                  </a:lnTo>
                                  <a:lnTo>
                                    <a:pt x="105" y="89"/>
                                  </a:lnTo>
                                  <a:lnTo>
                                    <a:pt x="101" y="67"/>
                                  </a:lnTo>
                                  <a:lnTo>
                                    <a:pt x="112" y="78"/>
                                  </a:lnTo>
                                  <a:lnTo>
                                    <a:pt x="131" y="108"/>
                                  </a:lnTo>
                                  <a:lnTo>
                                    <a:pt x="156" y="146"/>
                                  </a:lnTo>
                                  <a:lnTo>
                                    <a:pt x="180" y="181"/>
                                  </a:lnTo>
                                  <a:lnTo>
                                    <a:pt x="193" y="203"/>
                                  </a:lnTo>
                                  <a:lnTo>
                                    <a:pt x="206" y="231"/>
                                  </a:lnTo>
                                  <a:lnTo>
                                    <a:pt x="220" y="263"/>
                                  </a:lnTo>
                                  <a:lnTo>
                                    <a:pt x="233" y="292"/>
                                  </a:lnTo>
                                  <a:lnTo>
                                    <a:pt x="245" y="315"/>
                                  </a:lnTo>
                                  <a:lnTo>
                                    <a:pt x="259" y="338"/>
                                  </a:lnTo>
                                  <a:lnTo>
                                    <a:pt x="275" y="368"/>
                                  </a:lnTo>
                                  <a:lnTo>
                                    <a:pt x="290" y="396"/>
                                  </a:lnTo>
                                  <a:lnTo>
                                    <a:pt x="301" y="420"/>
                                  </a:lnTo>
                                  <a:lnTo>
                                    <a:pt x="314" y="445"/>
                                  </a:lnTo>
                                  <a:lnTo>
                                    <a:pt x="333" y="477"/>
                                  </a:lnTo>
                                  <a:lnTo>
                                    <a:pt x="349" y="509"/>
                                  </a:lnTo>
                                  <a:lnTo>
                                    <a:pt x="363" y="535"/>
                                  </a:lnTo>
                                  <a:lnTo>
                                    <a:pt x="378" y="558"/>
                                  </a:lnTo>
                                  <a:lnTo>
                                    <a:pt x="396" y="581"/>
                                  </a:lnTo>
                                  <a:lnTo>
                                    <a:pt x="399" y="591"/>
                                  </a:lnTo>
                                  <a:lnTo>
                                    <a:pt x="408" y="613"/>
                                  </a:lnTo>
                                  <a:lnTo>
                                    <a:pt x="418" y="647"/>
                                  </a:lnTo>
                                  <a:lnTo>
                                    <a:pt x="431" y="672"/>
                                  </a:lnTo>
                                  <a:lnTo>
                                    <a:pt x="446" y="701"/>
                                  </a:lnTo>
                                  <a:lnTo>
                                    <a:pt x="462" y="726"/>
                                  </a:lnTo>
                                  <a:lnTo>
                                    <a:pt x="481" y="753"/>
                                  </a:lnTo>
                                  <a:lnTo>
                                    <a:pt x="498" y="789"/>
                                  </a:lnTo>
                                  <a:lnTo>
                                    <a:pt x="511" y="816"/>
                                  </a:lnTo>
                                  <a:lnTo>
                                    <a:pt x="525" y="833"/>
                                  </a:lnTo>
                                  <a:lnTo>
                                    <a:pt x="540" y="859"/>
                                  </a:lnTo>
                                  <a:lnTo>
                                    <a:pt x="554" y="892"/>
                                  </a:lnTo>
                                  <a:lnTo>
                                    <a:pt x="566" y="917"/>
                                  </a:lnTo>
                                  <a:lnTo>
                                    <a:pt x="579" y="941"/>
                                  </a:lnTo>
                                  <a:lnTo>
                                    <a:pt x="582" y="954"/>
                                  </a:lnTo>
                                  <a:lnTo>
                                    <a:pt x="580" y="980"/>
                                  </a:lnTo>
                                  <a:lnTo>
                                    <a:pt x="585" y="1002"/>
                                  </a:lnTo>
                                  <a:lnTo>
                                    <a:pt x="594" y="1035"/>
                                  </a:lnTo>
                                  <a:lnTo>
                                    <a:pt x="607" y="1067"/>
                                  </a:lnTo>
                                  <a:lnTo>
                                    <a:pt x="282" y="1067"/>
                                  </a:lnTo>
                                  <a:lnTo>
                                    <a:pt x="296" y="1041"/>
                                  </a:lnTo>
                                  <a:lnTo>
                                    <a:pt x="304" y="1021"/>
                                  </a:lnTo>
                                  <a:lnTo>
                                    <a:pt x="313" y="1003"/>
                                  </a:lnTo>
                                  <a:lnTo>
                                    <a:pt x="323" y="991"/>
                                  </a:lnTo>
                                  <a:lnTo>
                                    <a:pt x="339" y="973"/>
                                  </a:lnTo>
                                  <a:lnTo>
                                    <a:pt x="348" y="961"/>
                                  </a:lnTo>
                                  <a:lnTo>
                                    <a:pt x="357" y="950"/>
                                  </a:lnTo>
                                  <a:lnTo>
                                    <a:pt x="362" y="939"/>
                                  </a:lnTo>
                                  <a:lnTo>
                                    <a:pt x="360" y="930"/>
                                  </a:lnTo>
                                  <a:lnTo>
                                    <a:pt x="374" y="933"/>
                                  </a:lnTo>
                                  <a:lnTo>
                                    <a:pt x="390" y="935"/>
                                  </a:lnTo>
                                  <a:lnTo>
                                    <a:pt x="400" y="932"/>
                                  </a:lnTo>
                                  <a:lnTo>
                                    <a:pt x="405" y="926"/>
                                  </a:lnTo>
                                  <a:lnTo>
                                    <a:pt x="398" y="903"/>
                                  </a:lnTo>
                                  <a:lnTo>
                                    <a:pt x="393" y="884"/>
                                  </a:lnTo>
                                  <a:lnTo>
                                    <a:pt x="395" y="870"/>
                                  </a:lnTo>
                                  <a:lnTo>
                                    <a:pt x="396" y="852"/>
                                  </a:lnTo>
                                  <a:lnTo>
                                    <a:pt x="406" y="861"/>
                                  </a:lnTo>
                                  <a:lnTo>
                                    <a:pt x="417" y="867"/>
                                  </a:lnTo>
                                  <a:lnTo>
                                    <a:pt x="433" y="870"/>
                                  </a:lnTo>
                                  <a:lnTo>
                                    <a:pt x="425" y="857"/>
                                  </a:lnTo>
                                  <a:lnTo>
                                    <a:pt x="416" y="831"/>
                                  </a:lnTo>
                                  <a:lnTo>
                                    <a:pt x="408" y="807"/>
                                  </a:lnTo>
                                  <a:lnTo>
                                    <a:pt x="399" y="781"/>
                                  </a:lnTo>
                                  <a:lnTo>
                                    <a:pt x="386" y="756"/>
                                  </a:lnTo>
                                  <a:lnTo>
                                    <a:pt x="359" y="705"/>
                                  </a:lnTo>
                                  <a:lnTo>
                                    <a:pt x="393" y="754"/>
                                  </a:lnTo>
                                  <a:lnTo>
                                    <a:pt x="409" y="778"/>
                                  </a:lnTo>
                                  <a:lnTo>
                                    <a:pt x="423" y="801"/>
                                  </a:lnTo>
                                  <a:lnTo>
                                    <a:pt x="435" y="816"/>
                                  </a:lnTo>
                                  <a:lnTo>
                                    <a:pt x="448" y="827"/>
                                  </a:lnTo>
                                  <a:lnTo>
                                    <a:pt x="461" y="834"/>
                                  </a:lnTo>
                                  <a:lnTo>
                                    <a:pt x="456" y="811"/>
                                  </a:lnTo>
                                  <a:lnTo>
                                    <a:pt x="453" y="788"/>
                                  </a:lnTo>
                                  <a:lnTo>
                                    <a:pt x="437" y="758"/>
                                  </a:lnTo>
                                  <a:lnTo>
                                    <a:pt x="423" y="730"/>
                                  </a:lnTo>
                                  <a:lnTo>
                                    <a:pt x="408" y="703"/>
                                  </a:lnTo>
                                  <a:lnTo>
                                    <a:pt x="393" y="679"/>
                                  </a:lnTo>
                                  <a:lnTo>
                                    <a:pt x="378" y="656"/>
                                  </a:lnTo>
                                  <a:lnTo>
                                    <a:pt x="361" y="630"/>
                                  </a:lnTo>
                                  <a:lnTo>
                                    <a:pt x="348" y="608"/>
                                  </a:lnTo>
                                  <a:lnTo>
                                    <a:pt x="336" y="590"/>
                                  </a:lnTo>
                                  <a:lnTo>
                                    <a:pt x="325" y="577"/>
                                  </a:lnTo>
                                  <a:lnTo>
                                    <a:pt x="319" y="564"/>
                                  </a:lnTo>
                                  <a:lnTo>
                                    <a:pt x="313" y="546"/>
                                  </a:lnTo>
                                  <a:lnTo>
                                    <a:pt x="306" y="526"/>
                                  </a:lnTo>
                                  <a:lnTo>
                                    <a:pt x="288" y="505"/>
                                  </a:lnTo>
                                  <a:lnTo>
                                    <a:pt x="276" y="490"/>
                                  </a:lnTo>
                                  <a:lnTo>
                                    <a:pt x="266" y="467"/>
                                  </a:lnTo>
                                  <a:lnTo>
                                    <a:pt x="251" y="437"/>
                                  </a:lnTo>
                                  <a:lnTo>
                                    <a:pt x="238" y="415"/>
                                  </a:lnTo>
                                  <a:lnTo>
                                    <a:pt x="226" y="397"/>
                                  </a:lnTo>
                                  <a:lnTo>
                                    <a:pt x="212" y="380"/>
                                  </a:lnTo>
                                  <a:lnTo>
                                    <a:pt x="200" y="369"/>
                                  </a:lnTo>
                                  <a:lnTo>
                                    <a:pt x="188" y="358"/>
                                  </a:lnTo>
                                  <a:lnTo>
                                    <a:pt x="174" y="343"/>
                                  </a:lnTo>
                                  <a:lnTo>
                                    <a:pt x="166" y="332"/>
                                  </a:lnTo>
                                  <a:lnTo>
                                    <a:pt x="164" y="315"/>
                                  </a:lnTo>
                                  <a:lnTo>
                                    <a:pt x="158" y="295"/>
                                  </a:lnTo>
                                  <a:lnTo>
                                    <a:pt x="138" y="278"/>
                                  </a:lnTo>
                                  <a:lnTo>
                                    <a:pt x="129" y="272"/>
                                  </a:lnTo>
                                  <a:lnTo>
                                    <a:pt x="123" y="258"/>
                                  </a:lnTo>
                                  <a:lnTo>
                                    <a:pt x="116" y="242"/>
                                  </a:lnTo>
                                  <a:lnTo>
                                    <a:pt x="110" y="229"/>
                                  </a:lnTo>
                                  <a:lnTo>
                                    <a:pt x="103" y="217"/>
                                  </a:lnTo>
                                  <a:lnTo>
                                    <a:pt x="93" y="203"/>
                                  </a:lnTo>
                                  <a:lnTo>
                                    <a:pt x="86" y="185"/>
                                  </a:lnTo>
                                  <a:lnTo>
                                    <a:pt x="74" y="153"/>
                                  </a:lnTo>
                                  <a:lnTo>
                                    <a:pt x="62" y="124"/>
                                  </a:lnTo>
                                  <a:lnTo>
                                    <a:pt x="51" y="100"/>
                                  </a:lnTo>
                                  <a:lnTo>
                                    <a:pt x="38" y="77"/>
                                  </a:lnTo>
                                  <a:lnTo>
                                    <a:pt x="29" y="64"/>
                                  </a:lnTo>
                                  <a:lnTo>
                                    <a:pt x="21" y="52"/>
                                  </a:lnTo>
                                  <a:lnTo>
                                    <a:pt x="15" y="37"/>
                                  </a:lnTo>
                                  <a:lnTo>
                                    <a:pt x="9" y="18"/>
                                  </a:lnTo>
                                  <a:lnTo>
                                    <a:pt x="0" y="0"/>
                                  </a:lnTo>
                                </a:path>
                              </a:pathLst>
                            </a:custGeom>
                            <a:solidFill>
                              <a:srgbClr val="80808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919" name="Freeform 55"/>
                            <p:cNvSpPr>
                              <a:spLocks/>
                            </p:cNvSpPr>
                            <p:nvPr/>
                          </p:nvSpPr>
                          <p:spPr bwMode="auto">
                            <a:xfrm>
                              <a:off x="3852" y="3148"/>
                              <a:ext cx="36" cy="193"/>
                            </a:xfrm>
                            <a:custGeom>
                              <a:avLst/>
                              <a:gdLst>
                                <a:gd name="T0" fmla="*/ 34 w 36"/>
                                <a:gd name="T1" fmla="*/ 0 h 193"/>
                                <a:gd name="T2" fmla="*/ 32 w 36"/>
                                <a:gd name="T3" fmla="*/ 12 h 193"/>
                                <a:gd name="T4" fmla="*/ 33 w 36"/>
                                <a:gd name="T5" fmla="*/ 18 h 193"/>
                                <a:gd name="T6" fmla="*/ 28 w 36"/>
                                <a:gd name="T7" fmla="*/ 25 h 193"/>
                                <a:gd name="T8" fmla="*/ 24 w 36"/>
                                <a:gd name="T9" fmla="*/ 33 h 193"/>
                                <a:gd name="T10" fmla="*/ 23 w 36"/>
                                <a:gd name="T11" fmla="*/ 39 h 193"/>
                                <a:gd name="T12" fmla="*/ 24 w 36"/>
                                <a:gd name="T13" fmla="*/ 44 h 193"/>
                                <a:gd name="T14" fmla="*/ 28 w 36"/>
                                <a:gd name="T15" fmla="*/ 53 h 193"/>
                                <a:gd name="T16" fmla="*/ 33 w 36"/>
                                <a:gd name="T17" fmla="*/ 62 h 193"/>
                                <a:gd name="T18" fmla="*/ 35 w 36"/>
                                <a:gd name="T19" fmla="*/ 67 h 193"/>
                                <a:gd name="T20" fmla="*/ 30 w 36"/>
                                <a:gd name="T21" fmla="*/ 75 h 193"/>
                                <a:gd name="T22" fmla="*/ 24 w 36"/>
                                <a:gd name="T23" fmla="*/ 84 h 193"/>
                                <a:gd name="T24" fmla="*/ 18 w 36"/>
                                <a:gd name="T25" fmla="*/ 98 h 193"/>
                                <a:gd name="T26" fmla="*/ 13 w 36"/>
                                <a:gd name="T27" fmla="*/ 112 h 193"/>
                                <a:gd name="T28" fmla="*/ 11 w 36"/>
                                <a:gd name="T29" fmla="*/ 123 h 193"/>
                                <a:gd name="T30" fmla="*/ 10 w 36"/>
                                <a:gd name="T31" fmla="*/ 140 h 193"/>
                                <a:gd name="T32" fmla="*/ 11 w 36"/>
                                <a:gd name="T33" fmla="*/ 154 h 193"/>
                                <a:gd name="T34" fmla="*/ 15 w 36"/>
                                <a:gd name="T35" fmla="*/ 166 h 193"/>
                                <a:gd name="T36" fmla="*/ 20 w 36"/>
                                <a:gd name="T37" fmla="*/ 185 h 193"/>
                                <a:gd name="T38" fmla="*/ 14 w 36"/>
                                <a:gd name="T39" fmla="*/ 184 h 193"/>
                                <a:gd name="T40" fmla="*/ 7 w 36"/>
                                <a:gd name="T41" fmla="*/ 186 h 193"/>
                                <a:gd name="T42" fmla="*/ 1 w 36"/>
                                <a:gd name="T43" fmla="*/ 192 h 193"/>
                                <a:gd name="T44" fmla="*/ 0 w 36"/>
                                <a:gd name="T45" fmla="*/ 180 h 193"/>
                                <a:gd name="T46" fmla="*/ 1 w 36"/>
                                <a:gd name="T47" fmla="*/ 170 h 193"/>
                                <a:gd name="T48" fmla="*/ 4 w 36"/>
                                <a:gd name="T49" fmla="*/ 155 h 193"/>
                                <a:gd name="T50" fmla="*/ 8 w 36"/>
                                <a:gd name="T51" fmla="*/ 139 h 193"/>
                                <a:gd name="T52" fmla="*/ 7 w 36"/>
                                <a:gd name="T53" fmla="*/ 127 h 193"/>
                                <a:gd name="T54" fmla="*/ 3 w 36"/>
                                <a:gd name="T55" fmla="*/ 108 h 193"/>
                                <a:gd name="T56" fmla="*/ 1 w 36"/>
                                <a:gd name="T57" fmla="*/ 89 h 193"/>
                                <a:gd name="T58" fmla="*/ 0 w 36"/>
                                <a:gd name="T59" fmla="*/ 80 h 193"/>
                                <a:gd name="T60" fmla="*/ 7 w 36"/>
                                <a:gd name="T61" fmla="*/ 77 h 193"/>
                                <a:gd name="T62" fmla="*/ 12 w 36"/>
                                <a:gd name="T63" fmla="*/ 73 h 193"/>
                                <a:gd name="T64" fmla="*/ 18 w 36"/>
                                <a:gd name="T65" fmla="*/ 67 h 193"/>
                                <a:gd name="T66" fmla="*/ 24 w 36"/>
                                <a:gd name="T67" fmla="*/ 59 h 193"/>
                                <a:gd name="T68" fmla="*/ 25 w 36"/>
                                <a:gd name="T69" fmla="*/ 53 h 193"/>
                                <a:gd name="T70" fmla="*/ 21 w 36"/>
                                <a:gd name="T71" fmla="*/ 46 h 193"/>
                                <a:gd name="T72" fmla="*/ 17 w 36"/>
                                <a:gd name="T73" fmla="*/ 42 h 193"/>
                                <a:gd name="T74" fmla="*/ 11 w 36"/>
                                <a:gd name="T75" fmla="*/ 38 h 193"/>
                                <a:gd name="T76" fmla="*/ 15 w 36"/>
                                <a:gd name="T77" fmla="*/ 36 h 193"/>
                                <a:gd name="T78" fmla="*/ 20 w 36"/>
                                <a:gd name="T79" fmla="*/ 29 h 193"/>
                                <a:gd name="T80" fmla="*/ 25 w 36"/>
                                <a:gd name="T81" fmla="*/ 15 h 193"/>
                                <a:gd name="T82" fmla="*/ 28 w 36"/>
                                <a:gd name="T83" fmla="*/ 11 h 193"/>
                                <a:gd name="T84" fmla="*/ 34 w 36"/>
                                <a:gd name="T85" fmla="*/ 0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36" h="193">
                                  <a:moveTo>
                                    <a:pt x="34" y="0"/>
                                  </a:moveTo>
                                  <a:lnTo>
                                    <a:pt x="32" y="12"/>
                                  </a:lnTo>
                                  <a:lnTo>
                                    <a:pt x="33" y="18"/>
                                  </a:lnTo>
                                  <a:lnTo>
                                    <a:pt x="28" y="25"/>
                                  </a:lnTo>
                                  <a:lnTo>
                                    <a:pt x="24" y="33"/>
                                  </a:lnTo>
                                  <a:lnTo>
                                    <a:pt x="23" y="39"/>
                                  </a:lnTo>
                                  <a:lnTo>
                                    <a:pt x="24" y="44"/>
                                  </a:lnTo>
                                  <a:lnTo>
                                    <a:pt x="28" y="53"/>
                                  </a:lnTo>
                                  <a:lnTo>
                                    <a:pt x="33" y="62"/>
                                  </a:lnTo>
                                  <a:lnTo>
                                    <a:pt x="35" y="67"/>
                                  </a:lnTo>
                                  <a:lnTo>
                                    <a:pt x="30" y="75"/>
                                  </a:lnTo>
                                  <a:lnTo>
                                    <a:pt x="24" y="84"/>
                                  </a:lnTo>
                                  <a:lnTo>
                                    <a:pt x="18" y="98"/>
                                  </a:lnTo>
                                  <a:lnTo>
                                    <a:pt x="13" y="112"/>
                                  </a:lnTo>
                                  <a:lnTo>
                                    <a:pt x="11" y="123"/>
                                  </a:lnTo>
                                  <a:lnTo>
                                    <a:pt x="10" y="140"/>
                                  </a:lnTo>
                                  <a:lnTo>
                                    <a:pt x="11" y="154"/>
                                  </a:lnTo>
                                  <a:lnTo>
                                    <a:pt x="15" y="166"/>
                                  </a:lnTo>
                                  <a:lnTo>
                                    <a:pt x="20" y="185"/>
                                  </a:lnTo>
                                  <a:lnTo>
                                    <a:pt x="14" y="184"/>
                                  </a:lnTo>
                                  <a:lnTo>
                                    <a:pt x="7" y="186"/>
                                  </a:lnTo>
                                  <a:lnTo>
                                    <a:pt x="1" y="192"/>
                                  </a:lnTo>
                                  <a:lnTo>
                                    <a:pt x="0" y="180"/>
                                  </a:lnTo>
                                  <a:lnTo>
                                    <a:pt x="1" y="170"/>
                                  </a:lnTo>
                                  <a:lnTo>
                                    <a:pt x="4" y="155"/>
                                  </a:lnTo>
                                  <a:lnTo>
                                    <a:pt x="8" y="139"/>
                                  </a:lnTo>
                                  <a:lnTo>
                                    <a:pt x="7" y="127"/>
                                  </a:lnTo>
                                  <a:lnTo>
                                    <a:pt x="3" y="108"/>
                                  </a:lnTo>
                                  <a:lnTo>
                                    <a:pt x="1" y="89"/>
                                  </a:lnTo>
                                  <a:lnTo>
                                    <a:pt x="0" y="80"/>
                                  </a:lnTo>
                                  <a:lnTo>
                                    <a:pt x="7" y="77"/>
                                  </a:lnTo>
                                  <a:lnTo>
                                    <a:pt x="12" y="73"/>
                                  </a:lnTo>
                                  <a:lnTo>
                                    <a:pt x="18" y="67"/>
                                  </a:lnTo>
                                  <a:lnTo>
                                    <a:pt x="24" y="59"/>
                                  </a:lnTo>
                                  <a:lnTo>
                                    <a:pt x="25" y="53"/>
                                  </a:lnTo>
                                  <a:lnTo>
                                    <a:pt x="21" y="46"/>
                                  </a:lnTo>
                                  <a:lnTo>
                                    <a:pt x="17" y="42"/>
                                  </a:lnTo>
                                  <a:lnTo>
                                    <a:pt x="11" y="38"/>
                                  </a:lnTo>
                                  <a:lnTo>
                                    <a:pt x="15" y="36"/>
                                  </a:lnTo>
                                  <a:lnTo>
                                    <a:pt x="20" y="29"/>
                                  </a:lnTo>
                                  <a:lnTo>
                                    <a:pt x="25" y="15"/>
                                  </a:lnTo>
                                  <a:lnTo>
                                    <a:pt x="28" y="11"/>
                                  </a:lnTo>
                                  <a:lnTo>
                                    <a:pt x="34" y="0"/>
                                  </a:lnTo>
                                </a:path>
                              </a:pathLst>
                            </a:custGeom>
                            <a:solidFill>
                              <a:srgbClr val="80808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920" name="Freeform 56"/>
                            <p:cNvSpPr>
                              <a:spLocks/>
                            </p:cNvSpPr>
                            <p:nvPr/>
                          </p:nvSpPr>
                          <p:spPr bwMode="auto">
                            <a:xfrm>
                              <a:off x="4081" y="3606"/>
                              <a:ext cx="58" cy="53"/>
                            </a:xfrm>
                            <a:custGeom>
                              <a:avLst/>
                              <a:gdLst>
                                <a:gd name="T0" fmla="*/ 14 w 58"/>
                                <a:gd name="T1" fmla="*/ 2 h 53"/>
                                <a:gd name="T2" fmla="*/ 21 w 58"/>
                                <a:gd name="T3" fmla="*/ 7 h 53"/>
                                <a:gd name="T4" fmla="*/ 28 w 58"/>
                                <a:gd name="T5" fmla="*/ 10 h 53"/>
                                <a:gd name="T6" fmla="*/ 36 w 58"/>
                                <a:gd name="T7" fmla="*/ 10 h 53"/>
                                <a:gd name="T8" fmla="*/ 42 w 58"/>
                                <a:gd name="T9" fmla="*/ 9 h 53"/>
                                <a:gd name="T10" fmla="*/ 49 w 58"/>
                                <a:gd name="T11" fmla="*/ 5 h 53"/>
                                <a:gd name="T12" fmla="*/ 57 w 58"/>
                                <a:gd name="T13" fmla="*/ 0 h 53"/>
                                <a:gd name="T14" fmla="*/ 53 w 58"/>
                                <a:gd name="T15" fmla="*/ 10 h 53"/>
                                <a:gd name="T16" fmla="*/ 50 w 58"/>
                                <a:gd name="T17" fmla="*/ 17 h 53"/>
                                <a:gd name="T18" fmla="*/ 49 w 58"/>
                                <a:gd name="T19" fmla="*/ 29 h 53"/>
                                <a:gd name="T20" fmla="*/ 42 w 58"/>
                                <a:gd name="T21" fmla="*/ 33 h 53"/>
                                <a:gd name="T22" fmla="*/ 34 w 58"/>
                                <a:gd name="T23" fmla="*/ 38 h 53"/>
                                <a:gd name="T24" fmla="*/ 29 w 58"/>
                                <a:gd name="T25" fmla="*/ 44 h 53"/>
                                <a:gd name="T26" fmla="*/ 20 w 58"/>
                                <a:gd name="T27" fmla="*/ 48 h 53"/>
                                <a:gd name="T28" fmla="*/ 11 w 58"/>
                                <a:gd name="T29" fmla="*/ 52 h 53"/>
                                <a:gd name="T30" fmla="*/ 8 w 58"/>
                                <a:gd name="T31" fmla="*/ 49 h 53"/>
                                <a:gd name="T32" fmla="*/ 0 w 58"/>
                                <a:gd name="T33" fmla="*/ 44 h 53"/>
                                <a:gd name="T34" fmla="*/ 10 w 58"/>
                                <a:gd name="T35" fmla="*/ 42 h 53"/>
                                <a:gd name="T36" fmla="*/ 15 w 58"/>
                                <a:gd name="T37" fmla="*/ 39 h 53"/>
                                <a:gd name="T38" fmla="*/ 19 w 58"/>
                                <a:gd name="T39" fmla="*/ 33 h 53"/>
                                <a:gd name="T40" fmla="*/ 21 w 58"/>
                                <a:gd name="T41" fmla="*/ 26 h 53"/>
                                <a:gd name="T42" fmla="*/ 18 w 58"/>
                                <a:gd name="T43" fmla="*/ 20 h 53"/>
                                <a:gd name="T44" fmla="*/ 16 w 58"/>
                                <a:gd name="T45" fmla="*/ 11 h 53"/>
                                <a:gd name="T46" fmla="*/ 14 w 58"/>
                                <a:gd name="T47" fmla="*/ 2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58" h="53">
                                  <a:moveTo>
                                    <a:pt x="14" y="2"/>
                                  </a:moveTo>
                                  <a:lnTo>
                                    <a:pt x="21" y="7"/>
                                  </a:lnTo>
                                  <a:lnTo>
                                    <a:pt x="28" y="10"/>
                                  </a:lnTo>
                                  <a:lnTo>
                                    <a:pt x="36" y="10"/>
                                  </a:lnTo>
                                  <a:lnTo>
                                    <a:pt x="42" y="9"/>
                                  </a:lnTo>
                                  <a:lnTo>
                                    <a:pt x="49" y="5"/>
                                  </a:lnTo>
                                  <a:lnTo>
                                    <a:pt x="57" y="0"/>
                                  </a:lnTo>
                                  <a:lnTo>
                                    <a:pt x="53" y="10"/>
                                  </a:lnTo>
                                  <a:lnTo>
                                    <a:pt x="50" y="17"/>
                                  </a:lnTo>
                                  <a:lnTo>
                                    <a:pt x="49" y="29"/>
                                  </a:lnTo>
                                  <a:lnTo>
                                    <a:pt x="42" y="33"/>
                                  </a:lnTo>
                                  <a:lnTo>
                                    <a:pt x="34" y="38"/>
                                  </a:lnTo>
                                  <a:lnTo>
                                    <a:pt x="29" y="44"/>
                                  </a:lnTo>
                                  <a:lnTo>
                                    <a:pt x="20" y="48"/>
                                  </a:lnTo>
                                  <a:lnTo>
                                    <a:pt x="11" y="52"/>
                                  </a:lnTo>
                                  <a:lnTo>
                                    <a:pt x="8" y="49"/>
                                  </a:lnTo>
                                  <a:lnTo>
                                    <a:pt x="0" y="44"/>
                                  </a:lnTo>
                                  <a:lnTo>
                                    <a:pt x="10" y="42"/>
                                  </a:lnTo>
                                  <a:lnTo>
                                    <a:pt x="15" y="39"/>
                                  </a:lnTo>
                                  <a:lnTo>
                                    <a:pt x="19" y="33"/>
                                  </a:lnTo>
                                  <a:lnTo>
                                    <a:pt x="21" y="26"/>
                                  </a:lnTo>
                                  <a:lnTo>
                                    <a:pt x="18" y="20"/>
                                  </a:lnTo>
                                  <a:lnTo>
                                    <a:pt x="16" y="11"/>
                                  </a:lnTo>
                                  <a:lnTo>
                                    <a:pt x="14" y="2"/>
                                  </a:lnTo>
                                </a:path>
                              </a:pathLst>
                            </a:custGeom>
                            <a:solidFill>
                              <a:srgbClr val="5F5F5F"/>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921" name="Freeform 57"/>
                            <p:cNvSpPr>
                              <a:spLocks/>
                            </p:cNvSpPr>
                            <p:nvPr/>
                          </p:nvSpPr>
                          <p:spPr bwMode="auto">
                            <a:xfrm>
                              <a:off x="4160" y="3594"/>
                              <a:ext cx="104" cy="28"/>
                            </a:xfrm>
                            <a:custGeom>
                              <a:avLst/>
                              <a:gdLst>
                                <a:gd name="T0" fmla="*/ 0 w 104"/>
                                <a:gd name="T1" fmla="*/ 26 h 28"/>
                                <a:gd name="T2" fmla="*/ 17 w 104"/>
                                <a:gd name="T3" fmla="*/ 19 h 28"/>
                                <a:gd name="T4" fmla="*/ 32 w 104"/>
                                <a:gd name="T5" fmla="*/ 14 h 28"/>
                                <a:gd name="T6" fmla="*/ 45 w 104"/>
                                <a:gd name="T7" fmla="*/ 11 h 28"/>
                                <a:gd name="T8" fmla="*/ 49 w 104"/>
                                <a:gd name="T9" fmla="*/ 6 h 28"/>
                                <a:gd name="T10" fmla="*/ 57 w 104"/>
                                <a:gd name="T11" fmla="*/ 2 h 28"/>
                                <a:gd name="T12" fmla="*/ 65 w 104"/>
                                <a:gd name="T13" fmla="*/ 2 h 28"/>
                                <a:gd name="T14" fmla="*/ 74 w 104"/>
                                <a:gd name="T15" fmla="*/ 4 h 28"/>
                                <a:gd name="T16" fmla="*/ 83 w 104"/>
                                <a:gd name="T17" fmla="*/ 2 h 28"/>
                                <a:gd name="T18" fmla="*/ 91 w 104"/>
                                <a:gd name="T19" fmla="*/ 0 h 28"/>
                                <a:gd name="T20" fmla="*/ 93 w 104"/>
                                <a:gd name="T21" fmla="*/ 5 h 28"/>
                                <a:gd name="T22" fmla="*/ 97 w 104"/>
                                <a:gd name="T23" fmla="*/ 11 h 28"/>
                                <a:gd name="T24" fmla="*/ 103 w 104"/>
                                <a:gd name="T25" fmla="*/ 16 h 28"/>
                                <a:gd name="T26" fmla="*/ 91 w 104"/>
                                <a:gd name="T27" fmla="*/ 12 h 28"/>
                                <a:gd name="T28" fmla="*/ 80 w 104"/>
                                <a:gd name="T29" fmla="*/ 11 h 28"/>
                                <a:gd name="T30" fmla="*/ 72 w 104"/>
                                <a:gd name="T31" fmla="*/ 15 h 28"/>
                                <a:gd name="T32" fmla="*/ 63 w 104"/>
                                <a:gd name="T33" fmla="*/ 19 h 28"/>
                                <a:gd name="T34" fmla="*/ 51 w 104"/>
                                <a:gd name="T35" fmla="*/ 22 h 28"/>
                                <a:gd name="T36" fmla="*/ 37 w 104"/>
                                <a:gd name="T37" fmla="*/ 25 h 28"/>
                                <a:gd name="T38" fmla="*/ 19 w 104"/>
                                <a:gd name="T39" fmla="*/ 27 h 28"/>
                                <a:gd name="T40" fmla="*/ 0 w 104"/>
                                <a:gd name="T41" fmla="*/ 26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04" h="28">
                                  <a:moveTo>
                                    <a:pt x="0" y="26"/>
                                  </a:moveTo>
                                  <a:lnTo>
                                    <a:pt x="17" y="19"/>
                                  </a:lnTo>
                                  <a:lnTo>
                                    <a:pt x="32" y="14"/>
                                  </a:lnTo>
                                  <a:lnTo>
                                    <a:pt x="45" y="11"/>
                                  </a:lnTo>
                                  <a:lnTo>
                                    <a:pt x="49" y="6"/>
                                  </a:lnTo>
                                  <a:lnTo>
                                    <a:pt x="57" y="2"/>
                                  </a:lnTo>
                                  <a:lnTo>
                                    <a:pt x="65" y="2"/>
                                  </a:lnTo>
                                  <a:lnTo>
                                    <a:pt x="74" y="4"/>
                                  </a:lnTo>
                                  <a:lnTo>
                                    <a:pt x="83" y="2"/>
                                  </a:lnTo>
                                  <a:lnTo>
                                    <a:pt x="91" y="0"/>
                                  </a:lnTo>
                                  <a:lnTo>
                                    <a:pt x="93" y="5"/>
                                  </a:lnTo>
                                  <a:lnTo>
                                    <a:pt x="97" y="11"/>
                                  </a:lnTo>
                                  <a:lnTo>
                                    <a:pt x="103" y="16"/>
                                  </a:lnTo>
                                  <a:lnTo>
                                    <a:pt x="91" y="12"/>
                                  </a:lnTo>
                                  <a:lnTo>
                                    <a:pt x="80" y="11"/>
                                  </a:lnTo>
                                  <a:lnTo>
                                    <a:pt x="72" y="15"/>
                                  </a:lnTo>
                                  <a:lnTo>
                                    <a:pt x="63" y="19"/>
                                  </a:lnTo>
                                  <a:lnTo>
                                    <a:pt x="51" y="22"/>
                                  </a:lnTo>
                                  <a:lnTo>
                                    <a:pt x="37" y="25"/>
                                  </a:lnTo>
                                  <a:lnTo>
                                    <a:pt x="19" y="27"/>
                                  </a:lnTo>
                                  <a:lnTo>
                                    <a:pt x="0" y="26"/>
                                  </a:lnTo>
                                </a:path>
                              </a:pathLst>
                            </a:custGeom>
                            <a:solidFill>
                              <a:srgbClr val="5F5F5F"/>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922" name="Freeform 58"/>
                            <p:cNvSpPr>
                              <a:spLocks/>
                            </p:cNvSpPr>
                            <p:nvPr/>
                          </p:nvSpPr>
                          <p:spPr bwMode="auto">
                            <a:xfrm>
                              <a:off x="4166" y="3626"/>
                              <a:ext cx="121" cy="27"/>
                            </a:xfrm>
                            <a:custGeom>
                              <a:avLst/>
                              <a:gdLst>
                                <a:gd name="T0" fmla="*/ 0 w 121"/>
                                <a:gd name="T1" fmla="*/ 26 h 27"/>
                                <a:gd name="T2" fmla="*/ 11 w 121"/>
                                <a:gd name="T3" fmla="*/ 20 h 27"/>
                                <a:gd name="T4" fmla="*/ 26 w 121"/>
                                <a:gd name="T5" fmla="*/ 13 h 27"/>
                                <a:gd name="T6" fmla="*/ 41 w 121"/>
                                <a:gd name="T7" fmla="*/ 7 h 27"/>
                                <a:gd name="T8" fmla="*/ 54 w 121"/>
                                <a:gd name="T9" fmla="*/ 3 h 27"/>
                                <a:gd name="T10" fmla="*/ 71 w 121"/>
                                <a:gd name="T11" fmla="*/ 1 h 27"/>
                                <a:gd name="T12" fmla="*/ 87 w 121"/>
                                <a:gd name="T13" fmla="*/ 0 h 27"/>
                                <a:gd name="T14" fmla="*/ 107 w 121"/>
                                <a:gd name="T15" fmla="*/ 1 h 27"/>
                                <a:gd name="T16" fmla="*/ 111 w 121"/>
                                <a:gd name="T17" fmla="*/ 5 h 27"/>
                                <a:gd name="T18" fmla="*/ 120 w 121"/>
                                <a:gd name="T19" fmla="*/ 10 h 27"/>
                                <a:gd name="T20" fmla="*/ 112 w 121"/>
                                <a:gd name="T21" fmla="*/ 10 h 27"/>
                                <a:gd name="T22" fmla="*/ 102 w 121"/>
                                <a:gd name="T23" fmla="*/ 12 h 27"/>
                                <a:gd name="T24" fmla="*/ 92 w 121"/>
                                <a:gd name="T25" fmla="*/ 17 h 27"/>
                                <a:gd name="T26" fmla="*/ 78 w 121"/>
                                <a:gd name="T27" fmla="*/ 20 h 27"/>
                                <a:gd name="T28" fmla="*/ 60 w 121"/>
                                <a:gd name="T29" fmla="*/ 23 h 27"/>
                                <a:gd name="T30" fmla="*/ 36 w 121"/>
                                <a:gd name="T31" fmla="*/ 25 h 27"/>
                                <a:gd name="T32" fmla="*/ 0 w 121"/>
                                <a:gd name="T33" fmla="*/ 26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21" h="27">
                                  <a:moveTo>
                                    <a:pt x="0" y="26"/>
                                  </a:moveTo>
                                  <a:lnTo>
                                    <a:pt x="11" y="20"/>
                                  </a:lnTo>
                                  <a:lnTo>
                                    <a:pt x="26" y="13"/>
                                  </a:lnTo>
                                  <a:lnTo>
                                    <a:pt x="41" y="7"/>
                                  </a:lnTo>
                                  <a:lnTo>
                                    <a:pt x="54" y="3"/>
                                  </a:lnTo>
                                  <a:lnTo>
                                    <a:pt x="71" y="1"/>
                                  </a:lnTo>
                                  <a:lnTo>
                                    <a:pt x="87" y="0"/>
                                  </a:lnTo>
                                  <a:lnTo>
                                    <a:pt x="107" y="1"/>
                                  </a:lnTo>
                                  <a:lnTo>
                                    <a:pt x="111" y="5"/>
                                  </a:lnTo>
                                  <a:lnTo>
                                    <a:pt x="120" y="10"/>
                                  </a:lnTo>
                                  <a:lnTo>
                                    <a:pt x="112" y="10"/>
                                  </a:lnTo>
                                  <a:lnTo>
                                    <a:pt x="102" y="12"/>
                                  </a:lnTo>
                                  <a:lnTo>
                                    <a:pt x="92" y="17"/>
                                  </a:lnTo>
                                  <a:lnTo>
                                    <a:pt x="78" y="20"/>
                                  </a:lnTo>
                                  <a:lnTo>
                                    <a:pt x="60" y="23"/>
                                  </a:lnTo>
                                  <a:lnTo>
                                    <a:pt x="36" y="25"/>
                                  </a:lnTo>
                                  <a:lnTo>
                                    <a:pt x="0" y="26"/>
                                  </a:lnTo>
                                </a:path>
                              </a:pathLst>
                            </a:custGeom>
                            <a:solidFill>
                              <a:srgbClr val="5F5F5F"/>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923" name="Freeform 59"/>
                            <p:cNvSpPr>
                              <a:spLocks/>
                            </p:cNvSpPr>
                            <p:nvPr/>
                          </p:nvSpPr>
                          <p:spPr bwMode="auto">
                            <a:xfrm>
                              <a:off x="3209" y="2749"/>
                              <a:ext cx="246" cy="1022"/>
                            </a:xfrm>
                            <a:custGeom>
                              <a:avLst/>
                              <a:gdLst>
                                <a:gd name="T0" fmla="*/ 20 w 246"/>
                                <a:gd name="T1" fmla="*/ 19 h 1022"/>
                                <a:gd name="T2" fmla="*/ 34 w 246"/>
                                <a:gd name="T3" fmla="*/ 40 h 1022"/>
                                <a:gd name="T4" fmla="*/ 31 w 246"/>
                                <a:gd name="T5" fmla="*/ 53 h 1022"/>
                                <a:gd name="T6" fmla="*/ 7 w 246"/>
                                <a:gd name="T7" fmla="*/ 102 h 1022"/>
                                <a:gd name="T8" fmla="*/ 0 w 246"/>
                                <a:gd name="T9" fmla="*/ 142 h 1022"/>
                                <a:gd name="T10" fmla="*/ 12 w 246"/>
                                <a:gd name="T11" fmla="*/ 182 h 1022"/>
                                <a:gd name="T12" fmla="*/ 27 w 246"/>
                                <a:gd name="T13" fmla="*/ 206 h 1022"/>
                                <a:gd name="T14" fmla="*/ 32 w 246"/>
                                <a:gd name="T15" fmla="*/ 224 h 1022"/>
                                <a:gd name="T16" fmla="*/ 32 w 246"/>
                                <a:gd name="T17" fmla="*/ 241 h 1022"/>
                                <a:gd name="T18" fmla="*/ 24 w 246"/>
                                <a:gd name="T19" fmla="*/ 264 h 1022"/>
                                <a:gd name="T20" fmla="*/ 26 w 246"/>
                                <a:gd name="T21" fmla="*/ 297 h 1022"/>
                                <a:gd name="T22" fmla="*/ 12 w 246"/>
                                <a:gd name="T23" fmla="*/ 353 h 1022"/>
                                <a:gd name="T24" fmla="*/ 12 w 246"/>
                                <a:gd name="T25" fmla="*/ 543 h 1022"/>
                                <a:gd name="T26" fmla="*/ 18 w 246"/>
                                <a:gd name="T27" fmla="*/ 580 h 1022"/>
                                <a:gd name="T28" fmla="*/ 23 w 246"/>
                                <a:gd name="T29" fmla="*/ 616 h 1022"/>
                                <a:gd name="T30" fmla="*/ 38 w 246"/>
                                <a:gd name="T31" fmla="*/ 665 h 1022"/>
                                <a:gd name="T32" fmla="*/ 40 w 246"/>
                                <a:gd name="T33" fmla="*/ 701 h 1022"/>
                                <a:gd name="T34" fmla="*/ 50 w 246"/>
                                <a:gd name="T35" fmla="*/ 729 h 1022"/>
                                <a:gd name="T36" fmla="*/ 63 w 246"/>
                                <a:gd name="T37" fmla="*/ 756 h 1022"/>
                                <a:gd name="T38" fmla="*/ 72 w 246"/>
                                <a:gd name="T39" fmla="*/ 769 h 1022"/>
                                <a:gd name="T40" fmla="*/ 86 w 246"/>
                                <a:gd name="T41" fmla="*/ 797 h 1022"/>
                                <a:gd name="T42" fmla="*/ 109 w 246"/>
                                <a:gd name="T43" fmla="*/ 827 h 1022"/>
                                <a:gd name="T44" fmla="*/ 100 w 246"/>
                                <a:gd name="T45" fmla="*/ 850 h 1022"/>
                                <a:gd name="T46" fmla="*/ 86 w 246"/>
                                <a:gd name="T47" fmla="*/ 881 h 1022"/>
                                <a:gd name="T48" fmla="*/ 66 w 246"/>
                                <a:gd name="T49" fmla="*/ 906 h 1022"/>
                                <a:gd name="T50" fmla="*/ 75 w 246"/>
                                <a:gd name="T51" fmla="*/ 926 h 1022"/>
                                <a:gd name="T52" fmla="*/ 44 w 246"/>
                                <a:gd name="T53" fmla="*/ 955 h 1022"/>
                                <a:gd name="T54" fmla="*/ 25 w 246"/>
                                <a:gd name="T55" fmla="*/ 988 h 1022"/>
                                <a:gd name="T56" fmla="*/ 16 w 246"/>
                                <a:gd name="T57" fmla="*/ 1021 h 1022"/>
                                <a:gd name="T58" fmla="*/ 205 w 246"/>
                                <a:gd name="T59" fmla="*/ 1005 h 1022"/>
                                <a:gd name="T60" fmla="*/ 209 w 246"/>
                                <a:gd name="T61" fmla="*/ 991 h 1022"/>
                                <a:gd name="T62" fmla="*/ 227 w 246"/>
                                <a:gd name="T63" fmla="*/ 999 h 1022"/>
                                <a:gd name="T64" fmla="*/ 227 w 246"/>
                                <a:gd name="T65" fmla="*/ 954 h 1022"/>
                                <a:gd name="T66" fmla="*/ 242 w 246"/>
                                <a:gd name="T67" fmla="*/ 928 h 1022"/>
                                <a:gd name="T68" fmla="*/ 241 w 246"/>
                                <a:gd name="T69" fmla="*/ 885 h 1022"/>
                                <a:gd name="T70" fmla="*/ 210 w 246"/>
                                <a:gd name="T71" fmla="*/ 820 h 1022"/>
                                <a:gd name="T72" fmla="*/ 178 w 246"/>
                                <a:gd name="T73" fmla="*/ 758 h 1022"/>
                                <a:gd name="T74" fmla="*/ 155 w 246"/>
                                <a:gd name="T75" fmla="*/ 705 h 1022"/>
                                <a:gd name="T76" fmla="*/ 155 w 246"/>
                                <a:gd name="T77" fmla="*/ 568 h 1022"/>
                                <a:gd name="T78" fmla="*/ 147 w 246"/>
                                <a:gd name="T79" fmla="*/ 542 h 1022"/>
                                <a:gd name="T80" fmla="*/ 155 w 246"/>
                                <a:gd name="T81" fmla="*/ 520 h 1022"/>
                                <a:gd name="T82" fmla="*/ 143 w 246"/>
                                <a:gd name="T83" fmla="*/ 479 h 1022"/>
                                <a:gd name="T84" fmla="*/ 127 w 246"/>
                                <a:gd name="T85" fmla="*/ 377 h 1022"/>
                                <a:gd name="T86" fmla="*/ 107 w 246"/>
                                <a:gd name="T87" fmla="*/ 280 h 1022"/>
                                <a:gd name="T88" fmla="*/ 116 w 246"/>
                                <a:gd name="T89" fmla="*/ 253 h 1022"/>
                                <a:gd name="T90" fmla="*/ 108 w 246"/>
                                <a:gd name="T91" fmla="*/ 203 h 1022"/>
                                <a:gd name="T92" fmla="*/ 111 w 246"/>
                                <a:gd name="T93" fmla="*/ 155 h 1022"/>
                                <a:gd name="T94" fmla="*/ 58 w 246"/>
                                <a:gd name="T95" fmla="*/ 30 h 10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246" h="1022">
                                  <a:moveTo>
                                    <a:pt x="5" y="0"/>
                                  </a:moveTo>
                                  <a:lnTo>
                                    <a:pt x="20" y="19"/>
                                  </a:lnTo>
                                  <a:lnTo>
                                    <a:pt x="32" y="28"/>
                                  </a:lnTo>
                                  <a:lnTo>
                                    <a:pt x="34" y="40"/>
                                  </a:lnTo>
                                  <a:lnTo>
                                    <a:pt x="37" y="46"/>
                                  </a:lnTo>
                                  <a:lnTo>
                                    <a:pt x="31" y="53"/>
                                  </a:lnTo>
                                  <a:lnTo>
                                    <a:pt x="19" y="69"/>
                                  </a:lnTo>
                                  <a:lnTo>
                                    <a:pt x="7" y="102"/>
                                  </a:lnTo>
                                  <a:lnTo>
                                    <a:pt x="1" y="120"/>
                                  </a:lnTo>
                                  <a:lnTo>
                                    <a:pt x="0" y="142"/>
                                  </a:lnTo>
                                  <a:lnTo>
                                    <a:pt x="3" y="165"/>
                                  </a:lnTo>
                                  <a:lnTo>
                                    <a:pt x="12" y="182"/>
                                  </a:lnTo>
                                  <a:lnTo>
                                    <a:pt x="18" y="195"/>
                                  </a:lnTo>
                                  <a:lnTo>
                                    <a:pt x="27" y="206"/>
                                  </a:lnTo>
                                  <a:lnTo>
                                    <a:pt x="26" y="215"/>
                                  </a:lnTo>
                                  <a:lnTo>
                                    <a:pt x="32" y="224"/>
                                  </a:lnTo>
                                  <a:lnTo>
                                    <a:pt x="38" y="231"/>
                                  </a:lnTo>
                                  <a:lnTo>
                                    <a:pt x="32" y="241"/>
                                  </a:lnTo>
                                  <a:lnTo>
                                    <a:pt x="27" y="250"/>
                                  </a:lnTo>
                                  <a:lnTo>
                                    <a:pt x="24" y="264"/>
                                  </a:lnTo>
                                  <a:lnTo>
                                    <a:pt x="25" y="279"/>
                                  </a:lnTo>
                                  <a:lnTo>
                                    <a:pt x="26" y="297"/>
                                  </a:lnTo>
                                  <a:lnTo>
                                    <a:pt x="27" y="308"/>
                                  </a:lnTo>
                                  <a:lnTo>
                                    <a:pt x="12" y="353"/>
                                  </a:lnTo>
                                  <a:lnTo>
                                    <a:pt x="13" y="470"/>
                                  </a:lnTo>
                                  <a:lnTo>
                                    <a:pt x="12" y="543"/>
                                  </a:lnTo>
                                  <a:lnTo>
                                    <a:pt x="16" y="562"/>
                                  </a:lnTo>
                                  <a:lnTo>
                                    <a:pt x="18" y="580"/>
                                  </a:lnTo>
                                  <a:lnTo>
                                    <a:pt x="17" y="600"/>
                                  </a:lnTo>
                                  <a:lnTo>
                                    <a:pt x="23" y="616"/>
                                  </a:lnTo>
                                  <a:lnTo>
                                    <a:pt x="31" y="639"/>
                                  </a:lnTo>
                                  <a:lnTo>
                                    <a:pt x="38" y="665"/>
                                  </a:lnTo>
                                  <a:lnTo>
                                    <a:pt x="42" y="683"/>
                                  </a:lnTo>
                                  <a:lnTo>
                                    <a:pt x="40" y="701"/>
                                  </a:lnTo>
                                  <a:lnTo>
                                    <a:pt x="45" y="714"/>
                                  </a:lnTo>
                                  <a:lnTo>
                                    <a:pt x="50" y="729"/>
                                  </a:lnTo>
                                  <a:lnTo>
                                    <a:pt x="55" y="752"/>
                                  </a:lnTo>
                                  <a:lnTo>
                                    <a:pt x="63" y="756"/>
                                  </a:lnTo>
                                  <a:lnTo>
                                    <a:pt x="73" y="760"/>
                                  </a:lnTo>
                                  <a:lnTo>
                                    <a:pt x="72" y="769"/>
                                  </a:lnTo>
                                  <a:lnTo>
                                    <a:pt x="77" y="782"/>
                                  </a:lnTo>
                                  <a:lnTo>
                                    <a:pt x="86" y="797"/>
                                  </a:lnTo>
                                  <a:lnTo>
                                    <a:pt x="99" y="813"/>
                                  </a:lnTo>
                                  <a:lnTo>
                                    <a:pt x="109" y="827"/>
                                  </a:lnTo>
                                  <a:lnTo>
                                    <a:pt x="103" y="837"/>
                                  </a:lnTo>
                                  <a:lnTo>
                                    <a:pt x="100" y="850"/>
                                  </a:lnTo>
                                  <a:lnTo>
                                    <a:pt x="102" y="869"/>
                                  </a:lnTo>
                                  <a:lnTo>
                                    <a:pt x="86" y="881"/>
                                  </a:lnTo>
                                  <a:lnTo>
                                    <a:pt x="76" y="893"/>
                                  </a:lnTo>
                                  <a:lnTo>
                                    <a:pt x="66" y="906"/>
                                  </a:lnTo>
                                  <a:lnTo>
                                    <a:pt x="68" y="916"/>
                                  </a:lnTo>
                                  <a:lnTo>
                                    <a:pt x="75" y="926"/>
                                  </a:lnTo>
                                  <a:lnTo>
                                    <a:pt x="55" y="942"/>
                                  </a:lnTo>
                                  <a:lnTo>
                                    <a:pt x="44" y="955"/>
                                  </a:lnTo>
                                  <a:lnTo>
                                    <a:pt x="28" y="974"/>
                                  </a:lnTo>
                                  <a:lnTo>
                                    <a:pt x="25" y="988"/>
                                  </a:lnTo>
                                  <a:lnTo>
                                    <a:pt x="27" y="1002"/>
                                  </a:lnTo>
                                  <a:lnTo>
                                    <a:pt x="16" y="1021"/>
                                  </a:lnTo>
                                  <a:lnTo>
                                    <a:pt x="227" y="1021"/>
                                  </a:lnTo>
                                  <a:lnTo>
                                    <a:pt x="205" y="1005"/>
                                  </a:lnTo>
                                  <a:lnTo>
                                    <a:pt x="206" y="996"/>
                                  </a:lnTo>
                                  <a:lnTo>
                                    <a:pt x="209" y="991"/>
                                  </a:lnTo>
                                  <a:lnTo>
                                    <a:pt x="219" y="993"/>
                                  </a:lnTo>
                                  <a:lnTo>
                                    <a:pt x="227" y="999"/>
                                  </a:lnTo>
                                  <a:lnTo>
                                    <a:pt x="229" y="977"/>
                                  </a:lnTo>
                                  <a:lnTo>
                                    <a:pt x="227" y="954"/>
                                  </a:lnTo>
                                  <a:lnTo>
                                    <a:pt x="236" y="940"/>
                                  </a:lnTo>
                                  <a:lnTo>
                                    <a:pt x="242" y="928"/>
                                  </a:lnTo>
                                  <a:lnTo>
                                    <a:pt x="245" y="909"/>
                                  </a:lnTo>
                                  <a:lnTo>
                                    <a:pt x="241" y="885"/>
                                  </a:lnTo>
                                  <a:lnTo>
                                    <a:pt x="235" y="862"/>
                                  </a:lnTo>
                                  <a:lnTo>
                                    <a:pt x="210" y="820"/>
                                  </a:lnTo>
                                  <a:lnTo>
                                    <a:pt x="197" y="791"/>
                                  </a:lnTo>
                                  <a:lnTo>
                                    <a:pt x="178" y="758"/>
                                  </a:lnTo>
                                  <a:lnTo>
                                    <a:pt x="163" y="731"/>
                                  </a:lnTo>
                                  <a:lnTo>
                                    <a:pt x="155" y="705"/>
                                  </a:lnTo>
                                  <a:lnTo>
                                    <a:pt x="158" y="665"/>
                                  </a:lnTo>
                                  <a:lnTo>
                                    <a:pt x="155" y="568"/>
                                  </a:lnTo>
                                  <a:lnTo>
                                    <a:pt x="145" y="556"/>
                                  </a:lnTo>
                                  <a:lnTo>
                                    <a:pt x="147" y="542"/>
                                  </a:lnTo>
                                  <a:lnTo>
                                    <a:pt x="143" y="530"/>
                                  </a:lnTo>
                                  <a:lnTo>
                                    <a:pt x="155" y="520"/>
                                  </a:lnTo>
                                  <a:lnTo>
                                    <a:pt x="148" y="500"/>
                                  </a:lnTo>
                                  <a:lnTo>
                                    <a:pt x="143" y="479"/>
                                  </a:lnTo>
                                  <a:lnTo>
                                    <a:pt x="138" y="447"/>
                                  </a:lnTo>
                                  <a:lnTo>
                                    <a:pt x="127" y="377"/>
                                  </a:lnTo>
                                  <a:lnTo>
                                    <a:pt x="113" y="303"/>
                                  </a:lnTo>
                                  <a:lnTo>
                                    <a:pt x="107" y="280"/>
                                  </a:lnTo>
                                  <a:lnTo>
                                    <a:pt x="120" y="269"/>
                                  </a:lnTo>
                                  <a:lnTo>
                                    <a:pt x="116" y="253"/>
                                  </a:lnTo>
                                  <a:lnTo>
                                    <a:pt x="112" y="227"/>
                                  </a:lnTo>
                                  <a:lnTo>
                                    <a:pt x="108" y="203"/>
                                  </a:lnTo>
                                  <a:lnTo>
                                    <a:pt x="107" y="186"/>
                                  </a:lnTo>
                                  <a:lnTo>
                                    <a:pt x="111" y="155"/>
                                  </a:lnTo>
                                  <a:lnTo>
                                    <a:pt x="121" y="113"/>
                                  </a:lnTo>
                                  <a:lnTo>
                                    <a:pt x="58" y="30"/>
                                  </a:lnTo>
                                  <a:lnTo>
                                    <a:pt x="5" y="0"/>
                                  </a:lnTo>
                                </a:path>
                              </a:pathLst>
                            </a:custGeom>
                            <a:solidFill>
                              <a:srgbClr val="80808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grpSp>
                      <p:nvGrpSpPr>
                        <p:cNvPr id="36949" name="Group 85"/>
                        <p:cNvGrpSpPr>
                          <a:grpSpLocks/>
                        </p:cNvGrpSpPr>
                        <p:nvPr/>
                      </p:nvGrpSpPr>
                      <p:grpSpPr bwMode="auto">
                        <a:xfrm>
                          <a:off x="3236" y="2983"/>
                          <a:ext cx="79" cy="687"/>
                          <a:chOff x="3236" y="2983"/>
                          <a:chExt cx="79" cy="687"/>
                        </a:xfrm>
                      </p:grpSpPr>
                      <p:grpSp>
                        <p:nvGrpSpPr>
                          <p:cNvPr id="36938" name="Group 74"/>
                          <p:cNvGrpSpPr>
                            <a:grpSpLocks/>
                          </p:cNvGrpSpPr>
                          <p:nvPr/>
                        </p:nvGrpSpPr>
                        <p:grpSpPr bwMode="auto">
                          <a:xfrm>
                            <a:off x="3236" y="2983"/>
                            <a:ext cx="79" cy="687"/>
                            <a:chOff x="3236" y="2983"/>
                            <a:chExt cx="79" cy="687"/>
                          </a:xfrm>
                        </p:grpSpPr>
                        <p:grpSp>
                          <p:nvGrpSpPr>
                            <p:cNvPr id="36929" name="Group 65"/>
                            <p:cNvGrpSpPr>
                              <a:grpSpLocks/>
                            </p:cNvGrpSpPr>
                            <p:nvPr/>
                          </p:nvGrpSpPr>
                          <p:grpSpPr bwMode="auto">
                            <a:xfrm>
                              <a:off x="3242" y="2983"/>
                              <a:ext cx="73" cy="686"/>
                              <a:chOff x="3242" y="2983"/>
                              <a:chExt cx="73" cy="686"/>
                            </a:xfrm>
                          </p:grpSpPr>
                          <p:sp>
                            <p:nvSpPr>
                              <p:cNvPr id="36926" name="Oval 62"/>
                              <p:cNvSpPr>
                                <a:spLocks noChangeArrowheads="1"/>
                              </p:cNvSpPr>
                              <p:nvPr/>
                            </p:nvSpPr>
                            <p:spPr bwMode="auto">
                              <a:xfrm>
                                <a:off x="3242" y="2983"/>
                                <a:ext cx="25" cy="28"/>
                              </a:xfrm>
                              <a:prstGeom prst="ellipse">
                                <a:avLst/>
                              </a:prstGeom>
                              <a:solidFill>
                                <a:srgbClr val="3F3F3F"/>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6927" name="Oval 63"/>
                              <p:cNvSpPr>
                                <a:spLocks noChangeArrowheads="1"/>
                              </p:cNvSpPr>
                              <p:nvPr/>
                            </p:nvSpPr>
                            <p:spPr bwMode="auto">
                              <a:xfrm>
                                <a:off x="3242" y="3314"/>
                                <a:ext cx="25" cy="28"/>
                              </a:xfrm>
                              <a:prstGeom prst="ellipse">
                                <a:avLst/>
                              </a:prstGeom>
                              <a:solidFill>
                                <a:srgbClr val="3F3F3F"/>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6928" name="Oval 64"/>
                              <p:cNvSpPr>
                                <a:spLocks noChangeArrowheads="1"/>
                              </p:cNvSpPr>
                              <p:nvPr/>
                            </p:nvSpPr>
                            <p:spPr bwMode="auto">
                              <a:xfrm>
                                <a:off x="3290" y="3641"/>
                                <a:ext cx="25" cy="28"/>
                              </a:xfrm>
                              <a:prstGeom prst="ellipse">
                                <a:avLst/>
                              </a:prstGeom>
                              <a:solidFill>
                                <a:srgbClr val="3F3F3F"/>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6933" name="Group 69"/>
                            <p:cNvGrpSpPr>
                              <a:grpSpLocks/>
                            </p:cNvGrpSpPr>
                            <p:nvPr/>
                          </p:nvGrpSpPr>
                          <p:grpSpPr bwMode="auto">
                            <a:xfrm>
                              <a:off x="3236" y="2983"/>
                              <a:ext cx="73" cy="686"/>
                              <a:chOff x="3236" y="2983"/>
                              <a:chExt cx="73" cy="686"/>
                            </a:xfrm>
                          </p:grpSpPr>
                          <p:sp>
                            <p:nvSpPr>
                              <p:cNvPr id="36930" name="Oval 66"/>
                              <p:cNvSpPr>
                                <a:spLocks noChangeArrowheads="1"/>
                              </p:cNvSpPr>
                              <p:nvPr/>
                            </p:nvSpPr>
                            <p:spPr bwMode="auto">
                              <a:xfrm>
                                <a:off x="3236" y="2983"/>
                                <a:ext cx="25" cy="28"/>
                              </a:xfrm>
                              <a:prstGeom prst="ellipse">
                                <a:avLst/>
                              </a:prstGeom>
                              <a:solidFill>
                                <a:srgbClr val="FFFFFF"/>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6931" name="Oval 67"/>
                              <p:cNvSpPr>
                                <a:spLocks noChangeArrowheads="1"/>
                              </p:cNvSpPr>
                              <p:nvPr/>
                            </p:nvSpPr>
                            <p:spPr bwMode="auto">
                              <a:xfrm>
                                <a:off x="3236" y="3314"/>
                                <a:ext cx="25" cy="28"/>
                              </a:xfrm>
                              <a:prstGeom prst="ellipse">
                                <a:avLst/>
                              </a:prstGeom>
                              <a:solidFill>
                                <a:srgbClr val="FFFFFF"/>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6932" name="Oval 68"/>
                              <p:cNvSpPr>
                                <a:spLocks noChangeArrowheads="1"/>
                              </p:cNvSpPr>
                              <p:nvPr/>
                            </p:nvSpPr>
                            <p:spPr bwMode="auto">
                              <a:xfrm>
                                <a:off x="3284" y="3641"/>
                                <a:ext cx="25" cy="28"/>
                              </a:xfrm>
                              <a:prstGeom prst="ellipse">
                                <a:avLst/>
                              </a:prstGeom>
                              <a:solidFill>
                                <a:srgbClr val="FFFFFF"/>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6937" name="Group 73"/>
                            <p:cNvGrpSpPr>
                              <a:grpSpLocks/>
                            </p:cNvGrpSpPr>
                            <p:nvPr/>
                          </p:nvGrpSpPr>
                          <p:grpSpPr bwMode="auto">
                            <a:xfrm>
                              <a:off x="3239" y="2984"/>
                              <a:ext cx="73" cy="686"/>
                              <a:chOff x="3239" y="2984"/>
                              <a:chExt cx="73" cy="686"/>
                            </a:xfrm>
                          </p:grpSpPr>
                          <p:sp>
                            <p:nvSpPr>
                              <p:cNvPr id="36934" name="Oval 70"/>
                              <p:cNvSpPr>
                                <a:spLocks noChangeArrowheads="1"/>
                              </p:cNvSpPr>
                              <p:nvPr/>
                            </p:nvSpPr>
                            <p:spPr bwMode="auto">
                              <a:xfrm>
                                <a:off x="3239" y="2984"/>
                                <a:ext cx="25" cy="28"/>
                              </a:xfrm>
                              <a:prstGeom prst="ellipse">
                                <a:avLst/>
                              </a:prstGeom>
                              <a:solidFill>
                                <a:srgbClr val="9F9F9F"/>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6935" name="Oval 71"/>
                              <p:cNvSpPr>
                                <a:spLocks noChangeArrowheads="1"/>
                              </p:cNvSpPr>
                              <p:nvPr/>
                            </p:nvSpPr>
                            <p:spPr bwMode="auto">
                              <a:xfrm>
                                <a:off x="3239" y="3315"/>
                                <a:ext cx="25" cy="28"/>
                              </a:xfrm>
                              <a:prstGeom prst="ellipse">
                                <a:avLst/>
                              </a:prstGeom>
                              <a:solidFill>
                                <a:srgbClr val="9F9F9F"/>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6936" name="Oval 72"/>
                              <p:cNvSpPr>
                                <a:spLocks noChangeArrowheads="1"/>
                              </p:cNvSpPr>
                              <p:nvPr/>
                            </p:nvSpPr>
                            <p:spPr bwMode="auto">
                              <a:xfrm>
                                <a:off x="3287" y="3642"/>
                                <a:ext cx="25" cy="28"/>
                              </a:xfrm>
                              <a:prstGeom prst="ellipse">
                                <a:avLst/>
                              </a:prstGeom>
                              <a:solidFill>
                                <a:srgbClr val="9F9F9F"/>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grpSp>
                        <p:nvGrpSpPr>
                          <p:cNvPr id="36948" name="Group 84"/>
                          <p:cNvGrpSpPr>
                            <a:grpSpLocks/>
                          </p:cNvGrpSpPr>
                          <p:nvPr/>
                        </p:nvGrpSpPr>
                        <p:grpSpPr bwMode="auto">
                          <a:xfrm>
                            <a:off x="3245" y="2997"/>
                            <a:ext cx="60" cy="660"/>
                            <a:chOff x="3245" y="2997"/>
                            <a:chExt cx="60" cy="660"/>
                          </a:xfrm>
                        </p:grpSpPr>
                        <p:grpSp>
                          <p:nvGrpSpPr>
                            <p:cNvPr id="36941" name="Group 77"/>
                            <p:cNvGrpSpPr>
                              <a:grpSpLocks/>
                            </p:cNvGrpSpPr>
                            <p:nvPr/>
                          </p:nvGrpSpPr>
                          <p:grpSpPr bwMode="auto">
                            <a:xfrm>
                              <a:off x="3245" y="2997"/>
                              <a:ext cx="12" cy="1"/>
                              <a:chOff x="3245" y="2997"/>
                              <a:chExt cx="12" cy="1"/>
                            </a:xfrm>
                          </p:grpSpPr>
                          <p:sp>
                            <p:nvSpPr>
                              <p:cNvPr id="36939" name="Oval 75"/>
                              <p:cNvSpPr>
                                <a:spLocks noChangeArrowheads="1"/>
                              </p:cNvSpPr>
                              <p:nvPr/>
                            </p:nvSpPr>
                            <p:spPr bwMode="auto">
                              <a:xfrm flipH="1" flipV="1">
                                <a:off x="3245" y="2997"/>
                                <a:ext cx="2" cy="1"/>
                              </a:xfrm>
                              <a:prstGeom prst="ellipse">
                                <a:avLst/>
                              </a:prstGeom>
                              <a:solidFill>
                                <a:srgbClr val="5F5F5F"/>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6940" name="Oval 76"/>
                              <p:cNvSpPr>
                                <a:spLocks noChangeArrowheads="1"/>
                              </p:cNvSpPr>
                              <p:nvPr/>
                            </p:nvSpPr>
                            <p:spPr bwMode="auto">
                              <a:xfrm flipH="1" flipV="1">
                                <a:off x="3255" y="2997"/>
                                <a:ext cx="2" cy="1"/>
                              </a:xfrm>
                              <a:prstGeom prst="ellipse">
                                <a:avLst/>
                              </a:prstGeom>
                              <a:solidFill>
                                <a:srgbClr val="5F5F5F"/>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6944" name="Group 80"/>
                            <p:cNvGrpSpPr>
                              <a:grpSpLocks/>
                            </p:cNvGrpSpPr>
                            <p:nvPr/>
                          </p:nvGrpSpPr>
                          <p:grpSpPr bwMode="auto">
                            <a:xfrm>
                              <a:off x="3246" y="3329"/>
                              <a:ext cx="12" cy="1"/>
                              <a:chOff x="3246" y="3329"/>
                              <a:chExt cx="12" cy="1"/>
                            </a:xfrm>
                          </p:grpSpPr>
                          <p:sp>
                            <p:nvSpPr>
                              <p:cNvPr id="36942" name="Oval 78"/>
                              <p:cNvSpPr>
                                <a:spLocks noChangeArrowheads="1"/>
                              </p:cNvSpPr>
                              <p:nvPr/>
                            </p:nvSpPr>
                            <p:spPr bwMode="auto">
                              <a:xfrm flipH="1" flipV="1">
                                <a:off x="3246" y="3329"/>
                                <a:ext cx="2" cy="1"/>
                              </a:xfrm>
                              <a:prstGeom prst="ellipse">
                                <a:avLst/>
                              </a:prstGeom>
                              <a:solidFill>
                                <a:srgbClr val="5F5F5F"/>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6943" name="Oval 79"/>
                              <p:cNvSpPr>
                                <a:spLocks noChangeArrowheads="1"/>
                              </p:cNvSpPr>
                              <p:nvPr/>
                            </p:nvSpPr>
                            <p:spPr bwMode="auto">
                              <a:xfrm flipH="1" flipV="1">
                                <a:off x="3256" y="3329"/>
                                <a:ext cx="2" cy="1"/>
                              </a:xfrm>
                              <a:prstGeom prst="ellipse">
                                <a:avLst/>
                              </a:prstGeom>
                              <a:solidFill>
                                <a:srgbClr val="5F5F5F"/>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6947" name="Group 83"/>
                            <p:cNvGrpSpPr>
                              <a:grpSpLocks/>
                            </p:cNvGrpSpPr>
                            <p:nvPr/>
                          </p:nvGrpSpPr>
                          <p:grpSpPr bwMode="auto">
                            <a:xfrm>
                              <a:off x="3293" y="3656"/>
                              <a:ext cx="12" cy="1"/>
                              <a:chOff x="3293" y="3656"/>
                              <a:chExt cx="12" cy="1"/>
                            </a:xfrm>
                          </p:grpSpPr>
                          <p:sp>
                            <p:nvSpPr>
                              <p:cNvPr id="36945" name="Oval 81"/>
                              <p:cNvSpPr>
                                <a:spLocks noChangeArrowheads="1"/>
                              </p:cNvSpPr>
                              <p:nvPr/>
                            </p:nvSpPr>
                            <p:spPr bwMode="auto">
                              <a:xfrm flipH="1" flipV="1">
                                <a:off x="3293" y="3656"/>
                                <a:ext cx="2" cy="1"/>
                              </a:xfrm>
                              <a:prstGeom prst="ellipse">
                                <a:avLst/>
                              </a:prstGeom>
                              <a:solidFill>
                                <a:srgbClr val="5F5F5F"/>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6946" name="Oval 82"/>
                              <p:cNvSpPr>
                                <a:spLocks noChangeArrowheads="1"/>
                              </p:cNvSpPr>
                              <p:nvPr/>
                            </p:nvSpPr>
                            <p:spPr bwMode="auto">
                              <a:xfrm flipH="1" flipV="1">
                                <a:off x="3303" y="3656"/>
                                <a:ext cx="2" cy="1"/>
                              </a:xfrm>
                              <a:prstGeom prst="ellipse">
                                <a:avLst/>
                              </a:prstGeom>
                              <a:solidFill>
                                <a:srgbClr val="5F5F5F"/>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grpSp>
                  </p:grpSp>
                  <p:grpSp>
                    <p:nvGrpSpPr>
                      <p:cNvPr id="36961" name="Group 97"/>
                      <p:cNvGrpSpPr>
                        <a:grpSpLocks/>
                      </p:cNvGrpSpPr>
                      <p:nvPr/>
                    </p:nvGrpSpPr>
                    <p:grpSpPr bwMode="auto">
                      <a:xfrm>
                        <a:off x="2995" y="2699"/>
                        <a:ext cx="239" cy="1072"/>
                        <a:chOff x="2995" y="2699"/>
                        <a:chExt cx="239" cy="1072"/>
                      </a:xfrm>
                    </p:grpSpPr>
                    <p:sp>
                      <p:nvSpPr>
                        <p:cNvPr id="36951" name="Freeform 87"/>
                        <p:cNvSpPr>
                          <a:spLocks/>
                        </p:cNvSpPr>
                        <p:nvPr/>
                      </p:nvSpPr>
                      <p:spPr bwMode="auto">
                        <a:xfrm>
                          <a:off x="2995" y="2699"/>
                          <a:ext cx="239" cy="1072"/>
                        </a:xfrm>
                        <a:custGeom>
                          <a:avLst/>
                          <a:gdLst>
                            <a:gd name="T0" fmla="*/ 163 w 239"/>
                            <a:gd name="T1" fmla="*/ 0 h 1072"/>
                            <a:gd name="T2" fmla="*/ 189 w 239"/>
                            <a:gd name="T3" fmla="*/ 5 h 1072"/>
                            <a:gd name="T4" fmla="*/ 203 w 239"/>
                            <a:gd name="T5" fmla="*/ 17 h 1072"/>
                            <a:gd name="T6" fmla="*/ 217 w 239"/>
                            <a:gd name="T7" fmla="*/ 48 h 1072"/>
                            <a:gd name="T8" fmla="*/ 238 w 239"/>
                            <a:gd name="T9" fmla="*/ 87 h 1072"/>
                            <a:gd name="T10" fmla="*/ 232 w 239"/>
                            <a:gd name="T11" fmla="*/ 133 h 1072"/>
                            <a:gd name="T12" fmla="*/ 221 w 239"/>
                            <a:gd name="T13" fmla="*/ 167 h 1072"/>
                            <a:gd name="T14" fmla="*/ 200 w 239"/>
                            <a:gd name="T15" fmla="*/ 189 h 1072"/>
                            <a:gd name="T16" fmla="*/ 213 w 239"/>
                            <a:gd name="T17" fmla="*/ 207 h 1072"/>
                            <a:gd name="T18" fmla="*/ 217 w 239"/>
                            <a:gd name="T19" fmla="*/ 279 h 1072"/>
                            <a:gd name="T20" fmla="*/ 220 w 239"/>
                            <a:gd name="T21" fmla="*/ 360 h 1072"/>
                            <a:gd name="T22" fmla="*/ 226 w 239"/>
                            <a:gd name="T23" fmla="*/ 434 h 1072"/>
                            <a:gd name="T24" fmla="*/ 227 w 239"/>
                            <a:gd name="T25" fmla="*/ 494 h 1072"/>
                            <a:gd name="T26" fmla="*/ 221 w 239"/>
                            <a:gd name="T27" fmla="*/ 557 h 1072"/>
                            <a:gd name="T28" fmla="*/ 215 w 239"/>
                            <a:gd name="T29" fmla="*/ 625 h 1072"/>
                            <a:gd name="T30" fmla="*/ 215 w 239"/>
                            <a:gd name="T31" fmla="*/ 705 h 1072"/>
                            <a:gd name="T32" fmla="*/ 209 w 239"/>
                            <a:gd name="T33" fmla="*/ 799 h 1072"/>
                            <a:gd name="T34" fmla="*/ 210 w 239"/>
                            <a:gd name="T35" fmla="*/ 879 h 1072"/>
                            <a:gd name="T36" fmla="*/ 209 w 239"/>
                            <a:gd name="T37" fmla="*/ 963 h 1072"/>
                            <a:gd name="T38" fmla="*/ 207 w 239"/>
                            <a:gd name="T39" fmla="*/ 1041 h 1072"/>
                            <a:gd name="T40" fmla="*/ 0 w 239"/>
                            <a:gd name="T41" fmla="*/ 1071 h 1072"/>
                            <a:gd name="T42" fmla="*/ 9 w 239"/>
                            <a:gd name="T43" fmla="*/ 978 h 1072"/>
                            <a:gd name="T44" fmla="*/ 11 w 239"/>
                            <a:gd name="T45" fmla="*/ 899 h 1072"/>
                            <a:gd name="T46" fmla="*/ 15 w 239"/>
                            <a:gd name="T47" fmla="*/ 819 h 1072"/>
                            <a:gd name="T48" fmla="*/ 16 w 239"/>
                            <a:gd name="T49" fmla="*/ 724 h 1072"/>
                            <a:gd name="T50" fmla="*/ 22 w 239"/>
                            <a:gd name="T51" fmla="*/ 647 h 1072"/>
                            <a:gd name="T52" fmla="*/ 36 w 239"/>
                            <a:gd name="T53" fmla="*/ 581 h 1072"/>
                            <a:gd name="T54" fmla="*/ 42 w 239"/>
                            <a:gd name="T55" fmla="*/ 505 h 1072"/>
                            <a:gd name="T56" fmla="*/ 49 w 239"/>
                            <a:gd name="T57" fmla="*/ 444 h 1072"/>
                            <a:gd name="T58" fmla="*/ 64 w 239"/>
                            <a:gd name="T59" fmla="*/ 371 h 1072"/>
                            <a:gd name="T60" fmla="*/ 77 w 239"/>
                            <a:gd name="T61" fmla="*/ 285 h 1072"/>
                            <a:gd name="T62" fmla="*/ 90 w 239"/>
                            <a:gd name="T63" fmla="*/ 217 h 1072"/>
                            <a:gd name="T64" fmla="*/ 104 w 239"/>
                            <a:gd name="T65" fmla="*/ 180 h 1072"/>
                            <a:gd name="T66" fmla="*/ 106 w 239"/>
                            <a:gd name="T67" fmla="*/ 165 h 1072"/>
                            <a:gd name="T68" fmla="*/ 104 w 239"/>
                            <a:gd name="T69" fmla="*/ 111 h 1072"/>
                            <a:gd name="T70" fmla="*/ 116 w 239"/>
                            <a:gd name="T71" fmla="*/ 52 h 1072"/>
                            <a:gd name="T72" fmla="*/ 142 w 239"/>
                            <a:gd name="T73" fmla="*/ 6 h 10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39" h="1072">
                              <a:moveTo>
                                <a:pt x="151" y="1"/>
                              </a:moveTo>
                              <a:lnTo>
                                <a:pt x="163" y="0"/>
                              </a:lnTo>
                              <a:lnTo>
                                <a:pt x="175" y="2"/>
                              </a:lnTo>
                              <a:lnTo>
                                <a:pt x="189" y="5"/>
                              </a:lnTo>
                              <a:lnTo>
                                <a:pt x="198" y="9"/>
                              </a:lnTo>
                              <a:lnTo>
                                <a:pt x="203" y="17"/>
                              </a:lnTo>
                              <a:lnTo>
                                <a:pt x="210" y="30"/>
                              </a:lnTo>
                              <a:lnTo>
                                <a:pt x="217" y="48"/>
                              </a:lnTo>
                              <a:lnTo>
                                <a:pt x="235" y="67"/>
                              </a:lnTo>
                              <a:lnTo>
                                <a:pt x="238" y="87"/>
                              </a:lnTo>
                              <a:lnTo>
                                <a:pt x="235" y="108"/>
                              </a:lnTo>
                              <a:lnTo>
                                <a:pt x="232" y="133"/>
                              </a:lnTo>
                              <a:lnTo>
                                <a:pt x="227" y="153"/>
                              </a:lnTo>
                              <a:lnTo>
                                <a:pt x="221" y="167"/>
                              </a:lnTo>
                              <a:lnTo>
                                <a:pt x="211" y="179"/>
                              </a:lnTo>
                              <a:lnTo>
                                <a:pt x="200" y="189"/>
                              </a:lnTo>
                              <a:lnTo>
                                <a:pt x="208" y="196"/>
                              </a:lnTo>
                              <a:lnTo>
                                <a:pt x="213" y="207"/>
                              </a:lnTo>
                              <a:lnTo>
                                <a:pt x="218" y="245"/>
                              </a:lnTo>
                              <a:lnTo>
                                <a:pt x="217" y="279"/>
                              </a:lnTo>
                              <a:lnTo>
                                <a:pt x="216" y="323"/>
                              </a:lnTo>
                              <a:lnTo>
                                <a:pt x="220" y="360"/>
                              </a:lnTo>
                              <a:lnTo>
                                <a:pt x="223" y="395"/>
                              </a:lnTo>
                              <a:lnTo>
                                <a:pt x="226" y="434"/>
                              </a:lnTo>
                              <a:lnTo>
                                <a:pt x="228" y="465"/>
                              </a:lnTo>
                              <a:lnTo>
                                <a:pt x="227" y="494"/>
                              </a:lnTo>
                              <a:lnTo>
                                <a:pt x="225" y="526"/>
                              </a:lnTo>
                              <a:lnTo>
                                <a:pt x="221" y="557"/>
                              </a:lnTo>
                              <a:lnTo>
                                <a:pt x="218" y="591"/>
                              </a:lnTo>
                              <a:lnTo>
                                <a:pt x="215" y="625"/>
                              </a:lnTo>
                              <a:lnTo>
                                <a:pt x="217" y="661"/>
                              </a:lnTo>
                              <a:lnTo>
                                <a:pt x="215" y="705"/>
                              </a:lnTo>
                              <a:lnTo>
                                <a:pt x="212" y="751"/>
                              </a:lnTo>
                              <a:lnTo>
                                <a:pt x="209" y="799"/>
                              </a:lnTo>
                              <a:lnTo>
                                <a:pt x="209" y="829"/>
                              </a:lnTo>
                              <a:lnTo>
                                <a:pt x="210" y="879"/>
                              </a:lnTo>
                              <a:lnTo>
                                <a:pt x="207" y="922"/>
                              </a:lnTo>
                              <a:lnTo>
                                <a:pt x="209" y="963"/>
                              </a:lnTo>
                              <a:lnTo>
                                <a:pt x="206" y="1005"/>
                              </a:lnTo>
                              <a:lnTo>
                                <a:pt x="207" y="1041"/>
                              </a:lnTo>
                              <a:lnTo>
                                <a:pt x="210" y="1071"/>
                              </a:lnTo>
                              <a:lnTo>
                                <a:pt x="0" y="1071"/>
                              </a:lnTo>
                              <a:lnTo>
                                <a:pt x="6" y="1018"/>
                              </a:lnTo>
                              <a:lnTo>
                                <a:pt x="9" y="978"/>
                              </a:lnTo>
                              <a:lnTo>
                                <a:pt x="12" y="940"/>
                              </a:lnTo>
                              <a:lnTo>
                                <a:pt x="11" y="899"/>
                              </a:lnTo>
                              <a:lnTo>
                                <a:pt x="10" y="856"/>
                              </a:lnTo>
                              <a:lnTo>
                                <a:pt x="15" y="819"/>
                              </a:lnTo>
                              <a:lnTo>
                                <a:pt x="18" y="775"/>
                              </a:lnTo>
                              <a:lnTo>
                                <a:pt x="16" y="724"/>
                              </a:lnTo>
                              <a:lnTo>
                                <a:pt x="17" y="671"/>
                              </a:lnTo>
                              <a:lnTo>
                                <a:pt x="22" y="647"/>
                              </a:lnTo>
                              <a:lnTo>
                                <a:pt x="29" y="612"/>
                              </a:lnTo>
                              <a:lnTo>
                                <a:pt x="36" y="581"/>
                              </a:lnTo>
                              <a:lnTo>
                                <a:pt x="40" y="542"/>
                              </a:lnTo>
                              <a:lnTo>
                                <a:pt x="42" y="505"/>
                              </a:lnTo>
                              <a:lnTo>
                                <a:pt x="45" y="466"/>
                              </a:lnTo>
                              <a:lnTo>
                                <a:pt x="49" y="444"/>
                              </a:lnTo>
                              <a:lnTo>
                                <a:pt x="58" y="404"/>
                              </a:lnTo>
                              <a:lnTo>
                                <a:pt x="64" y="371"/>
                              </a:lnTo>
                              <a:lnTo>
                                <a:pt x="70" y="327"/>
                              </a:lnTo>
                              <a:lnTo>
                                <a:pt x="77" y="285"/>
                              </a:lnTo>
                              <a:lnTo>
                                <a:pt x="84" y="249"/>
                              </a:lnTo>
                              <a:lnTo>
                                <a:pt x="90" y="217"/>
                              </a:lnTo>
                              <a:lnTo>
                                <a:pt x="98" y="187"/>
                              </a:lnTo>
                              <a:lnTo>
                                <a:pt x="104" y="180"/>
                              </a:lnTo>
                              <a:lnTo>
                                <a:pt x="114" y="175"/>
                              </a:lnTo>
                              <a:lnTo>
                                <a:pt x="106" y="165"/>
                              </a:lnTo>
                              <a:lnTo>
                                <a:pt x="103" y="143"/>
                              </a:lnTo>
                              <a:lnTo>
                                <a:pt x="104" y="111"/>
                              </a:lnTo>
                              <a:lnTo>
                                <a:pt x="108" y="80"/>
                              </a:lnTo>
                              <a:lnTo>
                                <a:pt x="116" y="52"/>
                              </a:lnTo>
                              <a:lnTo>
                                <a:pt x="126" y="31"/>
                              </a:lnTo>
                              <a:lnTo>
                                <a:pt x="142" y="6"/>
                              </a:lnTo>
                              <a:lnTo>
                                <a:pt x="151" y="1"/>
                              </a:lnTo>
                            </a:path>
                          </a:pathLst>
                        </a:custGeom>
                        <a:solidFill>
                          <a:srgbClr val="00BF9F"/>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36960" name="Group 96"/>
                        <p:cNvGrpSpPr>
                          <a:grpSpLocks/>
                        </p:cNvGrpSpPr>
                        <p:nvPr/>
                      </p:nvGrpSpPr>
                      <p:grpSpPr bwMode="auto">
                        <a:xfrm>
                          <a:off x="3004" y="2728"/>
                          <a:ext cx="230" cy="1043"/>
                          <a:chOff x="3004" y="2728"/>
                          <a:chExt cx="230" cy="1043"/>
                        </a:xfrm>
                      </p:grpSpPr>
                      <p:sp>
                        <p:nvSpPr>
                          <p:cNvPr id="36952" name="Freeform 88"/>
                          <p:cNvSpPr>
                            <a:spLocks/>
                          </p:cNvSpPr>
                          <p:nvPr/>
                        </p:nvSpPr>
                        <p:spPr bwMode="auto">
                          <a:xfrm>
                            <a:off x="3102" y="2728"/>
                            <a:ext cx="111" cy="92"/>
                          </a:xfrm>
                          <a:custGeom>
                            <a:avLst/>
                            <a:gdLst>
                              <a:gd name="T0" fmla="*/ 0 w 111"/>
                              <a:gd name="T1" fmla="*/ 91 h 92"/>
                              <a:gd name="T2" fmla="*/ 14 w 111"/>
                              <a:gd name="T3" fmla="*/ 81 h 92"/>
                              <a:gd name="T4" fmla="*/ 32 w 111"/>
                              <a:gd name="T5" fmla="*/ 68 h 92"/>
                              <a:gd name="T6" fmla="*/ 45 w 111"/>
                              <a:gd name="T7" fmla="*/ 51 h 92"/>
                              <a:gd name="T8" fmla="*/ 58 w 111"/>
                              <a:gd name="T9" fmla="*/ 39 h 92"/>
                              <a:gd name="T10" fmla="*/ 76 w 111"/>
                              <a:gd name="T11" fmla="*/ 26 h 92"/>
                              <a:gd name="T12" fmla="*/ 95 w 111"/>
                              <a:gd name="T13" fmla="*/ 22 h 92"/>
                              <a:gd name="T14" fmla="*/ 110 w 111"/>
                              <a:gd name="T15" fmla="*/ 18 h 92"/>
                              <a:gd name="T16" fmla="*/ 108 w 111"/>
                              <a:gd name="T17" fmla="*/ 4 h 92"/>
                              <a:gd name="T18" fmla="*/ 91 w 111"/>
                              <a:gd name="T19" fmla="*/ 0 h 92"/>
                              <a:gd name="T20" fmla="*/ 75 w 111"/>
                              <a:gd name="T21" fmla="*/ 3 h 92"/>
                              <a:gd name="T22" fmla="*/ 57 w 111"/>
                              <a:gd name="T23" fmla="*/ 17 h 92"/>
                              <a:gd name="T24" fmla="*/ 48 w 111"/>
                              <a:gd name="T25" fmla="*/ 21 h 92"/>
                              <a:gd name="T26" fmla="*/ 32 w 111"/>
                              <a:gd name="T27" fmla="*/ 27 h 92"/>
                              <a:gd name="T28" fmla="*/ 21 w 111"/>
                              <a:gd name="T29" fmla="*/ 39 h 92"/>
                              <a:gd name="T30" fmla="*/ 9 w 111"/>
                              <a:gd name="T31" fmla="*/ 57 h 92"/>
                              <a:gd name="T32" fmla="*/ 1 w 111"/>
                              <a:gd name="T33" fmla="*/ 63 h 92"/>
                              <a:gd name="T34" fmla="*/ 0 w 111"/>
                              <a:gd name="T35" fmla="*/ 77 h 92"/>
                              <a:gd name="T36" fmla="*/ 0 w 111"/>
                              <a:gd name="T37" fmla="*/ 91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11" h="92">
                                <a:moveTo>
                                  <a:pt x="0" y="91"/>
                                </a:moveTo>
                                <a:lnTo>
                                  <a:pt x="14" y="81"/>
                                </a:lnTo>
                                <a:lnTo>
                                  <a:pt x="32" y="68"/>
                                </a:lnTo>
                                <a:lnTo>
                                  <a:pt x="45" y="51"/>
                                </a:lnTo>
                                <a:lnTo>
                                  <a:pt x="58" y="39"/>
                                </a:lnTo>
                                <a:lnTo>
                                  <a:pt x="76" y="26"/>
                                </a:lnTo>
                                <a:lnTo>
                                  <a:pt x="95" y="22"/>
                                </a:lnTo>
                                <a:lnTo>
                                  <a:pt x="110" y="18"/>
                                </a:lnTo>
                                <a:lnTo>
                                  <a:pt x="108" y="4"/>
                                </a:lnTo>
                                <a:lnTo>
                                  <a:pt x="91" y="0"/>
                                </a:lnTo>
                                <a:lnTo>
                                  <a:pt x="75" y="3"/>
                                </a:lnTo>
                                <a:lnTo>
                                  <a:pt x="57" y="17"/>
                                </a:lnTo>
                                <a:lnTo>
                                  <a:pt x="48" y="21"/>
                                </a:lnTo>
                                <a:lnTo>
                                  <a:pt x="32" y="27"/>
                                </a:lnTo>
                                <a:lnTo>
                                  <a:pt x="21" y="39"/>
                                </a:lnTo>
                                <a:lnTo>
                                  <a:pt x="9" y="57"/>
                                </a:lnTo>
                                <a:lnTo>
                                  <a:pt x="1" y="63"/>
                                </a:lnTo>
                                <a:lnTo>
                                  <a:pt x="0" y="77"/>
                                </a:lnTo>
                                <a:lnTo>
                                  <a:pt x="0" y="91"/>
                                </a:lnTo>
                              </a:path>
                            </a:pathLst>
                          </a:custGeom>
                          <a:solidFill>
                            <a:srgbClr val="00808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953" name="Freeform 89"/>
                          <p:cNvSpPr>
                            <a:spLocks/>
                          </p:cNvSpPr>
                          <p:nvPr/>
                        </p:nvSpPr>
                        <p:spPr bwMode="auto">
                          <a:xfrm>
                            <a:off x="3112" y="2744"/>
                            <a:ext cx="122" cy="131"/>
                          </a:xfrm>
                          <a:custGeom>
                            <a:avLst/>
                            <a:gdLst>
                              <a:gd name="T0" fmla="*/ 116 w 122"/>
                              <a:gd name="T1" fmla="*/ 20 h 131"/>
                              <a:gd name="T2" fmla="*/ 121 w 122"/>
                              <a:gd name="T3" fmla="*/ 29 h 131"/>
                              <a:gd name="T4" fmla="*/ 110 w 122"/>
                              <a:gd name="T5" fmla="*/ 32 h 131"/>
                              <a:gd name="T6" fmla="*/ 94 w 122"/>
                              <a:gd name="T7" fmla="*/ 42 h 131"/>
                              <a:gd name="T8" fmla="*/ 81 w 122"/>
                              <a:gd name="T9" fmla="*/ 57 h 131"/>
                              <a:gd name="T10" fmla="*/ 75 w 122"/>
                              <a:gd name="T11" fmla="*/ 69 h 131"/>
                              <a:gd name="T12" fmla="*/ 68 w 122"/>
                              <a:gd name="T13" fmla="*/ 83 h 131"/>
                              <a:gd name="T14" fmla="*/ 60 w 122"/>
                              <a:gd name="T15" fmla="*/ 89 h 131"/>
                              <a:gd name="T16" fmla="*/ 58 w 122"/>
                              <a:gd name="T17" fmla="*/ 100 h 131"/>
                              <a:gd name="T18" fmla="*/ 57 w 122"/>
                              <a:gd name="T19" fmla="*/ 117 h 131"/>
                              <a:gd name="T20" fmla="*/ 54 w 122"/>
                              <a:gd name="T21" fmla="*/ 130 h 131"/>
                              <a:gd name="T22" fmla="*/ 38 w 122"/>
                              <a:gd name="T23" fmla="*/ 125 h 131"/>
                              <a:gd name="T24" fmla="*/ 23 w 122"/>
                              <a:gd name="T25" fmla="*/ 128 h 131"/>
                              <a:gd name="T26" fmla="*/ 5 w 122"/>
                              <a:gd name="T27" fmla="*/ 124 h 131"/>
                              <a:gd name="T28" fmla="*/ 0 w 122"/>
                              <a:gd name="T29" fmla="*/ 123 h 131"/>
                              <a:gd name="T30" fmla="*/ 8 w 122"/>
                              <a:gd name="T31" fmla="*/ 121 h 131"/>
                              <a:gd name="T32" fmla="*/ 14 w 122"/>
                              <a:gd name="T33" fmla="*/ 118 h 131"/>
                              <a:gd name="T34" fmla="*/ 27 w 122"/>
                              <a:gd name="T35" fmla="*/ 113 h 131"/>
                              <a:gd name="T36" fmla="*/ 35 w 122"/>
                              <a:gd name="T37" fmla="*/ 102 h 131"/>
                              <a:gd name="T38" fmla="*/ 38 w 122"/>
                              <a:gd name="T39" fmla="*/ 82 h 131"/>
                              <a:gd name="T40" fmla="*/ 44 w 122"/>
                              <a:gd name="T41" fmla="*/ 68 h 131"/>
                              <a:gd name="T42" fmla="*/ 52 w 122"/>
                              <a:gd name="T43" fmla="*/ 58 h 131"/>
                              <a:gd name="T44" fmla="*/ 59 w 122"/>
                              <a:gd name="T45" fmla="*/ 49 h 131"/>
                              <a:gd name="T46" fmla="*/ 65 w 122"/>
                              <a:gd name="T47" fmla="*/ 36 h 131"/>
                              <a:gd name="T48" fmla="*/ 68 w 122"/>
                              <a:gd name="T49" fmla="*/ 24 h 131"/>
                              <a:gd name="T50" fmla="*/ 72 w 122"/>
                              <a:gd name="T51" fmla="*/ 19 h 131"/>
                              <a:gd name="T52" fmla="*/ 83 w 122"/>
                              <a:gd name="T53" fmla="*/ 13 h 131"/>
                              <a:gd name="T54" fmla="*/ 98 w 122"/>
                              <a:gd name="T55" fmla="*/ 0 h 131"/>
                              <a:gd name="T56" fmla="*/ 116 w 122"/>
                              <a:gd name="T57" fmla="*/ 20 h 1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22" h="131">
                                <a:moveTo>
                                  <a:pt x="116" y="20"/>
                                </a:moveTo>
                                <a:lnTo>
                                  <a:pt x="121" y="29"/>
                                </a:lnTo>
                                <a:lnTo>
                                  <a:pt x="110" y="32"/>
                                </a:lnTo>
                                <a:lnTo>
                                  <a:pt x="94" y="42"/>
                                </a:lnTo>
                                <a:lnTo>
                                  <a:pt x="81" y="57"/>
                                </a:lnTo>
                                <a:lnTo>
                                  <a:pt x="75" y="69"/>
                                </a:lnTo>
                                <a:lnTo>
                                  <a:pt x="68" y="83"/>
                                </a:lnTo>
                                <a:lnTo>
                                  <a:pt x="60" y="89"/>
                                </a:lnTo>
                                <a:lnTo>
                                  <a:pt x="58" y="100"/>
                                </a:lnTo>
                                <a:lnTo>
                                  <a:pt x="57" y="117"/>
                                </a:lnTo>
                                <a:lnTo>
                                  <a:pt x="54" y="130"/>
                                </a:lnTo>
                                <a:lnTo>
                                  <a:pt x="38" y="125"/>
                                </a:lnTo>
                                <a:lnTo>
                                  <a:pt x="23" y="128"/>
                                </a:lnTo>
                                <a:lnTo>
                                  <a:pt x="5" y="124"/>
                                </a:lnTo>
                                <a:lnTo>
                                  <a:pt x="0" y="123"/>
                                </a:lnTo>
                                <a:lnTo>
                                  <a:pt x="8" y="121"/>
                                </a:lnTo>
                                <a:lnTo>
                                  <a:pt x="14" y="118"/>
                                </a:lnTo>
                                <a:lnTo>
                                  <a:pt x="27" y="113"/>
                                </a:lnTo>
                                <a:lnTo>
                                  <a:pt x="35" y="102"/>
                                </a:lnTo>
                                <a:lnTo>
                                  <a:pt x="38" y="82"/>
                                </a:lnTo>
                                <a:lnTo>
                                  <a:pt x="44" y="68"/>
                                </a:lnTo>
                                <a:lnTo>
                                  <a:pt x="52" y="58"/>
                                </a:lnTo>
                                <a:lnTo>
                                  <a:pt x="59" y="49"/>
                                </a:lnTo>
                                <a:lnTo>
                                  <a:pt x="65" y="36"/>
                                </a:lnTo>
                                <a:lnTo>
                                  <a:pt x="68" y="24"/>
                                </a:lnTo>
                                <a:lnTo>
                                  <a:pt x="72" y="19"/>
                                </a:lnTo>
                                <a:lnTo>
                                  <a:pt x="83" y="13"/>
                                </a:lnTo>
                                <a:lnTo>
                                  <a:pt x="98" y="0"/>
                                </a:lnTo>
                                <a:lnTo>
                                  <a:pt x="116" y="20"/>
                                </a:lnTo>
                              </a:path>
                            </a:pathLst>
                          </a:custGeom>
                          <a:solidFill>
                            <a:srgbClr val="005F5F"/>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954" name="Freeform 90"/>
                          <p:cNvSpPr>
                            <a:spLocks/>
                          </p:cNvSpPr>
                          <p:nvPr/>
                        </p:nvSpPr>
                        <p:spPr bwMode="auto">
                          <a:xfrm>
                            <a:off x="3172" y="2830"/>
                            <a:ext cx="56" cy="51"/>
                          </a:xfrm>
                          <a:custGeom>
                            <a:avLst/>
                            <a:gdLst>
                              <a:gd name="T0" fmla="*/ 55 w 56"/>
                              <a:gd name="T1" fmla="*/ 0 h 51"/>
                              <a:gd name="T2" fmla="*/ 53 w 56"/>
                              <a:gd name="T3" fmla="*/ 10 h 51"/>
                              <a:gd name="T4" fmla="*/ 50 w 56"/>
                              <a:gd name="T5" fmla="*/ 22 h 51"/>
                              <a:gd name="T6" fmla="*/ 41 w 56"/>
                              <a:gd name="T7" fmla="*/ 28 h 51"/>
                              <a:gd name="T8" fmla="*/ 31 w 56"/>
                              <a:gd name="T9" fmla="*/ 38 h 51"/>
                              <a:gd name="T10" fmla="*/ 21 w 56"/>
                              <a:gd name="T11" fmla="*/ 50 h 51"/>
                              <a:gd name="T12" fmla="*/ 12 w 56"/>
                              <a:gd name="T13" fmla="*/ 47 h 51"/>
                              <a:gd name="T14" fmla="*/ 0 w 56"/>
                              <a:gd name="T15" fmla="*/ 44 h 51"/>
                              <a:gd name="T16" fmla="*/ 7 w 56"/>
                              <a:gd name="T17" fmla="*/ 35 h 51"/>
                              <a:gd name="T18" fmla="*/ 18 w 56"/>
                              <a:gd name="T19" fmla="*/ 25 h 51"/>
                              <a:gd name="T20" fmla="*/ 33 w 56"/>
                              <a:gd name="T21" fmla="*/ 13 h 51"/>
                              <a:gd name="T22" fmla="*/ 44 w 56"/>
                              <a:gd name="T23" fmla="*/ 5 h 51"/>
                              <a:gd name="T24" fmla="*/ 55 w 56"/>
                              <a:gd name="T25" fmla="*/ 0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6" h="51">
                                <a:moveTo>
                                  <a:pt x="55" y="0"/>
                                </a:moveTo>
                                <a:lnTo>
                                  <a:pt x="53" y="10"/>
                                </a:lnTo>
                                <a:lnTo>
                                  <a:pt x="50" y="22"/>
                                </a:lnTo>
                                <a:lnTo>
                                  <a:pt x="41" y="28"/>
                                </a:lnTo>
                                <a:lnTo>
                                  <a:pt x="31" y="38"/>
                                </a:lnTo>
                                <a:lnTo>
                                  <a:pt x="21" y="50"/>
                                </a:lnTo>
                                <a:lnTo>
                                  <a:pt x="12" y="47"/>
                                </a:lnTo>
                                <a:lnTo>
                                  <a:pt x="0" y="44"/>
                                </a:lnTo>
                                <a:lnTo>
                                  <a:pt x="7" y="35"/>
                                </a:lnTo>
                                <a:lnTo>
                                  <a:pt x="18" y="25"/>
                                </a:lnTo>
                                <a:lnTo>
                                  <a:pt x="33" y="13"/>
                                </a:lnTo>
                                <a:lnTo>
                                  <a:pt x="44" y="5"/>
                                </a:lnTo>
                                <a:lnTo>
                                  <a:pt x="55" y="0"/>
                                </a:lnTo>
                              </a:path>
                            </a:pathLst>
                          </a:custGeom>
                          <a:solidFill>
                            <a:srgbClr val="00808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955" name="Freeform 91"/>
                          <p:cNvSpPr>
                            <a:spLocks/>
                          </p:cNvSpPr>
                          <p:nvPr/>
                        </p:nvSpPr>
                        <p:spPr bwMode="auto">
                          <a:xfrm>
                            <a:off x="3133" y="2877"/>
                            <a:ext cx="80" cy="168"/>
                          </a:xfrm>
                          <a:custGeom>
                            <a:avLst/>
                            <a:gdLst>
                              <a:gd name="T0" fmla="*/ 3 w 80"/>
                              <a:gd name="T1" fmla="*/ 1 h 168"/>
                              <a:gd name="T2" fmla="*/ 19 w 80"/>
                              <a:gd name="T3" fmla="*/ 0 h 168"/>
                              <a:gd name="T4" fmla="*/ 29 w 80"/>
                              <a:gd name="T5" fmla="*/ 1 h 168"/>
                              <a:gd name="T6" fmla="*/ 35 w 80"/>
                              <a:gd name="T7" fmla="*/ 4 h 168"/>
                              <a:gd name="T8" fmla="*/ 40 w 80"/>
                              <a:gd name="T9" fmla="*/ 10 h 168"/>
                              <a:gd name="T10" fmla="*/ 49 w 80"/>
                              <a:gd name="T11" fmla="*/ 15 h 168"/>
                              <a:gd name="T12" fmla="*/ 60 w 80"/>
                              <a:gd name="T13" fmla="*/ 20 h 168"/>
                              <a:gd name="T14" fmla="*/ 65 w 80"/>
                              <a:gd name="T15" fmla="*/ 39 h 168"/>
                              <a:gd name="T16" fmla="*/ 71 w 80"/>
                              <a:gd name="T17" fmla="*/ 72 h 168"/>
                              <a:gd name="T18" fmla="*/ 75 w 80"/>
                              <a:gd name="T19" fmla="*/ 100 h 168"/>
                              <a:gd name="T20" fmla="*/ 78 w 80"/>
                              <a:gd name="T21" fmla="*/ 121 h 168"/>
                              <a:gd name="T22" fmla="*/ 79 w 80"/>
                              <a:gd name="T23" fmla="*/ 144 h 168"/>
                              <a:gd name="T24" fmla="*/ 78 w 80"/>
                              <a:gd name="T25" fmla="*/ 167 h 168"/>
                              <a:gd name="T26" fmla="*/ 69 w 80"/>
                              <a:gd name="T27" fmla="*/ 146 h 168"/>
                              <a:gd name="T28" fmla="*/ 60 w 80"/>
                              <a:gd name="T29" fmla="*/ 124 h 168"/>
                              <a:gd name="T30" fmla="*/ 51 w 80"/>
                              <a:gd name="T31" fmla="*/ 104 h 168"/>
                              <a:gd name="T32" fmla="*/ 39 w 80"/>
                              <a:gd name="T33" fmla="*/ 88 h 168"/>
                              <a:gd name="T34" fmla="*/ 33 w 80"/>
                              <a:gd name="T35" fmla="*/ 75 h 168"/>
                              <a:gd name="T36" fmla="*/ 28 w 80"/>
                              <a:gd name="T37" fmla="*/ 65 h 168"/>
                              <a:gd name="T38" fmla="*/ 20 w 80"/>
                              <a:gd name="T39" fmla="*/ 59 h 168"/>
                              <a:gd name="T40" fmla="*/ 11 w 80"/>
                              <a:gd name="T41" fmla="*/ 52 h 168"/>
                              <a:gd name="T42" fmla="*/ 5 w 80"/>
                              <a:gd name="T43" fmla="*/ 43 h 168"/>
                              <a:gd name="T44" fmla="*/ 2 w 80"/>
                              <a:gd name="T45" fmla="*/ 35 h 168"/>
                              <a:gd name="T46" fmla="*/ 0 w 80"/>
                              <a:gd name="T47" fmla="*/ 18 h 168"/>
                              <a:gd name="T48" fmla="*/ 3 w 80"/>
                              <a:gd name="T49" fmla="*/ 1 h 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80" h="168">
                                <a:moveTo>
                                  <a:pt x="3" y="1"/>
                                </a:moveTo>
                                <a:lnTo>
                                  <a:pt x="19" y="0"/>
                                </a:lnTo>
                                <a:lnTo>
                                  <a:pt x="29" y="1"/>
                                </a:lnTo>
                                <a:lnTo>
                                  <a:pt x="35" y="4"/>
                                </a:lnTo>
                                <a:lnTo>
                                  <a:pt x="40" y="10"/>
                                </a:lnTo>
                                <a:lnTo>
                                  <a:pt x="49" y="15"/>
                                </a:lnTo>
                                <a:lnTo>
                                  <a:pt x="60" y="20"/>
                                </a:lnTo>
                                <a:lnTo>
                                  <a:pt x="65" y="39"/>
                                </a:lnTo>
                                <a:lnTo>
                                  <a:pt x="71" y="72"/>
                                </a:lnTo>
                                <a:lnTo>
                                  <a:pt x="75" y="100"/>
                                </a:lnTo>
                                <a:lnTo>
                                  <a:pt x="78" y="121"/>
                                </a:lnTo>
                                <a:lnTo>
                                  <a:pt x="79" y="144"/>
                                </a:lnTo>
                                <a:lnTo>
                                  <a:pt x="78" y="167"/>
                                </a:lnTo>
                                <a:lnTo>
                                  <a:pt x="69" y="146"/>
                                </a:lnTo>
                                <a:lnTo>
                                  <a:pt x="60" y="124"/>
                                </a:lnTo>
                                <a:lnTo>
                                  <a:pt x="51" y="104"/>
                                </a:lnTo>
                                <a:lnTo>
                                  <a:pt x="39" y="88"/>
                                </a:lnTo>
                                <a:lnTo>
                                  <a:pt x="33" y="75"/>
                                </a:lnTo>
                                <a:lnTo>
                                  <a:pt x="28" y="65"/>
                                </a:lnTo>
                                <a:lnTo>
                                  <a:pt x="20" y="59"/>
                                </a:lnTo>
                                <a:lnTo>
                                  <a:pt x="11" y="52"/>
                                </a:lnTo>
                                <a:lnTo>
                                  <a:pt x="5" y="43"/>
                                </a:lnTo>
                                <a:lnTo>
                                  <a:pt x="2" y="35"/>
                                </a:lnTo>
                                <a:lnTo>
                                  <a:pt x="0" y="18"/>
                                </a:lnTo>
                                <a:lnTo>
                                  <a:pt x="3" y="1"/>
                                </a:lnTo>
                              </a:path>
                            </a:pathLst>
                          </a:custGeom>
                          <a:solidFill>
                            <a:srgbClr val="005F5F"/>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956" name="Freeform 92"/>
                          <p:cNvSpPr>
                            <a:spLocks/>
                          </p:cNvSpPr>
                          <p:nvPr/>
                        </p:nvSpPr>
                        <p:spPr bwMode="auto">
                          <a:xfrm>
                            <a:off x="3067" y="2962"/>
                            <a:ext cx="158" cy="247"/>
                          </a:xfrm>
                          <a:custGeom>
                            <a:avLst/>
                            <a:gdLst>
                              <a:gd name="T0" fmla="*/ 11 w 158"/>
                              <a:gd name="T1" fmla="*/ 0 h 247"/>
                              <a:gd name="T2" fmla="*/ 19 w 158"/>
                              <a:gd name="T3" fmla="*/ 12 h 247"/>
                              <a:gd name="T4" fmla="*/ 30 w 158"/>
                              <a:gd name="T5" fmla="*/ 24 h 247"/>
                              <a:gd name="T6" fmla="*/ 41 w 158"/>
                              <a:gd name="T7" fmla="*/ 39 h 247"/>
                              <a:gd name="T8" fmla="*/ 54 w 158"/>
                              <a:gd name="T9" fmla="*/ 54 h 247"/>
                              <a:gd name="T10" fmla="*/ 76 w 158"/>
                              <a:gd name="T11" fmla="*/ 75 h 247"/>
                              <a:gd name="T12" fmla="*/ 107 w 158"/>
                              <a:gd name="T13" fmla="*/ 103 h 247"/>
                              <a:gd name="T14" fmla="*/ 109 w 158"/>
                              <a:gd name="T15" fmla="*/ 114 h 247"/>
                              <a:gd name="T16" fmla="*/ 118 w 158"/>
                              <a:gd name="T17" fmla="*/ 129 h 247"/>
                              <a:gd name="T18" fmla="*/ 129 w 158"/>
                              <a:gd name="T19" fmla="*/ 138 h 247"/>
                              <a:gd name="T20" fmla="*/ 147 w 158"/>
                              <a:gd name="T21" fmla="*/ 150 h 247"/>
                              <a:gd name="T22" fmla="*/ 154 w 158"/>
                              <a:gd name="T23" fmla="*/ 156 h 247"/>
                              <a:gd name="T24" fmla="*/ 155 w 158"/>
                              <a:gd name="T25" fmla="*/ 181 h 247"/>
                              <a:gd name="T26" fmla="*/ 157 w 158"/>
                              <a:gd name="T27" fmla="*/ 210 h 247"/>
                              <a:gd name="T28" fmla="*/ 154 w 158"/>
                              <a:gd name="T29" fmla="*/ 246 h 247"/>
                              <a:gd name="T30" fmla="*/ 138 w 158"/>
                              <a:gd name="T31" fmla="*/ 236 h 247"/>
                              <a:gd name="T32" fmla="*/ 116 w 158"/>
                              <a:gd name="T33" fmla="*/ 226 h 247"/>
                              <a:gd name="T34" fmla="*/ 96 w 158"/>
                              <a:gd name="T35" fmla="*/ 212 h 247"/>
                              <a:gd name="T36" fmla="*/ 84 w 158"/>
                              <a:gd name="T37" fmla="*/ 201 h 247"/>
                              <a:gd name="T38" fmla="*/ 77 w 158"/>
                              <a:gd name="T39" fmla="*/ 187 h 247"/>
                              <a:gd name="T40" fmla="*/ 66 w 158"/>
                              <a:gd name="T41" fmla="*/ 164 h 247"/>
                              <a:gd name="T42" fmla="*/ 52 w 158"/>
                              <a:gd name="T43" fmla="*/ 151 h 247"/>
                              <a:gd name="T44" fmla="*/ 37 w 158"/>
                              <a:gd name="T45" fmla="*/ 136 h 247"/>
                              <a:gd name="T46" fmla="*/ 31 w 158"/>
                              <a:gd name="T47" fmla="*/ 127 h 247"/>
                              <a:gd name="T48" fmla="*/ 20 w 158"/>
                              <a:gd name="T49" fmla="*/ 105 h 247"/>
                              <a:gd name="T50" fmla="*/ 10 w 158"/>
                              <a:gd name="T51" fmla="*/ 81 h 247"/>
                              <a:gd name="T52" fmla="*/ 0 w 158"/>
                              <a:gd name="T53" fmla="*/ 59 h 247"/>
                              <a:gd name="T54" fmla="*/ 2 w 158"/>
                              <a:gd name="T55" fmla="*/ 49 h 247"/>
                              <a:gd name="T56" fmla="*/ 4 w 158"/>
                              <a:gd name="T57" fmla="*/ 35 h 247"/>
                              <a:gd name="T58" fmla="*/ 6 w 158"/>
                              <a:gd name="T59" fmla="*/ 24 h 247"/>
                              <a:gd name="T60" fmla="*/ 9 w 158"/>
                              <a:gd name="T61" fmla="*/ 9 h 247"/>
                              <a:gd name="T62" fmla="*/ 11 w 158"/>
                              <a:gd name="T63" fmla="*/ 0 h 2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58" h="247">
                                <a:moveTo>
                                  <a:pt x="11" y="0"/>
                                </a:moveTo>
                                <a:lnTo>
                                  <a:pt x="19" y="12"/>
                                </a:lnTo>
                                <a:lnTo>
                                  <a:pt x="30" y="24"/>
                                </a:lnTo>
                                <a:lnTo>
                                  <a:pt x="41" y="39"/>
                                </a:lnTo>
                                <a:lnTo>
                                  <a:pt x="54" y="54"/>
                                </a:lnTo>
                                <a:lnTo>
                                  <a:pt x="76" y="75"/>
                                </a:lnTo>
                                <a:lnTo>
                                  <a:pt x="107" y="103"/>
                                </a:lnTo>
                                <a:lnTo>
                                  <a:pt x="109" y="114"/>
                                </a:lnTo>
                                <a:lnTo>
                                  <a:pt x="118" y="129"/>
                                </a:lnTo>
                                <a:lnTo>
                                  <a:pt x="129" y="138"/>
                                </a:lnTo>
                                <a:lnTo>
                                  <a:pt x="147" y="150"/>
                                </a:lnTo>
                                <a:lnTo>
                                  <a:pt x="154" y="156"/>
                                </a:lnTo>
                                <a:lnTo>
                                  <a:pt x="155" y="181"/>
                                </a:lnTo>
                                <a:lnTo>
                                  <a:pt x="157" y="210"/>
                                </a:lnTo>
                                <a:lnTo>
                                  <a:pt x="154" y="246"/>
                                </a:lnTo>
                                <a:lnTo>
                                  <a:pt x="138" y="236"/>
                                </a:lnTo>
                                <a:lnTo>
                                  <a:pt x="116" y="226"/>
                                </a:lnTo>
                                <a:lnTo>
                                  <a:pt x="96" y="212"/>
                                </a:lnTo>
                                <a:lnTo>
                                  <a:pt x="84" y="201"/>
                                </a:lnTo>
                                <a:lnTo>
                                  <a:pt x="77" y="187"/>
                                </a:lnTo>
                                <a:lnTo>
                                  <a:pt x="66" y="164"/>
                                </a:lnTo>
                                <a:lnTo>
                                  <a:pt x="52" y="151"/>
                                </a:lnTo>
                                <a:lnTo>
                                  <a:pt x="37" y="136"/>
                                </a:lnTo>
                                <a:lnTo>
                                  <a:pt x="31" y="127"/>
                                </a:lnTo>
                                <a:lnTo>
                                  <a:pt x="20" y="105"/>
                                </a:lnTo>
                                <a:lnTo>
                                  <a:pt x="10" y="81"/>
                                </a:lnTo>
                                <a:lnTo>
                                  <a:pt x="0" y="59"/>
                                </a:lnTo>
                                <a:lnTo>
                                  <a:pt x="2" y="49"/>
                                </a:lnTo>
                                <a:lnTo>
                                  <a:pt x="4" y="35"/>
                                </a:lnTo>
                                <a:lnTo>
                                  <a:pt x="6" y="24"/>
                                </a:lnTo>
                                <a:lnTo>
                                  <a:pt x="9" y="9"/>
                                </a:lnTo>
                                <a:lnTo>
                                  <a:pt x="11" y="0"/>
                                </a:lnTo>
                              </a:path>
                            </a:pathLst>
                          </a:custGeom>
                          <a:solidFill>
                            <a:srgbClr val="00808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957" name="Freeform 93"/>
                          <p:cNvSpPr>
                            <a:spLocks/>
                          </p:cNvSpPr>
                          <p:nvPr/>
                        </p:nvSpPr>
                        <p:spPr bwMode="auto">
                          <a:xfrm>
                            <a:off x="3042" y="3085"/>
                            <a:ext cx="171" cy="358"/>
                          </a:xfrm>
                          <a:custGeom>
                            <a:avLst/>
                            <a:gdLst>
                              <a:gd name="T0" fmla="*/ 15 w 171"/>
                              <a:gd name="T1" fmla="*/ 0 h 358"/>
                              <a:gd name="T2" fmla="*/ 10 w 171"/>
                              <a:gd name="T3" fmla="*/ 24 h 358"/>
                              <a:gd name="T4" fmla="*/ 5 w 171"/>
                              <a:gd name="T5" fmla="*/ 50 h 358"/>
                              <a:gd name="T6" fmla="*/ 0 w 171"/>
                              <a:gd name="T7" fmla="*/ 72 h 358"/>
                              <a:gd name="T8" fmla="*/ 2 w 171"/>
                              <a:gd name="T9" fmla="*/ 81 h 358"/>
                              <a:gd name="T10" fmla="*/ 10 w 171"/>
                              <a:gd name="T11" fmla="*/ 101 h 358"/>
                              <a:gd name="T12" fmla="*/ 25 w 171"/>
                              <a:gd name="T13" fmla="*/ 133 h 358"/>
                              <a:gd name="T14" fmla="*/ 41 w 171"/>
                              <a:gd name="T15" fmla="*/ 168 h 358"/>
                              <a:gd name="T16" fmla="*/ 65 w 171"/>
                              <a:gd name="T17" fmla="*/ 215 h 358"/>
                              <a:gd name="T18" fmla="*/ 78 w 171"/>
                              <a:gd name="T19" fmla="*/ 245 h 358"/>
                              <a:gd name="T20" fmla="*/ 98 w 171"/>
                              <a:gd name="T21" fmla="*/ 277 h 358"/>
                              <a:gd name="T22" fmla="*/ 118 w 171"/>
                              <a:gd name="T23" fmla="*/ 294 h 358"/>
                              <a:gd name="T24" fmla="*/ 138 w 171"/>
                              <a:gd name="T25" fmla="*/ 315 h 358"/>
                              <a:gd name="T26" fmla="*/ 164 w 171"/>
                              <a:gd name="T27" fmla="*/ 357 h 358"/>
                              <a:gd name="T28" fmla="*/ 167 w 171"/>
                              <a:gd name="T29" fmla="*/ 323 h 358"/>
                              <a:gd name="T30" fmla="*/ 170 w 171"/>
                              <a:gd name="T31" fmla="*/ 297 h 358"/>
                              <a:gd name="T32" fmla="*/ 168 w 171"/>
                              <a:gd name="T33" fmla="*/ 274 h 358"/>
                              <a:gd name="T34" fmla="*/ 153 w 171"/>
                              <a:gd name="T35" fmla="*/ 241 h 358"/>
                              <a:gd name="T36" fmla="*/ 138 w 171"/>
                              <a:gd name="T37" fmla="*/ 213 h 358"/>
                              <a:gd name="T38" fmla="*/ 111 w 171"/>
                              <a:gd name="T39" fmla="*/ 179 h 358"/>
                              <a:gd name="T40" fmla="*/ 87 w 171"/>
                              <a:gd name="T41" fmla="*/ 143 h 358"/>
                              <a:gd name="T42" fmla="*/ 68 w 171"/>
                              <a:gd name="T43" fmla="*/ 117 h 358"/>
                              <a:gd name="T44" fmla="*/ 50 w 171"/>
                              <a:gd name="T45" fmla="*/ 90 h 358"/>
                              <a:gd name="T46" fmla="*/ 38 w 171"/>
                              <a:gd name="T47" fmla="*/ 68 h 358"/>
                              <a:gd name="T48" fmla="*/ 29 w 171"/>
                              <a:gd name="T49" fmla="*/ 44 h 358"/>
                              <a:gd name="T50" fmla="*/ 20 w 171"/>
                              <a:gd name="T51" fmla="*/ 22 h 358"/>
                              <a:gd name="T52" fmla="*/ 15 w 171"/>
                              <a:gd name="T53" fmla="*/ 0 h 3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71" h="358">
                                <a:moveTo>
                                  <a:pt x="15" y="0"/>
                                </a:moveTo>
                                <a:lnTo>
                                  <a:pt x="10" y="24"/>
                                </a:lnTo>
                                <a:lnTo>
                                  <a:pt x="5" y="50"/>
                                </a:lnTo>
                                <a:lnTo>
                                  <a:pt x="0" y="72"/>
                                </a:lnTo>
                                <a:lnTo>
                                  <a:pt x="2" y="81"/>
                                </a:lnTo>
                                <a:lnTo>
                                  <a:pt x="10" y="101"/>
                                </a:lnTo>
                                <a:lnTo>
                                  <a:pt x="25" y="133"/>
                                </a:lnTo>
                                <a:lnTo>
                                  <a:pt x="41" y="168"/>
                                </a:lnTo>
                                <a:lnTo>
                                  <a:pt x="65" y="215"/>
                                </a:lnTo>
                                <a:lnTo>
                                  <a:pt x="78" y="245"/>
                                </a:lnTo>
                                <a:lnTo>
                                  <a:pt x="98" y="277"/>
                                </a:lnTo>
                                <a:lnTo>
                                  <a:pt x="118" y="294"/>
                                </a:lnTo>
                                <a:lnTo>
                                  <a:pt x="138" y="315"/>
                                </a:lnTo>
                                <a:lnTo>
                                  <a:pt x="164" y="357"/>
                                </a:lnTo>
                                <a:lnTo>
                                  <a:pt x="167" y="323"/>
                                </a:lnTo>
                                <a:lnTo>
                                  <a:pt x="170" y="297"/>
                                </a:lnTo>
                                <a:lnTo>
                                  <a:pt x="168" y="274"/>
                                </a:lnTo>
                                <a:lnTo>
                                  <a:pt x="153" y="241"/>
                                </a:lnTo>
                                <a:lnTo>
                                  <a:pt x="138" y="213"/>
                                </a:lnTo>
                                <a:lnTo>
                                  <a:pt x="111" y="179"/>
                                </a:lnTo>
                                <a:lnTo>
                                  <a:pt x="87" y="143"/>
                                </a:lnTo>
                                <a:lnTo>
                                  <a:pt x="68" y="117"/>
                                </a:lnTo>
                                <a:lnTo>
                                  <a:pt x="50" y="90"/>
                                </a:lnTo>
                                <a:lnTo>
                                  <a:pt x="38" y="68"/>
                                </a:lnTo>
                                <a:lnTo>
                                  <a:pt x="29" y="44"/>
                                </a:lnTo>
                                <a:lnTo>
                                  <a:pt x="20" y="22"/>
                                </a:lnTo>
                                <a:lnTo>
                                  <a:pt x="15" y="0"/>
                                </a:lnTo>
                              </a:path>
                            </a:pathLst>
                          </a:custGeom>
                          <a:solidFill>
                            <a:srgbClr val="005F5F"/>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958" name="Freeform 94"/>
                          <p:cNvSpPr>
                            <a:spLocks/>
                          </p:cNvSpPr>
                          <p:nvPr/>
                        </p:nvSpPr>
                        <p:spPr bwMode="auto">
                          <a:xfrm>
                            <a:off x="3016" y="3281"/>
                            <a:ext cx="190" cy="387"/>
                          </a:xfrm>
                          <a:custGeom>
                            <a:avLst/>
                            <a:gdLst>
                              <a:gd name="T0" fmla="*/ 15 w 190"/>
                              <a:gd name="T1" fmla="*/ 0 h 387"/>
                              <a:gd name="T2" fmla="*/ 31 w 190"/>
                              <a:gd name="T3" fmla="*/ 30 h 387"/>
                              <a:gd name="T4" fmla="*/ 51 w 190"/>
                              <a:gd name="T5" fmla="*/ 71 h 387"/>
                              <a:gd name="T6" fmla="*/ 60 w 190"/>
                              <a:gd name="T7" fmla="*/ 93 h 387"/>
                              <a:gd name="T8" fmla="*/ 79 w 190"/>
                              <a:gd name="T9" fmla="*/ 120 h 387"/>
                              <a:gd name="T10" fmla="*/ 102 w 190"/>
                              <a:gd name="T11" fmla="*/ 155 h 387"/>
                              <a:gd name="T12" fmla="*/ 124 w 190"/>
                              <a:gd name="T13" fmla="*/ 188 h 387"/>
                              <a:gd name="T14" fmla="*/ 138 w 190"/>
                              <a:gd name="T15" fmla="*/ 212 h 387"/>
                              <a:gd name="T16" fmla="*/ 154 w 190"/>
                              <a:gd name="T17" fmla="*/ 239 h 387"/>
                              <a:gd name="T18" fmla="*/ 161 w 190"/>
                              <a:gd name="T19" fmla="*/ 255 h 387"/>
                              <a:gd name="T20" fmla="*/ 167 w 190"/>
                              <a:gd name="T21" fmla="*/ 264 h 387"/>
                              <a:gd name="T22" fmla="*/ 176 w 190"/>
                              <a:gd name="T23" fmla="*/ 268 h 387"/>
                              <a:gd name="T24" fmla="*/ 188 w 190"/>
                              <a:gd name="T25" fmla="*/ 272 h 387"/>
                              <a:gd name="T26" fmla="*/ 189 w 190"/>
                              <a:gd name="T27" fmla="*/ 310 h 387"/>
                              <a:gd name="T28" fmla="*/ 186 w 190"/>
                              <a:gd name="T29" fmla="*/ 345 h 387"/>
                              <a:gd name="T30" fmla="*/ 187 w 190"/>
                              <a:gd name="T31" fmla="*/ 383 h 387"/>
                              <a:gd name="T32" fmla="*/ 178 w 190"/>
                              <a:gd name="T33" fmla="*/ 386 h 387"/>
                              <a:gd name="T34" fmla="*/ 167 w 190"/>
                              <a:gd name="T35" fmla="*/ 374 h 387"/>
                              <a:gd name="T36" fmla="*/ 154 w 190"/>
                              <a:gd name="T37" fmla="*/ 343 h 387"/>
                              <a:gd name="T38" fmla="*/ 142 w 190"/>
                              <a:gd name="T39" fmla="*/ 315 h 387"/>
                              <a:gd name="T40" fmla="*/ 134 w 190"/>
                              <a:gd name="T41" fmla="*/ 295 h 387"/>
                              <a:gd name="T42" fmla="*/ 121 w 190"/>
                              <a:gd name="T43" fmla="*/ 280 h 387"/>
                              <a:gd name="T44" fmla="*/ 105 w 190"/>
                              <a:gd name="T45" fmla="*/ 260 h 387"/>
                              <a:gd name="T46" fmla="*/ 89 w 190"/>
                              <a:gd name="T47" fmla="*/ 235 h 387"/>
                              <a:gd name="T48" fmla="*/ 73 w 190"/>
                              <a:gd name="T49" fmla="*/ 212 h 387"/>
                              <a:gd name="T50" fmla="*/ 58 w 190"/>
                              <a:gd name="T51" fmla="*/ 186 h 387"/>
                              <a:gd name="T52" fmla="*/ 46 w 190"/>
                              <a:gd name="T53" fmla="*/ 161 h 387"/>
                              <a:gd name="T54" fmla="*/ 32 w 190"/>
                              <a:gd name="T55" fmla="*/ 131 h 387"/>
                              <a:gd name="T56" fmla="*/ 19 w 190"/>
                              <a:gd name="T57" fmla="*/ 109 h 387"/>
                              <a:gd name="T58" fmla="*/ 7 w 190"/>
                              <a:gd name="T59" fmla="*/ 88 h 387"/>
                              <a:gd name="T60" fmla="*/ 0 w 190"/>
                              <a:gd name="T61" fmla="*/ 77 h 387"/>
                              <a:gd name="T62" fmla="*/ 6 w 190"/>
                              <a:gd name="T63" fmla="*/ 45 h 387"/>
                              <a:gd name="T64" fmla="*/ 15 w 190"/>
                              <a:gd name="T65" fmla="*/ 0 h 3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90" h="387">
                                <a:moveTo>
                                  <a:pt x="15" y="0"/>
                                </a:moveTo>
                                <a:lnTo>
                                  <a:pt x="31" y="30"/>
                                </a:lnTo>
                                <a:lnTo>
                                  <a:pt x="51" y="71"/>
                                </a:lnTo>
                                <a:lnTo>
                                  <a:pt x="60" y="93"/>
                                </a:lnTo>
                                <a:lnTo>
                                  <a:pt x="79" y="120"/>
                                </a:lnTo>
                                <a:lnTo>
                                  <a:pt x="102" y="155"/>
                                </a:lnTo>
                                <a:lnTo>
                                  <a:pt x="124" y="188"/>
                                </a:lnTo>
                                <a:lnTo>
                                  <a:pt x="138" y="212"/>
                                </a:lnTo>
                                <a:lnTo>
                                  <a:pt x="154" y="239"/>
                                </a:lnTo>
                                <a:lnTo>
                                  <a:pt x="161" y="255"/>
                                </a:lnTo>
                                <a:lnTo>
                                  <a:pt x="167" y="264"/>
                                </a:lnTo>
                                <a:lnTo>
                                  <a:pt x="176" y="268"/>
                                </a:lnTo>
                                <a:lnTo>
                                  <a:pt x="188" y="272"/>
                                </a:lnTo>
                                <a:lnTo>
                                  <a:pt x="189" y="310"/>
                                </a:lnTo>
                                <a:lnTo>
                                  <a:pt x="186" y="345"/>
                                </a:lnTo>
                                <a:lnTo>
                                  <a:pt x="187" y="383"/>
                                </a:lnTo>
                                <a:lnTo>
                                  <a:pt x="178" y="386"/>
                                </a:lnTo>
                                <a:lnTo>
                                  <a:pt x="167" y="374"/>
                                </a:lnTo>
                                <a:lnTo>
                                  <a:pt x="154" y="343"/>
                                </a:lnTo>
                                <a:lnTo>
                                  <a:pt x="142" y="315"/>
                                </a:lnTo>
                                <a:lnTo>
                                  <a:pt x="134" y="295"/>
                                </a:lnTo>
                                <a:lnTo>
                                  <a:pt x="121" y="280"/>
                                </a:lnTo>
                                <a:lnTo>
                                  <a:pt x="105" y="260"/>
                                </a:lnTo>
                                <a:lnTo>
                                  <a:pt x="89" y="235"/>
                                </a:lnTo>
                                <a:lnTo>
                                  <a:pt x="73" y="212"/>
                                </a:lnTo>
                                <a:lnTo>
                                  <a:pt x="58" y="186"/>
                                </a:lnTo>
                                <a:lnTo>
                                  <a:pt x="46" y="161"/>
                                </a:lnTo>
                                <a:lnTo>
                                  <a:pt x="32" y="131"/>
                                </a:lnTo>
                                <a:lnTo>
                                  <a:pt x="19" y="109"/>
                                </a:lnTo>
                                <a:lnTo>
                                  <a:pt x="7" y="88"/>
                                </a:lnTo>
                                <a:lnTo>
                                  <a:pt x="0" y="77"/>
                                </a:lnTo>
                                <a:lnTo>
                                  <a:pt x="6" y="45"/>
                                </a:lnTo>
                                <a:lnTo>
                                  <a:pt x="15" y="0"/>
                                </a:lnTo>
                              </a:path>
                            </a:pathLst>
                          </a:custGeom>
                          <a:solidFill>
                            <a:srgbClr val="00808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959" name="Freeform 95"/>
                          <p:cNvSpPr>
                            <a:spLocks/>
                          </p:cNvSpPr>
                          <p:nvPr/>
                        </p:nvSpPr>
                        <p:spPr bwMode="auto">
                          <a:xfrm>
                            <a:off x="3004" y="3478"/>
                            <a:ext cx="184" cy="293"/>
                          </a:xfrm>
                          <a:custGeom>
                            <a:avLst/>
                            <a:gdLst>
                              <a:gd name="T0" fmla="*/ 9 w 184"/>
                              <a:gd name="T1" fmla="*/ 0 h 293"/>
                              <a:gd name="T2" fmla="*/ 33 w 184"/>
                              <a:gd name="T3" fmla="*/ 34 h 293"/>
                              <a:gd name="T4" fmla="*/ 55 w 184"/>
                              <a:gd name="T5" fmla="*/ 68 h 293"/>
                              <a:gd name="T6" fmla="*/ 75 w 184"/>
                              <a:gd name="T7" fmla="*/ 102 h 293"/>
                              <a:gd name="T8" fmla="*/ 89 w 184"/>
                              <a:gd name="T9" fmla="*/ 130 h 293"/>
                              <a:gd name="T10" fmla="*/ 101 w 184"/>
                              <a:gd name="T11" fmla="*/ 155 h 293"/>
                              <a:gd name="T12" fmla="*/ 116 w 184"/>
                              <a:gd name="T13" fmla="*/ 175 h 293"/>
                              <a:gd name="T14" fmla="*/ 133 w 184"/>
                              <a:gd name="T15" fmla="*/ 200 h 293"/>
                              <a:gd name="T16" fmla="*/ 147 w 184"/>
                              <a:gd name="T17" fmla="*/ 228 h 293"/>
                              <a:gd name="T18" fmla="*/ 160 w 184"/>
                              <a:gd name="T19" fmla="*/ 257 h 293"/>
                              <a:gd name="T20" fmla="*/ 171 w 184"/>
                              <a:gd name="T21" fmla="*/ 274 h 293"/>
                              <a:gd name="T22" fmla="*/ 183 w 184"/>
                              <a:gd name="T23" fmla="*/ 292 h 293"/>
                              <a:gd name="T24" fmla="*/ 123 w 184"/>
                              <a:gd name="T25" fmla="*/ 292 h 293"/>
                              <a:gd name="T26" fmla="*/ 108 w 184"/>
                              <a:gd name="T27" fmla="*/ 263 h 293"/>
                              <a:gd name="T28" fmla="*/ 97 w 184"/>
                              <a:gd name="T29" fmla="*/ 241 h 293"/>
                              <a:gd name="T30" fmla="*/ 81 w 184"/>
                              <a:gd name="T31" fmla="*/ 216 h 293"/>
                              <a:gd name="T32" fmla="*/ 71 w 184"/>
                              <a:gd name="T33" fmla="*/ 196 h 293"/>
                              <a:gd name="T34" fmla="*/ 60 w 184"/>
                              <a:gd name="T35" fmla="*/ 174 h 293"/>
                              <a:gd name="T36" fmla="*/ 53 w 184"/>
                              <a:gd name="T37" fmla="*/ 159 h 293"/>
                              <a:gd name="T38" fmla="*/ 38 w 184"/>
                              <a:gd name="T39" fmla="*/ 139 h 293"/>
                              <a:gd name="T40" fmla="*/ 18 w 184"/>
                              <a:gd name="T41" fmla="*/ 115 h 293"/>
                              <a:gd name="T42" fmla="*/ 0 w 184"/>
                              <a:gd name="T43" fmla="*/ 91 h 293"/>
                              <a:gd name="T44" fmla="*/ 3 w 184"/>
                              <a:gd name="T45" fmla="*/ 58 h 293"/>
                              <a:gd name="T46" fmla="*/ 6 w 184"/>
                              <a:gd name="T47" fmla="*/ 20 h 293"/>
                              <a:gd name="T48" fmla="*/ 9 w 184"/>
                              <a:gd name="T49" fmla="*/ 0 h 2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84" h="293">
                                <a:moveTo>
                                  <a:pt x="9" y="0"/>
                                </a:moveTo>
                                <a:lnTo>
                                  <a:pt x="33" y="34"/>
                                </a:lnTo>
                                <a:lnTo>
                                  <a:pt x="55" y="68"/>
                                </a:lnTo>
                                <a:lnTo>
                                  <a:pt x="75" y="102"/>
                                </a:lnTo>
                                <a:lnTo>
                                  <a:pt x="89" y="130"/>
                                </a:lnTo>
                                <a:lnTo>
                                  <a:pt x="101" y="155"/>
                                </a:lnTo>
                                <a:lnTo>
                                  <a:pt x="116" y="175"/>
                                </a:lnTo>
                                <a:lnTo>
                                  <a:pt x="133" y="200"/>
                                </a:lnTo>
                                <a:lnTo>
                                  <a:pt x="147" y="228"/>
                                </a:lnTo>
                                <a:lnTo>
                                  <a:pt x="160" y="257"/>
                                </a:lnTo>
                                <a:lnTo>
                                  <a:pt x="171" y="274"/>
                                </a:lnTo>
                                <a:lnTo>
                                  <a:pt x="183" y="292"/>
                                </a:lnTo>
                                <a:lnTo>
                                  <a:pt x="123" y="292"/>
                                </a:lnTo>
                                <a:lnTo>
                                  <a:pt x="108" y="263"/>
                                </a:lnTo>
                                <a:lnTo>
                                  <a:pt x="97" y="241"/>
                                </a:lnTo>
                                <a:lnTo>
                                  <a:pt x="81" y="216"/>
                                </a:lnTo>
                                <a:lnTo>
                                  <a:pt x="71" y="196"/>
                                </a:lnTo>
                                <a:lnTo>
                                  <a:pt x="60" y="174"/>
                                </a:lnTo>
                                <a:lnTo>
                                  <a:pt x="53" y="159"/>
                                </a:lnTo>
                                <a:lnTo>
                                  <a:pt x="38" y="139"/>
                                </a:lnTo>
                                <a:lnTo>
                                  <a:pt x="18" y="115"/>
                                </a:lnTo>
                                <a:lnTo>
                                  <a:pt x="0" y="91"/>
                                </a:lnTo>
                                <a:lnTo>
                                  <a:pt x="3" y="58"/>
                                </a:lnTo>
                                <a:lnTo>
                                  <a:pt x="6" y="20"/>
                                </a:lnTo>
                                <a:lnTo>
                                  <a:pt x="9" y="0"/>
                                </a:lnTo>
                              </a:path>
                            </a:pathLst>
                          </a:custGeom>
                          <a:solidFill>
                            <a:srgbClr val="005F5F"/>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grpSp>
                <p:grpSp>
                  <p:nvGrpSpPr>
                    <p:cNvPr id="36971" name="Group 107"/>
                    <p:cNvGrpSpPr>
                      <a:grpSpLocks/>
                    </p:cNvGrpSpPr>
                    <p:nvPr/>
                  </p:nvGrpSpPr>
                  <p:grpSpPr bwMode="auto">
                    <a:xfrm>
                      <a:off x="2981" y="2365"/>
                      <a:ext cx="603" cy="529"/>
                      <a:chOff x="2981" y="2365"/>
                      <a:chExt cx="603" cy="529"/>
                    </a:xfrm>
                  </p:grpSpPr>
                  <p:grpSp>
                    <p:nvGrpSpPr>
                      <p:cNvPr id="36966" name="Group 102"/>
                      <p:cNvGrpSpPr>
                        <a:grpSpLocks/>
                      </p:cNvGrpSpPr>
                      <p:nvPr/>
                    </p:nvGrpSpPr>
                    <p:grpSpPr bwMode="auto">
                      <a:xfrm>
                        <a:off x="3199" y="2365"/>
                        <a:ext cx="385" cy="529"/>
                        <a:chOff x="3199" y="2365"/>
                        <a:chExt cx="385" cy="529"/>
                      </a:xfrm>
                    </p:grpSpPr>
                    <p:sp>
                      <p:nvSpPr>
                        <p:cNvPr id="36963" name="Freeform 99"/>
                        <p:cNvSpPr>
                          <a:spLocks/>
                        </p:cNvSpPr>
                        <p:nvPr/>
                      </p:nvSpPr>
                      <p:spPr bwMode="auto">
                        <a:xfrm>
                          <a:off x="3364" y="2414"/>
                          <a:ext cx="220" cy="480"/>
                        </a:xfrm>
                        <a:custGeom>
                          <a:avLst/>
                          <a:gdLst>
                            <a:gd name="T0" fmla="*/ 204 w 220"/>
                            <a:gd name="T1" fmla="*/ 0 h 480"/>
                            <a:gd name="T2" fmla="*/ 214 w 220"/>
                            <a:gd name="T3" fmla="*/ 9 h 480"/>
                            <a:gd name="T4" fmla="*/ 219 w 220"/>
                            <a:gd name="T5" fmla="*/ 17 h 480"/>
                            <a:gd name="T6" fmla="*/ 211 w 220"/>
                            <a:gd name="T7" fmla="*/ 26 h 480"/>
                            <a:gd name="T8" fmla="*/ 205 w 220"/>
                            <a:gd name="T9" fmla="*/ 35 h 480"/>
                            <a:gd name="T10" fmla="*/ 200 w 220"/>
                            <a:gd name="T11" fmla="*/ 49 h 480"/>
                            <a:gd name="T12" fmla="*/ 191 w 220"/>
                            <a:gd name="T13" fmla="*/ 68 h 480"/>
                            <a:gd name="T14" fmla="*/ 180 w 220"/>
                            <a:gd name="T15" fmla="*/ 99 h 480"/>
                            <a:gd name="T16" fmla="*/ 171 w 220"/>
                            <a:gd name="T17" fmla="*/ 128 h 480"/>
                            <a:gd name="T18" fmla="*/ 159 w 220"/>
                            <a:gd name="T19" fmla="*/ 153 h 480"/>
                            <a:gd name="T20" fmla="*/ 150 w 220"/>
                            <a:gd name="T21" fmla="*/ 168 h 480"/>
                            <a:gd name="T22" fmla="*/ 151 w 220"/>
                            <a:gd name="T23" fmla="*/ 181 h 480"/>
                            <a:gd name="T24" fmla="*/ 143 w 220"/>
                            <a:gd name="T25" fmla="*/ 193 h 480"/>
                            <a:gd name="T26" fmla="*/ 140 w 220"/>
                            <a:gd name="T27" fmla="*/ 205 h 480"/>
                            <a:gd name="T28" fmla="*/ 131 w 220"/>
                            <a:gd name="T29" fmla="*/ 217 h 480"/>
                            <a:gd name="T30" fmla="*/ 123 w 220"/>
                            <a:gd name="T31" fmla="*/ 231 h 480"/>
                            <a:gd name="T32" fmla="*/ 112 w 220"/>
                            <a:gd name="T33" fmla="*/ 246 h 480"/>
                            <a:gd name="T34" fmla="*/ 108 w 220"/>
                            <a:gd name="T35" fmla="*/ 263 h 480"/>
                            <a:gd name="T36" fmla="*/ 106 w 220"/>
                            <a:gd name="T37" fmla="*/ 279 h 480"/>
                            <a:gd name="T38" fmla="*/ 107 w 220"/>
                            <a:gd name="T39" fmla="*/ 294 h 480"/>
                            <a:gd name="T40" fmla="*/ 108 w 220"/>
                            <a:gd name="T41" fmla="*/ 307 h 480"/>
                            <a:gd name="T42" fmla="*/ 98 w 220"/>
                            <a:gd name="T43" fmla="*/ 312 h 480"/>
                            <a:gd name="T44" fmla="*/ 92 w 220"/>
                            <a:gd name="T45" fmla="*/ 321 h 480"/>
                            <a:gd name="T46" fmla="*/ 86 w 220"/>
                            <a:gd name="T47" fmla="*/ 331 h 480"/>
                            <a:gd name="T48" fmla="*/ 82 w 220"/>
                            <a:gd name="T49" fmla="*/ 347 h 480"/>
                            <a:gd name="T50" fmla="*/ 79 w 220"/>
                            <a:gd name="T51" fmla="*/ 361 h 480"/>
                            <a:gd name="T52" fmla="*/ 68 w 220"/>
                            <a:gd name="T53" fmla="*/ 368 h 480"/>
                            <a:gd name="T54" fmla="*/ 56 w 220"/>
                            <a:gd name="T55" fmla="*/ 374 h 480"/>
                            <a:gd name="T56" fmla="*/ 32 w 220"/>
                            <a:gd name="T57" fmla="*/ 391 h 480"/>
                            <a:gd name="T58" fmla="*/ 31 w 220"/>
                            <a:gd name="T59" fmla="*/ 405 h 480"/>
                            <a:gd name="T60" fmla="*/ 33 w 220"/>
                            <a:gd name="T61" fmla="*/ 420 h 480"/>
                            <a:gd name="T62" fmla="*/ 34 w 220"/>
                            <a:gd name="T63" fmla="*/ 433 h 480"/>
                            <a:gd name="T64" fmla="*/ 30 w 220"/>
                            <a:gd name="T65" fmla="*/ 444 h 480"/>
                            <a:gd name="T66" fmla="*/ 28 w 220"/>
                            <a:gd name="T67" fmla="*/ 459 h 480"/>
                            <a:gd name="T68" fmla="*/ 18 w 220"/>
                            <a:gd name="T69" fmla="*/ 456 h 480"/>
                            <a:gd name="T70" fmla="*/ 7 w 220"/>
                            <a:gd name="T71" fmla="*/ 479 h 480"/>
                            <a:gd name="T72" fmla="*/ 5 w 220"/>
                            <a:gd name="T73" fmla="*/ 455 h 480"/>
                            <a:gd name="T74" fmla="*/ 0 w 220"/>
                            <a:gd name="T75" fmla="*/ 410 h 480"/>
                            <a:gd name="T76" fmla="*/ 42 w 220"/>
                            <a:gd name="T77" fmla="*/ 353 h 480"/>
                            <a:gd name="T78" fmla="*/ 150 w 220"/>
                            <a:gd name="T79" fmla="*/ 148 h 480"/>
                            <a:gd name="T80" fmla="*/ 163 w 220"/>
                            <a:gd name="T81" fmla="*/ 123 h 480"/>
                            <a:gd name="T82" fmla="*/ 184 w 220"/>
                            <a:gd name="T83" fmla="*/ 60 h 480"/>
                            <a:gd name="T84" fmla="*/ 201 w 220"/>
                            <a:gd name="T85" fmla="*/ 31 h 480"/>
                            <a:gd name="T86" fmla="*/ 203 w 220"/>
                            <a:gd name="T87" fmla="*/ 20 h 480"/>
                            <a:gd name="T88" fmla="*/ 204 w 220"/>
                            <a:gd name="T89" fmla="*/ 0 h 4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20" h="480">
                              <a:moveTo>
                                <a:pt x="204" y="0"/>
                              </a:moveTo>
                              <a:lnTo>
                                <a:pt x="214" y="9"/>
                              </a:lnTo>
                              <a:lnTo>
                                <a:pt x="219" y="17"/>
                              </a:lnTo>
                              <a:lnTo>
                                <a:pt x="211" y="26"/>
                              </a:lnTo>
                              <a:lnTo>
                                <a:pt x="205" y="35"/>
                              </a:lnTo>
                              <a:lnTo>
                                <a:pt x="200" y="49"/>
                              </a:lnTo>
                              <a:lnTo>
                                <a:pt x="191" y="68"/>
                              </a:lnTo>
                              <a:lnTo>
                                <a:pt x="180" y="99"/>
                              </a:lnTo>
                              <a:lnTo>
                                <a:pt x="171" y="128"/>
                              </a:lnTo>
                              <a:lnTo>
                                <a:pt x="159" y="153"/>
                              </a:lnTo>
                              <a:lnTo>
                                <a:pt x="150" y="168"/>
                              </a:lnTo>
                              <a:lnTo>
                                <a:pt x="151" y="181"/>
                              </a:lnTo>
                              <a:lnTo>
                                <a:pt x="143" y="193"/>
                              </a:lnTo>
                              <a:lnTo>
                                <a:pt x="140" y="205"/>
                              </a:lnTo>
                              <a:lnTo>
                                <a:pt x="131" y="217"/>
                              </a:lnTo>
                              <a:lnTo>
                                <a:pt x="123" y="231"/>
                              </a:lnTo>
                              <a:lnTo>
                                <a:pt x="112" y="246"/>
                              </a:lnTo>
                              <a:lnTo>
                                <a:pt x="108" y="263"/>
                              </a:lnTo>
                              <a:lnTo>
                                <a:pt x="106" y="279"/>
                              </a:lnTo>
                              <a:lnTo>
                                <a:pt x="107" y="294"/>
                              </a:lnTo>
                              <a:lnTo>
                                <a:pt x="108" y="307"/>
                              </a:lnTo>
                              <a:lnTo>
                                <a:pt x="98" y="312"/>
                              </a:lnTo>
                              <a:lnTo>
                                <a:pt x="92" y="321"/>
                              </a:lnTo>
                              <a:lnTo>
                                <a:pt x="86" y="331"/>
                              </a:lnTo>
                              <a:lnTo>
                                <a:pt x="82" y="347"/>
                              </a:lnTo>
                              <a:lnTo>
                                <a:pt x="79" y="361"/>
                              </a:lnTo>
                              <a:lnTo>
                                <a:pt x="68" y="368"/>
                              </a:lnTo>
                              <a:lnTo>
                                <a:pt x="56" y="374"/>
                              </a:lnTo>
                              <a:lnTo>
                                <a:pt x="32" y="391"/>
                              </a:lnTo>
                              <a:lnTo>
                                <a:pt x="31" y="405"/>
                              </a:lnTo>
                              <a:lnTo>
                                <a:pt x="33" y="420"/>
                              </a:lnTo>
                              <a:lnTo>
                                <a:pt x="34" y="433"/>
                              </a:lnTo>
                              <a:lnTo>
                                <a:pt x="30" y="444"/>
                              </a:lnTo>
                              <a:lnTo>
                                <a:pt x="28" y="459"/>
                              </a:lnTo>
                              <a:lnTo>
                                <a:pt x="18" y="456"/>
                              </a:lnTo>
                              <a:lnTo>
                                <a:pt x="7" y="479"/>
                              </a:lnTo>
                              <a:lnTo>
                                <a:pt x="5" y="455"/>
                              </a:lnTo>
                              <a:lnTo>
                                <a:pt x="0" y="410"/>
                              </a:lnTo>
                              <a:lnTo>
                                <a:pt x="42" y="353"/>
                              </a:lnTo>
                              <a:lnTo>
                                <a:pt x="150" y="148"/>
                              </a:lnTo>
                              <a:lnTo>
                                <a:pt x="163" y="123"/>
                              </a:lnTo>
                              <a:lnTo>
                                <a:pt x="184" y="60"/>
                              </a:lnTo>
                              <a:lnTo>
                                <a:pt x="201" y="31"/>
                              </a:lnTo>
                              <a:lnTo>
                                <a:pt x="203" y="20"/>
                              </a:lnTo>
                              <a:lnTo>
                                <a:pt x="204" y="0"/>
                              </a:lnTo>
                            </a:path>
                          </a:pathLst>
                        </a:custGeom>
                        <a:solidFill>
                          <a:srgbClr val="5F5F5F"/>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964" name="Freeform 100"/>
                        <p:cNvSpPr>
                          <a:spLocks/>
                        </p:cNvSpPr>
                        <p:nvPr/>
                      </p:nvSpPr>
                      <p:spPr bwMode="auto">
                        <a:xfrm>
                          <a:off x="3199" y="2365"/>
                          <a:ext cx="374" cy="517"/>
                        </a:xfrm>
                        <a:custGeom>
                          <a:avLst/>
                          <a:gdLst>
                            <a:gd name="T0" fmla="*/ 286 w 374"/>
                            <a:gd name="T1" fmla="*/ 0 h 517"/>
                            <a:gd name="T2" fmla="*/ 303 w 374"/>
                            <a:gd name="T3" fmla="*/ 12 h 517"/>
                            <a:gd name="T4" fmla="*/ 320 w 374"/>
                            <a:gd name="T5" fmla="*/ 29 h 517"/>
                            <a:gd name="T6" fmla="*/ 326 w 374"/>
                            <a:gd name="T7" fmla="*/ 37 h 517"/>
                            <a:gd name="T8" fmla="*/ 350 w 374"/>
                            <a:gd name="T9" fmla="*/ 43 h 517"/>
                            <a:gd name="T10" fmla="*/ 365 w 374"/>
                            <a:gd name="T11" fmla="*/ 46 h 517"/>
                            <a:gd name="T12" fmla="*/ 373 w 374"/>
                            <a:gd name="T13" fmla="*/ 50 h 517"/>
                            <a:gd name="T14" fmla="*/ 358 w 374"/>
                            <a:gd name="T15" fmla="*/ 74 h 517"/>
                            <a:gd name="T16" fmla="*/ 276 w 374"/>
                            <a:gd name="T17" fmla="*/ 269 h 517"/>
                            <a:gd name="T18" fmla="*/ 233 w 374"/>
                            <a:gd name="T19" fmla="*/ 351 h 517"/>
                            <a:gd name="T20" fmla="*/ 212 w 374"/>
                            <a:gd name="T21" fmla="*/ 404 h 517"/>
                            <a:gd name="T22" fmla="*/ 198 w 374"/>
                            <a:gd name="T23" fmla="*/ 441 h 517"/>
                            <a:gd name="T24" fmla="*/ 194 w 374"/>
                            <a:gd name="T25" fmla="*/ 451 h 517"/>
                            <a:gd name="T26" fmla="*/ 188 w 374"/>
                            <a:gd name="T27" fmla="*/ 474 h 517"/>
                            <a:gd name="T28" fmla="*/ 183 w 374"/>
                            <a:gd name="T29" fmla="*/ 489 h 517"/>
                            <a:gd name="T30" fmla="*/ 174 w 374"/>
                            <a:gd name="T31" fmla="*/ 503 h 517"/>
                            <a:gd name="T32" fmla="*/ 167 w 374"/>
                            <a:gd name="T33" fmla="*/ 516 h 517"/>
                            <a:gd name="T34" fmla="*/ 109 w 374"/>
                            <a:gd name="T35" fmla="*/ 472 h 517"/>
                            <a:gd name="T36" fmla="*/ 59 w 374"/>
                            <a:gd name="T37" fmla="*/ 427 h 517"/>
                            <a:gd name="T38" fmla="*/ 37 w 374"/>
                            <a:gd name="T39" fmla="*/ 398 h 517"/>
                            <a:gd name="T40" fmla="*/ 17 w 374"/>
                            <a:gd name="T41" fmla="*/ 367 h 517"/>
                            <a:gd name="T42" fmla="*/ 0 w 374"/>
                            <a:gd name="T43" fmla="*/ 338 h 517"/>
                            <a:gd name="T44" fmla="*/ 35 w 374"/>
                            <a:gd name="T45" fmla="*/ 328 h 517"/>
                            <a:gd name="T46" fmla="*/ 57 w 374"/>
                            <a:gd name="T47" fmla="*/ 310 h 517"/>
                            <a:gd name="T48" fmla="*/ 83 w 374"/>
                            <a:gd name="T49" fmla="*/ 280 h 517"/>
                            <a:gd name="T50" fmla="*/ 97 w 374"/>
                            <a:gd name="T51" fmla="*/ 265 h 517"/>
                            <a:gd name="T52" fmla="*/ 112 w 374"/>
                            <a:gd name="T53" fmla="*/ 238 h 517"/>
                            <a:gd name="T54" fmla="*/ 136 w 374"/>
                            <a:gd name="T55" fmla="*/ 209 h 517"/>
                            <a:gd name="T56" fmla="*/ 160 w 374"/>
                            <a:gd name="T57" fmla="*/ 182 h 517"/>
                            <a:gd name="T58" fmla="*/ 177 w 374"/>
                            <a:gd name="T59" fmla="*/ 148 h 517"/>
                            <a:gd name="T60" fmla="*/ 197 w 374"/>
                            <a:gd name="T61" fmla="*/ 123 h 517"/>
                            <a:gd name="T62" fmla="*/ 220 w 374"/>
                            <a:gd name="T63" fmla="*/ 100 h 517"/>
                            <a:gd name="T64" fmla="*/ 234 w 374"/>
                            <a:gd name="T65" fmla="*/ 82 h 517"/>
                            <a:gd name="T66" fmla="*/ 250 w 374"/>
                            <a:gd name="T67" fmla="*/ 52 h 517"/>
                            <a:gd name="T68" fmla="*/ 268 w 374"/>
                            <a:gd name="T69" fmla="*/ 24 h 517"/>
                            <a:gd name="T70" fmla="*/ 286 w 374"/>
                            <a:gd name="T71" fmla="*/ 0 h 5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374" h="517">
                              <a:moveTo>
                                <a:pt x="286" y="0"/>
                              </a:moveTo>
                              <a:lnTo>
                                <a:pt x="303" y="12"/>
                              </a:lnTo>
                              <a:lnTo>
                                <a:pt x="320" y="29"/>
                              </a:lnTo>
                              <a:lnTo>
                                <a:pt x="326" y="37"/>
                              </a:lnTo>
                              <a:lnTo>
                                <a:pt x="350" y="43"/>
                              </a:lnTo>
                              <a:lnTo>
                                <a:pt x="365" y="46"/>
                              </a:lnTo>
                              <a:lnTo>
                                <a:pt x="373" y="50"/>
                              </a:lnTo>
                              <a:lnTo>
                                <a:pt x="358" y="74"/>
                              </a:lnTo>
                              <a:lnTo>
                                <a:pt x="276" y="269"/>
                              </a:lnTo>
                              <a:lnTo>
                                <a:pt x="233" y="351"/>
                              </a:lnTo>
                              <a:lnTo>
                                <a:pt x="212" y="404"/>
                              </a:lnTo>
                              <a:lnTo>
                                <a:pt x="198" y="441"/>
                              </a:lnTo>
                              <a:lnTo>
                                <a:pt x="194" y="451"/>
                              </a:lnTo>
                              <a:lnTo>
                                <a:pt x="188" y="474"/>
                              </a:lnTo>
                              <a:lnTo>
                                <a:pt x="183" y="489"/>
                              </a:lnTo>
                              <a:lnTo>
                                <a:pt x="174" y="503"/>
                              </a:lnTo>
                              <a:lnTo>
                                <a:pt x="167" y="516"/>
                              </a:lnTo>
                              <a:lnTo>
                                <a:pt x="109" y="472"/>
                              </a:lnTo>
                              <a:lnTo>
                                <a:pt x="59" y="427"/>
                              </a:lnTo>
                              <a:lnTo>
                                <a:pt x="37" y="398"/>
                              </a:lnTo>
                              <a:lnTo>
                                <a:pt x="17" y="367"/>
                              </a:lnTo>
                              <a:lnTo>
                                <a:pt x="0" y="338"/>
                              </a:lnTo>
                              <a:lnTo>
                                <a:pt x="35" y="328"/>
                              </a:lnTo>
                              <a:lnTo>
                                <a:pt x="57" y="310"/>
                              </a:lnTo>
                              <a:lnTo>
                                <a:pt x="83" y="280"/>
                              </a:lnTo>
                              <a:lnTo>
                                <a:pt x="97" y="265"/>
                              </a:lnTo>
                              <a:lnTo>
                                <a:pt x="112" y="238"/>
                              </a:lnTo>
                              <a:lnTo>
                                <a:pt x="136" y="209"/>
                              </a:lnTo>
                              <a:lnTo>
                                <a:pt x="160" y="182"/>
                              </a:lnTo>
                              <a:lnTo>
                                <a:pt x="177" y="148"/>
                              </a:lnTo>
                              <a:lnTo>
                                <a:pt x="197" y="123"/>
                              </a:lnTo>
                              <a:lnTo>
                                <a:pt x="220" y="100"/>
                              </a:lnTo>
                              <a:lnTo>
                                <a:pt x="234" y="82"/>
                              </a:lnTo>
                              <a:lnTo>
                                <a:pt x="250" y="52"/>
                              </a:lnTo>
                              <a:lnTo>
                                <a:pt x="268" y="24"/>
                              </a:lnTo>
                              <a:lnTo>
                                <a:pt x="286" y="0"/>
                              </a:lnTo>
                            </a:path>
                          </a:pathLst>
                        </a:custGeom>
                        <a:solidFill>
                          <a:srgbClr val="FFFFFF"/>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965" name="Freeform 101"/>
                        <p:cNvSpPr>
                          <a:spLocks/>
                        </p:cNvSpPr>
                        <p:nvPr/>
                      </p:nvSpPr>
                      <p:spPr bwMode="auto">
                        <a:xfrm>
                          <a:off x="3347" y="2411"/>
                          <a:ext cx="229" cy="473"/>
                        </a:xfrm>
                        <a:custGeom>
                          <a:avLst/>
                          <a:gdLst>
                            <a:gd name="T0" fmla="*/ 214 w 229"/>
                            <a:gd name="T1" fmla="*/ 0 h 473"/>
                            <a:gd name="T2" fmla="*/ 225 w 229"/>
                            <a:gd name="T3" fmla="*/ 4 h 473"/>
                            <a:gd name="T4" fmla="*/ 228 w 229"/>
                            <a:gd name="T5" fmla="*/ 9 h 473"/>
                            <a:gd name="T6" fmla="*/ 224 w 229"/>
                            <a:gd name="T7" fmla="*/ 15 h 473"/>
                            <a:gd name="T8" fmla="*/ 221 w 229"/>
                            <a:gd name="T9" fmla="*/ 22 h 473"/>
                            <a:gd name="T10" fmla="*/ 219 w 229"/>
                            <a:gd name="T11" fmla="*/ 33 h 473"/>
                            <a:gd name="T12" fmla="*/ 213 w 229"/>
                            <a:gd name="T13" fmla="*/ 45 h 473"/>
                            <a:gd name="T14" fmla="*/ 206 w 229"/>
                            <a:gd name="T15" fmla="*/ 59 h 473"/>
                            <a:gd name="T16" fmla="*/ 201 w 229"/>
                            <a:gd name="T17" fmla="*/ 69 h 473"/>
                            <a:gd name="T18" fmla="*/ 195 w 229"/>
                            <a:gd name="T19" fmla="*/ 84 h 473"/>
                            <a:gd name="T20" fmla="*/ 188 w 229"/>
                            <a:gd name="T21" fmla="*/ 104 h 473"/>
                            <a:gd name="T22" fmla="*/ 184 w 229"/>
                            <a:gd name="T23" fmla="*/ 121 h 473"/>
                            <a:gd name="T24" fmla="*/ 170 w 229"/>
                            <a:gd name="T25" fmla="*/ 148 h 473"/>
                            <a:gd name="T26" fmla="*/ 159 w 229"/>
                            <a:gd name="T27" fmla="*/ 170 h 473"/>
                            <a:gd name="T28" fmla="*/ 132 w 229"/>
                            <a:gd name="T29" fmla="*/ 218 h 473"/>
                            <a:gd name="T30" fmla="*/ 122 w 229"/>
                            <a:gd name="T31" fmla="*/ 240 h 473"/>
                            <a:gd name="T32" fmla="*/ 112 w 229"/>
                            <a:gd name="T33" fmla="*/ 259 h 473"/>
                            <a:gd name="T34" fmla="*/ 103 w 229"/>
                            <a:gd name="T35" fmla="*/ 276 h 473"/>
                            <a:gd name="T36" fmla="*/ 94 w 229"/>
                            <a:gd name="T37" fmla="*/ 298 h 473"/>
                            <a:gd name="T38" fmla="*/ 84 w 229"/>
                            <a:gd name="T39" fmla="*/ 321 h 473"/>
                            <a:gd name="T40" fmla="*/ 72 w 229"/>
                            <a:gd name="T41" fmla="*/ 346 h 473"/>
                            <a:gd name="T42" fmla="*/ 65 w 229"/>
                            <a:gd name="T43" fmla="*/ 371 h 473"/>
                            <a:gd name="T44" fmla="*/ 52 w 229"/>
                            <a:gd name="T45" fmla="*/ 396 h 473"/>
                            <a:gd name="T46" fmla="*/ 43 w 229"/>
                            <a:gd name="T47" fmla="*/ 423 h 473"/>
                            <a:gd name="T48" fmla="*/ 40 w 229"/>
                            <a:gd name="T49" fmla="*/ 441 h 473"/>
                            <a:gd name="T50" fmla="*/ 31 w 229"/>
                            <a:gd name="T51" fmla="*/ 455 h 473"/>
                            <a:gd name="T52" fmla="*/ 23 w 229"/>
                            <a:gd name="T53" fmla="*/ 472 h 473"/>
                            <a:gd name="T54" fmla="*/ 14 w 229"/>
                            <a:gd name="T55" fmla="*/ 465 h 473"/>
                            <a:gd name="T56" fmla="*/ 0 w 229"/>
                            <a:gd name="T57" fmla="*/ 453 h 473"/>
                            <a:gd name="T58" fmla="*/ 6 w 229"/>
                            <a:gd name="T59" fmla="*/ 429 h 473"/>
                            <a:gd name="T60" fmla="*/ 9 w 229"/>
                            <a:gd name="T61" fmla="*/ 395 h 473"/>
                            <a:gd name="T62" fmla="*/ 13 w 229"/>
                            <a:gd name="T63" fmla="*/ 373 h 473"/>
                            <a:gd name="T64" fmla="*/ 22 w 229"/>
                            <a:gd name="T65" fmla="*/ 346 h 473"/>
                            <a:gd name="T66" fmla="*/ 32 w 229"/>
                            <a:gd name="T67" fmla="*/ 328 h 473"/>
                            <a:gd name="T68" fmla="*/ 44 w 229"/>
                            <a:gd name="T69" fmla="*/ 310 h 473"/>
                            <a:gd name="T70" fmla="*/ 61 w 229"/>
                            <a:gd name="T71" fmla="*/ 291 h 473"/>
                            <a:gd name="T72" fmla="*/ 74 w 229"/>
                            <a:gd name="T73" fmla="*/ 276 h 473"/>
                            <a:gd name="T74" fmla="*/ 90 w 229"/>
                            <a:gd name="T75" fmla="*/ 263 h 473"/>
                            <a:gd name="T76" fmla="*/ 103 w 229"/>
                            <a:gd name="T77" fmla="*/ 241 h 473"/>
                            <a:gd name="T78" fmla="*/ 117 w 229"/>
                            <a:gd name="T79" fmla="*/ 225 h 473"/>
                            <a:gd name="T80" fmla="*/ 128 w 229"/>
                            <a:gd name="T81" fmla="*/ 210 h 473"/>
                            <a:gd name="T82" fmla="*/ 133 w 229"/>
                            <a:gd name="T83" fmla="*/ 196 h 473"/>
                            <a:gd name="T84" fmla="*/ 139 w 229"/>
                            <a:gd name="T85" fmla="*/ 175 h 473"/>
                            <a:gd name="T86" fmla="*/ 144 w 229"/>
                            <a:gd name="T87" fmla="*/ 158 h 473"/>
                            <a:gd name="T88" fmla="*/ 150 w 229"/>
                            <a:gd name="T89" fmla="*/ 149 h 473"/>
                            <a:gd name="T90" fmla="*/ 158 w 229"/>
                            <a:gd name="T91" fmla="*/ 138 h 473"/>
                            <a:gd name="T92" fmla="*/ 164 w 229"/>
                            <a:gd name="T93" fmla="*/ 128 h 473"/>
                            <a:gd name="T94" fmla="*/ 168 w 229"/>
                            <a:gd name="T95" fmla="*/ 116 h 473"/>
                            <a:gd name="T96" fmla="*/ 169 w 229"/>
                            <a:gd name="T97" fmla="*/ 103 h 473"/>
                            <a:gd name="T98" fmla="*/ 172 w 229"/>
                            <a:gd name="T99" fmla="*/ 90 h 473"/>
                            <a:gd name="T100" fmla="*/ 177 w 229"/>
                            <a:gd name="T101" fmla="*/ 78 h 473"/>
                            <a:gd name="T102" fmla="*/ 184 w 229"/>
                            <a:gd name="T103" fmla="*/ 63 h 473"/>
                            <a:gd name="T104" fmla="*/ 186 w 229"/>
                            <a:gd name="T105" fmla="*/ 49 h 473"/>
                            <a:gd name="T106" fmla="*/ 191 w 229"/>
                            <a:gd name="T107" fmla="*/ 35 h 473"/>
                            <a:gd name="T108" fmla="*/ 198 w 229"/>
                            <a:gd name="T109" fmla="*/ 18 h 473"/>
                            <a:gd name="T110" fmla="*/ 206 w 229"/>
                            <a:gd name="T111" fmla="*/ 8 h 473"/>
                            <a:gd name="T112" fmla="*/ 214 w 229"/>
                            <a:gd name="T113" fmla="*/ 0 h 4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29" h="473">
                              <a:moveTo>
                                <a:pt x="214" y="0"/>
                              </a:moveTo>
                              <a:lnTo>
                                <a:pt x="225" y="4"/>
                              </a:lnTo>
                              <a:lnTo>
                                <a:pt x="228" y="9"/>
                              </a:lnTo>
                              <a:lnTo>
                                <a:pt x="224" y="15"/>
                              </a:lnTo>
                              <a:lnTo>
                                <a:pt x="221" y="22"/>
                              </a:lnTo>
                              <a:lnTo>
                                <a:pt x="219" y="33"/>
                              </a:lnTo>
                              <a:lnTo>
                                <a:pt x="213" y="45"/>
                              </a:lnTo>
                              <a:lnTo>
                                <a:pt x="206" y="59"/>
                              </a:lnTo>
                              <a:lnTo>
                                <a:pt x="201" y="69"/>
                              </a:lnTo>
                              <a:lnTo>
                                <a:pt x="195" y="84"/>
                              </a:lnTo>
                              <a:lnTo>
                                <a:pt x="188" y="104"/>
                              </a:lnTo>
                              <a:lnTo>
                                <a:pt x="184" y="121"/>
                              </a:lnTo>
                              <a:lnTo>
                                <a:pt x="170" y="148"/>
                              </a:lnTo>
                              <a:lnTo>
                                <a:pt x="159" y="170"/>
                              </a:lnTo>
                              <a:lnTo>
                                <a:pt x="132" y="218"/>
                              </a:lnTo>
                              <a:lnTo>
                                <a:pt x="122" y="240"/>
                              </a:lnTo>
                              <a:lnTo>
                                <a:pt x="112" y="259"/>
                              </a:lnTo>
                              <a:lnTo>
                                <a:pt x="103" y="276"/>
                              </a:lnTo>
                              <a:lnTo>
                                <a:pt x="94" y="298"/>
                              </a:lnTo>
                              <a:lnTo>
                                <a:pt x="84" y="321"/>
                              </a:lnTo>
                              <a:lnTo>
                                <a:pt x="72" y="346"/>
                              </a:lnTo>
                              <a:lnTo>
                                <a:pt x="65" y="371"/>
                              </a:lnTo>
                              <a:lnTo>
                                <a:pt x="52" y="396"/>
                              </a:lnTo>
                              <a:lnTo>
                                <a:pt x="43" y="423"/>
                              </a:lnTo>
                              <a:lnTo>
                                <a:pt x="40" y="441"/>
                              </a:lnTo>
                              <a:lnTo>
                                <a:pt x="31" y="455"/>
                              </a:lnTo>
                              <a:lnTo>
                                <a:pt x="23" y="472"/>
                              </a:lnTo>
                              <a:lnTo>
                                <a:pt x="14" y="465"/>
                              </a:lnTo>
                              <a:lnTo>
                                <a:pt x="0" y="453"/>
                              </a:lnTo>
                              <a:lnTo>
                                <a:pt x="6" y="429"/>
                              </a:lnTo>
                              <a:lnTo>
                                <a:pt x="9" y="395"/>
                              </a:lnTo>
                              <a:lnTo>
                                <a:pt x="13" y="373"/>
                              </a:lnTo>
                              <a:lnTo>
                                <a:pt x="22" y="346"/>
                              </a:lnTo>
                              <a:lnTo>
                                <a:pt x="32" y="328"/>
                              </a:lnTo>
                              <a:lnTo>
                                <a:pt x="44" y="310"/>
                              </a:lnTo>
                              <a:lnTo>
                                <a:pt x="61" y="291"/>
                              </a:lnTo>
                              <a:lnTo>
                                <a:pt x="74" y="276"/>
                              </a:lnTo>
                              <a:lnTo>
                                <a:pt x="90" y="263"/>
                              </a:lnTo>
                              <a:lnTo>
                                <a:pt x="103" y="241"/>
                              </a:lnTo>
                              <a:lnTo>
                                <a:pt x="117" y="225"/>
                              </a:lnTo>
                              <a:lnTo>
                                <a:pt x="128" y="210"/>
                              </a:lnTo>
                              <a:lnTo>
                                <a:pt x="133" y="196"/>
                              </a:lnTo>
                              <a:lnTo>
                                <a:pt x="139" y="175"/>
                              </a:lnTo>
                              <a:lnTo>
                                <a:pt x="144" y="158"/>
                              </a:lnTo>
                              <a:lnTo>
                                <a:pt x="150" y="149"/>
                              </a:lnTo>
                              <a:lnTo>
                                <a:pt x="158" y="138"/>
                              </a:lnTo>
                              <a:lnTo>
                                <a:pt x="164" y="128"/>
                              </a:lnTo>
                              <a:lnTo>
                                <a:pt x="168" y="116"/>
                              </a:lnTo>
                              <a:lnTo>
                                <a:pt x="169" y="103"/>
                              </a:lnTo>
                              <a:lnTo>
                                <a:pt x="172" y="90"/>
                              </a:lnTo>
                              <a:lnTo>
                                <a:pt x="177" y="78"/>
                              </a:lnTo>
                              <a:lnTo>
                                <a:pt x="184" y="63"/>
                              </a:lnTo>
                              <a:lnTo>
                                <a:pt x="186" y="49"/>
                              </a:lnTo>
                              <a:lnTo>
                                <a:pt x="191" y="35"/>
                              </a:lnTo>
                              <a:lnTo>
                                <a:pt x="198" y="18"/>
                              </a:lnTo>
                              <a:lnTo>
                                <a:pt x="206" y="8"/>
                              </a:lnTo>
                              <a:lnTo>
                                <a:pt x="214" y="0"/>
                              </a:lnTo>
                            </a:path>
                          </a:pathLst>
                        </a:custGeom>
                        <a:solidFill>
                          <a:srgbClr val="C0C0C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6970" name="Group 106"/>
                      <p:cNvGrpSpPr>
                        <a:grpSpLocks/>
                      </p:cNvGrpSpPr>
                      <p:nvPr/>
                    </p:nvGrpSpPr>
                    <p:grpSpPr bwMode="auto">
                      <a:xfrm>
                        <a:off x="2981" y="2585"/>
                        <a:ext cx="163" cy="268"/>
                        <a:chOff x="2981" y="2585"/>
                        <a:chExt cx="163" cy="268"/>
                      </a:xfrm>
                    </p:grpSpPr>
                    <p:sp>
                      <p:nvSpPr>
                        <p:cNvPr id="36967" name="Freeform 103"/>
                        <p:cNvSpPr>
                          <a:spLocks/>
                        </p:cNvSpPr>
                        <p:nvPr/>
                      </p:nvSpPr>
                      <p:spPr bwMode="auto">
                        <a:xfrm>
                          <a:off x="2981" y="2585"/>
                          <a:ext cx="161" cy="258"/>
                        </a:xfrm>
                        <a:custGeom>
                          <a:avLst/>
                          <a:gdLst>
                            <a:gd name="T0" fmla="*/ 0 w 161"/>
                            <a:gd name="T1" fmla="*/ 3 h 258"/>
                            <a:gd name="T2" fmla="*/ 14 w 161"/>
                            <a:gd name="T3" fmla="*/ 0 h 258"/>
                            <a:gd name="T4" fmla="*/ 31 w 161"/>
                            <a:gd name="T5" fmla="*/ 2 h 258"/>
                            <a:gd name="T6" fmla="*/ 50 w 161"/>
                            <a:gd name="T7" fmla="*/ 6 h 258"/>
                            <a:gd name="T8" fmla="*/ 69 w 161"/>
                            <a:gd name="T9" fmla="*/ 15 h 258"/>
                            <a:gd name="T10" fmla="*/ 83 w 161"/>
                            <a:gd name="T11" fmla="*/ 22 h 258"/>
                            <a:gd name="T12" fmla="*/ 91 w 161"/>
                            <a:gd name="T13" fmla="*/ 34 h 258"/>
                            <a:gd name="T14" fmla="*/ 97 w 161"/>
                            <a:gd name="T15" fmla="*/ 46 h 258"/>
                            <a:gd name="T16" fmla="*/ 105 w 161"/>
                            <a:gd name="T17" fmla="*/ 56 h 258"/>
                            <a:gd name="T18" fmla="*/ 114 w 161"/>
                            <a:gd name="T19" fmla="*/ 65 h 258"/>
                            <a:gd name="T20" fmla="*/ 123 w 161"/>
                            <a:gd name="T21" fmla="*/ 72 h 258"/>
                            <a:gd name="T22" fmla="*/ 127 w 161"/>
                            <a:gd name="T23" fmla="*/ 80 h 258"/>
                            <a:gd name="T24" fmla="*/ 131 w 161"/>
                            <a:gd name="T25" fmla="*/ 88 h 258"/>
                            <a:gd name="T26" fmla="*/ 146 w 161"/>
                            <a:gd name="T27" fmla="*/ 95 h 258"/>
                            <a:gd name="T28" fmla="*/ 158 w 161"/>
                            <a:gd name="T29" fmla="*/ 111 h 258"/>
                            <a:gd name="T30" fmla="*/ 160 w 161"/>
                            <a:gd name="T31" fmla="*/ 121 h 258"/>
                            <a:gd name="T32" fmla="*/ 155 w 161"/>
                            <a:gd name="T33" fmla="*/ 132 h 258"/>
                            <a:gd name="T34" fmla="*/ 144 w 161"/>
                            <a:gd name="T35" fmla="*/ 146 h 258"/>
                            <a:gd name="T36" fmla="*/ 128 w 161"/>
                            <a:gd name="T37" fmla="*/ 161 h 258"/>
                            <a:gd name="T38" fmla="*/ 125 w 161"/>
                            <a:gd name="T39" fmla="*/ 170 h 258"/>
                            <a:gd name="T40" fmla="*/ 114 w 161"/>
                            <a:gd name="T41" fmla="*/ 187 h 258"/>
                            <a:gd name="T42" fmla="*/ 104 w 161"/>
                            <a:gd name="T43" fmla="*/ 202 h 258"/>
                            <a:gd name="T44" fmla="*/ 91 w 161"/>
                            <a:gd name="T45" fmla="*/ 217 h 258"/>
                            <a:gd name="T46" fmla="*/ 74 w 161"/>
                            <a:gd name="T47" fmla="*/ 232 h 258"/>
                            <a:gd name="T48" fmla="*/ 51 w 161"/>
                            <a:gd name="T49" fmla="*/ 247 h 258"/>
                            <a:gd name="T50" fmla="*/ 29 w 161"/>
                            <a:gd name="T51" fmla="*/ 257 h 258"/>
                            <a:gd name="T52" fmla="*/ 26 w 161"/>
                            <a:gd name="T53" fmla="*/ 234 h 258"/>
                            <a:gd name="T54" fmla="*/ 19 w 161"/>
                            <a:gd name="T55" fmla="*/ 202 h 258"/>
                            <a:gd name="T56" fmla="*/ 14 w 161"/>
                            <a:gd name="T57" fmla="*/ 173 h 258"/>
                            <a:gd name="T58" fmla="*/ 10 w 161"/>
                            <a:gd name="T59" fmla="*/ 108 h 258"/>
                            <a:gd name="T60" fmla="*/ 11 w 161"/>
                            <a:gd name="T61" fmla="*/ 29 h 258"/>
                            <a:gd name="T62" fmla="*/ 0 w 161"/>
                            <a:gd name="T63" fmla="*/ 3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61" h="258">
                              <a:moveTo>
                                <a:pt x="0" y="3"/>
                              </a:moveTo>
                              <a:lnTo>
                                <a:pt x="14" y="0"/>
                              </a:lnTo>
                              <a:lnTo>
                                <a:pt x="31" y="2"/>
                              </a:lnTo>
                              <a:lnTo>
                                <a:pt x="50" y="6"/>
                              </a:lnTo>
                              <a:lnTo>
                                <a:pt x="69" y="15"/>
                              </a:lnTo>
                              <a:lnTo>
                                <a:pt x="83" y="22"/>
                              </a:lnTo>
                              <a:lnTo>
                                <a:pt x="91" y="34"/>
                              </a:lnTo>
                              <a:lnTo>
                                <a:pt x="97" y="46"/>
                              </a:lnTo>
                              <a:lnTo>
                                <a:pt x="105" y="56"/>
                              </a:lnTo>
                              <a:lnTo>
                                <a:pt x="114" y="65"/>
                              </a:lnTo>
                              <a:lnTo>
                                <a:pt x="123" y="72"/>
                              </a:lnTo>
                              <a:lnTo>
                                <a:pt x="127" y="80"/>
                              </a:lnTo>
                              <a:lnTo>
                                <a:pt x="131" y="88"/>
                              </a:lnTo>
                              <a:lnTo>
                                <a:pt x="146" y="95"/>
                              </a:lnTo>
                              <a:lnTo>
                                <a:pt x="158" y="111"/>
                              </a:lnTo>
                              <a:lnTo>
                                <a:pt x="160" y="121"/>
                              </a:lnTo>
                              <a:lnTo>
                                <a:pt x="155" y="132"/>
                              </a:lnTo>
                              <a:lnTo>
                                <a:pt x="144" y="146"/>
                              </a:lnTo>
                              <a:lnTo>
                                <a:pt x="128" y="161"/>
                              </a:lnTo>
                              <a:lnTo>
                                <a:pt x="125" y="170"/>
                              </a:lnTo>
                              <a:lnTo>
                                <a:pt x="114" y="187"/>
                              </a:lnTo>
                              <a:lnTo>
                                <a:pt x="104" y="202"/>
                              </a:lnTo>
                              <a:lnTo>
                                <a:pt x="91" y="217"/>
                              </a:lnTo>
                              <a:lnTo>
                                <a:pt x="74" y="232"/>
                              </a:lnTo>
                              <a:lnTo>
                                <a:pt x="51" y="247"/>
                              </a:lnTo>
                              <a:lnTo>
                                <a:pt x="29" y="257"/>
                              </a:lnTo>
                              <a:lnTo>
                                <a:pt x="26" y="234"/>
                              </a:lnTo>
                              <a:lnTo>
                                <a:pt x="19" y="202"/>
                              </a:lnTo>
                              <a:lnTo>
                                <a:pt x="14" y="173"/>
                              </a:lnTo>
                              <a:lnTo>
                                <a:pt x="10" y="108"/>
                              </a:lnTo>
                              <a:lnTo>
                                <a:pt x="11" y="29"/>
                              </a:lnTo>
                              <a:lnTo>
                                <a:pt x="0" y="3"/>
                              </a:lnTo>
                            </a:path>
                          </a:pathLst>
                        </a:custGeom>
                        <a:solidFill>
                          <a:srgbClr val="FFFFFF"/>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968" name="Freeform 104"/>
                        <p:cNvSpPr>
                          <a:spLocks/>
                        </p:cNvSpPr>
                        <p:nvPr/>
                      </p:nvSpPr>
                      <p:spPr bwMode="auto">
                        <a:xfrm>
                          <a:off x="2981" y="2586"/>
                          <a:ext cx="163" cy="134"/>
                        </a:xfrm>
                        <a:custGeom>
                          <a:avLst/>
                          <a:gdLst>
                            <a:gd name="T0" fmla="*/ 0 w 163"/>
                            <a:gd name="T1" fmla="*/ 2 h 134"/>
                            <a:gd name="T2" fmla="*/ 11 w 163"/>
                            <a:gd name="T3" fmla="*/ 1 h 134"/>
                            <a:gd name="T4" fmla="*/ 24 w 163"/>
                            <a:gd name="T5" fmla="*/ 0 h 134"/>
                            <a:gd name="T6" fmla="*/ 42 w 163"/>
                            <a:gd name="T7" fmla="*/ 2 h 134"/>
                            <a:gd name="T8" fmla="*/ 59 w 163"/>
                            <a:gd name="T9" fmla="*/ 7 h 134"/>
                            <a:gd name="T10" fmla="*/ 72 w 163"/>
                            <a:gd name="T11" fmla="*/ 13 h 134"/>
                            <a:gd name="T12" fmla="*/ 86 w 163"/>
                            <a:gd name="T13" fmla="*/ 23 h 134"/>
                            <a:gd name="T14" fmla="*/ 94 w 163"/>
                            <a:gd name="T15" fmla="*/ 33 h 134"/>
                            <a:gd name="T16" fmla="*/ 100 w 163"/>
                            <a:gd name="T17" fmla="*/ 46 h 134"/>
                            <a:gd name="T18" fmla="*/ 107 w 163"/>
                            <a:gd name="T19" fmla="*/ 55 h 134"/>
                            <a:gd name="T20" fmla="*/ 114 w 163"/>
                            <a:gd name="T21" fmla="*/ 60 h 134"/>
                            <a:gd name="T22" fmla="*/ 125 w 163"/>
                            <a:gd name="T23" fmla="*/ 69 h 134"/>
                            <a:gd name="T24" fmla="*/ 130 w 163"/>
                            <a:gd name="T25" fmla="*/ 79 h 134"/>
                            <a:gd name="T26" fmla="*/ 134 w 163"/>
                            <a:gd name="T27" fmla="*/ 86 h 134"/>
                            <a:gd name="T28" fmla="*/ 146 w 163"/>
                            <a:gd name="T29" fmla="*/ 91 h 134"/>
                            <a:gd name="T30" fmla="*/ 155 w 163"/>
                            <a:gd name="T31" fmla="*/ 100 h 134"/>
                            <a:gd name="T32" fmla="*/ 160 w 163"/>
                            <a:gd name="T33" fmla="*/ 108 h 134"/>
                            <a:gd name="T34" fmla="*/ 162 w 163"/>
                            <a:gd name="T35" fmla="*/ 118 h 134"/>
                            <a:gd name="T36" fmla="*/ 158 w 163"/>
                            <a:gd name="T37" fmla="*/ 125 h 134"/>
                            <a:gd name="T38" fmla="*/ 152 w 163"/>
                            <a:gd name="T39" fmla="*/ 133 h 134"/>
                            <a:gd name="T40" fmla="*/ 154 w 163"/>
                            <a:gd name="T41" fmla="*/ 122 h 134"/>
                            <a:gd name="T42" fmla="*/ 152 w 163"/>
                            <a:gd name="T43" fmla="*/ 114 h 134"/>
                            <a:gd name="T44" fmla="*/ 146 w 163"/>
                            <a:gd name="T45" fmla="*/ 109 h 134"/>
                            <a:gd name="T46" fmla="*/ 136 w 163"/>
                            <a:gd name="T47" fmla="*/ 104 h 134"/>
                            <a:gd name="T48" fmla="*/ 126 w 163"/>
                            <a:gd name="T49" fmla="*/ 97 h 134"/>
                            <a:gd name="T50" fmla="*/ 115 w 163"/>
                            <a:gd name="T51" fmla="*/ 90 h 134"/>
                            <a:gd name="T52" fmla="*/ 108 w 163"/>
                            <a:gd name="T53" fmla="*/ 80 h 134"/>
                            <a:gd name="T54" fmla="*/ 100 w 163"/>
                            <a:gd name="T55" fmla="*/ 69 h 134"/>
                            <a:gd name="T56" fmla="*/ 92 w 163"/>
                            <a:gd name="T57" fmla="*/ 58 h 134"/>
                            <a:gd name="T58" fmla="*/ 83 w 163"/>
                            <a:gd name="T59" fmla="*/ 51 h 134"/>
                            <a:gd name="T60" fmla="*/ 71 w 163"/>
                            <a:gd name="T61" fmla="*/ 43 h 134"/>
                            <a:gd name="T62" fmla="*/ 60 w 163"/>
                            <a:gd name="T63" fmla="*/ 37 h 134"/>
                            <a:gd name="T64" fmla="*/ 50 w 163"/>
                            <a:gd name="T65" fmla="*/ 27 h 134"/>
                            <a:gd name="T66" fmla="*/ 41 w 163"/>
                            <a:gd name="T67" fmla="*/ 17 h 134"/>
                            <a:gd name="T68" fmla="*/ 34 w 163"/>
                            <a:gd name="T69" fmla="*/ 12 h 134"/>
                            <a:gd name="T70" fmla="*/ 21 w 163"/>
                            <a:gd name="T71" fmla="*/ 8 h 134"/>
                            <a:gd name="T72" fmla="*/ 11 w 163"/>
                            <a:gd name="T73" fmla="*/ 6 h 134"/>
                            <a:gd name="T74" fmla="*/ 0 w 163"/>
                            <a:gd name="T75" fmla="*/ 2 h 1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63" h="134">
                              <a:moveTo>
                                <a:pt x="0" y="2"/>
                              </a:moveTo>
                              <a:lnTo>
                                <a:pt x="11" y="1"/>
                              </a:lnTo>
                              <a:lnTo>
                                <a:pt x="24" y="0"/>
                              </a:lnTo>
                              <a:lnTo>
                                <a:pt x="42" y="2"/>
                              </a:lnTo>
                              <a:lnTo>
                                <a:pt x="59" y="7"/>
                              </a:lnTo>
                              <a:lnTo>
                                <a:pt x="72" y="13"/>
                              </a:lnTo>
                              <a:lnTo>
                                <a:pt x="86" y="23"/>
                              </a:lnTo>
                              <a:lnTo>
                                <a:pt x="94" y="33"/>
                              </a:lnTo>
                              <a:lnTo>
                                <a:pt x="100" y="46"/>
                              </a:lnTo>
                              <a:lnTo>
                                <a:pt x="107" y="55"/>
                              </a:lnTo>
                              <a:lnTo>
                                <a:pt x="114" y="60"/>
                              </a:lnTo>
                              <a:lnTo>
                                <a:pt x="125" y="69"/>
                              </a:lnTo>
                              <a:lnTo>
                                <a:pt x="130" y="79"/>
                              </a:lnTo>
                              <a:lnTo>
                                <a:pt x="134" y="86"/>
                              </a:lnTo>
                              <a:lnTo>
                                <a:pt x="146" y="91"/>
                              </a:lnTo>
                              <a:lnTo>
                                <a:pt x="155" y="100"/>
                              </a:lnTo>
                              <a:lnTo>
                                <a:pt x="160" y="108"/>
                              </a:lnTo>
                              <a:lnTo>
                                <a:pt x="162" y="118"/>
                              </a:lnTo>
                              <a:lnTo>
                                <a:pt x="158" y="125"/>
                              </a:lnTo>
                              <a:lnTo>
                                <a:pt x="152" y="133"/>
                              </a:lnTo>
                              <a:lnTo>
                                <a:pt x="154" y="122"/>
                              </a:lnTo>
                              <a:lnTo>
                                <a:pt x="152" y="114"/>
                              </a:lnTo>
                              <a:lnTo>
                                <a:pt x="146" y="109"/>
                              </a:lnTo>
                              <a:lnTo>
                                <a:pt x="136" y="104"/>
                              </a:lnTo>
                              <a:lnTo>
                                <a:pt x="126" y="97"/>
                              </a:lnTo>
                              <a:lnTo>
                                <a:pt x="115" y="90"/>
                              </a:lnTo>
                              <a:lnTo>
                                <a:pt x="108" y="80"/>
                              </a:lnTo>
                              <a:lnTo>
                                <a:pt x="100" y="69"/>
                              </a:lnTo>
                              <a:lnTo>
                                <a:pt x="92" y="58"/>
                              </a:lnTo>
                              <a:lnTo>
                                <a:pt x="83" y="51"/>
                              </a:lnTo>
                              <a:lnTo>
                                <a:pt x="71" y="43"/>
                              </a:lnTo>
                              <a:lnTo>
                                <a:pt x="60" y="37"/>
                              </a:lnTo>
                              <a:lnTo>
                                <a:pt x="50" y="27"/>
                              </a:lnTo>
                              <a:lnTo>
                                <a:pt x="41" y="17"/>
                              </a:lnTo>
                              <a:lnTo>
                                <a:pt x="34" y="12"/>
                              </a:lnTo>
                              <a:lnTo>
                                <a:pt x="21" y="8"/>
                              </a:lnTo>
                              <a:lnTo>
                                <a:pt x="11" y="6"/>
                              </a:lnTo>
                              <a:lnTo>
                                <a:pt x="0" y="2"/>
                              </a:lnTo>
                            </a:path>
                          </a:pathLst>
                        </a:custGeom>
                        <a:solidFill>
                          <a:srgbClr val="C0C0C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969" name="Freeform 105"/>
                        <p:cNvSpPr>
                          <a:spLocks/>
                        </p:cNvSpPr>
                        <p:nvPr/>
                      </p:nvSpPr>
                      <p:spPr bwMode="auto">
                        <a:xfrm>
                          <a:off x="3002" y="2755"/>
                          <a:ext cx="104" cy="98"/>
                        </a:xfrm>
                        <a:custGeom>
                          <a:avLst/>
                          <a:gdLst>
                            <a:gd name="T0" fmla="*/ 103 w 104"/>
                            <a:gd name="T1" fmla="*/ 0 h 98"/>
                            <a:gd name="T2" fmla="*/ 99 w 104"/>
                            <a:gd name="T3" fmla="*/ 8 h 98"/>
                            <a:gd name="T4" fmla="*/ 89 w 104"/>
                            <a:gd name="T5" fmla="*/ 24 h 98"/>
                            <a:gd name="T6" fmla="*/ 81 w 104"/>
                            <a:gd name="T7" fmla="*/ 36 h 98"/>
                            <a:gd name="T8" fmla="*/ 70 w 104"/>
                            <a:gd name="T9" fmla="*/ 49 h 98"/>
                            <a:gd name="T10" fmla="*/ 57 w 104"/>
                            <a:gd name="T11" fmla="*/ 60 h 98"/>
                            <a:gd name="T12" fmla="*/ 42 w 104"/>
                            <a:gd name="T13" fmla="*/ 70 h 98"/>
                            <a:gd name="T14" fmla="*/ 31 w 104"/>
                            <a:gd name="T15" fmla="*/ 79 h 98"/>
                            <a:gd name="T16" fmla="*/ 8 w 104"/>
                            <a:gd name="T17" fmla="*/ 88 h 98"/>
                            <a:gd name="T18" fmla="*/ 7 w 104"/>
                            <a:gd name="T19" fmla="*/ 79 h 98"/>
                            <a:gd name="T20" fmla="*/ 6 w 104"/>
                            <a:gd name="T21" fmla="*/ 66 h 98"/>
                            <a:gd name="T22" fmla="*/ 0 w 104"/>
                            <a:gd name="T23" fmla="*/ 45 h 98"/>
                            <a:gd name="T24" fmla="*/ 0 w 104"/>
                            <a:gd name="T25" fmla="*/ 60 h 98"/>
                            <a:gd name="T26" fmla="*/ 2 w 104"/>
                            <a:gd name="T27" fmla="*/ 71 h 98"/>
                            <a:gd name="T28" fmla="*/ 6 w 104"/>
                            <a:gd name="T29" fmla="*/ 88 h 98"/>
                            <a:gd name="T30" fmla="*/ 3 w 104"/>
                            <a:gd name="T31" fmla="*/ 97 h 98"/>
                            <a:gd name="T32" fmla="*/ 10 w 104"/>
                            <a:gd name="T33" fmla="*/ 93 h 98"/>
                            <a:gd name="T34" fmla="*/ 21 w 104"/>
                            <a:gd name="T35" fmla="*/ 89 h 98"/>
                            <a:gd name="T36" fmla="*/ 32 w 104"/>
                            <a:gd name="T37" fmla="*/ 87 h 98"/>
                            <a:gd name="T38" fmla="*/ 43 w 104"/>
                            <a:gd name="T39" fmla="*/ 84 h 98"/>
                            <a:gd name="T40" fmla="*/ 53 w 104"/>
                            <a:gd name="T41" fmla="*/ 78 h 98"/>
                            <a:gd name="T42" fmla="*/ 64 w 104"/>
                            <a:gd name="T43" fmla="*/ 69 h 98"/>
                            <a:gd name="T44" fmla="*/ 74 w 104"/>
                            <a:gd name="T45" fmla="*/ 58 h 98"/>
                            <a:gd name="T46" fmla="*/ 85 w 104"/>
                            <a:gd name="T47" fmla="*/ 42 h 98"/>
                            <a:gd name="T48" fmla="*/ 90 w 104"/>
                            <a:gd name="T49" fmla="*/ 33 h 98"/>
                            <a:gd name="T50" fmla="*/ 97 w 104"/>
                            <a:gd name="T51" fmla="*/ 26 h 98"/>
                            <a:gd name="T52" fmla="*/ 100 w 104"/>
                            <a:gd name="T53" fmla="*/ 15 h 98"/>
                            <a:gd name="T54" fmla="*/ 103 w 104"/>
                            <a:gd name="T55" fmla="*/ 0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04" h="98">
                              <a:moveTo>
                                <a:pt x="103" y="0"/>
                              </a:moveTo>
                              <a:lnTo>
                                <a:pt x="99" y="8"/>
                              </a:lnTo>
                              <a:lnTo>
                                <a:pt x="89" y="24"/>
                              </a:lnTo>
                              <a:lnTo>
                                <a:pt x="81" y="36"/>
                              </a:lnTo>
                              <a:lnTo>
                                <a:pt x="70" y="49"/>
                              </a:lnTo>
                              <a:lnTo>
                                <a:pt x="57" y="60"/>
                              </a:lnTo>
                              <a:lnTo>
                                <a:pt x="42" y="70"/>
                              </a:lnTo>
                              <a:lnTo>
                                <a:pt x="31" y="79"/>
                              </a:lnTo>
                              <a:lnTo>
                                <a:pt x="8" y="88"/>
                              </a:lnTo>
                              <a:lnTo>
                                <a:pt x="7" y="79"/>
                              </a:lnTo>
                              <a:lnTo>
                                <a:pt x="6" y="66"/>
                              </a:lnTo>
                              <a:lnTo>
                                <a:pt x="0" y="45"/>
                              </a:lnTo>
                              <a:lnTo>
                                <a:pt x="0" y="60"/>
                              </a:lnTo>
                              <a:lnTo>
                                <a:pt x="2" y="71"/>
                              </a:lnTo>
                              <a:lnTo>
                                <a:pt x="6" y="88"/>
                              </a:lnTo>
                              <a:lnTo>
                                <a:pt x="3" y="97"/>
                              </a:lnTo>
                              <a:lnTo>
                                <a:pt x="10" y="93"/>
                              </a:lnTo>
                              <a:lnTo>
                                <a:pt x="21" y="89"/>
                              </a:lnTo>
                              <a:lnTo>
                                <a:pt x="32" y="87"/>
                              </a:lnTo>
                              <a:lnTo>
                                <a:pt x="43" y="84"/>
                              </a:lnTo>
                              <a:lnTo>
                                <a:pt x="53" y="78"/>
                              </a:lnTo>
                              <a:lnTo>
                                <a:pt x="64" y="69"/>
                              </a:lnTo>
                              <a:lnTo>
                                <a:pt x="74" y="58"/>
                              </a:lnTo>
                              <a:lnTo>
                                <a:pt x="85" y="42"/>
                              </a:lnTo>
                              <a:lnTo>
                                <a:pt x="90" y="33"/>
                              </a:lnTo>
                              <a:lnTo>
                                <a:pt x="97" y="26"/>
                              </a:lnTo>
                              <a:lnTo>
                                <a:pt x="100" y="15"/>
                              </a:lnTo>
                              <a:lnTo>
                                <a:pt x="103" y="0"/>
                              </a:lnTo>
                            </a:path>
                          </a:pathLst>
                        </a:custGeom>
                        <a:solidFill>
                          <a:srgbClr val="5F5F5F"/>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grpSp>
            </p:grpSp>
          </p:grpSp>
        </p:grpSp>
        <p:sp>
          <p:nvSpPr>
            <p:cNvPr id="36976" name="Freeform 112"/>
            <p:cNvSpPr>
              <a:spLocks/>
            </p:cNvSpPr>
            <p:nvPr/>
          </p:nvSpPr>
          <p:spPr bwMode="auto">
            <a:xfrm>
              <a:off x="1502" y="3057"/>
              <a:ext cx="20" cy="30"/>
            </a:xfrm>
            <a:custGeom>
              <a:avLst/>
              <a:gdLst>
                <a:gd name="T0" fmla="*/ 13 w 20"/>
                <a:gd name="T1" fmla="*/ 0 h 30"/>
                <a:gd name="T2" fmla="*/ 19 w 20"/>
                <a:gd name="T3" fmla="*/ 6 h 30"/>
                <a:gd name="T4" fmla="*/ 19 w 20"/>
                <a:gd name="T5" fmla="*/ 14 h 30"/>
                <a:gd name="T6" fmla="*/ 19 w 20"/>
                <a:gd name="T7" fmla="*/ 21 h 30"/>
                <a:gd name="T8" fmla="*/ 6 w 20"/>
                <a:gd name="T9" fmla="*/ 29 h 30"/>
                <a:gd name="T10" fmla="*/ 6 w 20"/>
                <a:gd name="T11" fmla="*/ 14 h 30"/>
                <a:gd name="T12" fmla="*/ 6 w 20"/>
                <a:gd name="T13" fmla="*/ 6 h 30"/>
                <a:gd name="T14" fmla="*/ 0 w 20"/>
                <a:gd name="T15" fmla="*/ 0 h 30"/>
                <a:gd name="T16" fmla="*/ 13 w 20"/>
                <a:gd name="T17" fmla="*/ 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 h="30">
                  <a:moveTo>
                    <a:pt x="13" y="0"/>
                  </a:moveTo>
                  <a:lnTo>
                    <a:pt x="19" y="6"/>
                  </a:lnTo>
                  <a:lnTo>
                    <a:pt x="19" y="14"/>
                  </a:lnTo>
                  <a:lnTo>
                    <a:pt x="19" y="21"/>
                  </a:lnTo>
                  <a:lnTo>
                    <a:pt x="6" y="29"/>
                  </a:lnTo>
                  <a:lnTo>
                    <a:pt x="6" y="14"/>
                  </a:lnTo>
                  <a:lnTo>
                    <a:pt x="6" y="6"/>
                  </a:lnTo>
                  <a:lnTo>
                    <a:pt x="0" y="0"/>
                  </a:lnTo>
                  <a:lnTo>
                    <a:pt x="13" y="0"/>
                  </a:lnTo>
                </a:path>
              </a:pathLst>
            </a:custGeom>
            <a:solidFill>
              <a:srgbClr val="F9A98A"/>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Tree>
    <p:extLst>
      <p:ext uri="{BB962C8B-B14F-4D97-AF65-F5344CB8AC3E}">
        <p14:creationId xmlns:p14="http://schemas.microsoft.com/office/powerpoint/2010/main" val="246305013"/>
      </p:ext>
    </p:extLst>
  </p:cSld>
  <p:clrMapOvr>
    <a:masterClrMapping/>
  </p:clrMapOvr>
  <p:transition/>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noFill/>
          <a:ln/>
        </p:spPr>
        <p:txBody>
          <a:bodyPr/>
          <a:lstStyle/>
          <a:p>
            <a:r>
              <a:rPr lang="en-US" altLang="en-US"/>
              <a:t>What the Research Says</a:t>
            </a:r>
            <a:br>
              <a:rPr lang="en-US" altLang="en-US"/>
            </a:br>
            <a:r>
              <a:rPr lang="en-US" altLang="en-US"/>
              <a:t>About CBI</a:t>
            </a:r>
          </a:p>
        </p:txBody>
      </p:sp>
      <p:sp>
        <p:nvSpPr>
          <p:cNvPr id="37891" name="Rectangle 3"/>
          <p:cNvSpPr>
            <a:spLocks noGrp="1" noChangeArrowheads="1"/>
          </p:cNvSpPr>
          <p:nvPr>
            <p:ph type="body" idx="1"/>
          </p:nvPr>
        </p:nvSpPr>
        <p:spPr>
          <a:noFill/>
          <a:ln/>
        </p:spPr>
        <p:txBody>
          <a:bodyPr/>
          <a:lstStyle/>
          <a:p>
            <a:pPr>
              <a:lnSpc>
                <a:spcPct val="110000"/>
              </a:lnSpc>
            </a:pPr>
            <a:r>
              <a:rPr lang="en-US" altLang="en-US"/>
              <a:t>James Kulik and associates at the University of Michigan completed several meta-analyses examining the impact of computer based instruction in comparison to “traditional” instructional approaches.  The results have been generally positive.</a:t>
            </a:r>
          </a:p>
        </p:txBody>
      </p:sp>
    </p:spTree>
    <p:extLst>
      <p:ext uri="{BB962C8B-B14F-4D97-AF65-F5344CB8AC3E}">
        <p14:creationId xmlns:p14="http://schemas.microsoft.com/office/powerpoint/2010/main" val="2083581025"/>
      </p:ext>
    </p:extLst>
  </p:cSld>
  <p:clrMapOvr>
    <a:masterClrMapping/>
  </p:clrMapOvr>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120</TotalTime>
  <Words>5580</Words>
  <Application>Microsoft Office PowerPoint</Application>
  <PresentationFormat>On-screen Show (4:3)</PresentationFormat>
  <Paragraphs>423</Paragraphs>
  <Slides>115</Slides>
  <Notes>0</Notes>
  <HiddenSlides>0</HiddenSlides>
  <MMClips>0</MMClips>
  <ScaleCrop>false</ScaleCrop>
  <HeadingPairs>
    <vt:vector size="4" baseType="variant">
      <vt:variant>
        <vt:lpstr>Theme</vt:lpstr>
      </vt:variant>
      <vt:variant>
        <vt:i4>1</vt:i4>
      </vt:variant>
      <vt:variant>
        <vt:lpstr>Slide Titles</vt:lpstr>
      </vt:variant>
      <vt:variant>
        <vt:i4>115</vt:i4>
      </vt:variant>
    </vt:vector>
  </HeadingPairs>
  <TitlesOfParts>
    <vt:vector size="116" baseType="lpstr">
      <vt:lpstr>Office Theme</vt:lpstr>
      <vt:lpstr>inquiry Approach of teaching</vt:lpstr>
      <vt:lpstr>Inquiry method</vt:lpstr>
      <vt:lpstr>Definition of Inquiry</vt:lpstr>
      <vt:lpstr>Foundations of Inquiry</vt:lpstr>
      <vt:lpstr>WHY INQUIRY?</vt:lpstr>
      <vt:lpstr>Types of Inquiry</vt:lpstr>
      <vt:lpstr>Inquiry Model</vt:lpstr>
      <vt:lpstr>PowerPoint Presentation</vt:lpstr>
      <vt:lpstr>Planning Phase </vt:lpstr>
      <vt:lpstr>Retrieving Phase</vt:lpstr>
      <vt:lpstr>Processing Phase</vt:lpstr>
      <vt:lpstr>Creating Phase</vt:lpstr>
      <vt:lpstr>Sharing Phase</vt:lpstr>
      <vt:lpstr>Evaluating Phase</vt:lpstr>
      <vt:lpstr>INQUIRY LEVELS</vt:lpstr>
      <vt:lpstr>Level 2: Structured Inquiry</vt:lpstr>
      <vt:lpstr>Level 3: Guided Inquiry</vt:lpstr>
      <vt:lpstr>Level 4: Open/True Inquiry</vt:lpstr>
      <vt:lpstr>Advantages of Inquiry</vt:lpstr>
      <vt:lpstr>Teacher’s Role</vt:lpstr>
      <vt:lpstr>Characteristics of Teachers for inquiry</vt:lpstr>
      <vt:lpstr>LEARNER’S ROLE</vt:lpstr>
      <vt:lpstr>INQUIRY CHALLENGES</vt:lpstr>
      <vt:lpstr>Summary </vt:lpstr>
      <vt:lpstr>Exploratory Approach in Teaching</vt:lpstr>
      <vt:lpstr>Exploratory Approach in Teaching</vt:lpstr>
      <vt:lpstr>PowerPoint Presentation</vt:lpstr>
      <vt:lpstr>PowerPoint Presentation</vt:lpstr>
      <vt:lpstr>PowerPoint Presentation</vt:lpstr>
      <vt:lpstr>PowerPoint Presentation</vt:lpstr>
      <vt:lpstr>Three Fold Exploratory Teaching</vt:lpstr>
      <vt:lpstr>Exploratory teaching process</vt:lpstr>
      <vt:lpstr>At the end of the processes</vt:lpstr>
      <vt:lpstr>PowerPoint Presentation</vt:lpstr>
      <vt:lpstr>CHARACTERISTICS  OF EXPLORATORY  LEARNING</vt:lpstr>
      <vt:lpstr>WHY THE EXPLORATORY TEACHING  IS MORE EFFECTIVE</vt:lpstr>
      <vt:lpstr>Principles of Exploratory Approach to Teacher Development </vt:lpstr>
      <vt:lpstr>Principle One</vt:lpstr>
      <vt:lpstr>PowerPoint Presentation</vt:lpstr>
      <vt:lpstr>Principle Two</vt:lpstr>
      <vt:lpstr>PowerPoint Presentation</vt:lpstr>
      <vt:lpstr>Principle Three: Prescriptions can limit exploration</vt:lpstr>
      <vt:lpstr>Principle Four: Exploration is enhanced through description.</vt:lpstr>
      <vt:lpstr>Principle Five: Exploration is enhanced when we take a non-judgmental stance. </vt:lpstr>
      <vt:lpstr>Principle Six: Reflection is a part of exploration. </vt:lpstr>
      <vt:lpstr>Principle Seven: To see teaching differently, we need to go beyond trying to solve problems in our teaching; we can do this by taking different avenues to awareness.  </vt:lpstr>
      <vt:lpstr>PowerPoint Presentation</vt:lpstr>
      <vt:lpstr>Experiment</vt:lpstr>
      <vt:lpstr>Experiment</vt:lpstr>
      <vt:lpstr>PowerPoint Presentation</vt:lpstr>
      <vt:lpstr>PowerPoint Presentation</vt:lpstr>
      <vt:lpstr>Classroom Experiment</vt:lpstr>
      <vt:lpstr>Types of Experiment</vt:lpstr>
      <vt:lpstr>Controlled experiments</vt:lpstr>
      <vt:lpstr>Natural experiments</vt:lpstr>
      <vt:lpstr>Field experiments</vt:lpstr>
      <vt:lpstr>Classroom Experiments</vt:lpstr>
      <vt:lpstr>PowerPoint Presentation</vt:lpstr>
      <vt:lpstr>PowerPoint Presentation</vt:lpstr>
      <vt:lpstr>Goals of classroom experiments</vt:lpstr>
      <vt:lpstr>Teaching Pedagogies for experiment</vt:lpstr>
      <vt:lpstr>Data Simulations </vt:lpstr>
      <vt:lpstr>Guided Discovery Problems and Indoor Labs </vt:lpstr>
      <vt:lpstr>Interactive Demonstrations </vt:lpstr>
      <vt:lpstr>Steps of Classroom Experiment</vt:lpstr>
      <vt:lpstr>2. Student Preparation</vt:lpstr>
      <vt:lpstr>3. Conducting the experiment and collecting data </vt:lpstr>
      <vt:lpstr>4. Analyzing the data and Extending the Experience</vt:lpstr>
      <vt:lpstr>5. Assessing student achievement of learning goals</vt:lpstr>
      <vt:lpstr>Advantages</vt:lpstr>
      <vt:lpstr>PowerPoint Presentation</vt:lpstr>
      <vt:lpstr>PowerPoint Presentation</vt:lpstr>
      <vt:lpstr>Disadvantages of experiment</vt:lpstr>
      <vt:lpstr>Computer Based Instruction: Categories, Characteristics, and Applications in Education</vt:lpstr>
      <vt:lpstr>Computer Based Instruction</vt:lpstr>
      <vt:lpstr>Computer Based Instruction</vt:lpstr>
      <vt:lpstr>Computer Based Instruction</vt:lpstr>
      <vt:lpstr>Computer Based Instruction</vt:lpstr>
      <vt:lpstr>Common Categories of CBI</vt:lpstr>
      <vt:lpstr>Drill and Practice</vt:lpstr>
      <vt:lpstr>Drill and Practice</vt:lpstr>
      <vt:lpstr>Drill and Practice</vt:lpstr>
      <vt:lpstr>Tutorial</vt:lpstr>
      <vt:lpstr>Tutorial</vt:lpstr>
      <vt:lpstr>Tutorial</vt:lpstr>
      <vt:lpstr>Simulation</vt:lpstr>
      <vt:lpstr>Simulation</vt:lpstr>
      <vt:lpstr>Simulation</vt:lpstr>
      <vt:lpstr>Instructional Game</vt:lpstr>
      <vt:lpstr>Instructional Game</vt:lpstr>
      <vt:lpstr>Problem Solving</vt:lpstr>
      <vt:lpstr>Problem Solving</vt:lpstr>
      <vt:lpstr>Other</vt:lpstr>
      <vt:lpstr>Advantages and Limitations of CBI</vt:lpstr>
      <vt:lpstr>Advantages of CBI</vt:lpstr>
      <vt:lpstr>Advantages of CBI</vt:lpstr>
      <vt:lpstr>Limitations of CBI</vt:lpstr>
      <vt:lpstr>What the Research Says About CBI</vt:lpstr>
      <vt:lpstr>What the Research Says About CBI</vt:lpstr>
      <vt:lpstr>What the Research Says About CBI</vt:lpstr>
      <vt:lpstr>What the Research Says About CBI</vt:lpstr>
      <vt:lpstr>What the Research Says About CBI</vt:lpstr>
      <vt:lpstr>Newer Research</vt:lpstr>
      <vt:lpstr>New Research</vt:lpstr>
      <vt:lpstr>Integrating CBI</vt:lpstr>
      <vt:lpstr>Level of Integration</vt:lpstr>
      <vt:lpstr>Degree of Integration</vt:lpstr>
      <vt:lpstr>Issues in Integration</vt:lpstr>
      <vt:lpstr>Large Group Approaches</vt:lpstr>
      <vt:lpstr>Small Group Approaches</vt:lpstr>
      <vt:lpstr>Individualized Instruction</vt:lpstr>
      <vt:lpstr>Software Evaluation</vt:lpstr>
      <vt:lpstr>Software Evaluation</vt:lpstr>
      <vt:lpstr>Software Evaluation</vt:lpstr>
      <vt:lpstr>The End</vt:lpstr>
    </vt:vector>
  </TitlesOfParts>
  <Company>CtrlSoft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inquiry Approach of teaching</dc:title>
  <dc:creator>Dr MAMALIK</dc:creator>
  <cp:lastModifiedBy>DrMushtaq</cp:lastModifiedBy>
  <cp:revision>12</cp:revision>
  <dcterms:created xsi:type="dcterms:W3CDTF">2020-03-26T08:49:02Z</dcterms:created>
  <dcterms:modified xsi:type="dcterms:W3CDTF">2020-05-02T19:25:01Z</dcterms:modified>
</cp:coreProperties>
</file>