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77"/>
  </p:notesMasterIdLst>
  <p:handoutMasterIdLst>
    <p:handoutMasterId r:id="rId78"/>
  </p:handoutMasterIdLst>
  <p:sldIdLst>
    <p:sldId id="256" r:id="rId2"/>
    <p:sldId id="379" r:id="rId3"/>
    <p:sldId id="380" r:id="rId4"/>
    <p:sldId id="381" r:id="rId5"/>
    <p:sldId id="382" r:id="rId6"/>
    <p:sldId id="383" r:id="rId7"/>
    <p:sldId id="386" r:id="rId8"/>
    <p:sldId id="387" r:id="rId9"/>
    <p:sldId id="388" r:id="rId10"/>
    <p:sldId id="299" r:id="rId11"/>
    <p:sldId id="300" r:id="rId12"/>
    <p:sldId id="302" r:id="rId13"/>
    <p:sldId id="301" r:id="rId14"/>
    <p:sldId id="371" r:id="rId15"/>
    <p:sldId id="303" r:id="rId16"/>
    <p:sldId id="306" r:id="rId17"/>
    <p:sldId id="308" r:id="rId18"/>
    <p:sldId id="309" r:id="rId19"/>
    <p:sldId id="307" r:id="rId20"/>
    <p:sldId id="311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76" r:id="rId31"/>
    <p:sldId id="322" r:id="rId32"/>
    <p:sldId id="373" r:id="rId33"/>
    <p:sldId id="325" r:id="rId34"/>
    <p:sldId id="375" r:id="rId35"/>
    <p:sldId id="374" r:id="rId36"/>
    <p:sldId id="323" r:id="rId37"/>
    <p:sldId id="324" r:id="rId38"/>
    <p:sldId id="326" r:id="rId39"/>
    <p:sldId id="378" r:id="rId40"/>
    <p:sldId id="327" r:id="rId41"/>
    <p:sldId id="331" r:id="rId42"/>
    <p:sldId id="332" r:id="rId43"/>
    <p:sldId id="333" r:id="rId44"/>
    <p:sldId id="334" r:id="rId45"/>
    <p:sldId id="335" r:id="rId46"/>
    <p:sldId id="336" r:id="rId47"/>
    <p:sldId id="364" r:id="rId48"/>
    <p:sldId id="338" r:id="rId49"/>
    <p:sldId id="340" r:id="rId50"/>
    <p:sldId id="339" r:id="rId51"/>
    <p:sldId id="341" r:id="rId52"/>
    <p:sldId id="342" r:id="rId53"/>
    <p:sldId id="343" r:id="rId54"/>
    <p:sldId id="344" r:id="rId55"/>
    <p:sldId id="346" r:id="rId56"/>
    <p:sldId id="348" r:id="rId57"/>
    <p:sldId id="349" r:id="rId58"/>
    <p:sldId id="352" r:id="rId59"/>
    <p:sldId id="353" r:id="rId60"/>
    <p:sldId id="354" r:id="rId61"/>
    <p:sldId id="355" r:id="rId62"/>
    <p:sldId id="356" r:id="rId63"/>
    <p:sldId id="357" r:id="rId64"/>
    <p:sldId id="360" r:id="rId65"/>
    <p:sldId id="358" r:id="rId66"/>
    <p:sldId id="362" r:id="rId67"/>
    <p:sldId id="363" r:id="rId68"/>
    <p:sldId id="359" r:id="rId69"/>
    <p:sldId id="361" r:id="rId70"/>
    <p:sldId id="365" r:id="rId71"/>
    <p:sldId id="366" r:id="rId72"/>
    <p:sldId id="367" r:id="rId73"/>
    <p:sldId id="370" r:id="rId74"/>
    <p:sldId id="368" r:id="rId75"/>
    <p:sldId id="369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4620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3359D15D-883A-4030-BB1F-350E066B4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9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49442C66-0020-400E-9A78-3D7CBAD9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7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5F77E-9073-433D-9D57-4E5F6822AD36}" type="slidenum">
              <a:rPr lang="en-US"/>
              <a:pPr/>
              <a:t>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95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A0C68-BD07-4D6B-8452-FE380E73449C}" type="slidenum">
              <a:rPr lang="en-US"/>
              <a:pPr/>
              <a:t>17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140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B8B26-6BA6-43D8-AC9F-DE4ADB7E3744}" type="slidenum">
              <a:rPr lang="en-US"/>
              <a:pPr/>
              <a:t>18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726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EF2E9-65DB-462B-9536-DA9F53D413F8}" type="slidenum">
              <a:rPr lang="en-US"/>
              <a:pPr/>
              <a:t>19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01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4FF70-0E8A-40A6-AE1D-D011651785BE}" type="slidenum">
              <a:rPr lang="en-US"/>
              <a:pPr/>
              <a:t>20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435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087FD-2F89-4CE3-B898-F37801A7280E}" type="slidenum">
              <a:rPr lang="en-US"/>
              <a:pPr/>
              <a:t>21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6954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A107B-6B89-488A-B193-17B8F509DDEE}" type="slidenum">
              <a:rPr lang="en-US"/>
              <a:pPr/>
              <a:t>22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55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5DF02-E267-4BB5-9E9A-93227E87656E}" type="slidenum">
              <a:rPr lang="en-US"/>
              <a:pPr/>
              <a:t>23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8894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B66FD-F1F0-4C00-A3E0-436541D59A8E}" type="slidenum">
              <a:rPr lang="en-US"/>
              <a:pPr/>
              <a:t>24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31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B3290-31D5-45F1-9F5D-CE89B65D6CCD}" type="slidenum">
              <a:rPr lang="en-US"/>
              <a:pPr/>
              <a:t>25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87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300A4-2B25-4014-A27C-A0E47B1BCB8F}" type="slidenum">
              <a:rPr lang="en-US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949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42C66-0020-400E-9A78-3D7CBAD940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3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48F89-884F-4856-9737-90330A25B1D7}" type="slidenum">
              <a:rPr lang="en-US"/>
              <a:pPr/>
              <a:t>27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501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74676-7C94-44E7-B928-1DC86DA90876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2797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36B1D-E9F5-401C-AF9A-7E8E04029E51}" type="slidenum">
              <a:rPr lang="en-US"/>
              <a:pPr/>
              <a:t>29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7640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9D600-29B6-4ADF-A369-9F3200EBE976}" type="slidenum">
              <a:rPr lang="en-US"/>
              <a:pPr/>
              <a:t>30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369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C8CF7-D7A4-4245-A365-9A8782A9BC9F}" type="slidenum">
              <a:rPr lang="en-US"/>
              <a:pPr/>
              <a:t>31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1754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3495E-AF04-47A2-927A-3C27E7D8040D}" type="slidenum">
              <a:rPr lang="en-US"/>
              <a:pPr/>
              <a:t>32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6419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35652-81E0-4322-AF9E-34F45ECFBB1E}" type="slidenum">
              <a:rPr lang="en-US"/>
              <a:pPr/>
              <a:t>33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0889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6DD2F-1CF3-4021-9FA0-9AAD9A21D3EF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3450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5E10-AC0F-43FC-86EA-1B09DDC18E4C}" type="slidenum">
              <a:rPr lang="en-US"/>
              <a:pPr/>
              <a:t>35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9963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76608-BE3D-4DDF-A68E-51044C010D8A}" type="slidenum">
              <a:rPr lang="en-US"/>
              <a:pPr/>
              <a:t>36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03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19B82-A1AC-441B-BC13-0A603E8FB2ED}" type="slidenum">
              <a:rPr lang="en-US"/>
              <a:pPr/>
              <a:t>10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999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9E26C-A822-48EB-B29E-1B59B57C21C2}" type="slidenum">
              <a:rPr lang="en-US"/>
              <a:pPr/>
              <a:t>37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7629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9FF30-ADE5-4D10-A21C-981E4E5EC8E8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4601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B33E1-E790-49E0-8F6E-E158BB490745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695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F584-0B4A-49DF-8474-B1372D8B2347}" type="slidenum">
              <a:rPr lang="en-US"/>
              <a:pPr/>
              <a:t>40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382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5BD81-E5FC-42D8-834D-3F37C69A459A}" type="slidenum">
              <a:rPr lang="en-US"/>
              <a:pPr/>
              <a:t>41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944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1749F-292D-485A-8CF2-183F803B1C16}" type="slidenum">
              <a:rPr lang="en-US"/>
              <a:pPr/>
              <a:t>42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0556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79636-0AD5-44DF-80A6-191A868E50E0}" type="slidenum">
              <a:rPr lang="en-US"/>
              <a:pPr/>
              <a:t>43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5638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DC9B7-CACF-45F1-82EE-5E707865752A}" type="slidenum">
              <a:rPr lang="en-US"/>
              <a:pPr/>
              <a:t>44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81269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8C8FF-445D-4E51-AAE1-E18AB0C81B8D}" type="slidenum">
              <a:rPr lang="en-US"/>
              <a:pPr/>
              <a:t>45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8218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D436B-C20A-4C5E-966F-129BB673B824}" type="slidenum">
              <a:rPr lang="en-US"/>
              <a:pPr/>
              <a:t>46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714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182FE-A5B9-425A-8A39-81372F078AF3}" type="slidenum">
              <a:rPr lang="en-US"/>
              <a:pPr/>
              <a:t>11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9314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1D6B6-FF2B-49E0-8C5E-BDAF240B419F}" type="slidenum">
              <a:rPr lang="en-US"/>
              <a:pPr/>
              <a:t>47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569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C5ACD-0D04-4622-A938-65F27D072C4F}" type="slidenum">
              <a:rPr lang="en-US"/>
              <a:pPr/>
              <a:t>48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74484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8BD4-3902-4965-A552-B3201A682ED3}" type="slidenum">
              <a:rPr lang="en-US"/>
              <a:pPr/>
              <a:t>49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6901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9E813-85F0-4CC9-AE6D-55C5CF555FD1}" type="slidenum">
              <a:rPr lang="en-US"/>
              <a:pPr/>
              <a:t>50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51224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8E617-6F34-4C6B-9746-85221E629D89}" type="slidenum">
              <a:rPr lang="en-US"/>
              <a:pPr/>
              <a:t>51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1492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FAA08-D806-463F-91F4-682474377697}" type="slidenum">
              <a:rPr lang="en-US"/>
              <a:pPr/>
              <a:t>52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903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07B52-DADC-4986-B10D-20C19FB126F3}" type="slidenum">
              <a:rPr lang="en-US"/>
              <a:pPr/>
              <a:t>53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2498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18B75-1B02-4783-85AE-3B3A0E3513DA}" type="slidenum">
              <a:rPr lang="en-US"/>
              <a:pPr/>
              <a:t>54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27797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7FBAE-88FA-4572-9754-755035CFF31B}" type="slidenum">
              <a:rPr lang="en-US"/>
              <a:pPr/>
              <a:t>55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1557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16038-FC03-4FBA-804A-3BA29DE87A9E}" type="slidenum">
              <a:rPr lang="en-US"/>
              <a:pPr/>
              <a:t>56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898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E315-0A24-45C7-87A4-626F21C9110F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1347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9A697-7B41-449A-9987-7E0084AE683F}" type="slidenum">
              <a:rPr lang="en-US"/>
              <a:pPr/>
              <a:t>57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26076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12F83-0EB3-4C4C-B29F-6B224A54F460}" type="slidenum">
              <a:rPr lang="en-US"/>
              <a:pPr/>
              <a:t>58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25465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593AE-5C6F-4C78-87EA-76315D02BC83}" type="slidenum">
              <a:rPr lang="en-US"/>
              <a:pPr/>
              <a:t>59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14592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6FA22-EEA5-4DF5-A8C0-6ADA337F74FB}" type="slidenum">
              <a:rPr lang="en-US"/>
              <a:pPr/>
              <a:t>60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23452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4AE28-144B-42D2-97F0-0EA372AA9969}" type="slidenum">
              <a:rPr lang="en-US"/>
              <a:pPr/>
              <a:t>61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1609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C5731-3169-4346-A0A7-DD4F8A6DC20C}" type="slidenum">
              <a:rPr lang="en-US"/>
              <a:pPr/>
              <a:t>62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8769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51F95-DBCE-4F0F-90EA-7F1E7DE89610}" type="slidenum">
              <a:rPr lang="en-US"/>
              <a:pPr/>
              <a:t>63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67479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955DD-E7BF-4D34-B113-9D7BD5988578}" type="slidenum">
              <a:rPr lang="en-US"/>
              <a:pPr/>
              <a:t>64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74248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9637D-24E1-4B16-88F7-C149104EB96F}" type="slidenum">
              <a:rPr lang="en-US"/>
              <a:pPr/>
              <a:t>65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729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AAF23-F88D-4149-8C3A-98DE17090FE3}" type="slidenum">
              <a:rPr lang="en-US"/>
              <a:pPr/>
              <a:t>66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251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1FE77-2079-49EB-BD03-58A357D988C6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66634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9749E-65DD-4BB9-A047-3749B01421E4}" type="slidenum">
              <a:rPr lang="en-US"/>
              <a:pPr/>
              <a:t>67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9587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5762C-62F6-4A8A-9A9F-494D851FA668}" type="slidenum">
              <a:rPr lang="en-US"/>
              <a:pPr/>
              <a:t>68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8411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296D7-3EF3-4197-B8AB-03C5EF62EC76}" type="slidenum">
              <a:rPr lang="en-US"/>
              <a:pPr/>
              <a:t>69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8084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C0819-A49F-48F7-B481-2E15BD896B1F}" type="slidenum">
              <a:rPr lang="en-US"/>
              <a:pPr/>
              <a:t>70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70855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FAD62-55B5-49B0-9307-977212E4C1C5}" type="slidenum">
              <a:rPr lang="en-US"/>
              <a:pPr/>
              <a:t>71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1505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18FFB-8390-4317-877F-9AD487C584D3}" type="slidenum">
              <a:rPr lang="en-US"/>
              <a:pPr/>
              <a:t>72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30056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32E53-3E3F-402A-80AD-DA6BE8249AC6}" type="slidenum">
              <a:rPr lang="en-US"/>
              <a:pPr/>
              <a:t>73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2562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8C739-1319-4C7B-924F-2CA8DAF0A560}" type="slidenum">
              <a:rPr lang="en-US"/>
              <a:pPr/>
              <a:t>74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31484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0E1E5-6D15-4CB9-A51A-1F06D6906DC0}" type="slidenum">
              <a:rPr lang="en-US"/>
              <a:pPr/>
              <a:t>75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22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2B7F0-7876-4BB3-A294-A0D72FB3D4EE}" type="slidenum">
              <a:rPr lang="en-US"/>
              <a:pPr/>
              <a:t>14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86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10616-0D4A-4013-833F-F5F13178D45E}" type="slidenum">
              <a:rPr lang="en-US"/>
              <a:pPr/>
              <a:t>15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325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11DDB-EFCF-4166-BC52-AF5BD9DA7E68}" type="slidenum">
              <a:rPr lang="en-US"/>
              <a:pPr/>
              <a:t>16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4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85EDB-EF26-4655-8B70-6FCCB81D9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1E8F-2537-4BCF-ACD9-BB0B5800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953E4-EFCF-4490-ABDA-EC2C8A366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B0689-F06C-46A9-87B2-8E0238ABAD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0FDA-2F92-4823-B992-825E50430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9DA2B-5DED-4E31-BFFF-520BF0442B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D0D4-AFE8-4584-8FF6-16995CE6CE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1A5D-9371-4773-9BC7-9F9EEF4C5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42B41-30F5-44D8-90F1-D1D24567E0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04E38-FB25-4327-A7EA-A5C2A3D9F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166461E-EF01-43E4-A38F-6DC28E259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E1964F3-0901-4CA1-8AA0-5295FDD4D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hapter%20one%20-%20Quantifying%20Processes%20of%20Pedogenesi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990600" y="3124200"/>
            <a:ext cx="6569075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Soil Formation</a:t>
            </a:r>
          </a:p>
          <a:p>
            <a:pPr algn="ctr"/>
            <a:r>
              <a:rPr lang="en-US" sz="4400" dirty="0" err="1" smtClean="0"/>
              <a:t>Pedogenesis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73310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dirty="0"/>
              <a:t> </a:t>
            </a:r>
            <a:endParaRPr lang="en-US" b="1" dirty="0" smtClean="0"/>
          </a:p>
          <a:p>
            <a:pPr marL="457200" indent="-457200"/>
            <a:endParaRPr lang="en-US" b="1" dirty="0" smtClean="0"/>
          </a:p>
          <a:p>
            <a:pPr marL="457200" indent="-457200"/>
            <a:r>
              <a:rPr lang="en-US" b="1" dirty="0" smtClean="0"/>
              <a:t> </a:t>
            </a:r>
            <a:r>
              <a:rPr lang="en-US" b="1" dirty="0"/>
              <a:t>Soil formation</a:t>
            </a:r>
            <a:endParaRPr lang="en-US" u="sng" dirty="0"/>
          </a:p>
          <a:p>
            <a:pPr marL="457200" indent="-457200"/>
            <a:endParaRPr lang="en-US" dirty="0"/>
          </a:p>
          <a:p>
            <a:pPr marL="1371600" lvl="2" indent="-457200"/>
            <a:endParaRPr lang="en-US" dirty="0"/>
          </a:p>
          <a:p>
            <a:pPr marL="457200" indent="-457200"/>
            <a:r>
              <a:rPr lang="en-US" dirty="0">
                <a:latin typeface="Helvetica" pitchFamily="34" charset="0"/>
              </a:rPr>
              <a:t>Soils are formed from rock, loose unconsolidated materials (may be transported), or organic residues.</a:t>
            </a:r>
          </a:p>
          <a:p>
            <a:pPr marL="457200" indent="-457200"/>
            <a:endParaRPr lang="en-US" dirty="0">
              <a:latin typeface="Helvetica" pitchFamily="34" charset="0"/>
            </a:endParaRPr>
          </a:p>
          <a:p>
            <a:pPr marL="457200" indent="-457200"/>
            <a:r>
              <a:rPr lang="en-US" dirty="0" smtClean="0">
                <a:latin typeface="Helvetica" pitchFamily="34" charset="0"/>
              </a:rPr>
              <a:t>Two </a:t>
            </a:r>
            <a:r>
              <a:rPr lang="en-US" dirty="0">
                <a:latin typeface="Helvetica" pitchFamily="34" charset="0"/>
              </a:rPr>
              <a:t>processes of soil formation: </a:t>
            </a:r>
          </a:p>
          <a:p>
            <a:pPr marL="457200" indent="-457200">
              <a:buFont typeface="Times" pitchFamily="18" charset="0"/>
              <a:buAutoNum type="arabicPeriod"/>
            </a:pPr>
            <a:r>
              <a:rPr lang="en-US" dirty="0">
                <a:latin typeface="Helvetica" pitchFamily="34" charset="0"/>
              </a:rPr>
              <a:t>Weathering </a:t>
            </a:r>
          </a:p>
          <a:p>
            <a:pPr marL="457200" indent="-457200">
              <a:buFont typeface="Times" pitchFamily="18" charset="0"/>
              <a:buAutoNum type="arabicPeriod"/>
            </a:pPr>
            <a:r>
              <a:rPr lang="en-US" dirty="0">
                <a:latin typeface="Helvetica" pitchFamily="34" charset="0"/>
              </a:rPr>
              <a:t>Horizon development.</a:t>
            </a:r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73310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endParaRPr lang="en-US" b="1" dirty="0" smtClean="0"/>
          </a:p>
          <a:p>
            <a:pPr marL="457200" indent="-457200"/>
            <a:endParaRPr lang="en-US" b="1" dirty="0" smtClean="0"/>
          </a:p>
          <a:p>
            <a:pPr marL="457200" indent="-457200"/>
            <a:endParaRPr lang="en-US" b="1" dirty="0" smtClean="0"/>
          </a:p>
          <a:p>
            <a:pPr marL="457200" indent="-457200"/>
            <a:endParaRPr lang="en-US" b="1" dirty="0" smtClean="0"/>
          </a:p>
          <a:p>
            <a:pPr marL="457200" indent="-457200"/>
            <a:r>
              <a:rPr lang="en-US" b="1" dirty="0" smtClean="0"/>
              <a:t>  </a:t>
            </a:r>
            <a:r>
              <a:rPr lang="en-US" b="1" dirty="0"/>
              <a:t>Soil formation</a:t>
            </a:r>
            <a:endParaRPr lang="en-US" u="sng" dirty="0"/>
          </a:p>
          <a:p>
            <a:pPr marL="457200" indent="-457200"/>
            <a:endParaRPr lang="en-US" dirty="0">
              <a:latin typeface="Helvetica" pitchFamily="34" charset="0"/>
            </a:endParaRPr>
          </a:p>
          <a:p>
            <a:pPr marL="457200" indent="-457200"/>
            <a:r>
              <a:rPr lang="en-US" u="sng" dirty="0">
                <a:latin typeface="Helvetica" pitchFamily="34" charset="0"/>
              </a:rPr>
              <a:t>Weathering of soil minerals:</a:t>
            </a:r>
            <a:r>
              <a:rPr lang="en-US" dirty="0">
                <a:latin typeface="Helvetica" pitchFamily="34" charset="0"/>
              </a:rPr>
              <a:t> </a:t>
            </a:r>
          </a:p>
          <a:p>
            <a:pPr marL="457200" indent="-457200"/>
            <a:r>
              <a:rPr lang="en-US" dirty="0">
                <a:latin typeface="Helvetica" pitchFamily="34" charset="0"/>
              </a:rPr>
              <a:t>Physical and chemical breakdown of rock unable to support plant life to smaller size material able to support plants. </a:t>
            </a:r>
          </a:p>
          <a:p>
            <a:pPr marL="457200" indent="-457200"/>
            <a:r>
              <a:rPr lang="en-US" dirty="0">
                <a:latin typeface="Helvetica" pitchFamily="34" charset="0"/>
              </a:rPr>
              <a:t>During chemical weathering, primary minerals are dissolved and form secondary </a:t>
            </a:r>
            <a:r>
              <a:rPr lang="en-US" dirty="0" smtClean="0">
                <a:latin typeface="Helvetica" pitchFamily="34" charset="0"/>
              </a:rPr>
              <a:t>minerals. </a:t>
            </a:r>
            <a:endParaRPr lang="en-US" dirty="0">
              <a:latin typeface="Helvetica" pitchFamily="34" charset="0"/>
            </a:endParaRP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dirty="0"/>
              <a:t>  Soil formation</a:t>
            </a:r>
            <a:endParaRPr lang="en-US" u="sng" dirty="0"/>
          </a:p>
          <a:p>
            <a:pPr marL="457200" indent="-457200"/>
            <a:endParaRPr lang="en-US" dirty="0"/>
          </a:p>
          <a:p>
            <a:pPr marL="1371600" lvl="2" indent="-457200"/>
            <a:endParaRPr lang="en-US" dirty="0"/>
          </a:p>
          <a:p>
            <a:pPr marL="1371600" lvl="2" indent="-457200"/>
            <a:endParaRPr lang="en-US" dirty="0"/>
          </a:p>
          <a:p>
            <a:pPr marL="457200" indent="-457200"/>
            <a:endParaRPr lang="en-US" dirty="0">
              <a:latin typeface="Helvetica" pitchFamily="34" charset="0"/>
            </a:endParaRPr>
          </a:p>
          <a:p>
            <a:pPr marL="457200" indent="-457200"/>
            <a:r>
              <a:rPr lang="en-US" u="sng" dirty="0">
                <a:latin typeface="Helvetica" pitchFamily="34" charset="0"/>
              </a:rPr>
              <a:t>Chemical weathering of soil minerals:</a:t>
            </a:r>
            <a:r>
              <a:rPr lang="en-US" dirty="0">
                <a:latin typeface="Helvetica" pitchFamily="34" charset="0"/>
              </a:rPr>
              <a:t> </a:t>
            </a:r>
          </a:p>
          <a:p>
            <a:pPr marL="457200" indent="-457200"/>
            <a:r>
              <a:rPr lang="en-US" dirty="0">
                <a:latin typeface="Helvetica" pitchFamily="34" charset="0"/>
              </a:rPr>
              <a:t>This is accomplished by: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Helvetica" pitchFamily="34" charset="0"/>
              </a:rPr>
              <a:t>Hydrolysis (H+ and OH- from water)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Helvetica" pitchFamily="34" charset="0"/>
              </a:rPr>
              <a:t>Hydration (taking on water)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Helvetica" pitchFamily="34" charset="0"/>
              </a:rPr>
              <a:t>Carbonation (carbonic acid)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Helvetica" pitchFamily="34" charset="0"/>
              </a:rPr>
              <a:t>Organic acids (which are very important and effective because they </a:t>
            </a:r>
            <a:r>
              <a:rPr lang="en-US" dirty="0" err="1">
                <a:latin typeface="Helvetica" pitchFamily="34" charset="0"/>
              </a:rPr>
              <a:t>chelate</a:t>
            </a:r>
            <a:r>
              <a:rPr lang="en-US" dirty="0">
                <a:latin typeface="Helvetica" pitchFamily="34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Helvetica" pitchFamily="34" charset="0"/>
              </a:rPr>
              <a:t>Oxidation and reduction  (losing or gaining of electrons). 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/>
              <a:t>  Soil formation</a:t>
            </a:r>
            <a:endParaRPr lang="en-US" u="sng"/>
          </a:p>
          <a:p>
            <a:pPr marL="457200" indent="-457200"/>
            <a:endParaRPr lang="en-US"/>
          </a:p>
          <a:p>
            <a:pPr marL="1371600" lvl="2" indent="-457200"/>
            <a:endParaRPr lang="en-US"/>
          </a:p>
          <a:p>
            <a:pPr marL="1371600" lvl="2" indent="-457200"/>
            <a:endParaRPr lang="en-US"/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r>
              <a:rPr lang="en-US" u="sng">
                <a:latin typeface="Helvetica" pitchFamily="34" charset="0"/>
              </a:rPr>
              <a:t>Weathering of soil minerals:</a:t>
            </a:r>
            <a:r>
              <a:rPr lang="en-US">
                <a:latin typeface="Helvetica" pitchFamily="34" charset="0"/>
              </a:rPr>
              <a:t> </a:t>
            </a:r>
          </a:p>
          <a:p>
            <a:pPr marL="457200" indent="-457200"/>
            <a:r>
              <a:rPr lang="en-US">
                <a:latin typeface="Helvetica" pitchFamily="34" charset="0"/>
              </a:rPr>
              <a:t> </a:t>
            </a:r>
          </a:p>
          <a:p>
            <a:pPr marL="457200" indent="-457200"/>
            <a:r>
              <a:rPr lang="en-US">
                <a:latin typeface="Helvetica" pitchFamily="34" charset="0"/>
              </a:rPr>
              <a:t>Soluble products of weathering (such as Na, </a:t>
            </a:r>
          </a:p>
          <a:p>
            <a:pPr marL="457200" indent="-457200"/>
            <a:r>
              <a:rPr lang="en-US">
                <a:latin typeface="Helvetica" pitchFamily="34" charset="0"/>
              </a:rPr>
              <a:t>Si, Ca, K HCO</a:t>
            </a:r>
            <a:r>
              <a:rPr lang="en-US" baseline="-25000">
                <a:latin typeface="Helvetica" pitchFamily="34" charset="0"/>
              </a:rPr>
              <a:t>3</a:t>
            </a:r>
            <a:r>
              <a:rPr lang="en-US" baseline="30000">
                <a:latin typeface="Helvetica" pitchFamily="34" charset="0"/>
              </a:rPr>
              <a:t>-</a:t>
            </a:r>
            <a:r>
              <a:rPr lang="en-US">
                <a:latin typeface="Helvetica" pitchFamily="34" charset="0"/>
              </a:rPr>
              <a:t>) leach away, less soluble products (like Fe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O</a:t>
            </a:r>
            <a:r>
              <a:rPr lang="en-US" baseline="-25000">
                <a:latin typeface="Helvetica" pitchFamily="34" charset="0"/>
              </a:rPr>
              <a:t>3</a:t>
            </a:r>
            <a:r>
              <a:rPr lang="en-US">
                <a:latin typeface="Helvetica" pitchFamily="34" charset="0"/>
              </a:rPr>
              <a:t>) stay behind. 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b="1"/>
              <a:t>  Soil formation</a:t>
            </a:r>
            <a:endParaRPr lang="en-US" sz="2800" u="sng"/>
          </a:p>
          <a:p>
            <a:pPr marL="457200" indent="-457200"/>
            <a:endParaRPr lang="en-US" sz="2800"/>
          </a:p>
          <a:p>
            <a:pPr marL="1371600" lvl="2" indent="-457200"/>
            <a:endParaRPr lang="en-US"/>
          </a:p>
          <a:p>
            <a:pPr marL="1371600" lvl="2" indent="-457200"/>
            <a:endParaRPr lang="en-US"/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r>
              <a:rPr lang="en-US">
                <a:latin typeface="Helvetica" pitchFamily="34" charset="0"/>
              </a:rPr>
              <a:t>Soil formation is defined as the physical and chemical changes in this weathered material.</a:t>
            </a:r>
          </a:p>
          <a:p>
            <a:pPr marL="457200" indent="-457200"/>
            <a:r>
              <a:rPr lang="en-US" u="sng">
                <a:latin typeface="Helvetica" pitchFamily="34" charset="0"/>
              </a:rPr>
              <a:t>These include:</a:t>
            </a:r>
            <a:r>
              <a:rPr lang="en-US">
                <a:latin typeface="Helvetica" pitchFamily="34" charset="0"/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b="1">
                <a:latin typeface="Helvetica" pitchFamily="34" charset="0"/>
              </a:rPr>
              <a:t>Additions</a:t>
            </a:r>
            <a:r>
              <a:rPr lang="en-US">
                <a:latin typeface="Helvetica" pitchFamily="34" charset="0"/>
              </a:rPr>
              <a:t> of organic matter</a:t>
            </a:r>
          </a:p>
          <a:p>
            <a:pPr marL="457200" indent="-457200">
              <a:buFontTx/>
              <a:buAutoNum type="arabicPeriod"/>
            </a:pPr>
            <a:r>
              <a:rPr lang="en-US" b="1">
                <a:latin typeface="Helvetica" pitchFamily="34" charset="0"/>
              </a:rPr>
              <a:t>Losses</a:t>
            </a:r>
            <a:r>
              <a:rPr lang="en-US">
                <a:latin typeface="Helvetica" pitchFamily="34" charset="0"/>
              </a:rPr>
              <a:t> of materials due to leaching</a:t>
            </a:r>
          </a:p>
          <a:p>
            <a:pPr marL="457200" indent="-457200">
              <a:buFontTx/>
              <a:buAutoNum type="arabicPeriod"/>
            </a:pPr>
            <a:r>
              <a:rPr lang="en-US" b="1">
                <a:latin typeface="Helvetica" pitchFamily="34" charset="0"/>
              </a:rPr>
              <a:t>Translocation</a:t>
            </a:r>
            <a:r>
              <a:rPr lang="en-US">
                <a:latin typeface="Helvetica" pitchFamily="34" charset="0"/>
              </a:rPr>
              <a:t> of clays and dissolved materials from one horizon to another</a:t>
            </a:r>
          </a:p>
          <a:p>
            <a:pPr marL="457200" indent="-457200">
              <a:buFontTx/>
              <a:buAutoNum type="arabicPeriod"/>
            </a:pPr>
            <a:r>
              <a:rPr lang="en-US" b="1">
                <a:latin typeface="Helvetica" pitchFamily="34" charset="0"/>
              </a:rPr>
              <a:t>Transformations</a:t>
            </a:r>
            <a:r>
              <a:rPr lang="en-US">
                <a:latin typeface="Helvetica" pitchFamily="34" charset="0"/>
              </a:rPr>
              <a:t> within horizons. (Wait to list these below)</a:t>
            </a:r>
          </a:p>
          <a:p>
            <a:pPr marL="457200" indent="-457200"/>
            <a:r>
              <a:rPr lang="en-US">
                <a:latin typeface="Helvetica" pitchFamily="34" charset="0"/>
              </a:rPr>
              <a:t>These are collectively called </a:t>
            </a:r>
            <a:r>
              <a:rPr lang="en-US" b="1">
                <a:latin typeface="Helvetica" pitchFamily="34" charset="0"/>
              </a:rPr>
              <a:t>Soil Formation</a:t>
            </a:r>
            <a:r>
              <a:rPr lang="en-US">
                <a:latin typeface="Helvetica" pitchFamily="34" charset="0"/>
              </a:rPr>
              <a:t>. </a:t>
            </a:r>
            <a:r>
              <a:rPr lang="en-US" b="1">
                <a:latin typeface="Helvetica" pitchFamily="34" charset="0"/>
              </a:rPr>
              <a:t>Horizons</a:t>
            </a:r>
            <a:r>
              <a:rPr lang="en-US">
                <a:latin typeface="Helvetica" pitchFamily="34" charset="0"/>
              </a:rPr>
              <a:t> (layers) result from soil formation.</a:t>
            </a: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589915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584325" y="27273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of soil profile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219200" y="5319713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Inceptisol                               Mollisol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95313"/>
            <a:ext cx="25733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"/>
            <a:ext cx="25733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584325" y="27273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of soil profile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219200" y="5319713"/>
            <a:ext cx="449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Oxisol                          Spodosol</a:t>
            </a:r>
          </a:p>
        </p:txBody>
      </p:sp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95313"/>
            <a:ext cx="25733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95313"/>
            <a:ext cx="25733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Pedogenic</a:t>
            </a:r>
            <a:r>
              <a:rPr lang="en-US" b="1">
                <a:latin typeface="Helvetica" pitchFamily="34" charset="0"/>
              </a:rPr>
              <a:t> (soil forming) processes: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r>
              <a:rPr lang="en-US">
                <a:latin typeface="Helvetica" pitchFamily="34" charset="0"/>
              </a:rPr>
              <a:t>Think of what would happen if you took a sand, silt, and clay parent material fresh from a borrow pit and put it out and left it for 10,000 years in:</a:t>
            </a:r>
          </a:p>
          <a:p>
            <a:r>
              <a:rPr lang="en-US">
                <a:latin typeface="Helvetica" pitchFamily="34" charset="0"/>
              </a:rPr>
              <a:t> 1) boreal forest, </a:t>
            </a:r>
          </a:p>
          <a:p>
            <a:r>
              <a:rPr lang="en-US">
                <a:latin typeface="Helvetica" pitchFamily="34" charset="0"/>
              </a:rPr>
              <a:t>2) temperate forest, </a:t>
            </a:r>
          </a:p>
          <a:p>
            <a:r>
              <a:rPr lang="en-US">
                <a:latin typeface="Helvetica" pitchFamily="34" charset="0"/>
              </a:rPr>
              <a:t>3) grassland, </a:t>
            </a:r>
          </a:p>
          <a:p>
            <a:r>
              <a:rPr lang="en-US">
                <a:latin typeface="Helvetica" pitchFamily="34" charset="0"/>
              </a:rPr>
              <a:t>4) desert, </a:t>
            </a:r>
          </a:p>
          <a:p>
            <a:r>
              <a:rPr lang="en-US">
                <a:latin typeface="Helvetica" pitchFamily="34" charset="0"/>
              </a:rPr>
              <a:t>5) tropical forest. </a:t>
            </a:r>
          </a:p>
          <a:p>
            <a:r>
              <a:rPr lang="en-US">
                <a:latin typeface="Helvetica" pitchFamily="34" charset="0"/>
              </a:rPr>
              <a:t>What kinds of processes would affect the development of these materials into soils?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972425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>Pedogenic</a:t>
            </a:r>
            <a:r>
              <a:rPr lang="en-US" b="1">
                <a:latin typeface="Helvetica" pitchFamily="34" charset="0"/>
              </a:rPr>
              <a:t> (soil forming) processes: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>
              <a:lnSpc>
                <a:spcPct val="140000"/>
              </a:lnSpc>
              <a:buFont typeface="Times" pitchFamily="18" charset="0"/>
              <a:buNone/>
            </a:pPr>
            <a:r>
              <a:rPr lang="en-US" u="sng">
                <a:latin typeface="Helvetica" pitchFamily="34" charset="0"/>
              </a:rPr>
              <a:t>1) </a:t>
            </a:r>
            <a:r>
              <a:rPr lang="en-US" b="1" u="sng">
                <a:latin typeface="Helvetica" pitchFamily="34" charset="0"/>
              </a:rPr>
              <a:t>Additions</a:t>
            </a:r>
            <a:r>
              <a:rPr lang="en-US" u="sng">
                <a:latin typeface="Helvetica" pitchFamily="34" charset="0"/>
              </a:rPr>
              <a:t> (organic matter, particles, dust, chemicals) from:</a:t>
            </a:r>
          </a:p>
          <a:p>
            <a:pPr marL="457200" indent="-457200">
              <a:lnSpc>
                <a:spcPct val="14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Water (rain and irrigation)</a:t>
            </a:r>
          </a:p>
          <a:p>
            <a:pPr marL="457200" indent="-457200">
              <a:lnSpc>
                <a:spcPct val="14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Sediment from wind (aeolian deposition resulting in loess deposits) and water (alluvium)</a:t>
            </a:r>
          </a:p>
          <a:p>
            <a:pPr marL="457200" indent="-457200">
              <a:lnSpc>
                <a:spcPct val="14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Organic matter (most important addition)</a:t>
            </a: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>Pedogenic</a:t>
            </a:r>
            <a:r>
              <a:rPr lang="en-US" b="1">
                <a:latin typeface="Helvetica" pitchFamily="34" charset="0"/>
              </a:rPr>
              <a:t> (soil forming) processes: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u="sng">
                <a:latin typeface="Helvetica" pitchFamily="34" charset="0"/>
              </a:rPr>
              <a:t>2) </a:t>
            </a:r>
            <a:r>
              <a:rPr lang="en-US" b="1" u="sng">
                <a:latin typeface="Helvetica" pitchFamily="34" charset="0"/>
              </a:rPr>
              <a:t>Losses</a:t>
            </a:r>
            <a:endParaRPr lang="en-US" b="1">
              <a:latin typeface="Helvetica" pitchFamily="34" charset="0"/>
            </a:endParaRPr>
          </a:p>
          <a:p>
            <a:pPr marL="457200" indent="-457200">
              <a:lnSpc>
                <a:spcPct val="13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Leaching of chemicals organic matter, and ions</a:t>
            </a:r>
          </a:p>
          <a:p>
            <a:pPr marL="457200" indent="-457200">
              <a:lnSpc>
                <a:spcPct val="13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Erosion</a:t>
            </a:r>
          </a:p>
          <a:p>
            <a:pPr marL="457200" indent="-457200">
              <a:lnSpc>
                <a:spcPct val="13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Gaseous (organic matter, N, S; especially during fire and in in flooded soils for N and S)</a:t>
            </a: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>Pedogenic</a:t>
            </a:r>
            <a:r>
              <a:rPr lang="en-US" b="1">
                <a:latin typeface="Helvetica" pitchFamily="34" charset="0"/>
              </a:rPr>
              <a:t> (soil forming) processes: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>
              <a:lnSpc>
                <a:spcPct val="130000"/>
              </a:lnSpc>
            </a:pPr>
            <a:r>
              <a:rPr lang="en-US" u="sng">
                <a:latin typeface="Helvetica" pitchFamily="34" charset="0"/>
              </a:rPr>
              <a:t>3) </a:t>
            </a:r>
            <a:r>
              <a:rPr lang="en-US" b="1" u="sng">
                <a:latin typeface="Helvetica" pitchFamily="34" charset="0"/>
              </a:rPr>
              <a:t>Tranformations</a:t>
            </a:r>
            <a:r>
              <a:rPr lang="en-US" u="sng">
                <a:latin typeface="Helvetica" pitchFamily="34" charset="0"/>
              </a:rPr>
              <a:t> (within horizons):</a:t>
            </a:r>
            <a:endParaRPr lang="en-US">
              <a:latin typeface="Helvetica" pitchFamily="34" charset="0"/>
            </a:endParaRPr>
          </a:p>
          <a:p>
            <a:pPr marL="457200" indent="-457200">
              <a:lnSpc>
                <a:spcPct val="13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Dissolution and precipitation</a:t>
            </a:r>
          </a:p>
          <a:p>
            <a:pPr marL="457200" indent="-457200">
              <a:lnSpc>
                <a:spcPct val="130000"/>
              </a:lnSpc>
              <a:buFont typeface="Times" pitchFamily="18" charset="0"/>
              <a:buAutoNum type="alphaUcPeriod"/>
            </a:pPr>
            <a:r>
              <a:rPr lang="en-US">
                <a:latin typeface="Helvetica" pitchFamily="34" charset="0"/>
              </a:rPr>
              <a:t>Organic matter decay and stabilization</a:t>
            </a: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>Pedogenic</a:t>
            </a:r>
            <a:r>
              <a:rPr lang="en-US" b="1">
                <a:latin typeface="Helvetica" pitchFamily="34" charset="0"/>
              </a:rPr>
              <a:t> (soil forming) processes: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r>
              <a:rPr lang="en-US" u="sng">
                <a:latin typeface="Helvetica" pitchFamily="34" charset="0"/>
              </a:rPr>
              <a:t>4. </a:t>
            </a:r>
            <a:r>
              <a:rPr lang="en-US" b="1" u="sng">
                <a:latin typeface="Helvetica" pitchFamily="34" charset="0"/>
              </a:rPr>
              <a:t>Translocation</a:t>
            </a:r>
            <a:endParaRPr lang="en-US" b="1">
              <a:latin typeface="Helvetica" pitchFamily="34" charset="0"/>
            </a:endParaRPr>
          </a:p>
          <a:p>
            <a:pPr marL="457200" indent="-457200"/>
            <a:endParaRPr lang="en-US" b="1">
              <a:latin typeface="Helvetica" pitchFamily="34" charset="0"/>
            </a:endParaRPr>
          </a:p>
          <a:p>
            <a:pPr marL="457200" indent="-457200"/>
            <a:r>
              <a:rPr lang="en-US">
                <a:latin typeface="Helvetica" pitchFamily="34" charset="0"/>
              </a:rPr>
              <a:t>Movement of clays, organic matter, dissolved ions (Fe, Al) from one horizon to another</a:t>
            </a: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81000" y="2408238"/>
          <a:ext cx="87630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5497524" imgH="1419491" progId="Word.Document.8">
                  <p:embed/>
                </p:oleObj>
              </mc:Choice>
              <mc:Fallback>
                <p:oleObj name="Document" r:id="rId5" imgW="5497524" imgH="1419491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08238"/>
                        <a:ext cx="876300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41325" y="2416175"/>
            <a:ext cx="79406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1</a:t>
            </a:r>
            <a:r>
              <a:rPr lang="en-US" b="1">
                <a:latin typeface="Helvetica" pitchFamily="34" charset="0"/>
              </a:rPr>
              <a:t>)  </a:t>
            </a:r>
            <a:r>
              <a:rPr lang="en-US" b="1" u="sng">
                <a:latin typeface="Helvetica" pitchFamily="34" charset="0"/>
              </a:rPr>
              <a:t>Parent material</a:t>
            </a:r>
            <a:r>
              <a:rPr lang="en-US" b="1">
                <a:latin typeface="Helvetica" pitchFamily="34" charset="0"/>
              </a:rPr>
              <a:t>:</a:t>
            </a:r>
            <a:r>
              <a:rPr lang="en-US">
                <a:latin typeface="Helvetica" pitchFamily="34" charset="0"/>
              </a:rPr>
              <a:t> </a:t>
            </a: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Especially important in early soil development, less so in older soils.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Influences nutrients (other than N) by both total content and rate of weathering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Influences initial texture (particle size dist).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1</a:t>
            </a:r>
            <a:r>
              <a:rPr lang="en-US" b="1">
                <a:latin typeface="Helvetica" pitchFamily="34" charset="0"/>
              </a:rPr>
              <a:t>)  </a:t>
            </a:r>
            <a:r>
              <a:rPr lang="en-US" b="1" u="sng">
                <a:latin typeface="Helvetica" pitchFamily="34" charset="0"/>
              </a:rPr>
              <a:t>Parent material</a:t>
            </a:r>
            <a:r>
              <a:rPr lang="en-US" b="1">
                <a:latin typeface="Helvetica" pitchFamily="34" charset="0"/>
              </a:rPr>
              <a:t>:</a:t>
            </a:r>
            <a:r>
              <a:rPr lang="en-US">
                <a:latin typeface="Helvetica" pitchFamily="34" charset="0"/>
              </a:rPr>
              <a:t> </a:t>
            </a: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Examples: granitic rock, glacial till, lacustrine clay, mixed colluvium, limestone. 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Landforms: characteristic mineral or organic masses (e.g., mesa, butte, plateau, plain, terraces, etc). 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More on landforms later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6868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772400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9248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14400"/>
          <a:ext cx="8915400" cy="5802576"/>
        </p:xfrm>
        <a:graphic>
          <a:graphicData uri="http://schemas.openxmlformats.org/drawingml/2006/table">
            <a:tbl>
              <a:tblPr/>
              <a:tblGrid>
                <a:gridCol w="1998279"/>
                <a:gridCol w="6917121"/>
              </a:tblGrid>
              <a:tr h="563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Vrinda"/>
                        </a:rPr>
                        <a:t>Term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Vrinda"/>
                        </a:rPr>
                        <a:t>Brief definition</a:t>
                      </a:r>
                      <a:endParaRPr lang="en-US" sz="2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Vrinda"/>
                        </a:rPr>
                        <a:t>Eluviation</a:t>
                      </a:r>
                      <a:endParaRPr lang="en-US" sz="20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Movement of material out of a portion of a soil profile as in an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albic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horizon.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Vrinda"/>
                        </a:rPr>
                        <a:t>Illuviation</a:t>
                      </a:r>
                      <a:endParaRPr lang="en-US" sz="20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Movement of material into a portion of soil profile as in an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argillic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or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spodic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horizon.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Vrinda"/>
                        </a:rPr>
                        <a:t>Leaching</a:t>
                      </a:r>
                      <a:endParaRPr lang="en-US" sz="2000" dirty="0">
                        <a:latin typeface="Times New Roman"/>
                        <a:ea typeface="Times New Roman"/>
                        <a:cs typeface="Vrinda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Vrinda"/>
                        </a:rPr>
                        <a:t>(depletion)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General term for washing out or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eluviating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soluble materials from the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solum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.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Vrinda"/>
                        </a:rPr>
                        <a:t>Enrichment</a:t>
                      </a:r>
                      <a:endParaRPr lang="en-US" sz="20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General term for addition of materials to a soil body.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Vrinda"/>
                        </a:rPr>
                        <a:t>Erosion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Vrinda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Vrinda"/>
                        </a:rPr>
                        <a:t>surficial</a:t>
                      </a:r>
                      <a:endParaRPr lang="en-US" sz="20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Removal of material from the surface layer of a soil.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9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Vrinda"/>
                        </a:rPr>
                        <a:t>Cumulization</a:t>
                      </a:r>
                      <a:endParaRPr lang="en-US" sz="20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Aeolian &amp; hydrologic addition of mineral particles to the surface of a soil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solum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228600"/>
            <a:ext cx="339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The </a:t>
            </a:r>
            <a:r>
              <a:rPr lang="en-US" b="1" u="sng" dirty="0" err="1" smtClean="0"/>
              <a:t>pedogenic</a:t>
            </a:r>
            <a:r>
              <a:rPr lang="en-US" b="1" u="sng" dirty="0" smtClean="0"/>
              <a:t>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7" name="Picture 4" descr="geo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86868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41325" y="2416175"/>
            <a:ext cx="7940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latin typeface="Helvetica" pitchFamily="34" charset="0"/>
              </a:rPr>
              <a:t>2) </a:t>
            </a:r>
            <a:r>
              <a:rPr lang="en-US" u="sng">
                <a:latin typeface="Helvetica" pitchFamily="34" charset="0"/>
              </a:rPr>
              <a:t> Climate</a:t>
            </a:r>
          </a:p>
          <a:p>
            <a:pPr marL="457200" indent="-457200"/>
            <a:r>
              <a:rPr lang="en-US">
                <a:latin typeface="Helvetica" pitchFamily="34" charset="0"/>
              </a:rPr>
              <a:t>A. Influences chemical weathering: rainfall rate affects dissolution and leaching</a:t>
            </a:r>
          </a:p>
          <a:p>
            <a:pPr marL="914400" lvl="1" indent="-457200">
              <a:buFontTx/>
              <a:buAutoNum type="arabicPeriod"/>
            </a:pPr>
            <a:r>
              <a:rPr lang="en-US">
                <a:latin typeface="Helvetica" pitchFamily="34" charset="0"/>
              </a:rPr>
              <a:t>Accumulation of carbonates and salts in arid soils (calcareous or alkaline soils). </a:t>
            </a:r>
          </a:p>
          <a:p>
            <a:pPr marL="1371600" lvl="2" indent="-457200">
              <a:buFontTx/>
              <a:buAutoNum type="alphaLcParenR"/>
            </a:pPr>
            <a:r>
              <a:rPr lang="en-US">
                <a:latin typeface="Helvetica" pitchFamily="34" charset="0"/>
              </a:rPr>
              <a:t>A result of low water availability</a:t>
            </a:r>
          </a:p>
          <a:p>
            <a:pPr marL="1371600" lvl="2" indent="-457200">
              <a:buFontTx/>
              <a:buAutoNum type="alphaLcParenR"/>
            </a:pPr>
            <a:r>
              <a:rPr lang="en-US">
                <a:latin typeface="Helvetica" pitchFamily="34" charset="0"/>
              </a:rPr>
              <a:t>For example: dissolved calcium and sulfate precipitate to form calcium sulfate (gypsum):</a:t>
            </a:r>
          </a:p>
          <a:p>
            <a:pPr marL="1371600" lvl="2" indent="-457200"/>
            <a:r>
              <a:rPr lang="en-US">
                <a:latin typeface="Helvetica" pitchFamily="34" charset="0"/>
              </a:rPr>
              <a:t>     	 Ca</a:t>
            </a:r>
            <a:r>
              <a:rPr lang="en-US" baseline="30000">
                <a:latin typeface="Helvetica" pitchFamily="34" charset="0"/>
              </a:rPr>
              <a:t>2+</a:t>
            </a:r>
            <a:r>
              <a:rPr lang="en-US">
                <a:latin typeface="Helvetica" pitchFamily="34" charset="0"/>
              </a:rPr>
              <a:t> + SO</a:t>
            </a:r>
            <a:r>
              <a:rPr lang="en-US" baseline="-25000">
                <a:latin typeface="Helvetica" pitchFamily="34" charset="0"/>
              </a:rPr>
              <a:t>4</a:t>
            </a:r>
            <a:r>
              <a:rPr lang="en-US" baseline="30000">
                <a:latin typeface="Helvetica" pitchFamily="34" charset="0"/>
              </a:rPr>
              <a:t>2-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Wingdings" pitchFamily="2" charset="2"/>
              </a:rPr>
              <a:t> CaSO</a:t>
            </a:r>
            <a:r>
              <a:rPr lang="en-US" baseline="-25000">
                <a:latin typeface="Helvetica" pitchFamily="34" charset="0"/>
                <a:sym typeface="Wingdings" pitchFamily="2" charset="2"/>
              </a:rPr>
              <a:t>4</a:t>
            </a:r>
            <a:r>
              <a:rPr lang="en-US">
                <a:latin typeface="Helvetica" pitchFamily="34" charset="0"/>
                <a:sym typeface="Wingdings" pitchFamily="2" charset="2"/>
              </a:rPr>
              <a:t> 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2019300"/>
            <a:ext cx="794067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2) </a:t>
            </a:r>
            <a:r>
              <a:rPr lang="en-US" u="sng">
                <a:latin typeface="Helvetica" pitchFamily="34" charset="0"/>
              </a:rPr>
              <a:t> Climate</a:t>
            </a:r>
          </a:p>
          <a:p>
            <a:r>
              <a:rPr lang="en-US">
                <a:latin typeface="Helvetica" pitchFamily="34" charset="0"/>
              </a:rPr>
              <a:t>A. Influences chemical weathering: rainfall rate affects dissolution and leaching</a:t>
            </a:r>
          </a:p>
          <a:p>
            <a:pPr lvl="1"/>
            <a:r>
              <a:rPr lang="en-US">
                <a:latin typeface="Helvetica" pitchFamily="34" charset="0"/>
              </a:rPr>
              <a:t>2. Acidic soils from high leaching rates. </a:t>
            </a:r>
          </a:p>
          <a:p>
            <a:pPr lvl="2"/>
            <a:r>
              <a:rPr lang="en-US">
                <a:latin typeface="Helvetica" pitchFamily="34" charset="0"/>
              </a:rPr>
              <a:t>-</a:t>
            </a:r>
            <a:r>
              <a:rPr lang="en-US" u="sng">
                <a:latin typeface="Helvetica" pitchFamily="34" charset="0"/>
              </a:rPr>
              <a:t>Dissolution</a:t>
            </a:r>
            <a:r>
              <a:rPr lang="en-US">
                <a:latin typeface="Helvetica" pitchFamily="34" charset="0"/>
              </a:rPr>
              <a:t> (carbonates, easily weatherable minerals)</a:t>
            </a:r>
          </a:p>
          <a:p>
            <a:pPr lvl="2"/>
            <a:r>
              <a:rPr lang="en-US">
                <a:latin typeface="Helvetica" pitchFamily="34" charset="0"/>
              </a:rPr>
              <a:t>-</a:t>
            </a:r>
            <a:r>
              <a:rPr lang="en-US" u="sng">
                <a:latin typeface="Helvetica" pitchFamily="34" charset="0"/>
              </a:rPr>
              <a:t>Carbonic acid production (acidifying):</a:t>
            </a:r>
            <a:r>
              <a:rPr lang="en-US">
                <a:latin typeface="Helvetica" pitchFamily="34" charset="0"/>
              </a:rPr>
              <a:t> </a:t>
            </a:r>
          </a:p>
          <a:p>
            <a:pPr lvl="3">
              <a:buFontTx/>
              <a:buChar char="•"/>
            </a:pPr>
            <a:r>
              <a:rPr lang="en-US">
                <a:latin typeface="Helvetica" pitchFamily="34" charset="0"/>
              </a:rPr>
              <a:t>Carbon dioxide + water forms carbonic acid:</a:t>
            </a:r>
          </a:p>
          <a:p>
            <a:pPr lvl="3">
              <a:buFontTx/>
              <a:buChar char="•"/>
            </a:pPr>
            <a:r>
              <a:rPr lang="en-US">
                <a:latin typeface="Helvetica" pitchFamily="34" charset="0"/>
              </a:rPr>
              <a:t>CO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+ H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O  ----&gt; 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CO</a:t>
            </a:r>
            <a:r>
              <a:rPr lang="en-US" baseline="-25000"/>
              <a:t>3</a:t>
            </a:r>
            <a:endParaRPr lang="en-US" baseline="-25000">
              <a:latin typeface="Helvetica" pitchFamily="34" charset="0"/>
            </a:endParaRPr>
          </a:p>
          <a:p>
            <a:pPr lvl="3">
              <a:buFontTx/>
              <a:buChar char="•"/>
            </a:pPr>
            <a:r>
              <a:rPr lang="en-US">
                <a:latin typeface="Helvetica" pitchFamily="34" charset="0"/>
              </a:rPr>
              <a:t>Carbonic acid dissociates to hydrogen and bicarbonate:</a:t>
            </a:r>
          </a:p>
          <a:p>
            <a:pPr lvl="3">
              <a:buFontTx/>
              <a:buChar char="•"/>
            </a:pPr>
            <a:r>
              <a:rPr lang="en-US">
                <a:latin typeface="Helvetica" pitchFamily="34" charset="0"/>
              </a:rPr>
              <a:t>H</a:t>
            </a:r>
            <a:r>
              <a:rPr lang="en-US" baseline="-25000">
                <a:latin typeface="Helvetica" pitchFamily="34" charset="0"/>
              </a:rPr>
              <a:t>2</a:t>
            </a:r>
            <a:r>
              <a:rPr lang="en-US">
                <a:latin typeface="Helvetica" pitchFamily="34" charset="0"/>
              </a:rPr>
              <a:t> CO</a:t>
            </a:r>
            <a:r>
              <a:rPr lang="en-US" baseline="-25000">
                <a:latin typeface="Helvetica" pitchFamily="34" charset="0"/>
              </a:rPr>
              <a:t>3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Wingdings" pitchFamily="2" charset="2"/>
              </a:rPr>
              <a:t> H</a:t>
            </a:r>
            <a:r>
              <a:rPr lang="en-US" baseline="30000">
                <a:latin typeface="Helvetica" pitchFamily="34" charset="0"/>
                <a:sym typeface="Wingdings" pitchFamily="2" charset="2"/>
              </a:rPr>
              <a:t>+</a:t>
            </a:r>
            <a:r>
              <a:rPr lang="en-US">
                <a:latin typeface="Helvetica" pitchFamily="34" charset="0"/>
                <a:sym typeface="Wingdings" pitchFamily="2" charset="2"/>
              </a:rPr>
              <a:t> + HCO</a:t>
            </a:r>
            <a:r>
              <a:rPr lang="en-US" baseline="-25000">
                <a:latin typeface="Helvetica" pitchFamily="34" charset="0"/>
                <a:sym typeface="Wingdings" pitchFamily="2" charset="2"/>
              </a:rPr>
              <a:t>3</a:t>
            </a:r>
            <a:r>
              <a:rPr lang="en-US" baseline="30000">
                <a:latin typeface="Helvetica" pitchFamily="34" charset="0"/>
                <a:sym typeface="Wingdings" pitchFamily="2" charset="2"/>
              </a:rPr>
              <a:t>-</a:t>
            </a:r>
            <a:endParaRPr lang="en-US" baseline="30000">
              <a:latin typeface="Helvetica" pitchFamily="34" charset="0"/>
            </a:endParaRPr>
          </a:p>
          <a:p>
            <a:endParaRPr lang="en-US" baseline="3000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latin typeface="Helvetica" pitchFamily="34" charset="0"/>
              </a:rPr>
              <a:t>2) </a:t>
            </a:r>
            <a:r>
              <a:rPr lang="en-US" u="sng">
                <a:latin typeface="Helvetica" pitchFamily="34" charset="0"/>
              </a:rPr>
              <a:t> Climate</a:t>
            </a:r>
          </a:p>
          <a:p>
            <a:pPr marL="457200" indent="-457200"/>
            <a:endParaRPr lang="en-US" u="sng">
              <a:latin typeface="Helvetica" pitchFamily="34" charset="0"/>
            </a:endParaRPr>
          </a:p>
          <a:p>
            <a:pPr marL="457200" indent="-457200"/>
            <a:r>
              <a:rPr lang="en-US">
                <a:latin typeface="Helvetica" pitchFamily="34" charset="0"/>
              </a:rPr>
              <a:t>B. Influences physical weathering</a:t>
            </a:r>
          </a:p>
          <a:p>
            <a:pPr marL="457200" indent="-457200">
              <a:buFont typeface="Times" pitchFamily="18" charset="0"/>
              <a:buAutoNum type="arabicPeriod"/>
            </a:pPr>
            <a:r>
              <a:rPr lang="en-US">
                <a:latin typeface="Helvetica" pitchFamily="34" charset="0"/>
              </a:rPr>
              <a:t>Erosion</a:t>
            </a:r>
          </a:p>
          <a:p>
            <a:pPr marL="457200" indent="-457200">
              <a:buFont typeface="Times" pitchFamily="18" charset="0"/>
              <a:buAutoNum type="arabicPeriod"/>
            </a:pPr>
            <a:r>
              <a:rPr lang="en-US">
                <a:latin typeface="Helvetica" pitchFamily="34" charset="0"/>
              </a:rPr>
              <a:t> Colluviation (downslope movement) </a:t>
            </a:r>
          </a:p>
          <a:p>
            <a:pPr marL="914400" lvl="1" indent="-457200">
              <a:buFont typeface="Times" pitchFamily="18" charset="0"/>
              <a:buAutoNum type="alphaLcParenR"/>
            </a:pPr>
            <a:r>
              <a:rPr lang="en-US">
                <a:latin typeface="Helvetica" pitchFamily="34" charset="0"/>
              </a:rPr>
              <a:t>Stronger in warm regions than in cold regions.</a:t>
            </a:r>
          </a:p>
          <a:p>
            <a:pPr marL="914400" lvl="1" indent="-457200">
              <a:buFont typeface="Times" pitchFamily="18" charset="0"/>
              <a:buAutoNum type="alphaLcParenR"/>
            </a:pPr>
            <a:r>
              <a:rPr lang="en-US">
                <a:latin typeface="Helvetica" pitchFamily="34" charset="0"/>
              </a:rPr>
              <a:t>Important after fire – Gondola example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7872" y="14880"/>
            <a:chExt cx="5376" cy="4238"/>
          </a:xfrm>
        </p:grpSpPr>
        <p:pic>
          <p:nvPicPr>
            <p:cNvPr id="30723" name="Picture 12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72" y="14880"/>
              <a:ext cx="5376" cy="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645" name="Text Box 13"/>
            <p:cNvSpPr txBox="1">
              <a:spLocks noChangeArrowheads="1"/>
            </p:cNvSpPr>
            <p:nvPr/>
          </p:nvSpPr>
          <p:spPr bwMode="auto">
            <a:xfrm>
              <a:off x="8064" y="15023"/>
              <a:ext cx="475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Erosion on the burned areas of the Gondola fire during a thunderstorm 3 weeks later. (Note the hail on the ground) </a:t>
              </a:r>
            </a:p>
            <a:p>
              <a:pPr>
                <a:defRPr/>
              </a:pPr>
              <a:endPara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endParaRPr>
            </a:p>
            <a:p>
              <a:pPr>
                <a:defRPr/>
              </a:pPr>
              <a:endPara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endParaRPr>
            </a:p>
            <a:p>
              <a:pPr>
                <a:defRPr/>
              </a:pPr>
              <a:endPara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endParaRPr>
            </a:p>
            <a:p>
              <a:pPr>
                <a:defRPr/>
              </a:pPr>
              <a:endPara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endParaRPr>
            </a:p>
            <a:p>
              <a:pPr>
                <a:defRPr/>
              </a:pPr>
              <a:r>
                <a:rPr lang="en-US" sz="1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Note the tan streaks in rills – after the storm, this soil layer was dry enough to throw dust!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latin typeface="Helvetica" pitchFamily="34" charset="0"/>
              </a:rPr>
              <a:t>2) </a:t>
            </a:r>
            <a:r>
              <a:rPr lang="en-US" u="sng">
                <a:latin typeface="Helvetica" pitchFamily="34" charset="0"/>
              </a:rPr>
              <a:t> Climate</a:t>
            </a:r>
          </a:p>
          <a:p>
            <a:pPr marL="457200" indent="-457200"/>
            <a:endParaRPr lang="en-US" u="sng">
              <a:latin typeface="Helvetica" pitchFamily="34" charset="0"/>
            </a:endParaRPr>
          </a:p>
          <a:p>
            <a:pPr marL="457200" indent="-457200"/>
            <a:r>
              <a:rPr lang="en-US">
                <a:latin typeface="Helvetica" pitchFamily="34" charset="0"/>
              </a:rPr>
              <a:t>B. Influences physical weathering</a:t>
            </a:r>
          </a:p>
          <a:p>
            <a:pPr marL="457200" indent="-457200">
              <a:buFont typeface="Times" pitchFamily="18" charset="0"/>
              <a:buAutoNum type="arabicPeriod"/>
            </a:pPr>
            <a:r>
              <a:rPr lang="en-US">
                <a:latin typeface="Helvetica" pitchFamily="34" charset="0"/>
              </a:rPr>
              <a:t>Not in book:</a:t>
            </a:r>
          </a:p>
          <a:p>
            <a:pPr marL="457200" indent="-457200"/>
            <a:r>
              <a:rPr lang="en-US">
                <a:latin typeface="Helvetica" pitchFamily="34" charset="0"/>
              </a:rPr>
              <a:t>	-temperature fluctuations</a:t>
            </a:r>
          </a:p>
          <a:p>
            <a:pPr marL="457200" indent="-457200"/>
            <a:r>
              <a:rPr lang="en-US">
                <a:latin typeface="Helvetica" pitchFamily="34" charset="0"/>
              </a:rPr>
              <a:t>	-frost cracking</a:t>
            </a: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2) </a:t>
            </a:r>
            <a:r>
              <a:rPr lang="en-US" u="sng">
                <a:latin typeface="Helvetica" pitchFamily="34" charset="0"/>
              </a:rPr>
              <a:t> Climate</a:t>
            </a:r>
          </a:p>
          <a:p>
            <a:endParaRPr lang="en-US" u="sng">
              <a:latin typeface="Helvetica" pitchFamily="34" charset="0"/>
            </a:endParaRPr>
          </a:p>
          <a:p>
            <a:r>
              <a:rPr lang="en-US">
                <a:latin typeface="Helvetica" pitchFamily="34" charset="0"/>
              </a:rPr>
              <a:t>C. Influences organic matter indirectly via plant productivity and decomposition</a:t>
            </a:r>
          </a:p>
          <a:p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u="sng">
                <a:latin typeface="Helvetica" pitchFamily="34" charset="0"/>
              </a:rPr>
              <a:t>3)  Biota</a:t>
            </a:r>
            <a:endParaRPr lang="en-US">
              <a:latin typeface="Helvetica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en-US">
                <a:latin typeface="Helvetica" pitchFamily="34" charset="0"/>
              </a:rPr>
              <a:t>Influences the rate and nature of organic inputs: </a:t>
            </a:r>
          </a:p>
          <a:p>
            <a:pPr marL="914400" lvl="1" indent="-457200">
              <a:lnSpc>
                <a:spcPct val="130000"/>
              </a:lnSpc>
              <a:buFontTx/>
              <a:buAutoNum type="alphaUcPeriod"/>
            </a:pPr>
            <a:r>
              <a:rPr lang="en-US">
                <a:latin typeface="Helvetica" pitchFamily="34" charset="0"/>
              </a:rPr>
              <a:t>High inputs in tropical forests</a:t>
            </a:r>
          </a:p>
          <a:p>
            <a:pPr marL="914400" lvl="1" indent="-457200">
              <a:lnSpc>
                <a:spcPct val="130000"/>
              </a:lnSpc>
              <a:buFontTx/>
              <a:buAutoNum type="alphaUcPeriod"/>
            </a:pPr>
            <a:r>
              <a:rPr lang="en-US">
                <a:latin typeface="Helvetica" pitchFamily="34" charset="0"/>
              </a:rPr>
              <a:t>Low in deserts.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en-US">
                <a:latin typeface="Helvetica" pitchFamily="34" charset="0"/>
              </a:rPr>
              <a:t>Organic matter accumulation rates vary with climate</a:t>
            </a:r>
          </a:p>
          <a:p>
            <a:pPr marL="457200" indent="-457200">
              <a:lnSpc>
                <a:spcPct val="130000"/>
              </a:lnSpc>
              <a:buFontTx/>
              <a:buChar char="•"/>
            </a:pP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3)  Biota</a:t>
            </a:r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Islands of fertility in deserts caused by far-separated plants (photo)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Tree roots breaking rocks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Burrowing animals (esp. earthworms)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Micro-organisms (extremely important)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Lichens: symbiotic relationship between algae and fungi, first to colonize rocks</a:t>
            </a:r>
          </a:p>
          <a:p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ep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001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838200"/>
          <a:ext cx="8915400" cy="5531691"/>
        </p:xfrm>
        <a:graphic>
          <a:graphicData uri="http://schemas.openxmlformats.org/drawingml/2006/table">
            <a:tbl>
              <a:tblPr/>
              <a:tblGrid>
                <a:gridCol w="1998279"/>
                <a:gridCol w="6917121"/>
              </a:tblGrid>
              <a:tr h="563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Vrinda"/>
                        </a:rPr>
                        <a:t>Term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Vrinda"/>
                        </a:rPr>
                        <a:t>Brief definition</a:t>
                      </a:r>
                      <a:endParaRPr lang="en-US" sz="2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5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Vrinda"/>
                        </a:rPr>
                        <a:t>Decalcification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Reactions that remove calcium carbonate from one or more soil horizons.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Vrinda"/>
                        </a:rPr>
                        <a:t>Calcification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Processes including accumulation of calcium carbonate in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2400" baseline="-25000" dirty="0" err="1">
                          <a:latin typeface="Times New Roman"/>
                          <a:ea typeface="Times New Roman"/>
                          <a:cs typeface="Vrinda"/>
                        </a:rPr>
                        <a:t>Ca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&amp; possibly other horizon of a soil.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Vrinda"/>
                        </a:rPr>
                        <a:t>Salinization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accumulation of soluble salts such as sulfates &amp; chlorides of Ca, Mg, Na &amp; K in salty 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salic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) horizons.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Vrinda"/>
                        </a:rPr>
                        <a:t>Desalinization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removal of soluble salts from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salic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soil horizons.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Vrinda"/>
                        </a:rPr>
                        <a:t>Alkalization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Salonization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accumulation of Na ions on the exchange sites in a soil.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943"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Dealkalization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Solodization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leaching of the Na ions &amp; salts from nitric horizons.</a:t>
                      </a:r>
                      <a:endParaRPr lang="en-US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4) </a:t>
            </a:r>
            <a:r>
              <a:rPr lang="en-US" u="sng">
                <a:latin typeface="Helvetica" pitchFamily="34" charset="0"/>
              </a:rPr>
              <a:t>Topography: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Aspect and temperature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Drainage, precipitation, redox potential.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Erosion, alluvial, colluvial activity (Figures 6-20, 6-21)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Slide Mountain example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41325" y="2416175"/>
            <a:ext cx="79406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5) Time</a:t>
            </a: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Soil development may occur in less than 200 years in humid climates, but can continue for thousands.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Rate of development depends upon intensity of climate and biota factors and weatherability of parent materials.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Interactions of soil forming factors</a:t>
            </a:r>
          </a:p>
          <a:p>
            <a:endParaRPr lang="en-US" u="sng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Low rainfall: low leaching --&gt; calcareous, salt buildup, high pH; low production --&gt; low SOM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High rainfall: high leaching --&gt; loss of CaCO3, base cations, acidification more horizon buidups; high production ---&gt; higher SOM, less patchy. </a:t>
            </a:r>
          </a:p>
          <a:p>
            <a:r>
              <a:rPr lang="en-US">
                <a:latin typeface="Helvetic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u="sng">
                <a:latin typeface="Helvetica" pitchFamily="34" charset="0"/>
              </a:rPr>
              <a:t>Factors that may retard soil development:</a:t>
            </a:r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1. Low rainfall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2. Low RH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3. High CaCO3 content (soil materials less mobile)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4. Sandy parent material (often ends up as Entisol)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5. High clay (poor aeration, slow water movement).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6. Resistant parent material (quartzite)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7. Steep slopes - lots of erosional renewel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Factors of soil formation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u="sng">
                <a:latin typeface="Helvetica" pitchFamily="34" charset="0"/>
              </a:rPr>
              <a:t>Factors that may retard soil development:</a:t>
            </a:r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8. High water tables (slow leaching, decomp).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9. Cold temps (low biota, slow chemical reactions)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10. Constant deposition (like steep slopes, alluvial, aeolian deposits)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11. Severe wind or water erosion (similar to 10)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12. Mixing by animals (but can also create mollisols)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13. Toxics - serpentine, etc. </a:t>
            </a:r>
          </a:p>
          <a:p>
            <a:pPr>
              <a:lnSpc>
                <a:spcPct val="130000"/>
              </a:lnSpc>
            </a:pPr>
            <a:r>
              <a:rPr lang="en-US">
                <a:latin typeface="Helvetic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 Paleosols (Ancient soils):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Soils formed under previous climate, vegetation. Mostly during the Quarternary (since beginning of last ice age)</a:t>
            </a:r>
          </a:p>
          <a:p>
            <a:endParaRPr lang="en-US">
              <a:latin typeface="Helvetica" pitchFamily="34" charset="0"/>
            </a:endParaRPr>
          </a:p>
          <a:p>
            <a:r>
              <a:rPr lang="en-US">
                <a:latin typeface="Helvetica" pitchFamily="34" charset="0"/>
              </a:rPr>
              <a:t>Relict soils: exposed paleosols, quite different from those currently exitsing. Example: near Ultisols in the middle of aridisols near Pyramid lake</a:t>
            </a:r>
          </a:p>
          <a:p>
            <a:endParaRPr lang="en-US">
              <a:latin typeface="Helvetica" pitchFamily="34" charset="0"/>
            </a:endParaRPr>
          </a:p>
          <a:p>
            <a:r>
              <a:rPr lang="en-US">
                <a:latin typeface="Helvetica" pitchFamily="34" charset="0"/>
              </a:rPr>
              <a:t>Fossil soils: Relict soils that are buried and preserved.</a:t>
            </a:r>
          </a:p>
          <a:p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31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latin typeface="Helvetica" pitchFamily="34" charset="0"/>
              </a:rPr>
              <a:t/>
            </a:r>
            <a:br>
              <a:rPr lang="en-US" b="1" u="sng">
                <a:latin typeface="Helvetica" pitchFamily="34" charset="0"/>
              </a:rPr>
            </a:br>
            <a:r>
              <a:rPr lang="en-US" b="1" u="sng">
                <a:latin typeface="Helvetica" pitchFamily="34" charset="0"/>
              </a:rPr>
              <a:t> Paleosols (Ancient soils):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1325" y="2416175"/>
            <a:ext cx="79406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aseline="30000">
                <a:latin typeface="Helvetica" pitchFamily="34" charset="0"/>
              </a:rPr>
              <a:t>14</a:t>
            </a:r>
            <a:r>
              <a:rPr lang="en-US">
                <a:latin typeface="Helvetica" pitchFamily="34" charset="0"/>
              </a:rPr>
              <a:t>C dating: </a:t>
            </a:r>
            <a:r>
              <a:rPr lang="en-US" baseline="30000">
                <a:latin typeface="Helvetica" pitchFamily="34" charset="0"/>
              </a:rPr>
              <a:t>14</a:t>
            </a:r>
            <a:r>
              <a:rPr lang="en-US">
                <a:latin typeface="Helvetica" pitchFamily="34" charset="0"/>
              </a:rPr>
              <a:t>C/</a:t>
            </a:r>
            <a:r>
              <a:rPr lang="en-US" baseline="30000">
                <a:latin typeface="Helvetica" pitchFamily="34" charset="0"/>
              </a:rPr>
              <a:t>12</a:t>
            </a:r>
            <a:r>
              <a:rPr lang="en-US">
                <a:latin typeface="Helvetica" pitchFamily="34" charset="0"/>
              </a:rPr>
              <a:t>C ratio in atmosphere is constant until bomb testing in the 60’s.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aseline="30000">
                <a:latin typeface="Helvetica" pitchFamily="34" charset="0"/>
              </a:rPr>
              <a:t>14</a:t>
            </a:r>
            <a:r>
              <a:rPr lang="en-US">
                <a:latin typeface="Helvetica" pitchFamily="34" charset="0"/>
              </a:rPr>
              <a:t>C decays to 1</a:t>
            </a:r>
            <a:r>
              <a:rPr lang="en-US" baseline="30000">
                <a:latin typeface="Helvetica" pitchFamily="34" charset="0"/>
              </a:rPr>
              <a:t>4</a:t>
            </a:r>
            <a:r>
              <a:rPr lang="en-US">
                <a:latin typeface="Helvetica" pitchFamily="34" charset="0"/>
              </a:rPr>
              <a:t>N, emitting beta.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1/2 life of </a:t>
            </a:r>
            <a:r>
              <a:rPr lang="en-US" baseline="30000">
                <a:latin typeface="Helvetica" pitchFamily="34" charset="0"/>
              </a:rPr>
              <a:t>14</a:t>
            </a:r>
            <a:r>
              <a:rPr lang="en-US">
                <a:latin typeface="Helvetica" pitchFamily="34" charset="0"/>
              </a:rPr>
              <a:t>C is 5568 yr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382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33400" y="558800"/>
            <a:ext cx="7940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latin typeface="Helvetica" pitchFamily="34" charset="0"/>
              </a:rPr>
              <a:t>Landforms and soil development</a:t>
            </a:r>
            <a:endParaRPr lang="en-US" dirty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  <a:p>
            <a:endParaRPr lang="en-US" u="sng" dirty="0">
              <a:latin typeface="Helvetica" pitchFamily="34" charset="0"/>
            </a:endParaRPr>
          </a:p>
          <a:p>
            <a:endParaRPr lang="en-US" u="sng" dirty="0">
              <a:latin typeface="Helvetica" pitchFamily="34" charset="0"/>
            </a:endParaRPr>
          </a:p>
          <a:p>
            <a:r>
              <a:rPr lang="en-US" dirty="0">
                <a:latin typeface="Helvetica" pitchFamily="34" charset="0"/>
              </a:rPr>
              <a:t>Different parent materials often have a distinctive landform</a:t>
            </a:r>
            <a:r>
              <a:rPr lang="en-US" dirty="0" smtClean="0">
                <a:latin typeface="Helvetica" pitchFamily="34" charset="0"/>
              </a:rPr>
              <a:t>.</a:t>
            </a:r>
            <a:endParaRPr lang="en-US" dirty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>
                <a:latin typeface="Helvetica" pitchFamily="34" charset="0"/>
              </a:rPr>
              <a:t>“Most soils form on rocks in place (residual soils</a:t>
            </a:r>
            <a:r>
              <a:rPr lang="en-US" dirty="0" smtClean="0">
                <a:latin typeface="Helvetica" pitchFamily="34" charset="0"/>
              </a:rPr>
              <a:t>).”</a:t>
            </a:r>
            <a:endParaRPr lang="en-US" dirty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70866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838200"/>
          <a:ext cx="8915400" cy="5684091"/>
        </p:xfrm>
        <a:graphic>
          <a:graphicData uri="http://schemas.openxmlformats.org/drawingml/2006/table">
            <a:tbl>
              <a:tblPr/>
              <a:tblGrid>
                <a:gridCol w="1998279"/>
                <a:gridCol w="6917121"/>
              </a:tblGrid>
              <a:tr h="563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Vrinda"/>
                        </a:rPr>
                        <a:t>Term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Vrinda"/>
                        </a:rPr>
                        <a:t>Brief definition</a:t>
                      </a:r>
                      <a:endParaRPr lang="en-US" sz="2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5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Vrinda"/>
                        </a:rPr>
                        <a:t>Lessivage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washing in suspension of fine clay &amp; lesser amounts of coarse clay &amp; fine silt down cracks &amp; other void in a soil body.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Vrinda"/>
                        </a:rPr>
                        <a:t>Pedoturbation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Biological &amp; physical (freeze-thaw &amp; wet-dry cycles) churning &amp; cycling of soil materials, thereby homogenizing the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solum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in varying degrees.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Vrinda"/>
                        </a:rPr>
                        <a:t>podzolization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chemical migration of aluminum &amp; iron &amp; organic matter, resulting in the concentration of silica 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ie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.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silication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) in the layer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eluviated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Vrinda"/>
                        </a:rPr>
                        <a:t>laterization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desilication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feralization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ferritization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allitization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chemical migration of silica out of the soil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solum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&amp; thus the concentration of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sesqsuioxides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in the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solum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(goethite, gibbsite, etc.), with or without formation of ironstone 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laterite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, hardened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plinthite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) &amp; concretions.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558800"/>
            <a:ext cx="794067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Landforms and soil development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 u="sng">
              <a:latin typeface="Helvetica" pitchFamily="34" charset="0"/>
            </a:endParaRPr>
          </a:p>
          <a:p>
            <a:endParaRPr lang="en-US" u="sng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Erosion tends to level off parent rock and leave a layer of soil behind.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This landform is called a </a:t>
            </a:r>
            <a:r>
              <a:rPr lang="en-US" b="1">
                <a:latin typeface="Helvetica" pitchFamily="34" charset="0"/>
              </a:rPr>
              <a:t>pediment.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Water then can cut these up, leaving behind </a:t>
            </a:r>
            <a:r>
              <a:rPr lang="en-US" b="1">
                <a:latin typeface="Helvetica" pitchFamily="34" charset="0"/>
              </a:rPr>
              <a:t>plateaus</a:t>
            </a:r>
            <a:r>
              <a:rPr lang="en-US">
                <a:latin typeface="Helvetica" pitchFamily="34" charset="0"/>
              </a:rPr>
              <a:t> (large flat areas) or </a:t>
            </a:r>
            <a:r>
              <a:rPr lang="en-US" b="1">
                <a:latin typeface="Helvetica" pitchFamily="34" charset="0"/>
              </a:rPr>
              <a:t>mesas</a:t>
            </a:r>
            <a:r>
              <a:rPr lang="en-US">
                <a:latin typeface="Helvetica" pitchFamily="34" charset="0"/>
              </a:rPr>
              <a:t> (smaller flat areas) or </a:t>
            </a:r>
            <a:r>
              <a:rPr lang="en-US" b="1">
                <a:latin typeface="Helvetica" pitchFamily="34" charset="0"/>
              </a:rPr>
              <a:t>buttes</a:t>
            </a:r>
            <a:r>
              <a:rPr lang="en-US">
                <a:latin typeface="Helvetica" pitchFamily="34" charset="0"/>
              </a:rPr>
              <a:t> (even smaller areas).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These are cut up with </a:t>
            </a:r>
            <a:r>
              <a:rPr lang="en-US" b="1">
                <a:latin typeface="Helvetica" pitchFamily="34" charset="0"/>
              </a:rPr>
              <a:t>bluffs</a:t>
            </a:r>
            <a:r>
              <a:rPr lang="en-US">
                <a:latin typeface="Helvetica" pitchFamily="34" charset="0"/>
              </a:rPr>
              <a:t> and </a:t>
            </a:r>
            <a:r>
              <a:rPr lang="en-US" b="1">
                <a:latin typeface="Helvetica" pitchFamily="34" charset="0"/>
              </a:rPr>
              <a:t>scarps</a:t>
            </a:r>
            <a:r>
              <a:rPr lang="en-US">
                <a:latin typeface="Helvetica" pitchFamily="34" charset="0"/>
              </a:rPr>
              <a:t> on the sides. </a:t>
            </a:r>
          </a:p>
          <a:p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763000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558800"/>
            <a:ext cx="7940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Materials deposited by water</a:t>
            </a:r>
            <a:r>
              <a:rPr lang="en-US">
                <a:latin typeface="Helvetica" pitchFamily="34" charset="0"/>
              </a:rPr>
              <a:t> are called </a:t>
            </a:r>
            <a:r>
              <a:rPr lang="en-US" b="1">
                <a:latin typeface="Helvetica" pitchFamily="34" charset="0"/>
              </a:rPr>
              <a:t>alluvium. </a:t>
            </a:r>
          </a:p>
          <a:p>
            <a:endParaRPr lang="en-US" b="1">
              <a:latin typeface="Helvetica" pitchFamily="34" charset="0"/>
            </a:endParaRPr>
          </a:p>
          <a:p>
            <a:endParaRPr lang="en-US" b="1">
              <a:latin typeface="Helvetica" pitchFamily="34" charset="0"/>
            </a:endParaRPr>
          </a:p>
          <a:p>
            <a:endParaRPr lang="en-US" b="1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Floodplains: </a:t>
            </a:r>
            <a:r>
              <a:rPr lang="en-US">
                <a:latin typeface="Helvetica" pitchFamily="34" charset="0"/>
              </a:rPr>
              <a:t>low flat deposits (floods)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River Terraces:</a:t>
            </a:r>
            <a:r>
              <a:rPr lang="en-US">
                <a:latin typeface="Helvetica" pitchFamily="34" charset="0"/>
              </a:rPr>
              <a:t> Somewhat less flat areas deposited by rivers at flood stage or in previous channels.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Alluvial Fans:</a:t>
            </a:r>
            <a:r>
              <a:rPr lang="en-US">
                <a:latin typeface="Helvetica" pitchFamily="34" charset="0"/>
              </a:rPr>
              <a:t> Not flat; material carried down mountain canyons land left during flood events.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Bajadas</a:t>
            </a:r>
            <a:r>
              <a:rPr lang="en-US">
                <a:latin typeface="Helvetica" pitchFamily="34" charset="0"/>
              </a:rPr>
              <a:t>: Coalesced alluvial fans at base of mountains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558800"/>
            <a:ext cx="79406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Materials deposited by water</a:t>
            </a:r>
            <a:r>
              <a:rPr lang="en-US">
                <a:latin typeface="Helvetica" pitchFamily="34" charset="0"/>
              </a:rPr>
              <a:t> are called </a:t>
            </a:r>
            <a:r>
              <a:rPr lang="en-US" b="1">
                <a:latin typeface="Helvetica" pitchFamily="34" charset="0"/>
              </a:rPr>
              <a:t>alluvium. </a:t>
            </a:r>
          </a:p>
          <a:p>
            <a:endParaRPr lang="en-US" b="1">
              <a:latin typeface="Helvetica" pitchFamily="34" charset="0"/>
            </a:endParaRPr>
          </a:p>
          <a:p>
            <a:endParaRPr lang="en-US" b="1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Peneplains</a:t>
            </a:r>
            <a:r>
              <a:rPr lang="en-US">
                <a:latin typeface="Helvetica" pitchFamily="34" charset="0"/>
              </a:rPr>
              <a:t>: Nearly level areas near streams from low flooding.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Playa</a:t>
            </a:r>
            <a:r>
              <a:rPr lang="en-US">
                <a:latin typeface="Helvetica" pitchFamily="34" charset="0"/>
              </a:rPr>
              <a:t>: Dried up lake bed (</a:t>
            </a:r>
            <a:r>
              <a:rPr lang="en-US" b="1">
                <a:latin typeface="Helvetica" pitchFamily="34" charset="0"/>
              </a:rPr>
              <a:t>lacustrine deposit</a:t>
            </a:r>
            <a:r>
              <a:rPr lang="en-US">
                <a:latin typeface="Helvetica" pitchFamily="34" charset="0"/>
              </a:rPr>
              <a:t>)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Marine Sediments:</a:t>
            </a:r>
            <a:r>
              <a:rPr lang="en-US">
                <a:latin typeface="Helvetica" pitchFamily="34" charset="0"/>
              </a:rPr>
              <a:t> make up limestone and dolomite deposits, beaches, deltas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3400" y="558800"/>
            <a:ext cx="7940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Materials deposited by winds are </a:t>
            </a:r>
            <a:r>
              <a:rPr lang="en-US" b="1">
                <a:latin typeface="Helvetica" pitchFamily="34" charset="0"/>
              </a:rPr>
              <a:t>Aeolian</a:t>
            </a:r>
            <a:r>
              <a:rPr lang="en-US">
                <a:latin typeface="Helvetica" pitchFamily="34" charset="0"/>
              </a:rPr>
              <a:t> deposits: </a:t>
            </a: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Fine silts, sands, clays.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 lot of this during the last glacial period forming </a:t>
            </a:r>
            <a:r>
              <a:rPr lang="en-US" b="1">
                <a:latin typeface="Helvetica" pitchFamily="34" charset="0"/>
              </a:rPr>
              <a:t>loess</a:t>
            </a:r>
            <a:r>
              <a:rPr lang="en-US">
                <a:latin typeface="Helvetica" pitchFamily="34" charset="0"/>
              </a:rPr>
              <a:t> soils.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 Loess soils in the midwest are some of the best for farming because of optimal particle size (silt)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Also much aeolian activity in desert systems today.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You have seen this in Nevada; good examples near Honey Lake and Washoe Lake, for example.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558800"/>
            <a:ext cx="79406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Materials deposited by ice: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r>
              <a:rPr lang="en-US">
                <a:latin typeface="Helvetica" pitchFamily="34" charset="0"/>
              </a:rPr>
              <a:t>Ice sheet during Pleistocene.</a:t>
            </a:r>
          </a:p>
          <a:p>
            <a:endParaRPr lang="en-US">
              <a:latin typeface="Helvetica" pitchFamily="34" charset="0"/>
            </a:endParaRPr>
          </a:p>
          <a:p>
            <a:r>
              <a:rPr lang="en-US" b="1">
                <a:latin typeface="Helvetica" pitchFamily="34" charset="0"/>
              </a:rPr>
              <a:t>Glacial till:</a:t>
            </a:r>
            <a:r>
              <a:rPr lang="en-US">
                <a:latin typeface="Helvetica" pitchFamily="34" charset="0"/>
              </a:rPr>
              <a:t> general name for glacial deposits.</a:t>
            </a:r>
          </a:p>
          <a:p>
            <a:endParaRPr lang="en-US">
              <a:latin typeface="Helvetica" pitchFamily="34" charset="0"/>
            </a:endParaRPr>
          </a:p>
          <a:p>
            <a:r>
              <a:rPr lang="en-US" b="1">
                <a:latin typeface="Helvetica" pitchFamily="34" charset="0"/>
              </a:rPr>
              <a:t>Terminal moraine:</a:t>
            </a:r>
            <a:r>
              <a:rPr lang="en-US">
                <a:latin typeface="Helvetica" pitchFamily="34" charset="0"/>
              </a:rPr>
              <a:t> ice melted as fast as it formed, leaving a sort of dike</a:t>
            </a:r>
          </a:p>
          <a:p>
            <a:r>
              <a:rPr lang="en-US" b="1">
                <a:latin typeface="Helvetica" pitchFamily="34" charset="0"/>
              </a:rPr>
              <a:t>Lateral moraine</a:t>
            </a:r>
            <a:r>
              <a:rPr lang="en-US">
                <a:latin typeface="Helvetica" pitchFamily="34" charset="0"/>
              </a:rPr>
              <a:t>: On  the sides of glacier, melting and deposition</a:t>
            </a:r>
          </a:p>
          <a:p>
            <a:r>
              <a:rPr lang="en-US" b="1">
                <a:latin typeface="Helvetica" pitchFamily="34" charset="0"/>
              </a:rPr>
              <a:t>Ground moraine:</a:t>
            </a:r>
            <a:r>
              <a:rPr lang="en-US">
                <a:latin typeface="Helvetica" pitchFamily="34" charset="0"/>
              </a:rPr>
              <a:t> ice melted faster than it formed, leaving a flatter deposit from material within the 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3400" y="558800"/>
            <a:ext cx="79406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Materials deposited by ice: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r>
              <a:rPr lang="en-US" b="1">
                <a:latin typeface="Helvetica" pitchFamily="34" charset="0"/>
              </a:rPr>
              <a:t>Outwash plains: </a:t>
            </a:r>
            <a:r>
              <a:rPr lang="en-US">
                <a:latin typeface="Helvetica" pitchFamily="34" charset="0"/>
              </a:rPr>
              <a:t>near edges of glaciers, water borne.</a:t>
            </a:r>
          </a:p>
          <a:p>
            <a:r>
              <a:rPr lang="en-US" b="1">
                <a:latin typeface="Helvetica" pitchFamily="34" charset="0"/>
              </a:rPr>
              <a:t>Eskers</a:t>
            </a:r>
            <a:r>
              <a:rPr lang="en-US">
                <a:latin typeface="Helvetica" pitchFamily="34" charset="0"/>
              </a:rPr>
              <a:t>: tunnels beneath the ice, filled up with sand and other deposits.</a:t>
            </a:r>
          </a:p>
          <a:p>
            <a:r>
              <a:rPr lang="en-US" b="1">
                <a:latin typeface="Helvetica" pitchFamily="34" charset="0"/>
              </a:rPr>
              <a:t>Kettle:</a:t>
            </a:r>
            <a:r>
              <a:rPr lang="en-US">
                <a:latin typeface="Helvetica" pitchFamily="34" charset="0"/>
              </a:rPr>
              <a:t> block of ice left, sediment washed around it, then ice melted leaving a hole.</a:t>
            </a:r>
          </a:p>
          <a:p>
            <a:r>
              <a:rPr lang="en-US" b="1">
                <a:latin typeface="Helvetica" pitchFamily="34" charset="0"/>
              </a:rPr>
              <a:t>Erratics:</a:t>
            </a:r>
            <a:r>
              <a:rPr lang="en-US">
                <a:latin typeface="Helvetica" pitchFamily="34" charset="0"/>
              </a:rPr>
              <a:t> large boulders left behind.</a:t>
            </a:r>
          </a:p>
          <a:p>
            <a:r>
              <a:rPr lang="en-US" b="1">
                <a:latin typeface="Helvetica" pitchFamily="34" charset="0"/>
              </a:rPr>
              <a:t>Basal till:</a:t>
            </a:r>
            <a:r>
              <a:rPr lang="en-US">
                <a:latin typeface="Helvetica" pitchFamily="34" charset="0"/>
              </a:rPr>
              <a:t> book failes to mention this. It is what was under the ice and very compacted (cement-like). Holds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" y="558800"/>
            <a:ext cx="79406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Helvetica" pitchFamily="34" charset="0"/>
              </a:rPr>
              <a:t>Sediments moved by gravity are called </a:t>
            </a:r>
            <a:r>
              <a:rPr lang="en-US" b="1" u="sng">
                <a:latin typeface="Helvetica" pitchFamily="34" charset="0"/>
              </a:rPr>
              <a:t>colluvium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 b="1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Talus: </a:t>
            </a:r>
            <a:r>
              <a:rPr lang="en-US">
                <a:latin typeface="Helvetica" pitchFamily="34" charset="0"/>
              </a:rPr>
              <a:t>rocky material</a:t>
            </a:r>
            <a:endParaRPr lang="en-US" b="1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Soil creep: </a:t>
            </a:r>
            <a:r>
              <a:rPr lang="en-US">
                <a:latin typeface="Helvetica" pitchFamily="34" charset="0"/>
              </a:rPr>
              <a:t>slow movement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Solifluction: </a:t>
            </a:r>
            <a:r>
              <a:rPr lang="en-US">
                <a:latin typeface="Helvetica" pitchFamily="34" charset="0"/>
              </a:rPr>
              <a:t>slow movement (few cm per day)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Debris flow, mudflow, earthflow:</a:t>
            </a:r>
            <a:r>
              <a:rPr lang="en-US">
                <a:latin typeface="Helvetica" pitchFamily="34" charset="0"/>
              </a:rPr>
              <a:t> self-explanatory.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b="1">
                <a:latin typeface="Helvetica" pitchFamily="34" charset="0"/>
              </a:rPr>
              <a:t>Avalanche</a:t>
            </a:r>
            <a:r>
              <a:rPr lang="en-US">
                <a:latin typeface="Helvetica" pitchFamily="34" charset="0"/>
              </a:rPr>
              <a:t>: rapid flow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9406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Development of soil horizons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Think again of what would happen to our parent materials laid out in different climates.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Materials move downward, forming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Soil layers that are often approximately parallel with the soil’s surface</a:t>
            </a:r>
            <a:r>
              <a:rPr lang="en-US" b="1">
                <a:latin typeface="Helvetica" pitchFamily="34" charset="0"/>
              </a:rPr>
              <a:t>.</a:t>
            </a:r>
            <a:r>
              <a:rPr lang="en-US">
                <a:latin typeface="Helvetica" pitchFamily="34" charset="0"/>
              </a:rPr>
              <a:t>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Boundaries can be </a:t>
            </a:r>
            <a:r>
              <a:rPr lang="en-US" b="1">
                <a:latin typeface="Helvetica" pitchFamily="34" charset="0"/>
              </a:rPr>
              <a:t>abrupt</a:t>
            </a:r>
            <a:r>
              <a:rPr lang="en-US">
                <a:latin typeface="Helvetica" pitchFamily="34" charset="0"/>
              </a:rPr>
              <a:t> (distinct) or </a:t>
            </a:r>
            <a:r>
              <a:rPr lang="en-US" b="1">
                <a:latin typeface="Helvetica" pitchFamily="34" charset="0"/>
              </a:rPr>
              <a:t>indistinct</a:t>
            </a:r>
            <a:r>
              <a:rPr lang="en-US">
                <a:latin typeface="Helvetica" pitchFamily="34" charset="0"/>
              </a:rPr>
              <a:t>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Boundaries can also be </a:t>
            </a:r>
            <a:r>
              <a:rPr lang="en-US" b="1">
                <a:latin typeface="Helvetica" pitchFamily="34" charset="0"/>
              </a:rPr>
              <a:t>smooth</a:t>
            </a:r>
            <a:r>
              <a:rPr lang="en-US">
                <a:latin typeface="Helvetica" pitchFamily="34" charset="0"/>
              </a:rPr>
              <a:t> (even thickness) or </a:t>
            </a:r>
            <a:r>
              <a:rPr lang="en-US" b="1">
                <a:latin typeface="Helvetica" pitchFamily="34" charset="0"/>
              </a:rPr>
              <a:t>tonguing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Horizons form by physical and chemical movement, sometimes also by animals (Mollisols).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838200"/>
          <a:ext cx="8915400" cy="4709160"/>
        </p:xfrm>
        <a:graphic>
          <a:graphicData uri="http://schemas.openxmlformats.org/drawingml/2006/table">
            <a:tbl>
              <a:tblPr/>
              <a:tblGrid>
                <a:gridCol w="1998279"/>
                <a:gridCol w="6917121"/>
              </a:tblGrid>
              <a:tr h="563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Vrinda"/>
                        </a:rPr>
                        <a:t>Term</a:t>
                      </a: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Vrinda"/>
                        </a:rPr>
                        <a:t>Brief definition</a:t>
                      </a:r>
                      <a:endParaRPr lang="en-US" sz="28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5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Vrinda"/>
                        </a:rPr>
                        <a:t>decomposition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breakdown of mineral &amp; organic materials.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Vrinda"/>
                        </a:rPr>
                        <a:t>synthesis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formation of new particles of mineral &amp; organic species.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Vrinda"/>
                        </a:rPr>
                        <a:t>melanization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darkening of light colored mineral, initially unconsolidated materials by admixture of organic matter (as in a dark Al or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mollic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or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Vrinda"/>
                        </a:rPr>
                        <a:t>umbric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 horizon).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Vrinda"/>
                        </a:rPr>
                        <a:t>leucinization</a:t>
                      </a:r>
                      <a:endParaRPr lang="en-US" sz="2400" dirty="0"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Vrinda"/>
                        </a:rPr>
                        <a:t>The paling of soil horizons by disappearance of dark organic materials either through transformation to light colored ones or through removal from the horizons.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1625600" y="4629150"/>
            <a:ext cx="449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Oxisol                          Spodosol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515938" y="5160963"/>
            <a:ext cx="5776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Photos courtesy of USDA NRCS, National Survey Center</a:t>
            </a:r>
          </a:p>
          <a:p>
            <a:r>
              <a:rPr lang="en-US" sz="1600">
                <a:latin typeface="Helvetica" pitchFamily="34" charset="0"/>
              </a:rPr>
              <a:t>http://www.statlab.iastate.edu/soils/photogal/orders/soiord.htm</a:t>
            </a:r>
          </a:p>
          <a:p>
            <a:endParaRPr lang="en-US" sz="1600">
              <a:latin typeface="Helvetica" pitchFamily="34" charset="0"/>
            </a:endParaRPr>
          </a:p>
        </p:txBody>
      </p:sp>
      <p:pic>
        <p:nvPicPr>
          <p:cNvPr id="624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85850"/>
            <a:ext cx="34305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1085850"/>
            <a:ext cx="34305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9"/>
          <p:cNvSpPr txBox="1">
            <a:spLocks noChangeArrowheads="1"/>
          </p:cNvSpPr>
          <p:nvPr/>
        </p:nvSpPr>
        <p:spPr bwMode="auto">
          <a:xfrm>
            <a:off x="1625600" y="4629150"/>
            <a:ext cx="445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Aridisol                            Entisol</a:t>
            </a:r>
          </a:p>
        </p:txBody>
      </p:sp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515938" y="5160963"/>
            <a:ext cx="5776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Photos courtesy of USDA NRCS, National Survey Center</a:t>
            </a:r>
          </a:p>
          <a:p>
            <a:r>
              <a:rPr lang="en-US" sz="1600">
                <a:latin typeface="Helvetica" pitchFamily="34" charset="0"/>
              </a:rPr>
              <a:t>http://www.statlab.iastate.edu/soils/photogal/orders/soiord.htm</a:t>
            </a:r>
          </a:p>
          <a:p>
            <a:endParaRPr lang="en-US" sz="1600">
              <a:latin typeface="Helvetica" pitchFamily="34" charset="0"/>
            </a:endParaRPr>
          </a:p>
        </p:txBody>
      </p:sp>
      <p:pic>
        <p:nvPicPr>
          <p:cNvPr id="6349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971550"/>
            <a:ext cx="34305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971550"/>
            <a:ext cx="34305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8"/>
          <p:cNvSpPr txBox="1">
            <a:spLocks noChangeArrowheads="1"/>
          </p:cNvSpPr>
          <p:nvPr/>
        </p:nvSpPr>
        <p:spPr bwMode="auto">
          <a:xfrm>
            <a:off x="1625600" y="4629150"/>
            <a:ext cx="442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Inceptisol                       Mollisol</a:t>
            </a:r>
          </a:p>
        </p:txBody>
      </p:sp>
      <p:sp>
        <p:nvSpPr>
          <p:cNvPr id="64516" name="Text Box 9"/>
          <p:cNvSpPr txBox="1">
            <a:spLocks noChangeArrowheads="1"/>
          </p:cNvSpPr>
          <p:nvPr/>
        </p:nvSpPr>
        <p:spPr bwMode="auto">
          <a:xfrm>
            <a:off x="515938" y="5160963"/>
            <a:ext cx="5776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34" charset="0"/>
              </a:rPr>
              <a:t>Photos courtesy of USDA NRCS, National Survey Center</a:t>
            </a:r>
          </a:p>
          <a:p>
            <a:r>
              <a:rPr lang="en-US" sz="1600">
                <a:latin typeface="Helvetica" pitchFamily="34" charset="0"/>
              </a:rPr>
              <a:t>http://www.statlab.iastate.edu/soils/photogal/orders/soiord.htm</a:t>
            </a:r>
          </a:p>
          <a:p>
            <a:endParaRPr lang="en-US" sz="1600">
              <a:latin typeface="Helvetica" pitchFamily="34" charset="0"/>
            </a:endParaRPr>
          </a:p>
        </p:txBody>
      </p:sp>
      <p:pic>
        <p:nvPicPr>
          <p:cNvPr id="6451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085850"/>
            <a:ext cx="34305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1143000"/>
            <a:ext cx="34305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"/>
          <p:cNvSpPr txBox="1">
            <a:spLocks noChangeArrowheads="1"/>
          </p:cNvSpPr>
          <p:nvPr/>
        </p:nvSpPr>
        <p:spPr bwMode="auto">
          <a:xfrm>
            <a:off x="381000" y="838200"/>
            <a:ext cx="82296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>
                <a:latin typeface="Helvetica" pitchFamily="34" charset="0"/>
              </a:rPr>
              <a:t>			Soil Horizons:</a:t>
            </a:r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/>
            <a:endParaRPr lang="en-US">
              <a:latin typeface="Helvetica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Letters are  used to designate horizons: A,B,C,R.</a:t>
            </a:r>
          </a:p>
          <a:p>
            <a:pPr marL="457200" indent="-457200"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Capitals are master horizons</a:t>
            </a:r>
          </a:p>
          <a:p>
            <a:pPr marL="457200" indent="-457200"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Small letters are suffixes for characteristics of master horizons (e.g., Bt)</a:t>
            </a:r>
          </a:p>
          <a:p>
            <a:pPr marL="457200" indent="-457200"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Arabic numerials after master indicate vertical subdivisions</a:t>
            </a:r>
          </a:p>
          <a:p>
            <a:pPr marL="457200" indent="-457200"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Arabic numerals before master indicate discontinuities (i.e., buried horizons)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2296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000" b="1">
                <a:latin typeface="Helvetica" pitchFamily="34" charset="0"/>
              </a:rPr>
              <a:t>	Horizons (layers) result from soil formation.</a:t>
            </a: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endParaRPr lang="en-US" sz="1600" b="1" u="sng">
              <a:latin typeface="Helvetica" pitchFamily="34" charset="0"/>
            </a:endParaRPr>
          </a:p>
          <a:p>
            <a:pPr marL="457200" indent="-457200">
              <a:defRPr/>
            </a:pPr>
            <a:endParaRPr lang="en-US" sz="1600" b="1" u="sng">
              <a:latin typeface="Helvetica" pitchFamily="34" charset="0"/>
            </a:endParaRPr>
          </a:p>
          <a:p>
            <a:pPr marL="457200" indent="-457200">
              <a:defRPr/>
            </a:pPr>
            <a:endParaRPr lang="en-US" sz="1600" b="1" u="sng">
              <a:latin typeface="Helvetica" pitchFamily="34" charset="0"/>
            </a:endParaRPr>
          </a:p>
          <a:p>
            <a:pPr marL="457200" indent="-457200">
              <a:defRPr/>
            </a:pPr>
            <a:r>
              <a:rPr lang="en-US" sz="1600" b="1" u="sng">
                <a:latin typeface="Helvetica" pitchFamily="34" charset="0"/>
              </a:rPr>
              <a:t>Basic soil profile</a:t>
            </a: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</a:t>
            </a:r>
            <a:r>
              <a:rPr lang="en-US" sz="1600" b="1" u="sng">
                <a:latin typeface="Helvetica" pitchFamily="34" charset="0"/>
              </a:rPr>
              <a:t>Horizon		Characteristics</a:t>
            </a: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O			Organic (litter)</a:t>
            </a: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A			Mineral soil high in organic matter</a:t>
            </a: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			</a:t>
            </a: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			and/or</a:t>
            </a: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E			Eluviated (leached, loss of clay)</a:t>
            </a: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B			Accumulation (Fe, Al oxides, clay)</a:t>
            </a:r>
          </a:p>
          <a:p>
            <a:pPr marL="457200" indent="-457200">
              <a:defRPr/>
            </a:pPr>
            <a:endParaRPr lang="en-US" sz="1600" b="1">
              <a:latin typeface="Helvetica" pitchFamily="34" charset="0"/>
            </a:endParaRPr>
          </a:p>
          <a:p>
            <a:pPr marL="457200" indent="-457200">
              <a:defRPr/>
            </a:pPr>
            <a:r>
              <a:rPr lang="en-US" sz="1600" b="1">
                <a:latin typeface="Helvetica" pitchFamily="34" charset="0"/>
              </a:rPr>
              <a:t>	C			Fractured parent material</a:t>
            </a:r>
          </a:p>
          <a:p>
            <a:pPr marL="457200" indent="-457200">
              <a:defRPr/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584325" y="27273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of soil profile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517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026"/>
          <p:cNvSpPr txBox="1">
            <a:spLocks noChangeArrowheads="1"/>
          </p:cNvSpPr>
          <p:nvPr/>
        </p:nvSpPr>
        <p:spPr bwMode="auto">
          <a:xfrm>
            <a:off x="1584325" y="27273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of soil profile</a:t>
            </a:r>
          </a:p>
        </p:txBody>
      </p:sp>
      <p:sp>
        <p:nvSpPr>
          <p:cNvPr id="68611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2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09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6"/>
          <p:cNvSpPr txBox="1">
            <a:spLocks noChangeArrowheads="1"/>
          </p:cNvSpPr>
          <p:nvPr/>
        </p:nvSpPr>
        <p:spPr bwMode="auto">
          <a:xfrm>
            <a:off x="1584325" y="272732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 of soil profile</a:t>
            </a:r>
          </a:p>
        </p:txBody>
      </p:sp>
      <p:sp>
        <p:nvSpPr>
          <p:cNvPr id="69635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6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534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1203325" y="381000"/>
            <a:ext cx="7940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Helvetica" pitchFamily="34" charset="0"/>
              </a:rPr>
              <a:t>Diagnostic horizons: used to differentiate and classify.</a:t>
            </a: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Helvetica" pitchFamily="34" charset="0"/>
              </a:rPr>
              <a:t>Epipedon: upper profile</a:t>
            </a:r>
          </a:p>
          <a:p>
            <a:pPr>
              <a:buFontTx/>
              <a:buChar char="•"/>
            </a:pPr>
            <a:endParaRPr lang="en-US">
              <a:latin typeface="Helvetica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Helvetica" pitchFamily="34" charset="0"/>
              </a:rPr>
              <a:t>Endopedon: lower profile</a:t>
            </a:r>
          </a:p>
          <a:p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66788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03325" y="381000"/>
            <a:ext cx="79406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Epipedon: Surface Horizon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r>
              <a:rPr lang="en-US">
                <a:latin typeface="Helvetica" pitchFamily="34" charset="0"/>
              </a:rPr>
              <a:t>Anthropic: Affected by People (e.g., plough layer)</a:t>
            </a:r>
          </a:p>
          <a:p>
            <a:r>
              <a:rPr lang="en-US">
                <a:latin typeface="Helvetica" pitchFamily="34" charset="0"/>
              </a:rPr>
              <a:t>Folistic: Infrequently saturated organic horizon.</a:t>
            </a:r>
          </a:p>
          <a:p>
            <a:r>
              <a:rPr lang="en-US">
                <a:latin typeface="Helvetica" pitchFamily="34" charset="0"/>
              </a:rPr>
              <a:t>Histic: Frequently saturated organic horizon.</a:t>
            </a:r>
          </a:p>
          <a:p>
            <a:r>
              <a:rPr lang="en-US">
                <a:latin typeface="Helvetica" pitchFamily="34" charset="0"/>
              </a:rPr>
              <a:t>Melanic: Thick, humus rich (black).</a:t>
            </a:r>
          </a:p>
          <a:p>
            <a:r>
              <a:rPr lang="en-US">
                <a:latin typeface="Helvetica" pitchFamily="34" charset="0"/>
              </a:rPr>
              <a:t>Mollic:	Rich in organic matter, dark brown-black, not very acidic</a:t>
            </a:r>
          </a:p>
          <a:p>
            <a:r>
              <a:rPr lang="en-US">
                <a:latin typeface="Helvetica" pitchFamily="34" charset="0"/>
              </a:rPr>
              <a:t>Ochric: Light-colored; Low in organic matter</a:t>
            </a:r>
          </a:p>
          <a:p>
            <a:r>
              <a:rPr lang="en-US">
                <a:latin typeface="Helvetica" pitchFamily="34" charset="0"/>
              </a:rPr>
              <a:t>Plaggen: People-caused high humus. (Manuring)</a:t>
            </a:r>
          </a:p>
          <a:p>
            <a:r>
              <a:rPr lang="en-US">
                <a:latin typeface="Helvetica" pitchFamily="34" charset="0"/>
              </a:rPr>
              <a:t>Umbric: Dark, but more acidic than Mollic</a:t>
            </a:r>
          </a:p>
          <a:p>
            <a:r>
              <a:rPr lang="en-US">
                <a:latin typeface="Helvetica" pitchFamily="34" charset="0"/>
              </a:rPr>
              <a:t>Relationships among horizons (VG Fig 2-21)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211580"/>
          <a:ext cx="8686800" cy="51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50"/>
                <a:gridCol w="5429250"/>
              </a:tblGrid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Form of </a:t>
                      </a:r>
                      <a:r>
                        <a:rPr lang="en-US" sz="2000" dirty="0" err="1" smtClean="0"/>
                        <a:t>pedoturbation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Soil-mixing agents</a:t>
                      </a:r>
                      <a:endParaRPr lang="en-US" sz="2800" dirty="0"/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Aeroturbation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Gas, air, wind</a:t>
                      </a:r>
                      <a:endParaRPr lang="en-US" sz="2400" dirty="0"/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Anthroturbation</a:t>
                      </a:r>
                      <a:r>
                        <a:rPr lang="en-US" sz="24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Humans</a:t>
                      </a:r>
                      <a:endParaRPr lang="en-US" sz="2400" dirty="0"/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Aquaturbation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(rain splash, eluviation/illuviation</a:t>
                      </a:r>
                    </a:p>
                    <a:p>
                      <a:r>
                        <a:rPr lang="en-US" sz="2400" dirty="0" smtClean="0"/>
                        <a:t>processes)</a:t>
                      </a:r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Argilliturbation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Shrinking and swelling of clays</a:t>
                      </a:r>
                      <a:endParaRPr lang="en-US" sz="2400" dirty="0"/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Cryoturbation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Freeze-thaw activity, ice crystals</a:t>
                      </a:r>
                      <a:endParaRPr lang="en-US" sz="2400" dirty="0"/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Crystalturbation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Crystals, such as ice and various salts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57400" y="457200"/>
            <a:ext cx="5907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Forms and agents of </a:t>
            </a:r>
            <a:r>
              <a:rPr lang="en-US" sz="3200" dirty="0" err="1" smtClean="0">
                <a:solidFill>
                  <a:srgbClr val="FF0000"/>
                </a:solidFill>
              </a:rPr>
              <a:t>Pedoturbation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3058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958850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794067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Endopedon: Subsurface horizon</a:t>
            </a:r>
            <a:endParaRPr lang="en-US" u="sng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Agric:	Clay and humus rich due to ploughing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Albic: Strongly leached, whitish colored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Argillic:Clay-rich due to migration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Calcic: Calcium carbonate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Cambic:Altered horizon but not one of the above. Occupies B horizon position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Duripan: Cemented pan by caused by silica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Fragipan:Physically hard compacted pan; Not chemically cemented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958850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794067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Endopedon: Subsurface horizon</a:t>
            </a:r>
            <a:endParaRPr lang="en-US" u="sng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Glossic: Degraded clay accumulation (used to be argillic, kandic, or natric)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Gypsic:Calcium sulfate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Kandic: Argillic horizon of kaolinite clays (lower CEC than Argillic)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Natric:Argillic horizon with high sodium or other base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Orstein: Thick, cemented illuvial horizon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Oxic: Highly-weathered, rich in Fe and Al oxides. Often reddish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58850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7940675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Helvetica" pitchFamily="34" charset="0"/>
              </a:rPr>
              <a:t>Endopedon: Subsurface horizon</a:t>
            </a:r>
            <a:endParaRPr lang="en-US" u="sng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Petrocalcic: Carbonate-cemented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Petrogypsic: Gypsum cemented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Placic:	Reddish, thin cemented pan of Fe, Mg and organic matter complexes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Salic:Salty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Sombric: Acidic, humus accumulation, tropical B horizon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>
                <a:latin typeface="Helvetica" pitchFamily="34" charset="0"/>
              </a:rPr>
              <a:t>Spodic: High in organic matter, iron, and aluminum oxides due to podzolization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70866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958850" y="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79406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Helvetica" pitchFamily="34" charset="0"/>
              </a:rPr>
              <a:t>Soils as Mapping units</a:t>
            </a:r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endParaRPr lang="en-US">
              <a:latin typeface="Helvetica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Helvetica" pitchFamily="34" charset="0"/>
              </a:rPr>
              <a:t>Pedons: smallest unit of soil that can be called an individual. </a:t>
            </a:r>
          </a:p>
          <a:p>
            <a:pPr>
              <a:buFontTx/>
              <a:buChar char="•"/>
            </a:pPr>
            <a:endParaRPr lang="en-US">
              <a:latin typeface="Helvetica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Helvetica" pitchFamily="34" charset="0"/>
              </a:rPr>
              <a:t>Polypedons: contiguous soils having the same thickness, humus, pH. Adjacent pedons which are similar, relate to series.</a:t>
            </a:r>
          </a:p>
          <a:p>
            <a:pPr>
              <a:buFontTx/>
              <a:buChar char="•"/>
            </a:pPr>
            <a:endParaRPr lang="en-US">
              <a:latin typeface="Helvetica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Helvetica" pitchFamily="34" charset="0"/>
              </a:rPr>
              <a:t>GIS is critical to mapping these days. Read this section.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739140"/>
          <a:ext cx="8686800" cy="556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50"/>
                <a:gridCol w="5429250"/>
              </a:tblGrid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Form of </a:t>
                      </a:r>
                      <a:r>
                        <a:rPr lang="en-US" sz="2000" dirty="0" err="1" smtClean="0"/>
                        <a:t>pedoturbation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Soil-mixing agents</a:t>
                      </a:r>
                      <a:endParaRPr lang="en-US" sz="2800" dirty="0"/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Faunalturbation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Bioturbation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Animals, including insects</a:t>
                      </a:r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Floralturbation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Bioturbation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Plants</a:t>
                      </a:r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Graviturbation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 movements, such as creep</a:t>
                      </a:r>
                      <a:endParaRPr lang="en-US" sz="2400" dirty="0"/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Impactturbation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Extraterrestrial impacts such as comets and</a:t>
                      </a:r>
                    </a:p>
                    <a:p>
                      <a:r>
                        <a:rPr lang="en-US" sz="2400" dirty="0" smtClean="0"/>
                        <a:t>meteorites, and human-generated</a:t>
                      </a:r>
                    </a:p>
                    <a:p>
                      <a:r>
                        <a:rPr lang="en-US" sz="2400" dirty="0" smtClean="0"/>
                        <a:t>impacts, that is, artillery shells and bombs</a:t>
                      </a:r>
                    </a:p>
                  </a:txBody>
                  <a:tcPr anchor="ctr"/>
                </a:tc>
              </a:tr>
              <a:tr h="666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Seismiturbation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Earthquakes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Summary of models of soil formation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3937861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1" y="990350"/>
            <a:ext cx="8839199" cy="26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1789</TotalTime>
  <Words>2568</Words>
  <Application>Microsoft Office PowerPoint</Application>
  <PresentationFormat>On-screen Show (4:3)</PresentationFormat>
  <Paragraphs>562</Paragraphs>
  <Slides>75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Calibri</vt:lpstr>
      <vt:lpstr>Constantia</vt:lpstr>
      <vt:lpstr>Helvetica</vt:lpstr>
      <vt:lpstr>Times</vt:lpstr>
      <vt:lpstr>Times New Roman</vt:lpstr>
      <vt:lpstr>Vrinda</vt:lpstr>
      <vt:lpstr>Wingdings</vt:lpstr>
      <vt:lpstr>Wingdings 2</vt:lpstr>
      <vt:lpstr>Flow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Nevada, Reno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Johnson</dc:creator>
  <cp:lastModifiedBy>Sadiqul Amin</cp:lastModifiedBy>
  <cp:revision>208</cp:revision>
  <dcterms:created xsi:type="dcterms:W3CDTF">2003-08-13T20:26:29Z</dcterms:created>
  <dcterms:modified xsi:type="dcterms:W3CDTF">2019-02-19T18:52:45Z</dcterms:modified>
</cp:coreProperties>
</file>