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05C374-AC6E-400A-8A60-187A320EFCB2}"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329189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5C374-AC6E-400A-8A60-187A320EFCB2}"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3121756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5C374-AC6E-400A-8A60-187A320EFCB2}"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364226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5C374-AC6E-400A-8A60-187A320EFCB2}"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105642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5C374-AC6E-400A-8A60-187A320EFCB2}"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442662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5C374-AC6E-400A-8A60-187A320EFCB2}"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101101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5C374-AC6E-400A-8A60-187A320EFCB2}"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1140657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5C374-AC6E-400A-8A60-187A320EFCB2}"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3613035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5C374-AC6E-400A-8A60-187A320EFCB2}"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208629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05C374-AC6E-400A-8A60-187A320EFCB2}"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322443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05C374-AC6E-400A-8A60-187A320EFCB2}"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D896-6DCE-4F25-B617-6D4D91386014}" type="slidenum">
              <a:rPr lang="en-US" smtClean="0"/>
              <a:t>‹#›</a:t>
            </a:fld>
            <a:endParaRPr lang="en-US"/>
          </a:p>
        </p:txBody>
      </p:sp>
    </p:spTree>
    <p:extLst>
      <p:ext uri="{BB962C8B-B14F-4D97-AF65-F5344CB8AC3E}">
        <p14:creationId xmlns:p14="http://schemas.microsoft.com/office/powerpoint/2010/main" val="57122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5C374-AC6E-400A-8A60-187A320EFCB2}" type="datetimeFigureOut">
              <a:rPr lang="en-US" smtClean="0"/>
              <a:t>11/12/2020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FD896-6DCE-4F25-B617-6D4D91386014}" type="slidenum">
              <a:rPr lang="en-US" smtClean="0"/>
              <a:t>‹#›</a:t>
            </a:fld>
            <a:endParaRPr lang="en-US"/>
          </a:p>
        </p:txBody>
      </p:sp>
    </p:spTree>
    <p:extLst>
      <p:ext uri="{BB962C8B-B14F-4D97-AF65-F5344CB8AC3E}">
        <p14:creationId xmlns:p14="http://schemas.microsoft.com/office/powerpoint/2010/main" val="618764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44020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anose="02020603050405020304" pitchFamily="18" charset="0"/>
                <a:cs typeface="Times New Roman" panose="02020603050405020304" pitchFamily="18" charset="0"/>
              </a:rPr>
              <a:t>Observational Learning or Modeling</a:t>
            </a:r>
          </a:p>
        </p:txBody>
      </p:sp>
      <p:sp>
        <p:nvSpPr>
          <p:cNvPr id="3" name="Content Placeholder 2"/>
          <p:cNvSpPr>
            <a:spLocks noGrp="1"/>
          </p:cNvSpPr>
          <p:nvPr>
            <p:ph idx="1"/>
          </p:nvPr>
        </p:nvSpPr>
        <p:spPr>
          <a:xfrm>
            <a:off x="1141412" y="2097088"/>
            <a:ext cx="9905999" cy="3976165"/>
          </a:xfrm>
        </p:spPr>
        <p:txBody>
          <a:bodyPr>
            <a:normAutofit/>
          </a:bodyPr>
          <a:lstStyle/>
          <a:p>
            <a:r>
              <a:rPr lang="en-US" sz="2800" dirty="0" smtClean="0">
                <a:latin typeface="Times New Roman" panose="02020603050405020304" pitchFamily="18" charset="0"/>
                <a:cs typeface="Times New Roman" panose="02020603050405020304" pitchFamily="18" charset="0"/>
              </a:rPr>
              <a:t>Children develop gender roles by patterning their behavior after models in the social environment. Modeling, or observational learning</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“the tendency for a person to reproduce the </a:t>
            </a:r>
            <a:r>
              <a:rPr lang="en-US" sz="2800" dirty="0">
                <a:latin typeface="Times New Roman" panose="02020603050405020304" pitchFamily="18" charset="0"/>
                <a:cs typeface="Times New Roman" panose="02020603050405020304" pitchFamily="18" charset="0"/>
              </a:rPr>
              <a:t>actions, attitudes, and emotional responses exhibited by real-life or symbolic models” (Mischel,1966,p.57).</a:t>
            </a:r>
            <a:r>
              <a:rPr lang="en-US" sz="2800" dirty="0" smtClean="0">
                <a:latin typeface="Times New Roman" panose="02020603050405020304" pitchFamily="18" charset="0"/>
                <a:cs typeface="Times New Roman" panose="02020603050405020304" pitchFamily="18" charset="0"/>
              </a:rPr>
              <a:t>Observational learning </a:t>
            </a:r>
            <a:r>
              <a:rPr lang="en-US" sz="2800" dirty="0">
                <a:latin typeface="Times New Roman" panose="02020603050405020304" pitchFamily="18" charset="0"/>
                <a:cs typeface="Times New Roman" panose="02020603050405020304" pitchFamily="18" charset="0"/>
              </a:rPr>
              <a:t>may occur from exposure to television, books, or people. </a:t>
            </a:r>
            <a:r>
              <a:rPr lang="en-US" sz="2800" dirty="0" smtClean="0">
                <a:latin typeface="Times New Roman" panose="02020603050405020304" pitchFamily="18" charset="0"/>
                <a:cs typeface="Times New Roman" panose="02020603050405020304" pitchFamily="18" charset="0"/>
              </a:rPr>
              <a:t>Gender roles are constructed and altered by exposure to new and different models</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4839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573206"/>
            <a:ext cx="9905999" cy="5527343"/>
          </a:xfrm>
        </p:spPr>
        <p:txBody>
          <a:bodyPr>
            <a:normAutofit/>
          </a:bodyPr>
          <a:lstStyle/>
          <a:p>
            <a:r>
              <a:rPr lang="en-US" sz="2800" dirty="0">
                <a:latin typeface="Times New Roman" panose="02020603050405020304" pitchFamily="18" charset="0"/>
                <a:cs typeface="Times New Roman" panose="02020603050405020304" pitchFamily="18" charset="0"/>
              </a:rPr>
              <a:t> At first, </a:t>
            </a:r>
            <a:r>
              <a:rPr lang="en-US" sz="2800" dirty="0" smtClean="0">
                <a:latin typeface="Times New Roman" panose="02020603050405020304" pitchFamily="18" charset="0"/>
                <a:cs typeface="Times New Roman" panose="02020603050405020304" pitchFamily="18" charset="0"/>
              </a:rPr>
              <a:t>children may not be very discriminating and </a:t>
            </a:r>
            <a:r>
              <a:rPr lang="en-US" sz="2800" dirty="0">
                <a:latin typeface="Times New Roman" panose="02020603050405020304" pitchFamily="18" charset="0"/>
                <a:cs typeface="Times New Roman" panose="02020603050405020304" pitchFamily="18" charset="0"/>
              </a:rPr>
              <a:t>may model anyone’s behavior</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Eventually, </a:t>
            </a:r>
            <a:r>
              <a:rPr lang="en-US" sz="2800" dirty="0" smtClean="0">
                <a:latin typeface="Times New Roman" panose="02020603050405020304" pitchFamily="18" charset="0"/>
                <a:cs typeface="Times New Roman" panose="02020603050405020304" pitchFamily="18" charset="0"/>
              </a:rPr>
              <a:t>they pay attention to the </a:t>
            </a:r>
            <a:r>
              <a:rPr lang="en-US" sz="2800" dirty="0">
                <a:latin typeface="Times New Roman" panose="02020603050405020304" pitchFamily="18" charset="0"/>
                <a:cs typeface="Times New Roman" panose="02020603050405020304" pitchFamily="18" charset="0"/>
              </a:rPr>
              <a:t>way others </a:t>
            </a:r>
            <a:r>
              <a:rPr lang="en-US" sz="2800" dirty="0" smtClean="0">
                <a:latin typeface="Times New Roman" panose="02020603050405020304" pitchFamily="18" charset="0"/>
                <a:cs typeface="Times New Roman" panose="02020603050405020304" pitchFamily="18" charset="0"/>
              </a:rPr>
              <a:t>respond to their imitative behavior. If others reward the behavior, it is likely to be repeated. Thus </a:t>
            </a:r>
            <a:r>
              <a:rPr lang="en-US" sz="2800" dirty="0">
                <a:latin typeface="Times New Roman" panose="02020603050405020304" pitchFamily="18" charset="0"/>
                <a:cs typeface="Times New Roman" panose="02020603050405020304" pitchFamily="18" charset="0"/>
              </a:rPr>
              <a:t>modeling and reinforcement interact with each other to influence behavior. If a little boy sees someone on television punching </a:t>
            </a:r>
            <a:r>
              <a:rPr lang="en-US" sz="2800" dirty="0" smtClean="0">
                <a:latin typeface="Times New Roman" panose="02020603050405020304" pitchFamily="18" charset="0"/>
                <a:cs typeface="Times New Roman" panose="02020603050405020304" pitchFamily="18" charset="0"/>
              </a:rPr>
              <a:t>another person, he may try out this behavior </a:t>
            </a:r>
            <a:r>
              <a:rPr lang="en-US" sz="2800" dirty="0">
                <a:latin typeface="Times New Roman" panose="02020603050405020304" pitchFamily="18" charset="0"/>
                <a:cs typeface="Times New Roman" panose="02020603050405020304" pitchFamily="18" charset="0"/>
              </a:rPr>
              <a:t>by punching his sibling or a toy.</a:t>
            </a:r>
          </a:p>
          <a:p>
            <a:r>
              <a:rPr lang="en-US" sz="2800" dirty="0">
                <a:latin typeface="Times New Roman" panose="02020603050405020304" pitchFamily="18" charset="0"/>
                <a:cs typeface="Times New Roman" panose="02020603050405020304" pitchFamily="18" charset="0"/>
              </a:rPr>
              <a:t>Although the parent may show disapproval when the </a:t>
            </a:r>
            <a:r>
              <a:rPr lang="en-US" sz="2800" dirty="0" smtClean="0">
                <a:latin typeface="Times New Roman" panose="02020603050405020304" pitchFamily="18" charset="0"/>
                <a:cs typeface="Times New Roman" panose="02020603050405020304" pitchFamily="18" charset="0"/>
              </a:rPr>
              <a:t>boy punches his sibling, the parent may respond to punching the toy with mixed reactions.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722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77922"/>
            <a:ext cx="9905999" cy="5254388"/>
          </a:xfrm>
        </p:spPr>
        <p:txBody>
          <a:bodyPr>
            <a:normAutofit/>
          </a:bodyPr>
          <a:lstStyle/>
          <a:p>
            <a:r>
              <a:rPr lang="en-US" sz="2800" dirty="0" smtClean="0">
                <a:latin typeface="Times New Roman" panose="02020603050405020304" pitchFamily="18" charset="0"/>
                <a:cs typeface="Times New Roman" panose="02020603050405020304" pitchFamily="18" charset="0"/>
              </a:rPr>
              <a:t>If everyone in the room laughs because </a:t>
            </a:r>
            <a:r>
              <a:rPr lang="en-US" sz="2800" dirty="0">
                <a:latin typeface="Times New Roman" panose="02020603050405020304" pitchFamily="18" charset="0"/>
                <a:cs typeface="Times New Roman" panose="02020603050405020304" pitchFamily="18" charset="0"/>
              </a:rPr>
              <a:t>they think the boy’s imitation of the television figure is cute, the boy will respond to this reinforcement by repeating the behavior.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Observational </a:t>
            </a:r>
            <a:r>
              <a:rPr lang="en-US" sz="2800" dirty="0">
                <a:latin typeface="Times New Roman" panose="02020603050405020304" pitchFamily="18" charset="0"/>
                <a:cs typeface="Times New Roman" panose="02020603050405020304" pitchFamily="18" charset="0"/>
              </a:rPr>
              <a:t>learning is more likely </a:t>
            </a:r>
            <a:r>
              <a:rPr lang="en-US" sz="2800" dirty="0" smtClean="0">
                <a:latin typeface="Times New Roman" panose="02020603050405020304" pitchFamily="18" charset="0"/>
                <a:cs typeface="Times New Roman" panose="02020603050405020304" pitchFamily="18" charset="0"/>
              </a:rPr>
              <a:t>to occur if the consequences of the model’s </a:t>
            </a:r>
            <a:r>
              <a:rPr lang="en-US" sz="2800" dirty="0">
                <a:latin typeface="Times New Roman" panose="02020603050405020304" pitchFamily="18" charset="0"/>
                <a:cs typeface="Times New Roman" panose="02020603050405020304" pitchFamily="18" charset="0"/>
              </a:rPr>
              <a:t>behavior are positive rather than negative.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Children </a:t>
            </a:r>
            <a:r>
              <a:rPr lang="en-US" sz="2800" dirty="0">
                <a:latin typeface="Times New Roman" panose="02020603050405020304" pitchFamily="18" charset="0"/>
                <a:cs typeface="Times New Roman" panose="02020603050405020304" pitchFamily="18" charset="0"/>
              </a:rPr>
              <a:t>should be more likely to imitate an aggressor on television who is glorified rather than punished. And many television </a:t>
            </a:r>
            <a:r>
              <a:rPr lang="en-US" sz="2800" dirty="0" smtClean="0">
                <a:latin typeface="Times New Roman" panose="02020603050405020304" pitchFamily="18" charset="0"/>
                <a:cs typeface="Times New Roman" panose="02020603050405020304" pitchFamily="18" charset="0"/>
              </a:rPr>
              <a:t>aggressors are glorified, in cartoons such as The Simpsons and Family </a:t>
            </a:r>
            <a:r>
              <a:rPr lang="en-US" sz="2800" dirty="0">
                <a:latin typeface="Times New Roman" panose="02020603050405020304" pitchFamily="18" charset="0"/>
                <a:cs typeface="Times New Roman" panose="02020603050405020304" pitchFamily="18" charset="0"/>
              </a:rPr>
              <a:t>Guy</a:t>
            </a:r>
            <a:r>
              <a:rPr lang="en-US" sz="2800" dirty="0" smtClean="0">
                <a:latin typeface="Times New Roman" panose="02020603050405020304" pitchFamily="18" charset="0"/>
                <a:cs typeface="Times New Roman" panose="02020603050405020304" pitchFamily="18" charset="0"/>
              </a:rPr>
              <a:t>, for example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79614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3343701" y="2688587"/>
          <a:ext cx="6127845" cy="3302781"/>
        </p:xfrm>
        <a:graphic>
          <a:graphicData uri="http://schemas.openxmlformats.org/drawingml/2006/table">
            <a:tbl>
              <a:tblPr firstRow="1" bandRow="1">
                <a:tableStyleId>{5C22544A-7EE6-4342-B048-85BDC9FD1C3A}</a:tableStyleId>
              </a:tblPr>
              <a:tblGrid>
                <a:gridCol w="6127845">
                  <a:extLst>
                    <a:ext uri="{9D8B030D-6E8A-4147-A177-3AD203B41FA5}">
                      <a16:colId xmlns:a16="http://schemas.microsoft.com/office/drawing/2014/main" val="20000"/>
                    </a:ext>
                  </a:extLst>
                </a:gridCol>
              </a:tblGrid>
              <a:tr h="370840">
                <a:tc>
                  <a:txBody>
                    <a:bodyPr/>
                    <a:lstStyle/>
                    <a:p>
                      <a:r>
                        <a:rPr lang="en-US" dirty="0" smtClean="0">
                          <a:latin typeface="Times New Roman" panose="02020603050405020304" pitchFamily="18" charset="0"/>
                          <a:cs typeface="Times New Roman" panose="02020603050405020304" pitchFamily="18" charset="0"/>
                        </a:rPr>
                        <a:t>TABLE5.1 CONDITIONS THAT INFLUENCE OBSERVATIONAL LEARNING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Observational learning increases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there is a positive relationship between the observer and the model.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consequences of model’s behavior are positive rather than negative.</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in a position of power.</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640861">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of the same sex and behaves in a gender-role congruent way.</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
        <p:nvSpPr>
          <p:cNvPr id="6" name="TextBox 5"/>
          <p:cNvSpPr txBox="1"/>
          <p:nvPr/>
        </p:nvSpPr>
        <p:spPr>
          <a:xfrm>
            <a:off x="1603611" y="818866"/>
            <a:ext cx="9055290" cy="1077218"/>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Some of the conditions that influence observational learning are shown in Table 5.1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92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13550"/>
            <a:ext cx="9905998" cy="1087453"/>
          </a:xfrm>
        </p:spPr>
        <p:txBody>
          <a:bodyPr>
            <a:normAutofit fontScale="90000"/>
          </a:bodyPr>
          <a:lstStyle/>
          <a:p>
            <a:r>
              <a:rPr lang="en-US" b="1" u="sng" dirty="0">
                <a:latin typeface="Times New Roman" panose="02020603050405020304" pitchFamily="18" charset="0"/>
                <a:cs typeface="Times New Roman" panose="02020603050405020304" pitchFamily="18" charset="0"/>
              </a:rPr>
              <a:t/>
            </a:r>
            <a:br>
              <a:rPr lang="en-US" b="1" u="sng" dirty="0">
                <a:latin typeface="Times New Roman" panose="02020603050405020304" pitchFamily="18" charset="0"/>
                <a:cs typeface="Times New Roman" panose="02020603050405020304" pitchFamily="18" charset="0"/>
              </a:rPr>
            </a:br>
            <a:r>
              <a:rPr lang="en-US" b="1" u="sng" dirty="0">
                <a:latin typeface="Times New Roman" panose="02020603050405020304" pitchFamily="18" charset="0"/>
                <a:cs typeface="Times New Roman" panose="02020603050405020304" pitchFamily="18" charset="0"/>
              </a:rPr>
              <a:t>GENDER-ROLE SOCIALIZATION</a:t>
            </a:r>
            <a:br>
              <a:rPr lang="en-US" b="1" u="sng" dirty="0">
                <a:latin typeface="Times New Roman" panose="02020603050405020304" pitchFamily="18" charset="0"/>
                <a:cs typeface="Times New Roman" panose="02020603050405020304" pitchFamily="18" charset="0"/>
              </a:rPr>
            </a:b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1625" y="1201003"/>
            <a:ext cx="9905999" cy="5254387"/>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Social learning theory is believed to be the basis for gender-role socialization theory. According </a:t>
            </a:r>
            <a:r>
              <a:rPr lang="en-US" sz="2800" dirty="0">
                <a:latin typeface="Times New Roman" panose="02020603050405020304" pitchFamily="18" charset="0"/>
                <a:cs typeface="Times New Roman" panose="02020603050405020304" pitchFamily="18" charset="0"/>
              </a:rPr>
              <a:t>to social learning theory, behavior is a function of rewards and observational learning.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According to gender-role socialization, different people and objects in a child’s environment provide rewards and models that shape behavior to fit gender-role norms. </a:t>
            </a:r>
          </a:p>
          <a:p>
            <a:r>
              <a:rPr lang="en-US" sz="2800" dirty="0" smtClean="0">
                <a:latin typeface="Times New Roman" panose="02020603050405020304" pitchFamily="18" charset="0"/>
                <a:cs typeface="Times New Roman" panose="02020603050405020304" pitchFamily="18" charset="0"/>
              </a:rPr>
              <a:t>A gents in the environment encourage women to be communal and men to be agentic, to take on the female and </a:t>
            </a:r>
            <a:r>
              <a:rPr lang="en-US" sz="2800" dirty="0">
                <a:latin typeface="Times New Roman" panose="02020603050405020304" pitchFamily="18" charset="0"/>
                <a:cs typeface="Times New Roman" panose="02020603050405020304" pitchFamily="18" charset="0"/>
              </a:rPr>
              <a:t>male gender roles. Boys are taught to be </a:t>
            </a:r>
            <a:r>
              <a:rPr lang="en-US" sz="2800" dirty="0" smtClean="0">
                <a:latin typeface="Times New Roman" panose="02020603050405020304" pitchFamily="18" charset="0"/>
                <a:cs typeface="Times New Roman" panose="02020603050405020304" pitchFamily="18" charset="0"/>
              </a:rPr>
              <a:t>assertive and to control their expression of feelings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where as girls are taught to express concern for others and to control their assertiveness. This encouragement may take the direct form of reinforcement or the indirect form of modeling</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29764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1"/>
            <a:ext cx="9905999" cy="5063320"/>
          </a:xfrm>
        </p:spPr>
        <p:txBody>
          <a:bodyPr>
            <a:normAutofit/>
          </a:bodyPr>
          <a:lstStyle/>
          <a:p>
            <a:r>
              <a:rPr lang="en-US" sz="2800" dirty="0" smtClean="0">
                <a:latin typeface="Times New Roman" panose="02020603050405020304" pitchFamily="18" charset="0"/>
                <a:cs typeface="Times New Roman" panose="02020603050405020304" pitchFamily="18" charset="0"/>
              </a:rPr>
              <a:t>Gender-role socialization may not only contribute to actual sex differences in behavior but could also contribute to the appearance </a:t>
            </a:r>
            <a:r>
              <a:rPr lang="en-US" sz="2800" dirty="0">
                <a:latin typeface="Times New Roman" panose="02020603050405020304" pitchFamily="18" charset="0"/>
                <a:cs typeface="Times New Roman" panose="02020603050405020304" pitchFamily="18" charset="0"/>
              </a:rPr>
              <a:t>of sex differences.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issue is one of response bias.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Women </a:t>
            </a:r>
            <a:r>
              <a:rPr lang="en-US" sz="2800" dirty="0">
                <a:latin typeface="Times New Roman" panose="02020603050405020304" pitchFamily="18" charset="0"/>
                <a:cs typeface="Times New Roman" panose="02020603050405020304" pitchFamily="18" charset="0"/>
              </a:rPr>
              <a:t>and men may distort their behavior in ways to make them appear more </a:t>
            </a:r>
            <a:r>
              <a:rPr lang="en-US" sz="2800" dirty="0" smtClean="0">
                <a:latin typeface="Times New Roman" panose="02020603050405020304" pitchFamily="18" charset="0"/>
                <a:cs typeface="Times New Roman" panose="02020603050405020304" pitchFamily="18" charset="0"/>
              </a:rPr>
              <a:t>consistent with traditional gender roles. This may explain why sex differences in empathy are larger for self-report measures than more objective measures. However, evidence also exists for a response bias in spatial ability. </a:t>
            </a:r>
          </a:p>
        </p:txBody>
      </p:sp>
    </p:spTree>
    <p:extLst>
      <p:ext uri="{BB962C8B-B14F-4D97-AF65-F5344CB8AC3E}">
        <p14:creationId xmlns:p14="http://schemas.microsoft.com/office/powerpoint/2010/main" val="1623939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50626"/>
            <a:ext cx="9905999" cy="5404513"/>
          </a:xfrm>
        </p:spPr>
        <p:txBody>
          <a:bodyPr>
            <a:normAutofit/>
          </a:bodyPr>
          <a:lstStyle/>
          <a:p>
            <a:r>
              <a:rPr lang="en-US" sz="2800" dirty="0">
                <a:latin typeface="Times New Roman" panose="02020603050405020304" pitchFamily="18" charset="0"/>
                <a:cs typeface="Times New Roman" panose="02020603050405020304" pitchFamily="18" charset="0"/>
              </a:rPr>
              <a:t>When the embedded figures test (a measure of spatial ability) was described as measuring empathy, feminine females performed better than masculine females, as shown in Figure 5.2 (Massa, Mayer, &amp; </a:t>
            </a:r>
            <a:r>
              <a:rPr lang="en-US" sz="2800" dirty="0" err="1">
                <a:latin typeface="Times New Roman" panose="02020603050405020304" pitchFamily="18" charset="0"/>
                <a:cs typeface="Times New Roman" panose="02020603050405020304" pitchFamily="18" charset="0"/>
              </a:rPr>
              <a:t>Bohon</a:t>
            </a:r>
            <a:r>
              <a:rPr lang="en-US" sz="2800" dirty="0">
                <a:latin typeface="Times New Roman" panose="02020603050405020304" pitchFamily="18" charset="0"/>
                <a:cs typeface="Times New Roman" panose="02020603050405020304" pitchFamily="18" charset="0"/>
              </a:rPr>
              <a:t>, 2005</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However, when the task was described as a measure of spatial skills</a:t>
            </a:r>
            <a:r>
              <a:rPr lang="en-US" sz="2800" dirty="0" smtClean="0">
                <a:latin typeface="Times New Roman" panose="02020603050405020304" pitchFamily="18" charset="0"/>
                <a:cs typeface="Times New Roman" panose="02020603050405020304" pitchFamily="18" charset="0"/>
              </a:rPr>
              <a:t>, masculine females performed better than feminine females. Neither gender role </a:t>
            </a:r>
            <a:r>
              <a:rPr lang="en-US" sz="2800" dirty="0">
                <a:latin typeface="Times New Roman" panose="02020603050405020304" pitchFamily="18" charset="0"/>
                <a:cs typeface="Times New Roman" panose="02020603050405020304" pitchFamily="18" charset="0"/>
              </a:rPr>
              <a:t>nor </a:t>
            </a:r>
            <a:r>
              <a:rPr lang="en-US" sz="2800" dirty="0" smtClean="0">
                <a:latin typeface="Times New Roman" panose="02020603050405020304" pitchFamily="18" charset="0"/>
                <a:cs typeface="Times New Roman" panose="02020603050405020304" pitchFamily="18" charset="0"/>
              </a:rPr>
              <a:t>task instructions influenced men’s performance. To the extent that women and men view a task as one in which they are expected to excel, they may respond in  a way to confirm this expectation.</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454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91318"/>
            <a:ext cx="9905999" cy="5459105"/>
          </a:xfrm>
        </p:spPr>
        <p:txBody>
          <a:bodyPr>
            <a:normAutofit/>
          </a:bodyPr>
          <a:lstStyle/>
          <a:p>
            <a:pPr marL="0" indent="0">
              <a:buNone/>
            </a:pPr>
            <a:r>
              <a:rPr lang="en-US" sz="2200" b="1" dirty="0">
                <a:latin typeface="Times New Roman" panose="02020603050405020304" pitchFamily="18" charset="0"/>
                <a:cs typeface="Times New Roman" panose="02020603050405020304" pitchFamily="18" charset="0"/>
              </a:rPr>
              <a:t>FIGURE </a:t>
            </a:r>
            <a:r>
              <a:rPr lang="en-US" sz="2200" b="1" dirty="0" smtClean="0">
                <a:latin typeface="Times New Roman" panose="02020603050405020304" pitchFamily="18" charset="0"/>
                <a:cs typeface="Times New Roman" panose="02020603050405020304" pitchFamily="18" charset="0"/>
              </a:rPr>
              <a:t>5.2: </a:t>
            </a:r>
            <a:r>
              <a:rPr lang="en-US" sz="2200" b="1" dirty="0">
                <a:latin typeface="Times New Roman" panose="02020603050405020304" pitchFamily="18" charset="0"/>
                <a:cs typeface="Times New Roman" panose="02020603050405020304" pitchFamily="18" charset="0"/>
              </a:rPr>
              <a:t>Score on the embedded figures test. Feminine women performed better than masculine </a:t>
            </a:r>
            <a:r>
              <a:rPr lang="en-US" sz="2200" b="1" dirty="0" smtClean="0">
                <a:latin typeface="Times New Roman" panose="02020603050405020304" pitchFamily="18" charset="0"/>
                <a:cs typeface="Times New Roman" panose="02020603050405020304" pitchFamily="18" charset="0"/>
              </a:rPr>
              <a:t>women when the test was presented as a measure of empathy, where as masculine women performed better than feminine women when the test was presented as a measure of spatial ability. Gender role and </a:t>
            </a:r>
            <a:r>
              <a:rPr lang="en-US" sz="2200" b="1" dirty="0">
                <a:latin typeface="Times New Roman" panose="02020603050405020304" pitchFamily="18" charset="0"/>
                <a:cs typeface="Times New Roman" panose="02020603050405020304" pitchFamily="18" charset="0"/>
              </a:rPr>
              <a:t>test instructions did not affect men’s scores</a:t>
            </a:r>
            <a:r>
              <a:rPr lang="en-US" sz="2200" b="1" dirty="0" smtClean="0">
                <a:latin typeface="Times New Roman" panose="02020603050405020304" pitchFamily="18" charset="0"/>
                <a:cs typeface="Times New Roman" panose="02020603050405020304" pitchFamily="18" charset="0"/>
              </a:rPr>
              <a:t>. </a:t>
            </a:r>
          </a:p>
          <a:p>
            <a:pPr marL="0" indent="0">
              <a:buNone/>
            </a:pPr>
            <a:r>
              <a:rPr lang="en-US" sz="2200" b="1" dirty="0" smtClean="0">
                <a:latin typeface="Times New Roman" panose="02020603050405020304" pitchFamily="18" charset="0"/>
                <a:cs typeface="Times New Roman" panose="02020603050405020304" pitchFamily="18" charset="0"/>
              </a:rPr>
              <a:t>Source</a:t>
            </a:r>
            <a:r>
              <a:rPr lang="en-US" sz="2200" b="1" dirty="0">
                <a:latin typeface="Times New Roman" panose="02020603050405020304" pitchFamily="18" charset="0"/>
                <a:cs typeface="Times New Roman" panose="02020603050405020304" pitchFamily="18" charset="0"/>
              </a:rPr>
              <a:t>: Adapted from Massa, Mayer, and </a:t>
            </a:r>
            <a:r>
              <a:rPr lang="en-US" sz="2200" b="1" dirty="0" err="1">
                <a:latin typeface="Times New Roman" panose="02020603050405020304" pitchFamily="18" charset="0"/>
                <a:cs typeface="Times New Roman" panose="02020603050405020304" pitchFamily="18" charset="0"/>
              </a:rPr>
              <a:t>Bohon</a:t>
            </a:r>
            <a:r>
              <a:rPr lang="en-US" sz="2200" b="1" dirty="0">
                <a:latin typeface="Times New Roman" panose="02020603050405020304" pitchFamily="18" charset="0"/>
                <a:cs typeface="Times New Roman" panose="02020603050405020304" pitchFamily="18" charset="0"/>
              </a:rPr>
              <a:t> (2005).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957" y="3220870"/>
            <a:ext cx="8488907" cy="2702897"/>
          </a:xfrm>
          <a:prstGeom prst="rect">
            <a:avLst/>
          </a:prstGeom>
        </p:spPr>
      </p:pic>
    </p:spTree>
    <p:extLst>
      <p:ext uri="{BB962C8B-B14F-4D97-AF65-F5344CB8AC3E}">
        <p14:creationId xmlns:p14="http://schemas.microsoft.com/office/powerpoint/2010/main" val="881889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atin typeface="Times New Roman" panose="02020603050405020304" pitchFamily="18" charset="0"/>
                <a:cs typeface="Times New Roman" panose="02020603050405020304" pitchFamily="18" charset="0"/>
              </a:rPr>
              <a:t>The Influence of Parents</a:t>
            </a:r>
            <a:r>
              <a:rPr lang="en-US" b="1" u="sng" dirty="0" smtClean="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Differential </a:t>
            </a:r>
            <a:r>
              <a:rPr lang="en-US" sz="3100" dirty="0">
                <a:latin typeface="Times New Roman" panose="02020603050405020304" pitchFamily="18" charset="0"/>
                <a:cs typeface="Times New Roman" panose="02020603050405020304" pitchFamily="18" charset="0"/>
              </a:rPr>
              <a:t>Treatment of Boys and Girls.</a:t>
            </a: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 Parents are prime candidates for contributing to gender-role socialization. </a:t>
            </a:r>
            <a:r>
              <a:rPr lang="en-US" sz="2800" dirty="0" smtClean="0">
                <a:latin typeface="Times New Roman" panose="02020603050405020304" pitchFamily="18" charset="0"/>
                <a:cs typeface="Times New Roman" panose="02020603050405020304" pitchFamily="18" charset="0"/>
              </a:rPr>
              <a:t>Lytton and Romney (1991) conducted a meta-analytic review of 172 studies that evaluated </a:t>
            </a:r>
            <a:r>
              <a:rPr lang="en-US" sz="2800" dirty="0">
                <a:latin typeface="Times New Roman" panose="02020603050405020304" pitchFamily="18" charset="0"/>
                <a:cs typeface="Times New Roman" panose="02020603050405020304" pitchFamily="18" charset="0"/>
              </a:rPr>
              <a:t>parents</a:t>
            </a:r>
            <a:r>
              <a:rPr lang="en-US" sz="2800" dirty="0" smtClean="0">
                <a:latin typeface="Times New Roman" panose="02020603050405020304" pitchFamily="18" charset="0"/>
                <a:cs typeface="Times New Roman" panose="02020603050405020304" pitchFamily="18" charset="0"/>
              </a:rPr>
              <a:t>’ socialization practices with children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concluded that parents’ overall treatment of girls and boys was similar. In only one way were parents found to treat girls and boys differently</a:t>
            </a:r>
            <a:r>
              <a:rPr lang="en-US" sz="2800" dirty="0">
                <a:latin typeface="Times New Roman" panose="02020603050405020304" pitchFamily="18" charset="0"/>
                <a:cs typeface="Times New Roman" panose="02020603050405020304" pitchFamily="18" charset="0"/>
              </a:rPr>
              <a:t>: Parents encouraged sex-typed toys (d = +.34). </a:t>
            </a:r>
          </a:p>
        </p:txBody>
      </p:sp>
    </p:spTree>
    <p:extLst>
      <p:ext uri="{BB962C8B-B14F-4D97-AF65-F5344CB8AC3E}">
        <p14:creationId xmlns:p14="http://schemas.microsoft.com/office/powerpoint/2010/main" val="1062102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119116"/>
            <a:ext cx="9905999" cy="4672085"/>
          </a:xfrm>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46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68393"/>
            <a:ext cx="9905998" cy="1237578"/>
          </a:xfrm>
        </p:spPr>
        <p:txBody>
          <a:bodyPr/>
          <a:lstStyle/>
          <a:p>
            <a:r>
              <a:rPr lang="en-US" b="1" u="sng" dirty="0">
                <a:latin typeface="Times New Roman" panose="02020603050405020304" pitchFamily="18" charset="0"/>
                <a:cs typeface="Times New Roman" panose="02020603050405020304" pitchFamily="18" charset="0"/>
              </a:rPr>
              <a:t>PSYCHOANALYTIC THEORY</a:t>
            </a:r>
          </a:p>
        </p:txBody>
      </p:sp>
      <p:sp>
        <p:nvSpPr>
          <p:cNvPr id="3" name="Content Placeholder 2"/>
          <p:cNvSpPr>
            <a:spLocks noGrp="1"/>
          </p:cNvSpPr>
          <p:nvPr>
            <p:ph idx="1"/>
          </p:nvPr>
        </p:nvSpPr>
        <p:spPr>
          <a:xfrm>
            <a:off x="1141412" y="1856096"/>
            <a:ext cx="9905999" cy="4121623"/>
          </a:xfrm>
        </p:spPr>
        <p:txBody>
          <a:bodyPr>
            <a:normAutofit/>
          </a:bodyPr>
          <a:lstStyle/>
          <a:p>
            <a:r>
              <a:rPr lang="en-US" sz="2800" dirty="0">
                <a:latin typeface="Times New Roman" panose="02020603050405020304" pitchFamily="18" charset="0"/>
                <a:cs typeface="Times New Roman" panose="02020603050405020304" pitchFamily="18" charset="0"/>
              </a:rPr>
              <a:t>The first name that comes to mind in </a:t>
            </a:r>
            <a:r>
              <a:rPr lang="en-US" sz="2800" dirty="0" smtClean="0">
                <a:latin typeface="Times New Roman" panose="02020603050405020304" pitchFamily="18" charset="0"/>
                <a:cs typeface="Times New Roman" panose="02020603050405020304" pitchFamily="18" charset="0"/>
              </a:rPr>
              <a:t>response to psychoanalytic theory is Sigmund Freud. Freud (1924-1925) was </a:t>
            </a:r>
            <a:r>
              <a:rPr lang="en-US" sz="2800" dirty="0">
                <a:latin typeface="Times New Roman" panose="02020603050405020304" pitchFamily="18" charset="0"/>
                <a:cs typeface="Times New Roman" panose="02020603050405020304" pitchFamily="18" charset="0"/>
              </a:rPr>
              <a:t>a physician and a psychoanalyst who </a:t>
            </a:r>
            <a:r>
              <a:rPr lang="en-US" sz="2800" dirty="0" smtClean="0">
                <a:latin typeface="Times New Roman" panose="02020603050405020304" pitchFamily="18" charset="0"/>
                <a:cs typeface="Times New Roman" panose="02020603050405020304" pitchFamily="18" charset="0"/>
              </a:rPr>
              <a:t>developed a theory of personality, most notable for </a:t>
            </a:r>
            <a:r>
              <a:rPr lang="en-US" sz="2800" dirty="0">
                <a:latin typeface="Times New Roman" panose="02020603050405020304" pitchFamily="18" charset="0"/>
                <a:cs typeface="Times New Roman" panose="02020603050405020304" pitchFamily="18" charset="0"/>
              </a:rPr>
              <a:t>its emphasis on the unconscious. Although </a:t>
            </a:r>
            <a:r>
              <a:rPr lang="en-US" sz="2800" dirty="0" smtClean="0">
                <a:latin typeface="Times New Roman" panose="02020603050405020304" pitchFamily="18" charset="0"/>
                <a:cs typeface="Times New Roman" panose="02020603050405020304" pitchFamily="18" charset="0"/>
              </a:rPr>
              <a:t>his emphasis on the effects of the unconscious on behavior is one of the most noteworthy tenets of his theory, his reliance on unconscious processes also makes his theory very difficult to test</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8368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7196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5159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64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68740"/>
            <a:ext cx="9905999" cy="5581935"/>
          </a:xfrm>
        </p:spPr>
        <p:txBody>
          <a:bodyPr>
            <a:normAutofit/>
          </a:bodyPr>
          <a:lstStyle/>
          <a:p>
            <a:r>
              <a:rPr lang="en-US" sz="2800" dirty="0" smtClean="0">
                <a:latin typeface="Times New Roman" panose="02020603050405020304" pitchFamily="18" charset="0"/>
                <a:cs typeface="Times New Roman" panose="02020603050405020304" pitchFamily="18" charset="0"/>
              </a:rPr>
              <a:t>Freud articulated a series of psychosexual stages of development, the third of which focused on the development of gender roles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According to Freud, stage 3, the phallic stage</a:t>
            </a:r>
            <a:r>
              <a:rPr lang="en-US" sz="2800" dirty="0">
                <a:latin typeface="Times New Roman" panose="02020603050405020304" pitchFamily="18" charset="0"/>
                <a:cs typeface="Times New Roman" panose="02020603050405020304" pitchFamily="18" charset="0"/>
              </a:rPr>
              <a:t>, develops between 3 and 6 years of age. It is during this stage of development that boys </a:t>
            </a:r>
            <a:r>
              <a:rPr lang="en-US" sz="2800" dirty="0" smtClean="0">
                <a:latin typeface="Times New Roman" panose="02020603050405020304" pitchFamily="18" charset="0"/>
                <a:cs typeface="Times New Roman" panose="02020603050405020304" pitchFamily="18" charset="0"/>
              </a:rPr>
              <a:t>and girls discover their </a:t>
            </a:r>
            <a:r>
              <a:rPr lang="en-US" sz="2800" dirty="0">
                <a:latin typeface="Times New Roman" panose="02020603050405020304" pitchFamily="18" charset="0"/>
                <a:cs typeface="Times New Roman" panose="02020603050405020304" pitchFamily="18" charset="0"/>
              </a:rPr>
              <a:t>genitals and </a:t>
            </a:r>
            <a:r>
              <a:rPr lang="en-US" sz="2800" dirty="0" smtClean="0">
                <a:latin typeface="Times New Roman" panose="02020603050405020304" pitchFamily="18" charset="0"/>
                <a:cs typeface="Times New Roman" panose="02020603050405020304" pitchFamily="18" charset="0"/>
              </a:rPr>
              <a:t>become aware </a:t>
            </a:r>
            <a:r>
              <a:rPr lang="en-US" sz="2800" dirty="0">
                <a:latin typeface="Times New Roman" panose="02020603050405020304" pitchFamily="18" charset="0"/>
                <a:cs typeface="Times New Roman" panose="02020603050405020304" pitchFamily="18" charset="0"/>
              </a:rPr>
              <a:t>that only boys have a penis. This </a:t>
            </a:r>
            <a:r>
              <a:rPr lang="en-US" sz="2800" dirty="0" smtClean="0">
                <a:latin typeface="Times New Roman" panose="02020603050405020304" pitchFamily="18" charset="0"/>
                <a:cs typeface="Times New Roman" panose="02020603050405020304" pitchFamily="18" charset="0"/>
              </a:rPr>
              <a:t>realization leads girls and boys </a:t>
            </a:r>
            <a:r>
              <a:rPr lang="en-US" sz="2800" dirty="0">
                <a:latin typeface="Times New Roman" panose="02020603050405020304" pitchFamily="18" charset="0"/>
                <a:cs typeface="Times New Roman" panose="02020603050405020304" pitchFamily="18" charset="0"/>
              </a:rPr>
              <a:t>to view girls as inferior.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is also during this time that boys are sexually attracted to their mothers, view </a:t>
            </a:r>
            <a:r>
              <a:rPr lang="en-US" sz="2800" dirty="0">
                <a:latin typeface="Times New Roman" panose="02020603050405020304" pitchFamily="18" charset="0"/>
                <a:cs typeface="Times New Roman" panose="02020603050405020304" pitchFamily="18" charset="0"/>
              </a:rPr>
              <a:t>their fathers as rivals for their mothers’ affections</a:t>
            </a:r>
            <a:r>
              <a:rPr lang="en-US" sz="2800" dirty="0" smtClean="0">
                <a:latin typeface="Times New Roman" panose="02020603050405020304" pitchFamily="18" charset="0"/>
                <a:cs typeface="Times New Roman" panose="02020603050405020304" pitchFamily="18" charset="0"/>
              </a:rPr>
              <a:t>, and fear castration by their fathers because of their attraction to their mothers.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09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7"/>
            <a:ext cx="9905999" cy="5459104"/>
          </a:xfrm>
        </p:spPr>
        <p:txBody>
          <a:bodyPr>
            <a:normAutofit/>
          </a:bodyPr>
          <a:lstStyle/>
          <a:p>
            <a:r>
              <a:rPr lang="en-US" sz="2800" dirty="0" smtClean="0">
                <a:latin typeface="Times New Roman" panose="02020603050405020304" pitchFamily="18" charset="0"/>
                <a:cs typeface="Times New Roman" panose="02020603050405020304" pitchFamily="18" charset="0"/>
              </a:rPr>
              <a:t>Boys resolve this castration anxiety, and thus </a:t>
            </a:r>
            <a:r>
              <a:rPr lang="en-US" sz="2800" dirty="0">
                <a:latin typeface="Times New Roman" panose="02020603050405020304" pitchFamily="18" charset="0"/>
                <a:cs typeface="Times New Roman" panose="02020603050405020304" pitchFamily="18" charset="0"/>
              </a:rPr>
              <a:t>the </a:t>
            </a:r>
            <a:r>
              <a:rPr lang="en-US" sz="2800" b="1" u="sng" dirty="0" smtClean="0">
                <a:latin typeface="Times New Roman" panose="02020603050405020304" pitchFamily="18" charset="0"/>
                <a:cs typeface="Times New Roman" panose="02020603050405020304" pitchFamily="18" charset="0"/>
              </a:rPr>
              <a:t>OEDIPAL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repressing their </a:t>
            </a:r>
            <a:r>
              <a:rPr lang="en-US" sz="2800" dirty="0" smtClean="0">
                <a:latin typeface="Times New Roman" panose="02020603050405020304" pitchFamily="18" charset="0"/>
                <a:cs typeface="Times New Roman" panose="02020603050405020304" pitchFamily="18" charset="0"/>
              </a:rPr>
              <a:t>feelings toward their mothers, shifting their identification to their fathers, and perceiving </a:t>
            </a:r>
            <a:r>
              <a:rPr lang="en-US" sz="2800" dirty="0">
                <a:latin typeface="Times New Roman" panose="02020603050405020304" pitchFamily="18" charset="0"/>
                <a:cs typeface="Times New Roman" panose="02020603050405020304" pitchFamily="18" charset="0"/>
              </a:rPr>
              <a:t>women as inferior. This is the basis for the formation of masculine identity.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Girls experience penis envy and thus feel </a:t>
            </a:r>
            <a:r>
              <a:rPr lang="en-US" sz="2800" dirty="0">
                <a:latin typeface="Times New Roman" panose="02020603050405020304" pitchFamily="18" charset="0"/>
                <a:cs typeface="Times New Roman" panose="02020603050405020304" pitchFamily="18" charset="0"/>
              </a:rPr>
              <a:t>inferior to boys. Girls are sexually attracted </a:t>
            </a:r>
            <a:r>
              <a:rPr lang="en-US" sz="2800" dirty="0" smtClean="0">
                <a:latin typeface="Times New Roman" panose="02020603050405020304" pitchFamily="18" charset="0"/>
                <a:cs typeface="Times New Roman" panose="02020603050405020304" pitchFamily="18" charset="0"/>
              </a:rPr>
              <a:t>to their fathers, jealous of their mothers, and </a:t>
            </a:r>
            <a:r>
              <a:rPr lang="en-US" sz="2800" dirty="0">
                <a:latin typeface="Times New Roman" panose="02020603050405020304" pitchFamily="18" charset="0"/>
                <a:cs typeface="Times New Roman" panose="02020603050405020304" pitchFamily="18" charset="0"/>
              </a:rPr>
              <a:t>blame their mothers for their lack of a </a:t>
            </a:r>
            <a:r>
              <a:rPr lang="en-US" sz="2800" dirty="0" smtClean="0">
                <a:latin typeface="Times New Roman" panose="02020603050405020304" pitchFamily="18" charset="0"/>
                <a:cs typeface="Times New Roman" panose="02020603050405020304" pitchFamily="18" charset="0"/>
              </a:rPr>
              <a:t>penis. Girls 'eventual awareness that they cannot have their fathers leads to a link between pain and pleasure in women, or masochism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3549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8"/>
            <a:ext cx="9905999" cy="5404512"/>
          </a:xfrm>
        </p:spPr>
        <p:txBody>
          <a:bodyPr>
            <a:noAutofit/>
          </a:bodyPr>
          <a:lstStyle/>
          <a:p>
            <a:r>
              <a:rPr lang="en-US" sz="2800" dirty="0">
                <a:latin typeface="Times New Roman" panose="02020603050405020304" pitchFamily="18" charset="0"/>
                <a:cs typeface="Times New Roman" panose="02020603050405020304" pitchFamily="18" charset="0"/>
              </a:rPr>
              <a:t>Females handle their conflict, known as the </a:t>
            </a:r>
            <a:r>
              <a:rPr lang="en-US" sz="2800" b="1" u="sng" dirty="0" smtClean="0">
                <a:latin typeface="Times New Roman" panose="02020603050405020304" pitchFamily="18" charset="0"/>
                <a:cs typeface="Times New Roman" panose="02020603050405020304" pitchFamily="18" charset="0"/>
              </a:rPr>
              <a:t>ELECTRA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identifying with their </a:t>
            </a:r>
            <a:r>
              <a:rPr lang="en-US" sz="2800" dirty="0" smtClean="0">
                <a:latin typeface="Times New Roman" panose="02020603050405020304" pitchFamily="18" charset="0"/>
                <a:cs typeface="Times New Roman" panose="02020603050405020304" pitchFamily="18" charset="0"/>
              </a:rPr>
              <a:t>mothers and focusing their energies on making </a:t>
            </a:r>
            <a:r>
              <a:rPr lang="en-US" sz="2800" dirty="0">
                <a:latin typeface="Times New Roman" panose="02020603050405020304" pitchFamily="18" charset="0"/>
                <a:cs typeface="Times New Roman" panose="02020603050405020304" pitchFamily="18" charset="0"/>
              </a:rPr>
              <a:t>themselves sexually attractive to men. </a:t>
            </a:r>
            <a:r>
              <a:rPr lang="en-US" sz="2800" dirty="0" smtClean="0">
                <a:latin typeface="Times New Roman" panose="02020603050405020304" pitchFamily="18" charset="0"/>
                <a:cs typeface="Times New Roman" panose="02020603050405020304" pitchFamily="18" charset="0"/>
              </a:rPr>
              <a:t>Thus self-esteem in women becomes tied to their physical appearance and sexual attractiveness. </a:t>
            </a:r>
          </a:p>
          <a:p>
            <a:r>
              <a:rPr lang="en-US" sz="2800" dirty="0" smtClean="0">
                <a:latin typeface="Times New Roman" panose="02020603050405020304" pitchFamily="18" charset="0"/>
                <a:cs typeface="Times New Roman" panose="02020603050405020304" pitchFamily="18" charset="0"/>
              </a:rPr>
              <a:t>According to Freud, the Electra complex </a:t>
            </a:r>
            <a:r>
              <a:rPr lang="en-US" sz="2800" dirty="0">
                <a:latin typeface="Times New Roman" panose="02020603050405020304" pitchFamily="18" charset="0"/>
                <a:cs typeface="Times New Roman" panose="02020603050405020304" pitchFamily="18" charset="0"/>
              </a:rPr>
              <a:t>is not completely resolved in the same way that the Oedipal complex is resolved— </a:t>
            </a:r>
            <a:r>
              <a:rPr lang="en-US" sz="2800" dirty="0" smtClean="0">
                <a:latin typeface="Times New Roman" panose="02020603050405020304" pitchFamily="18" charset="0"/>
                <a:cs typeface="Times New Roman" panose="02020603050405020304" pitchFamily="18" charset="0"/>
              </a:rPr>
              <a:t>partly due to the clearer threat for boys than girls (fear of castration) and partly due to girls having to face a lasting inferior status.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287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0"/>
            <a:ext cx="9905999" cy="5145206"/>
          </a:xfrm>
        </p:spPr>
        <p:txBody>
          <a:bodyPr>
            <a:normAutofit/>
          </a:bodyPr>
          <a:lstStyle/>
          <a:p>
            <a:r>
              <a:rPr lang="en-US" sz="2800" dirty="0">
                <a:latin typeface="Times New Roman" panose="02020603050405020304" pitchFamily="18" charset="0"/>
                <a:cs typeface="Times New Roman" panose="02020603050405020304" pitchFamily="18" charset="0"/>
              </a:rPr>
              <a:t>According to Freud, how boys and girls resolve all of these issues has implications for their sexuality and future interpersonal </a:t>
            </a:r>
            <a:r>
              <a:rPr lang="en-US" sz="2800" dirty="0" smtClean="0">
                <a:latin typeface="Times New Roman" panose="02020603050405020304" pitchFamily="18" charset="0"/>
                <a:cs typeface="Times New Roman" panose="02020603050405020304" pitchFamily="18" charset="0"/>
              </a:rPr>
              <a:t>relationships.</a:t>
            </a:r>
          </a:p>
          <a:p>
            <a:r>
              <a:rPr lang="en-US" sz="2800" dirty="0" smtClean="0">
                <a:latin typeface="Times New Roman" panose="02020603050405020304" pitchFamily="18" charset="0"/>
                <a:cs typeface="Times New Roman" panose="02020603050405020304" pitchFamily="18" charset="0"/>
              </a:rPr>
              <a:t>Several difficulties are inherent in this theory of gender-role acquisition. Most important, there is no way for it to be evaluated from a scientific standpoint because the ideas behind it are unconscious. We must be even more cautious in taking this theory seriously when we realize Freud developed it by studying </a:t>
            </a:r>
            <a:r>
              <a:rPr lang="en-US" sz="2800" dirty="0">
                <a:latin typeface="Times New Roman" panose="02020603050405020304" pitchFamily="18" charset="0"/>
                <a:cs typeface="Times New Roman" panose="02020603050405020304" pitchFamily="18" charset="0"/>
              </a:rPr>
              <a:t>people who sought him out for therapy.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1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877825"/>
            <a:ext cx="9905998" cy="1210282"/>
          </a:xfrm>
        </p:spPr>
        <p:txBody>
          <a:bodyPr/>
          <a:lstStyle/>
          <a:p>
            <a:r>
              <a:rPr lang="en-US" b="1" u="sng" dirty="0" smtClean="0">
                <a:latin typeface="Times New Roman" panose="02020603050405020304" pitchFamily="18" charset="0"/>
                <a:cs typeface="Times New Roman" panose="02020603050405020304" pitchFamily="18" charset="0"/>
              </a:rPr>
              <a:t>Social learning theory</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470245"/>
            <a:ext cx="9905999" cy="3320956"/>
          </a:xfrm>
        </p:spPr>
        <p:txBody>
          <a:bodyPr>
            <a:normAutofit/>
          </a:bodyPr>
          <a:lstStyle/>
          <a:p>
            <a:r>
              <a:rPr lang="en-US" sz="2800" dirty="0" smtClean="0">
                <a:latin typeface="Times New Roman" panose="02020603050405020304" pitchFamily="18" charset="0"/>
                <a:cs typeface="Times New Roman" panose="02020603050405020304" pitchFamily="18" charset="0"/>
              </a:rPr>
              <a:t>Most people recognize that the social environment plays a role in women’s and men’s behavior but could the social environment contribute to sex differences in cognition? There are several reasons to believe that social factors play a role here, too (</a:t>
            </a:r>
            <a:r>
              <a:rPr lang="en-US" sz="2800" dirty="0" err="1" smtClean="0">
                <a:latin typeface="Times New Roman" panose="02020603050405020304" pitchFamily="18" charset="0"/>
                <a:cs typeface="Times New Roman" panose="02020603050405020304" pitchFamily="18" charset="0"/>
              </a:rPr>
              <a:t>Spelke</a:t>
            </a:r>
            <a:r>
              <a:rPr lang="en-US" sz="2800" dirty="0" smtClean="0">
                <a:latin typeface="Times New Roman" panose="02020603050405020304" pitchFamily="18" charset="0"/>
                <a:cs typeface="Times New Roman" panose="02020603050405020304" pitchFamily="18" charset="0"/>
              </a:rPr>
              <a:t>, 2005).</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232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2355" y="941695"/>
            <a:ext cx="9905999" cy="5013279"/>
          </a:xfrm>
        </p:spPr>
        <p:txBody>
          <a:bodyPr>
            <a:normAutofit/>
          </a:bodyPr>
          <a:lstStyle/>
          <a:p>
            <a:r>
              <a:rPr lang="en-US" sz="2800" dirty="0">
                <a:latin typeface="Times New Roman" panose="02020603050405020304" pitchFamily="18" charset="0"/>
                <a:cs typeface="Times New Roman" panose="02020603050405020304" pitchFamily="18" charset="0"/>
              </a:rPr>
              <a:t>First</a:t>
            </a:r>
            <a:r>
              <a:rPr lang="en-US" sz="2800" dirty="0" smtClean="0">
                <a:latin typeface="Times New Roman" panose="02020603050405020304" pitchFamily="18" charset="0"/>
                <a:cs typeface="Times New Roman" panose="02020603050405020304" pitchFamily="18" charset="0"/>
              </a:rPr>
              <a:t>, sex differences in math and science achievement vary across cultures. </a:t>
            </a:r>
          </a:p>
          <a:p>
            <a:r>
              <a:rPr lang="en-US" sz="2800" dirty="0" smtClean="0">
                <a:latin typeface="Times New Roman" panose="02020603050405020304" pitchFamily="18" charset="0"/>
                <a:cs typeface="Times New Roman" panose="02020603050405020304" pitchFamily="18" charset="0"/>
              </a:rPr>
              <a:t>Second, some domains of sex </a:t>
            </a:r>
            <a:r>
              <a:rPr lang="en-US" sz="2800" dirty="0">
                <a:latin typeface="Times New Roman" panose="02020603050405020304" pitchFamily="18" charset="0"/>
                <a:cs typeface="Times New Roman" panose="02020603050405020304" pitchFamily="18" charset="0"/>
              </a:rPr>
              <a:t>differences</a:t>
            </a:r>
            <a:r>
              <a:rPr lang="en-US" sz="2800" dirty="0" smtClean="0">
                <a:latin typeface="Times New Roman" panose="02020603050405020304" pitchFamily="18" charset="0"/>
                <a:cs typeface="Times New Roman" panose="02020603050405020304" pitchFamily="18" charset="0"/>
              </a:rPr>
              <a:t>, such as math, have decreased over </a:t>
            </a:r>
            <a:r>
              <a:rPr lang="en-US" sz="2800" dirty="0">
                <a:latin typeface="Times New Roman" panose="02020603050405020304" pitchFamily="18" charset="0"/>
                <a:cs typeface="Times New Roman" panose="02020603050405020304" pitchFamily="18" charset="0"/>
              </a:rPr>
              <a:t>time</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Thus, biology alone can not account for </a:t>
            </a:r>
            <a:r>
              <a:rPr lang="en-US" sz="2800" dirty="0">
                <a:latin typeface="Times New Roman" panose="02020603050405020304" pitchFamily="18" charset="0"/>
                <a:cs typeface="Times New Roman" panose="02020603050405020304" pitchFamily="18" charset="0"/>
              </a:rPr>
              <a:t>observed differences between females and </a:t>
            </a:r>
            <a:r>
              <a:rPr lang="en-US" sz="2800" dirty="0" smtClean="0">
                <a:latin typeface="Times New Roman" panose="02020603050405020304" pitchFamily="18" charset="0"/>
                <a:cs typeface="Times New Roman" panose="02020603050405020304" pitchFamily="18" charset="0"/>
              </a:rPr>
              <a:t>males in cognition. The remaining theories in this chapter are variants on the idea that the social environment plays a role in how women and men think and behave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5709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765" y="955344"/>
            <a:ext cx="9905999" cy="4776716"/>
          </a:xfrm>
        </p:spPr>
        <p:txBody>
          <a:bodyPr>
            <a:normAutofit/>
          </a:bodyPr>
          <a:lstStyle/>
          <a:p>
            <a:r>
              <a:rPr lang="en-US" sz="2800" dirty="0" smtClean="0">
                <a:latin typeface="Times New Roman" panose="02020603050405020304" pitchFamily="18" charset="0"/>
                <a:cs typeface="Times New Roman" panose="02020603050405020304" pitchFamily="18" charset="0"/>
              </a:rPr>
              <a:t>The most basic social factors theory is </a:t>
            </a:r>
            <a:r>
              <a:rPr lang="en-US" sz="2800" dirty="0">
                <a:latin typeface="Times New Roman" panose="02020603050405020304" pitchFamily="18" charset="0"/>
                <a:cs typeface="Times New Roman" panose="02020603050405020304" pitchFamily="18" charset="0"/>
              </a:rPr>
              <a:t>social learning theory (Bandura &amp; Walters, 1963;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which states that we learn behavior in two </a:t>
            </a:r>
            <a:r>
              <a:rPr lang="en-US" sz="2800" dirty="0" smtClean="0">
                <a:latin typeface="Times New Roman" panose="02020603050405020304" pitchFamily="18" charset="0"/>
                <a:cs typeface="Times New Roman" panose="02020603050405020304" pitchFamily="18" charset="0"/>
              </a:rPr>
              <a:t>ways.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First</a:t>
            </a:r>
            <a:r>
              <a:rPr lang="en-US" sz="2800" dirty="0">
                <a:latin typeface="Times New Roman" panose="02020603050405020304" pitchFamily="18" charset="0"/>
                <a:cs typeface="Times New Roman" panose="02020603050405020304" pitchFamily="18" charset="0"/>
              </a:rPr>
              <a:t>, we learn behavior that is </a:t>
            </a:r>
            <a:r>
              <a:rPr lang="en-US" sz="2800" dirty="0" smtClean="0">
                <a:latin typeface="Times New Roman" panose="02020603050405020304" pitchFamily="18" charset="0"/>
                <a:cs typeface="Times New Roman" panose="02020603050405020304" pitchFamily="18" charset="0"/>
              </a:rPr>
              <a:t>modeled.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Second</a:t>
            </a:r>
            <a:r>
              <a:rPr lang="en-US" sz="2800" dirty="0">
                <a:latin typeface="Times New Roman" panose="02020603050405020304" pitchFamily="18" charset="0"/>
                <a:cs typeface="Times New Roman" panose="02020603050405020304" pitchFamily="18" charset="0"/>
              </a:rPr>
              <a:t>, we learn behavior that is reinforced.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are the </a:t>
            </a:r>
            <a:r>
              <a:rPr lang="en-US" sz="2800" dirty="0" smtClean="0">
                <a:latin typeface="Times New Roman" panose="02020603050405020304" pitchFamily="18" charset="0"/>
                <a:cs typeface="Times New Roman" panose="02020603050405020304" pitchFamily="18" charset="0"/>
              </a:rPr>
              <a:t>primary principles of social learning theory</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they apply to the acquisition of gender role behavior as they do to any other domain </a:t>
            </a:r>
            <a:r>
              <a:rPr lang="en-US" sz="2800" dirty="0">
                <a:latin typeface="Times New Roman" panose="02020603050405020304" pitchFamily="18" charset="0"/>
                <a:cs typeface="Times New Roman" panose="02020603050405020304" pitchFamily="18" charset="0"/>
              </a:rPr>
              <a:t>of behavior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a:t>
            </a:r>
          </a:p>
        </p:txBody>
      </p:sp>
    </p:spTree>
    <p:extLst>
      <p:ext uri="{BB962C8B-B14F-4D97-AF65-F5344CB8AC3E}">
        <p14:creationId xmlns:p14="http://schemas.microsoft.com/office/powerpoint/2010/main" val="2329441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1506</Words>
  <Application>Microsoft Office PowerPoint</Application>
  <PresentationFormat>Widescreen</PresentationFormat>
  <Paragraphs>46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PowerPoint Presentation</vt:lpstr>
      <vt:lpstr>PSYCHOANALYTIC THEORY</vt:lpstr>
      <vt:lpstr>PowerPoint Presentation</vt:lpstr>
      <vt:lpstr>PowerPoint Presentation</vt:lpstr>
      <vt:lpstr>PowerPoint Presentation</vt:lpstr>
      <vt:lpstr>PowerPoint Presentation</vt:lpstr>
      <vt:lpstr>Social learning theory</vt:lpstr>
      <vt:lpstr>PowerPoint Presentation</vt:lpstr>
      <vt:lpstr>PowerPoint Presentation</vt:lpstr>
      <vt:lpstr>Observational Learning or Modeling</vt:lpstr>
      <vt:lpstr>PowerPoint Presentation</vt:lpstr>
      <vt:lpstr>PowerPoint Presentation</vt:lpstr>
      <vt:lpstr>PowerPoint Presentation</vt:lpstr>
      <vt:lpstr> GENDER-ROLE SOCIALIZATION </vt:lpstr>
      <vt:lpstr>PowerPoint Presentation</vt:lpstr>
      <vt:lpstr>PowerPoint Presentation</vt:lpstr>
      <vt:lpstr>PowerPoint Presentation</vt:lpstr>
      <vt:lpstr>The Influence of Parents: Differential Treatment of Boys and Girls.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u</cp:lastModifiedBy>
  <cp:revision>1</cp:revision>
  <dcterms:created xsi:type="dcterms:W3CDTF">2020-11-12T07:14:20Z</dcterms:created>
  <dcterms:modified xsi:type="dcterms:W3CDTF">2020-11-12T07:14:54Z</dcterms:modified>
</cp:coreProperties>
</file>