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sldIdLst>
    <p:sldId id="256" r:id="rId3"/>
    <p:sldId id="257" r:id="rId4"/>
    <p:sldId id="282" r:id="rId5"/>
    <p:sldId id="283" r:id="rId6"/>
    <p:sldId id="284" r:id="rId7"/>
    <p:sldId id="285" r:id="rId8"/>
    <p:sldId id="286" r:id="rId9"/>
    <p:sldId id="259" r:id="rId10"/>
    <p:sldId id="260" r:id="rId11"/>
    <p:sldId id="261" r:id="rId12"/>
    <p:sldId id="263" r:id="rId13"/>
    <p:sldId id="265" r:id="rId14"/>
    <p:sldId id="266" r:id="rId15"/>
    <p:sldId id="267" r:id="rId16"/>
    <p:sldId id="268" r:id="rId17"/>
    <p:sldId id="264" r:id="rId18"/>
    <p:sldId id="270" r:id="rId19"/>
    <p:sldId id="269" r:id="rId20"/>
    <p:sldId id="272" r:id="rId21"/>
    <p:sldId id="273" r:id="rId22"/>
    <p:sldId id="271" r:id="rId23"/>
    <p:sldId id="274" r:id="rId24"/>
    <p:sldId id="276" r:id="rId25"/>
    <p:sldId id="275" r:id="rId26"/>
    <p:sldId id="278" r:id="rId27"/>
    <p:sldId id="279" r:id="rId28"/>
    <p:sldId id="280" r:id="rId29"/>
    <p:sldId id="281" r:id="rId30"/>
    <p:sldId id="277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/>
          </a:extLst>
        </p:spPr>
        <p:txBody>
          <a:bodyPr/>
          <a:lstStyle/>
          <a:p>
            <a:pPr eaLnBrk="0" hangingPunct="0">
              <a:defRPr/>
            </a:pPr>
            <a:endParaRPr lang="en-US">
              <a:latin typeface="Tahoma" charset="0"/>
              <a:cs typeface="+mn-cs"/>
            </a:endParaRPr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595E7-72B4-4195-BA01-F38DAD47E5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63EB6D-F6E6-4D9E-8489-A0488ED5D1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ECBCC-33DE-40B9-AFE8-B00A54DEF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166A62-7D1A-49CA-98AF-C0824B1C93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8F09C2-79F8-440B-915E-DFB9EEDD32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5DFA08-0538-4515-96B2-644987F19B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FA21F-FACC-4A88-A2C7-DA185BBA76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52E55-7B68-4D1E-AD11-38FF4D1AFB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1B119-7795-40D0-AB9E-406ACAB66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87FC61-2D09-4CB5-A45C-18D3B474C3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01C6B-6564-45D3-BE08-396C0EED2E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680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9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7CF775B-0408-41F0-B0ED-17D4B9DB73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Linguistic Theory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Linguistic Theory and Theories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32765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We don’t have direct access to what we are studying</a:t>
            </a:r>
          </a:p>
          <a:p>
            <a:pPr lvl="1">
              <a:buFont typeface="Tahoma" charset="0"/>
              <a:buChar char="–"/>
              <a:defRPr/>
            </a:pPr>
            <a:r>
              <a:rPr lang="en-GB" dirty="0" smtClean="0"/>
              <a:t>Most theories of linguistics take a cognitive perspective:</a:t>
            </a:r>
          </a:p>
          <a:p>
            <a:pPr lvl="2">
              <a:defRPr/>
            </a:pPr>
            <a:r>
              <a:rPr lang="en-GB" dirty="0" smtClean="0"/>
              <a:t>Language exists in people’s heads</a:t>
            </a:r>
          </a:p>
          <a:p>
            <a:pPr lvl="2">
              <a:defRPr/>
            </a:pPr>
            <a:r>
              <a:rPr lang="en-GB" dirty="0" smtClean="0"/>
              <a:t>Language is ‘rules’ that we know: competence</a:t>
            </a:r>
          </a:p>
          <a:p>
            <a:pPr lvl="1">
              <a:buFont typeface="Tahoma" charset="0"/>
              <a:buChar char="–"/>
              <a:defRPr/>
            </a:pPr>
            <a:r>
              <a:rPr lang="en-GB" dirty="0" smtClean="0"/>
              <a:t>Linguistic knowledge is inaccessible to introspection and unobservable directly in others</a:t>
            </a:r>
          </a:p>
          <a:p>
            <a:pPr lvl="1">
              <a:buFont typeface="Tahoma" charset="0"/>
              <a:buChar char="–"/>
              <a:defRPr/>
            </a:pPr>
            <a:r>
              <a:rPr lang="en-GB" dirty="0" smtClean="0"/>
              <a:t>So how do we study stuff that we cannot observe?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32765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Language is a ‘black box’ puzzle:</a:t>
            </a:r>
          </a:p>
          <a:p>
            <a:pPr lvl="1">
              <a:buFont typeface="Tahoma" charset="0"/>
              <a:buChar char="–"/>
              <a:defRPr/>
            </a:pPr>
            <a:r>
              <a:rPr lang="en-GB" dirty="0" smtClean="0"/>
              <a:t>You can observe what goes in and out of the box, but you can’t observe what goes on inside which changes the input to the output</a:t>
            </a:r>
          </a:p>
          <a:p>
            <a:pPr lvl="1">
              <a:buFont typeface="Tahoma" charset="0"/>
              <a:buChar char="–"/>
              <a:defRPr/>
            </a:pPr>
            <a:r>
              <a:rPr lang="en-GB" dirty="0" smtClean="0"/>
              <a:t>By studying the input and output we can imagine what must be going on inside</a:t>
            </a:r>
          </a:p>
          <a:p>
            <a:pPr lvl="1">
              <a:buFont typeface="Tahoma" charset="0"/>
              <a:buChar char="–"/>
              <a:defRPr/>
            </a:pPr>
            <a:r>
              <a:rPr lang="en-GB" dirty="0" smtClean="0"/>
              <a:t>Imagined processes = theory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>
                <a:solidFill>
                  <a:srgbClr val="FFC000"/>
                </a:solidFill>
              </a:rPr>
              <a:t>A selective History of Linguistic Theory</a:t>
            </a:r>
            <a:endParaRPr lang="en-GB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GB" dirty="0" smtClean="0"/>
              <a:t>American structuralism (C1900 – 1960)</a:t>
            </a:r>
          </a:p>
          <a:p>
            <a:pPr>
              <a:defRPr/>
            </a:pPr>
            <a:r>
              <a:rPr lang="en-GB" dirty="0" smtClean="0"/>
              <a:t>Transformational Grammar (1957 – 1964)</a:t>
            </a:r>
          </a:p>
          <a:p>
            <a:pPr>
              <a:defRPr/>
            </a:pPr>
            <a:r>
              <a:rPr lang="en-GB" dirty="0" smtClean="0"/>
              <a:t>Standard Generative Theory (1964 – 1980)</a:t>
            </a:r>
          </a:p>
          <a:p>
            <a:pPr>
              <a:defRPr/>
            </a:pPr>
            <a:r>
              <a:rPr lang="en-GB" dirty="0" smtClean="0"/>
              <a:t>Government and Binding Theory</a:t>
            </a:r>
            <a:br>
              <a:rPr lang="en-GB" dirty="0" smtClean="0"/>
            </a:br>
            <a:r>
              <a:rPr lang="en-GB" dirty="0" smtClean="0"/>
              <a:t>Generalised Phrase Structure Grammar</a:t>
            </a:r>
            <a:br>
              <a:rPr lang="en-GB" dirty="0" smtClean="0"/>
            </a:br>
            <a:r>
              <a:rPr lang="en-GB" dirty="0" smtClean="0"/>
              <a:t>Lexical Functional Grammar (1980 – present)</a:t>
            </a:r>
          </a:p>
          <a:p>
            <a:pPr>
              <a:defRPr/>
            </a:pPr>
            <a:r>
              <a:rPr lang="en-GB" dirty="0" smtClean="0"/>
              <a:t>Minimalist Programme (1993- present)</a:t>
            </a:r>
            <a:br>
              <a:rPr lang="en-GB" dirty="0" smtClean="0"/>
            </a:br>
            <a:r>
              <a:rPr lang="en-GB" dirty="0" smtClean="0"/>
              <a:t>Optimality Theory (1993 – present)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American Structuralism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Two characteristics:</a:t>
            </a:r>
          </a:p>
          <a:p>
            <a:pPr lvl="1">
              <a:buFont typeface="Tahoma" charset="0"/>
              <a:buChar char="–"/>
              <a:defRPr/>
            </a:pPr>
            <a:r>
              <a:rPr lang="en-GB" dirty="0" smtClean="0"/>
              <a:t>Very impressed by Behaviourism/Empiricism</a:t>
            </a:r>
          </a:p>
          <a:p>
            <a:pPr lvl="1">
              <a:buFont typeface="Tahoma" charset="0"/>
              <a:buChar char="–"/>
              <a:defRPr/>
            </a:pPr>
            <a:r>
              <a:rPr lang="en-GB" dirty="0" smtClean="0"/>
              <a:t>Studied Native American Languages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Behaviourism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357298"/>
            <a:ext cx="9001156" cy="550070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dirty="0" smtClean="0"/>
              <a:t>Strong empiricist view:</a:t>
            </a:r>
          </a:p>
          <a:p>
            <a:pPr lvl="1">
              <a:buFont typeface="Tahoma" charset="0"/>
              <a:buChar char="–"/>
              <a:defRPr/>
            </a:pPr>
            <a:r>
              <a:rPr lang="en-GB" dirty="0" smtClean="0"/>
              <a:t>All knowledge comes from experience</a:t>
            </a:r>
          </a:p>
          <a:p>
            <a:pPr>
              <a:defRPr/>
            </a:pPr>
            <a:r>
              <a:rPr lang="en-GB" dirty="0" smtClean="0"/>
              <a:t>Therefore:</a:t>
            </a:r>
          </a:p>
          <a:p>
            <a:pPr lvl="1">
              <a:buFont typeface="Tahoma" charset="0"/>
              <a:buChar char="–"/>
              <a:defRPr/>
            </a:pPr>
            <a:r>
              <a:rPr lang="en-GB" dirty="0" smtClean="0"/>
              <a:t>Human behaviour is learned from the environment</a:t>
            </a:r>
          </a:p>
          <a:p>
            <a:pPr lvl="1">
              <a:buFont typeface="Tahoma" charset="0"/>
              <a:buChar char="–"/>
              <a:defRPr/>
            </a:pPr>
            <a:r>
              <a:rPr lang="en-GB" dirty="0" smtClean="0"/>
              <a:t>We can only study what we can observe</a:t>
            </a:r>
          </a:p>
          <a:p>
            <a:pPr lvl="2">
              <a:defRPr/>
            </a:pPr>
            <a:r>
              <a:rPr lang="en-GB" dirty="0" smtClean="0"/>
              <a:t>We cannot observe the mind, so we must assume that it does not exist</a:t>
            </a:r>
          </a:p>
          <a:p>
            <a:pPr lvl="2">
              <a:defRPr/>
            </a:pPr>
            <a:r>
              <a:rPr lang="en-GB" dirty="0" smtClean="0"/>
              <a:t>We can observe the environment and behaviour, so let’s assume this is all that exists</a:t>
            </a:r>
          </a:p>
          <a:p>
            <a:pPr>
              <a:defRPr/>
            </a:pPr>
            <a:r>
              <a:rPr lang="en-GB" dirty="0" smtClean="0"/>
              <a:t>Behaviourism was the only school of psychology to define away its subject matter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err="1" smtClean="0"/>
              <a:t>Structuralists</a:t>
            </a:r>
            <a:r>
              <a:rPr lang="en-GB" dirty="0" smtClean="0"/>
              <a:t> and Empiricism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428736"/>
            <a:ext cx="8715436" cy="5429264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GB" dirty="0" smtClean="0"/>
              <a:t>We can only study what we can observe</a:t>
            </a:r>
          </a:p>
          <a:p>
            <a:pPr>
              <a:defRPr/>
            </a:pPr>
            <a:r>
              <a:rPr lang="en-GB" dirty="0" smtClean="0"/>
              <a:t>We can observe sound</a:t>
            </a:r>
          </a:p>
          <a:p>
            <a:pPr lvl="1">
              <a:buFont typeface="Tahoma" charset="0"/>
              <a:buChar char="–"/>
              <a:defRPr/>
            </a:pPr>
            <a:r>
              <a:rPr lang="en-GB" dirty="0" smtClean="0"/>
              <a:t>So we can study phonetics</a:t>
            </a:r>
          </a:p>
          <a:p>
            <a:pPr>
              <a:defRPr/>
            </a:pPr>
            <a:r>
              <a:rPr lang="en-GB" dirty="0" smtClean="0"/>
              <a:t>If we assume that phonology is based on phonetics, we can study phonology too</a:t>
            </a:r>
          </a:p>
          <a:p>
            <a:pPr>
              <a:defRPr/>
            </a:pPr>
            <a:r>
              <a:rPr lang="en-GB" dirty="0" smtClean="0"/>
              <a:t>If we assume that morphology is based on phonology, we can study morphology</a:t>
            </a:r>
          </a:p>
          <a:p>
            <a:pPr>
              <a:defRPr/>
            </a:pPr>
            <a:r>
              <a:rPr lang="en-GB" dirty="0" smtClean="0"/>
              <a:t>If we assume that syntax is based on morphology, we can study syntax</a:t>
            </a:r>
          </a:p>
          <a:p>
            <a:pPr>
              <a:defRPr/>
            </a:pPr>
            <a:r>
              <a:rPr lang="en-GB" dirty="0" smtClean="0"/>
              <a:t>We can’t study semantics – leave that to philosophers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327650"/>
          </a:xfrm>
        </p:spPr>
        <p:txBody>
          <a:bodyPr/>
          <a:lstStyle/>
          <a:p>
            <a:pPr>
              <a:buNone/>
              <a:defRPr/>
            </a:pPr>
            <a:r>
              <a:rPr lang="en-GB" dirty="0" smtClean="0"/>
              <a:t>Therefore:</a:t>
            </a:r>
          </a:p>
          <a:p>
            <a:pPr lvl="1">
              <a:buFont typeface="Tahoma" charset="0"/>
              <a:buChar char="–"/>
              <a:defRPr/>
            </a:pPr>
            <a:r>
              <a:rPr lang="en-GB" sz="3200" dirty="0" smtClean="0"/>
              <a:t>The unit of phonology (phoneme) is a collection of phones (observable) and distinguished in terms of the distribution of phones</a:t>
            </a:r>
          </a:p>
          <a:p>
            <a:pPr lvl="1">
              <a:buFont typeface="Tahoma" charset="0"/>
              <a:buChar char="–"/>
              <a:defRPr/>
            </a:pPr>
            <a:r>
              <a:rPr lang="en-GB" sz="3200" dirty="0" smtClean="0"/>
              <a:t>The unit of morphology (morpheme) is a combination of phonemes and distinguished in terms of distribution</a:t>
            </a:r>
          </a:p>
          <a:p>
            <a:pPr lvl="1">
              <a:buFont typeface="Tahoma" charset="0"/>
              <a:buChar char="–"/>
              <a:defRPr/>
            </a:pPr>
            <a:r>
              <a:rPr lang="en-GB" sz="3200" dirty="0" smtClean="0"/>
              <a:t>The unit of syntax (word) is a combination of morphemes, distinguished by distribution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sz="3600" dirty="0" err="1" smtClean="0"/>
              <a:t>Structuralists</a:t>
            </a:r>
            <a:r>
              <a:rPr lang="en-GB" sz="3600" dirty="0" smtClean="0"/>
              <a:t> </a:t>
            </a:r>
            <a:r>
              <a:rPr lang="en-GB" sz="3600" dirty="0" smtClean="0"/>
              <a:t>and Native Americans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GB" dirty="0" smtClean="0"/>
              <a:t>There were not many native Americans left by 1900 and their languages were disappearing fast</a:t>
            </a:r>
          </a:p>
          <a:p>
            <a:pPr>
              <a:defRPr/>
            </a:pPr>
            <a:r>
              <a:rPr lang="en-GB" dirty="0" smtClean="0"/>
              <a:t>There was therefore and urgent need to record their grammars</a:t>
            </a:r>
          </a:p>
          <a:p>
            <a:pPr>
              <a:defRPr/>
            </a:pPr>
            <a:r>
              <a:rPr lang="en-GB" dirty="0" smtClean="0"/>
              <a:t>American languages were very different from Indo-European languages and it was thought that classical linguistic concepts did not apply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32765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So what was needed was a set of ‘field tools’ that could be applied to any language which would accurately yield grammars</a:t>
            </a:r>
          </a:p>
          <a:p>
            <a:pPr>
              <a:defRPr/>
            </a:pPr>
            <a:r>
              <a:rPr lang="en-GB" dirty="0" smtClean="0"/>
              <a:t>As all linguistic units were identified by distribution patterns, distribution was the most important ‘discovery procedures’ to produce a grammar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Generative Linguistics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1952 Chomsky started to develop another view of language</a:t>
            </a:r>
          </a:p>
          <a:p>
            <a:pPr>
              <a:defRPr/>
            </a:pPr>
            <a:r>
              <a:rPr lang="en-GB" dirty="0" smtClean="0"/>
              <a:t>1957 published </a:t>
            </a:r>
            <a:r>
              <a:rPr lang="en-GB" dirty="0" smtClean="0"/>
              <a:t>his first </a:t>
            </a:r>
            <a:r>
              <a:rPr lang="en-GB" dirty="0" smtClean="0"/>
              <a:t>book – very influential</a:t>
            </a:r>
          </a:p>
          <a:p>
            <a:pPr lvl="1">
              <a:buFont typeface="Tahoma" charset="0"/>
              <a:buChar char="–"/>
              <a:defRPr/>
            </a:pPr>
            <a:r>
              <a:rPr lang="en-GB" dirty="0" smtClean="0"/>
              <a:t>But didn’t openly criticise Structuralism</a:t>
            </a:r>
          </a:p>
          <a:p>
            <a:pPr>
              <a:defRPr/>
            </a:pPr>
            <a:r>
              <a:rPr lang="en-GB" dirty="0" smtClean="0"/>
              <a:t>1959 published a critical paper of Behaviourism</a:t>
            </a:r>
          </a:p>
          <a:p>
            <a:pPr lvl="1">
              <a:buFont typeface="Tahoma" charset="0"/>
              <a:buChar char="–"/>
              <a:defRPr/>
            </a:pPr>
            <a:r>
              <a:rPr lang="en-GB" dirty="0" smtClean="0"/>
              <a:t>Caused the collapse of Behaviourism</a:t>
            </a:r>
          </a:p>
          <a:p>
            <a:pPr lvl="1">
              <a:buFont typeface="Tahoma" charset="0"/>
              <a:buChar char="–"/>
              <a:defRPr/>
            </a:pPr>
            <a:r>
              <a:rPr lang="en-GB" dirty="0" smtClean="0"/>
              <a:t>Structuralism soon followed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GB" dirty="0" smtClean="0"/>
              <a:t>Concentrating mainly on syntax</a:t>
            </a:r>
          </a:p>
          <a:p>
            <a:pPr lvl="1">
              <a:buFont typeface="Tahoma" charset="0"/>
              <a:buChar char="–"/>
              <a:defRPr/>
            </a:pPr>
            <a:r>
              <a:rPr lang="en-GB" dirty="0" smtClean="0"/>
              <a:t>But some of the discussion will be of relevance to other areas of linguistics</a:t>
            </a:r>
          </a:p>
          <a:p>
            <a:pPr>
              <a:defRPr/>
            </a:pPr>
            <a:r>
              <a:rPr lang="en-GB" dirty="0" smtClean="0"/>
              <a:t>We will look at phenomena and theories which were designed to them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Basic Ideas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Rationalist approach</a:t>
            </a:r>
          </a:p>
          <a:p>
            <a:pPr lvl="1">
              <a:buFont typeface="Tahoma" charset="0"/>
              <a:buChar char="–"/>
              <a:defRPr/>
            </a:pPr>
            <a:r>
              <a:rPr lang="en-GB" sz="3200" dirty="0" smtClean="0"/>
              <a:t>The mind exists and can be studied</a:t>
            </a:r>
          </a:p>
          <a:p>
            <a:pPr lvl="1">
              <a:buFont typeface="Tahoma" charset="0"/>
              <a:buChar char="–"/>
              <a:defRPr/>
            </a:pPr>
            <a:r>
              <a:rPr lang="en-GB" sz="3200" dirty="0" smtClean="0"/>
              <a:t>Some knowledge comes from the mind itself</a:t>
            </a:r>
          </a:p>
          <a:p>
            <a:pPr>
              <a:defRPr/>
            </a:pPr>
            <a:r>
              <a:rPr lang="en-GB" dirty="0" smtClean="0"/>
              <a:t>Discovery procedures are foolish and limiting</a:t>
            </a:r>
          </a:p>
          <a:p>
            <a:pPr lvl="1">
              <a:buFont typeface="Tahoma" charset="0"/>
              <a:buChar char="–"/>
              <a:defRPr/>
            </a:pPr>
            <a:r>
              <a:rPr lang="en-GB" sz="3200" dirty="0" smtClean="0"/>
              <a:t>You get your data from wherever you can find it (not limited to observable data – i.e. Intuition also acceptable)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692150"/>
            <a:ext cx="8401080" cy="5880122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The notion of structure stays</a:t>
            </a:r>
          </a:p>
          <a:p>
            <a:pPr lvl="1">
              <a:buFont typeface="Tahoma" charset="0"/>
              <a:buChar char="–"/>
              <a:defRPr/>
            </a:pPr>
            <a:r>
              <a:rPr lang="en-GB" dirty="0" smtClean="0"/>
              <a:t>Words group into phrases</a:t>
            </a:r>
          </a:p>
          <a:p>
            <a:pPr lvl="1">
              <a:buFont typeface="Tahoma" charset="0"/>
              <a:buChar char="–"/>
              <a:defRPr/>
            </a:pPr>
            <a:r>
              <a:rPr lang="en-GB" dirty="0" smtClean="0"/>
              <a:t>Phrases group into sentences</a:t>
            </a:r>
          </a:p>
          <a:p>
            <a:pPr>
              <a:defRPr/>
            </a:pPr>
            <a:r>
              <a:rPr lang="en-GB" dirty="0" smtClean="0"/>
              <a:t>New type of rule for producing structure</a:t>
            </a:r>
          </a:p>
          <a:p>
            <a:pPr lvl="1">
              <a:buFont typeface="Tahoma" charset="0"/>
              <a:buChar char="–"/>
              <a:defRPr/>
            </a:pPr>
            <a:r>
              <a:rPr lang="en-GB" dirty="0" smtClean="0"/>
              <a:t>S </a:t>
            </a:r>
            <a:r>
              <a:rPr lang="en-GB" dirty="0" smtClean="0">
                <a:sym typeface="Wingdings" pitchFamily="2" charset="2"/>
              </a:rPr>
              <a:t> NP VP</a:t>
            </a:r>
          </a:p>
          <a:p>
            <a:pPr>
              <a:defRPr/>
            </a:pPr>
            <a:r>
              <a:rPr lang="en-GB" dirty="0" smtClean="0">
                <a:sym typeface="Wingdings" pitchFamily="2" charset="2"/>
              </a:rPr>
              <a:t>A set of such rules makes a Phrase Structure Grammar</a:t>
            </a:r>
          </a:p>
          <a:p>
            <a:pPr lvl="1">
              <a:buFont typeface="Tahoma" charset="0"/>
              <a:buChar char="–"/>
              <a:defRPr/>
            </a:pPr>
            <a:r>
              <a:rPr lang="en-GB" dirty="0" smtClean="0">
                <a:sym typeface="Wingdings" pitchFamily="2" charset="2"/>
              </a:rPr>
              <a:t>Grammar is a set of rules that are part of the mind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32765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But phrase structure rules are not enough to describe human languages</a:t>
            </a:r>
          </a:p>
          <a:p>
            <a:pPr lvl="1">
              <a:buFont typeface="Tahoma" charset="0"/>
              <a:buChar char="–"/>
              <a:defRPr/>
            </a:pPr>
            <a:r>
              <a:rPr lang="en-GB" dirty="0" smtClean="0"/>
              <a:t>Discontinuous constituents</a:t>
            </a:r>
          </a:p>
          <a:p>
            <a:pPr lvl="2">
              <a:defRPr/>
            </a:pPr>
            <a:r>
              <a:rPr lang="en-GB" dirty="0" smtClean="0"/>
              <a:t>[A man with blue eyes] walked into a shop</a:t>
            </a:r>
          </a:p>
          <a:p>
            <a:pPr lvl="2">
              <a:defRPr/>
            </a:pPr>
            <a:r>
              <a:rPr lang="en-GB" dirty="0" smtClean="0"/>
              <a:t>[A man] walked into a shop [with blue eyes]</a:t>
            </a:r>
          </a:p>
          <a:p>
            <a:pPr>
              <a:defRPr/>
            </a:pPr>
            <a:r>
              <a:rPr lang="en-GB" dirty="0" smtClean="0"/>
              <a:t>To describe this phenomena we need transformations</a:t>
            </a:r>
          </a:p>
          <a:p>
            <a:pPr lvl="1">
              <a:buFont typeface="Tahoma" charset="0"/>
              <a:buChar char="–"/>
              <a:defRPr/>
            </a:pPr>
            <a:r>
              <a:rPr lang="en-GB" dirty="0" smtClean="0"/>
              <a:t>Rules which alter structures to form other structures (e.g. By moving things about)</a:t>
            </a:r>
          </a:p>
          <a:p>
            <a:pPr lvl="2"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Generative grammar and language acquisition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From a rationalist perspective, knowledge of language could be innate</a:t>
            </a:r>
          </a:p>
          <a:p>
            <a:pPr>
              <a:defRPr/>
            </a:pPr>
            <a:r>
              <a:rPr lang="en-GB" dirty="0" smtClean="0"/>
              <a:t>But clearly this is not totally true as there is more than one language</a:t>
            </a:r>
          </a:p>
          <a:p>
            <a:pPr>
              <a:defRPr/>
            </a:pPr>
            <a:r>
              <a:rPr lang="en-GB" dirty="0" smtClean="0"/>
              <a:t>Chomsky supposed that some aspects of language are innate but some are learned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327650"/>
          </a:xfrm>
        </p:spPr>
        <p:txBody>
          <a:bodyPr/>
          <a:lstStyle/>
          <a:p>
            <a:pPr>
              <a:defRPr/>
            </a:pPr>
            <a:r>
              <a:rPr lang="en-GB" sz="3600" dirty="0" smtClean="0"/>
              <a:t>Language learning must be easy</a:t>
            </a:r>
          </a:p>
          <a:p>
            <a:pPr lvl="1">
              <a:buFont typeface="Tahoma" charset="0"/>
              <a:buChar char="–"/>
              <a:defRPr/>
            </a:pPr>
            <a:r>
              <a:rPr lang="en-GB" sz="3600" dirty="0" smtClean="0"/>
              <a:t>Children do it in about 5 years with no formal instruction</a:t>
            </a:r>
          </a:p>
          <a:p>
            <a:pPr>
              <a:defRPr/>
            </a:pPr>
            <a:r>
              <a:rPr lang="en-GB" sz="3600" dirty="0" smtClean="0"/>
              <a:t>But transformational grammars which are capable of describing even basic linguistic facts were very complicated</a:t>
            </a:r>
          </a:p>
          <a:p>
            <a:pPr>
              <a:defRPr/>
            </a:pPr>
            <a:r>
              <a:rPr lang="en-GB" sz="3600" dirty="0" smtClean="0"/>
              <a:t>How can we square these facts?</a:t>
            </a:r>
            <a:endParaRPr lang="en-GB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Developments of the 1970s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The way to account for language acquisition is to assume that grammars are limited</a:t>
            </a:r>
          </a:p>
          <a:p>
            <a:pPr lvl="1">
              <a:buFont typeface="Tahoma" charset="0"/>
              <a:buChar char="–"/>
              <a:defRPr/>
            </a:pPr>
            <a:r>
              <a:rPr lang="en-GB" sz="3200" dirty="0" smtClean="0"/>
              <a:t>You can’t just suppose any kind of rule</a:t>
            </a:r>
          </a:p>
          <a:p>
            <a:pPr>
              <a:defRPr/>
            </a:pPr>
            <a:r>
              <a:rPr lang="en-GB" dirty="0" smtClean="0"/>
              <a:t>Therefore the focus was not on what we can do with transformation, but what we can’t</a:t>
            </a:r>
          </a:p>
          <a:p>
            <a:pPr lvl="1">
              <a:buFont typeface="Tahoma" charset="0"/>
              <a:buChar char="–"/>
              <a:defRPr/>
            </a:pPr>
            <a:r>
              <a:rPr lang="en-GB" sz="3200" dirty="0" smtClean="0"/>
              <a:t>Constraints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Developments of the 1980s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Principles and Parameters</a:t>
            </a:r>
          </a:p>
          <a:p>
            <a:pPr lvl="1">
              <a:buFont typeface="Tahoma" charset="0"/>
              <a:buChar char="–"/>
              <a:defRPr/>
            </a:pPr>
            <a:r>
              <a:rPr lang="en-GB" dirty="0" smtClean="0"/>
              <a:t>Principle</a:t>
            </a:r>
          </a:p>
          <a:p>
            <a:pPr lvl="2">
              <a:defRPr/>
            </a:pPr>
            <a:r>
              <a:rPr lang="en-GB" dirty="0" smtClean="0"/>
              <a:t>Universal</a:t>
            </a:r>
          </a:p>
          <a:p>
            <a:pPr lvl="2">
              <a:defRPr/>
            </a:pPr>
            <a:r>
              <a:rPr lang="en-GB" dirty="0" smtClean="0"/>
              <a:t>Invariant</a:t>
            </a:r>
          </a:p>
          <a:p>
            <a:pPr lvl="2">
              <a:defRPr/>
            </a:pPr>
            <a:r>
              <a:rPr lang="en-GB" dirty="0" smtClean="0"/>
              <a:t>Innate</a:t>
            </a:r>
          </a:p>
          <a:p>
            <a:pPr lvl="1">
              <a:buFont typeface="Tahoma" charset="0"/>
              <a:buChar char="–"/>
              <a:defRPr/>
            </a:pPr>
            <a:r>
              <a:rPr lang="en-GB" dirty="0" smtClean="0"/>
              <a:t>Parameter</a:t>
            </a:r>
          </a:p>
          <a:p>
            <a:pPr lvl="2">
              <a:defRPr/>
            </a:pPr>
            <a:r>
              <a:rPr lang="en-GB" dirty="0" smtClean="0"/>
              <a:t>A limited number of choices</a:t>
            </a:r>
          </a:p>
          <a:p>
            <a:pPr lvl="2">
              <a:defRPr/>
            </a:pPr>
            <a:r>
              <a:rPr lang="en-GB" dirty="0" smtClean="0"/>
              <a:t>Needs linguistic data to set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32765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Modularity</a:t>
            </a:r>
          </a:p>
          <a:p>
            <a:pPr lvl="1">
              <a:buFont typeface="Tahoma" charset="0"/>
              <a:buChar char="–"/>
              <a:defRPr/>
            </a:pPr>
            <a:r>
              <a:rPr lang="en-GB" dirty="0" smtClean="0"/>
              <a:t>Principles and parameters seemed to group into a small number of components, each of which addresses specific linguistic phenomena</a:t>
            </a:r>
          </a:p>
          <a:p>
            <a:pPr lvl="1">
              <a:buFont typeface="Tahoma" charset="0"/>
              <a:buChar char="–"/>
              <a:defRPr/>
            </a:pPr>
            <a:r>
              <a:rPr lang="en-GB" dirty="0" smtClean="0"/>
              <a:t>Thus the grammatical system was seen as constructed from a set of simple modules which interact in complex ways</a:t>
            </a:r>
          </a:p>
          <a:p>
            <a:pPr lvl="1">
              <a:buFont typeface="Tahoma" charset="0"/>
              <a:buChar char="–"/>
              <a:defRPr/>
            </a:pPr>
            <a:r>
              <a:rPr lang="en-GB" dirty="0" smtClean="0"/>
              <a:t>Thus the grammar is simple, but capable of providing complex analyses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Developments of the 1990s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Competition</a:t>
            </a:r>
          </a:p>
          <a:p>
            <a:pPr lvl="1">
              <a:buFont typeface="Tahoma" charset="0"/>
              <a:buChar char="–"/>
              <a:defRPr/>
            </a:pPr>
            <a:r>
              <a:rPr lang="en-GB" dirty="0" smtClean="0"/>
              <a:t>non-absolute grammaticality</a:t>
            </a:r>
          </a:p>
          <a:p>
            <a:pPr lvl="1">
              <a:buFont typeface="Tahoma" charset="0"/>
              <a:buChar char="–"/>
              <a:defRPr/>
            </a:pPr>
            <a:r>
              <a:rPr lang="en-GB" dirty="0" smtClean="0"/>
              <a:t>Grammaticality based on the ‘best’ of several options</a:t>
            </a:r>
          </a:p>
          <a:p>
            <a:pPr lvl="1">
              <a:buFont typeface="Tahoma" charset="0"/>
              <a:buChar char="–"/>
              <a:defRPr/>
            </a:pPr>
            <a:r>
              <a:rPr lang="en-GB" dirty="0" smtClean="0"/>
              <a:t>E.g. </a:t>
            </a:r>
          </a:p>
          <a:p>
            <a:pPr lvl="2">
              <a:defRPr/>
            </a:pPr>
            <a:r>
              <a:rPr lang="en-GB" dirty="0" smtClean="0"/>
              <a:t>It is better to not move than to move</a:t>
            </a:r>
          </a:p>
          <a:p>
            <a:pPr lvl="2">
              <a:defRPr/>
            </a:pPr>
            <a:r>
              <a:rPr lang="en-GB" dirty="0" smtClean="0"/>
              <a:t>It is better to move short distances than long ones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32765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GB" dirty="0" smtClean="0"/>
              <a:t>What does the grammar manipulate?</a:t>
            </a:r>
          </a:p>
          <a:p>
            <a:pPr lvl="1">
              <a:buFont typeface="Tahoma" charset="0"/>
              <a:buChar char="–"/>
              <a:defRPr/>
            </a:pPr>
            <a:r>
              <a:rPr lang="en-GB" dirty="0" smtClean="0"/>
              <a:t>From structuralism we have always assumed that words are the basis of syntax</a:t>
            </a:r>
          </a:p>
          <a:p>
            <a:pPr lvl="1">
              <a:buFont typeface="Tahoma" charset="0"/>
              <a:buChar char="–"/>
              <a:defRPr/>
            </a:pPr>
            <a:r>
              <a:rPr lang="en-GB" dirty="0" smtClean="0"/>
              <a:t>But transformational analyses started to discover that units smaller than words undergo syntactic processes:</a:t>
            </a:r>
          </a:p>
          <a:p>
            <a:pPr lvl="2">
              <a:defRPr/>
            </a:pPr>
            <a:r>
              <a:rPr lang="en-GB" dirty="0" smtClean="0"/>
              <a:t>He </a:t>
            </a:r>
            <a:r>
              <a:rPr lang="en-GB" b="1" dirty="0" smtClean="0">
                <a:solidFill>
                  <a:srgbClr val="FF0000"/>
                </a:solidFill>
              </a:rPr>
              <a:t>is</a:t>
            </a:r>
            <a:r>
              <a:rPr lang="en-GB" dirty="0" smtClean="0"/>
              <a:t> always sad</a:t>
            </a:r>
          </a:p>
          <a:p>
            <a:pPr lvl="2">
              <a:defRPr/>
            </a:pPr>
            <a:r>
              <a:rPr lang="en-GB" dirty="0" smtClean="0"/>
              <a:t>He always phone</a:t>
            </a:r>
            <a:r>
              <a:rPr lang="en-GB" b="1" dirty="0" smtClean="0">
                <a:solidFill>
                  <a:srgbClr val="FF0000"/>
                </a:solidFill>
              </a:rPr>
              <a:t>s</a:t>
            </a:r>
            <a:r>
              <a:rPr lang="en-GB" dirty="0" smtClean="0"/>
              <a:t> his mother</a:t>
            </a:r>
          </a:p>
          <a:p>
            <a:pPr lvl="1">
              <a:buFont typeface="Tahoma" charset="0"/>
              <a:buChar char="–"/>
              <a:defRPr/>
            </a:pPr>
            <a:r>
              <a:rPr lang="en-GB" dirty="0" smtClean="0"/>
              <a:t>Some have suggested that this leads to a theory where syntax always manipulates items smaller than the word and that words are constructed by syntax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z="3600" smtClean="0">
              <a:latin typeface="Helvetica" pitchFamily="34" charset="0"/>
            </a:endParaRP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500034" y="714356"/>
            <a:ext cx="7920062" cy="5848368"/>
          </a:xfrm>
          <a:prstGeom prst="rect">
            <a:avLst/>
          </a:prstGeom>
          <a:gradFill rotWithShape="0">
            <a:gsLst>
              <a:gs pos="0">
                <a:srgbClr val="360076"/>
              </a:gs>
              <a:gs pos="100000">
                <a:srgbClr val="7401FF"/>
              </a:gs>
            </a:gsLst>
            <a:lin ang="5400000" scaled="1"/>
          </a:gra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3200" b="0">
              <a:solidFill>
                <a:srgbClr val="000000"/>
              </a:solidFill>
              <a:latin typeface="Helvetica" pitchFamily="34" charset="0"/>
            </a:endParaRP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2857488" y="1214422"/>
            <a:ext cx="4121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600" dirty="0">
                <a:solidFill>
                  <a:srgbClr val="00CC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elvetica" pitchFamily="34" charset="0"/>
              </a:rPr>
              <a:t>What is a Theory?</a:t>
            </a:r>
            <a:endParaRPr lang="en-US" sz="3600" dirty="0">
              <a:solidFill>
                <a:srgbClr val="00CC99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1066800" y="1722438"/>
            <a:ext cx="7334250" cy="222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u="sng">
                <a:solidFill>
                  <a:srgbClr val="00CC99"/>
                </a:solidFill>
                <a:latin typeface="Helvetica" pitchFamily="34" charset="0"/>
              </a:rPr>
              <a:t>Theory</a:t>
            </a:r>
            <a:endParaRPr lang="en-US" sz="2800" b="0">
              <a:solidFill>
                <a:srgbClr val="FFFF00"/>
              </a:solidFill>
              <a:latin typeface="Helvetica" pitchFamily="34" charset="0"/>
            </a:endParaRPr>
          </a:p>
          <a:p>
            <a:r>
              <a:rPr lang="en-US" sz="2800" b="0">
                <a:solidFill>
                  <a:srgbClr val="FFFF00"/>
                </a:solidFill>
                <a:latin typeface="Helvetica" pitchFamily="34" charset="0"/>
              </a:rPr>
              <a:t>    An integrated set of related hypotheses</a:t>
            </a:r>
          </a:p>
          <a:p>
            <a:r>
              <a:rPr lang="en-US" sz="2800" b="0">
                <a:solidFill>
                  <a:srgbClr val="FFFF00"/>
                </a:solidFill>
                <a:latin typeface="Helvetica" pitchFamily="34" charset="0"/>
              </a:rPr>
              <a:t>    about underlying mechanisms or principles</a:t>
            </a:r>
          </a:p>
          <a:p>
            <a:r>
              <a:rPr lang="en-US" sz="2800" b="0">
                <a:solidFill>
                  <a:srgbClr val="FFFF00"/>
                </a:solidFill>
                <a:latin typeface="Helvetica" pitchFamily="34" charset="0"/>
              </a:rPr>
              <a:t>    that organize, explain, and predict facts</a:t>
            </a:r>
          </a:p>
          <a:p>
            <a:r>
              <a:rPr lang="en-US" sz="2800" b="0">
                <a:solidFill>
                  <a:srgbClr val="FFFF00"/>
                </a:solidFill>
                <a:latin typeface="Helvetica" pitchFamily="34" charset="0"/>
              </a:rPr>
              <a:t>    about the phenomena of a given domain.</a:t>
            </a:r>
            <a:endParaRPr lang="en-US" sz="2800" u="sng">
              <a:solidFill>
                <a:srgbClr val="FFFF00"/>
              </a:solidFill>
              <a:latin typeface="Helvetica" pitchFamily="34" charset="0"/>
            </a:endParaRPr>
          </a:p>
        </p:txBody>
      </p:sp>
      <p:sp>
        <p:nvSpPr>
          <p:cNvPr id="41996" name="Rectangle 12"/>
          <p:cNvSpPr>
            <a:spLocks noChangeArrowheads="1"/>
          </p:cNvSpPr>
          <p:nvPr/>
        </p:nvSpPr>
        <p:spPr bwMode="auto">
          <a:xfrm>
            <a:off x="7086600" y="6346825"/>
            <a:ext cx="18081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0">
                <a:solidFill>
                  <a:srgbClr val="FFFFFF"/>
                </a:solidFill>
                <a:latin typeface="EngraversGothic BT Regular" charset="0"/>
              </a:rPr>
              <a:t>© Stephen E. Palmer, 2002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z="3600" smtClean="0">
              <a:latin typeface="Helvetica" pitchFamily="34" charset="0"/>
            </a:endParaRP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228600" y="381000"/>
            <a:ext cx="8839200" cy="6553200"/>
          </a:xfrm>
          <a:prstGeom prst="rect">
            <a:avLst/>
          </a:prstGeom>
          <a:gradFill rotWithShape="0">
            <a:gsLst>
              <a:gs pos="0">
                <a:srgbClr val="360076"/>
              </a:gs>
              <a:gs pos="100000">
                <a:srgbClr val="7401FF"/>
              </a:gs>
            </a:gsLst>
            <a:lin ang="5400000" scaled="1"/>
          </a:gra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en-US" sz="3200" b="0">
              <a:solidFill>
                <a:srgbClr val="000000"/>
              </a:solidFill>
              <a:latin typeface="Helvetica" pitchFamily="34" charset="0"/>
            </a:endParaRP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>
            <a:off x="228600" y="1120775"/>
            <a:ext cx="845820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2755900" y="425450"/>
            <a:ext cx="4121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n-US" sz="3600">
                <a:solidFill>
                  <a:srgbClr val="00CC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elvetica" pitchFamily="34" charset="0"/>
              </a:rPr>
              <a:t>What is a Theory?</a:t>
            </a:r>
            <a:endParaRPr lang="en-US" altLang="en-US" sz="3600">
              <a:solidFill>
                <a:srgbClr val="00CC99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1371600" y="1676400"/>
            <a:ext cx="6924675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0" dirty="0">
                <a:solidFill>
                  <a:srgbClr val="FFFF00"/>
                </a:solidFill>
                <a:latin typeface="Helvetica" pitchFamily="34" charset="0"/>
              </a:rPr>
              <a:t>Three important functions of a theory:</a:t>
            </a:r>
          </a:p>
          <a:p>
            <a:r>
              <a:rPr lang="en-US" altLang="en-US" sz="3200" b="0" dirty="0">
                <a:solidFill>
                  <a:srgbClr val="FFFF00"/>
                </a:solidFill>
                <a:latin typeface="Helvetica" pitchFamily="34" charset="0"/>
              </a:rPr>
              <a:t>	Integrate “old” facts</a:t>
            </a:r>
          </a:p>
          <a:p>
            <a:r>
              <a:rPr lang="en-US" altLang="en-US" sz="3200" b="0" dirty="0">
                <a:solidFill>
                  <a:srgbClr val="FFFF00"/>
                </a:solidFill>
                <a:latin typeface="Helvetica" pitchFamily="34" charset="0"/>
              </a:rPr>
              <a:t>	Predict “new” facts</a:t>
            </a:r>
          </a:p>
          <a:p>
            <a:r>
              <a:rPr lang="en-US" altLang="en-US" sz="3200" b="0" dirty="0">
                <a:solidFill>
                  <a:srgbClr val="FFFF00"/>
                </a:solidFill>
                <a:latin typeface="Helvetica" pitchFamily="34" charset="0"/>
              </a:rPr>
              <a:t>	Lead to “understanding”</a:t>
            </a:r>
            <a:endParaRPr lang="en-US" altLang="en-US" sz="2800" b="0" dirty="0">
              <a:solidFill>
                <a:srgbClr val="FFFF00"/>
              </a:solidFill>
              <a:latin typeface="Helvetica" pitchFamily="34" charset="0"/>
            </a:endParaRPr>
          </a:p>
        </p:txBody>
      </p:sp>
      <p:sp>
        <p:nvSpPr>
          <p:cNvPr id="43020" name="Rectangle 12"/>
          <p:cNvSpPr>
            <a:spLocks noChangeArrowheads="1"/>
          </p:cNvSpPr>
          <p:nvPr/>
        </p:nvSpPr>
        <p:spPr bwMode="auto">
          <a:xfrm>
            <a:off x="7086600" y="6346825"/>
            <a:ext cx="18081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000" b="0">
                <a:solidFill>
                  <a:srgbClr val="FFFFFF"/>
                </a:solidFill>
                <a:latin typeface="EngraversGothic BT Regular" charset="0"/>
              </a:rPr>
              <a:t>© Stephen E. Palmer, 2002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1371600" y="4191000"/>
            <a:ext cx="705193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0" dirty="0">
                <a:solidFill>
                  <a:srgbClr val="FFFF00"/>
                </a:solidFill>
                <a:latin typeface="Helvetica" pitchFamily="34" charset="0"/>
              </a:rPr>
              <a:t>Three criteria for evaluating a theory:</a:t>
            </a:r>
          </a:p>
          <a:p>
            <a:r>
              <a:rPr lang="en-US" altLang="en-US" sz="3200" b="0" dirty="0">
                <a:solidFill>
                  <a:srgbClr val="FFFF00"/>
                </a:solidFill>
                <a:latin typeface="Helvetica" pitchFamily="34" charset="0"/>
              </a:rPr>
              <a:t>	Logical consistency</a:t>
            </a:r>
          </a:p>
          <a:p>
            <a:r>
              <a:rPr lang="en-US" altLang="en-US" sz="3200" b="0" dirty="0">
                <a:solidFill>
                  <a:srgbClr val="FFFF00"/>
                </a:solidFill>
                <a:latin typeface="Helvetica" pitchFamily="34" charset="0"/>
              </a:rPr>
              <a:t>	Empirical adequacy</a:t>
            </a:r>
          </a:p>
          <a:p>
            <a:r>
              <a:rPr lang="en-US" altLang="en-US" sz="3200" b="0" dirty="0">
                <a:solidFill>
                  <a:srgbClr val="FFFF00"/>
                </a:solidFill>
                <a:latin typeface="Helvetica" pitchFamily="34" charset="0"/>
              </a:rPr>
              <a:t>	Parsimony </a:t>
            </a:r>
            <a:r>
              <a:rPr lang="en-US" altLang="en-US" sz="3200" dirty="0" smtClean="0">
                <a:solidFill>
                  <a:srgbClr val="FFFF00"/>
                </a:solidFill>
                <a:latin typeface="Helvetica" pitchFamily="34" charset="0"/>
              </a:rPr>
              <a:t>(simplest, immediate)</a:t>
            </a:r>
            <a:endParaRPr lang="en-US" altLang="en-US" sz="2800" b="0" dirty="0">
              <a:solidFill>
                <a:srgbClr val="FFFF00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1" grpId="0" build="p" autoUpdateAnimBg="0"/>
      <p:bldP spid="513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Categorization of Theories of Vision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1571612"/>
            <a:ext cx="8229600" cy="41148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        “</a:t>
            </a:r>
            <a:r>
              <a:rPr lang="en-US" sz="2400" i="1" dirty="0" smtClean="0"/>
              <a:t>Why do things looks as they do?”</a:t>
            </a:r>
          </a:p>
          <a:p>
            <a:pPr lvl="1" eaLnBrk="1" hangingPunct="1">
              <a:buFontTx/>
              <a:buNone/>
            </a:pPr>
            <a:r>
              <a:rPr lang="en-US" sz="2400" dirty="0" smtClean="0"/>
              <a:t>			-- Kurt </a:t>
            </a:r>
            <a:r>
              <a:rPr lang="en-US" sz="2400" dirty="0" err="1" smtClean="0"/>
              <a:t>Koffka</a:t>
            </a:r>
            <a:r>
              <a:rPr lang="en-US" sz="2400" dirty="0" smtClean="0"/>
              <a:t> (1935)</a:t>
            </a:r>
          </a:p>
          <a:p>
            <a:pPr eaLnBrk="1" hangingPunct="1"/>
            <a:r>
              <a:rPr lang="en-US" sz="2400" dirty="0" smtClean="0"/>
              <a:t>Nativism vs. Empiricism</a:t>
            </a:r>
          </a:p>
          <a:p>
            <a:pPr lvl="1" eaLnBrk="1" hangingPunct="1"/>
            <a:r>
              <a:rPr lang="en-US" sz="2400" dirty="0" smtClean="0"/>
              <a:t>“Because we </a:t>
            </a:r>
            <a:r>
              <a:rPr lang="en-US" sz="2400" u="sng" dirty="0" smtClean="0"/>
              <a:t>were born</a:t>
            </a:r>
            <a:r>
              <a:rPr lang="en-US" sz="2400" dirty="0" smtClean="0"/>
              <a:t> </a:t>
            </a:r>
            <a:r>
              <a:rPr lang="en-US" sz="2400" i="1" dirty="0" smtClean="0"/>
              <a:t>(evolved)</a:t>
            </a:r>
            <a:r>
              <a:rPr lang="en-US" sz="2400" dirty="0" smtClean="0"/>
              <a:t> to see them that way” vs.</a:t>
            </a:r>
          </a:p>
          <a:p>
            <a:pPr lvl="1" eaLnBrk="1" hangingPunct="1"/>
            <a:r>
              <a:rPr lang="en-US" sz="2400" dirty="0" smtClean="0"/>
              <a:t>“Because we have </a:t>
            </a:r>
            <a:r>
              <a:rPr lang="en-US" sz="2400" u="sng" dirty="0" smtClean="0"/>
              <a:t>learned</a:t>
            </a:r>
            <a:r>
              <a:rPr lang="en-US" sz="2400" dirty="0" smtClean="0"/>
              <a:t> to see them that way”</a:t>
            </a:r>
          </a:p>
          <a:p>
            <a:pPr eaLnBrk="1" hangingPunct="1"/>
            <a:r>
              <a:rPr lang="en-US" sz="2400" dirty="0" err="1" smtClean="0"/>
              <a:t>Atomisn</a:t>
            </a:r>
            <a:r>
              <a:rPr lang="en-US" sz="2400" dirty="0" smtClean="0"/>
              <a:t> vs. Holism</a:t>
            </a:r>
          </a:p>
          <a:p>
            <a:pPr lvl="1" eaLnBrk="1" hangingPunct="1"/>
            <a:r>
              <a:rPr lang="en-US" sz="2400" dirty="0" smtClean="0"/>
              <a:t>“because of the way </a:t>
            </a:r>
            <a:r>
              <a:rPr lang="en-US" sz="2400" u="sng" dirty="0" smtClean="0"/>
              <a:t>each pixel</a:t>
            </a:r>
            <a:r>
              <a:rPr lang="en-US" sz="2400" dirty="0" smtClean="0"/>
              <a:t> appears” vs.</a:t>
            </a:r>
          </a:p>
          <a:p>
            <a:pPr lvl="1" eaLnBrk="1" hangingPunct="1"/>
            <a:r>
              <a:rPr lang="en-US" sz="2400" dirty="0" smtClean="0"/>
              <a:t>“because of the way </a:t>
            </a:r>
            <a:r>
              <a:rPr lang="en-US" sz="2400" u="sng" dirty="0" smtClean="0"/>
              <a:t>the entire scene</a:t>
            </a:r>
            <a:r>
              <a:rPr lang="en-US" sz="2400" dirty="0" smtClean="0"/>
              <a:t> appears”</a:t>
            </a:r>
          </a:p>
          <a:p>
            <a:pPr eaLnBrk="1" hangingPunct="1"/>
            <a:r>
              <a:rPr lang="en-US" sz="2400" dirty="0" smtClean="0"/>
              <a:t>Organism vs. Environment</a:t>
            </a:r>
          </a:p>
          <a:p>
            <a:pPr lvl="1" eaLnBrk="1" hangingPunct="1"/>
            <a:r>
              <a:rPr lang="en-US" sz="2400" dirty="0" smtClean="0"/>
              <a:t>“Because </a:t>
            </a:r>
            <a:r>
              <a:rPr lang="en-US" sz="2400" u="sng" dirty="0" smtClean="0"/>
              <a:t>we</a:t>
            </a:r>
            <a:r>
              <a:rPr lang="en-US" sz="2400" dirty="0" smtClean="0"/>
              <a:t> are the way we are” vs.</a:t>
            </a:r>
          </a:p>
          <a:p>
            <a:pPr lvl="1" eaLnBrk="1" hangingPunct="1"/>
            <a:r>
              <a:rPr lang="en-US" sz="2400" dirty="0" smtClean="0"/>
              <a:t>“Because </a:t>
            </a:r>
            <a:r>
              <a:rPr lang="en-US" sz="2400" u="sng" dirty="0" smtClean="0"/>
              <a:t>the world</a:t>
            </a:r>
            <a:r>
              <a:rPr lang="en-US" sz="2400" dirty="0" smtClean="0"/>
              <a:t> is the way it is”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sz="3600" smtClean="0">
              <a:latin typeface="Helvetica" pitchFamily="34" charset="0"/>
            </a:endParaRP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gradFill rotWithShape="0">
            <a:gsLst>
              <a:gs pos="0">
                <a:srgbClr val="360076"/>
              </a:gs>
              <a:gs pos="100000">
                <a:srgbClr val="7401FF"/>
              </a:gs>
            </a:gsLst>
            <a:lin ang="5400000" scaled="1"/>
          </a:gra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1390" tIns="45697" rIns="91390" bIns="45697" anchor="ctr"/>
          <a:lstStyle/>
          <a:p>
            <a:pPr algn="ctr"/>
            <a:endParaRPr lang="en-US" altLang="en-US" sz="3200" b="0">
              <a:latin typeface="Helvetica" pitchFamily="34" charset="0"/>
            </a:endParaRPr>
          </a:p>
        </p:txBody>
      </p:sp>
      <p:sp>
        <p:nvSpPr>
          <p:cNvPr id="45060" name="Line 4"/>
          <p:cNvSpPr>
            <a:spLocks noChangeShapeType="1"/>
          </p:cNvSpPr>
          <p:nvPr/>
        </p:nvSpPr>
        <p:spPr bwMode="auto">
          <a:xfrm>
            <a:off x="228600" y="1120775"/>
            <a:ext cx="845820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674688" y="711200"/>
            <a:ext cx="304800" cy="304800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1165225" y="711200"/>
            <a:ext cx="304800" cy="304800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674688" y="1219200"/>
            <a:ext cx="304800" cy="304800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Line 8"/>
          <p:cNvSpPr>
            <a:spLocks noChangeShapeType="1"/>
          </p:cNvSpPr>
          <p:nvPr/>
        </p:nvSpPr>
        <p:spPr bwMode="auto">
          <a:xfrm>
            <a:off x="1066800" y="304800"/>
            <a:ext cx="0" cy="62484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1181100" y="1219200"/>
            <a:ext cx="304800" cy="304800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3251200" y="425450"/>
            <a:ext cx="3130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90" tIns="45697" rIns="91390" bIns="45697">
            <a:spAutoFit/>
          </a:bodyPr>
          <a:lstStyle/>
          <a:p>
            <a:pPr algn="ctr">
              <a:defRPr/>
            </a:pPr>
            <a:r>
              <a:rPr lang="en-US" altLang="en-US" sz="360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elvetica" pitchFamily="34" charset="0"/>
              </a:rPr>
              <a:t>Structuralism</a:t>
            </a:r>
            <a:endParaRPr lang="en-US" altLang="en-US" sz="3600">
              <a:solidFill>
                <a:schemeClr val="accent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5067" name="Rectangle 12"/>
          <p:cNvSpPr>
            <a:spLocks noChangeArrowheads="1"/>
          </p:cNvSpPr>
          <p:nvPr/>
        </p:nvSpPr>
        <p:spPr bwMode="auto">
          <a:xfrm>
            <a:off x="7086600" y="6346825"/>
            <a:ext cx="17208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90" tIns="45697" rIns="91390" bIns="45697">
            <a:spAutoFit/>
          </a:bodyPr>
          <a:lstStyle/>
          <a:p>
            <a:r>
              <a:rPr lang="en-US" altLang="en-US" sz="1000" b="0">
                <a:solidFill>
                  <a:schemeClr val="bg1"/>
                </a:solidFill>
                <a:latin typeface="EngraversGothic BT Regular" charset="0"/>
              </a:rPr>
              <a:t>© Stephen E. Palmer, 2002</a:t>
            </a:r>
          </a:p>
        </p:txBody>
      </p:sp>
      <p:sp>
        <p:nvSpPr>
          <p:cNvPr id="45068" name="Rectangle 17"/>
          <p:cNvSpPr>
            <a:spLocks noChangeArrowheads="1"/>
          </p:cNvSpPr>
          <p:nvPr/>
        </p:nvSpPr>
        <p:spPr bwMode="auto">
          <a:xfrm>
            <a:off x="1422400" y="1765300"/>
            <a:ext cx="7264400" cy="914400"/>
          </a:xfrm>
          <a:prstGeom prst="rect">
            <a:avLst/>
          </a:prstGeom>
          <a:noFill/>
          <a:ln w="38100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45069" name="Picture 1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828800"/>
            <a:ext cx="7226300" cy="398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sz="3600" smtClean="0">
              <a:latin typeface="Helvetica" pitchFamily="34" charset="0"/>
            </a:endParaRP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gradFill rotWithShape="0">
            <a:gsLst>
              <a:gs pos="0">
                <a:srgbClr val="360076"/>
              </a:gs>
              <a:gs pos="100000">
                <a:srgbClr val="7401FF"/>
              </a:gs>
            </a:gsLst>
            <a:lin ang="5400000" scaled="1"/>
          </a:gra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1390" tIns="45697" rIns="91390" bIns="45697" anchor="ctr"/>
          <a:lstStyle/>
          <a:p>
            <a:pPr algn="ctr"/>
            <a:endParaRPr lang="ru-RU" sz="3200" b="0">
              <a:latin typeface="Helvetica" pitchFamily="34" charset="0"/>
            </a:endParaRPr>
          </a:p>
        </p:txBody>
      </p:sp>
      <p:sp>
        <p:nvSpPr>
          <p:cNvPr id="46084" name="Line 4"/>
          <p:cNvSpPr>
            <a:spLocks noChangeShapeType="1"/>
          </p:cNvSpPr>
          <p:nvPr/>
        </p:nvSpPr>
        <p:spPr bwMode="auto">
          <a:xfrm>
            <a:off x="228600" y="1120775"/>
            <a:ext cx="845820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674688" y="711200"/>
            <a:ext cx="304800" cy="304800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1165225" y="711200"/>
            <a:ext cx="304800" cy="304800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674688" y="1219200"/>
            <a:ext cx="304800" cy="304800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8" name="Line 8"/>
          <p:cNvSpPr>
            <a:spLocks noChangeShapeType="1"/>
          </p:cNvSpPr>
          <p:nvPr/>
        </p:nvSpPr>
        <p:spPr bwMode="auto">
          <a:xfrm>
            <a:off x="1066800" y="304800"/>
            <a:ext cx="0" cy="62484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1181100" y="1219200"/>
            <a:ext cx="304800" cy="304800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3251200" y="425450"/>
            <a:ext cx="3130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90" tIns="45697" rIns="91390" bIns="45697">
            <a:spAutoFit/>
          </a:bodyPr>
          <a:lstStyle/>
          <a:p>
            <a:pPr algn="ctr">
              <a:defRPr/>
            </a:pPr>
            <a:r>
              <a:rPr lang="en-US" sz="360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elvetica" pitchFamily="34" charset="0"/>
              </a:rPr>
              <a:t>Structuralism</a:t>
            </a:r>
            <a:endParaRPr lang="en-US" sz="3600">
              <a:solidFill>
                <a:schemeClr val="accent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6091" name="Rectangle 12"/>
          <p:cNvSpPr>
            <a:spLocks noChangeArrowheads="1"/>
          </p:cNvSpPr>
          <p:nvPr/>
        </p:nvSpPr>
        <p:spPr bwMode="auto">
          <a:xfrm>
            <a:off x="7086600" y="6346825"/>
            <a:ext cx="17208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90" tIns="45697" rIns="91390" bIns="45697">
            <a:spAutoFit/>
          </a:bodyPr>
          <a:lstStyle/>
          <a:p>
            <a:r>
              <a:rPr lang="en-US" sz="1000" b="0">
                <a:solidFill>
                  <a:schemeClr val="bg1"/>
                </a:solidFill>
                <a:latin typeface="EngraversGothic BT Regular" charset="0"/>
              </a:rPr>
              <a:t>© Stephen E. Palmer, 2002</a:t>
            </a:r>
          </a:p>
        </p:txBody>
      </p:sp>
      <p:sp>
        <p:nvSpPr>
          <p:cNvPr id="46092" name="Text Box 15"/>
          <p:cNvSpPr txBox="1">
            <a:spLocks noChangeArrowheads="1"/>
          </p:cNvSpPr>
          <p:nvPr/>
        </p:nvSpPr>
        <p:spPr bwMode="auto">
          <a:xfrm>
            <a:off x="1666875" y="1447800"/>
            <a:ext cx="67151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90" tIns="45697" rIns="91390" bIns="45697">
            <a:spAutoFit/>
          </a:bodyPr>
          <a:lstStyle/>
          <a:p>
            <a:r>
              <a:rPr lang="en-US" sz="2800" u="sng">
                <a:solidFill>
                  <a:srgbClr val="FF00FF"/>
                </a:solidFill>
                <a:latin typeface="Helvetica" pitchFamily="34" charset="0"/>
              </a:rPr>
              <a:t>Structuralism</a:t>
            </a:r>
            <a:r>
              <a:rPr lang="en-US" sz="2800" b="0">
                <a:solidFill>
                  <a:srgbClr val="FFFF00"/>
                </a:solidFill>
                <a:latin typeface="Helvetica" pitchFamily="34" charset="0"/>
              </a:rPr>
              <a:t>:</a:t>
            </a:r>
          </a:p>
          <a:p>
            <a:r>
              <a:rPr lang="en-US" sz="2800" b="0">
                <a:solidFill>
                  <a:srgbClr val="FFFF00"/>
                </a:solidFill>
                <a:latin typeface="Helvetica" pitchFamily="34" charset="0"/>
              </a:rPr>
              <a:t>   Perception results from the </a:t>
            </a:r>
            <a:r>
              <a:rPr lang="en-US" sz="2800" b="0" u="sng">
                <a:solidFill>
                  <a:srgbClr val="FFFF00"/>
                </a:solidFill>
                <a:latin typeface="Helvetica" pitchFamily="34" charset="0"/>
              </a:rPr>
              <a:t>association</a:t>
            </a:r>
            <a:r>
              <a:rPr lang="en-US" sz="2800" b="0">
                <a:solidFill>
                  <a:srgbClr val="FFFF00"/>
                </a:solidFill>
                <a:latin typeface="Helvetica" pitchFamily="34" charset="0"/>
              </a:rPr>
              <a:t> </a:t>
            </a:r>
          </a:p>
          <a:p>
            <a:r>
              <a:rPr lang="en-US" sz="2800" b="0">
                <a:solidFill>
                  <a:srgbClr val="FFFF00"/>
                </a:solidFill>
                <a:latin typeface="Helvetica" pitchFamily="34" charset="0"/>
              </a:rPr>
              <a:t>   of basic </a:t>
            </a:r>
            <a:r>
              <a:rPr lang="en-US" sz="2800" b="0" u="sng">
                <a:solidFill>
                  <a:srgbClr val="FFFF00"/>
                </a:solidFill>
                <a:latin typeface="Helvetica" pitchFamily="34" charset="0"/>
              </a:rPr>
              <a:t>sensory atoms</a:t>
            </a:r>
            <a:r>
              <a:rPr lang="en-US" sz="2800" b="0">
                <a:solidFill>
                  <a:srgbClr val="FFFF00"/>
                </a:solidFill>
                <a:latin typeface="Helvetica" pitchFamily="34" charset="0"/>
              </a:rPr>
              <a:t> in memory via </a:t>
            </a:r>
          </a:p>
          <a:p>
            <a:r>
              <a:rPr lang="en-US" sz="2800" b="0">
                <a:solidFill>
                  <a:srgbClr val="FFFF00"/>
                </a:solidFill>
                <a:latin typeface="Helvetica" pitchFamily="34" charset="0"/>
              </a:rPr>
              <a:t>   repeated, prior </a:t>
            </a:r>
            <a:r>
              <a:rPr lang="en-US" sz="2800" b="0" u="sng">
                <a:solidFill>
                  <a:srgbClr val="FFFF00"/>
                </a:solidFill>
                <a:latin typeface="Helvetica" pitchFamily="34" charset="0"/>
              </a:rPr>
              <a:t>joint occurrences</a:t>
            </a:r>
            <a:r>
              <a:rPr lang="en-US" sz="2800" b="0">
                <a:solidFill>
                  <a:srgbClr val="FFFF00"/>
                </a:solidFill>
                <a:latin typeface="Helvetica" pitchFamily="34" charset="0"/>
              </a:rPr>
              <a:t>.  </a:t>
            </a:r>
            <a:endParaRPr lang="en-US" sz="1200">
              <a:solidFill>
                <a:srgbClr val="FFFF00"/>
              </a:solidFill>
              <a:latin typeface="Helvetica" pitchFamily="34" charset="0"/>
            </a:endParaRPr>
          </a:p>
        </p:txBody>
      </p:sp>
      <p:sp>
        <p:nvSpPr>
          <p:cNvPr id="46093" name="Text Box 20"/>
          <p:cNvSpPr txBox="1">
            <a:spLocks noChangeArrowheads="1"/>
          </p:cNvSpPr>
          <p:nvPr/>
        </p:nvSpPr>
        <p:spPr bwMode="auto">
          <a:xfrm>
            <a:off x="1219200" y="3505200"/>
            <a:ext cx="514826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90" tIns="45697" rIns="91390" bIns="45697">
            <a:spAutoFit/>
          </a:bodyPr>
          <a:lstStyle/>
          <a:p>
            <a:r>
              <a:rPr lang="en-US" sz="2800" b="0">
                <a:solidFill>
                  <a:srgbClr val="FFFF00"/>
                </a:solidFill>
                <a:latin typeface="Helvetica" pitchFamily="34" charset="0"/>
              </a:rPr>
              <a:t>Derived from philosophy of </a:t>
            </a:r>
          </a:p>
          <a:p>
            <a:r>
              <a:rPr lang="en-US" sz="2800" b="0">
                <a:solidFill>
                  <a:srgbClr val="FFFF00"/>
                </a:solidFill>
                <a:latin typeface="Helvetica" pitchFamily="34" charset="0"/>
              </a:rPr>
              <a:t>British Empiricists (e.g., Locke, </a:t>
            </a:r>
          </a:p>
          <a:p>
            <a:r>
              <a:rPr lang="en-US" sz="2800" b="0">
                <a:solidFill>
                  <a:srgbClr val="FFFF00"/>
                </a:solidFill>
                <a:latin typeface="Helvetica" pitchFamily="34" charset="0"/>
              </a:rPr>
              <a:t>Berkeley, Hume, and Mills).</a:t>
            </a:r>
          </a:p>
          <a:p>
            <a:endParaRPr lang="en-US" sz="1200">
              <a:solidFill>
                <a:srgbClr val="FFFF00"/>
              </a:solidFill>
              <a:latin typeface="Helvetica" pitchFamily="34" charset="0"/>
            </a:endParaRP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1219200" y="3352800"/>
            <a:ext cx="7569200" cy="3048000"/>
            <a:chOff x="768" y="2112"/>
            <a:chExt cx="4768" cy="1920"/>
          </a:xfrm>
        </p:grpSpPr>
        <p:pic>
          <p:nvPicPr>
            <p:cNvPr id="46095" name="Picture 2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128" y="2112"/>
              <a:ext cx="1408" cy="19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6096" name="Text Box 22"/>
            <p:cNvSpPr txBox="1">
              <a:spLocks noChangeArrowheads="1"/>
            </p:cNvSpPr>
            <p:nvPr/>
          </p:nvSpPr>
          <p:spPr bwMode="auto">
            <a:xfrm>
              <a:off x="768" y="3340"/>
              <a:ext cx="3408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390" tIns="45697" rIns="91390" bIns="45697">
              <a:spAutoFit/>
            </a:bodyPr>
            <a:lstStyle/>
            <a:p>
              <a:r>
                <a:rPr lang="en-US" sz="2800" b="0">
                  <a:solidFill>
                    <a:srgbClr val="FFFF00"/>
                  </a:solidFill>
                  <a:latin typeface="Helvetica" pitchFamily="34" charset="0"/>
                </a:rPr>
                <a:t>Proposed by Wilhelm Wundt, </a:t>
              </a:r>
            </a:p>
            <a:p>
              <a:r>
                <a:rPr lang="en-US" sz="2800" b="0">
                  <a:solidFill>
                    <a:srgbClr val="FFFF00"/>
                  </a:solidFill>
                  <a:latin typeface="Helvetica" pitchFamily="34" charset="0"/>
                </a:rPr>
                <a:t>the father of modern Psychology.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Why do we need theory?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Can’t we just observe language and describe it without bothering with difficult things like theories?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32765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No matter what you do, there will always be a theory behind it</a:t>
            </a:r>
          </a:p>
          <a:p>
            <a:pPr lvl="1">
              <a:buFont typeface="Tahoma" charset="0"/>
              <a:buChar char="–"/>
              <a:defRPr/>
            </a:pPr>
            <a:r>
              <a:rPr lang="en-GB" dirty="0" smtClean="0"/>
              <a:t>The human mind always operates with some notion of the way the universe works </a:t>
            </a:r>
          </a:p>
          <a:p>
            <a:pPr lvl="2">
              <a:defRPr/>
            </a:pPr>
            <a:r>
              <a:rPr lang="en-GB" dirty="0" smtClean="0"/>
              <a:t>this may not always be correct and it can be modified</a:t>
            </a:r>
          </a:p>
          <a:p>
            <a:pPr lvl="1">
              <a:buFont typeface="Tahoma" charset="0"/>
              <a:buChar char="–"/>
              <a:defRPr/>
            </a:pPr>
            <a:r>
              <a:rPr lang="en-GB" dirty="0" smtClean="0"/>
              <a:t>The human mind finds it easier to understand things if we break it down into smaller pieces</a:t>
            </a:r>
          </a:p>
          <a:p>
            <a:pPr lvl="2">
              <a:defRPr/>
            </a:pPr>
            <a:r>
              <a:rPr lang="en-GB" dirty="0" smtClean="0"/>
              <a:t>But before we know something, how do we know where to place the divisions?</a:t>
            </a:r>
          </a:p>
          <a:p>
            <a:pPr lvl="2">
              <a:defRPr/>
            </a:pPr>
            <a:r>
              <a:rPr lang="en-GB" dirty="0" smtClean="0"/>
              <a:t>We don’t – we just guess</a:t>
            </a:r>
          </a:p>
          <a:p>
            <a:pPr lvl="2">
              <a:defRPr/>
            </a:pPr>
            <a:r>
              <a:rPr lang="en-GB" dirty="0" smtClean="0"/>
              <a:t>Guess = theory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cean design template">
  <a:themeElements>
    <a:clrScheme name="Office Theme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Office Theme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1AF47E6-278F-40A1-9954-5AC9FD82101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Ocean design template</Template>
  <TotalTime>484</TotalTime>
  <Words>1244</Words>
  <Application>Microsoft Office PowerPoint</Application>
  <PresentationFormat>On-screen Show (4:3)</PresentationFormat>
  <Paragraphs>169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Ocean design template</vt:lpstr>
      <vt:lpstr>Linguistic Theory</vt:lpstr>
      <vt:lpstr>Outline</vt:lpstr>
      <vt:lpstr>Slide 3</vt:lpstr>
      <vt:lpstr>Slide 4</vt:lpstr>
      <vt:lpstr>Categorization of Theories of Vision</vt:lpstr>
      <vt:lpstr>Slide 6</vt:lpstr>
      <vt:lpstr>Slide 7</vt:lpstr>
      <vt:lpstr>Why do we need theory?</vt:lpstr>
      <vt:lpstr>Slide 9</vt:lpstr>
      <vt:lpstr>Slide 10</vt:lpstr>
      <vt:lpstr>Slide 11</vt:lpstr>
      <vt:lpstr>A selective History of Linguistic Theory</vt:lpstr>
      <vt:lpstr>American Structuralism</vt:lpstr>
      <vt:lpstr>Behaviourism</vt:lpstr>
      <vt:lpstr>Structuralists and Empiricism </vt:lpstr>
      <vt:lpstr>Slide 16</vt:lpstr>
      <vt:lpstr>Structuralists and Native Americans</vt:lpstr>
      <vt:lpstr>Slide 18</vt:lpstr>
      <vt:lpstr>Generative Linguistics</vt:lpstr>
      <vt:lpstr>Basic Ideas</vt:lpstr>
      <vt:lpstr>Slide 21</vt:lpstr>
      <vt:lpstr>Slide 22</vt:lpstr>
      <vt:lpstr>Generative grammar and language acquisition</vt:lpstr>
      <vt:lpstr>Slide 24</vt:lpstr>
      <vt:lpstr>Developments of the 1970s</vt:lpstr>
      <vt:lpstr>Developments of the 1980s</vt:lpstr>
      <vt:lpstr>Slide 27</vt:lpstr>
      <vt:lpstr>Developments of the 1990s</vt:lpstr>
      <vt:lpstr>Slide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Linguistic Theory</dc:title>
  <dc:creator>Mark</dc:creator>
  <cp:lastModifiedBy>DELL</cp:lastModifiedBy>
  <cp:revision>55</cp:revision>
  <cp:lastPrinted>1601-01-01T00:00:00Z</cp:lastPrinted>
  <dcterms:created xsi:type="dcterms:W3CDTF">2012-09-11T07:10:39Z</dcterms:created>
  <dcterms:modified xsi:type="dcterms:W3CDTF">2019-03-19T04:45:09Z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TC102037821033</vt:lpwstr>
  </property>
</Properties>
</file>