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257" r:id="rId4"/>
    <p:sldId id="277" r:id="rId5"/>
    <p:sldId id="382" r:id="rId6"/>
    <p:sldId id="276" r:id="rId7"/>
    <p:sldId id="275" r:id="rId8"/>
    <p:sldId id="391" r:id="rId9"/>
    <p:sldId id="392" r:id="rId1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eshan" initials="Z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680" autoAdjust="0"/>
  </p:normalViewPr>
  <p:slideViewPr>
    <p:cSldViewPr>
      <p:cViewPr>
        <p:scale>
          <a:sx n="60" d="100"/>
          <a:sy n="60" d="100"/>
        </p:scale>
        <p:origin x="-157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267962" y="0"/>
            <a:ext cx="4028440" cy="350520"/>
          </a:xfrm>
          <a:prstGeom prst="rect">
            <a:avLst/>
          </a:prstGeom>
        </p:spPr>
        <p:txBody>
          <a:bodyPr vert="horz" lIns="92958" tIns="46479" rIns="92958" bIns="46479" rtlCol="1"/>
          <a:lstStyle>
            <a:lvl1pPr algn="r">
              <a:defRPr sz="1200"/>
            </a:lvl1pPr>
          </a:lstStyle>
          <a:p>
            <a:endParaRPr lang="ur-P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153" y="0"/>
            <a:ext cx="4028440" cy="350520"/>
          </a:xfrm>
          <a:prstGeom prst="rect">
            <a:avLst/>
          </a:prstGeom>
        </p:spPr>
        <p:txBody>
          <a:bodyPr vert="horz" lIns="92958" tIns="46479" rIns="92958" bIns="46479" rtlCol="1"/>
          <a:lstStyle>
            <a:lvl1pPr algn="l">
              <a:defRPr sz="1200"/>
            </a:lvl1pPr>
          </a:lstStyle>
          <a:p>
            <a:fld id="{37D37A5D-003D-43BC-A6FB-7B8D62B14262}" type="datetimeFigureOut">
              <a:rPr lang="ur-PK" smtClean="0"/>
              <a:pPr/>
              <a:t>10/09/1441</a:t>
            </a:fld>
            <a:endParaRPr lang="ur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267962" y="6658663"/>
            <a:ext cx="4028440" cy="350520"/>
          </a:xfrm>
          <a:prstGeom prst="rect">
            <a:avLst/>
          </a:prstGeom>
        </p:spPr>
        <p:txBody>
          <a:bodyPr vert="horz" lIns="92958" tIns="46479" rIns="92958" bIns="46479" rtlCol="1" anchor="b"/>
          <a:lstStyle>
            <a:lvl1pPr algn="r">
              <a:defRPr sz="1200"/>
            </a:lvl1pPr>
          </a:lstStyle>
          <a:p>
            <a:endParaRPr lang="ur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53" y="6658663"/>
            <a:ext cx="4028440" cy="350520"/>
          </a:xfrm>
          <a:prstGeom prst="rect">
            <a:avLst/>
          </a:prstGeom>
        </p:spPr>
        <p:txBody>
          <a:bodyPr vert="horz" lIns="92958" tIns="46479" rIns="92958" bIns="46479" rtlCol="1" anchor="b"/>
          <a:lstStyle>
            <a:lvl1pPr algn="l">
              <a:defRPr sz="1200"/>
            </a:lvl1pPr>
          </a:lstStyle>
          <a:p>
            <a:fld id="{FA9E19AE-1EFD-44C2-8666-B54BCA181990}" type="slidenum">
              <a:rPr lang="ur-PK" smtClean="0"/>
              <a:pPr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418393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0"/>
            <a:ext cx="4028440" cy="3505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E2854C1-B0F3-4511-AE47-7C72A1FB4DA5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3612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3"/>
            <a:ext cx="4028440" cy="3505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3"/>
            <a:ext cx="4028440" cy="3505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24EB557-F11F-4B66-9B85-7E297EEFD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4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crop country</a:t>
            </a:r>
            <a:r>
              <a:rPr lang="en-US" baseline="0" dirty="0" smtClean="0"/>
              <a:t> facing threat again by 3 million shortfall (30% less than targeted) of cotton lint (</a:t>
            </a:r>
            <a:r>
              <a:rPr lang="en-US" baseline="0" dirty="0" err="1" smtClean="0"/>
              <a:t>phutti</a:t>
            </a:r>
            <a:r>
              <a:rPr lang="en-US" baseline="0" dirty="0" smtClean="0"/>
              <a:t>) mainly due to cotton mealy bug and CLCV (12 March 2015). </a:t>
            </a:r>
          </a:p>
          <a:p>
            <a:r>
              <a:rPr lang="en-US" b="1" baseline="0" dirty="0" smtClean="0"/>
              <a:t>Target 2018-19=  </a:t>
            </a:r>
            <a:r>
              <a:rPr lang="en-US" baseline="0" dirty="0" smtClean="0"/>
              <a:t>target sowing Punjab 2.31 (overall 2.95) M </a:t>
            </a:r>
            <a:r>
              <a:rPr lang="en-US" baseline="0" dirty="0" err="1" smtClean="0"/>
              <a:t>hec</a:t>
            </a:r>
            <a:r>
              <a:rPr lang="en-US" b="1" baseline="0" dirty="0" smtClean="0"/>
              <a:t>, sown = 2.29 (2.68) M </a:t>
            </a:r>
            <a:r>
              <a:rPr lang="en-US" b="1" baseline="0" dirty="0" err="1" smtClean="0"/>
              <a:t>hec</a:t>
            </a:r>
            <a:r>
              <a:rPr lang="en-US" baseline="0" dirty="0" smtClean="0"/>
              <a:t>. </a:t>
            </a:r>
            <a:r>
              <a:rPr lang="en-US" b="1" baseline="0" dirty="0" smtClean="0"/>
              <a:t>(in 2015 was 3.23 M </a:t>
            </a:r>
            <a:r>
              <a:rPr lang="en-US" b="1" baseline="0" dirty="0" err="1" smtClean="0"/>
              <a:t>hec</a:t>
            </a:r>
            <a:r>
              <a:rPr lang="en-US" b="1" baseline="0" dirty="0" smtClean="0"/>
              <a:t>)</a:t>
            </a:r>
          </a:p>
          <a:p>
            <a:r>
              <a:rPr lang="en-US" baseline="0" dirty="0" smtClean="0"/>
              <a:t>Estimated </a:t>
            </a:r>
            <a:r>
              <a:rPr lang="en-US" baseline="0" dirty="0" err="1" smtClean="0"/>
              <a:t>proudction</a:t>
            </a:r>
            <a:r>
              <a:rPr lang="en-US" baseline="0" dirty="0" smtClean="0"/>
              <a:t> = 8.8 M bales</a:t>
            </a:r>
          </a:p>
          <a:p>
            <a:r>
              <a:rPr lang="en-US" baseline="0" dirty="0" smtClean="0"/>
              <a:t>In major cotton areas, </a:t>
            </a:r>
            <a:r>
              <a:rPr lang="en-US" baseline="0" dirty="0" err="1" smtClean="0"/>
              <a:t>Vehari</a:t>
            </a:r>
            <a:r>
              <a:rPr lang="en-US" baseline="0" dirty="0" smtClean="0"/>
              <a:t>, Multan, DG Khan, RY Khan, Rajanpur, cotton crop fails due to cotton mealybug.</a:t>
            </a:r>
          </a:p>
          <a:p>
            <a:r>
              <a:rPr lang="en-US" dirty="0"/>
              <a:t>Cotton growers from </a:t>
            </a:r>
            <a:r>
              <a:rPr lang="en-US" dirty="0" err="1"/>
              <a:t>Mailsi</a:t>
            </a:r>
            <a:r>
              <a:rPr lang="en-US" dirty="0"/>
              <a:t>, </a:t>
            </a:r>
            <a:r>
              <a:rPr lang="en-US" dirty="0" err="1"/>
              <a:t>Sahiweal</a:t>
            </a:r>
            <a:r>
              <a:rPr lang="en-US" dirty="0"/>
              <a:t>, </a:t>
            </a:r>
            <a:r>
              <a:rPr lang="en-US" dirty="0" err="1"/>
              <a:t>Pakpattan</a:t>
            </a:r>
            <a:r>
              <a:rPr lang="en-US" dirty="0"/>
              <a:t>, and </a:t>
            </a:r>
            <a:r>
              <a:rPr lang="en-US" dirty="0" err="1"/>
              <a:t>Gojra</a:t>
            </a:r>
            <a:r>
              <a:rPr lang="en-US" dirty="0"/>
              <a:t> complained bearing Rs 1500 additional expenses on each acre on purchasing pesticides on double rates due to severe Mealy Bug attack.</a:t>
            </a:r>
          </a:p>
          <a:p>
            <a:r>
              <a:rPr lang="en-US" dirty="0"/>
              <a:t>1300 insect species on globe / 93 species attack in </a:t>
            </a:r>
            <a:r>
              <a:rPr lang="en-US" dirty="0" smtClean="0"/>
              <a:t>Pakistan.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Bemisia</a:t>
            </a:r>
            <a:r>
              <a:rPr lang="en-US" dirty="0" smtClean="0"/>
              <a:t> </a:t>
            </a:r>
            <a:r>
              <a:rPr lang="en-US" dirty="0" err="1" smtClean="0"/>
              <a:t>tabaci</a:t>
            </a:r>
            <a:endParaRPr lang="en-US" baseline="0" dirty="0" smtClean="0"/>
          </a:p>
          <a:p>
            <a:r>
              <a:rPr lang="en-US" baseline="0" dirty="0" smtClean="0"/>
              <a:t>Remains active throughout year</a:t>
            </a:r>
          </a:p>
          <a:p>
            <a:r>
              <a:rPr lang="en-US" baseline="0" dirty="0" smtClean="0"/>
              <a:t>No hibernation</a:t>
            </a:r>
          </a:p>
          <a:p>
            <a:r>
              <a:rPr lang="en-US" baseline="0" dirty="0" err="1" smtClean="0"/>
              <a:t>Desaping_yellowing</a:t>
            </a:r>
            <a:r>
              <a:rPr lang="en-US" baseline="0" dirty="0" smtClean="0"/>
              <a:t> and then falling of leaves</a:t>
            </a:r>
          </a:p>
          <a:p>
            <a:r>
              <a:rPr lang="en-US" baseline="0" dirty="0" smtClean="0"/>
              <a:t>Toxic </a:t>
            </a:r>
            <a:r>
              <a:rPr lang="en-US" baseline="0" dirty="0" err="1" smtClean="0"/>
              <a:t>saliva_abnormaling</a:t>
            </a:r>
            <a:r>
              <a:rPr lang="en-US" baseline="0" dirty="0" smtClean="0"/>
              <a:t> plant physiological </a:t>
            </a:r>
            <a:r>
              <a:rPr lang="en-US" baseline="0" dirty="0" err="1" smtClean="0"/>
              <a:t>processes_disorders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Blackish and sickly appearance due to sooty </a:t>
            </a:r>
            <a:r>
              <a:rPr lang="en-US" baseline="0" dirty="0" err="1" smtClean="0"/>
              <a:t>mould</a:t>
            </a:r>
            <a:r>
              <a:rPr lang="en-US" baseline="0" dirty="0" smtClean="0"/>
              <a:t> growth on </a:t>
            </a:r>
            <a:r>
              <a:rPr lang="en-US" baseline="0" dirty="0" err="1" smtClean="0"/>
              <a:t>honeydew_photosynthesis</a:t>
            </a:r>
            <a:r>
              <a:rPr lang="en-US" baseline="0" dirty="0" smtClean="0"/>
              <a:t> interruption</a:t>
            </a:r>
          </a:p>
          <a:p>
            <a:r>
              <a:rPr lang="en-US" baseline="0" dirty="0" smtClean="0"/>
              <a:t>B. </a:t>
            </a:r>
            <a:r>
              <a:rPr lang="en-US" baseline="0" dirty="0" err="1" smtClean="0"/>
              <a:t>tabaci_transmits</a:t>
            </a:r>
            <a:r>
              <a:rPr lang="en-US" baseline="0" dirty="0" smtClean="0"/>
              <a:t> 38 viral diseases in more than 70 different plant species (Polyphagous)</a:t>
            </a:r>
          </a:p>
          <a:p>
            <a:r>
              <a:rPr lang="en-US" baseline="0" dirty="0" smtClean="0"/>
              <a:t>Bemisia </a:t>
            </a:r>
            <a:r>
              <a:rPr lang="en-US" baseline="0" dirty="0" err="1" smtClean="0"/>
              <a:t>argentifoli_more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fecundiy</a:t>
            </a:r>
            <a:r>
              <a:rPr lang="en-US" baseline="0" dirty="0" smtClean="0"/>
              <a:t> (about 120 eggs per female on cotton; 70-100  for B. </a:t>
            </a:r>
            <a:r>
              <a:rPr lang="en-US" baseline="0" dirty="0" err="1" smtClean="0"/>
              <a:t>tabaci</a:t>
            </a:r>
            <a:r>
              <a:rPr lang="en-US" baseline="0" dirty="0" smtClean="0"/>
              <a:t>) and honeydew production than B. </a:t>
            </a:r>
            <a:r>
              <a:rPr lang="en-US" baseline="0" dirty="0" err="1" smtClean="0"/>
              <a:t>tabaci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Aphis </a:t>
            </a:r>
            <a:r>
              <a:rPr lang="en-US" dirty="0" err="1" smtClean="0"/>
              <a:t>gossypii</a:t>
            </a:r>
            <a:endParaRPr lang="en-US" dirty="0" smtClean="0"/>
          </a:p>
          <a:p>
            <a:r>
              <a:rPr lang="en-US" dirty="0" err="1" smtClean="0"/>
              <a:t>Desaping_decline</a:t>
            </a:r>
            <a:r>
              <a:rPr lang="en-US" baseline="0" dirty="0" smtClean="0"/>
              <a:t> in plant vitality and fruiting capacity</a:t>
            </a:r>
          </a:p>
          <a:p>
            <a:r>
              <a:rPr lang="en-US" baseline="0" dirty="0" err="1" smtClean="0"/>
              <a:t>Alate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apteraeus</a:t>
            </a:r>
            <a:r>
              <a:rPr lang="en-US" baseline="0" dirty="0" smtClean="0"/>
              <a:t>, polymorphism (season, growth, host-changing, overcrowding),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Thrips </a:t>
            </a:r>
            <a:r>
              <a:rPr lang="en-US" dirty="0" err="1" smtClean="0"/>
              <a:t>tabaci</a:t>
            </a:r>
            <a:r>
              <a:rPr lang="en-US" dirty="0" smtClean="0"/>
              <a:t> (Severe pest</a:t>
            </a:r>
            <a:r>
              <a:rPr lang="en-US" baseline="0" dirty="0" smtClean="0"/>
              <a:t> in hot and dry conditions) 4 nymphal instars</a:t>
            </a:r>
          </a:p>
          <a:p>
            <a:r>
              <a:rPr lang="en-US" baseline="0" dirty="0" smtClean="0"/>
              <a:t>1 mm long yellowish brown nymphs. Males are wingless and females have long stripy strap-like wings with long hairs at hind margins.</a:t>
            </a:r>
          </a:p>
          <a:p>
            <a:r>
              <a:rPr lang="en-US" baseline="0" dirty="0" smtClean="0"/>
              <a:t>Breeds on onion, garlic etc. during winter (Nov. to may) than comes to cotton, okra, tomato, cucumber, tobacco, cabbage, cauliflower etc.</a:t>
            </a:r>
          </a:p>
          <a:p>
            <a:r>
              <a:rPr lang="en-US" baseline="0" dirty="0" smtClean="0"/>
              <a:t>50-60 kidney shaped eggs laid singly by females in slits made by females on leave tissues.</a:t>
            </a:r>
          </a:p>
          <a:p>
            <a:r>
              <a:rPr lang="en-US" baseline="0" dirty="0" smtClean="0"/>
              <a:t>Early seedlings (and usually lower leaves) are more attacked by thrips.</a:t>
            </a:r>
          </a:p>
          <a:p>
            <a:r>
              <a:rPr lang="en-US" baseline="0" dirty="0" smtClean="0"/>
              <a:t>Vector of streak-viral disease of peas.</a:t>
            </a:r>
          </a:p>
          <a:p>
            <a:r>
              <a:rPr lang="en-US" baseline="0" dirty="0" err="1" smtClean="0"/>
              <a:t>Rasping_feeding</a:t>
            </a:r>
            <a:r>
              <a:rPr lang="en-US" baseline="0" dirty="0" smtClean="0"/>
              <a:t> on exuded secretions.</a:t>
            </a:r>
          </a:p>
          <a:p>
            <a:r>
              <a:rPr lang="en-US" baseline="0" dirty="0" smtClean="0"/>
              <a:t>Infested leaves silvery white, then dirty white and then become crumpled (wrinkled) shaped and gradually dry up. And curves up-ward.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Amrasca</a:t>
            </a:r>
            <a:r>
              <a:rPr lang="en-US" dirty="0" smtClean="0"/>
              <a:t> </a:t>
            </a:r>
            <a:r>
              <a:rPr lang="en-US" dirty="0" err="1" smtClean="0"/>
              <a:t>bigutella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bigutella</a:t>
            </a:r>
            <a:r>
              <a:rPr lang="en-US" baseline="0" dirty="0" smtClean="0"/>
              <a:t> (in hot and humid conditions)</a:t>
            </a:r>
          </a:p>
          <a:p>
            <a:r>
              <a:rPr lang="en-US" baseline="0" dirty="0" smtClean="0"/>
              <a:t>Yellowing (pale color) , then cup-shaping, then brick red marginal color or rust-red (hopper burn appearance) and dry up and falls. Up to 30% loss to cotton production could be due to </a:t>
            </a:r>
            <a:r>
              <a:rPr lang="en-US" baseline="0" dirty="0" err="1" smtClean="0"/>
              <a:t>jassid</a:t>
            </a:r>
            <a:r>
              <a:rPr lang="en-US" baseline="0" dirty="0" smtClean="0"/>
              <a:t> if not controlled.</a:t>
            </a:r>
          </a:p>
          <a:p>
            <a:r>
              <a:rPr lang="en-US" baseline="0" dirty="0" smtClean="0"/>
              <a:t>Cotton leaves turn downwards (inverted cup shape) by </a:t>
            </a:r>
            <a:r>
              <a:rPr lang="en-US" baseline="0" dirty="0" err="1" smtClean="0"/>
              <a:t>jassid</a:t>
            </a:r>
            <a:r>
              <a:rPr lang="en-US" baseline="0" dirty="0" smtClean="0"/>
              <a:t> desaping (attack).</a:t>
            </a:r>
          </a:p>
          <a:p>
            <a:r>
              <a:rPr lang="en-US" baseline="0" dirty="0" smtClean="0"/>
              <a:t>Attack is more conspicuous on middle aged leaves than older or new ones.</a:t>
            </a:r>
          </a:p>
          <a:p>
            <a:r>
              <a:rPr lang="en-US" baseline="0" dirty="0" smtClean="0"/>
              <a:t>Adults about 3mm long greenish yellow</a:t>
            </a:r>
          </a:p>
          <a:p>
            <a:r>
              <a:rPr lang="en-US" baseline="0" dirty="0" smtClean="0"/>
              <a:t>Adults and nymphs agile and move briskly forwardly or sideways. 6 nymphal instars </a:t>
            </a:r>
          </a:p>
          <a:p>
            <a:r>
              <a:rPr lang="en-US" baseline="0" dirty="0" smtClean="0"/>
              <a:t>Both damage by desaping plant. </a:t>
            </a:r>
          </a:p>
          <a:p>
            <a:r>
              <a:rPr lang="en-US" baseline="0" dirty="0" smtClean="0"/>
              <a:t>Attracted towards light source at night.</a:t>
            </a:r>
          </a:p>
          <a:p>
            <a:r>
              <a:rPr lang="en-US" baseline="0" dirty="0" smtClean="0"/>
              <a:t>Attack on cotton, potato, tomato, okra, brinjal and several wild plants. Only adults are found on potato and tomato during winter. 7 – 8 generations per annum</a:t>
            </a:r>
          </a:p>
          <a:p>
            <a:r>
              <a:rPr lang="en-US" baseline="0" dirty="0" smtClean="0"/>
              <a:t>About 15 eggs per female embedded into leaf veins on lower side of leaves.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Tetranychus</a:t>
            </a:r>
            <a:r>
              <a:rPr lang="en-US" b="1" i="1" dirty="0"/>
              <a:t> </a:t>
            </a:r>
            <a:r>
              <a:rPr lang="en-US" b="1" i="1" dirty="0" err="1"/>
              <a:t>urticae</a:t>
            </a:r>
            <a:r>
              <a:rPr lang="en-US" b="1" dirty="0"/>
              <a:t> (</a:t>
            </a:r>
            <a:r>
              <a:rPr lang="en-US" b="1" dirty="0" err="1"/>
              <a:t>Acari</a:t>
            </a:r>
            <a:r>
              <a:rPr lang="en-US" b="1" dirty="0"/>
              <a:t>: </a:t>
            </a:r>
            <a:r>
              <a:rPr lang="en-US" b="1" dirty="0" err="1"/>
              <a:t>Tetranychidae</a:t>
            </a:r>
            <a:r>
              <a:rPr lang="en-US" b="1" dirty="0"/>
              <a:t>)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Oxycarenus</a:t>
            </a:r>
            <a:r>
              <a:rPr lang="en-US" b="1" dirty="0" smtClean="0"/>
              <a:t> </a:t>
            </a:r>
            <a:r>
              <a:rPr lang="en-US" b="1" dirty="0" err="1" smtClean="0"/>
              <a:t>laetus</a:t>
            </a:r>
            <a:r>
              <a:rPr lang="en-US" b="1" dirty="0" smtClean="0"/>
              <a:t> (DCB) </a:t>
            </a:r>
            <a:r>
              <a:rPr lang="en-US" b="1" dirty="0" err="1" smtClean="0"/>
              <a:t>Lygaeidae</a:t>
            </a:r>
            <a:r>
              <a:rPr lang="en-US" b="1" dirty="0" smtClean="0"/>
              <a:t> </a:t>
            </a:r>
            <a:r>
              <a:rPr lang="en-US" dirty="0" smtClean="0"/>
              <a:t>4-5mm, dark brown,</a:t>
            </a:r>
            <a:r>
              <a:rPr lang="en-US" baseline="0" dirty="0" smtClean="0"/>
              <a:t> white transparent wings, cigar shaped eggs are laid in the lint of cotton crop. Suck sap from immature cotton seeds inside bolls, </a:t>
            </a:r>
            <a:endParaRPr lang="en-US" dirty="0" smtClean="0"/>
          </a:p>
          <a:p>
            <a:pPr defTabSz="929579">
              <a:defRPr/>
            </a:pPr>
            <a:r>
              <a:rPr lang="en-US" b="1" dirty="0" err="1"/>
              <a:t>Dysdercus</a:t>
            </a:r>
            <a:r>
              <a:rPr lang="en-US" b="1" dirty="0"/>
              <a:t> </a:t>
            </a:r>
            <a:r>
              <a:rPr lang="en-US" b="1" dirty="0" err="1"/>
              <a:t>koenigii</a:t>
            </a:r>
            <a:r>
              <a:rPr lang="en-US" b="1" dirty="0"/>
              <a:t> (RCB) cotton </a:t>
            </a:r>
            <a:r>
              <a:rPr lang="en-US" b="1" dirty="0" err="1"/>
              <a:t>stainer</a:t>
            </a:r>
            <a:r>
              <a:rPr lang="en-US" b="1" dirty="0"/>
              <a:t> </a:t>
            </a:r>
            <a:r>
              <a:rPr lang="en-US" b="1" dirty="0" err="1"/>
              <a:t>Pyrrhocoridae</a:t>
            </a:r>
            <a:r>
              <a:rPr lang="en-US" dirty="0"/>
              <a:t> crimson red colored with white bands across the abdomen.</a:t>
            </a:r>
          </a:p>
          <a:p>
            <a:pPr marL="0" marR="0" indent="0" algn="l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sucking insects </a:t>
            </a:r>
            <a:r>
              <a:rPr lang="en-US" dirty="0" err="1"/>
              <a:t>jassid</a:t>
            </a:r>
            <a:r>
              <a:rPr lang="en-US" dirty="0"/>
              <a:t>, DCB and RCB pass winter as adults. Female lays about 100 spherical eggs in moist soil in form of patches. 5 </a:t>
            </a:r>
            <a:r>
              <a:rPr lang="en-US" dirty="0" smtClean="0"/>
              <a:t>nymphal </a:t>
            </a:r>
            <a:r>
              <a:rPr lang="en-US" dirty="0"/>
              <a:t>stages, bolls fail to open or open immaturely. Seeds produced </a:t>
            </a:r>
            <a:r>
              <a:rPr lang="en-US" dirty="0" smtClean="0"/>
              <a:t>from </a:t>
            </a:r>
            <a:r>
              <a:rPr lang="en-US" dirty="0"/>
              <a:t>such crops have low germination and less oil contents. Their excreta and body juices stain cotton lint during ginning </a:t>
            </a:r>
            <a:r>
              <a:rPr lang="en-US" dirty="0" smtClean="0"/>
              <a:t>process</a:t>
            </a:r>
            <a:r>
              <a:rPr lang="en-US" baseline="0" dirty="0" smtClean="0"/>
              <a:t> and hence</a:t>
            </a:r>
            <a:r>
              <a:rPr lang="en-US" dirty="0" smtClean="0"/>
              <a:t> </a:t>
            </a:r>
            <a:r>
              <a:rPr lang="en-US" baseline="0" dirty="0" smtClean="0"/>
              <a:t>Lowering market price of lint.</a:t>
            </a:r>
          </a:p>
          <a:p>
            <a:r>
              <a:rPr lang="en-US" dirty="0" smtClean="0"/>
              <a:t>Devitalizing</a:t>
            </a:r>
            <a:r>
              <a:rPr lang="en-US" baseline="0" dirty="0" smtClean="0"/>
              <a:t> plant</a:t>
            </a:r>
          </a:p>
          <a:p>
            <a:r>
              <a:rPr lang="en-US" dirty="0" smtClean="0"/>
              <a:t>Future </a:t>
            </a:r>
            <a:r>
              <a:rPr lang="en-US" dirty="0"/>
              <a:t>threat to </a:t>
            </a:r>
            <a:r>
              <a:rPr lang="en-US" b="1" dirty="0"/>
              <a:t>Cotton</a:t>
            </a:r>
            <a:r>
              <a:rPr lang="en-US" dirty="0"/>
              <a:t> in Pakistan: </a:t>
            </a:r>
            <a:r>
              <a:rPr lang="en-US" b="1" dirty="0"/>
              <a:t>Red Cotton Bug</a:t>
            </a:r>
            <a:r>
              <a:rPr lang="en-US" dirty="0"/>
              <a:t> and </a:t>
            </a:r>
            <a:r>
              <a:rPr lang="en-US" b="1" dirty="0"/>
              <a:t>Dusky</a:t>
            </a:r>
            <a:r>
              <a:rPr lang="en-US" dirty="0"/>
              <a:t> ... the body secrets colored liquid resulting in </a:t>
            </a:r>
            <a:r>
              <a:rPr lang="en-US" b="1" dirty="0"/>
              <a:t>lint staining</a:t>
            </a:r>
            <a:r>
              <a:rPr lang="en-US" dirty="0"/>
              <a:t> with yellow or red spots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357724"/>
            <a:ext cx="9906000" cy="69865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</a:t>
            </a:r>
          </a:p>
          <a:p>
            <a:pPr algn="ct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Agricultural pests and their management</a:t>
            </a:r>
          </a:p>
          <a:p>
            <a:pPr algn="ctr"/>
            <a:endParaRPr lang="en-US" sz="28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Identification of important agricultural pests 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Their mode of damages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Control measures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By: 	Dr. Muhammad Zeeshan Majeed	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37" y="914400"/>
            <a:ext cx="3964207" cy="567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87604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effectLst/>
              </a:rPr>
              <a:t>Major Insect Pests </a:t>
            </a:r>
            <a:r>
              <a:rPr lang="en-US" sz="3200" dirty="0" smtClean="0">
                <a:effectLst/>
              </a:rPr>
              <a:t>of Cotton </a:t>
            </a:r>
            <a:r>
              <a:rPr lang="en-US" sz="3200" dirty="0"/>
              <a:t>(</a:t>
            </a:r>
            <a:r>
              <a:rPr lang="en-US" sz="3200" i="1" dirty="0" err="1"/>
              <a:t>Gossypium</a:t>
            </a:r>
            <a:r>
              <a:rPr lang="en-US" sz="3200" i="1" dirty="0"/>
              <a:t> </a:t>
            </a:r>
            <a:r>
              <a:rPr lang="en-US" sz="3200" i="1" dirty="0" err="1" smtClean="0"/>
              <a:t>hirsutum</a:t>
            </a:r>
            <a:r>
              <a:rPr lang="en-US" sz="3200" dirty="0" smtClean="0"/>
              <a:t>) </a:t>
            </a:r>
          </a:p>
          <a:p>
            <a:r>
              <a:rPr lang="en-US" sz="3200" dirty="0" smtClean="0"/>
              <a:t>Crop </a:t>
            </a:r>
            <a:r>
              <a:rPr lang="en-US" sz="3200" dirty="0" smtClean="0">
                <a:effectLst/>
              </a:rPr>
              <a:t>in Pakistan</a:t>
            </a:r>
          </a:p>
          <a:p>
            <a:endParaRPr lang="en-US" sz="3200" dirty="0" smtClean="0">
              <a:effectLst/>
            </a:endParaRPr>
          </a:p>
          <a:p>
            <a:endParaRPr lang="en-US" sz="3200" dirty="0" smtClean="0">
              <a:effectLst/>
            </a:endParaRPr>
          </a:p>
          <a:p>
            <a:endParaRPr lang="en-US" sz="320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effectLst/>
              </a:rPr>
              <a:t>Sucking pest complex</a:t>
            </a:r>
          </a:p>
          <a:p>
            <a:pPr>
              <a:buFont typeface="Wingdings" pitchFamily="2" charset="2"/>
              <a:buChar char="ü"/>
            </a:pPr>
            <a:endParaRPr lang="en-US" sz="320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endParaRPr lang="en-US" sz="3200" dirty="0" smtClean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effectLst/>
              </a:rPr>
              <a:t>Bollworms complex</a:t>
            </a:r>
            <a:endParaRPr lang="en-US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   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0"/>
            <a:ext cx="771044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cotton	Whitefly (</a:t>
            </a:r>
            <a:r>
              <a:rPr lang="en-US" i="1" dirty="0" err="1" smtClean="0"/>
              <a:t>Bemisia</a:t>
            </a:r>
            <a:r>
              <a:rPr lang="en-US" i="1" dirty="0" smtClean="0"/>
              <a:t> </a:t>
            </a:r>
            <a:r>
              <a:rPr lang="en-US" i="1" dirty="0" err="1" smtClean="0"/>
              <a:t>tabaci</a:t>
            </a:r>
            <a:r>
              <a:rPr lang="en-US" dirty="0" smtClean="0"/>
              <a:t> ; </a:t>
            </a:r>
            <a:r>
              <a:rPr lang="en-US" dirty="0" err="1" smtClean="0"/>
              <a:t>Aleyrodidae</a:t>
            </a:r>
            <a:r>
              <a:rPr lang="en-US" dirty="0" smtClean="0"/>
              <a:t>, </a:t>
            </a:r>
            <a:r>
              <a:rPr lang="en-US" dirty="0" err="1" smtClean="0"/>
              <a:t>Homoptera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1516" name="Picture 12" descr="http://4.bp.blogspot.com/-5ABgCe0VciM/UElXXMDCHHI/AAAAAAAATpU/OIv7M284pPU/s400/CLCV+Dise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889" y="5181600"/>
            <a:ext cx="2511462" cy="167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8" name="Picture 14" descr="http://visualsunlimited.photoshelter.com/img/pix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6" y="-136525"/>
            <a:ext cx="9525" cy="9525"/>
          </a:xfrm>
          <a:prstGeom prst="rect">
            <a:avLst/>
          </a:prstGeom>
          <a:noFill/>
        </p:spPr>
      </p:pic>
      <p:pic>
        <p:nvPicPr>
          <p:cNvPr id="21520" name="Picture 16" descr="http://visualsunlimited.photoshelter.com/img/pix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6" y="-136525"/>
            <a:ext cx="9525" cy="952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0" y="1066800"/>
            <a:ext cx="5527041" cy="3886200"/>
            <a:chOff x="0" y="1676400"/>
            <a:chExt cx="5527041" cy="3886200"/>
          </a:xfrm>
        </p:grpSpPr>
        <p:pic>
          <p:nvPicPr>
            <p:cNvPr id="21506" name="Picture 2" descr="http://www.agrobestgrup.com/images/icerik/whitefl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676400"/>
              <a:ext cx="5527041" cy="3886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4" descr="http://mrec.ifas.ufl.edu/lso/BEMISIA/1320093.JPG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2857499" y="1676400"/>
              <a:ext cx="2628901" cy="19195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2801"/>
            <a:ext cx="3733800" cy="351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5486400" y="1019414"/>
            <a:ext cx="3380180" cy="2561986"/>
            <a:chOff x="4800601" y="499870"/>
            <a:chExt cx="4343401" cy="3057756"/>
          </a:xfrm>
        </p:grpSpPr>
        <p:pic>
          <p:nvPicPr>
            <p:cNvPr id="21510" name="Picture 6" descr="http://ucanr.edu/blogs/strawberries-vegetables/blogfiles/1400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00601" y="499870"/>
              <a:ext cx="4343401" cy="3057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6" descr="http://www.omafra.gov.on.ca/english/crops/facts/03-067f6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2400" y="838200"/>
              <a:ext cx="1371600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1512" name="Picture 8" descr="http://www.uky.edu/Classes/ENT/574/insects/Greenhouse/whiteflies/I-HO-TVAP-CD_006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3581400"/>
            <a:ext cx="2453409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191000" y="3352800"/>
            <a:ext cx="15183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Sooty mold on lint</a:t>
            </a:r>
            <a:endParaRPr lang="en-US" sz="1400" dirty="0"/>
          </a:p>
        </p:txBody>
      </p:sp>
      <p:pic>
        <p:nvPicPr>
          <p:cNvPr id="21514" name="Picture 10" descr="Damage caused by cotton leaf curl virus on cotton pla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5999" y="3551770"/>
            <a:ext cx="2770581" cy="330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781800" y="6488668"/>
            <a:ext cx="16767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CLCV</a:t>
            </a:r>
            <a:r>
              <a:rPr lang="en-US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symptoms</a:t>
            </a:r>
            <a:endParaRPr lang="en-US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713086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cotton	Aphid (</a:t>
            </a:r>
            <a:r>
              <a:rPr lang="en-US" i="1" dirty="0" smtClean="0"/>
              <a:t>Aphis </a:t>
            </a:r>
            <a:r>
              <a:rPr lang="en-US" i="1" dirty="0" err="1" smtClean="0"/>
              <a:t>gossypii</a:t>
            </a:r>
            <a:r>
              <a:rPr lang="en-US" dirty="0" smtClean="0"/>
              <a:t> ; </a:t>
            </a:r>
            <a:r>
              <a:rPr lang="en-US" dirty="0" err="1" smtClean="0"/>
              <a:t>Aphidae</a:t>
            </a:r>
            <a:r>
              <a:rPr lang="en-US" dirty="0" smtClean="0"/>
              <a:t>, </a:t>
            </a:r>
            <a:r>
              <a:rPr lang="en-US" dirty="0" err="1" smtClean="0"/>
              <a:t>Homoptera</a:t>
            </a:r>
            <a:r>
              <a:rPr lang="en-US" dirty="0" smtClean="0"/>
              <a:t>)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20482" name="Picture 2" descr="Aphid damage in co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37153"/>
            <a:ext cx="3962400" cy="272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agents.cirad.fr/pjjimg/thierry.brevault@cirad.fr/puc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66800"/>
            <a:ext cx="476759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cottoninsectcorner.org/albums/Cotton_Aphid/images/DSCN4687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066800"/>
            <a:ext cx="3962400" cy="281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www.hightechlandscapes.com/blog/wp-content/uploads/2012/03/aphi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038600"/>
            <a:ext cx="3581400" cy="259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55893" y="3821668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Stunted growth with shriveling/withering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33400"/>
            <a:ext cx="4838700" cy="578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potatovirus.com/images/etc/gallery/MeuphorbiaeAlateGreen_gallery.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514600"/>
            <a:ext cx="219967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nhm.ac.uk/resources-rx/images/1049/lonicerae-4_8649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550" y="2703934"/>
            <a:ext cx="2914650" cy="148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318819" y="6248400"/>
            <a:ext cx="21675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Vereschagina</a:t>
            </a:r>
            <a:r>
              <a:rPr lang="en-US" sz="1100" dirty="0" smtClean="0"/>
              <a:t> and </a:t>
            </a:r>
            <a:r>
              <a:rPr lang="en-US" sz="1100" dirty="0" err="1" smtClean="0"/>
              <a:t>Gandrabur</a:t>
            </a:r>
            <a:r>
              <a:rPr lang="en-US" sz="1100" dirty="0" smtClean="0"/>
              <a:t> 2014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insects.tamu.edu/students/undergrad/ento402/Cotton_files/Cotton_images/thr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380999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0"/>
            <a:ext cx="735079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cotton	</a:t>
            </a:r>
            <a:r>
              <a:rPr lang="en-US" dirty="0" err="1" smtClean="0"/>
              <a:t>Thrips</a:t>
            </a:r>
            <a:r>
              <a:rPr lang="en-US" dirty="0" smtClean="0"/>
              <a:t> (</a:t>
            </a:r>
            <a:r>
              <a:rPr lang="en-US" i="1" dirty="0" err="1" smtClean="0"/>
              <a:t>Thrips</a:t>
            </a:r>
            <a:r>
              <a:rPr lang="en-US" i="1" dirty="0" smtClean="0"/>
              <a:t> </a:t>
            </a:r>
            <a:r>
              <a:rPr lang="en-US" i="1" dirty="0" err="1" smtClean="0"/>
              <a:t>tabaci</a:t>
            </a:r>
            <a:r>
              <a:rPr lang="en-US" dirty="0" smtClean="0"/>
              <a:t> ; </a:t>
            </a:r>
            <a:r>
              <a:rPr lang="en-US" dirty="0" err="1" smtClean="0"/>
              <a:t>Thripidae</a:t>
            </a:r>
            <a:r>
              <a:rPr lang="en-US" dirty="0" smtClean="0"/>
              <a:t>,  </a:t>
            </a:r>
            <a:r>
              <a:rPr lang="en-US" dirty="0" err="1" smtClean="0"/>
              <a:t>Thysanoptera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9458" name="Picture 2" descr="wft damage co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05000"/>
            <a:ext cx="5878807" cy="38862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9460" name="Picture 4" descr="http://ucanr.edu/blogs/FieldcropIPM/blogfiles/11371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3803933" cy="2514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9461" name="Picture 5" descr="http://extension.entm.purdue.edu/4h/images/general/spac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-136525"/>
            <a:ext cx="95251" cy="95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5800" y="548640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Rasping/withering</a:t>
            </a:r>
          </a:p>
          <a:p>
            <a:r>
              <a:rPr lang="en-US" dirty="0" smtClean="0"/>
              <a:t>Silvery white crumple shaped leaves</a:t>
            </a:r>
          </a:p>
          <a:p>
            <a:r>
              <a:rPr lang="en-US" dirty="0" smtClean="0"/>
              <a:t>Premature boll opening</a:t>
            </a:r>
            <a:endParaRPr lang="en-US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19400"/>
            <a:ext cx="26987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78109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cotton	</a:t>
            </a:r>
            <a:r>
              <a:rPr lang="en-US" dirty="0" err="1" smtClean="0"/>
              <a:t>Jassid</a:t>
            </a:r>
            <a:r>
              <a:rPr lang="en-US" dirty="0" smtClean="0"/>
              <a:t> (</a:t>
            </a:r>
            <a:r>
              <a:rPr lang="en-US" i="1" dirty="0" err="1" smtClean="0"/>
              <a:t>Amrasca</a:t>
            </a:r>
            <a:r>
              <a:rPr lang="en-US" i="1" dirty="0" smtClean="0"/>
              <a:t> </a:t>
            </a:r>
            <a:r>
              <a:rPr lang="en-US" i="1" dirty="0" err="1" smtClean="0"/>
              <a:t>bigutella</a:t>
            </a:r>
            <a:r>
              <a:rPr lang="en-US" dirty="0" smtClean="0"/>
              <a:t> ; </a:t>
            </a:r>
            <a:r>
              <a:rPr lang="en-US" dirty="0" err="1" smtClean="0"/>
              <a:t>Cicadellidae</a:t>
            </a:r>
            <a:r>
              <a:rPr lang="en-US" dirty="0" smtClean="0"/>
              <a:t>, </a:t>
            </a:r>
            <a:r>
              <a:rPr lang="en-US" dirty="0" err="1" smtClean="0"/>
              <a:t>Homoptera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8442" name="Picture 10" descr="http://corpdemo.pro/leaf/attachments/~9-5-2012162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1440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farm3.static.flickr.com/2518/3726493994_c48d7695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1"/>
            <a:ext cx="3886200" cy="310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6248400"/>
            <a:ext cx="517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Inverted cup-shaped leaves of brick red color (Hopper-burn)</a:t>
            </a:r>
            <a:endParaRPr lang="en-US" sz="1600" dirty="0"/>
          </a:p>
        </p:txBody>
      </p:sp>
      <p:pic>
        <p:nvPicPr>
          <p:cNvPr id="75778" name="Picture 2" descr="http://www.infonet-biovision.org/res/res/files/3566.300x2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048000"/>
            <a:ext cx="3342132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3886200" y="1447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Question: Why Okra leaf curls</a:t>
            </a:r>
          </a:p>
          <a:p>
            <a:r>
              <a:rPr lang="en-US" dirty="0" smtClean="0"/>
              <a:t>Upward and cotton leaf </a:t>
            </a:r>
          </a:p>
          <a:p>
            <a:r>
              <a:rPr lang="en-US" dirty="0" smtClean="0"/>
              <a:t>downwards by </a:t>
            </a:r>
            <a:r>
              <a:rPr lang="en-US" dirty="0" err="1" smtClean="0"/>
              <a:t>jassid</a:t>
            </a:r>
            <a:r>
              <a:rPr lang="en-US" dirty="0" smtClean="0"/>
              <a:t> attack?</a:t>
            </a:r>
            <a:endParaRPr lang="en-US" dirty="0"/>
          </a:p>
        </p:txBody>
      </p:sp>
      <p:pic>
        <p:nvPicPr>
          <p:cNvPr id="18440" name="Picture 8" descr="http://www.nbaii.res.in/Pestsofcrops/images/Amrasc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66800"/>
            <a:ext cx="3809999" cy="292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0"/>
            <a:ext cx="451745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cotton	Red spider mites</a:t>
            </a:r>
            <a:endParaRPr lang="en-US" dirty="0"/>
          </a:p>
        </p:txBody>
      </p:sp>
      <p:pic>
        <p:nvPicPr>
          <p:cNvPr id="16386" name="Picture 2" descr="http://ipm.ncsu.edu/cotton/insectcorner/photos/images/Spider_mite_dam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82105"/>
            <a:ext cx="3200400" cy="244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thebeatsheet.com.au/wp-content/uploads/2011/02/MITE1-Two-spotted-mites-peanu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066801"/>
            <a:ext cx="4113592" cy="275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ipm.ncsu.edu/current_ipm/06PestNews/06News8/Spidermiteda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8333" y="4274843"/>
            <a:ext cx="3172667" cy="240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67402" y="3733800"/>
            <a:ext cx="237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Yellowish leaf speckling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2" y="3886200"/>
            <a:ext cx="304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Leaf bronzing or purplish color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16" descr="http://www.oocities.org/brisbane_bugs/images/wpe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1"/>
            <a:ext cx="1981200" cy="141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9601"/>
            <a:ext cx="458548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cotton	Red cotton bug</a:t>
            </a:r>
          </a:p>
          <a:p>
            <a:r>
              <a:rPr lang="en-US" dirty="0" smtClean="0"/>
              <a:t>			Dusky cotton bug</a:t>
            </a:r>
            <a:endParaRPr lang="en-US" dirty="0"/>
          </a:p>
        </p:txBody>
      </p:sp>
      <p:pic>
        <p:nvPicPr>
          <p:cNvPr id="17414" name="Picture 6" descr="http://farm3.static.flickr.com/2697/4084117967_8fd58fba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1" y="1066800"/>
            <a:ext cx="352596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farm4.staticflickr.com/3506/3895416757_4f4341c176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1"/>
            <a:ext cx="3429000" cy="275391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7418" name="Picture 10" descr="http://farm3.staticflickr.com/2565/4052568182_7e8a953b16_z.jpg?zz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1"/>
            <a:ext cx="2686051" cy="214884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420" name="Picture 12" descr="http://farm4.staticflickr.com/3512/4084212921_08e59964bd_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8862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 descr="http://farm5.static.flickr.com/4026/4240262229_a3bd6df7d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040706">
            <a:off x="7515047" y="2322410"/>
            <a:ext cx="160020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43750</TotalTime>
  <Words>792</Words>
  <Application>Microsoft Office PowerPoint</Application>
  <PresentationFormat>On-screen Show (4:3)</PresentationFormat>
  <Paragraphs>98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Zeeshan</dc:creator>
  <cp:lastModifiedBy>Hafiz Abdul Ghafoor</cp:lastModifiedBy>
  <cp:revision>909</cp:revision>
  <cp:lastPrinted>2020-02-24T05:35:57Z</cp:lastPrinted>
  <dcterms:created xsi:type="dcterms:W3CDTF">2006-08-16T00:00:00Z</dcterms:created>
  <dcterms:modified xsi:type="dcterms:W3CDTF">2020-05-02T07:01:59Z</dcterms:modified>
</cp:coreProperties>
</file>