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56" r:id="rId38"/>
    <p:sldId id="319" r:id="rId39"/>
    <p:sldId id="320" r:id="rId40"/>
    <p:sldId id="321" r:id="rId41"/>
    <p:sldId id="322" r:id="rId42"/>
    <p:sldId id="323" r:id="rId43"/>
    <p:sldId id="324" r:id="rId44"/>
    <p:sldId id="325" r:id="rId45"/>
    <p:sldId id="326" r:id="rId46"/>
    <p:sldId id="327" r:id="rId47"/>
    <p:sldId id="328" r:id="rId48"/>
    <p:sldId id="334" r:id="rId49"/>
    <p:sldId id="335" r:id="rId50"/>
    <p:sldId id="336" r:id="rId51"/>
    <p:sldId id="329" r:id="rId52"/>
    <p:sldId id="330" r:id="rId53"/>
    <p:sldId id="331" r:id="rId54"/>
    <p:sldId id="332" r:id="rId55"/>
    <p:sldId id="337" r:id="rId56"/>
    <p:sldId id="333" r:id="rId57"/>
    <p:sldId id="338" r:id="rId58"/>
    <p:sldId id="339" r:id="rId59"/>
    <p:sldId id="351" r:id="rId60"/>
    <p:sldId id="340" r:id="rId61"/>
    <p:sldId id="341" r:id="rId62"/>
    <p:sldId id="342" r:id="rId63"/>
    <p:sldId id="343" r:id="rId64"/>
    <p:sldId id="344" r:id="rId65"/>
    <p:sldId id="345" r:id="rId66"/>
    <p:sldId id="346" r:id="rId67"/>
    <p:sldId id="354" r:id="rId68"/>
    <p:sldId id="347" r:id="rId69"/>
    <p:sldId id="348" r:id="rId70"/>
    <p:sldId id="349" r:id="rId71"/>
    <p:sldId id="350" r:id="rId72"/>
    <p:sldId id="353" r:id="rId73"/>
    <p:sldId id="352" r:id="rId74"/>
    <p:sldId id="35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DF3E8AD2-687B-46BC-ADE2-3B462EBAA0EA}" type="datetimeFigureOut">
              <a:rPr lang="en-US" smtClean="0"/>
              <a:t>02-May-20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6180345-AE73-4552-A48C-99B4DD4B1F86}"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9534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E8AD2-687B-46BC-ADE2-3B462EBAA0E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9407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E8AD2-687B-46BC-ADE2-3B462EBAA0E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3598242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170123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128154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595586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A658F1-ADF1-4938-B0CA-6841946A0C01}" type="datetimeFigureOut">
              <a:rPr lang="en-US" smtClean="0"/>
              <a:pPr/>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39110695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1A658F1-ADF1-4938-B0CA-6841946A0C01}" type="datetimeFigureOut">
              <a:rPr lang="en-US" smtClean="0"/>
              <a:pPr/>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3057456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1A658F1-ADF1-4938-B0CA-6841946A0C01}" type="datetimeFigureOut">
              <a:rPr lang="en-US" smtClean="0"/>
              <a:pPr/>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1883808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658F1-ADF1-4938-B0CA-6841946A0C01}" type="datetimeFigureOut">
              <a:rPr lang="en-US" smtClean="0"/>
              <a:pPr/>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25945188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658F1-ADF1-4938-B0CA-6841946A0C01}" type="datetimeFigureOut">
              <a:rPr lang="en-US" smtClean="0"/>
              <a:pPr/>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194974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F3E8AD2-687B-46BC-ADE2-3B462EBAA0E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128224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A658F1-ADF1-4938-B0CA-6841946A0C01}" type="datetimeFigureOut">
              <a:rPr lang="en-US" smtClean="0"/>
              <a:pPr/>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65304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29058927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02396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7506429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417430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3545623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2150796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A658F1-ADF1-4938-B0CA-6841946A0C01}" type="datetimeFigureOut">
              <a:rPr lang="en-US" smtClean="0"/>
              <a:pPr/>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7897A-32A3-4597-960F-0B5920380223}" type="slidenum">
              <a:rPr lang="en-US" smtClean="0"/>
              <a:pPr/>
              <a:t>‹#›</a:t>
            </a:fld>
            <a:endParaRPr lang="en-US"/>
          </a:p>
        </p:txBody>
      </p:sp>
    </p:spTree>
    <p:extLst>
      <p:ext uri="{BB962C8B-B14F-4D97-AF65-F5344CB8AC3E}">
        <p14:creationId xmlns:p14="http://schemas.microsoft.com/office/powerpoint/2010/main" val="2687235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3E8AD2-687B-46BC-ADE2-3B462EBAA0EA}" type="datetimeFigureOut">
              <a:rPr lang="en-US" smtClean="0"/>
              <a:t>02-May-20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180345-AE73-4552-A48C-99B4DD4B1F86}"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2842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F3E8AD2-687B-46BC-ADE2-3B462EBAA0EA}"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1238700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3E8AD2-687B-46BC-ADE2-3B462EBAA0EA}" type="datetimeFigureOut">
              <a:rPr lang="en-US" smtClean="0"/>
              <a:t>02-May-20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395505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F3E8AD2-687B-46BC-ADE2-3B462EBAA0EA}" type="datetimeFigureOut">
              <a:rPr lang="en-US" smtClean="0"/>
              <a:t>02-May-20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40710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3E8AD2-687B-46BC-ADE2-3B462EBAA0EA}" type="datetimeFigureOut">
              <a:rPr lang="en-US" smtClean="0"/>
              <a:t>02-May-20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338982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E8AD2-687B-46BC-ADE2-3B462EBAA0EA}"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260165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3E8AD2-687B-46BC-ADE2-3B462EBAA0EA}" type="datetimeFigureOut">
              <a:rPr lang="en-US" smtClean="0"/>
              <a:t>02-May-20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180345-AE73-4552-A48C-99B4DD4B1F86}" type="slidenum">
              <a:rPr lang="en-US" smtClean="0"/>
              <a:t>‹#›</a:t>
            </a:fld>
            <a:endParaRPr lang="en-US"/>
          </a:p>
        </p:txBody>
      </p:sp>
    </p:spTree>
    <p:extLst>
      <p:ext uri="{BB962C8B-B14F-4D97-AF65-F5344CB8AC3E}">
        <p14:creationId xmlns:p14="http://schemas.microsoft.com/office/powerpoint/2010/main" val="3601637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DF3E8AD2-687B-46BC-ADE2-3B462EBAA0EA}" type="datetimeFigureOut">
              <a:rPr lang="en-US" smtClean="0"/>
              <a:t>02-May-20</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86180345-AE73-4552-A48C-99B4DD4B1F86}" type="slidenum">
              <a:rPr lang="en-US" smtClean="0"/>
              <a:t>‹#›</a:t>
            </a:fld>
            <a:endParaRPr lang="en-US"/>
          </a:p>
        </p:txBody>
      </p:sp>
    </p:spTree>
    <p:extLst>
      <p:ext uri="{BB962C8B-B14F-4D97-AF65-F5344CB8AC3E}">
        <p14:creationId xmlns:p14="http://schemas.microsoft.com/office/powerpoint/2010/main" val="4040986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A658F1-ADF1-4938-B0CA-6841946A0C01}" type="datetimeFigureOut">
              <a:rPr lang="en-US" smtClean="0"/>
              <a:pPr/>
              <a:t>02-May-20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E07897A-32A3-4597-960F-0B5920380223}" type="slidenum">
              <a:rPr lang="en-US" smtClean="0"/>
              <a:pPr/>
              <a:t>‹#›</a:t>
            </a:fld>
            <a:endParaRPr lang="en-US"/>
          </a:p>
        </p:txBody>
      </p:sp>
    </p:spTree>
    <p:extLst>
      <p:ext uri="{BB962C8B-B14F-4D97-AF65-F5344CB8AC3E}">
        <p14:creationId xmlns:p14="http://schemas.microsoft.com/office/powerpoint/2010/main" val="6657929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2F840-C29D-401D-AD4E-1816DFBF080E}"/>
              </a:ext>
            </a:extLst>
          </p:cNvPr>
          <p:cNvSpPr>
            <a:spLocks noGrp="1"/>
          </p:cNvSpPr>
          <p:nvPr>
            <p:ph type="ctrTitle"/>
          </p:nvPr>
        </p:nvSpPr>
        <p:spPr/>
        <p:txBody>
          <a:bodyPr/>
          <a:lstStyle/>
          <a:p>
            <a:r>
              <a:rPr lang="en-US" dirty="0"/>
              <a:t>Language Comprehension and Reading Skills</a:t>
            </a:r>
          </a:p>
        </p:txBody>
      </p:sp>
      <p:sp>
        <p:nvSpPr>
          <p:cNvPr id="3" name="Subtitle 2">
            <a:extLst>
              <a:ext uri="{FF2B5EF4-FFF2-40B4-BE49-F238E27FC236}">
                <a16:creationId xmlns:a16="http://schemas.microsoft.com/office/drawing/2014/main" id="{6839ADD7-F695-46F9-A6D8-AB0EB103ED2C}"/>
              </a:ext>
            </a:extLst>
          </p:cNvPr>
          <p:cNvSpPr>
            <a:spLocks noGrp="1"/>
          </p:cNvSpPr>
          <p:nvPr>
            <p:ph type="subTitle" idx="1"/>
          </p:nvPr>
        </p:nvSpPr>
        <p:spPr/>
        <p:txBody>
          <a:bodyPr/>
          <a:lstStyle/>
          <a:p>
            <a:r>
              <a:rPr lang="en-US" sz="3200" dirty="0"/>
              <a:t>Dr. Azhar Pervaiz</a:t>
            </a:r>
            <a:endParaRPr lang="en-US" dirty="0"/>
          </a:p>
        </p:txBody>
      </p:sp>
    </p:spTree>
    <p:extLst>
      <p:ext uri="{BB962C8B-B14F-4D97-AF65-F5344CB8AC3E}">
        <p14:creationId xmlns:p14="http://schemas.microsoft.com/office/powerpoint/2010/main" val="1337313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85417021"/>
              </p:ext>
            </p:extLst>
          </p:nvPr>
        </p:nvGraphicFramePr>
        <p:xfrm>
          <a:off x="1868556" y="516835"/>
          <a:ext cx="8799443" cy="4135694"/>
        </p:xfrm>
        <a:graphic>
          <a:graphicData uri="http://schemas.openxmlformats.org/drawingml/2006/table">
            <a:tbl>
              <a:tblPr firstRow="1" bandRow="1">
                <a:tableStyleId>{5C22544A-7EE6-4342-B048-85BDC9FD1C3A}</a:tableStyleId>
              </a:tblPr>
              <a:tblGrid>
                <a:gridCol w="1099930">
                  <a:extLst>
                    <a:ext uri="{9D8B030D-6E8A-4147-A177-3AD203B41FA5}">
                      <a16:colId xmlns:a16="http://schemas.microsoft.com/office/drawing/2014/main" val="20000"/>
                    </a:ext>
                  </a:extLst>
                </a:gridCol>
                <a:gridCol w="3666435">
                  <a:extLst>
                    <a:ext uri="{9D8B030D-6E8A-4147-A177-3AD203B41FA5}">
                      <a16:colId xmlns:a16="http://schemas.microsoft.com/office/drawing/2014/main" val="20001"/>
                    </a:ext>
                  </a:extLst>
                </a:gridCol>
                <a:gridCol w="4033078">
                  <a:extLst>
                    <a:ext uri="{9D8B030D-6E8A-4147-A177-3AD203B41FA5}">
                      <a16:colId xmlns:a16="http://schemas.microsoft.com/office/drawing/2014/main" val="20002"/>
                    </a:ext>
                  </a:extLst>
                </a:gridCol>
              </a:tblGrid>
              <a:tr h="705289">
                <a:tc>
                  <a:txBody>
                    <a:bodyPr/>
                    <a:lstStyle/>
                    <a:p>
                      <a:endParaRPr lang="en-US" sz="2800" dirty="0"/>
                    </a:p>
                  </a:txBody>
                  <a:tcPr/>
                </a:tc>
                <a:tc>
                  <a:txBody>
                    <a:bodyPr/>
                    <a:lstStyle/>
                    <a:p>
                      <a:r>
                        <a:rPr lang="en-US" sz="2800" dirty="0">
                          <a:solidFill>
                            <a:schemeClr val="tx1"/>
                          </a:solidFill>
                        </a:rPr>
                        <a:t>READING SPEED</a:t>
                      </a:r>
                    </a:p>
                  </a:txBody>
                  <a:tcPr/>
                </a:tc>
                <a:tc>
                  <a:txBody>
                    <a:bodyPr/>
                    <a:lstStyle/>
                    <a:p>
                      <a:endParaRPr lang="en-US" sz="2800"/>
                    </a:p>
                  </a:txBody>
                  <a:tcPr/>
                </a:tc>
                <a:extLst>
                  <a:ext uri="{0D108BD9-81ED-4DB2-BD59-A6C34878D82A}">
                    <a16:rowId xmlns:a16="http://schemas.microsoft.com/office/drawing/2014/main" val="10000"/>
                  </a:ext>
                </a:extLst>
              </a:tr>
              <a:tr h="1558181">
                <a:tc>
                  <a:txBody>
                    <a:bodyPr/>
                    <a:lstStyle/>
                    <a:p>
                      <a:r>
                        <a:rPr lang="en-US" sz="2200"/>
                        <a:t>800 – 1000 wpm</a:t>
                      </a:r>
                    </a:p>
                  </a:txBody>
                  <a:tcPr/>
                </a:tc>
                <a:tc>
                  <a:txBody>
                    <a:bodyPr/>
                    <a:lstStyle/>
                    <a:p>
                      <a:r>
                        <a:rPr lang="en-US" sz="2200"/>
                        <a:t>Word recognition</a:t>
                      </a:r>
                      <a:r>
                        <a:rPr lang="en-US" sz="2200" baseline="0"/>
                        <a:t> and Comprehension is maximum.</a:t>
                      </a:r>
                      <a:endParaRPr lang="en-US" sz="2200"/>
                    </a:p>
                  </a:txBody>
                  <a:tcPr/>
                </a:tc>
                <a:tc>
                  <a:txBody>
                    <a:bodyPr/>
                    <a:lstStyle/>
                    <a:p>
                      <a:r>
                        <a:rPr lang="en-US" sz="2200"/>
                        <a:t>Extremely Efficient reading</a:t>
                      </a:r>
                      <a:r>
                        <a:rPr lang="en-US" sz="2200" baseline="0"/>
                        <a:t> speed with low </a:t>
                      </a:r>
                      <a:endParaRPr lang="en-US" sz="2200"/>
                    </a:p>
                    <a:p>
                      <a:r>
                        <a:rPr lang="en-US" sz="2200"/>
                        <a:t>sub-vocalization and no regressions.</a:t>
                      </a:r>
                    </a:p>
                  </a:txBody>
                  <a:tcPr/>
                </a:tc>
                <a:extLst>
                  <a:ext uri="{0D108BD9-81ED-4DB2-BD59-A6C34878D82A}">
                    <a16:rowId xmlns:a16="http://schemas.microsoft.com/office/drawing/2014/main" val="10001"/>
                  </a:ext>
                </a:extLst>
              </a:tr>
              <a:tr h="1872224">
                <a:tc>
                  <a:txBody>
                    <a:bodyPr/>
                    <a:lstStyle/>
                    <a:p>
                      <a:r>
                        <a:rPr lang="en-US" sz="2200"/>
                        <a:t>1000wpm +</a:t>
                      </a:r>
                    </a:p>
                  </a:txBody>
                  <a:tcPr/>
                </a:tc>
                <a:tc>
                  <a:txBody>
                    <a:bodyPr/>
                    <a:lstStyle/>
                    <a:p>
                      <a:r>
                        <a:rPr lang="en-US" sz="2200"/>
                        <a:t>A speed</a:t>
                      </a:r>
                      <a:r>
                        <a:rPr lang="en-US" sz="2200" baseline="0"/>
                        <a:t> reader who maintains skills by regular practicing and drilling. </a:t>
                      </a:r>
                      <a:endParaRPr lang="en-US" sz="2200"/>
                    </a:p>
                  </a:txBody>
                  <a:tcPr/>
                </a:tc>
                <a:tc>
                  <a:txBody>
                    <a:bodyPr/>
                    <a:lstStyle/>
                    <a:p>
                      <a:r>
                        <a:rPr lang="en-US" sz="2200" dirty="0"/>
                        <a:t>Optimum</a:t>
                      </a:r>
                      <a:r>
                        <a:rPr lang="en-US" sz="2200" baseline="0" dirty="0"/>
                        <a:t> Comprehension and c</a:t>
                      </a:r>
                      <a:r>
                        <a:rPr lang="en-US" sz="2200" dirty="0"/>
                        <a:t>omplete control over all reading requirements.</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44562"/>
          </a:xfrm>
        </p:spPr>
        <p:txBody>
          <a:bodyPr/>
          <a:lstStyle/>
          <a:p>
            <a:r>
              <a:rPr lang="en-US" dirty="0">
                <a:solidFill>
                  <a:srgbClr val="7030A0"/>
                </a:solidFill>
              </a:rPr>
              <a:t>Reading Different Kinds of Text</a:t>
            </a:r>
            <a:endParaRPr lang="en-US" dirty="0"/>
          </a:p>
        </p:txBody>
      </p:sp>
      <p:sp>
        <p:nvSpPr>
          <p:cNvPr id="3" name="Content Placeholder 2"/>
          <p:cNvSpPr>
            <a:spLocks noGrp="1"/>
          </p:cNvSpPr>
          <p:nvPr>
            <p:ph idx="1"/>
          </p:nvPr>
        </p:nvSpPr>
        <p:spPr>
          <a:xfrm>
            <a:off x="1981200" y="1371600"/>
            <a:ext cx="7467600" cy="5102352"/>
          </a:xfrm>
        </p:spPr>
        <p:txBody>
          <a:bodyPr/>
          <a:lstStyle/>
          <a:p>
            <a:pPr marL="514350" indent="-514350">
              <a:spcBef>
                <a:spcPct val="0"/>
              </a:spcBef>
              <a:buFont typeface="Arial" charset="0"/>
              <a:buAutoNum type="arabicParenR"/>
              <a:defRPr/>
            </a:pPr>
            <a:r>
              <a:rPr lang="en-US" b="1" dirty="0">
                <a:solidFill>
                  <a:srgbClr val="7030A0"/>
                </a:solidFill>
              </a:rPr>
              <a:t>Reading Entertaining Messages / Text</a:t>
            </a:r>
            <a:r>
              <a:rPr lang="en-US" dirty="0">
                <a:solidFill>
                  <a:srgbClr val="7030A0"/>
                </a:solidFill>
              </a:rPr>
              <a:t> : Not to receive serious information but to be entertained.</a:t>
            </a:r>
          </a:p>
          <a:p>
            <a:pPr marL="514350" indent="-514350">
              <a:spcBef>
                <a:spcPct val="0"/>
              </a:spcBef>
              <a:defRPr/>
            </a:pPr>
            <a:endParaRPr lang="en-US" dirty="0">
              <a:solidFill>
                <a:srgbClr val="7030A0"/>
              </a:solidFill>
            </a:endParaRPr>
          </a:p>
          <a:p>
            <a:pPr>
              <a:spcBef>
                <a:spcPct val="0"/>
              </a:spcBef>
              <a:defRPr/>
            </a:pPr>
            <a:r>
              <a:rPr lang="en-US" dirty="0">
                <a:solidFill>
                  <a:srgbClr val="7030A0"/>
                </a:solidFill>
              </a:rPr>
              <a:t>2) </a:t>
            </a:r>
            <a:r>
              <a:rPr lang="en-US" b="1" dirty="0">
                <a:solidFill>
                  <a:srgbClr val="7030A0"/>
                </a:solidFill>
              </a:rPr>
              <a:t>Reading General Messages / Texts </a:t>
            </a:r>
            <a:r>
              <a:rPr lang="en-US" dirty="0">
                <a:solidFill>
                  <a:srgbClr val="7030A0"/>
                </a:solidFill>
              </a:rPr>
              <a:t>: To broaden our outlook and widen our intellectual understanding and appreciation of things.</a:t>
            </a:r>
          </a:p>
          <a:p>
            <a:pPr>
              <a:spcBef>
                <a:spcPct val="0"/>
              </a:spcBef>
              <a:defRPr/>
            </a:pPr>
            <a:endParaRPr lang="en-US" dirty="0">
              <a:solidFill>
                <a:srgbClr val="7030A0"/>
              </a:solidFill>
            </a:endParaRPr>
          </a:p>
          <a:p>
            <a:pPr>
              <a:spcBef>
                <a:spcPct val="0"/>
              </a:spcBef>
              <a:defRPr/>
            </a:pPr>
            <a:r>
              <a:rPr lang="en-US" dirty="0">
                <a:solidFill>
                  <a:srgbClr val="7030A0"/>
                </a:solidFill>
              </a:rPr>
              <a:t>3</a:t>
            </a:r>
            <a:r>
              <a:rPr lang="en-US" b="1" dirty="0">
                <a:solidFill>
                  <a:srgbClr val="7030A0"/>
                </a:solidFill>
              </a:rPr>
              <a:t>) Reading Reference Materials </a:t>
            </a:r>
            <a:r>
              <a:rPr lang="en-US" dirty="0">
                <a:solidFill>
                  <a:srgbClr val="7030A0"/>
                </a:solidFill>
              </a:rPr>
              <a:t>: To obtain specific information that might be used in various academic and professional activities.</a:t>
            </a:r>
          </a:p>
          <a:p>
            <a:pPr>
              <a:buNone/>
            </a:pP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44562"/>
          </a:xfrm>
        </p:spPr>
        <p:txBody>
          <a:bodyPr/>
          <a:lstStyle/>
          <a:p>
            <a:r>
              <a:rPr lang="en-US" dirty="0">
                <a:solidFill>
                  <a:srgbClr val="7030A0"/>
                </a:solidFill>
              </a:rPr>
              <a:t>Reading Different Kinds of Text</a:t>
            </a:r>
            <a:endParaRPr lang="en-US" dirty="0"/>
          </a:p>
        </p:txBody>
      </p:sp>
      <p:sp>
        <p:nvSpPr>
          <p:cNvPr id="3" name="Content Placeholder 2"/>
          <p:cNvSpPr>
            <a:spLocks noGrp="1"/>
          </p:cNvSpPr>
          <p:nvPr>
            <p:ph idx="1"/>
          </p:nvPr>
        </p:nvSpPr>
        <p:spPr>
          <a:xfrm>
            <a:off x="1981200" y="1371600"/>
            <a:ext cx="7467600" cy="5102352"/>
          </a:xfrm>
        </p:spPr>
        <p:txBody>
          <a:bodyPr>
            <a:normAutofit/>
          </a:bodyPr>
          <a:lstStyle/>
          <a:p>
            <a:pPr algn="just">
              <a:spcBef>
                <a:spcPct val="0"/>
              </a:spcBef>
            </a:pPr>
            <a:r>
              <a:rPr lang="en-US" dirty="0">
                <a:solidFill>
                  <a:srgbClr val="7030A0"/>
                </a:solidFill>
              </a:rPr>
              <a:t>4) </a:t>
            </a:r>
            <a:r>
              <a:rPr lang="en-US" b="1" dirty="0">
                <a:solidFill>
                  <a:srgbClr val="7030A0"/>
                </a:solidFill>
              </a:rPr>
              <a:t>Reading Business Documents </a:t>
            </a:r>
            <a:r>
              <a:rPr lang="en-US" dirty="0">
                <a:solidFill>
                  <a:srgbClr val="7030A0"/>
                </a:solidFill>
              </a:rPr>
              <a:t>: Requires attention to all parts of the document. It demands concentration, involvement and responsibility.</a:t>
            </a:r>
          </a:p>
          <a:p>
            <a:pPr>
              <a:spcBef>
                <a:spcPct val="0"/>
              </a:spcBef>
            </a:pPr>
            <a:endParaRPr lang="en-US" dirty="0">
              <a:solidFill>
                <a:srgbClr val="7030A0"/>
              </a:solidFill>
            </a:endParaRPr>
          </a:p>
          <a:p>
            <a:pPr algn="just">
              <a:spcBef>
                <a:spcPct val="0"/>
              </a:spcBef>
            </a:pPr>
            <a:r>
              <a:rPr lang="en-US" dirty="0">
                <a:solidFill>
                  <a:srgbClr val="7030A0"/>
                </a:solidFill>
              </a:rPr>
              <a:t>5) </a:t>
            </a:r>
            <a:r>
              <a:rPr lang="en-US" b="1" dirty="0">
                <a:solidFill>
                  <a:srgbClr val="7030A0"/>
                </a:solidFill>
              </a:rPr>
              <a:t>Reading Scientific and Technical Texts </a:t>
            </a:r>
            <a:r>
              <a:rPr lang="en-US" dirty="0">
                <a:solidFill>
                  <a:srgbClr val="7030A0"/>
                </a:solidFill>
              </a:rPr>
              <a:t>: We should understand not only linguistic and semantic patterns, but also discipline – specific information.  </a:t>
            </a:r>
          </a:p>
          <a:p>
            <a:pPr>
              <a:spcBef>
                <a:spcPct val="0"/>
              </a:spcBef>
            </a:pPr>
            <a:endParaRPr lang="en-US" dirty="0">
              <a:solidFill>
                <a:srgbClr val="7030A0"/>
              </a:solidFill>
            </a:endParaRPr>
          </a:p>
          <a:p>
            <a:pPr algn="just">
              <a:spcBef>
                <a:spcPct val="0"/>
              </a:spcBef>
            </a:pPr>
            <a:r>
              <a:rPr lang="en-US" dirty="0">
                <a:solidFill>
                  <a:srgbClr val="FF0000"/>
                </a:solidFill>
              </a:rPr>
              <a:t>Linguistic and Semantic Patterns </a:t>
            </a:r>
            <a:r>
              <a:rPr lang="en-US" dirty="0">
                <a:solidFill>
                  <a:srgbClr val="7030A0"/>
                </a:solidFill>
              </a:rPr>
              <a:t>: Visual Skills, Perceptual Skills, Vocabulary Skills, Skimming Skills, Critical Reading Skills</a:t>
            </a:r>
          </a:p>
          <a:p>
            <a:pPr algn="just">
              <a:spcBef>
                <a:spcPct val="0"/>
              </a:spcBef>
            </a:pPr>
            <a:r>
              <a:rPr lang="en-US" dirty="0">
                <a:solidFill>
                  <a:srgbClr val="FF0000"/>
                </a:solidFill>
              </a:rPr>
              <a:t>Discipline</a:t>
            </a:r>
            <a:r>
              <a:rPr lang="en-US" dirty="0">
                <a:solidFill>
                  <a:srgbClr val="7030A0"/>
                </a:solidFill>
              </a:rPr>
              <a:t> – Specific information :   basic understanding of the subject and familiarity </a:t>
            </a:r>
          </a:p>
          <a:p>
            <a:pPr>
              <a:buNone/>
            </a:pP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lstStyle/>
          <a:p>
            <a:r>
              <a:rPr lang="en-US" dirty="0">
                <a:solidFill>
                  <a:schemeClr val="tx1"/>
                </a:solidFill>
              </a:rPr>
              <a:t>Reading Between Lines</a:t>
            </a:r>
          </a:p>
        </p:txBody>
      </p:sp>
      <p:sp>
        <p:nvSpPr>
          <p:cNvPr id="3" name="Content Placeholder 2"/>
          <p:cNvSpPr>
            <a:spLocks noGrp="1"/>
          </p:cNvSpPr>
          <p:nvPr>
            <p:ph idx="1"/>
          </p:nvPr>
        </p:nvSpPr>
        <p:spPr/>
        <p:txBody>
          <a:bodyPr/>
          <a:lstStyle/>
          <a:p>
            <a:pPr algn="just"/>
            <a:r>
              <a:rPr lang="en-US" b="1" dirty="0">
                <a:solidFill>
                  <a:srgbClr val="00B050"/>
                </a:solidFill>
              </a:rPr>
              <a:t>Understanding the hidden meaning or intention behind explicitly stated words is known as reading between the lines.</a:t>
            </a:r>
          </a:p>
          <a:p>
            <a:pPr>
              <a:buFont typeface="Arial" charset="0"/>
              <a:buNone/>
            </a:pPr>
            <a:endParaRPr lang="en-US" dirty="0">
              <a:solidFill>
                <a:srgbClr val="000000"/>
              </a:solidFill>
            </a:endParaRPr>
          </a:p>
          <a:p>
            <a:pPr>
              <a:buFont typeface="Arial" charset="0"/>
              <a:buNone/>
            </a:pPr>
            <a:r>
              <a:rPr lang="en-US" dirty="0">
                <a:solidFill>
                  <a:srgbClr val="000000"/>
                </a:solidFill>
              </a:rPr>
              <a:t>	Many writers do not directly state what they mean but present ideas in a more indirect, round about way. ( What do you infer from these lines ? What does the author imply in lines…..? )</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44562"/>
          </a:xfrm>
        </p:spPr>
        <p:txBody>
          <a:bodyPr/>
          <a:lstStyle/>
          <a:p>
            <a:r>
              <a:rPr lang="en-US" dirty="0">
                <a:solidFill>
                  <a:srgbClr val="00B050"/>
                </a:solidFill>
              </a:rPr>
              <a:t>Reasons for Poor Comprehension</a:t>
            </a:r>
            <a:endParaRPr lang="en-US" dirty="0"/>
          </a:p>
        </p:txBody>
      </p:sp>
      <p:sp>
        <p:nvSpPr>
          <p:cNvPr id="3" name="Content Placeholder 2"/>
          <p:cNvSpPr>
            <a:spLocks noGrp="1"/>
          </p:cNvSpPr>
          <p:nvPr>
            <p:ph idx="1"/>
          </p:nvPr>
        </p:nvSpPr>
        <p:spPr/>
        <p:txBody>
          <a:bodyPr/>
          <a:lstStyle/>
          <a:p>
            <a:r>
              <a:rPr lang="en-US" dirty="0"/>
              <a:t>Inability to understand a word / sentence</a:t>
            </a:r>
          </a:p>
          <a:p>
            <a:r>
              <a:rPr lang="en-US" dirty="0"/>
              <a:t>Inability to understand how sentences relate to one another</a:t>
            </a:r>
          </a:p>
          <a:p>
            <a:r>
              <a:rPr lang="en-US" dirty="0"/>
              <a:t>Lack of interest or concentration</a:t>
            </a:r>
          </a:p>
          <a:p>
            <a:r>
              <a:rPr lang="en-US" dirty="0"/>
              <a:t>Inability to understand how the information fits together in a meaningful way</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44562"/>
          </a:xfrm>
        </p:spPr>
        <p:txBody>
          <a:bodyPr>
            <a:normAutofit fontScale="90000"/>
          </a:bodyPr>
          <a:lstStyle/>
          <a:p>
            <a:pPr algn="ctr"/>
            <a:r>
              <a:rPr lang="en-US" dirty="0">
                <a:solidFill>
                  <a:srgbClr val="00B050"/>
                </a:solidFill>
              </a:rPr>
              <a:t>Ways to improve your Reading Comprehension</a:t>
            </a:r>
            <a:endParaRPr lang="en-US" dirty="0"/>
          </a:p>
        </p:txBody>
      </p:sp>
      <p:sp>
        <p:nvSpPr>
          <p:cNvPr id="3" name="Content Placeholder 2"/>
          <p:cNvSpPr>
            <a:spLocks noGrp="1"/>
          </p:cNvSpPr>
          <p:nvPr>
            <p:ph idx="1"/>
          </p:nvPr>
        </p:nvSpPr>
        <p:spPr/>
        <p:txBody>
          <a:bodyPr/>
          <a:lstStyle/>
          <a:p>
            <a:r>
              <a:rPr lang="en-US" dirty="0"/>
              <a:t>Skim the passage for overall understanding and to grasp the main idea.</a:t>
            </a:r>
          </a:p>
          <a:p>
            <a:r>
              <a:rPr lang="en-US" dirty="0"/>
              <a:t>Use intensive reading techniques to get the contextual meaning </a:t>
            </a:r>
          </a:p>
          <a:p>
            <a:r>
              <a:rPr lang="en-US" dirty="0"/>
              <a:t>Use the ‘Study Reading Speed’ of about 200 – 300 WPM. </a:t>
            </a:r>
          </a:p>
          <a:p>
            <a:r>
              <a:rPr lang="en-US" dirty="0"/>
              <a:t>Read a variety of materials. Don't limit yourself to books.</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944562"/>
          </a:xfrm>
        </p:spPr>
        <p:txBody>
          <a:bodyPr>
            <a:normAutofit fontScale="90000"/>
          </a:bodyPr>
          <a:lstStyle/>
          <a:p>
            <a:pPr algn="ctr"/>
            <a:r>
              <a:rPr lang="en-US" dirty="0">
                <a:solidFill>
                  <a:srgbClr val="00B050"/>
                </a:solidFill>
              </a:rPr>
              <a:t>Ways to improve your Reading Comprehension</a:t>
            </a:r>
            <a:endParaRPr lang="en-US" dirty="0"/>
          </a:p>
        </p:txBody>
      </p:sp>
      <p:sp>
        <p:nvSpPr>
          <p:cNvPr id="3" name="Content Placeholder 2"/>
          <p:cNvSpPr>
            <a:spLocks noGrp="1"/>
          </p:cNvSpPr>
          <p:nvPr>
            <p:ph idx="1"/>
          </p:nvPr>
        </p:nvSpPr>
        <p:spPr/>
        <p:txBody>
          <a:bodyPr/>
          <a:lstStyle/>
          <a:p>
            <a:r>
              <a:rPr lang="en-US" dirty="0"/>
              <a:t>Circle unknown or unfamiliar words as you read.</a:t>
            </a:r>
          </a:p>
          <a:p>
            <a:r>
              <a:rPr lang="en-US" dirty="0"/>
              <a:t>After reading, recall , jot down and check for accuracy and completeness. </a:t>
            </a:r>
          </a:p>
          <a:p>
            <a:r>
              <a:rPr lang="en-US" dirty="0"/>
              <a:t>Answer the questions about the material after reading it.</a:t>
            </a:r>
          </a:p>
          <a:p>
            <a:r>
              <a:rPr lang="en-US" dirty="0"/>
              <a:t>Answer to the point even if the answer is in few words or just one word.</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990600"/>
          </a:xfrm>
        </p:spPr>
        <p:txBody>
          <a:bodyPr>
            <a:normAutofit/>
          </a:bodyPr>
          <a:lstStyle/>
          <a:p>
            <a:pPr algn="ctr"/>
            <a:r>
              <a:rPr lang="en-US" sz="4000" dirty="0"/>
              <a:t>MODULE II</a:t>
            </a:r>
          </a:p>
        </p:txBody>
      </p:sp>
      <p:sp>
        <p:nvSpPr>
          <p:cNvPr id="3" name="Content Placeholder 2"/>
          <p:cNvSpPr>
            <a:spLocks noGrp="1"/>
          </p:cNvSpPr>
          <p:nvPr>
            <p:ph idx="1"/>
          </p:nvPr>
        </p:nvSpPr>
        <p:spPr>
          <a:xfrm>
            <a:off x="1828800" y="1143000"/>
            <a:ext cx="8077200" cy="5330952"/>
          </a:xfrm>
        </p:spPr>
        <p:txBody>
          <a:bodyPr>
            <a:normAutofit fontScale="92500"/>
          </a:bodyPr>
          <a:lstStyle/>
          <a:p>
            <a:r>
              <a:rPr lang="en-US" sz="2200" dirty="0"/>
              <a:t>Concept of communication: The speaker/writer and the listener/reader, medium of communication, barriers to communication, accuracy, brevity, clarity and appropriateness</a:t>
            </a:r>
          </a:p>
          <a:p>
            <a:r>
              <a:rPr lang="en-US" sz="2200" dirty="0"/>
              <a:t>Reading comprehension: Reading at various speeds, different kinds of text for different purposes, reading between lines.</a:t>
            </a:r>
          </a:p>
          <a:p>
            <a:r>
              <a:rPr lang="en-US" sz="2200" dirty="0">
                <a:solidFill>
                  <a:srgbClr val="FF0000"/>
                </a:solidFill>
              </a:rPr>
              <a:t>Listening comprehension: Comprehending material delivered at fast speed and spoken material, intelligent listening in interviews.</a:t>
            </a:r>
          </a:p>
          <a:p>
            <a:r>
              <a:rPr lang="en-US" sz="2200" dirty="0"/>
              <a:t>Speaking: Achieving desired clarity and fluency, manipulating paralinguistic features of speaking, task oriented, interpersonal, informal and semi formal speaking, making a short classroom presentation</a:t>
            </a:r>
          </a:p>
          <a:p>
            <a:r>
              <a:rPr lang="en-US" sz="2200" dirty="0"/>
              <a:t>Group discussion: Use of persuasive strategies, being polite and firm, handling questions and taking in criticisms on self, turn-taking strategies and effective intervention, use of body language</a:t>
            </a:r>
          </a:p>
          <a:p>
            <a:endParaRPr lang="en-US" sz="2200" dirty="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normAutofit/>
          </a:bodyPr>
          <a:lstStyle/>
          <a:p>
            <a:pPr algn="ctr"/>
            <a:r>
              <a:rPr lang="en-US" dirty="0">
                <a:solidFill>
                  <a:srgbClr val="00B050"/>
                </a:solidFill>
              </a:rPr>
              <a:t>Listening comprehension</a:t>
            </a:r>
            <a:endParaRPr lang="en-US" dirty="0"/>
          </a:p>
        </p:txBody>
      </p:sp>
      <p:sp>
        <p:nvSpPr>
          <p:cNvPr id="3" name="Content Placeholder 2"/>
          <p:cNvSpPr>
            <a:spLocks noGrp="1"/>
          </p:cNvSpPr>
          <p:nvPr>
            <p:ph idx="1"/>
          </p:nvPr>
        </p:nvSpPr>
        <p:spPr>
          <a:xfrm>
            <a:off x="1981200" y="1219200"/>
            <a:ext cx="7772400" cy="5254752"/>
          </a:xfrm>
        </p:spPr>
        <p:txBody>
          <a:bodyPr>
            <a:normAutofit/>
          </a:bodyPr>
          <a:lstStyle/>
          <a:p>
            <a:r>
              <a:rPr lang="en-US" sz="2100" dirty="0">
                <a:solidFill>
                  <a:srgbClr val="7030A0"/>
                </a:solidFill>
                <a:latin typeface="Times New Roman" pitchFamily="18" charset="0"/>
              </a:rPr>
              <a:t>Listening is an active p</a:t>
            </a:r>
            <a:r>
              <a:rPr lang="en-US" sz="2100" dirty="0">
                <a:solidFill>
                  <a:srgbClr val="7030A0"/>
                </a:solidFill>
                <a:latin typeface="Times New Roman" pitchFamily="18" charset="0"/>
                <a:cs typeface="Times New Roman" pitchFamily="18" charset="0"/>
              </a:rPr>
              <a:t>rocess of receiving, interpreting and reacting to the spoken word.</a:t>
            </a:r>
          </a:p>
          <a:p>
            <a:r>
              <a:rPr lang="en-US" sz="2100" dirty="0">
                <a:solidFill>
                  <a:srgbClr val="7030A0"/>
                </a:solidFill>
              </a:rPr>
              <a:t>Listening means trying to see the problem the way the speaker sees it--which means not sympathy, which is </a:t>
            </a:r>
            <a:r>
              <a:rPr lang="en-US" sz="2100" i="1" dirty="0">
                <a:solidFill>
                  <a:srgbClr val="7030A0"/>
                </a:solidFill>
              </a:rPr>
              <a:t>feeling for</a:t>
            </a:r>
            <a:r>
              <a:rPr lang="en-US" sz="2100" dirty="0">
                <a:solidFill>
                  <a:srgbClr val="7030A0"/>
                </a:solidFill>
              </a:rPr>
              <a:t> him, but empathy, which is </a:t>
            </a:r>
            <a:r>
              <a:rPr lang="en-US" sz="2100" i="1" dirty="0">
                <a:solidFill>
                  <a:srgbClr val="7030A0"/>
                </a:solidFill>
              </a:rPr>
              <a:t>experiencing</a:t>
            </a:r>
            <a:r>
              <a:rPr lang="en-US" sz="2100" dirty="0">
                <a:solidFill>
                  <a:srgbClr val="7030A0"/>
                </a:solidFill>
              </a:rPr>
              <a:t> with him.</a:t>
            </a:r>
          </a:p>
          <a:p>
            <a:r>
              <a:rPr lang="en-US" sz="2100" dirty="0">
                <a:solidFill>
                  <a:srgbClr val="7030A0"/>
                </a:solidFill>
              </a:rPr>
              <a:t>Listening requires entering actively and imaginatively into the other fellow's situation and trying to understand a frame of reference different from your own.</a:t>
            </a:r>
          </a:p>
          <a:p>
            <a:r>
              <a:rPr lang="en-US" sz="2100" dirty="0">
                <a:solidFill>
                  <a:srgbClr val="7030A0"/>
                </a:solidFill>
              </a:rPr>
              <a:t>This is not always an easy task.</a:t>
            </a:r>
          </a:p>
          <a:p>
            <a:pPr>
              <a:buNone/>
            </a:pPr>
            <a:endParaRPr lang="en-US" sz="2100" dirty="0">
              <a:solidFill>
                <a:srgbClr val="FF0000"/>
              </a:solidFill>
            </a:endParaRPr>
          </a:p>
          <a:p>
            <a:pPr>
              <a:buNone/>
            </a:pPr>
            <a:r>
              <a:rPr lang="en-US" sz="2200" dirty="0">
                <a:solidFill>
                  <a:srgbClr val="FF0000"/>
                </a:solidFill>
              </a:rPr>
              <a:t>"The reason why we have two ears and only one mouth is that we may </a:t>
            </a:r>
            <a:r>
              <a:rPr lang="en-US" sz="2200" b="1" dirty="0">
                <a:solidFill>
                  <a:srgbClr val="FF0000"/>
                </a:solidFill>
              </a:rPr>
              <a:t>listen </a:t>
            </a:r>
            <a:r>
              <a:rPr lang="en-US" sz="2200" dirty="0">
                <a:solidFill>
                  <a:srgbClr val="FF0000"/>
                </a:solidFill>
              </a:rPr>
              <a:t>the more and talk the less."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normAutofit/>
          </a:bodyPr>
          <a:lstStyle/>
          <a:p>
            <a:pPr algn="ctr"/>
            <a:r>
              <a:rPr lang="en-US" dirty="0">
                <a:solidFill>
                  <a:srgbClr val="00B050"/>
                </a:solidFill>
              </a:rPr>
              <a:t>Listening comprehension</a:t>
            </a:r>
            <a:endParaRPr lang="en-US" dirty="0"/>
          </a:p>
        </p:txBody>
      </p:sp>
      <p:sp>
        <p:nvSpPr>
          <p:cNvPr id="3" name="Content Placeholder 2"/>
          <p:cNvSpPr>
            <a:spLocks noGrp="1"/>
          </p:cNvSpPr>
          <p:nvPr>
            <p:ph idx="1"/>
          </p:nvPr>
        </p:nvSpPr>
        <p:spPr>
          <a:xfrm>
            <a:off x="1981200" y="1219200"/>
            <a:ext cx="7924800" cy="5254752"/>
          </a:xfrm>
        </p:spPr>
        <p:txBody>
          <a:bodyPr>
            <a:normAutofit/>
          </a:bodyPr>
          <a:lstStyle/>
          <a:p>
            <a:r>
              <a:rPr lang="en-US" sz="2200" dirty="0">
                <a:solidFill>
                  <a:srgbClr val="FF0000"/>
                </a:solidFill>
              </a:rPr>
              <a:t>Hearing </a:t>
            </a:r>
            <a:r>
              <a:rPr lang="en-US" sz="2200" dirty="0">
                <a:solidFill>
                  <a:srgbClr val="7030A0"/>
                </a:solidFill>
              </a:rPr>
              <a:t>is not </a:t>
            </a:r>
            <a:r>
              <a:rPr lang="en-US" sz="2200" dirty="0">
                <a:solidFill>
                  <a:srgbClr val="FF0000"/>
                </a:solidFill>
              </a:rPr>
              <a:t>Listening</a:t>
            </a:r>
          </a:p>
          <a:p>
            <a:r>
              <a:rPr lang="en-US" sz="2200" dirty="0">
                <a:solidFill>
                  <a:srgbClr val="FF0000"/>
                </a:solidFill>
              </a:rPr>
              <a:t>Listening Actively- Conscious effort to focus on the sound and determine what it is.</a:t>
            </a:r>
          </a:p>
          <a:p>
            <a:r>
              <a:rPr lang="en-US" sz="2200" dirty="0">
                <a:solidFill>
                  <a:srgbClr val="FF0000"/>
                </a:solidFill>
              </a:rPr>
              <a:t>Listener has to hear, analyze, judge and conclude.</a:t>
            </a:r>
          </a:p>
          <a:p>
            <a:r>
              <a:rPr lang="en-US" sz="2200" dirty="0">
                <a:solidFill>
                  <a:srgbClr val="FF0000"/>
                </a:solidFill>
              </a:rPr>
              <a:t>A person who listens well and engineers appropriate body language is a good </a:t>
            </a:r>
            <a:r>
              <a:rPr lang="en-US" sz="2200" dirty="0" err="1">
                <a:solidFill>
                  <a:srgbClr val="FF0000"/>
                </a:solidFill>
              </a:rPr>
              <a:t>conversionalist</a:t>
            </a:r>
            <a:r>
              <a:rPr lang="en-US" sz="2200" dirty="0">
                <a:solidFill>
                  <a:srgbClr val="FF0000"/>
                </a:solidFill>
              </a:rPr>
              <a:t> though he/she may speak little.</a:t>
            </a:r>
          </a:p>
          <a:p>
            <a:r>
              <a:rPr lang="en-US" sz="2200" dirty="0">
                <a:solidFill>
                  <a:srgbClr val="FF0000"/>
                </a:solidFill>
              </a:rPr>
              <a:t>This is active listening.</a:t>
            </a:r>
          </a:p>
          <a:p>
            <a:r>
              <a:rPr lang="en-US" sz="2200" dirty="0">
                <a:solidFill>
                  <a:srgbClr val="FF0000"/>
                </a:solidFill>
              </a:rPr>
              <a:t>It leads to learning</a:t>
            </a:r>
          </a:p>
          <a:p>
            <a:endParaRPr lang="en-US" sz="2200" dirty="0">
              <a:solidFill>
                <a:srgbClr val="FF0000"/>
              </a:solidFill>
            </a:endParaRPr>
          </a:p>
          <a:p>
            <a:endParaRPr lang="en-US" sz="22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r>
              <a:rPr lang="en-US" sz="3200" b="1" dirty="0">
                <a:solidFill>
                  <a:schemeClr val="tx1">
                    <a:lumMod val="65000"/>
                    <a:lumOff val="35000"/>
                  </a:schemeClr>
                </a:solidFill>
              </a:rPr>
              <a:t>Reading Comprehension</a:t>
            </a:r>
            <a:endParaRPr lang="en-US" sz="3200" dirty="0">
              <a:solidFill>
                <a:schemeClr val="tx1">
                  <a:lumMod val="65000"/>
                  <a:lumOff val="35000"/>
                </a:schemeClr>
              </a:solidFill>
            </a:endParaRPr>
          </a:p>
        </p:txBody>
      </p:sp>
      <p:sp>
        <p:nvSpPr>
          <p:cNvPr id="3" name="Content Placeholder 2"/>
          <p:cNvSpPr>
            <a:spLocks noGrp="1"/>
          </p:cNvSpPr>
          <p:nvPr>
            <p:ph idx="1"/>
          </p:nvPr>
        </p:nvSpPr>
        <p:spPr>
          <a:xfrm>
            <a:off x="1981200" y="1371600"/>
            <a:ext cx="8229600" cy="5486400"/>
          </a:xfrm>
        </p:spPr>
        <p:txBody>
          <a:bodyPr/>
          <a:lstStyle/>
          <a:p>
            <a:r>
              <a:rPr lang="en-US" sz="2200" dirty="0">
                <a:solidFill>
                  <a:srgbClr val="FF0000"/>
                </a:solidFill>
              </a:rPr>
              <a:t>Active reading is nothing more than mindset.</a:t>
            </a:r>
          </a:p>
          <a:p>
            <a:r>
              <a:rPr lang="en-US" sz="2200" dirty="0">
                <a:solidFill>
                  <a:srgbClr val="FF0000"/>
                </a:solidFill>
              </a:rPr>
              <a:t>It all depends on the attitude you have</a:t>
            </a:r>
          </a:p>
          <a:p>
            <a:r>
              <a:rPr lang="en-US" sz="2200" dirty="0">
                <a:solidFill>
                  <a:srgbClr val="FF0000"/>
                </a:solidFill>
              </a:rPr>
              <a:t>Before you start reading, try keeping a dictionary, note paper, pen/pencils and highlighter in hand</a:t>
            </a:r>
          </a:p>
          <a:p>
            <a:r>
              <a:rPr lang="en-US" sz="2200" dirty="0">
                <a:solidFill>
                  <a:srgbClr val="FF0000"/>
                </a:solidFill>
              </a:rPr>
              <a:t>Read with a positive approach and a open mind</a:t>
            </a:r>
          </a:p>
          <a:p>
            <a:pPr>
              <a:buNone/>
            </a:pPr>
            <a:r>
              <a:rPr lang="en-US" b="1" dirty="0">
                <a:solidFill>
                  <a:srgbClr val="7030A0"/>
                </a:solidFill>
              </a:rPr>
              <a:t>   “Reading Comprehension means understanding an idea of a text in its wholeness” </a:t>
            </a:r>
          </a:p>
          <a:p>
            <a:pPr>
              <a:buNone/>
            </a:pPr>
            <a:r>
              <a:rPr lang="en-US" b="1" dirty="0">
                <a:solidFill>
                  <a:schemeClr val="accent1">
                    <a:lumMod val="75000"/>
                  </a:schemeClr>
                </a:solidFill>
              </a:rPr>
              <a:t>   “Reading is a complex communicative process in which a reader receives inputs through the physical process of reading, followed by decoding and understanding the text, analysis and finally a proper response”</a:t>
            </a:r>
          </a:p>
          <a:p>
            <a:pPr>
              <a:buNone/>
            </a:pPr>
            <a:endParaRPr lang="en-US" b="1" dirty="0">
              <a:solidFill>
                <a:srgbClr val="0070C0"/>
              </a:solidFill>
            </a:endParaRPr>
          </a:p>
          <a:p>
            <a:pPr>
              <a:buNone/>
            </a:pPr>
            <a:endParaRPr lang="en-US" dirty="0"/>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lstStyle/>
          <a:p>
            <a:pPr algn="ctr"/>
            <a:r>
              <a:rPr lang="en-US" dirty="0">
                <a:solidFill>
                  <a:srgbClr val="00B050"/>
                </a:solidFill>
              </a:rPr>
              <a:t>Listening comprehension</a:t>
            </a:r>
            <a:endParaRPr lang="en-US" dirty="0"/>
          </a:p>
        </p:txBody>
      </p:sp>
      <p:sp>
        <p:nvSpPr>
          <p:cNvPr id="3" name="Content Placeholder 2"/>
          <p:cNvSpPr>
            <a:spLocks noGrp="1"/>
          </p:cNvSpPr>
          <p:nvPr>
            <p:ph idx="1"/>
          </p:nvPr>
        </p:nvSpPr>
        <p:spPr/>
        <p:txBody>
          <a:bodyPr/>
          <a:lstStyle/>
          <a:p>
            <a:r>
              <a:rPr lang="en-US" sz="2200" dirty="0">
                <a:solidFill>
                  <a:srgbClr val="FF0000"/>
                </a:solidFill>
                <a:latin typeface="Georgia" pitchFamily="18" charset="0"/>
              </a:rPr>
              <a:t>Listening Is With The Mind</a:t>
            </a:r>
          </a:p>
          <a:p>
            <a:r>
              <a:rPr lang="en-US" sz="2200" dirty="0">
                <a:solidFill>
                  <a:srgbClr val="FF0000"/>
                </a:solidFill>
                <a:latin typeface="Georgia" pitchFamily="18" charset="0"/>
              </a:rPr>
              <a:t>Hearing With The Senses</a:t>
            </a:r>
          </a:p>
          <a:p>
            <a:r>
              <a:rPr lang="en-US" sz="2200" dirty="0">
                <a:solidFill>
                  <a:srgbClr val="FF0000"/>
                </a:solidFill>
                <a:latin typeface="Georgia" pitchFamily="18" charset="0"/>
              </a:rPr>
              <a:t>Listening Is Conscious.</a:t>
            </a:r>
          </a:p>
          <a:p>
            <a:r>
              <a:rPr lang="en-US" sz="2200" dirty="0">
                <a:solidFill>
                  <a:srgbClr val="FF0000"/>
                </a:solidFill>
                <a:latin typeface="Georgia" pitchFamily="18" charset="0"/>
              </a:rPr>
              <a:t>An Active Process Of Eliciting Information</a:t>
            </a:r>
          </a:p>
          <a:p>
            <a:r>
              <a:rPr lang="en-US" sz="2200" dirty="0">
                <a:solidFill>
                  <a:srgbClr val="FF0000"/>
                </a:solidFill>
                <a:latin typeface="Georgia" pitchFamily="18" charset="0"/>
              </a:rPr>
              <a:t>Ideas, Attitudes And Emotions</a:t>
            </a:r>
          </a:p>
          <a:p>
            <a:r>
              <a:rPr lang="en-US" sz="2200" dirty="0">
                <a:solidFill>
                  <a:srgbClr val="FF0000"/>
                </a:solidFill>
                <a:latin typeface="Georgia" pitchFamily="18" charset="0"/>
              </a:rPr>
              <a:t>Interpersonal, Oral Exchange</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normAutofit/>
          </a:bodyPr>
          <a:lstStyle/>
          <a:p>
            <a:pPr algn="ctr"/>
            <a:r>
              <a:rPr lang="en-US" dirty="0">
                <a:solidFill>
                  <a:srgbClr val="0070C0"/>
                </a:solidFill>
              </a:rPr>
              <a:t>Purpose of Listening</a:t>
            </a:r>
            <a:endParaRPr lang="en-US" dirty="0"/>
          </a:p>
        </p:txBody>
      </p:sp>
      <p:sp>
        <p:nvSpPr>
          <p:cNvPr id="3" name="Content Placeholder 2"/>
          <p:cNvSpPr>
            <a:spLocks noGrp="1"/>
          </p:cNvSpPr>
          <p:nvPr>
            <p:ph idx="1"/>
          </p:nvPr>
        </p:nvSpPr>
        <p:spPr>
          <a:xfrm>
            <a:off x="1981200" y="1219200"/>
            <a:ext cx="7924800" cy="5254752"/>
          </a:xfrm>
        </p:spPr>
        <p:txBody>
          <a:bodyPr>
            <a:normAutofit/>
          </a:bodyPr>
          <a:lstStyle/>
          <a:p>
            <a:r>
              <a:rPr lang="en-US" sz="2000" dirty="0"/>
              <a:t>To get an overall idea of some message</a:t>
            </a:r>
          </a:p>
          <a:p>
            <a:r>
              <a:rPr lang="en-US" sz="2000" dirty="0"/>
              <a:t>To understand the main points of a lecture</a:t>
            </a:r>
          </a:p>
          <a:p>
            <a:r>
              <a:rPr lang="en-US" sz="2000" dirty="0"/>
              <a:t>To go through the whole material or learn it whole heartedly</a:t>
            </a:r>
          </a:p>
          <a:p>
            <a:r>
              <a:rPr lang="en-US" sz="2000" dirty="0"/>
              <a:t>To give suggestions to someone.</a:t>
            </a:r>
          </a:p>
          <a:p>
            <a:r>
              <a:rPr lang="en-US" sz="2000" dirty="0"/>
              <a:t>In seeking advice to solve problem</a:t>
            </a:r>
          </a:p>
          <a:p>
            <a:r>
              <a:rPr lang="en-US" sz="2000" dirty="0"/>
              <a:t>To get entertainment</a:t>
            </a:r>
          </a:p>
          <a:p>
            <a:r>
              <a:rPr lang="en-US" sz="2000" dirty="0"/>
              <a:t>To understand speaker’s point of view to specific information</a:t>
            </a:r>
          </a:p>
          <a:p>
            <a:pPr>
              <a:buNone/>
            </a:pPr>
            <a:endParaRPr lang="en-US" sz="2200" dirty="0">
              <a:solidFill>
                <a:srgbClr val="FF0000"/>
              </a:solidFill>
            </a:endParaRPr>
          </a:p>
          <a:p>
            <a:endParaRPr lang="en-US" sz="2200" dirty="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normAutofit/>
          </a:bodyPr>
          <a:lstStyle/>
          <a:p>
            <a:pPr algn="ctr"/>
            <a:r>
              <a:rPr lang="en-US" dirty="0">
                <a:solidFill>
                  <a:srgbClr val="7030A0"/>
                </a:solidFill>
              </a:rPr>
              <a:t>Listening Process</a:t>
            </a:r>
            <a:endParaRPr lang="en-US" dirty="0"/>
          </a:p>
        </p:txBody>
      </p:sp>
      <p:sp>
        <p:nvSpPr>
          <p:cNvPr id="3" name="Content Placeholder 2"/>
          <p:cNvSpPr>
            <a:spLocks noGrp="1"/>
          </p:cNvSpPr>
          <p:nvPr>
            <p:ph idx="1"/>
          </p:nvPr>
        </p:nvSpPr>
        <p:spPr>
          <a:xfrm>
            <a:off x="1981200" y="1219200"/>
            <a:ext cx="7924800" cy="5254752"/>
          </a:xfrm>
        </p:spPr>
        <p:txBody>
          <a:bodyPr>
            <a:normAutofit/>
          </a:bodyPr>
          <a:lstStyle/>
          <a:p>
            <a:pPr>
              <a:spcBef>
                <a:spcPct val="0"/>
              </a:spcBef>
              <a:buFont typeface="Wingdings 2" pitchFamily="18" charset="2"/>
              <a:buChar char=""/>
            </a:pPr>
            <a:r>
              <a:rPr lang="en-US" sz="2000" dirty="0">
                <a:solidFill>
                  <a:srgbClr val="C00000"/>
                </a:solidFill>
              </a:rPr>
              <a:t>Sensing</a:t>
            </a:r>
            <a:r>
              <a:rPr lang="en-US" sz="2000" dirty="0"/>
              <a:t> : Listening sounds and concentrate on them in order to receive the message.</a:t>
            </a:r>
          </a:p>
          <a:p>
            <a:pPr>
              <a:spcBef>
                <a:spcPct val="0"/>
              </a:spcBef>
              <a:buFont typeface="Wingdings 2" pitchFamily="18" charset="2"/>
              <a:buChar char=""/>
            </a:pPr>
            <a:r>
              <a:rPr lang="en-US" sz="2000" dirty="0">
                <a:solidFill>
                  <a:srgbClr val="C00000"/>
                </a:solidFill>
              </a:rPr>
              <a:t>Decoding</a:t>
            </a:r>
            <a:r>
              <a:rPr lang="en-US" sz="2000" dirty="0"/>
              <a:t> : Process of changing the coded message into information. It also involves the recognition of false starts, pauses, stress etc.</a:t>
            </a:r>
          </a:p>
          <a:p>
            <a:pPr>
              <a:spcBef>
                <a:spcPct val="0"/>
              </a:spcBef>
              <a:buFont typeface="Wingdings 2" pitchFamily="18" charset="2"/>
              <a:buChar char=""/>
            </a:pPr>
            <a:r>
              <a:rPr lang="en-US" sz="2000" dirty="0">
                <a:solidFill>
                  <a:srgbClr val="C00000"/>
                </a:solidFill>
              </a:rPr>
              <a:t>Evaluation </a:t>
            </a:r>
            <a:r>
              <a:rPr lang="en-US" sz="2000" dirty="0"/>
              <a:t>: In order to evaluate a verbal message correctly, facts have to be separated from opinions, relevant from irrelevant information etc.</a:t>
            </a:r>
          </a:p>
          <a:p>
            <a:pPr>
              <a:spcBef>
                <a:spcPct val="0"/>
              </a:spcBef>
              <a:buFont typeface="Wingdings 2" pitchFamily="18" charset="2"/>
              <a:buChar char=""/>
            </a:pPr>
            <a:r>
              <a:rPr lang="en-US" sz="2000" dirty="0">
                <a:solidFill>
                  <a:srgbClr val="C00000"/>
                </a:solidFill>
              </a:rPr>
              <a:t>Response</a:t>
            </a:r>
            <a:r>
              <a:rPr lang="en-US" sz="2000" dirty="0"/>
              <a:t> : If the message has been analyzed, interpreted and evaluated correctly, the response will be appropriate.</a:t>
            </a:r>
          </a:p>
          <a:p>
            <a:pPr>
              <a:buNone/>
            </a:pPr>
            <a:endParaRPr lang="en-US" sz="2200" dirty="0">
              <a:solidFill>
                <a:srgbClr val="FF0000"/>
              </a:solidFill>
            </a:endParaRPr>
          </a:p>
          <a:p>
            <a:endParaRPr lang="en-US" sz="2200"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r>
              <a:rPr lang="en-US" sz="3200" dirty="0">
                <a:solidFill>
                  <a:srgbClr val="7030A0"/>
                </a:solidFill>
              </a:rPr>
              <a:t>Barriers to good Listening</a:t>
            </a:r>
            <a:endParaRPr lang="en-US" sz="3200" dirty="0"/>
          </a:p>
        </p:txBody>
      </p:sp>
      <p:sp>
        <p:nvSpPr>
          <p:cNvPr id="3" name="Content Placeholder 2"/>
          <p:cNvSpPr>
            <a:spLocks noGrp="1"/>
          </p:cNvSpPr>
          <p:nvPr>
            <p:ph idx="1"/>
          </p:nvPr>
        </p:nvSpPr>
        <p:spPr>
          <a:xfrm>
            <a:off x="1981200" y="1447800"/>
            <a:ext cx="7467600" cy="5026152"/>
          </a:xfrm>
        </p:spPr>
        <p:txBody>
          <a:bodyPr>
            <a:normAutofit lnSpcReduction="10000"/>
          </a:bodyPr>
          <a:lstStyle/>
          <a:p>
            <a:r>
              <a:rPr lang="en-US" sz="2200" dirty="0">
                <a:solidFill>
                  <a:srgbClr val="00B050"/>
                </a:solidFill>
              </a:rPr>
              <a:t>Listening partially or selectively or ignore the messages.</a:t>
            </a:r>
          </a:p>
          <a:p>
            <a:pPr>
              <a:buNone/>
            </a:pPr>
            <a:r>
              <a:rPr lang="en-US" sz="2200" dirty="0">
                <a:solidFill>
                  <a:srgbClr val="00B050"/>
                </a:solidFill>
              </a:rPr>
              <a:t>Reasons</a:t>
            </a:r>
          </a:p>
          <a:p>
            <a:pPr>
              <a:buFont typeface="Courier New" pitchFamily="49" charset="0"/>
              <a:buChar char="o"/>
            </a:pPr>
            <a:r>
              <a:rPr lang="en-US" sz="2200" dirty="0">
                <a:solidFill>
                  <a:srgbClr val="FF0000"/>
                </a:solidFill>
              </a:rPr>
              <a:t>Physical</a:t>
            </a:r>
          </a:p>
          <a:p>
            <a:pPr>
              <a:buFont typeface="Wingdings" pitchFamily="2" charset="2"/>
              <a:buChar char="Ø"/>
            </a:pPr>
            <a:r>
              <a:rPr lang="en-US" sz="2200" dirty="0">
                <a:solidFill>
                  <a:srgbClr val="00B050"/>
                </a:solidFill>
              </a:rPr>
              <a:t>Distractions from other sounds or distance</a:t>
            </a:r>
          </a:p>
          <a:p>
            <a:pPr>
              <a:buFont typeface="Wingdings" pitchFamily="2" charset="2"/>
              <a:buChar char="Ø"/>
            </a:pPr>
            <a:r>
              <a:rPr lang="en-US" sz="2200" dirty="0">
                <a:solidFill>
                  <a:srgbClr val="00B050"/>
                </a:solidFill>
              </a:rPr>
              <a:t>Example: Talking in a moving train, crowded street</a:t>
            </a:r>
          </a:p>
          <a:p>
            <a:pPr>
              <a:buFont typeface="Courier New" pitchFamily="49" charset="0"/>
              <a:buChar char="o"/>
            </a:pPr>
            <a:r>
              <a:rPr lang="en-US" sz="2200" dirty="0">
                <a:solidFill>
                  <a:srgbClr val="FF0000"/>
                </a:solidFill>
              </a:rPr>
              <a:t>Prejudging</a:t>
            </a:r>
          </a:p>
          <a:p>
            <a:pPr>
              <a:buFont typeface="Wingdings" pitchFamily="2" charset="2"/>
              <a:buChar char="Ø"/>
            </a:pPr>
            <a:r>
              <a:rPr lang="en-US" sz="2200" dirty="0">
                <a:solidFill>
                  <a:srgbClr val="00B050"/>
                </a:solidFill>
              </a:rPr>
              <a:t>You automatically shut out information</a:t>
            </a:r>
          </a:p>
          <a:p>
            <a:pPr>
              <a:buFont typeface="Wingdings" pitchFamily="2" charset="2"/>
              <a:buChar char="Ø"/>
            </a:pPr>
            <a:r>
              <a:rPr lang="en-US" sz="2200" dirty="0">
                <a:solidFill>
                  <a:srgbClr val="00B050"/>
                </a:solidFill>
              </a:rPr>
              <a:t>Prejudge- you disagree or don’t care</a:t>
            </a:r>
          </a:p>
          <a:p>
            <a:pPr>
              <a:buFont typeface="Wingdings" pitchFamily="2" charset="2"/>
              <a:buChar char="Ø"/>
            </a:pPr>
            <a:r>
              <a:rPr lang="en-US" sz="2200" dirty="0">
                <a:solidFill>
                  <a:srgbClr val="00B050"/>
                </a:solidFill>
              </a:rPr>
              <a:t>May not like the person</a:t>
            </a:r>
          </a:p>
          <a:p>
            <a:pPr>
              <a:buFont typeface="Wingdings" pitchFamily="2" charset="2"/>
              <a:buChar char="Ø"/>
            </a:pPr>
            <a:r>
              <a:rPr lang="en-US" sz="2200" dirty="0">
                <a:solidFill>
                  <a:srgbClr val="00B050"/>
                </a:solidFill>
              </a:rPr>
              <a:t>Differences in culture, social status, age, attitude or environment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r>
              <a:rPr lang="en-US" sz="3200" dirty="0">
                <a:solidFill>
                  <a:srgbClr val="7030A0"/>
                </a:solidFill>
              </a:rPr>
              <a:t>Barriers to good Listening</a:t>
            </a:r>
            <a:endParaRPr lang="en-US" sz="3200" dirty="0"/>
          </a:p>
        </p:txBody>
      </p:sp>
      <p:sp>
        <p:nvSpPr>
          <p:cNvPr id="3" name="Content Placeholder 2"/>
          <p:cNvSpPr>
            <a:spLocks noGrp="1"/>
          </p:cNvSpPr>
          <p:nvPr>
            <p:ph idx="1"/>
          </p:nvPr>
        </p:nvSpPr>
        <p:spPr>
          <a:xfrm>
            <a:off x="1981200" y="1447800"/>
            <a:ext cx="7467600" cy="5026152"/>
          </a:xfrm>
        </p:spPr>
        <p:txBody>
          <a:bodyPr>
            <a:normAutofit/>
          </a:bodyPr>
          <a:lstStyle/>
          <a:p>
            <a:pPr>
              <a:buNone/>
            </a:pPr>
            <a:r>
              <a:rPr lang="en-US" sz="2200" dirty="0">
                <a:solidFill>
                  <a:srgbClr val="00B050"/>
                </a:solidFill>
              </a:rPr>
              <a:t>Tips to avoid prejudging</a:t>
            </a:r>
          </a:p>
          <a:p>
            <a:pPr>
              <a:buFont typeface="Wingdings" pitchFamily="2" charset="2"/>
              <a:buChar char="Ø"/>
            </a:pPr>
            <a:r>
              <a:rPr lang="en-US" sz="2200" dirty="0">
                <a:solidFill>
                  <a:srgbClr val="00B050"/>
                </a:solidFill>
              </a:rPr>
              <a:t>Listen to information that is useful even if it isn’t pleasant to hear</a:t>
            </a:r>
          </a:p>
          <a:p>
            <a:pPr>
              <a:buFont typeface="Wingdings" pitchFamily="2" charset="2"/>
              <a:buChar char="Ø"/>
            </a:pPr>
            <a:r>
              <a:rPr lang="en-US" sz="2200" dirty="0">
                <a:solidFill>
                  <a:srgbClr val="00B050"/>
                </a:solidFill>
              </a:rPr>
              <a:t>Listen to message, not messenger</a:t>
            </a:r>
          </a:p>
          <a:p>
            <a:pPr>
              <a:buFont typeface="Wingdings" pitchFamily="2" charset="2"/>
              <a:buChar char="Ø"/>
            </a:pPr>
            <a:r>
              <a:rPr lang="en-US" sz="2200" dirty="0">
                <a:solidFill>
                  <a:srgbClr val="00B050"/>
                </a:solidFill>
              </a:rPr>
              <a:t>Try to remove cultural, racial, gender, social and environmental barriers</a:t>
            </a:r>
          </a:p>
          <a:p>
            <a:pPr>
              <a:buFont typeface="Courier New" pitchFamily="49" charset="0"/>
              <a:buChar char="o"/>
            </a:pPr>
            <a:r>
              <a:rPr lang="en-US" sz="2200" dirty="0">
                <a:solidFill>
                  <a:srgbClr val="FF0000"/>
                </a:solidFill>
              </a:rPr>
              <a:t>Careless Listening</a:t>
            </a:r>
          </a:p>
          <a:p>
            <a:pPr>
              <a:buFont typeface="Wingdings" pitchFamily="2" charset="2"/>
              <a:buChar char="Ø"/>
            </a:pPr>
            <a:r>
              <a:rPr lang="en-US" sz="2200" dirty="0">
                <a:solidFill>
                  <a:srgbClr val="00B050"/>
                </a:solidFill>
              </a:rPr>
              <a:t>Listening is partial</a:t>
            </a:r>
          </a:p>
          <a:p>
            <a:pPr>
              <a:buFont typeface="Wingdings" pitchFamily="2" charset="2"/>
              <a:buChar char="Ø"/>
            </a:pPr>
            <a:r>
              <a:rPr lang="en-US" sz="2200" dirty="0">
                <a:solidFill>
                  <a:srgbClr val="00B050"/>
                </a:solidFill>
              </a:rPr>
              <a:t>Inattentive listening</a:t>
            </a:r>
          </a:p>
          <a:p>
            <a:pPr>
              <a:buFont typeface="Courier New" pitchFamily="49" charset="0"/>
              <a:buChar char="o"/>
            </a:pPr>
            <a:r>
              <a:rPr lang="en-US" sz="2200" dirty="0">
                <a:solidFill>
                  <a:srgbClr val="FF0000"/>
                </a:solidFill>
              </a:rPr>
              <a:t>Talking</a:t>
            </a:r>
          </a:p>
          <a:p>
            <a:pPr>
              <a:buNone/>
            </a:pPr>
            <a:endParaRPr lang="en-US" sz="2200" dirty="0">
              <a:solidFill>
                <a:srgbClr val="00B05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r>
              <a:rPr lang="en-US" sz="3200" dirty="0">
                <a:solidFill>
                  <a:srgbClr val="7030A0"/>
                </a:solidFill>
              </a:rPr>
              <a:t>Barriers to good Listening</a:t>
            </a:r>
            <a:endParaRPr lang="en-US" sz="3200" dirty="0"/>
          </a:p>
        </p:txBody>
      </p:sp>
      <p:sp>
        <p:nvSpPr>
          <p:cNvPr id="3" name="Content Placeholder 2"/>
          <p:cNvSpPr>
            <a:spLocks noGrp="1"/>
          </p:cNvSpPr>
          <p:nvPr>
            <p:ph idx="1"/>
          </p:nvPr>
        </p:nvSpPr>
        <p:spPr>
          <a:xfrm>
            <a:off x="1981200" y="1447800"/>
            <a:ext cx="7467600" cy="5026152"/>
          </a:xfrm>
        </p:spPr>
        <p:txBody>
          <a:bodyPr>
            <a:normAutofit/>
          </a:bodyPr>
          <a:lstStyle/>
          <a:p>
            <a:pPr>
              <a:spcBef>
                <a:spcPct val="0"/>
              </a:spcBef>
              <a:buFont typeface="Courier New" pitchFamily="49" charset="0"/>
              <a:buChar char="o"/>
            </a:pPr>
            <a:r>
              <a:rPr lang="en-US" sz="2000" dirty="0">
                <a:solidFill>
                  <a:srgbClr val="FF0000"/>
                </a:solidFill>
              </a:rPr>
              <a:t>Psychological Barriers</a:t>
            </a:r>
            <a:r>
              <a:rPr lang="en-US" sz="2000" dirty="0">
                <a:solidFill>
                  <a:srgbClr val="00B050"/>
                </a:solidFill>
              </a:rPr>
              <a:t> : Emotional Disturbance, Anxiety</a:t>
            </a:r>
          </a:p>
          <a:p>
            <a:pPr>
              <a:spcBef>
                <a:spcPct val="0"/>
              </a:spcBef>
              <a:buFont typeface="Wingdings 2" pitchFamily="18" charset="2"/>
              <a:buChar char=""/>
            </a:pPr>
            <a:endParaRPr lang="en-US" sz="2000" dirty="0">
              <a:solidFill>
                <a:srgbClr val="00B050"/>
              </a:solidFill>
            </a:endParaRPr>
          </a:p>
          <a:p>
            <a:pPr>
              <a:spcBef>
                <a:spcPct val="0"/>
              </a:spcBef>
              <a:buFont typeface="Courier New" pitchFamily="49" charset="0"/>
              <a:buChar char="o"/>
            </a:pPr>
            <a:r>
              <a:rPr lang="en-US" sz="2000" dirty="0">
                <a:solidFill>
                  <a:srgbClr val="FF0000"/>
                </a:solidFill>
              </a:rPr>
              <a:t>Linguistic Barriers </a:t>
            </a:r>
            <a:r>
              <a:rPr lang="en-US" sz="2000" dirty="0">
                <a:solidFill>
                  <a:srgbClr val="00B050"/>
                </a:solidFill>
              </a:rPr>
              <a:t>: Improper Message Decoding, Ambiguous Language, Unclear Phrases</a:t>
            </a:r>
          </a:p>
          <a:p>
            <a:pPr>
              <a:spcBef>
                <a:spcPct val="0"/>
              </a:spcBef>
              <a:buFont typeface="Wingdings 2" pitchFamily="18" charset="2"/>
              <a:buChar char=""/>
            </a:pPr>
            <a:endParaRPr lang="en-US" sz="2000" dirty="0">
              <a:solidFill>
                <a:srgbClr val="00B050"/>
              </a:solidFill>
            </a:endParaRPr>
          </a:p>
          <a:p>
            <a:pPr>
              <a:spcBef>
                <a:spcPct val="0"/>
              </a:spcBef>
              <a:buFont typeface="Courier New" pitchFamily="49" charset="0"/>
              <a:buChar char="o"/>
            </a:pPr>
            <a:r>
              <a:rPr lang="en-US" sz="2000" dirty="0">
                <a:solidFill>
                  <a:srgbClr val="FF0000"/>
                </a:solidFill>
              </a:rPr>
              <a:t>Cultural Barriers </a:t>
            </a:r>
            <a:r>
              <a:rPr lang="en-US" sz="2000" dirty="0">
                <a:solidFill>
                  <a:srgbClr val="00B050"/>
                </a:solidFill>
              </a:rPr>
              <a:t>: Cultural Differences, values, Social Norms</a:t>
            </a:r>
          </a:p>
          <a:p>
            <a:pPr>
              <a:buNone/>
            </a:pPr>
            <a:endParaRPr lang="en-US" sz="2200" dirty="0">
              <a:solidFill>
                <a:srgbClr val="00B05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fontScale="90000"/>
          </a:bodyPr>
          <a:lstStyle/>
          <a:p>
            <a:pPr algn="ctr"/>
            <a:r>
              <a:rPr lang="en-US" sz="3200" dirty="0">
                <a:solidFill>
                  <a:srgbClr val="7030A0"/>
                </a:solidFill>
              </a:rPr>
              <a:t>LISTENING TO WORDS SPOKEN AT DIFFERENT SPEEDS</a:t>
            </a:r>
            <a:endParaRPr lang="en-US" sz="3200" dirty="0"/>
          </a:p>
        </p:txBody>
      </p:sp>
      <p:sp>
        <p:nvSpPr>
          <p:cNvPr id="3" name="Content Placeholder 2"/>
          <p:cNvSpPr>
            <a:spLocks noGrp="1"/>
          </p:cNvSpPr>
          <p:nvPr>
            <p:ph idx="1"/>
          </p:nvPr>
        </p:nvSpPr>
        <p:spPr>
          <a:xfrm>
            <a:off x="1981200" y="1295400"/>
            <a:ext cx="8001000" cy="5178552"/>
          </a:xfrm>
        </p:spPr>
        <p:txBody>
          <a:bodyPr>
            <a:normAutofit/>
          </a:bodyPr>
          <a:lstStyle/>
          <a:p>
            <a:pPr>
              <a:buFont typeface="Wingdings" pitchFamily="2" charset="2"/>
              <a:buChar char="q"/>
            </a:pPr>
            <a:r>
              <a:rPr lang="en-US" sz="2200" dirty="0">
                <a:solidFill>
                  <a:schemeClr val="accent1">
                    <a:lumMod val="75000"/>
                  </a:schemeClr>
                </a:solidFill>
              </a:rPr>
              <a:t>We can speak around 120 to 150 wpm</a:t>
            </a:r>
          </a:p>
          <a:p>
            <a:pPr>
              <a:buFont typeface="Wingdings" pitchFamily="2" charset="2"/>
              <a:buChar char="q"/>
            </a:pPr>
            <a:r>
              <a:rPr lang="en-US" sz="2200" dirty="0">
                <a:solidFill>
                  <a:schemeClr val="accent1">
                    <a:lumMod val="75000"/>
                  </a:schemeClr>
                </a:solidFill>
              </a:rPr>
              <a:t>Brain is capable of processing 500 to 750 wpm</a:t>
            </a:r>
          </a:p>
          <a:p>
            <a:pPr>
              <a:buFont typeface="Wingdings" pitchFamily="2" charset="2"/>
              <a:buChar char="q"/>
            </a:pPr>
            <a:r>
              <a:rPr lang="en-US" sz="2200" dirty="0">
                <a:solidFill>
                  <a:schemeClr val="accent1">
                    <a:lumMod val="75000"/>
                  </a:schemeClr>
                </a:solidFill>
              </a:rPr>
              <a:t>Hence we waste this time on side excursions</a:t>
            </a:r>
          </a:p>
          <a:p>
            <a:pPr>
              <a:buFont typeface="Wingdings" pitchFamily="2" charset="2"/>
              <a:buChar char="q"/>
            </a:pPr>
            <a:r>
              <a:rPr lang="en-US" sz="2200" dirty="0">
                <a:solidFill>
                  <a:schemeClr val="accent1">
                    <a:lumMod val="75000"/>
                  </a:schemeClr>
                </a:solidFill>
              </a:rPr>
              <a:t>Thus we miss connection and thus takes to time to get in track</a:t>
            </a:r>
          </a:p>
          <a:p>
            <a:pPr>
              <a:buNone/>
            </a:pPr>
            <a:r>
              <a:rPr lang="en-US" sz="2200" dirty="0">
                <a:solidFill>
                  <a:schemeClr val="accent1">
                    <a:lumMod val="75000"/>
                  </a:schemeClr>
                </a:solidFill>
              </a:rPr>
              <a:t>Three techniques to keep your concentration</a:t>
            </a:r>
          </a:p>
          <a:p>
            <a:pPr>
              <a:buFont typeface="Wingdings" pitchFamily="2" charset="2"/>
              <a:buChar char="§"/>
            </a:pPr>
            <a:r>
              <a:rPr lang="en-US" sz="2200" dirty="0">
                <a:solidFill>
                  <a:schemeClr val="accent1">
                    <a:lumMod val="75000"/>
                  </a:schemeClr>
                </a:solidFill>
              </a:rPr>
              <a:t>Summarize what the speaker has said. Take notes.</a:t>
            </a:r>
          </a:p>
          <a:p>
            <a:pPr>
              <a:buFont typeface="Wingdings" pitchFamily="2" charset="2"/>
              <a:buChar char="§"/>
            </a:pPr>
            <a:r>
              <a:rPr lang="en-US" sz="2200" dirty="0">
                <a:solidFill>
                  <a:schemeClr val="accent1">
                    <a:lumMod val="75000"/>
                  </a:schemeClr>
                </a:solidFill>
              </a:rPr>
              <a:t>Try to guess where the speaker is going next</a:t>
            </a:r>
          </a:p>
          <a:p>
            <a:pPr>
              <a:buFont typeface="Wingdings" pitchFamily="2" charset="2"/>
              <a:buChar char="§"/>
            </a:pPr>
            <a:r>
              <a:rPr lang="en-US" sz="2200" dirty="0">
                <a:solidFill>
                  <a:schemeClr val="accent1">
                    <a:lumMod val="75000"/>
                  </a:schemeClr>
                </a:solidFill>
              </a:rPr>
              <a:t>Question the truth, validity of speaker’s words</a:t>
            </a:r>
          </a:p>
          <a:p>
            <a:pPr>
              <a:buNone/>
            </a:pPr>
            <a:endParaRPr lang="en-US" sz="2200"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01000" cy="868362"/>
          </a:xfrm>
        </p:spPr>
        <p:txBody>
          <a:bodyPr>
            <a:normAutofit/>
          </a:bodyPr>
          <a:lstStyle/>
          <a:p>
            <a:pPr algn="ctr"/>
            <a:r>
              <a:rPr lang="en-US" sz="3200" dirty="0">
                <a:solidFill>
                  <a:srgbClr val="7030A0"/>
                </a:solidFill>
              </a:rPr>
              <a:t>LISTENING INTELLIGENTLY AT INTERVIEW</a:t>
            </a:r>
            <a:endParaRPr lang="en-US" sz="3200" dirty="0"/>
          </a:p>
        </p:txBody>
      </p:sp>
      <p:sp>
        <p:nvSpPr>
          <p:cNvPr id="3" name="Content Placeholder 2"/>
          <p:cNvSpPr>
            <a:spLocks noGrp="1"/>
          </p:cNvSpPr>
          <p:nvPr>
            <p:ph idx="1"/>
          </p:nvPr>
        </p:nvSpPr>
        <p:spPr>
          <a:xfrm>
            <a:off x="1981200" y="1295400"/>
            <a:ext cx="8001000" cy="5178552"/>
          </a:xfrm>
        </p:spPr>
        <p:txBody>
          <a:bodyPr>
            <a:normAutofit/>
          </a:bodyPr>
          <a:lstStyle/>
          <a:p>
            <a:r>
              <a:rPr lang="en-US" sz="2200" dirty="0">
                <a:solidFill>
                  <a:srgbClr val="AB058B"/>
                </a:solidFill>
              </a:rPr>
              <a:t>Interviews require you to listen as much as you speak</a:t>
            </a:r>
          </a:p>
          <a:p>
            <a:pPr>
              <a:buFont typeface="Wingdings" pitchFamily="2" charset="2"/>
              <a:buChar char="ü"/>
            </a:pPr>
            <a:r>
              <a:rPr lang="en-US" sz="2200" dirty="0">
                <a:solidFill>
                  <a:srgbClr val="AB058B"/>
                </a:solidFill>
              </a:rPr>
              <a:t>Try to understand interviewers perspective.</a:t>
            </a:r>
          </a:p>
          <a:p>
            <a:pPr>
              <a:buFont typeface="Wingdings" pitchFamily="2" charset="2"/>
              <a:buChar char="ü"/>
            </a:pPr>
            <a:r>
              <a:rPr lang="en-US" sz="2200" dirty="0">
                <a:solidFill>
                  <a:srgbClr val="AB058B"/>
                </a:solidFill>
              </a:rPr>
              <a:t>Listen with the whole body. Example: Body language of listener, posture, facial expression</a:t>
            </a:r>
          </a:p>
          <a:p>
            <a:pPr>
              <a:buFont typeface="Wingdings" pitchFamily="2" charset="2"/>
              <a:buChar char="ü"/>
            </a:pPr>
            <a:r>
              <a:rPr lang="en-US" sz="2200" dirty="0">
                <a:solidFill>
                  <a:srgbClr val="AB058B"/>
                </a:solidFill>
              </a:rPr>
              <a:t>Let the interviewer finish starting her/his questions</a:t>
            </a:r>
          </a:p>
          <a:p>
            <a:pPr>
              <a:buFont typeface="Wingdings" pitchFamily="2" charset="2"/>
              <a:buChar char="ü"/>
            </a:pPr>
            <a:r>
              <a:rPr lang="en-US" sz="2200" dirty="0">
                <a:solidFill>
                  <a:srgbClr val="AB058B"/>
                </a:solidFill>
              </a:rPr>
              <a:t>Paraphrase and query to fine-tune the question and answer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01000" cy="868362"/>
          </a:xfrm>
        </p:spPr>
        <p:txBody>
          <a:bodyPr>
            <a:normAutofit fontScale="90000"/>
          </a:bodyPr>
          <a:lstStyle/>
          <a:p>
            <a:pPr algn="ctr"/>
            <a:r>
              <a:rPr lang="en-US" sz="3200" dirty="0">
                <a:solidFill>
                  <a:srgbClr val="7030A0"/>
                </a:solidFill>
              </a:rPr>
              <a:t>SKILLS AND TIPS FOR TELEPHONIC INTERVIEWS</a:t>
            </a:r>
            <a:endParaRPr lang="en-US" sz="3200" dirty="0"/>
          </a:p>
        </p:txBody>
      </p:sp>
      <p:sp>
        <p:nvSpPr>
          <p:cNvPr id="3" name="Content Placeholder 2"/>
          <p:cNvSpPr>
            <a:spLocks noGrp="1"/>
          </p:cNvSpPr>
          <p:nvPr>
            <p:ph idx="1"/>
          </p:nvPr>
        </p:nvSpPr>
        <p:spPr>
          <a:xfrm>
            <a:off x="1981200" y="1295400"/>
            <a:ext cx="8001000" cy="5178552"/>
          </a:xfrm>
        </p:spPr>
        <p:txBody>
          <a:bodyPr>
            <a:normAutofit lnSpcReduction="10000"/>
          </a:bodyPr>
          <a:lstStyle/>
          <a:p>
            <a:r>
              <a:rPr lang="en-US" sz="2200" dirty="0">
                <a:solidFill>
                  <a:srgbClr val="00B050"/>
                </a:solidFill>
              </a:rPr>
              <a:t>Plan ahead</a:t>
            </a:r>
          </a:p>
          <a:p>
            <a:r>
              <a:rPr lang="en-US" sz="2200" dirty="0">
                <a:solidFill>
                  <a:srgbClr val="00B050"/>
                </a:solidFill>
              </a:rPr>
              <a:t>Be punctual</a:t>
            </a:r>
          </a:p>
          <a:p>
            <a:r>
              <a:rPr lang="en-US" sz="2200" dirty="0">
                <a:solidFill>
                  <a:srgbClr val="00B050"/>
                </a:solidFill>
              </a:rPr>
              <a:t>Concentrate on your voice modulation</a:t>
            </a:r>
          </a:p>
          <a:p>
            <a:r>
              <a:rPr lang="en-US" sz="2200" dirty="0">
                <a:solidFill>
                  <a:srgbClr val="00B050"/>
                </a:solidFill>
              </a:rPr>
              <a:t>Speak clearly and slowly</a:t>
            </a:r>
          </a:p>
          <a:p>
            <a:r>
              <a:rPr lang="en-US" sz="2200" dirty="0">
                <a:solidFill>
                  <a:srgbClr val="00B050"/>
                </a:solidFill>
              </a:rPr>
              <a:t>Avoid long pauses or frequent halting</a:t>
            </a:r>
          </a:p>
          <a:p>
            <a:r>
              <a:rPr lang="en-US" sz="2200" dirty="0">
                <a:solidFill>
                  <a:srgbClr val="00B050"/>
                </a:solidFill>
              </a:rPr>
              <a:t>Use simple, direct and enthusiastic responses</a:t>
            </a:r>
          </a:p>
          <a:p>
            <a:r>
              <a:rPr lang="en-US" sz="2200" dirty="0">
                <a:solidFill>
                  <a:srgbClr val="00B050"/>
                </a:solidFill>
              </a:rPr>
              <a:t>Always keep a glass of water handy</a:t>
            </a:r>
          </a:p>
          <a:p>
            <a:r>
              <a:rPr lang="en-US" sz="2200" dirty="0">
                <a:solidFill>
                  <a:srgbClr val="00B050"/>
                </a:solidFill>
              </a:rPr>
              <a:t>Maintain the highest level of concentration</a:t>
            </a:r>
          </a:p>
          <a:p>
            <a:r>
              <a:rPr lang="en-US" sz="2200" dirty="0">
                <a:solidFill>
                  <a:srgbClr val="00B050"/>
                </a:solidFill>
              </a:rPr>
              <a:t>Sit at a quiet place without background noises and other disruptions, and be relaxed</a:t>
            </a:r>
          </a:p>
          <a:p>
            <a:r>
              <a:rPr lang="en-US" sz="2200" dirty="0">
                <a:solidFill>
                  <a:srgbClr val="00B050"/>
                </a:solidFill>
              </a:rPr>
              <a:t>Smile through the phone, it really makes a difference</a:t>
            </a:r>
          </a:p>
          <a:p>
            <a:r>
              <a:rPr lang="en-US" sz="2200" dirty="0">
                <a:solidFill>
                  <a:srgbClr val="00B050"/>
                </a:solidFill>
              </a:rPr>
              <a:t>Keep the conversation interesting and easy to follow</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001000" cy="868362"/>
          </a:xfrm>
        </p:spPr>
        <p:txBody>
          <a:bodyPr>
            <a:normAutofit fontScale="90000"/>
          </a:bodyPr>
          <a:lstStyle/>
          <a:p>
            <a:pPr algn="ctr"/>
            <a:r>
              <a:rPr lang="en-US" sz="3200" dirty="0">
                <a:solidFill>
                  <a:srgbClr val="7030A0"/>
                </a:solidFill>
              </a:rPr>
              <a:t>SKILLS AND TIPS FOR TELEPHONIC INTERVIEWS</a:t>
            </a:r>
            <a:endParaRPr lang="en-US" sz="3200" dirty="0"/>
          </a:p>
        </p:txBody>
      </p:sp>
      <p:sp>
        <p:nvSpPr>
          <p:cNvPr id="3" name="Content Placeholder 2"/>
          <p:cNvSpPr>
            <a:spLocks noGrp="1"/>
          </p:cNvSpPr>
          <p:nvPr>
            <p:ph idx="1"/>
          </p:nvPr>
        </p:nvSpPr>
        <p:spPr>
          <a:xfrm>
            <a:off x="1981200" y="1295400"/>
            <a:ext cx="8001000" cy="5178552"/>
          </a:xfrm>
        </p:spPr>
        <p:txBody>
          <a:bodyPr>
            <a:normAutofit/>
          </a:bodyPr>
          <a:lstStyle/>
          <a:p>
            <a:r>
              <a:rPr lang="en-US" sz="2200" dirty="0">
                <a:solidFill>
                  <a:srgbClr val="00B050"/>
                </a:solidFill>
              </a:rPr>
              <a:t>Know when to talk and when to stop talking</a:t>
            </a:r>
          </a:p>
          <a:p>
            <a:r>
              <a:rPr lang="en-US" sz="2200" dirty="0">
                <a:solidFill>
                  <a:srgbClr val="00B050"/>
                </a:solidFill>
              </a:rPr>
              <a:t>Always keep a paper and pen within reach</a:t>
            </a:r>
          </a:p>
          <a:p>
            <a:r>
              <a:rPr lang="en-US" sz="2200" dirty="0">
                <a:solidFill>
                  <a:srgbClr val="00B050"/>
                </a:solidFill>
              </a:rPr>
              <a:t>Role-play practice may help in the telephonic interview</a:t>
            </a:r>
          </a:p>
          <a:p>
            <a:r>
              <a:rPr lang="en-US" sz="2200" dirty="0">
                <a:solidFill>
                  <a:srgbClr val="00B050"/>
                </a:solidFill>
              </a:rPr>
              <a:t>Always end on a positive note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endParaRPr lang="en-US" sz="3200" dirty="0">
              <a:solidFill>
                <a:schemeClr val="tx1">
                  <a:lumMod val="65000"/>
                  <a:lumOff val="35000"/>
                </a:schemeClr>
              </a:solidFill>
            </a:endParaRPr>
          </a:p>
        </p:txBody>
      </p:sp>
      <p:sp>
        <p:nvSpPr>
          <p:cNvPr id="3" name="Content Placeholder 2"/>
          <p:cNvSpPr>
            <a:spLocks noGrp="1"/>
          </p:cNvSpPr>
          <p:nvPr>
            <p:ph idx="1"/>
          </p:nvPr>
        </p:nvSpPr>
        <p:spPr>
          <a:xfrm>
            <a:off x="1752600" y="1219200"/>
            <a:ext cx="8458200" cy="5638800"/>
          </a:xfrm>
        </p:spPr>
        <p:txBody>
          <a:bodyPr/>
          <a:lstStyle/>
          <a:p>
            <a:pPr>
              <a:buNone/>
            </a:pPr>
            <a:endParaRPr lang="en-US" dirty="0"/>
          </a:p>
          <a:p>
            <a:pPr>
              <a:buFont typeface="Wingdings" pitchFamily="2" charset="2"/>
              <a:buChar char="§"/>
            </a:pPr>
            <a:endParaRPr lang="en-US" dirty="0"/>
          </a:p>
        </p:txBody>
      </p:sp>
      <p:sp>
        <p:nvSpPr>
          <p:cNvPr id="5" name="Subtitle 5"/>
          <p:cNvSpPr txBox="1">
            <a:spLocks noChangeArrowheads="1"/>
          </p:cNvSpPr>
          <p:nvPr/>
        </p:nvSpPr>
        <p:spPr>
          <a:xfrm>
            <a:off x="1524000" y="0"/>
            <a:ext cx="9144000" cy="1143000"/>
          </a:xfrm>
          <a:prstGeom prst="rect">
            <a:avLst/>
          </a:prstGeom>
          <a:solidFill>
            <a:srgbClr val="FFFFCC"/>
          </a:solidFill>
          <a:ln w="12700" cap="sq">
            <a:solidFill>
              <a:schemeClr val="tx1"/>
            </a:solidFill>
            <a:headEnd type="none" w="sm" len="sm"/>
            <a:tailEnd type="none" w="sm" len="sm"/>
          </a:ln>
        </p:spPr>
        <p:txBody>
          <a:bodyPr vert="horz" wrap="none" rtlCol="0" anchor="ctr">
            <a:normAutofit fontScale="92500" lnSpcReduction="10000"/>
          </a:bodyPr>
          <a:lstStyle/>
          <a:p>
            <a:pPr marL="274320" indent="-274320">
              <a:buClr>
                <a:srgbClr val="FE8637"/>
              </a:buClr>
              <a:buSzPct val="70000"/>
              <a:defRPr/>
            </a:pPr>
            <a:r>
              <a:rPr lang="en-US" sz="2400" b="1" dirty="0">
                <a:solidFill>
                  <a:srgbClr val="000000"/>
                </a:solidFill>
                <a:latin typeface="Garamond" pitchFamily="18" charset="0"/>
              </a:rPr>
              <a:t>Decoding : </a:t>
            </a:r>
            <a:r>
              <a:rPr lang="en-US" sz="2600" dirty="0">
                <a:solidFill>
                  <a:srgbClr val="000000"/>
                </a:solidFill>
                <a:latin typeface="Garamond" pitchFamily="18" charset="0"/>
              </a:rPr>
              <a:t>Ability to </a:t>
            </a:r>
            <a:r>
              <a:rPr lang="en-US" sz="2600" dirty="0" err="1">
                <a:solidFill>
                  <a:srgbClr val="000000"/>
                </a:solidFill>
                <a:latin typeface="Garamond" pitchFamily="18" charset="0"/>
              </a:rPr>
              <a:t>recognise</a:t>
            </a:r>
            <a:r>
              <a:rPr lang="en-US" sz="2600" dirty="0">
                <a:solidFill>
                  <a:srgbClr val="000000"/>
                </a:solidFill>
                <a:latin typeface="Garamond" pitchFamily="18" charset="0"/>
              </a:rPr>
              <a:t> words accurately and </a:t>
            </a:r>
          </a:p>
          <a:p>
            <a:pPr marL="274320" indent="-274320">
              <a:buClr>
                <a:srgbClr val="FE8637"/>
              </a:buClr>
              <a:buSzPct val="70000"/>
              <a:defRPr/>
            </a:pPr>
            <a:r>
              <a:rPr lang="en-US" sz="2600" dirty="0">
                <a:solidFill>
                  <a:srgbClr val="000000"/>
                </a:solidFill>
                <a:latin typeface="Garamond" pitchFamily="18" charset="0"/>
              </a:rPr>
              <a:t>their meaning and pronunciation. Read letters and focuses to</a:t>
            </a:r>
          </a:p>
          <a:p>
            <a:pPr marL="274320" indent="-274320">
              <a:buClr>
                <a:srgbClr val="FE8637"/>
              </a:buClr>
              <a:buSzPct val="70000"/>
              <a:defRPr/>
            </a:pPr>
            <a:r>
              <a:rPr lang="en-US" sz="2600" dirty="0">
                <a:solidFill>
                  <a:srgbClr val="000000"/>
                </a:solidFill>
                <a:latin typeface="Garamond" pitchFamily="18" charset="0"/>
              </a:rPr>
              <a:t> change the coded message into information</a:t>
            </a:r>
          </a:p>
        </p:txBody>
      </p:sp>
      <p:sp>
        <p:nvSpPr>
          <p:cNvPr id="6" name="Rectangle 5"/>
          <p:cNvSpPr>
            <a:spLocks noChangeArrowheads="1"/>
          </p:cNvSpPr>
          <p:nvPr/>
        </p:nvSpPr>
        <p:spPr bwMode="auto">
          <a:xfrm>
            <a:off x="1524000" y="1447800"/>
            <a:ext cx="9144000" cy="1371600"/>
          </a:xfrm>
          <a:prstGeom prst="rect">
            <a:avLst/>
          </a:prstGeom>
          <a:solidFill>
            <a:srgbClr val="FFFFCC"/>
          </a:solidFill>
          <a:ln w="12700" cap="sq">
            <a:solidFill>
              <a:schemeClr val="tx1"/>
            </a:solidFill>
            <a:miter lim="800000"/>
            <a:headEnd type="none" w="sm" len="sm"/>
            <a:tailEnd type="none" w="sm" len="sm"/>
          </a:ln>
        </p:spPr>
        <p:txBody>
          <a:bodyPr wrap="none" anchor="ctr"/>
          <a:lstStyle/>
          <a:p>
            <a:endParaRPr lang="en-US" sz="3200" dirty="0">
              <a:solidFill>
                <a:srgbClr val="000000"/>
              </a:solidFill>
              <a:latin typeface="Garamond" pitchFamily="18" charset="0"/>
            </a:endParaRPr>
          </a:p>
          <a:p>
            <a:r>
              <a:rPr lang="en-US" sz="2200" b="1" dirty="0">
                <a:solidFill>
                  <a:srgbClr val="000000"/>
                </a:solidFill>
                <a:latin typeface="Garamond" pitchFamily="18" charset="0"/>
              </a:rPr>
              <a:t>Comprehending</a:t>
            </a:r>
            <a:r>
              <a:rPr lang="en-US" sz="2800" dirty="0">
                <a:solidFill>
                  <a:srgbClr val="000000"/>
                </a:solidFill>
                <a:latin typeface="Garamond" pitchFamily="18" charset="0"/>
              </a:rPr>
              <a:t> : </a:t>
            </a:r>
            <a:r>
              <a:rPr lang="en-US" sz="2400" dirty="0">
                <a:solidFill>
                  <a:srgbClr val="000000"/>
                </a:solidFill>
                <a:latin typeface="Garamond" pitchFamily="18" charset="0"/>
              </a:rPr>
              <a:t>Identification of the central theme,</a:t>
            </a:r>
          </a:p>
          <a:p>
            <a:r>
              <a:rPr lang="en-US" sz="2400" dirty="0">
                <a:solidFill>
                  <a:srgbClr val="000000"/>
                </a:solidFill>
                <a:latin typeface="Garamond" pitchFamily="18" charset="0"/>
              </a:rPr>
              <a:t>main ideas, supporting details and writing patterns. The Reader </a:t>
            </a:r>
          </a:p>
          <a:p>
            <a:r>
              <a:rPr lang="en-US" sz="2400" dirty="0">
                <a:solidFill>
                  <a:srgbClr val="000000"/>
                </a:solidFill>
                <a:latin typeface="Garamond" pitchFamily="18" charset="0"/>
              </a:rPr>
              <a:t>interprets the message and understands its literal meaning</a:t>
            </a:r>
          </a:p>
          <a:p>
            <a:endParaRPr lang="en-US" sz="3200" dirty="0">
              <a:solidFill>
                <a:srgbClr val="000000"/>
              </a:solidFill>
              <a:latin typeface="Garamond" pitchFamily="18" charset="0"/>
            </a:endParaRPr>
          </a:p>
        </p:txBody>
      </p:sp>
      <p:sp>
        <p:nvSpPr>
          <p:cNvPr id="7" name="Rectangle 5"/>
          <p:cNvSpPr>
            <a:spLocks noChangeArrowheads="1"/>
          </p:cNvSpPr>
          <p:nvPr/>
        </p:nvSpPr>
        <p:spPr bwMode="auto">
          <a:xfrm>
            <a:off x="1524000" y="3124200"/>
            <a:ext cx="9144000" cy="1676400"/>
          </a:xfrm>
          <a:prstGeom prst="rect">
            <a:avLst/>
          </a:prstGeom>
          <a:solidFill>
            <a:srgbClr val="FFFFCC"/>
          </a:solidFill>
          <a:ln w="12700" cap="sq">
            <a:solidFill>
              <a:schemeClr val="tx1"/>
            </a:solidFill>
            <a:miter lim="800000"/>
            <a:headEnd type="none" w="sm" len="sm"/>
            <a:tailEnd type="none" w="sm" len="sm"/>
          </a:ln>
        </p:spPr>
        <p:txBody>
          <a:bodyPr wrap="none" anchor="ctr"/>
          <a:lstStyle/>
          <a:p>
            <a:r>
              <a:rPr lang="en-US" sz="2200" b="1" dirty="0">
                <a:solidFill>
                  <a:srgbClr val="000000"/>
                </a:solidFill>
                <a:latin typeface="Garamond" pitchFamily="18" charset="0"/>
              </a:rPr>
              <a:t>Text Analysis </a:t>
            </a:r>
            <a:r>
              <a:rPr lang="en-US" sz="2800" dirty="0">
                <a:solidFill>
                  <a:srgbClr val="000000"/>
                </a:solidFill>
                <a:latin typeface="Garamond" pitchFamily="18" charset="0"/>
              </a:rPr>
              <a:t>:</a:t>
            </a:r>
            <a:r>
              <a:rPr lang="en-US" sz="2400" dirty="0">
                <a:solidFill>
                  <a:srgbClr val="000000"/>
                </a:solidFill>
                <a:latin typeface="Garamond" pitchFamily="18" charset="0"/>
              </a:rPr>
              <a:t>Process of identifying relationships </a:t>
            </a:r>
          </a:p>
          <a:p>
            <a:r>
              <a:rPr lang="en-US" sz="2400" dirty="0">
                <a:solidFill>
                  <a:srgbClr val="000000"/>
                </a:solidFill>
                <a:latin typeface="Garamond" pitchFamily="18" charset="0"/>
              </a:rPr>
              <a:t>among different units within the text in order to distinguish </a:t>
            </a:r>
          </a:p>
          <a:p>
            <a:r>
              <a:rPr lang="en-US" sz="2400" dirty="0">
                <a:solidFill>
                  <a:srgbClr val="000000"/>
                </a:solidFill>
                <a:latin typeface="Garamond" pitchFamily="18" charset="0"/>
              </a:rPr>
              <a:t>between relevant and irrelevant information and draw </a:t>
            </a:r>
          </a:p>
          <a:p>
            <a:r>
              <a:rPr lang="en-US" sz="2400" dirty="0">
                <a:solidFill>
                  <a:srgbClr val="000000"/>
                </a:solidFill>
                <a:latin typeface="Garamond" pitchFamily="18" charset="0"/>
              </a:rPr>
              <a:t>inferences and conclusions.</a:t>
            </a:r>
          </a:p>
        </p:txBody>
      </p:sp>
      <p:sp>
        <p:nvSpPr>
          <p:cNvPr id="8" name="Rectangle 5"/>
          <p:cNvSpPr>
            <a:spLocks noChangeArrowheads="1"/>
          </p:cNvSpPr>
          <p:nvPr/>
        </p:nvSpPr>
        <p:spPr bwMode="auto">
          <a:xfrm>
            <a:off x="1524000" y="5105400"/>
            <a:ext cx="9144000" cy="990600"/>
          </a:xfrm>
          <a:prstGeom prst="rect">
            <a:avLst/>
          </a:prstGeom>
          <a:solidFill>
            <a:srgbClr val="FFFFCC"/>
          </a:solidFill>
          <a:ln w="12700" cap="sq">
            <a:solidFill>
              <a:schemeClr val="tx1"/>
            </a:solidFill>
            <a:miter lim="800000"/>
            <a:headEnd type="none" w="sm" len="sm"/>
            <a:tailEnd type="none" w="sm" len="sm"/>
          </a:ln>
        </p:spPr>
        <p:txBody>
          <a:bodyPr wrap="none" anchor="ctr"/>
          <a:lstStyle/>
          <a:p>
            <a:r>
              <a:rPr lang="en-US" sz="2200" b="1" dirty="0">
                <a:solidFill>
                  <a:srgbClr val="000000"/>
                </a:solidFill>
                <a:latin typeface="Garamond" pitchFamily="18" charset="0"/>
              </a:rPr>
              <a:t>Response</a:t>
            </a:r>
            <a:r>
              <a:rPr lang="en-US" sz="2400" dirty="0">
                <a:solidFill>
                  <a:srgbClr val="000000"/>
                </a:solidFill>
                <a:latin typeface="Garamond" pitchFamily="18" charset="0"/>
              </a:rPr>
              <a:t> : Our response to a text depends on correct </a:t>
            </a:r>
          </a:p>
          <a:p>
            <a:r>
              <a:rPr lang="en-US" sz="2400" dirty="0">
                <a:solidFill>
                  <a:srgbClr val="000000"/>
                </a:solidFill>
                <a:latin typeface="Garamond" pitchFamily="18" charset="0"/>
              </a:rPr>
              <a:t>understanding and evaluation of the text.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990600"/>
          </a:xfrm>
        </p:spPr>
        <p:txBody>
          <a:bodyPr>
            <a:normAutofit/>
          </a:bodyPr>
          <a:lstStyle/>
          <a:p>
            <a:pPr algn="ctr"/>
            <a:r>
              <a:rPr lang="en-US" sz="4000" dirty="0"/>
              <a:t>PRESENTATION SKILLS</a:t>
            </a:r>
          </a:p>
        </p:txBody>
      </p:sp>
      <p:sp>
        <p:nvSpPr>
          <p:cNvPr id="3" name="Content Placeholder 2"/>
          <p:cNvSpPr>
            <a:spLocks noGrp="1"/>
          </p:cNvSpPr>
          <p:nvPr>
            <p:ph idx="1"/>
          </p:nvPr>
        </p:nvSpPr>
        <p:spPr>
          <a:xfrm>
            <a:off x="1828800" y="1143000"/>
            <a:ext cx="8077200" cy="5330952"/>
          </a:xfrm>
        </p:spPr>
        <p:txBody>
          <a:bodyPr>
            <a:normAutofit fontScale="92500"/>
          </a:bodyPr>
          <a:lstStyle/>
          <a:p>
            <a:r>
              <a:rPr lang="en-US" sz="2200" dirty="0"/>
              <a:t>Concept of communication: The speaker/writer and the listener/reader, medium of communication, barriers to communication, accuracy, brevity, clarity and appropriateness</a:t>
            </a:r>
          </a:p>
          <a:p>
            <a:r>
              <a:rPr lang="en-US" sz="2200" dirty="0"/>
              <a:t>Reading comprehension: Reading at various speeds, different kinds of text for different purposes, reading between lines.</a:t>
            </a:r>
          </a:p>
          <a:p>
            <a:r>
              <a:rPr lang="en-US" sz="2200" dirty="0"/>
              <a:t>Listening comprehension: Comprehending material delivered at fast speed and spoken material, intelligent listening in interviews.</a:t>
            </a:r>
          </a:p>
          <a:p>
            <a:r>
              <a:rPr lang="en-US" sz="2200" dirty="0">
                <a:solidFill>
                  <a:srgbClr val="FF0000"/>
                </a:solidFill>
              </a:rPr>
              <a:t>Speaking: Achieving desired clarity and fluency, manipulating paralinguistic features of speaking, task oriented, interpersonal, informal and semi formal speaking, making a short classroom presentation</a:t>
            </a:r>
          </a:p>
          <a:p>
            <a:r>
              <a:rPr lang="en-US" sz="2200" dirty="0"/>
              <a:t>Group discussion: Use of persuasive strategies, being polite and firm, handling questions and taking in criticisms on self, turn-taking strategies and effective intervention, use of body language</a:t>
            </a:r>
          </a:p>
          <a:p>
            <a:endParaRPr lang="en-US" sz="2200" dirty="0"/>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1020762"/>
          </a:xfrm>
        </p:spPr>
        <p:txBody>
          <a:bodyPr>
            <a:normAutofit/>
          </a:bodyPr>
          <a:lstStyle/>
          <a:p>
            <a:pPr algn="ctr"/>
            <a:r>
              <a:rPr lang="en-US" sz="3200" dirty="0">
                <a:solidFill>
                  <a:srgbClr val="7030A0"/>
                </a:solidFill>
              </a:rPr>
              <a:t>PRESENTATION</a:t>
            </a:r>
            <a:r>
              <a:rPr lang="en-US" sz="4000" dirty="0">
                <a:solidFill>
                  <a:srgbClr val="7030A0"/>
                </a:solidFill>
              </a:rPr>
              <a:t> Skills</a:t>
            </a:r>
          </a:p>
        </p:txBody>
      </p:sp>
      <p:sp>
        <p:nvSpPr>
          <p:cNvPr id="3" name="Content Placeholder 2"/>
          <p:cNvSpPr>
            <a:spLocks noGrp="1"/>
          </p:cNvSpPr>
          <p:nvPr>
            <p:ph idx="1"/>
          </p:nvPr>
        </p:nvSpPr>
        <p:spPr>
          <a:xfrm>
            <a:off x="1981200" y="1600200"/>
            <a:ext cx="8077200" cy="4873752"/>
          </a:xfrm>
        </p:spPr>
        <p:txBody>
          <a:bodyPr/>
          <a:lstStyle/>
          <a:p>
            <a:r>
              <a:rPr lang="en-US" dirty="0">
                <a:solidFill>
                  <a:srgbClr val="FF0000"/>
                </a:solidFill>
              </a:rPr>
              <a:t>The purposeful process by which people, using audible and visible symbols, communicate meaning in the minds of their listeners. It is flexible, changing, as well as complex and varied.</a:t>
            </a:r>
          </a:p>
          <a:p>
            <a:endParaRPr lang="en-US" dirty="0">
              <a:solidFill>
                <a:srgbClr val="FF0000"/>
              </a:solidFill>
            </a:endParaRPr>
          </a:p>
          <a:p>
            <a:r>
              <a:rPr lang="en-US" b="1" dirty="0">
                <a:solidFill>
                  <a:srgbClr val="FF0000"/>
                </a:solidFill>
              </a:rPr>
              <a:t>Is an interactive communication process that involves speaker and listener.</a:t>
            </a:r>
            <a:endParaRPr lang="en-US" dirty="0">
              <a:solidFill>
                <a:srgbClr val="FF0000"/>
              </a:solidFill>
            </a:endParaRP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631303"/>
                </a:solidFill>
              </a:rPr>
              <a:t>Achieving desired Clarity and Fluency</a:t>
            </a:r>
            <a:endParaRPr lang="en-US" dirty="0"/>
          </a:p>
        </p:txBody>
      </p:sp>
      <p:sp>
        <p:nvSpPr>
          <p:cNvPr id="3" name="Content Placeholder 2"/>
          <p:cNvSpPr>
            <a:spLocks noGrp="1"/>
          </p:cNvSpPr>
          <p:nvPr>
            <p:ph idx="1"/>
          </p:nvPr>
        </p:nvSpPr>
        <p:spPr/>
        <p:txBody>
          <a:bodyPr/>
          <a:lstStyle/>
          <a:p>
            <a:pPr marL="514350" indent="-514350">
              <a:lnSpc>
                <a:spcPct val="90000"/>
              </a:lnSpc>
              <a:buFont typeface="Wingdings" pitchFamily="2" charset="2"/>
              <a:buChar char="Ø"/>
              <a:defRPr/>
            </a:pPr>
            <a:r>
              <a:rPr lang="en-US" dirty="0"/>
              <a:t>Flow of words without pauses and repetition</a:t>
            </a:r>
          </a:p>
          <a:p>
            <a:pPr marL="514350" indent="-514350">
              <a:lnSpc>
                <a:spcPct val="90000"/>
              </a:lnSpc>
              <a:buFont typeface="Wingdings" pitchFamily="2" charset="2"/>
              <a:buChar char="Ø"/>
              <a:defRPr/>
            </a:pPr>
            <a:r>
              <a:rPr lang="en-US" dirty="0"/>
              <a:t>Range of vocabulary appropriately used</a:t>
            </a:r>
          </a:p>
          <a:p>
            <a:pPr marL="514350" indent="-514350">
              <a:lnSpc>
                <a:spcPct val="90000"/>
              </a:lnSpc>
              <a:buFont typeface="Wingdings" pitchFamily="2" charset="2"/>
              <a:buChar char="Ø"/>
              <a:defRPr/>
            </a:pPr>
            <a:r>
              <a:rPr lang="en-US" dirty="0"/>
              <a:t>Appropriate use of grammar </a:t>
            </a:r>
          </a:p>
          <a:p>
            <a:pPr marL="514350" indent="-514350">
              <a:lnSpc>
                <a:spcPct val="90000"/>
              </a:lnSpc>
              <a:buFont typeface="Wingdings" pitchFamily="2" charset="2"/>
              <a:buChar char="Ø"/>
              <a:defRPr/>
            </a:pPr>
            <a:r>
              <a:rPr lang="en-US" dirty="0"/>
              <a:t>Confident of the content </a:t>
            </a:r>
          </a:p>
          <a:p>
            <a:pPr marL="514350" indent="-514350">
              <a:lnSpc>
                <a:spcPct val="90000"/>
              </a:lnSpc>
              <a:buNone/>
              <a:defRPr/>
            </a:pPr>
            <a:r>
              <a:rPr lang="en-US" u="sng" dirty="0">
                <a:solidFill>
                  <a:srgbClr val="C00000"/>
                </a:solidFill>
              </a:rPr>
              <a:t>Clarity</a:t>
            </a:r>
          </a:p>
          <a:p>
            <a:pPr algn="just">
              <a:defRPr/>
            </a:pPr>
            <a:r>
              <a:rPr lang="en-US" dirty="0"/>
              <a:t>The average number of words can be spoken per minute is about 120-140.</a:t>
            </a:r>
          </a:p>
          <a:p>
            <a:pPr algn="just">
              <a:defRPr/>
            </a:pPr>
            <a:r>
              <a:rPr lang="en-US" dirty="0"/>
              <a:t>Correct Pronunciation</a:t>
            </a:r>
          </a:p>
          <a:p>
            <a:pPr algn="just">
              <a:defRPr/>
            </a:pPr>
            <a:r>
              <a:rPr lang="en-US" dirty="0"/>
              <a:t>The volume should be adjusted keeping in mind the number of audience, the size of the room etc.</a:t>
            </a:r>
          </a:p>
          <a:p>
            <a:pPr>
              <a:defRPr/>
            </a:pPr>
            <a:endParaRPr lang="en-US"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631303"/>
                </a:solidFill>
              </a:rPr>
              <a:t>Achieving desired Clarity and Fluency</a:t>
            </a:r>
            <a:endParaRPr lang="en-US" dirty="0"/>
          </a:p>
        </p:txBody>
      </p:sp>
      <p:sp>
        <p:nvSpPr>
          <p:cNvPr id="3" name="Content Placeholder 2"/>
          <p:cNvSpPr>
            <a:spLocks noGrp="1"/>
          </p:cNvSpPr>
          <p:nvPr>
            <p:ph idx="1"/>
          </p:nvPr>
        </p:nvSpPr>
        <p:spPr/>
        <p:txBody>
          <a:bodyPr/>
          <a:lstStyle/>
          <a:p>
            <a:pPr>
              <a:lnSpc>
                <a:spcPct val="200000"/>
              </a:lnSpc>
            </a:pPr>
            <a:r>
              <a:rPr lang="en-US" dirty="0"/>
              <a:t>Proper Stress and Intonation</a:t>
            </a:r>
          </a:p>
          <a:p>
            <a:pPr>
              <a:lnSpc>
                <a:spcPct val="200000"/>
              </a:lnSpc>
            </a:pPr>
            <a:r>
              <a:rPr lang="en-US" dirty="0"/>
              <a:t>Think and organize the contents of the message properly</a:t>
            </a:r>
          </a:p>
          <a:p>
            <a:pPr>
              <a:lnSpc>
                <a:spcPct val="200000"/>
              </a:lnSpc>
            </a:pPr>
            <a:r>
              <a:rPr lang="en-US" dirty="0"/>
              <a:t>Simple and unambiguous words and expressions should be used in a speech</a:t>
            </a:r>
          </a:p>
          <a:p>
            <a:pPr>
              <a:lnSpc>
                <a:spcPct val="200000"/>
              </a:lnSpc>
            </a:pPr>
            <a:r>
              <a:rPr lang="en-US" dirty="0"/>
              <a:t>Recording one’s presentations may help to know</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631303"/>
                </a:solidFill>
              </a:rPr>
              <a:t>Achieving desired Clarity and Fluency</a:t>
            </a:r>
            <a:endParaRPr lang="en-US" dirty="0"/>
          </a:p>
        </p:txBody>
      </p:sp>
      <p:sp>
        <p:nvSpPr>
          <p:cNvPr id="3" name="Content Placeholder 2"/>
          <p:cNvSpPr>
            <a:spLocks noGrp="1"/>
          </p:cNvSpPr>
          <p:nvPr>
            <p:ph idx="1"/>
          </p:nvPr>
        </p:nvSpPr>
        <p:spPr/>
        <p:txBody>
          <a:bodyPr/>
          <a:lstStyle/>
          <a:p>
            <a:pPr>
              <a:buFont typeface="Wingdings 2" pitchFamily="18" charset="2"/>
              <a:buNone/>
            </a:pPr>
            <a:r>
              <a:rPr lang="en-US" u="sng" dirty="0">
                <a:solidFill>
                  <a:srgbClr val="C00000"/>
                </a:solidFill>
              </a:rPr>
              <a:t>Fluency</a:t>
            </a:r>
          </a:p>
          <a:p>
            <a:pPr algn="just"/>
            <a:r>
              <a:rPr lang="en-US" dirty="0"/>
              <a:t>Aim for clear oral communication devoid of speech errors</a:t>
            </a:r>
          </a:p>
          <a:p>
            <a:pPr algn="just"/>
            <a:r>
              <a:rPr lang="en-US" dirty="0"/>
              <a:t>Practice correct pronunciation, accent, and tone to make the speech impressive. </a:t>
            </a:r>
          </a:p>
          <a:p>
            <a:pPr algn="just"/>
            <a:r>
              <a:rPr lang="en-US" dirty="0"/>
              <a:t>Learn from your mistakes and make sincere efforts to correct them</a:t>
            </a:r>
          </a:p>
          <a:p>
            <a:pPr algn="just"/>
            <a:r>
              <a:rPr lang="en-US" dirty="0"/>
              <a:t>Concentrate in your ideas rather than your appearance</a:t>
            </a:r>
          </a:p>
          <a:p>
            <a:pPr algn="just"/>
            <a:r>
              <a:rPr lang="en-US" dirty="0"/>
              <a:t>Listen to good speakers and read material written in good English.  </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rgbClr val="631303"/>
                </a:solidFill>
              </a:rPr>
              <a:t>Achieving desired Clarity and Fluency</a:t>
            </a:r>
            <a:endParaRPr lang="en-US" dirty="0"/>
          </a:p>
        </p:txBody>
      </p:sp>
      <p:sp>
        <p:nvSpPr>
          <p:cNvPr id="3" name="Content Placeholder 2"/>
          <p:cNvSpPr>
            <a:spLocks noGrp="1"/>
          </p:cNvSpPr>
          <p:nvPr>
            <p:ph idx="1"/>
          </p:nvPr>
        </p:nvSpPr>
        <p:spPr/>
        <p:txBody>
          <a:bodyPr/>
          <a:lstStyle/>
          <a:p>
            <a:pPr algn="just"/>
            <a:r>
              <a:rPr lang="en-US" dirty="0"/>
              <a:t>Read aloud the passages from books or magazines that you enjoy reading</a:t>
            </a:r>
          </a:p>
          <a:p>
            <a:pPr algn="just"/>
            <a:r>
              <a:rPr lang="en-US" dirty="0"/>
              <a:t>Practice your speaking skills in small talks – on hobbies, current affairs, games etc with your friends or family members.</a:t>
            </a:r>
          </a:p>
          <a:p>
            <a:pPr algn="just"/>
            <a:r>
              <a:rPr lang="en-US" dirty="0"/>
              <a:t>Believe in what you’re speaking</a:t>
            </a:r>
          </a:p>
          <a:p>
            <a:pPr algn="just"/>
            <a:r>
              <a:rPr lang="en-US" dirty="0"/>
              <a:t>Spare at least one hour everyday for developing your English fluency</a:t>
            </a:r>
          </a:p>
          <a:p>
            <a:pPr algn="just"/>
            <a:r>
              <a:rPr lang="en-US" dirty="0"/>
              <a:t>Write personal diary in English</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a:t>Betty </a:t>
            </a:r>
            <a:r>
              <a:rPr lang="en-US" dirty="0" err="1"/>
              <a:t>Botter</a:t>
            </a:r>
            <a:r>
              <a:rPr lang="en-US" dirty="0"/>
              <a:t> bought some butter but, said she, the butter’s bitter. If I put it in my batter, it will make my batter bitter. But a bit of better butter will make my bitter batter better. So she bought some better butter, better than the bitter butter, Put it in her bitter batter, made her bitter batter better. So ‘twas better Betty </a:t>
            </a:r>
            <a:r>
              <a:rPr lang="en-US" dirty="0" err="1"/>
              <a:t>Botter</a:t>
            </a:r>
            <a:r>
              <a:rPr lang="en-US" dirty="0"/>
              <a:t> bought some </a:t>
            </a:r>
            <a:r>
              <a:rPr lang="en-US"/>
              <a:t>better butter.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Paralinguistic Features of Speaking</a:t>
            </a:r>
            <a:endParaRPr lang="en-US" dirty="0"/>
          </a:p>
        </p:txBody>
      </p:sp>
      <p:sp>
        <p:nvSpPr>
          <p:cNvPr id="3" name="Content Placeholder 2"/>
          <p:cNvSpPr>
            <a:spLocks noGrp="1"/>
          </p:cNvSpPr>
          <p:nvPr>
            <p:ph idx="1"/>
          </p:nvPr>
        </p:nvSpPr>
        <p:spPr>
          <a:xfrm>
            <a:off x="1905000" y="1600200"/>
            <a:ext cx="8534400" cy="4873752"/>
          </a:xfrm>
        </p:spPr>
        <p:txBody>
          <a:bodyPr/>
          <a:lstStyle/>
          <a:p>
            <a:pPr algn="just"/>
            <a:r>
              <a:rPr lang="en-US" dirty="0"/>
              <a:t>Paralinguistic communication refers to the study of human voice and how words are spoken.</a:t>
            </a:r>
          </a:p>
          <a:p>
            <a:pPr algn="just"/>
            <a:r>
              <a:rPr lang="en-US" dirty="0"/>
              <a:t> Paralinguistic signals and cues refer to every element and nuance of your speech.</a:t>
            </a:r>
          </a:p>
          <a:p>
            <a:pPr algn="just"/>
            <a:r>
              <a:rPr lang="en-US" dirty="0"/>
              <a:t> Paralinguistic communication can be more </a:t>
            </a:r>
          </a:p>
          <a:p>
            <a:pPr algn="just">
              <a:buNone/>
            </a:pPr>
            <a:r>
              <a:rPr lang="en-US" dirty="0"/>
              <a:t>subtle than other forms of non-verbal communication.</a:t>
            </a:r>
          </a:p>
          <a:p>
            <a:pPr>
              <a:buNone/>
            </a:pP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Paralinguistic Features of Speaking</a:t>
            </a:r>
            <a:endParaRPr lang="en-US" dirty="0"/>
          </a:p>
        </p:txBody>
      </p:sp>
      <p:sp>
        <p:nvSpPr>
          <p:cNvPr id="3" name="Content Placeholder 2"/>
          <p:cNvSpPr>
            <a:spLocks noGrp="1"/>
          </p:cNvSpPr>
          <p:nvPr>
            <p:ph idx="1"/>
          </p:nvPr>
        </p:nvSpPr>
        <p:spPr/>
        <p:txBody>
          <a:bodyPr/>
          <a:lstStyle/>
          <a:p>
            <a:pPr>
              <a:buNone/>
            </a:pPr>
            <a:endParaRPr lang="en-US" dirty="0"/>
          </a:p>
          <a:p>
            <a:r>
              <a:rPr lang="en-US" dirty="0">
                <a:solidFill>
                  <a:srgbClr val="C00000"/>
                </a:solidFill>
              </a:rPr>
              <a:t>Rate:</a:t>
            </a:r>
            <a:r>
              <a:rPr lang="en-US" dirty="0"/>
              <a:t> How many words per minute? Some persons speak slowly and some speak very fast. It is best to vary your speaking pace. Use pauses to create emphasis. A well-paced , varied message suggests enthusiasm, self-assurance and awareness of audience.</a:t>
            </a:r>
          </a:p>
          <a:p>
            <a:r>
              <a:rPr lang="en-US" dirty="0">
                <a:solidFill>
                  <a:srgbClr val="C00000"/>
                </a:solidFill>
              </a:rPr>
              <a:t>Volume:</a:t>
            </a:r>
            <a:r>
              <a:rPr lang="en-US" dirty="0"/>
              <a:t> How loud or soft is the voice? Vary your volume to make your voice audible and clear. Confidence, Assertiveness, and Boldness are reflected in louder speech.</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Paralinguistic Features of Speaking</a:t>
            </a:r>
            <a:endParaRPr lang="en-US" dirty="0"/>
          </a:p>
        </p:txBody>
      </p:sp>
      <p:sp>
        <p:nvSpPr>
          <p:cNvPr id="3" name="Content Placeholder 2"/>
          <p:cNvSpPr>
            <a:spLocks noGrp="1"/>
          </p:cNvSpPr>
          <p:nvPr>
            <p:ph idx="1"/>
          </p:nvPr>
        </p:nvSpPr>
        <p:spPr/>
        <p:txBody>
          <a:bodyPr/>
          <a:lstStyle/>
          <a:p>
            <a:pPr algn="just">
              <a:buClr>
                <a:schemeClr val="accent3"/>
              </a:buClr>
              <a:buFont typeface="Wingdings 2"/>
              <a:buChar char=""/>
              <a:defRPr/>
            </a:pPr>
            <a:r>
              <a:rPr lang="en-US" dirty="0">
                <a:solidFill>
                  <a:srgbClr val="C00000"/>
                </a:solidFill>
              </a:rPr>
              <a:t>Pitch:</a:t>
            </a:r>
            <a:r>
              <a:rPr lang="en-US" dirty="0"/>
              <a:t> Pitch refers to the number of vibrations per second of your voice. The rise ( anger, excited ) or fall (sadness, shock) of the voice conveys various emotions. A well balanced pitch results in a clear and effective tone. It helps us avoid being monotonous.</a:t>
            </a:r>
          </a:p>
          <a:p>
            <a:pPr>
              <a:buClr>
                <a:schemeClr val="accent3"/>
              </a:buClr>
              <a:buFont typeface="Wingdings" pitchFamily="2" charset="2"/>
              <a:buChar char="Ø"/>
              <a:defRPr/>
            </a:pPr>
            <a:r>
              <a:rPr lang="en-US" dirty="0"/>
              <a:t>Inflection: Refers to the rising and falling pitch of the voice when somebody says a word or syllable. </a:t>
            </a:r>
          </a:p>
          <a:p>
            <a:pPr>
              <a:buClr>
                <a:schemeClr val="accent3"/>
              </a:buClr>
              <a:buFont typeface="Wingdings" pitchFamily="2" charset="2"/>
              <a:buChar char="Ø"/>
              <a:defRPr/>
            </a:pPr>
            <a:r>
              <a:rPr lang="en-US" dirty="0"/>
              <a:t>Intonation : Intonation refers to variations in pitch.</a:t>
            </a:r>
          </a:p>
          <a:p>
            <a:pPr>
              <a:buNone/>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r>
              <a:rPr lang="en-US" sz="3200" b="1" dirty="0">
                <a:solidFill>
                  <a:schemeClr val="tx1">
                    <a:lumMod val="65000"/>
                    <a:lumOff val="35000"/>
                  </a:schemeClr>
                </a:solidFill>
              </a:rPr>
              <a:t>Reading Comprehension</a:t>
            </a:r>
            <a:endParaRPr lang="en-US" sz="3200" dirty="0">
              <a:solidFill>
                <a:schemeClr val="tx1">
                  <a:lumMod val="65000"/>
                  <a:lumOff val="35000"/>
                </a:schemeClr>
              </a:solidFill>
            </a:endParaRPr>
          </a:p>
        </p:txBody>
      </p:sp>
      <p:sp>
        <p:nvSpPr>
          <p:cNvPr id="3" name="Content Placeholder 2"/>
          <p:cNvSpPr>
            <a:spLocks noGrp="1"/>
          </p:cNvSpPr>
          <p:nvPr>
            <p:ph idx="1"/>
          </p:nvPr>
        </p:nvSpPr>
        <p:spPr>
          <a:xfrm>
            <a:off x="1752600" y="1371600"/>
            <a:ext cx="8458200" cy="5486400"/>
          </a:xfrm>
        </p:spPr>
        <p:txBody>
          <a:bodyPr/>
          <a:lstStyle/>
          <a:p>
            <a:pPr>
              <a:buNone/>
            </a:pPr>
            <a:r>
              <a:rPr lang="en-US" b="1" dirty="0">
                <a:solidFill>
                  <a:srgbClr val="0070C0"/>
                </a:solidFill>
              </a:rPr>
              <a:t>      Input       Decoding        Analysis         Response</a:t>
            </a:r>
          </a:p>
          <a:p>
            <a:pPr>
              <a:buNone/>
            </a:pPr>
            <a:endParaRPr lang="en-US" dirty="0"/>
          </a:p>
          <a:p>
            <a:pPr>
              <a:buNone/>
            </a:pPr>
            <a:r>
              <a:rPr lang="en-US" dirty="0">
                <a:solidFill>
                  <a:srgbClr val="FF0000"/>
                </a:solidFill>
              </a:rPr>
              <a:t>For Effective Reading</a:t>
            </a:r>
          </a:p>
          <a:p>
            <a:pPr>
              <a:buFont typeface="Wingdings" pitchFamily="2" charset="2"/>
              <a:buChar char="§"/>
            </a:pPr>
            <a:r>
              <a:rPr lang="en-US" dirty="0">
                <a:solidFill>
                  <a:srgbClr val="FF0000"/>
                </a:solidFill>
              </a:rPr>
              <a:t>Basic familiarity with language being used</a:t>
            </a:r>
          </a:p>
          <a:p>
            <a:pPr>
              <a:buFont typeface="Wingdings" pitchFamily="2" charset="2"/>
              <a:buChar char="§"/>
            </a:pPr>
            <a:r>
              <a:rPr lang="en-US" dirty="0">
                <a:solidFill>
                  <a:srgbClr val="FF0000"/>
                </a:solidFill>
              </a:rPr>
              <a:t>Know the visual shapes of words, sound and pronunciation of each word and its meaning</a:t>
            </a:r>
          </a:p>
          <a:p>
            <a:pPr>
              <a:buFont typeface="Wingdings" pitchFamily="2" charset="2"/>
              <a:buChar char="§"/>
            </a:pPr>
            <a:r>
              <a:rPr lang="en-US" dirty="0">
                <a:solidFill>
                  <a:srgbClr val="FF0000"/>
                </a:solidFill>
              </a:rPr>
              <a:t>Have knowledge of grammar of that language</a:t>
            </a:r>
          </a:p>
          <a:p>
            <a:pPr>
              <a:buFont typeface="Wingdings" pitchFamily="2" charset="2"/>
              <a:buChar char="§"/>
            </a:pPr>
            <a:r>
              <a:rPr lang="en-US" dirty="0">
                <a:solidFill>
                  <a:srgbClr val="FF0000"/>
                </a:solidFill>
              </a:rPr>
              <a:t>Develop the ability to read at different speeds, skip and skim when required</a:t>
            </a:r>
          </a:p>
          <a:p>
            <a:pPr>
              <a:buFont typeface="Wingdings" pitchFamily="2" charset="2"/>
              <a:buChar char="§"/>
            </a:pPr>
            <a:endParaRPr lang="en-US" dirty="0"/>
          </a:p>
        </p:txBody>
      </p:sp>
      <p:cxnSp>
        <p:nvCxnSpPr>
          <p:cNvPr id="5" name="Straight Arrow Connector 4"/>
          <p:cNvCxnSpPr/>
          <p:nvPr/>
        </p:nvCxnSpPr>
        <p:spPr>
          <a:xfrm>
            <a:off x="2209800" y="19812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886200" y="1981200"/>
            <a:ext cx="1524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943600" y="19812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153400" y="1981200"/>
            <a:ext cx="1600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Paralinguistic Features of Speaking</a:t>
            </a:r>
            <a:endParaRPr lang="en-US" dirty="0"/>
          </a:p>
        </p:txBody>
      </p:sp>
      <p:sp>
        <p:nvSpPr>
          <p:cNvPr id="3" name="Content Placeholder 2"/>
          <p:cNvSpPr>
            <a:spLocks noGrp="1"/>
          </p:cNvSpPr>
          <p:nvPr>
            <p:ph idx="1"/>
          </p:nvPr>
        </p:nvSpPr>
        <p:spPr/>
        <p:txBody>
          <a:bodyPr>
            <a:normAutofit/>
          </a:bodyPr>
          <a:lstStyle/>
          <a:p>
            <a:pPr algn="just">
              <a:buClr>
                <a:schemeClr val="accent3"/>
              </a:buClr>
              <a:defRPr/>
            </a:pPr>
            <a:r>
              <a:rPr lang="en-US" dirty="0">
                <a:solidFill>
                  <a:srgbClr val="C00000"/>
                </a:solidFill>
              </a:rPr>
              <a:t>Articulation : </a:t>
            </a:r>
            <a:r>
              <a:rPr lang="en-US" dirty="0"/>
              <a:t>Speakers should be careful not to slop, slur, chop, truncate, or omit sounds between words or sentences. If all the sounds are not uttered properly, the flow of understanding gets interrupted and deters the listener from grasping the meaning of the message.</a:t>
            </a:r>
          </a:p>
          <a:p>
            <a:pPr algn="just">
              <a:buClr>
                <a:schemeClr val="accent3"/>
              </a:buClr>
              <a:defRPr/>
            </a:pPr>
            <a:r>
              <a:rPr lang="en-US" dirty="0">
                <a:solidFill>
                  <a:srgbClr val="C00000"/>
                </a:solidFill>
              </a:rPr>
              <a:t>Good Pronunciation: </a:t>
            </a:r>
            <a:r>
              <a:rPr lang="en-US" dirty="0"/>
              <a:t>Pronunciation is the manner of uttering or speaking  (words and sounds), and ‘ Good’ Pronunciation is the way of speaking that ordinary people find easy to understand. One should be careful enough to pronounce individual sounds along with word stress according to the set norms. </a:t>
            </a:r>
            <a:endParaRPr lang="en-US" dirty="0">
              <a:solidFill>
                <a:srgbClr val="C00000"/>
              </a:solidFill>
            </a:endParaRPr>
          </a:p>
          <a:p>
            <a:pPr>
              <a:buNone/>
            </a:pP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Paralinguistic Features of Speaking</a:t>
            </a:r>
            <a:endParaRPr lang="en-US" dirty="0"/>
          </a:p>
        </p:txBody>
      </p:sp>
      <p:sp>
        <p:nvSpPr>
          <p:cNvPr id="3" name="Content Placeholder 2"/>
          <p:cNvSpPr>
            <a:spLocks noGrp="1"/>
          </p:cNvSpPr>
          <p:nvPr>
            <p:ph idx="1"/>
          </p:nvPr>
        </p:nvSpPr>
        <p:spPr/>
        <p:txBody>
          <a:bodyPr>
            <a:normAutofit/>
          </a:bodyPr>
          <a:lstStyle/>
          <a:p>
            <a:r>
              <a:rPr lang="en-US" dirty="0">
                <a:solidFill>
                  <a:srgbClr val="C00000"/>
                </a:solidFill>
              </a:rPr>
              <a:t>Quality:</a:t>
            </a:r>
            <a:r>
              <a:rPr lang="en-US" dirty="0"/>
              <a:t> Quality generally refers to those vocal characteristics that allow you to differentiate one voice from another. It may be rich and resonant, soft and alluring, hoarse and husky or harsh and irritating. All of these represent different combinations of rate, pitch, and volume.</a:t>
            </a:r>
          </a:p>
          <a:p>
            <a:r>
              <a:rPr lang="en-US" dirty="0">
                <a:solidFill>
                  <a:srgbClr val="C00000"/>
                </a:solidFill>
              </a:rPr>
              <a:t>Intensity or Voice Modulation:</a:t>
            </a:r>
            <a:r>
              <a:rPr lang="en-US" dirty="0"/>
              <a:t> Modulation pertains to the way we </a:t>
            </a:r>
            <a:r>
              <a:rPr lang="en-US" dirty="0" err="1"/>
              <a:t>regulate,vary</a:t>
            </a:r>
            <a:r>
              <a:rPr lang="en-US" dirty="0"/>
              <a:t> or adjust the tone, pitch and volume of sound. </a:t>
            </a:r>
          </a:p>
          <a:p>
            <a:pPr>
              <a:buFont typeface="Wingdings" pitchFamily="2" charset="2"/>
              <a:buChar char="Ø"/>
            </a:pPr>
            <a:r>
              <a:rPr lang="en-US" dirty="0" err="1"/>
              <a:t>Flexibilty</a:t>
            </a:r>
            <a:r>
              <a:rPr lang="en-US" dirty="0"/>
              <a:t> and vitality to your voice</a:t>
            </a:r>
          </a:p>
          <a:p>
            <a:pPr>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solidFill>
                  <a:schemeClr val="tx1"/>
                </a:solidFill>
              </a:rPr>
              <a:t>Paralinguistic Features of Speaking</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Ø"/>
            </a:pPr>
            <a:r>
              <a:rPr lang="en-US" dirty="0"/>
              <a:t>Word Stress and Sentence Stress </a:t>
            </a:r>
          </a:p>
          <a:p>
            <a:r>
              <a:rPr lang="en-US" dirty="0">
                <a:solidFill>
                  <a:srgbClr val="C00000"/>
                </a:solidFill>
              </a:rPr>
              <a:t>Pauses or Silence: </a:t>
            </a:r>
            <a:r>
              <a:rPr lang="en-US" dirty="0"/>
              <a:t>A pause in speaking lets the listener reflect on the message understand it accordingly.</a:t>
            </a:r>
          </a:p>
          <a:p>
            <a:pPr>
              <a:buFont typeface="Wingdings 2" pitchFamily="18" charset="2"/>
              <a:buNone/>
            </a:pPr>
            <a:r>
              <a:rPr lang="en-US" dirty="0">
                <a:solidFill>
                  <a:srgbClr val="CC0066"/>
                </a:solidFill>
              </a:rPr>
              <a:t>Advantages </a:t>
            </a:r>
            <a:r>
              <a:rPr lang="en-US" dirty="0"/>
              <a:t>: </a:t>
            </a:r>
          </a:p>
          <a:p>
            <a:pPr>
              <a:buFont typeface="Wingdings" pitchFamily="2" charset="2"/>
              <a:buChar char="Ø"/>
            </a:pPr>
            <a:r>
              <a:rPr lang="en-US" dirty="0"/>
              <a:t> Glide from one thought to another</a:t>
            </a:r>
          </a:p>
          <a:p>
            <a:pPr>
              <a:buFont typeface="Wingdings" pitchFamily="2" charset="2"/>
              <a:buChar char="Ø"/>
            </a:pPr>
            <a:r>
              <a:rPr lang="en-US" dirty="0">
                <a:solidFill>
                  <a:srgbClr val="CC0066"/>
                </a:solidFill>
              </a:rPr>
              <a:t>Disadvantages</a:t>
            </a:r>
            <a:r>
              <a:rPr lang="en-US" dirty="0"/>
              <a:t> : </a:t>
            </a:r>
          </a:p>
          <a:p>
            <a:pPr>
              <a:buFont typeface="Wingdings" pitchFamily="2" charset="2"/>
              <a:buChar char="Ø"/>
            </a:pPr>
            <a:r>
              <a:rPr lang="en-US" dirty="0"/>
              <a:t>Hinder the flow of speech</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Types of Speaking</a:t>
            </a:r>
            <a:endParaRPr lang="en-US" dirty="0"/>
          </a:p>
        </p:txBody>
      </p:sp>
      <p:sp>
        <p:nvSpPr>
          <p:cNvPr id="3" name="Content Placeholder 2"/>
          <p:cNvSpPr>
            <a:spLocks noGrp="1"/>
          </p:cNvSpPr>
          <p:nvPr>
            <p:ph idx="1"/>
          </p:nvPr>
        </p:nvSpPr>
        <p:spPr/>
        <p:txBody>
          <a:bodyPr>
            <a:normAutofit/>
          </a:bodyPr>
          <a:lstStyle/>
          <a:p>
            <a:pPr marL="514350" indent="-514350">
              <a:lnSpc>
                <a:spcPct val="90000"/>
              </a:lnSpc>
              <a:buNone/>
            </a:pPr>
            <a:r>
              <a:rPr lang="en-US" dirty="0"/>
              <a:t> Inter-personal : When you come face to face with someone and communicate with that person it is called interpersonal  speaking. However, there are occasions when it is Semi-formal and Informal.</a:t>
            </a:r>
          </a:p>
          <a:p>
            <a:pPr marL="514350" indent="-514350">
              <a:lnSpc>
                <a:spcPct val="90000"/>
              </a:lnSpc>
              <a:buNone/>
            </a:pPr>
            <a:endParaRPr lang="en-US" dirty="0"/>
          </a:p>
          <a:p>
            <a:pPr marL="514350" indent="-514350">
              <a:lnSpc>
                <a:spcPct val="90000"/>
              </a:lnSpc>
              <a:buFont typeface="Wingdings" pitchFamily="2" charset="2"/>
              <a:buAutoNum type="arabicParenR"/>
            </a:pPr>
            <a:r>
              <a:rPr lang="en-US" dirty="0"/>
              <a:t>Semi-Formal : Exchange of information in a classroom, Bank counter</a:t>
            </a:r>
          </a:p>
          <a:p>
            <a:pPr marL="514350" indent="-514350">
              <a:lnSpc>
                <a:spcPct val="90000"/>
              </a:lnSpc>
              <a:buFont typeface="Wingdings" pitchFamily="2" charset="2"/>
              <a:buAutoNum type="arabicParenR"/>
            </a:pPr>
            <a:r>
              <a:rPr lang="en-US" dirty="0"/>
              <a:t>Informal : Exchange of personal Information with Friends and relatives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2"/>
          <p:cNvSpPr txBox="1">
            <a:spLocks/>
          </p:cNvSpPr>
          <p:nvPr/>
        </p:nvSpPr>
        <p:spPr>
          <a:xfrm>
            <a:off x="1981200" y="228601"/>
            <a:ext cx="4040188" cy="658813"/>
          </a:xfrm>
          <a:prstGeom prst="rect">
            <a:avLst/>
          </a:prstGeom>
        </p:spPr>
        <p:txBody>
          <a:bodyPr vert="horz">
            <a:normAutofit/>
          </a:bodyPr>
          <a:lstStyle/>
          <a:p>
            <a:pPr marL="274320" indent="-274320" algn="ctr">
              <a:spcBef>
                <a:spcPts val="600"/>
              </a:spcBef>
              <a:buClr>
                <a:srgbClr val="FE8637"/>
              </a:buClr>
              <a:buSzPct val="70000"/>
              <a:defRPr/>
            </a:pPr>
            <a:r>
              <a:rPr lang="en-US" sz="3200" dirty="0">
                <a:solidFill>
                  <a:srgbClr val="C00000"/>
                </a:solidFill>
                <a:latin typeface="Century Schoolbook"/>
              </a:rPr>
              <a:t>Semi-Formal</a:t>
            </a:r>
          </a:p>
        </p:txBody>
      </p:sp>
      <p:sp>
        <p:nvSpPr>
          <p:cNvPr id="5" name="Text Placeholder 4"/>
          <p:cNvSpPr txBox="1">
            <a:spLocks/>
          </p:cNvSpPr>
          <p:nvPr/>
        </p:nvSpPr>
        <p:spPr>
          <a:xfrm>
            <a:off x="5715001" y="228600"/>
            <a:ext cx="4041775" cy="654050"/>
          </a:xfrm>
          <a:prstGeom prst="rect">
            <a:avLst/>
          </a:prstGeom>
        </p:spPr>
        <p:txBody>
          <a:bodyPr/>
          <a:lstStyle/>
          <a:p>
            <a:pPr marL="274320" indent="-274320" algn="ctr">
              <a:spcBef>
                <a:spcPts val="600"/>
              </a:spcBef>
              <a:buClr>
                <a:srgbClr val="FE8637"/>
              </a:buClr>
              <a:buSzPct val="70000"/>
              <a:defRPr/>
            </a:pPr>
            <a:r>
              <a:rPr lang="en-US" sz="3200" dirty="0">
                <a:solidFill>
                  <a:srgbClr val="C00000"/>
                </a:solidFill>
                <a:latin typeface="Century Schoolbook"/>
              </a:rPr>
              <a:t>Informal</a:t>
            </a:r>
          </a:p>
        </p:txBody>
      </p:sp>
      <p:sp>
        <p:nvSpPr>
          <p:cNvPr id="6" name="Content Placeholder 3"/>
          <p:cNvSpPr txBox="1">
            <a:spLocks/>
          </p:cNvSpPr>
          <p:nvPr/>
        </p:nvSpPr>
        <p:spPr>
          <a:xfrm>
            <a:off x="1828800" y="1295400"/>
            <a:ext cx="4648200" cy="5562600"/>
          </a:xfrm>
          <a:prstGeom prst="rect">
            <a:avLst/>
          </a:prstGeom>
        </p:spPr>
        <p:txBody>
          <a:bodyPr/>
          <a:lstStyle/>
          <a:p>
            <a:pPr marL="274320" indent="-274320">
              <a:spcBef>
                <a:spcPts val="600"/>
              </a:spcBef>
              <a:buClr>
                <a:srgbClr val="FE8637"/>
              </a:buClr>
              <a:buSzPct val="70000"/>
              <a:buFont typeface="Wingdings"/>
              <a:buChar char=""/>
              <a:defRPr/>
            </a:pPr>
            <a:r>
              <a:rPr lang="en-US" sz="2400" dirty="0">
                <a:solidFill>
                  <a:prstClr val="black"/>
                </a:solidFill>
                <a:latin typeface="Century Schoolbook"/>
              </a:rPr>
              <a:t>Semi – Formal Content</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Mostly factual</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Semi-formal words and expressions</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Accepted rules and </a:t>
            </a:r>
          </a:p>
          <a:p>
            <a:pPr marL="274320" indent="-274320">
              <a:spcBef>
                <a:spcPts val="600"/>
              </a:spcBef>
              <a:buClr>
                <a:srgbClr val="FE8637"/>
              </a:buClr>
              <a:buSzPct val="70000"/>
              <a:defRPr/>
            </a:pPr>
            <a:r>
              <a:rPr lang="en-US" sz="2400" dirty="0">
                <a:solidFill>
                  <a:prstClr val="black"/>
                </a:solidFill>
                <a:latin typeface="Century Schoolbook"/>
              </a:rPr>
              <a:t>   custom</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Fixed norms of behavior </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Always formal in style</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Objective approach</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Logically </a:t>
            </a:r>
            <a:r>
              <a:rPr lang="en-US" sz="2400" dirty="0" err="1">
                <a:solidFill>
                  <a:prstClr val="black"/>
                </a:solidFill>
                <a:latin typeface="Century Schoolbook"/>
              </a:rPr>
              <a:t>organised</a:t>
            </a:r>
            <a:r>
              <a:rPr lang="en-US" sz="2400" dirty="0">
                <a:solidFill>
                  <a:prstClr val="black"/>
                </a:solidFill>
                <a:latin typeface="Century Schoolbook"/>
              </a:rPr>
              <a:t> and structured</a:t>
            </a:r>
          </a:p>
        </p:txBody>
      </p:sp>
      <p:sp>
        <p:nvSpPr>
          <p:cNvPr id="7" name="Content Placeholder 5"/>
          <p:cNvSpPr txBox="1">
            <a:spLocks/>
          </p:cNvSpPr>
          <p:nvPr/>
        </p:nvSpPr>
        <p:spPr>
          <a:xfrm>
            <a:off x="5867400" y="1219200"/>
            <a:ext cx="4800600" cy="5638800"/>
          </a:xfrm>
          <a:prstGeom prst="rect">
            <a:avLst/>
          </a:prstGeom>
        </p:spPr>
        <p:txBody>
          <a:bodyPr/>
          <a:lstStyle/>
          <a:p>
            <a:pPr marL="274320" indent="-274320">
              <a:spcBef>
                <a:spcPts val="600"/>
              </a:spcBef>
              <a:buClr>
                <a:srgbClr val="FE8637"/>
              </a:buClr>
              <a:buSzPct val="70000"/>
              <a:buFont typeface="Wingdings"/>
              <a:buChar char=""/>
              <a:defRPr/>
            </a:pPr>
            <a:r>
              <a:rPr lang="en-US" sz="2400" dirty="0">
                <a:solidFill>
                  <a:prstClr val="black"/>
                </a:solidFill>
                <a:latin typeface="Century Schoolbook"/>
              </a:rPr>
              <a:t>Personal and Emotional  content</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May be emotional or factual</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Colloquial words and expressions</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No accepted rules</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No fixed norms</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Both formal and informal style</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Both objective and subjective</a:t>
            </a:r>
          </a:p>
          <a:p>
            <a:pPr marL="274320" indent="-274320">
              <a:spcBef>
                <a:spcPts val="600"/>
              </a:spcBef>
              <a:buClr>
                <a:srgbClr val="FE8637"/>
              </a:buClr>
              <a:buSzPct val="70000"/>
              <a:buFont typeface="Wingdings"/>
              <a:buChar char=""/>
              <a:defRPr/>
            </a:pPr>
            <a:r>
              <a:rPr lang="en-US" sz="2400" dirty="0">
                <a:solidFill>
                  <a:prstClr val="black"/>
                </a:solidFill>
                <a:latin typeface="Century Schoolbook"/>
              </a:rPr>
              <a:t>Not always structured</a:t>
            </a:r>
          </a:p>
          <a:p>
            <a:pPr marL="274320" indent="-274320">
              <a:spcBef>
                <a:spcPts val="600"/>
              </a:spcBef>
              <a:buClr>
                <a:srgbClr val="FE8637"/>
              </a:buClr>
              <a:buSzPct val="70000"/>
              <a:buFont typeface="Wingdings"/>
              <a:buChar char=""/>
              <a:defRPr/>
            </a:pPr>
            <a:endParaRPr lang="en-US" sz="2800" dirty="0">
              <a:solidFill>
                <a:prstClr val="black"/>
              </a:solidFill>
              <a:latin typeface="Century Schoolbook"/>
            </a:endParaRPr>
          </a:p>
          <a:p>
            <a:pPr marL="274320" indent="-274320">
              <a:spcBef>
                <a:spcPts val="600"/>
              </a:spcBef>
              <a:buClr>
                <a:srgbClr val="FE8637"/>
              </a:buClr>
              <a:buSzPct val="70000"/>
              <a:buFont typeface="Wingdings"/>
              <a:buChar char=""/>
              <a:defRPr/>
            </a:pPr>
            <a:endParaRPr lang="en-US" sz="2400" dirty="0">
              <a:solidFill>
                <a:prstClr val="black"/>
              </a:solidFill>
              <a:latin typeface="Century Schoolbook"/>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Guidelines for effective speeches and presentations</a:t>
            </a:r>
            <a:endParaRPr lang="en-US" dirty="0"/>
          </a:p>
        </p:txBody>
      </p:sp>
      <p:sp>
        <p:nvSpPr>
          <p:cNvPr id="3" name="Content Placeholder 2"/>
          <p:cNvSpPr>
            <a:spLocks noGrp="1"/>
          </p:cNvSpPr>
          <p:nvPr>
            <p:ph idx="1"/>
          </p:nvPr>
        </p:nvSpPr>
        <p:spPr/>
        <p:txBody>
          <a:bodyPr>
            <a:normAutofit/>
          </a:bodyPr>
          <a:lstStyle/>
          <a:p>
            <a:pPr marL="514350" indent="-514350">
              <a:buFont typeface="Calibri" pitchFamily="34" charset="0"/>
              <a:buAutoNum type="arabicPeriod"/>
            </a:pPr>
            <a:r>
              <a:rPr lang="en-US" dirty="0"/>
              <a:t>Break the material into main parts .Do not have more than 5-6 main ideas as it is difficult to remember more at a stretch</a:t>
            </a:r>
          </a:p>
          <a:p>
            <a:pPr marL="514350" indent="-514350">
              <a:buFont typeface="Calibri" pitchFamily="34" charset="0"/>
              <a:buAutoNum type="arabicPeriod"/>
            </a:pPr>
            <a:r>
              <a:rPr lang="en-US" dirty="0"/>
              <a:t>Prepare notes or outlines</a:t>
            </a:r>
          </a:p>
          <a:p>
            <a:pPr marL="514350" indent="-514350">
              <a:buFont typeface="Calibri" pitchFamily="34" charset="0"/>
              <a:buAutoNum type="arabicPeriod"/>
            </a:pPr>
            <a:r>
              <a:rPr lang="en-US" dirty="0"/>
              <a:t>Arrange them in a logical, coherent manner</a:t>
            </a:r>
          </a:p>
          <a:p>
            <a:pPr marL="514350" indent="-514350">
              <a:buFont typeface="Calibri" pitchFamily="34" charset="0"/>
              <a:buAutoNum type="arabicPeriod"/>
            </a:pPr>
            <a:r>
              <a:rPr lang="en-US" dirty="0"/>
              <a:t>Make your information or facts effective. You may include statistics, illustrations and graphs if required.</a:t>
            </a:r>
          </a:p>
          <a:p>
            <a:pPr marL="514350" indent="-514350">
              <a:buFont typeface="Calibri" pitchFamily="34" charset="0"/>
              <a:buAutoNum type="arabicPeriod"/>
            </a:pPr>
            <a:r>
              <a:rPr lang="en-US" dirty="0"/>
              <a:t>Draw conclusions based on your main points</a:t>
            </a:r>
          </a:p>
          <a:p>
            <a:pPr marL="514350" indent="-514350">
              <a:buFont typeface="Calibri" pitchFamily="34" charset="0"/>
              <a:buAutoNum type="arabicPeriod"/>
            </a:pPr>
            <a:r>
              <a:rPr lang="en-US" dirty="0"/>
              <a:t>Use appropriate visual aids</a:t>
            </a:r>
          </a:p>
          <a:p>
            <a:pPr marL="514350" indent="-514350">
              <a:buFont typeface="Calibri" pitchFamily="34" charset="0"/>
              <a:buAutoNum type="arabicPeriod"/>
            </a:pPr>
            <a:r>
              <a:rPr lang="en-US" dirty="0"/>
              <a:t>Be prepared with answers to possible questions from the audience </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Making speeches and presentations</a:t>
            </a:r>
            <a:endParaRPr lang="en-US" dirty="0"/>
          </a:p>
        </p:txBody>
      </p:sp>
      <p:sp>
        <p:nvSpPr>
          <p:cNvPr id="3" name="Content Placeholder 2"/>
          <p:cNvSpPr>
            <a:spLocks noGrp="1"/>
          </p:cNvSpPr>
          <p:nvPr>
            <p:ph idx="1"/>
          </p:nvPr>
        </p:nvSpPr>
        <p:spPr/>
        <p:txBody>
          <a:bodyPr/>
          <a:lstStyle/>
          <a:p>
            <a:pPr>
              <a:lnSpc>
                <a:spcPct val="150000"/>
              </a:lnSpc>
            </a:pPr>
            <a:r>
              <a:rPr lang="en-US" dirty="0"/>
              <a:t>Right style</a:t>
            </a:r>
          </a:p>
          <a:p>
            <a:pPr>
              <a:lnSpc>
                <a:spcPct val="150000"/>
              </a:lnSpc>
            </a:pPr>
            <a:r>
              <a:rPr lang="en-US" dirty="0"/>
              <a:t>Using the correct language</a:t>
            </a:r>
          </a:p>
          <a:p>
            <a:pPr>
              <a:lnSpc>
                <a:spcPct val="150000"/>
              </a:lnSpc>
            </a:pPr>
            <a:r>
              <a:rPr lang="en-US" dirty="0"/>
              <a:t>Signposting</a:t>
            </a:r>
          </a:p>
          <a:p>
            <a:pPr>
              <a:lnSpc>
                <a:spcPct val="150000"/>
              </a:lnSpc>
            </a:pPr>
            <a:r>
              <a:rPr lang="en-US" dirty="0"/>
              <a:t>Content of presentation </a:t>
            </a:r>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639762"/>
          </a:xfrm>
        </p:spPr>
        <p:txBody>
          <a:bodyPr>
            <a:normAutofit fontScale="90000"/>
          </a:bodyPr>
          <a:lstStyle/>
          <a:p>
            <a:pPr algn="ctr"/>
            <a:endParaRPr lang="en-US" dirty="0">
              <a:solidFill>
                <a:schemeClr val="tx1"/>
              </a:solidFill>
            </a:endParaRPr>
          </a:p>
        </p:txBody>
      </p:sp>
      <p:sp>
        <p:nvSpPr>
          <p:cNvPr id="3" name="Content Placeholder 2"/>
          <p:cNvSpPr>
            <a:spLocks noGrp="1"/>
          </p:cNvSpPr>
          <p:nvPr>
            <p:ph idx="1"/>
          </p:nvPr>
        </p:nvSpPr>
        <p:spPr>
          <a:xfrm>
            <a:off x="1981200" y="990600"/>
            <a:ext cx="8229600" cy="5483352"/>
          </a:xfrm>
        </p:spPr>
        <p:txBody>
          <a:bodyPr/>
          <a:lstStyle/>
          <a:p>
            <a:endParaRPr lang="en-US" dirty="0"/>
          </a:p>
        </p:txBody>
      </p:sp>
      <p:pic>
        <p:nvPicPr>
          <p:cNvPr id="35842" name="Picture 2"/>
          <p:cNvPicPr>
            <a:picLocks noChangeAspect="1" noChangeArrowheads="1"/>
          </p:cNvPicPr>
          <p:nvPr/>
        </p:nvPicPr>
        <p:blipFill>
          <a:blip r:embed="rId2"/>
          <a:srcRect/>
          <a:stretch>
            <a:fillRect/>
          </a:stretch>
        </p:blipFill>
        <p:spPr bwMode="auto">
          <a:xfrm>
            <a:off x="1524001" y="0"/>
            <a:ext cx="4953000" cy="4191000"/>
          </a:xfrm>
          <a:prstGeom prst="rect">
            <a:avLst/>
          </a:prstGeom>
          <a:noFill/>
          <a:ln w="9525">
            <a:noFill/>
            <a:miter lim="800000"/>
            <a:headEnd/>
            <a:tailEnd/>
          </a:ln>
          <a:effectLst/>
        </p:spPr>
      </p:pic>
      <p:pic>
        <p:nvPicPr>
          <p:cNvPr id="5" name="Picture 3" descr="C:\Users\user\Desktop\Picture1.png"/>
          <p:cNvPicPr>
            <a:picLocks noChangeAspect="1" noChangeArrowheads="1"/>
          </p:cNvPicPr>
          <p:nvPr/>
        </p:nvPicPr>
        <p:blipFill>
          <a:blip r:embed="rId3"/>
          <a:srcRect/>
          <a:stretch>
            <a:fillRect/>
          </a:stretch>
        </p:blipFill>
        <p:spPr bwMode="auto">
          <a:xfrm>
            <a:off x="5867400" y="2743200"/>
            <a:ext cx="4800600" cy="4131752"/>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8" name="Picture 4" descr="C:\Users\user\Desktop\pic2.PNG"/>
          <p:cNvPicPr>
            <a:picLocks noChangeAspect="1" noChangeArrowheads="1"/>
          </p:cNvPicPr>
          <p:nvPr/>
        </p:nvPicPr>
        <p:blipFill>
          <a:blip r:embed="rId2"/>
          <a:srcRect/>
          <a:stretch>
            <a:fillRect/>
          </a:stretch>
        </p:blipFill>
        <p:spPr bwMode="auto">
          <a:xfrm>
            <a:off x="1524000" y="0"/>
            <a:ext cx="4727944" cy="3505200"/>
          </a:xfrm>
          <a:prstGeom prst="rect">
            <a:avLst/>
          </a:prstGeom>
          <a:noFill/>
        </p:spPr>
      </p:pic>
      <p:pic>
        <p:nvPicPr>
          <p:cNvPr id="36869" name="Picture 5" descr="C:\Users\user\Desktop\pic3.PNG"/>
          <p:cNvPicPr>
            <a:picLocks noChangeAspect="1" noChangeArrowheads="1"/>
          </p:cNvPicPr>
          <p:nvPr/>
        </p:nvPicPr>
        <p:blipFill>
          <a:blip r:embed="rId3"/>
          <a:srcRect/>
          <a:stretch>
            <a:fillRect/>
          </a:stretch>
        </p:blipFill>
        <p:spPr bwMode="auto">
          <a:xfrm>
            <a:off x="5638800" y="2989386"/>
            <a:ext cx="5029200" cy="386861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7890" name="Picture 2" descr="C:\Users\user\Desktop\pic4.PNG"/>
          <p:cNvPicPr>
            <a:picLocks noChangeAspect="1" noChangeArrowheads="1"/>
          </p:cNvPicPr>
          <p:nvPr/>
        </p:nvPicPr>
        <p:blipFill>
          <a:blip r:embed="rId2"/>
          <a:srcRect/>
          <a:stretch>
            <a:fillRect/>
          </a:stretch>
        </p:blipFill>
        <p:spPr bwMode="auto">
          <a:xfrm>
            <a:off x="1524000" y="0"/>
            <a:ext cx="4343401" cy="3810000"/>
          </a:xfrm>
          <a:prstGeom prst="rect">
            <a:avLst/>
          </a:prstGeom>
          <a:noFill/>
        </p:spPr>
      </p:pic>
      <p:pic>
        <p:nvPicPr>
          <p:cNvPr id="37891" name="Picture 3" descr="C:\Users\user\Desktop\pic5.PNG"/>
          <p:cNvPicPr>
            <a:picLocks noChangeAspect="1" noChangeArrowheads="1"/>
          </p:cNvPicPr>
          <p:nvPr/>
        </p:nvPicPr>
        <p:blipFill>
          <a:blip r:embed="rId3"/>
          <a:srcRect/>
          <a:stretch>
            <a:fillRect/>
          </a:stretch>
        </p:blipFill>
        <p:spPr bwMode="auto">
          <a:xfrm>
            <a:off x="5867400" y="1"/>
            <a:ext cx="4800600" cy="3962401"/>
          </a:xfrm>
          <a:prstGeom prst="rect">
            <a:avLst/>
          </a:prstGeom>
          <a:noFill/>
        </p:spPr>
      </p:pic>
      <p:pic>
        <p:nvPicPr>
          <p:cNvPr id="37892" name="Picture 4" descr="C:\Users\user\Desktop\pic6.PNG"/>
          <p:cNvPicPr>
            <a:picLocks noChangeAspect="1" noChangeArrowheads="1"/>
          </p:cNvPicPr>
          <p:nvPr/>
        </p:nvPicPr>
        <p:blipFill>
          <a:blip r:embed="rId4"/>
          <a:srcRect/>
          <a:stretch>
            <a:fillRect/>
          </a:stretch>
        </p:blipFill>
        <p:spPr bwMode="auto">
          <a:xfrm>
            <a:off x="3352800" y="3733800"/>
            <a:ext cx="5105400" cy="31242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868362"/>
          </a:xfrm>
        </p:spPr>
        <p:txBody>
          <a:bodyPr>
            <a:normAutofit/>
          </a:bodyPr>
          <a:lstStyle/>
          <a:p>
            <a:pPr algn="ctr"/>
            <a:r>
              <a:rPr lang="en-US" sz="3200" b="1" dirty="0">
                <a:solidFill>
                  <a:schemeClr val="tx1">
                    <a:lumMod val="65000"/>
                    <a:lumOff val="35000"/>
                  </a:schemeClr>
                </a:solidFill>
              </a:rPr>
              <a:t>Reading Comprehension</a:t>
            </a:r>
            <a:endParaRPr lang="en-US" sz="3200" dirty="0">
              <a:solidFill>
                <a:schemeClr val="tx1">
                  <a:lumMod val="65000"/>
                  <a:lumOff val="35000"/>
                </a:schemeClr>
              </a:solidFill>
            </a:endParaRPr>
          </a:p>
        </p:txBody>
      </p:sp>
      <p:sp>
        <p:nvSpPr>
          <p:cNvPr id="3" name="Content Placeholder 2"/>
          <p:cNvSpPr>
            <a:spLocks noGrp="1"/>
          </p:cNvSpPr>
          <p:nvPr>
            <p:ph idx="1"/>
          </p:nvPr>
        </p:nvSpPr>
        <p:spPr>
          <a:xfrm>
            <a:off x="1752600" y="1219200"/>
            <a:ext cx="8458200" cy="5638800"/>
          </a:xfrm>
        </p:spPr>
        <p:txBody>
          <a:bodyPr/>
          <a:lstStyle/>
          <a:p>
            <a:pPr>
              <a:buNone/>
            </a:pPr>
            <a:endParaRPr lang="en-US" dirty="0"/>
          </a:p>
          <a:p>
            <a:pPr>
              <a:buNone/>
            </a:pPr>
            <a:endParaRPr lang="en-US" dirty="0"/>
          </a:p>
          <a:p>
            <a:pPr>
              <a:buNone/>
            </a:pPr>
            <a:r>
              <a:rPr lang="en-US" dirty="0" err="1">
                <a:solidFill>
                  <a:srgbClr val="FF0000"/>
                </a:solidFill>
              </a:rPr>
              <a:t>Dont’s</a:t>
            </a:r>
            <a:r>
              <a:rPr lang="en-US" dirty="0">
                <a:solidFill>
                  <a:srgbClr val="FF0000"/>
                </a:solidFill>
              </a:rPr>
              <a:t> in reading</a:t>
            </a:r>
          </a:p>
          <a:p>
            <a:pPr>
              <a:buFont typeface="Wingdings" pitchFamily="2" charset="2"/>
              <a:buChar char="§"/>
            </a:pPr>
            <a:r>
              <a:rPr lang="en-US" dirty="0">
                <a:solidFill>
                  <a:srgbClr val="FF0000"/>
                </a:solidFill>
              </a:rPr>
              <a:t>moving your head, instead of eyes from side to side</a:t>
            </a:r>
          </a:p>
          <a:p>
            <a:pPr>
              <a:buFont typeface="Wingdings" pitchFamily="2" charset="2"/>
              <a:buChar char="§"/>
            </a:pPr>
            <a:r>
              <a:rPr lang="en-US" dirty="0">
                <a:solidFill>
                  <a:srgbClr val="FF0000"/>
                </a:solidFill>
              </a:rPr>
              <a:t>Indicate words on a page with finger or something like pen or pencil</a:t>
            </a:r>
          </a:p>
          <a:p>
            <a:pPr>
              <a:buFont typeface="Wingdings" pitchFamily="2" charset="2"/>
              <a:buChar char="§"/>
            </a:pPr>
            <a:r>
              <a:rPr lang="en-US" dirty="0">
                <a:solidFill>
                  <a:srgbClr val="FF0000"/>
                </a:solidFill>
              </a:rPr>
              <a:t>Notice one word at a time while reading</a:t>
            </a:r>
          </a:p>
          <a:p>
            <a:pPr>
              <a:buNone/>
            </a:pPr>
            <a:endParaRPr lang="en-US" dirty="0"/>
          </a:p>
          <a:p>
            <a:pPr>
              <a:buFont typeface="Wingdings" pitchFamily="2" charset="2"/>
              <a:buChar char="§"/>
            </a:pPr>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202.54.1.7\pc-share\Anila Thomas\subjects\3rd sem\mod 2\IMG.jpg"/>
          <p:cNvPicPr>
            <a:picLocks noChangeAspect="1" noChangeArrowheads="1"/>
          </p:cNvPicPr>
          <p:nvPr/>
        </p:nvPicPr>
        <p:blipFill>
          <a:blip r:embed="rId2"/>
          <a:srcRect/>
          <a:stretch>
            <a:fillRect/>
          </a:stretch>
        </p:blipFill>
        <p:spPr>
          <a:xfrm>
            <a:off x="1828800" y="228600"/>
            <a:ext cx="8686800" cy="6400800"/>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 of presentation</a:t>
            </a:r>
          </a:p>
        </p:txBody>
      </p:sp>
      <p:sp>
        <p:nvSpPr>
          <p:cNvPr id="3" name="Content Placeholder 2"/>
          <p:cNvSpPr>
            <a:spLocks noGrp="1"/>
          </p:cNvSpPr>
          <p:nvPr>
            <p:ph idx="1"/>
          </p:nvPr>
        </p:nvSpPr>
        <p:spPr/>
        <p:txBody>
          <a:bodyPr/>
          <a:lstStyle/>
          <a:p>
            <a:pPr marL="514350" indent="-514350">
              <a:buFont typeface="Calibri" pitchFamily="34" charset="0"/>
              <a:buAutoNum type="arabicPeriod"/>
            </a:pPr>
            <a:r>
              <a:rPr lang="en-US" dirty="0"/>
              <a:t>Why are you making the presentation and who will be listening to the presentation </a:t>
            </a:r>
          </a:p>
          <a:p>
            <a:pPr marL="514350" indent="-514350">
              <a:buFont typeface="Calibri" pitchFamily="34" charset="0"/>
              <a:buAutoNum type="arabicPeriod"/>
            </a:pPr>
            <a:r>
              <a:rPr lang="en-US" dirty="0"/>
              <a:t>Selecting the content</a:t>
            </a:r>
          </a:p>
          <a:p>
            <a:pPr marL="514350" indent="-514350">
              <a:buFont typeface="Calibri" pitchFamily="34" charset="0"/>
              <a:buAutoNum type="arabicPeriod"/>
            </a:pPr>
            <a:r>
              <a:rPr lang="en-US" dirty="0"/>
              <a:t>Planning for the talk</a:t>
            </a:r>
          </a:p>
          <a:p>
            <a:pPr marL="514350" indent="-514350">
              <a:buNone/>
            </a:pPr>
            <a:r>
              <a:rPr lang="en-US" dirty="0"/>
              <a:t>	</a:t>
            </a:r>
            <a:r>
              <a:rPr lang="en-US" dirty="0" err="1"/>
              <a:t>i</a:t>
            </a:r>
            <a:r>
              <a:rPr lang="en-US" dirty="0"/>
              <a:t>)The beginning</a:t>
            </a:r>
          </a:p>
          <a:p>
            <a:pPr marL="514350" indent="-514350">
              <a:buNone/>
            </a:pPr>
            <a:r>
              <a:rPr lang="en-US" dirty="0"/>
              <a:t>	ii)The middle</a:t>
            </a:r>
          </a:p>
          <a:p>
            <a:pPr marL="514350" indent="-514350">
              <a:buNone/>
            </a:pPr>
            <a:r>
              <a:rPr lang="en-US" dirty="0"/>
              <a:t>	iii)The end </a:t>
            </a:r>
          </a:p>
          <a:p>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2" descr="C:\Users\staff\Desktop\Totalpresentationexperience_thumb.jpg"/>
          <p:cNvPicPr>
            <a:picLocks noChangeAspect="1" noChangeArrowheads="1"/>
          </p:cNvPicPr>
          <p:nvPr/>
        </p:nvPicPr>
        <p:blipFill>
          <a:blip r:embed="rId2"/>
          <a:srcRect/>
          <a:stretch>
            <a:fillRect/>
          </a:stretch>
        </p:blipFill>
        <p:spPr>
          <a:xfrm>
            <a:off x="2590801" y="304801"/>
            <a:ext cx="7323137" cy="6157913"/>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Non verbal and audio visual elements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None/>
            </a:pPr>
            <a:r>
              <a:rPr lang="en-US" dirty="0"/>
              <a:t>1.Use of audio-visual aids  </a:t>
            </a:r>
          </a:p>
          <a:p>
            <a:pPr marL="514350" indent="-514350">
              <a:buNone/>
            </a:pPr>
            <a:r>
              <a:rPr lang="en-US" dirty="0"/>
              <a:t>2.Eye contact  </a:t>
            </a:r>
          </a:p>
          <a:p>
            <a:pPr marL="514350" indent="-514350">
              <a:buNone/>
            </a:pPr>
            <a:r>
              <a:rPr lang="en-US" dirty="0"/>
              <a:t>3.Intonation</a:t>
            </a:r>
          </a:p>
          <a:p>
            <a:pPr marL="514350" indent="-514350">
              <a:buNone/>
            </a:pPr>
            <a:r>
              <a:rPr lang="en-US" dirty="0"/>
              <a:t>4. Body movement </a:t>
            </a:r>
          </a:p>
          <a:p>
            <a:pPr marL="514350" indent="-514350">
              <a:buNone/>
            </a:pPr>
            <a:r>
              <a:rPr lang="en-US" dirty="0"/>
              <a:t>5. Word /phrasing-</a:t>
            </a:r>
          </a:p>
          <a:p>
            <a:pPr marL="514350" indent="-514350">
              <a:buNone/>
            </a:pPr>
            <a:r>
              <a:rPr lang="en-US" sz="2200" dirty="0">
                <a:solidFill>
                  <a:srgbClr val="FF0000"/>
                </a:solidFill>
              </a:rPr>
              <a:t>The way something</a:t>
            </a:r>
          </a:p>
          <a:p>
            <a:pPr marL="514350" indent="-514350">
              <a:buNone/>
            </a:pPr>
            <a:r>
              <a:rPr lang="en-US" sz="2200" dirty="0">
                <a:solidFill>
                  <a:srgbClr val="FF0000"/>
                </a:solidFill>
              </a:rPr>
              <a:t>is expressed in</a:t>
            </a:r>
          </a:p>
          <a:p>
            <a:pPr marL="514350" indent="-514350">
              <a:buNone/>
            </a:pPr>
            <a:r>
              <a:rPr lang="en-US" sz="2200" dirty="0">
                <a:solidFill>
                  <a:srgbClr val="FF0000"/>
                </a:solidFill>
              </a:rPr>
              <a:t>words : order of</a:t>
            </a:r>
          </a:p>
          <a:p>
            <a:pPr marL="514350" indent="-514350">
              <a:buNone/>
            </a:pPr>
            <a:r>
              <a:rPr lang="en-US" sz="2200" dirty="0">
                <a:solidFill>
                  <a:srgbClr val="FF0000"/>
                </a:solidFill>
              </a:rPr>
              <a:t>words to express</a:t>
            </a:r>
          </a:p>
          <a:p>
            <a:pPr marL="514350" indent="-514350">
              <a:buNone/>
            </a:pPr>
            <a:r>
              <a:rPr lang="en-US" sz="2200" dirty="0">
                <a:solidFill>
                  <a:srgbClr val="FF0000"/>
                </a:solidFill>
              </a:rPr>
              <a:t>something</a:t>
            </a:r>
          </a:p>
          <a:p>
            <a:endParaRPr lang="en-US" dirty="0"/>
          </a:p>
        </p:txBody>
      </p:sp>
      <p:pic>
        <p:nvPicPr>
          <p:cNvPr id="5" name="Picture 2" descr="C:\Users\staff\Desktop\images.jpg"/>
          <p:cNvPicPr>
            <a:picLocks noChangeAspect="1" noChangeArrowheads="1"/>
          </p:cNvPicPr>
          <p:nvPr/>
        </p:nvPicPr>
        <p:blipFill>
          <a:blip r:embed="rId2"/>
          <a:srcRect/>
          <a:stretch>
            <a:fillRect/>
          </a:stretch>
        </p:blipFill>
        <p:spPr bwMode="auto">
          <a:xfrm>
            <a:off x="5105400" y="2438400"/>
            <a:ext cx="5535656" cy="44196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3124200" cy="1143000"/>
          </a:xfrm>
        </p:spPr>
        <p:txBody>
          <a:bodyPr/>
          <a:lstStyle/>
          <a:p>
            <a:r>
              <a:rPr lang="en-US" dirty="0">
                <a:solidFill>
                  <a:srgbClr val="FF0000"/>
                </a:solidFill>
              </a:rPr>
              <a:t>INTONATION</a:t>
            </a:r>
          </a:p>
        </p:txBody>
      </p:sp>
      <p:sp>
        <p:nvSpPr>
          <p:cNvPr id="3" name="Content Placeholder 2"/>
          <p:cNvSpPr>
            <a:spLocks noGrp="1"/>
          </p:cNvSpPr>
          <p:nvPr>
            <p:ph idx="1"/>
          </p:nvPr>
        </p:nvSpPr>
        <p:spPr/>
        <p:txBody>
          <a:bodyPr/>
          <a:lstStyle/>
          <a:p>
            <a:endParaRPr lang="en-US"/>
          </a:p>
        </p:txBody>
      </p:sp>
      <p:sp>
        <p:nvSpPr>
          <p:cNvPr id="38914" name="AutoShape 2" descr="data:image/jpeg;base64,/9j/4AAQSkZJRgABAQAAAQABAAD/2wCEAAkGBxQQEBQUEhMVFRUVFhcWFBgYFRYZGRYWFhgaFxgUGB4YHCggHRwlHRgYIjEiJSktLi4uGB84ODMvNyktLisBCgoKDg0MFA8PGiwcHBwsLCwsLCwsLCwsLCwsLDcsLCwsLCwsLCwsLCwsLDcsLCwsLCwsLDcsNzcsLCwsNywsLP/AABEIAKwBJQMBIgACEQEDEQH/xAAcAAEAAgMBAQEAAAAAAAAAAAAABQYBAwQCBwj/xABFEAACAgEDAgQDBgQCBwUJAAABAgMRAAQSIQUxBhMiQTJRYQcUI0JxgTNSkaFisRUkVGNygqIWc8Hh8CU0Q4SSk7Kzw//EABQBAQAAAAAAAAAAAAAAAAAAAAD/xAAUEQEAAAAAAAAAAAAAAAAAAAAA/9oADAMBAAIRAxEAPwD7jjGMBjGMBjGMBjGMBjOXqOvj08bSSttVa9iSSTSqoHLMSQAoBJJAAs5Gb9bP6o/K0q3wJY2mkZfmwSRFjPfi34rseAE7mLyGXTa7/adMf/k5f/DVZE9c8M6zVPA339ofLclzp0aItGQfRTO4Yk7fisCiaOBcMZ5jWgBZNACzyTXufrnH1DRSSFSmokhq7CLCd11382Nu1e1dzgd2MiP9FTf7dqP2j0v/AIwYTo0n5tbqnHyP3df7xwqf74Hb1HqEenjMkzhI1rcxuls1ZI7D6njM9P18WoQSQyJKhunjdXU1wRakjInqHhDTahGScSyqwoiSeZ+/8oZyFP1ABHtkxpNKkMaxxoqIgCqqgBVA7AAdsDfmMjpek7iT584sk0JKAv2HHbNZ6BGfifUP+upnAP6qrhT/AEwPGs8T6WHUrppZdk7gFEKv6wxobTto8g9jxkzkVpPDumilEscEaSKGUMqAEbyCx47k0LJ54/XJTAzjOXX9QigXdNIka2AC7BbJ4AF9yTxQ5yMHUtRqL+7ReUntNqFcX9UhBV2H1cx/S8CdxkM+i1YFrqkLfJ9OCn1A2OrD9dxr65nS9ZKusWpTyZGNId26KU/KN6Hq/wADBW4NAgXgTGMwDmcBjGMBjGMBjGMBjGMBjGMBjGMDTqoi6FVdoyezKFJX6jepX+oORZGtj7GDULfAO+BwPqRvVm/ZB/nktOSFYirANWLF178jK3pvEpkXp+0pu1TASDa/pB00moO3n/d7eb+K/asCQ/07t/jafURc1/D84frenL0PqwGbYOv6Z22LqIt/fZ5ihx+qk7h+4zRquuI+m1EmmkRnhiZxYJW9jMjEWNynb3Bo0aOZbq2nlSn9RB2mNoZC+7bv/hlNxG2zdVWBMK15x9S6pDp1uaRUvgAn1MfZUUcsx9gAScg49J0x6Kwac7zGAywCm81d8ZDKtEEc3dfXOeHW6OExHRRRrvkj8wx6VgWilV2VkKoN24qCCL4B/UBJ9O0jaiYamdSu2xpYm/8AhKRRmce0zgkc/AvHBZ7+HdW+0jqidYdFdgF1JiTTbBtZd+1UqrJYV6u9nj2z75oetxTuqxlyWiSUHy5ANjlgtkqArWjek0RXbOOfX6NZjIyDzkMab/u7mT8VmjTawTcVLKwsccHAnhmcgm8WaYLuLvtALOfKlqMLIYnMnp9G11YNurbtJNDnMaTr6LazuN5nljQBT8Ky+WvA/VRf6n2NBPZz9QlZIZGjXe6oxRf5mAJVf3NDPPTtek6b4ySp7EggMKBsX3HP+Y7gjOGfxJp0ZlkZk2tIpZo3VN0SGRwGIokIGb6hWq6OB8O+zXxz1PUdYijklklWRmE0bAbUUA2wFejb9K7V75+ichtN1PT7tyLTSOEZhERbHgBmAo2frnL1LxBtk0hjDmOWZlb8MnzI/u2omUx/P1RL+x+RBwLHjIR/FWmChvMtTGJdwViAhjMwLcWvoBPPzA7kAy0EwdQwBF/Mc/8Ar6jg4Ff+0bqU+l6XqZtKLmRAVNXtBYB5KPfapZv2z5p9hHivX6vVzRTyyTwiIuWf1GN9wCgN7bgW9P8Ah47HPqkXijTuoNuoZI5E3xsm9JDSldwF89x7WCaBBzEfW9NEpKqyL5Umo4gdQUjVGc0FFsBInHc2R3BACdzRrdKJUKMXANco7o3BvhkIYfsc59H1ZJXKKHDKoZgylSoJIXcDyLokWOazZquoJE6K271lVBCkgFjSgnsLIrA1aHosELb44lD1RkNtIR8i7W5/c5X/ALV+p6jS9Kml0liQbQWUWUQsN7j9B7+137ZMReIoWBPrHC7d0bLv3yeUoWxyS/FfUHsbzX0/q3+rySzkgCeWMAqAf4xijjpe5JKqPmSPngfNvsB8Q63VtqU1Ekk0KKpV5CWKyE/AGPJsc1fG0dr5+v6rTJKjJIqujCmVgCCPkQcioOtwKwjRHDXICiRH0GMpv3Be3EiHi7BsXnp/EcY/LKW3SIVCcgxp5jXzQ9JB7+9d+MDS0r6H4y0ml/nNtJpx/vD3eL/GfUvdrFssxptWkm7Y6ttIDbSDRKq4Br5qyt+jA++RMvijT8+p9g4Zwp2qfIGpINcioSHuq5Au+MhfB+k02inkTTnUD7yxcxS7aVowN0kZPLKQ6A7S1UL20cC74xjAYxjAYxjAYxjAYxjAYxjA8TR7lIsiwRYqxYqxYIv9cil8PqE0ieZIRoyDGT5dvULwfieij6JG+HbycmMYETpOhrHpm0xkleMoYhuKbkjKlQgKqCaU1bWeBZJzz/oBd4k8yXzRVS/h7qCFNpGzYRRJ+HucmMYEBF4WijEYieRFiEISMFCv+rgqllkZuQaPPt87J4PDnQJFSISmRBF5bbT5F+bGpSgYwQYtpoA0e1V2y3YwIzpvRVgYFHkNIIyGKkMAzOpNKOQXbtXfm+MiepeGiPXC8pd5oGclorCRTmawWXkqGdRd8ED2BFpxgVtvDwM5Wn8hoXWXlCJWklMjh7G7nc3w0PUR2oDtj6AiyCRZJVbdITTABhKwdkYVVbhYPxCzRonOjUda08b7JNRCj/ytKit/Qm886vrumiA36iFb7XIlk/IC7J+gwNeh6IsDhkd+7s4LcSM4RSzAUt+gG9t2Sbtm3ccfh8TGcagMyvLIyLuACrJH5RdSlMrFSwsmxuNVnCniLVy6+OGHS1pXQyGeVZIyFQgOojamsll27gt2TRCk5bxgQ8vh5HZGeSV2j27SzA8q24GttA9waAsd7oEIfDsaiEBpagbdCC9iP8N4goscgJI4F2efoKmMYENovDcUA2xNKg2IhAfg+WgjRzY5YIqrfuFF3Qzo6b0pdOT5ZbbsRFSztGwu1qt7VJ3+wAoKOwFSOMCt9J8Nj7rCs5cTRpEoZX5jMXIEZUAbbvuDuBAaxxm7UeFYXkd2aUs8bxMfMPwSoiOovkAiNDx2IJFbmvdq+snzGi00RnlSvM9QSKIkblWRyD6iKO1VZgCpIAIJh+tdI6lqJIGj1aaUB/xhCpf8OiSLl9LtuCgExrQLE32ITOq6Ckjl98gk2GMOGpkVihYoVogny0NfDYuuWvbrujRzSpKxbcm3bTUAVbcDXa/Y/Md7oVIRrQAsmgOTVn6mhV56wIaTw3CyhTvpQAvrIKlZRMrAj8wcAg/Su2bl6HF5LxNuZXk807mJIk3iQMp9iHAYV2I4yTxgRQ6DFu3evcRKGbcQW84KHLVXNIlEVW0VWa9P4ahjrbvFFz8Z7vGI2Nf8IH785M5zdQ1qQRNJIaVBZ4JP0AA5LE0ABySQBgVtPC7ebIDXksFjI3Bt+mEKxNC4dC3JB+FwOx72DNDocfosyNs5UtLIxB2lQ1k3YDML+ucsb66QbwIIQeRDIju9eweRJAqseLCqwXnls7Oj9T88OGQxyxtsljJvae4ZT+ZGHKsO/YgEMAHbBEEVVFkKABZLGgK5J5J+p5ObMYwGMYwGMYwGMYwGMYwGMYwNeonWNWd2CqoJZmIAUDkkk8AZq0nUIphcUiSD5o6sP+k5umkCqWPYAk8E8D6DnIDUnQagoZIYpNwiZGbT3YmYrGysU9yp5vji+4sLDeZytfdNL5ccqPPGjsqJsm1KjdI4Rbj3bR6iBZXjO0dLnU2mtlPyWRIHUf8A0orf9WBMYyG261AfXpZfl6JYf6ndJ/lhdbqx8eljJ/3ep3D998SH+2BK6iZY1Z3YKqgszMQAqjksSewA98q+r1XnQSarVM8OijUyLGN6SSRrz5s22nAauIhXB9dlti956ZLqWU6vyxGpDLBGWdWYG1aV2Vd4HBCbQARZLUKkOrdPj1WnlglFxyoyPRo0wokH2OBQvAX2h9P18/3SHTfdyQTErJGFkCiyAE4DVZr5A859C0+ijj5SNE/4VVf8hnz7wJ9ksPS9WdSZ2mZQwhBQKEDCiTRO5tpIvgcnj5fSAcBWZzi6j1NIAxcPSo0hpGI2oQDyBtB9Q4Js8kdjXZgR0/W4I5fKkfy242mRWRHLdgjsAjn6KSR8skQc8SxhgVYBgeCCAQR8iDlcfQ6eOGaWEz6ZYfMDCFiFHlAlikLbov8Ao5wLPkV4h6g0MQWKvPlYRQAi/W35yLFqi7nbn4UOao+n6gqK1slEdzDBvo/ooW/+XPHStDFFqXBaWbUCJWaaUgt5cjMAiUAqAmKyqKo4BIvA3/g9N0bMxIjhRpJGPLMRbPI38zsbJ+ZOVHwT9rOn6nq/uwikhdgxiLFSH2iypr4W22a5HB57XeeqaBNTBJDKLjlRkcdrVhRo+x+uUbwT9k+m6ZqvvIlkmdQwiDhQI9wonj4mokXwOTxgfRMi5uvQxuVlLRV+aRGWMi+4kry+fluv6ZKZjA8QTq6hkYMp7FSCD+hGe7yF6p07SxjzWhAZnjQvENkhMjrGttGVarYe/HObD0Wvg1OpQf8AeiT+8yuf74EteV4ONbqxt9Wn0rWT+WXVCwFBumEQsnuN7LzujIHS3QQ/E0+olH8rSbFP0YQqgYfRrGSmnhWNVRFVVUAKqgBVA4AAHAH0wKR9pH2kx9GaOPyTNLIu/bvCBUB27i1E8kGgB+U9vfV/2oTU6KLq2lilLrcckKqzM8YapIm2A/CfWj+x4tQ7Z2faB4B03VmhMpljkW1WSMX6PiKvYIAvseOT9cluh9Lg6VpoNNCrlN+wE0WLvuYu547kHt9KFYHb4a6p980en1FAedEkhANhWZQWX9jY/bJLPKKAOBX/AJ856wGMYwGMYwGMYwGMYwGMYwNOsvy3oEna1AVZNdhZA/rkFDoZBotInlHzEOlEgtLUQldxJ3UQKPYnvxljzFYFabp0raGGIxsHE0LOA6gqqagSMdyt/KPY3nNHptWGhG2bakjbiZ1JMRllUK34gLERtEdzFzxxTCzb8xWBUpOmapY1BaZ6cxt5U4EjQqrrFLchC+YSQz8i+O+2jIdT6dJLPpzcvliKaOQpM0ZDv5WyQ7WXdQSQWLILDjniexWBTYej67ZJumJcxhkImkAEwQwlR8kZFEnN1JIT+UZ0dQjmj0PUWZpEBSV9ODKTJEo068bwxIPmq7CmNBhyOwtWeJYgwKsAwPcEAg/qDgVOfpWoN7TqFidyTGNQPOS41XcHdmAAcMdobiww54z1N03VbpGiMgdvvQUvOxjG8KYTt3EAbhwQtrzxzRtaqAAAAAOAB2AHsM5I+pwmRohLH5ikBo967wSLFrd8gg/vgV7qXTZ5ARHG6K2m1MZRp934sph8tjbkcBJeR2DfNiB3aBNRFNIShdJZRRaQlkU+YzGha7R6Nt7TTEG9i7p/GBBDTT/f/MqoQHX+Ix3BkjKsVJoUyuKA9wbO5gsb1PoU8hl8u1LHU2TIdkyTQsiRlboESFGuuAhoncct+csvUoVvdLGtd7kUV/U4Fb1PTtYZWaOlHl7a85vVTwNt4J22izIGUDaXvm7zbJ0ufz1kSMLGFiDRmU2QskzEbgeNvmKwHKnaV4FEY6x9oOg0pQPqEcO+wmJllKMRa71jJejRogH++WiGQOoYdmAIsEGjyLB5H6HArHU9M02ukRGcMIdI4YTMojInnLNsDc7lWu1NVHg4g6POa8zeW85DIRqG2uis53BVC1YYWp+QXkKpyzeWu7dQ3droXXyvPeBE9DWWNUikXhY/jMhY3vYBDY59NG7J73XBMTpek6k8SrQM0TsFnkI2qhWQEk21mjzQYUSAeMtma5p1QW7Ko+bEAf3wKhJ0TVGONXVZNg0hW5mtH0+o8yQ2RzuQJRuzto0Ockev9M1EsrNA4W4WQFnYAHa9Mu0bkYswBPIIo/Ei32HxLpbIWeOQjusR81h9Nse4/wBsh/EPi2aIQtpNFPqd8ojKtG8BpgTuUygHjbza1VkkVgbJehSu4JFRec7+V5rDYh03lbfTwbl9W3sO/fOaLoOqVEFhgE03nKZ3PnOiSpOdzKeSzRNZ+Lyuau8uGnYlFLLtYgFlu9p9xfvXzzZgQms6dIV06p2jVw+6VyTcLIvqItzuItmo9z34yKTw7qFjCIyx/wDu5LCQsQ6RsksgDoQSSV7/ABUbo5cMxgR/RY5URUkiijCovEcjON/q3gbkU7fhIJJJ3GxxZkcxeZwGMYwGMYwGMYwGMYwGMYwNepnWNGd2VEUFmZiAqqBZYk8AAe+IJ1kUMjBlPYqQQf0I4zZkTqPDumclhEI3b4niLQyH5W8RVj+5wJbGRA6XKn8PVyfRZVSVR+9LIf3fMFtag4XTTH57pYP7bZf88CYxkQepzr8WjlP1jkgYf9ciH+2Y/wBMyf7Dqv66Uf8A98CXOQk3VJJ3aPRhDsYpJO4JjRl+JEVSDK4PBAZVU2C24FczKmp1AKsBpoz8RD752B7qCvoiP+IFz3raaI69R04DSPBBUP4TRxFRxHalVIr5E3gRGlSKeV4v9JSTSp/EjjmhQp7UVhUOov5kn65u6f4N0sOq+9BGebaEV5ZHlZAN1lWlLMCdxBN9uBQu/jv2bfZr1HS9Wilmi8qKBmLSb0IcbSoVAps7r9wOLvnjP0FeBnI7qs01qkCDc13I4uOICuSoIZ2N8KCLo2w95HPLDj5YFVj0+hmnaCfVLq9RRDwyTK1VyR5CkRiv+C67k5OabommjAEenhQDsFiRartVDPg/hr7KOow9WieQARRTrKdR5inzAjBuBu37m7cj3N/X9D4GiTRxsULIpMZLR2AdjEFdy/I0SLHsT886MxuzOBX/ABLqtHEyHV6v7uWBCD73JAGo8mldQaser24zcvh2I0fN1RHt/ruroj9pec+WfbH9nmu12vXUaVBMjRohG9FMZW/5yPSbuxfJP0v6j4J6a2k6fpoJHDvFGEZgbFjuqn3A+EfQYG5fDsA7q7/95NNJ/wDsc5s0/QNLGbTTQKfmsSA/1AvJLMXgAtYrAa8zgMYOQkkWvSysmll/lRopYf2LiST/APDAm8qyKus82fUvt0sTyJGhcpGywlkknn7bgWV6VrUKqt3PHRJqtbIBGIYtOzcNIZvN2iuWiQIC5+W7aB3IPY8/irwv956TLoYH2ExKkbMxNmNlYBz3O4rTHn4j3wOXpH3HU7j0rUxRyR9xCbiN9vNhBCspI+IU3yYZOaDrNyCGdfJnI4Um0l+ZhcgB+xtaDD3UCifmX2PfZxq+nax9RqtqARtGqK4YvuKncdvAUbex5uvln1nqWnikjKzqhSxe+qsEbTz2INUe4NVgdeMq3VTqtBA7QbtUiilicO06k8DY6hjIAa4cX3JkyT8L9Uk1WmSSaCTTykVJG6kFWHfbfdT3B/ryCMCWxjGAxjGAxjGAxjGBo12mEsbxsWAdSpKsVYWKtWUggj2I7ZQ9HqX+8CNy+83A3xbBro1KhgN3wPATqNnYBQfiz6HnnYPl9f3qr/pgQnSuo3M8CBdkJ8s7pLltURgxB5Nhvf2o2bockfiOUz+SYlDeY8N+or5gYOgvj4tMTN9KIsnLKIhe6hdVdc18rzO0f+v6YFV0XieSYQsggUTuiLukJdC0czsjoOQ6mICrBJLiht53+HPEL6uVQRGqto9NqQASxLTmYOqtYBVfKHNfmywiFfkOTZ4Hf5/rmRGO9D+mBVj4lkFg+UDetO47ggGkl2LEx3cO6ndfsFY7TnvxFKHfppZQDJO4MbnbYbRahvLbg8bxH7HkL71lm8sfId77e/z/AFzJXAqEfWW0YXTNLHI8UDBmZm3GSOESAsWazYvj1GhZa7GetT15ot7nymfyNPISpPKO8xO1WkptqLfDAtZ/wrlu25jaMCM6jqo5NLqPUpCI6ye21vL3U19uGU/oRlQ6Z1J9MhaMxMJF6aqsN3lKZpRDJuUN/FAbeSG5AWwKtvoCRgXQAs2fqfmfrwP6Z724FUm8SujtGW0/mK06FSSnMcIljJ9RKqbsmj6TeaG8WyBd2xa8tWNrWxvNEcjSVI21EDByRuVlVir9hlxOMClSdYaOSWe4GkOng9UbBlZFn1PK2y7iE527hySATxdnk6tGsUkhYHyuJB2IbaGCU1ckMtf8QzvrPKRAXQAs2fqfmcCmaPqE2jE8MjR+b5kEybmaRduqkVJqJ2k7ZBK9dlDp7ZnS9dliGz8AitWF+NfxNPMsa2XkPDh91Eiq+KuRdKxWBT28TyDcxaIL5emcB0ZCgmYq80lO1Ite3A49VWc9z+IJ03sW07KiaYvsV2A8+Qo827f/AAkX1kV2/MB6sttYrAonTeu+QgVXhbfrJt9CgUk1YVnX10KEgb813dAEkbtR4j1KI7htOwWPUSqojeyNPP5YS/N7upFGuCDw10LrWKwI/WdURYpXVh+EdrEqxCtSnkcEimU9wKINgc5Wj4nnMYcGEFY5HkUoxJMWoEW0bZaXcnP5qJ9x3uaRgdgBZs0O5Pc/rnqsCp6bqJm10RcqpRtXH5e0h1ClQjkk8h1XeKFEMKvaSd+i1McOp1zALvaSLaAKaRvJRQBxz6uCfbm+2WWsVgVCPrupcLt2U33S38p/Q8zss8JUsCGRVB5Nru9Q7Xy9U6tLNAY5KWliYMI2qZl1LI6qLO3asaNXJ/EB7Dm81isCn6vr2pEczKo3KmsOzynJjaF9unPBBbzByB+awV4ByZ6T1Bi8scpsrMY4mEbAOnlJLZ7igWdbujsrvkvWZwGMYwGMYwGMYwGMYwGM8S3tO2ro1fa/a69shovEHlkLrE+7N2Dk7oH7fBLQAsmgsgRjzQI5wJzPMjhQSSAALJPAAHcnPDalAu4soWr3WKr532rIAsOpOu03ok9TGvTqn/Kqn80C9yRw52gEqGDB0R9dkm502meVPyyuyxRv/wAG63Ye4bZtIIIJz3981h7aWL/m1RA/6YTnwqX7TOpjrBTedo1Pk/dti7dvmbPL7bt3+K7v+mfo0YFTSLqra9W36ePS7FMiUZfUGIKxtSNuKgWT6RwQDZGWwZnGBGarqMqOVXSTSKKp1fThTx8nlDfTt7Zpl1GrcUsEaAii0k5sX7hYkNn/AJx+uRn2o9Wn0fS55tL/ABV2jdV7FZgGejxwD3PA7+2UX7B/Feu1s+oj1MjzRJGHDvRKSFqCXVncNx57eX9cD6F4I0Wuig/9oanz5CfSBGi7Fs0CUHqYir9h2F9zIaiXV7yI4tOU/KzTyBjx7qISBz/iOSmMCGk0eqlsPPHGpFVFFbj/AJ5iyn/7ec/g/wAJxdNjdY2di7liWYkBbJSNBdKqg1x3/wAvkv22eLuoaXqQihmkghWNGj2HaJCb3OT+bn00ePT255+x+ENXNPoNNJqF2zPEjSCq9RHcj2vvXteBMYzg6lq5YipSAzLzv2OgdeRRCyFVYdyfUCK4BvOT/tRphxJJ5J/lmR4Tx8vMA3D6ix9cCQ6n1BNPE0khIUUOASWZiFVFA5ZmYgBRySQMjYtXrmBb7vAg4KxvqG8yvk5SNkVvoCw/xZ40/wDrmpSbawggDeVvUr5kzekzBWAYKiblUmt3msQKCsfj321+LOoabqYiimlghREeLYSoksep2r4vVa0ePT2+Yfb+ldWWcupVo5Y6EsT7d6bvhb0kgo1GmBo0fcECRypaSOefQabVshXXJAr0FALFlDPC6kj0vQteNpoiiBnf4M61LrNMXnhaCVZZEeJgQUAYlByBfoKeocE3gT2MYwGMYwGMYwGMYwGMYwGM8tdiv3/Svb96z1gMYxgMYxgMYxgadY5WNytWFJFixYFiwCP88j9L1RfusEk5AMyIdqqx3M6eYUVRbGlDH9FJyS1EW9GWyNwIsVYsVYvjIvU+H0k0semZ3KRhVB9G47BSm9vpYGmDLRDKCKwOHyemiU/gafzA6Cxphe+RmVGBCcgsjLuurFXeTGh6nHOPwmu0Dg7HA2sWVTyB7q3HfjI4+FY28/fJK/nqFa2UFdkjyxsjKoYMhc7TZoKvyyR6f0tNOHEQ2h3ZzXZWbvtB4Avmu1k/PArnRdVBIw1c0enE3lx75F0zLIGlcxxqrmy4YhlofT55JazxEl1FvOyeKOYGGXtIivtX08ttdDQsi+2ek8NKIBA00rxBCm1xCQykiw48um4sUeKY+9EeoPDaIbWSUAyRSkFla3hjSIEllLcrGl8+18EnA2p4i0xMYEvqlCsi7XDEMSFtSLUkqwpgDake2dXTOopqYlki3FGAKlkdCQQCCA6g0QRzWcWk6AInDpNMDt2OLjqQBndSw2cEGRuVqxQN0M36HpfkeWEdykUPlKrHhq27WahW4BasDsxu+MDkh6uAJ/vBXakzRjbG5/DCobet38/LcDM6XqmkgLxoBEEMheoWjjBiUNJ6toUkKQe/IBq6Oan8NiaNhMzKzyPI4jYFQXCqAN6clQq020GwewJB3T+Go5Ayu0jK5lLi1G7zk8thaqCPT2ogg++BJaHXJOpaM2ASp4I5Hfv+uV/U9dliM8cmxWPmnRybSUcxpuMUgviQUTQI3LZHKsBM6bppR0YzSvsR1O5vi3lDuYLS2NlA7b9Tc8m9Ws6FFPDLDNciSsWYMR6STYKFQCpBAIPcEXgcnVuqaenV2RpIVLFmhMgRlVWLUObpgeCO/fg5I9K1DP5u43tmdRwB6RVD++aJ+gxv54LSBZ/4iB/TZUKWUEWpIUXXHc1ZJzbD0oJIHDv8UjMNxpjJtuwKUgbeLFj2IBIIedT1yKMuG3+jbf4chvdJ5Q20tt6uOP17c5w9Z8RKukmeHf5ixahlHltuVoLVmZWHYNX63xYzefDUReR90lyG29QPaTzQLIug3YXwDXYADGr8MRSh7aUbxMrFXq01HMiHiqsAj3HsRZsM+IupnTKjklIvV5soTeIuPSzgdo7vc3txdC2GNV1XTFgJQGZJGjsxFgsiwfeDtNGvw+QR37d87dZ00SgBncDayNTVvR6DBuPehyKI5oiznJJ4biMm8NIp3+YArlQH8g6bcK5H4dDvQIBFGzgbo+tRN5Vb/wAWgh2NtNh2HqHp5CMRR+XzFukdci1RqMt/DjlG5GS45t2xhuA7lHFdxX1F8sXhSBHR13ho23rTcBy0rMwWtovzpLAABscela3aXw9HFt2NINscMQqRvg07l41Nd+WYH+YEg3gS+MYwGMYwGMYwGMYwGMYwGMYwGMYwGMYwGMYwGMi/FEUr6HVLBu85tPMItp2t5hjYJtNijuqjeUrT9D6lo1hMc7zsEnkZWLsgYrpwkFTTMxsrIdxYgEtQF4H0nGULWanqzFwI9irMhtFiLGMalwVi3vTgwCNiW2myQO9LsbW9W9f4NLvUEqsJdU82UMYAZNr/AIYgNvR9TEAn0ALzmM+f9X6v1KEszJtjMscakLCTUuqhij8r1m3MTybg9AOFo138zTdXRN6QFpW8ncA0NUqsWDBn2gn0ghCPU3DEDkPoV4z5xo9H1T4dj7U1LSp5kkXZptSwW43LGLY0Nq3IPA4HFo8MnWNpW+9+iY3tJWMFbRe/lMymnLUeOAOPchP3i8q/QumTRtJaeUSJBu3h97M1oxX5qPc/L5s2cOm6fq4wp08DQypEVkMkyumomLR7XamZmTiQtIwWTaaUWaAXbM5StPo9fHI8g3MZWWyfu/G2KEKrdqh3/eLCW1kEdzfVqNHrGMIZ3ZfMikcDyFC7ZVZlfgMUCLa7LJYtu4oYFqvM5UtdotWfREpVo5tTOku+Mq3mxziNACSdwaZbDLt9B5PAzamn14cU61v2szbL8kSSkSUq/wATYIlrgfiMa9NYFoxlQ0cHUmiPmysrhJK2x6Y7pNqBRyxDIG80iyhraG7c6pzr4lMp3BtoIjBhZGl2acBJCEDUziVNyAAbroDAud5nKr1LoEssschkt4oF2uAgLTo2/jj0KxA3AcFSQeM8auDqCswSV3XyvSQmmsyHkj1Faa+BwV29/V3C24yJ6H943S/eLrcPLsx8DbyBsHIB/M1E/wAq+8tgMYxgMYxgMYxgMYxgMYxgMYxgMYxgMYxgMYxgMYxgMYxgMYxgMYxgMYxgKxjGAxjGAxjGAxjGAxjGAxjGAxjGAxjGAxjGAxjGAxjGAxjGAxjGB//Z"/>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prstClr val="black"/>
              </a:solidFill>
              <a:latin typeface="Century Schoolbook"/>
            </a:endParaRPr>
          </a:p>
        </p:txBody>
      </p:sp>
      <p:pic>
        <p:nvPicPr>
          <p:cNvPr id="38915" name="Picture 3" descr="C:\Users\user\Desktop\download.jpg"/>
          <p:cNvPicPr>
            <a:picLocks noChangeAspect="1" noChangeArrowheads="1"/>
          </p:cNvPicPr>
          <p:nvPr/>
        </p:nvPicPr>
        <p:blipFill>
          <a:blip r:embed="rId2"/>
          <a:srcRect/>
          <a:stretch>
            <a:fillRect/>
          </a:stretch>
        </p:blipFill>
        <p:spPr bwMode="auto">
          <a:xfrm>
            <a:off x="4495800" y="457200"/>
            <a:ext cx="6172200" cy="3276600"/>
          </a:xfrm>
          <a:prstGeom prst="rect">
            <a:avLst/>
          </a:prstGeom>
          <a:noFill/>
        </p:spPr>
      </p:pic>
      <p:pic>
        <p:nvPicPr>
          <p:cNvPr id="38916" name="Picture 4" descr="C:\Users\user\Desktop\images.jpg"/>
          <p:cNvPicPr>
            <a:picLocks noChangeAspect="1" noChangeArrowheads="1"/>
          </p:cNvPicPr>
          <p:nvPr/>
        </p:nvPicPr>
        <p:blipFill>
          <a:blip r:embed="rId3"/>
          <a:srcRect/>
          <a:stretch>
            <a:fillRect/>
          </a:stretch>
        </p:blipFill>
        <p:spPr bwMode="auto">
          <a:xfrm>
            <a:off x="4572000" y="4038600"/>
            <a:ext cx="5257800" cy="23622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990600"/>
          </a:xfrm>
        </p:spPr>
        <p:txBody>
          <a:bodyPr>
            <a:normAutofit/>
          </a:bodyPr>
          <a:lstStyle/>
          <a:p>
            <a:pPr algn="ctr"/>
            <a:r>
              <a:rPr lang="en-US" sz="4000" dirty="0"/>
              <a:t>MODULE II</a:t>
            </a:r>
          </a:p>
        </p:txBody>
      </p:sp>
      <p:sp>
        <p:nvSpPr>
          <p:cNvPr id="3" name="Content Placeholder 2"/>
          <p:cNvSpPr>
            <a:spLocks noGrp="1"/>
          </p:cNvSpPr>
          <p:nvPr>
            <p:ph idx="1"/>
          </p:nvPr>
        </p:nvSpPr>
        <p:spPr>
          <a:xfrm>
            <a:off x="1828800" y="1143000"/>
            <a:ext cx="8077200" cy="5330952"/>
          </a:xfrm>
        </p:spPr>
        <p:txBody>
          <a:bodyPr>
            <a:normAutofit fontScale="92500"/>
          </a:bodyPr>
          <a:lstStyle/>
          <a:p>
            <a:r>
              <a:rPr lang="en-US" sz="2200" dirty="0"/>
              <a:t>Concept of communication: The speaker/writer and the listener/reader, medium of communication, barriers to communication, accuracy, brevity, clarity and appropriateness</a:t>
            </a:r>
          </a:p>
          <a:p>
            <a:r>
              <a:rPr lang="en-US" sz="2200" dirty="0"/>
              <a:t>Reading comprehension: Reading at various speeds, different kinds of text for different purposes, reading between lines.</a:t>
            </a:r>
          </a:p>
          <a:p>
            <a:r>
              <a:rPr lang="en-US" sz="2200" dirty="0"/>
              <a:t>Listening comprehension: Comprehending material delivered at fast speed and spoken material, intelligent listening in interviews.</a:t>
            </a:r>
          </a:p>
          <a:p>
            <a:r>
              <a:rPr lang="en-US" sz="2200" dirty="0"/>
              <a:t>Speaking: Achieving desired clarity and fluency, manipulating paralinguistic features of speaking, task oriented, interpersonal, informal and semi formal speaking, making a short classroom presentation</a:t>
            </a:r>
          </a:p>
          <a:p>
            <a:r>
              <a:rPr lang="en-US" sz="2200" dirty="0">
                <a:solidFill>
                  <a:srgbClr val="FF0000"/>
                </a:solidFill>
              </a:rPr>
              <a:t>Group discussion: Use of persuasive strategies, being polite and firm, handling questions and taking in criticisms on self, turn-taking strategies and effective intervention, use of body language</a:t>
            </a:r>
          </a:p>
          <a:p>
            <a:endParaRPr lang="en-US" sz="2200" dirty="0"/>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57400" y="228600"/>
            <a:ext cx="8229600" cy="990600"/>
          </a:xfrm>
        </p:spPr>
        <p:txBody>
          <a:bodyPr/>
          <a:lstStyle/>
          <a:p>
            <a:pPr eaLnBrk="1" hangingPunct="1"/>
            <a:r>
              <a:rPr lang="en-US" dirty="0">
                <a:solidFill>
                  <a:srgbClr val="7030A0"/>
                </a:solidFill>
              </a:rPr>
              <a:t>What Is GD?</a:t>
            </a:r>
          </a:p>
        </p:txBody>
      </p:sp>
      <p:sp>
        <p:nvSpPr>
          <p:cNvPr id="2051" name="Rectangle 3"/>
          <p:cNvSpPr>
            <a:spLocks noGrp="1" noChangeArrowheads="1"/>
          </p:cNvSpPr>
          <p:nvPr>
            <p:ph idx="1"/>
          </p:nvPr>
        </p:nvSpPr>
        <p:spPr>
          <a:xfrm>
            <a:off x="1981200" y="1905000"/>
            <a:ext cx="8229600" cy="4648200"/>
          </a:xfrm>
        </p:spPr>
        <p:txBody>
          <a:bodyPr>
            <a:normAutofit/>
          </a:bodyPr>
          <a:lstStyle/>
          <a:p>
            <a:pPr algn="just" eaLnBrk="1" hangingPunct="1"/>
            <a:r>
              <a:rPr lang="en-US" dirty="0">
                <a:latin typeface="Comic Sans MS" pitchFamily="66" charset="0"/>
              </a:rPr>
              <a:t>Group Discussion is a </a:t>
            </a:r>
            <a:r>
              <a:rPr lang="en-US" b="1" dirty="0">
                <a:solidFill>
                  <a:srgbClr val="C00000"/>
                </a:solidFill>
                <a:latin typeface="Comic Sans MS" pitchFamily="66" charset="0"/>
              </a:rPr>
              <a:t>Systematic</a:t>
            </a:r>
            <a:r>
              <a:rPr lang="en-US" dirty="0">
                <a:latin typeface="Comic Sans MS" pitchFamily="66" charset="0"/>
              </a:rPr>
              <a:t> and </a:t>
            </a:r>
            <a:r>
              <a:rPr lang="en-US" b="1" dirty="0">
                <a:solidFill>
                  <a:srgbClr val="C00000"/>
                </a:solidFill>
                <a:latin typeface="Comic Sans MS" pitchFamily="66" charset="0"/>
              </a:rPr>
              <a:t>Purposeful Interactive Oral Process</a:t>
            </a:r>
            <a:r>
              <a:rPr lang="en-US" dirty="0">
                <a:latin typeface="Comic Sans MS" pitchFamily="66" charset="0"/>
              </a:rPr>
              <a:t>.</a:t>
            </a:r>
          </a:p>
          <a:p>
            <a:pPr algn="just" eaLnBrk="1" hangingPunct="1">
              <a:buNone/>
            </a:pPr>
            <a:endParaRPr lang="en-US" dirty="0">
              <a:latin typeface="Comic Sans MS" pitchFamily="66" charset="0"/>
            </a:endParaRPr>
          </a:p>
          <a:p>
            <a:pPr algn="just" eaLnBrk="1" hangingPunct="1"/>
            <a:r>
              <a:rPr lang="en-US" dirty="0">
                <a:latin typeface="Comic Sans MS" pitchFamily="66" charset="0"/>
              </a:rPr>
              <a:t>Group Discussion is a systematic oral exchange of information, views and opinions about a topic , issue, problem or situation among members of a group who share certain common objectives for decision making or problem solving.</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en-US"/>
          </a:p>
        </p:txBody>
      </p:sp>
      <p:pic>
        <p:nvPicPr>
          <p:cNvPr id="3075" name="Picture 2"/>
          <p:cNvPicPr>
            <a:picLocks noGrp="1" noChangeAspect="1" noChangeArrowheads="1"/>
          </p:cNvPicPr>
          <p:nvPr>
            <p:ph idx="1"/>
          </p:nvPr>
        </p:nvPicPr>
        <p:blipFill>
          <a:blip r:embed="rId2"/>
          <a:srcRect/>
          <a:stretch>
            <a:fillRect/>
          </a:stretch>
        </p:blipFill>
        <p:spPr>
          <a:xfrm>
            <a:off x="1905000" y="0"/>
            <a:ext cx="8458200" cy="6858000"/>
          </a:xfr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792162"/>
          </a:xfrm>
        </p:spPr>
        <p:txBody>
          <a:bodyPr/>
          <a:lstStyle/>
          <a:p>
            <a:r>
              <a:rPr lang="en-US" dirty="0">
                <a:solidFill>
                  <a:srgbClr val="7030A0"/>
                </a:solidFill>
              </a:rPr>
              <a:t>Use of Persuasive strategies</a:t>
            </a:r>
          </a:p>
        </p:txBody>
      </p:sp>
      <p:sp>
        <p:nvSpPr>
          <p:cNvPr id="3" name="Content Placeholder 2"/>
          <p:cNvSpPr>
            <a:spLocks noGrp="1"/>
          </p:cNvSpPr>
          <p:nvPr>
            <p:ph idx="1"/>
          </p:nvPr>
        </p:nvSpPr>
        <p:spPr>
          <a:xfrm>
            <a:off x="1981200" y="1295400"/>
            <a:ext cx="7467600" cy="5178552"/>
          </a:xfrm>
        </p:spPr>
        <p:txBody>
          <a:bodyPr/>
          <a:lstStyle/>
          <a:p>
            <a:r>
              <a:rPr lang="en-US" dirty="0"/>
              <a:t>Use of  following tips may be helpful</a:t>
            </a:r>
          </a:p>
          <a:p>
            <a:pPr>
              <a:buFont typeface="Wingdings" pitchFamily="2" charset="2"/>
              <a:buChar char="§"/>
            </a:pPr>
            <a:r>
              <a:rPr lang="en-US" sz="2300" dirty="0">
                <a:solidFill>
                  <a:srgbClr val="FF0000"/>
                </a:solidFill>
              </a:rPr>
              <a:t>Do your homework and be acknowledgeable about the topic of the discussion.</a:t>
            </a:r>
          </a:p>
          <a:p>
            <a:pPr>
              <a:buFont typeface="Wingdings" pitchFamily="2" charset="2"/>
              <a:buChar char="§"/>
            </a:pPr>
            <a:r>
              <a:rPr lang="en-US" sz="2300" dirty="0">
                <a:solidFill>
                  <a:srgbClr val="FF0000"/>
                </a:solidFill>
              </a:rPr>
              <a:t>Show maturity before reacting to others.</a:t>
            </a:r>
          </a:p>
          <a:p>
            <a:pPr>
              <a:buFont typeface="Wingdings" pitchFamily="2" charset="2"/>
              <a:buChar char="§"/>
            </a:pPr>
            <a:r>
              <a:rPr lang="en-US" sz="2300" dirty="0">
                <a:solidFill>
                  <a:srgbClr val="FF0000"/>
                </a:solidFill>
              </a:rPr>
              <a:t>Listen carefully and then react.</a:t>
            </a:r>
          </a:p>
          <a:p>
            <a:pPr>
              <a:buFont typeface="Wingdings" pitchFamily="2" charset="2"/>
              <a:buChar char="§"/>
            </a:pPr>
            <a:r>
              <a:rPr lang="en-US" sz="2300" dirty="0">
                <a:solidFill>
                  <a:srgbClr val="FF0000"/>
                </a:solidFill>
              </a:rPr>
              <a:t>Always use evidence to justify your views.</a:t>
            </a:r>
          </a:p>
          <a:p>
            <a:pPr>
              <a:buFont typeface="Wingdings" pitchFamily="2" charset="2"/>
              <a:buChar char="§"/>
            </a:pPr>
            <a:r>
              <a:rPr lang="en-US" sz="2300" dirty="0">
                <a:solidFill>
                  <a:srgbClr val="FF0000"/>
                </a:solidFill>
              </a:rPr>
              <a:t>Establish mutual respect.</a:t>
            </a:r>
          </a:p>
          <a:p>
            <a:pPr>
              <a:buFont typeface="Wingdings" pitchFamily="2" charset="2"/>
              <a:buChar char="§"/>
            </a:pPr>
            <a:r>
              <a:rPr lang="en-US" sz="2300" dirty="0">
                <a:solidFill>
                  <a:srgbClr val="FF0000"/>
                </a:solidFill>
              </a:rPr>
              <a:t>Win confidence of others.</a:t>
            </a:r>
          </a:p>
          <a:p>
            <a:pPr>
              <a:buFont typeface="Wingdings" pitchFamily="2" charset="2"/>
              <a:buChar char="§"/>
            </a:pPr>
            <a:r>
              <a:rPr lang="en-US" sz="2300" dirty="0">
                <a:solidFill>
                  <a:srgbClr val="FF0000"/>
                </a:solidFill>
              </a:rPr>
              <a:t>Be considerate.</a:t>
            </a:r>
          </a:p>
          <a:p>
            <a:pPr>
              <a:buFont typeface="Wingdings" pitchFamily="2" charset="2"/>
              <a:buChar char="§"/>
            </a:pPr>
            <a:r>
              <a:rPr lang="en-US" sz="2300" dirty="0">
                <a:solidFill>
                  <a:srgbClr val="FF0000"/>
                </a:solidFill>
              </a:rPr>
              <a:t>Always be friendly and respectful during GDs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981200" y="0"/>
            <a:ext cx="8229600" cy="533400"/>
          </a:xfrm>
        </p:spPr>
        <p:txBody>
          <a:bodyPr>
            <a:normAutofit fontScale="90000"/>
          </a:bodyPr>
          <a:lstStyle/>
          <a:p>
            <a:pPr eaLnBrk="1" hangingPunct="1"/>
            <a:r>
              <a:rPr lang="en-US" b="1" u="sng"/>
              <a:t>Strategies for Improving GD Skills</a:t>
            </a:r>
            <a:endParaRPr lang="en-US" u="sng"/>
          </a:p>
        </p:txBody>
      </p:sp>
      <p:sp>
        <p:nvSpPr>
          <p:cNvPr id="3" name="Content Placeholder 2"/>
          <p:cNvSpPr>
            <a:spLocks noGrp="1"/>
          </p:cNvSpPr>
          <p:nvPr>
            <p:ph idx="1"/>
          </p:nvPr>
        </p:nvSpPr>
        <p:spPr>
          <a:xfrm>
            <a:off x="1752600" y="762000"/>
            <a:ext cx="8763000" cy="6096000"/>
          </a:xfrm>
        </p:spPr>
        <p:txBody>
          <a:bodyPr rtlCol="0">
            <a:normAutofit/>
          </a:bodyPr>
          <a:lstStyle/>
          <a:p>
            <a:pPr marL="571500" indent="-571500">
              <a:buNone/>
              <a:defRPr/>
            </a:pPr>
            <a:r>
              <a:rPr lang="en-US" b="1" dirty="0">
                <a:solidFill>
                  <a:srgbClr val="7030A0"/>
                </a:solidFill>
                <a:latin typeface="Bodoni MT" pitchFamily="18" charset="0"/>
              </a:rPr>
              <a:t>(I) Content</a:t>
            </a:r>
          </a:p>
          <a:p>
            <a:pPr marL="571500" indent="-571500">
              <a:buFont typeface="Wingdings" pitchFamily="2" charset="2"/>
              <a:buChar char="v"/>
              <a:defRPr/>
            </a:pPr>
            <a:r>
              <a:rPr lang="en-US" b="1" dirty="0">
                <a:latin typeface="Bodoni MT" pitchFamily="18" charset="0"/>
              </a:rPr>
              <a:t>Initiative Leader </a:t>
            </a:r>
          </a:p>
          <a:p>
            <a:pPr marL="571500" indent="-571500">
              <a:defRPr/>
            </a:pPr>
            <a:r>
              <a:rPr lang="en-US" b="1" dirty="0">
                <a:solidFill>
                  <a:schemeClr val="accent2">
                    <a:lumMod val="75000"/>
                  </a:schemeClr>
                </a:solidFill>
                <a:latin typeface="Bodoni MT" pitchFamily="18" charset="0"/>
              </a:rPr>
              <a:t>Remind Goal, Procedure</a:t>
            </a:r>
          </a:p>
          <a:p>
            <a:pPr marL="571500" indent="-571500">
              <a:defRPr/>
            </a:pPr>
            <a:r>
              <a:rPr lang="en-US" b="1" dirty="0">
                <a:solidFill>
                  <a:schemeClr val="accent2">
                    <a:lumMod val="75000"/>
                  </a:schemeClr>
                </a:solidFill>
                <a:latin typeface="Bodoni MT" pitchFamily="18" charset="0"/>
              </a:rPr>
              <a:t>Contribute Systematically - Good General Knowledge &amp; Awareness of the Current Affairs</a:t>
            </a:r>
          </a:p>
          <a:p>
            <a:pPr marL="571500" indent="-571500">
              <a:defRPr/>
            </a:pPr>
            <a:r>
              <a:rPr lang="en-US" b="1" dirty="0">
                <a:solidFill>
                  <a:schemeClr val="accent2">
                    <a:lumMod val="75000"/>
                  </a:schemeClr>
                </a:solidFill>
                <a:latin typeface="Bodoni MT" pitchFamily="18" charset="0"/>
              </a:rPr>
              <a:t>Keep the discussion alive and lively</a:t>
            </a:r>
          </a:p>
          <a:p>
            <a:pPr marL="571500" indent="-571500">
              <a:defRPr/>
            </a:pPr>
            <a:r>
              <a:rPr lang="en-US" b="1" dirty="0">
                <a:solidFill>
                  <a:schemeClr val="accent2">
                    <a:lumMod val="75000"/>
                  </a:schemeClr>
                </a:solidFill>
                <a:latin typeface="Bodoni MT" pitchFamily="18" charset="0"/>
              </a:rPr>
              <a:t>If the topic is unfamiliar, wait till someone come up with important information</a:t>
            </a:r>
          </a:p>
          <a:p>
            <a:pPr marL="571500" indent="-571500">
              <a:defRPr/>
            </a:pPr>
            <a:r>
              <a:rPr lang="en-US" b="1" dirty="0">
                <a:solidFill>
                  <a:schemeClr val="accent2">
                    <a:lumMod val="75000"/>
                  </a:schemeClr>
                </a:solidFill>
                <a:latin typeface="Bodoni MT" pitchFamily="18" charset="0"/>
              </a:rPr>
              <a:t>Create Conducive Atmosphere – tending to promote or assist</a:t>
            </a:r>
          </a:p>
          <a:p>
            <a:pPr marL="571500" indent="-571500">
              <a:defRPr/>
            </a:pPr>
            <a:r>
              <a:rPr lang="en-US" b="1" dirty="0">
                <a:solidFill>
                  <a:schemeClr val="accent2">
                    <a:lumMod val="75000"/>
                  </a:schemeClr>
                </a:solidFill>
                <a:latin typeface="Bodoni MT" pitchFamily="18" charset="0"/>
              </a:rPr>
              <a:t>Promote Optimal Participation</a:t>
            </a:r>
          </a:p>
          <a:p>
            <a:pPr marL="571500" indent="-571500">
              <a:defRPr/>
            </a:pPr>
            <a:r>
              <a:rPr lang="en-US" b="1" dirty="0">
                <a:solidFill>
                  <a:schemeClr val="accent2">
                    <a:lumMod val="75000"/>
                  </a:schemeClr>
                </a:solidFill>
                <a:latin typeface="Bodoni MT" pitchFamily="18" charset="0"/>
              </a:rPr>
              <a:t>Moving the Discussion Along </a:t>
            </a:r>
          </a:p>
          <a:p>
            <a:pPr marL="571500" indent="-571500">
              <a:defRPr/>
            </a:pPr>
            <a:r>
              <a:rPr lang="en-US" b="1" dirty="0">
                <a:solidFill>
                  <a:schemeClr val="accent2">
                    <a:lumMod val="75000"/>
                  </a:schemeClr>
                </a:solidFill>
                <a:latin typeface="Bodoni MT" pitchFamily="18" charset="0"/>
              </a:rPr>
              <a:t>Handle Conflict  </a:t>
            </a:r>
          </a:p>
          <a:p>
            <a:pPr marL="571500" indent="-571500">
              <a:defRPr/>
            </a:pPr>
            <a:r>
              <a:rPr lang="en-US" b="1" dirty="0">
                <a:solidFill>
                  <a:schemeClr val="accent2">
                    <a:lumMod val="75000"/>
                  </a:schemeClr>
                </a:solidFill>
                <a:latin typeface="Bodoni MT" pitchFamily="18" charset="0"/>
              </a:rPr>
              <a:t>Effecting Closure</a:t>
            </a:r>
          </a:p>
          <a:p>
            <a:pPr marL="571500" indent="-571500">
              <a:defRPr/>
            </a:pPr>
            <a:endParaRPr lang="en-US" dirty="0"/>
          </a:p>
          <a:p>
            <a:pPr marL="571500" indent="-571500">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1020762"/>
          </a:xfrm>
        </p:spPr>
        <p:txBody>
          <a:bodyPr>
            <a:normAutofit fontScale="90000"/>
          </a:bodyPr>
          <a:lstStyle/>
          <a:p>
            <a:r>
              <a:rPr lang="en-US" dirty="0">
                <a:solidFill>
                  <a:srgbClr val="000000"/>
                </a:solidFill>
              </a:rPr>
              <a:t>Types / Techniques of Reading Skills</a:t>
            </a:r>
            <a:endParaRPr lang="en-US" dirty="0"/>
          </a:p>
        </p:txBody>
      </p:sp>
      <p:sp>
        <p:nvSpPr>
          <p:cNvPr id="3" name="Content Placeholder 2"/>
          <p:cNvSpPr>
            <a:spLocks noGrp="1"/>
          </p:cNvSpPr>
          <p:nvPr>
            <p:ph idx="1"/>
          </p:nvPr>
        </p:nvSpPr>
        <p:spPr>
          <a:xfrm>
            <a:off x="1981200" y="1447800"/>
            <a:ext cx="7467600" cy="5026152"/>
          </a:xfrm>
        </p:spPr>
        <p:txBody>
          <a:bodyPr/>
          <a:lstStyle/>
          <a:p>
            <a:pPr>
              <a:buFontTx/>
              <a:buChar char="•"/>
              <a:defRPr/>
            </a:pPr>
            <a:r>
              <a:rPr lang="en-US" dirty="0">
                <a:solidFill>
                  <a:srgbClr val="7030A0"/>
                </a:solidFill>
              </a:rPr>
              <a:t>Scanning : Reading something rapidly for a specific information. Concentrate on the key word and need not recall the exact content of the page.</a:t>
            </a:r>
          </a:p>
          <a:p>
            <a:pPr>
              <a:buFontTx/>
              <a:buChar char="•"/>
              <a:defRPr/>
            </a:pPr>
            <a:endParaRPr lang="en-US" dirty="0">
              <a:solidFill>
                <a:srgbClr val="7030A0"/>
              </a:solidFill>
            </a:endParaRPr>
          </a:p>
          <a:p>
            <a:pPr>
              <a:buFontTx/>
              <a:buChar char="•"/>
              <a:defRPr/>
            </a:pPr>
            <a:r>
              <a:rPr lang="en-US" dirty="0">
                <a:solidFill>
                  <a:srgbClr val="7030A0"/>
                </a:solidFill>
              </a:rPr>
              <a:t>Skimming : Reading a text quickly to gain a general impression of whether the text is of any use . The purpose is to get an overview of the text to check its relevance.</a:t>
            </a:r>
          </a:p>
          <a:p>
            <a:pPr>
              <a:buFontTx/>
              <a:buChar char="•"/>
              <a:defRPr/>
            </a:pPr>
            <a:endParaRPr lang="en-US" dirty="0">
              <a:solidFill>
                <a:srgbClr val="7030A0"/>
              </a:solidFill>
            </a:endParaRPr>
          </a:p>
          <a:p>
            <a:pPr>
              <a:buFontTx/>
              <a:buChar char="•"/>
              <a:defRPr/>
            </a:pPr>
            <a:r>
              <a:rPr lang="en-US" dirty="0">
                <a:solidFill>
                  <a:srgbClr val="7030A0"/>
                </a:solidFill>
              </a:rPr>
              <a:t>Word for Word : When some textual material is not readily understood and it requires a slow, careful and analytical reading.</a:t>
            </a:r>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0"/>
            <a:ext cx="8686800" cy="6858000"/>
          </a:xfrm>
        </p:spPr>
        <p:txBody>
          <a:bodyPr/>
          <a:lstStyle/>
          <a:p>
            <a:pPr>
              <a:buFont typeface="Arial" charset="0"/>
              <a:buNone/>
              <a:defRPr/>
            </a:pPr>
            <a:r>
              <a:rPr lang="en-US" b="1" dirty="0">
                <a:solidFill>
                  <a:srgbClr val="7030A0"/>
                </a:solidFill>
              </a:rPr>
              <a:t>(II) Communication</a:t>
            </a:r>
          </a:p>
          <a:p>
            <a:pPr>
              <a:defRPr/>
            </a:pPr>
            <a:r>
              <a:rPr lang="en-US" b="1" dirty="0">
                <a:solidFill>
                  <a:schemeClr val="accent2">
                    <a:lumMod val="75000"/>
                  </a:schemeClr>
                </a:solidFill>
              </a:rPr>
              <a:t>Use simple and appropriate words with right pronunciation</a:t>
            </a:r>
          </a:p>
          <a:p>
            <a:pPr>
              <a:lnSpc>
                <a:spcPct val="150000"/>
              </a:lnSpc>
              <a:defRPr/>
            </a:pPr>
            <a:r>
              <a:rPr lang="en-US" b="1" dirty="0">
                <a:solidFill>
                  <a:schemeClr val="accent2">
                    <a:lumMod val="75000"/>
                  </a:schemeClr>
                </a:solidFill>
              </a:rPr>
              <a:t>Use grammatically correct sentences, concise and unambiguous expression</a:t>
            </a:r>
          </a:p>
          <a:p>
            <a:pPr>
              <a:lnSpc>
                <a:spcPct val="150000"/>
              </a:lnSpc>
              <a:defRPr/>
            </a:pPr>
            <a:r>
              <a:rPr lang="en-US" b="1" dirty="0">
                <a:solidFill>
                  <a:schemeClr val="accent2">
                    <a:lumMod val="75000"/>
                  </a:schemeClr>
                </a:solidFill>
              </a:rPr>
              <a:t>Use simple language without exaggeration</a:t>
            </a:r>
          </a:p>
          <a:p>
            <a:pPr>
              <a:lnSpc>
                <a:spcPct val="150000"/>
              </a:lnSpc>
              <a:defRPr/>
            </a:pPr>
            <a:r>
              <a:rPr lang="en-US" b="1" dirty="0">
                <a:solidFill>
                  <a:schemeClr val="accent2">
                    <a:lumMod val="75000"/>
                  </a:schemeClr>
                </a:solidFill>
              </a:rPr>
              <a:t>Speak fluently but with a moderate speed, pauses and volume</a:t>
            </a:r>
          </a:p>
          <a:p>
            <a:pPr>
              <a:defRPr/>
            </a:pPr>
            <a:r>
              <a:rPr lang="en-US" b="1" dirty="0">
                <a:solidFill>
                  <a:schemeClr val="accent2">
                    <a:lumMod val="75000"/>
                  </a:schemeClr>
                </a:solidFill>
              </a:rPr>
              <a:t>Use tone variation and do not let your speech become monotonous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52400"/>
            <a:ext cx="8686800" cy="6553200"/>
          </a:xfrm>
        </p:spPr>
        <p:txBody>
          <a:bodyPr/>
          <a:lstStyle/>
          <a:p>
            <a:pPr>
              <a:lnSpc>
                <a:spcPct val="150000"/>
              </a:lnSpc>
              <a:defRPr/>
            </a:pPr>
            <a:r>
              <a:rPr lang="en-US" b="1" dirty="0">
                <a:solidFill>
                  <a:schemeClr val="accent2">
                    <a:lumMod val="75000"/>
                  </a:schemeClr>
                </a:solidFill>
              </a:rPr>
              <a:t>Do not interact just in monosyllables </a:t>
            </a:r>
          </a:p>
          <a:p>
            <a:pPr>
              <a:lnSpc>
                <a:spcPct val="150000"/>
              </a:lnSpc>
              <a:defRPr/>
            </a:pPr>
            <a:r>
              <a:rPr lang="en-US" b="1" dirty="0">
                <a:solidFill>
                  <a:schemeClr val="accent2">
                    <a:lumMod val="75000"/>
                  </a:schemeClr>
                </a:solidFill>
              </a:rPr>
              <a:t>Do not use non-word fillers too often- uh, um, </a:t>
            </a:r>
            <a:r>
              <a:rPr lang="en-US" b="1" dirty="0" err="1">
                <a:solidFill>
                  <a:schemeClr val="accent2">
                    <a:lumMod val="75000"/>
                  </a:schemeClr>
                </a:solidFill>
              </a:rPr>
              <a:t>er</a:t>
            </a:r>
            <a:r>
              <a:rPr lang="en-US" b="1" dirty="0">
                <a:solidFill>
                  <a:schemeClr val="accent2">
                    <a:lumMod val="75000"/>
                  </a:schemeClr>
                </a:solidFill>
              </a:rPr>
              <a:t> ,ah</a:t>
            </a:r>
          </a:p>
          <a:p>
            <a:pPr>
              <a:lnSpc>
                <a:spcPct val="150000"/>
              </a:lnSpc>
              <a:defRPr/>
            </a:pPr>
            <a:r>
              <a:rPr lang="en-US" b="1" dirty="0">
                <a:solidFill>
                  <a:schemeClr val="accent2">
                    <a:lumMod val="75000"/>
                  </a:schemeClr>
                </a:solidFill>
              </a:rPr>
              <a:t>Filler sounds must be checked</a:t>
            </a:r>
          </a:p>
          <a:p>
            <a:pPr>
              <a:lnSpc>
                <a:spcPct val="150000"/>
              </a:lnSpc>
              <a:defRPr/>
            </a:pPr>
            <a:r>
              <a:rPr lang="en-US" b="1" dirty="0">
                <a:solidFill>
                  <a:schemeClr val="accent2">
                    <a:lumMod val="75000"/>
                  </a:schemeClr>
                </a:solidFill>
              </a:rPr>
              <a:t>Do not use slang</a:t>
            </a:r>
          </a:p>
          <a:p>
            <a:pPr>
              <a:lnSpc>
                <a:spcPct val="150000"/>
              </a:lnSpc>
              <a:defRPr/>
            </a:pPr>
            <a:r>
              <a:rPr lang="en-US" b="1" dirty="0">
                <a:solidFill>
                  <a:schemeClr val="accent2">
                    <a:lumMod val="75000"/>
                  </a:schemeClr>
                </a:solidFill>
              </a:rPr>
              <a:t>Use linking phrases to link arguments</a:t>
            </a:r>
          </a:p>
          <a:p>
            <a:pPr>
              <a:lnSpc>
                <a:spcPct val="150000"/>
              </a:lnSpc>
              <a:defRPr/>
            </a:pPr>
            <a:r>
              <a:rPr lang="en-US" b="1" dirty="0">
                <a:solidFill>
                  <a:schemeClr val="accent2">
                    <a:lumMod val="75000"/>
                  </a:schemeClr>
                </a:solidFill>
              </a:rPr>
              <a:t>Make use of polite expressions to disagree or to interrupt others</a:t>
            </a:r>
          </a:p>
          <a:p>
            <a:pPr>
              <a:lnSpc>
                <a:spcPct val="150000"/>
              </a:lnSpc>
              <a:defRPr/>
            </a:pPr>
            <a:r>
              <a:rPr lang="en-US" b="1" dirty="0">
                <a:solidFill>
                  <a:schemeClr val="accent2">
                    <a:lumMod val="75000"/>
                  </a:schemeClr>
                </a:solidFill>
              </a:rPr>
              <a:t>Avoid using technical terms</a:t>
            </a:r>
          </a:p>
          <a:p>
            <a:pPr>
              <a:defRPr/>
            </a:pPr>
            <a:endParaRPr lang="en-US" dirty="0"/>
          </a:p>
          <a:p>
            <a:pPr>
              <a:defRPr/>
            </a:pPr>
            <a:endParaRPr lang="en-US" dirty="0"/>
          </a:p>
          <a:p>
            <a:pPr>
              <a:defRPr/>
            </a:pP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381000"/>
            <a:ext cx="8229600" cy="6248400"/>
          </a:xfrm>
        </p:spPr>
        <p:txBody>
          <a:bodyPr/>
          <a:lstStyle/>
          <a:p>
            <a:pPr>
              <a:buFont typeface="Arial" charset="0"/>
              <a:buNone/>
              <a:defRPr/>
            </a:pPr>
            <a:r>
              <a:rPr lang="en-US" b="1">
                <a:solidFill>
                  <a:srgbClr val="7030A0"/>
                </a:solidFill>
              </a:rPr>
              <a:t>III) Critical Thinking  </a:t>
            </a:r>
            <a:r>
              <a:rPr lang="en-US"/>
              <a:t>: </a:t>
            </a:r>
            <a:r>
              <a:rPr lang="en-US" b="1">
                <a:solidFill>
                  <a:schemeClr val="accent2">
                    <a:lumMod val="75000"/>
                  </a:schemeClr>
                </a:solidFill>
              </a:rPr>
              <a:t>A good discussion always involves a lot of networking. Networking involves active thinking, building on one another’s points, negotiating , persuading and collating views.</a:t>
            </a:r>
          </a:p>
          <a:p>
            <a:pPr>
              <a:buFont typeface="Arial" charset="0"/>
              <a:buNone/>
              <a:defRPr/>
            </a:pPr>
            <a:r>
              <a:rPr lang="en-US" b="1">
                <a:solidFill>
                  <a:srgbClr val="7030A0"/>
                </a:solidFill>
              </a:rPr>
              <a:t>To improve Critical Thinking</a:t>
            </a:r>
            <a:r>
              <a:rPr lang="en-US" b="1"/>
              <a:t> : </a:t>
            </a:r>
          </a:p>
          <a:p>
            <a:pPr marL="514350" indent="-514350">
              <a:buFont typeface="Arial" charset="0"/>
              <a:buAutoNum type="arabicParenR"/>
              <a:defRPr/>
            </a:pPr>
            <a:r>
              <a:rPr lang="en-US" b="1">
                <a:solidFill>
                  <a:schemeClr val="accent2">
                    <a:lumMod val="75000"/>
                  </a:schemeClr>
                </a:solidFill>
              </a:rPr>
              <a:t>Restraining your emotions</a:t>
            </a:r>
          </a:p>
          <a:p>
            <a:pPr marL="514350" indent="-514350">
              <a:buFont typeface="Arial" charset="0"/>
              <a:buAutoNum type="arabicParenR"/>
              <a:defRPr/>
            </a:pPr>
            <a:r>
              <a:rPr lang="en-US" b="1">
                <a:solidFill>
                  <a:schemeClr val="accent2">
                    <a:lumMod val="75000"/>
                  </a:schemeClr>
                </a:solidFill>
              </a:rPr>
              <a:t>Looking at things differently</a:t>
            </a:r>
          </a:p>
          <a:p>
            <a:pPr marL="514350" indent="-514350">
              <a:buFont typeface="Arial" charset="0"/>
              <a:buAutoNum type="arabicParenR"/>
              <a:defRPr/>
            </a:pPr>
            <a:r>
              <a:rPr lang="en-US" b="1">
                <a:solidFill>
                  <a:schemeClr val="accent2">
                    <a:lumMod val="75000"/>
                  </a:schemeClr>
                </a:solidFill>
              </a:rPr>
              <a:t>Analysing information</a:t>
            </a:r>
          </a:p>
          <a:p>
            <a:pPr marL="514350" indent="-514350">
              <a:buFont typeface="Arial" charset="0"/>
              <a:buAutoNum type="arabicParenR"/>
              <a:defRPr/>
            </a:pPr>
            <a:r>
              <a:rPr lang="en-US" b="1">
                <a:solidFill>
                  <a:schemeClr val="accent2">
                    <a:lumMod val="75000"/>
                  </a:schemeClr>
                </a:solidFill>
              </a:rPr>
              <a:t>Asking Questions</a:t>
            </a:r>
          </a:p>
          <a:p>
            <a:pPr marL="514350" indent="-514350">
              <a:buFont typeface="Arial" charset="0"/>
              <a:buAutoNum type="arabicParenR"/>
              <a:defRPr/>
            </a:pPr>
            <a:r>
              <a:rPr lang="en-US" b="1">
                <a:solidFill>
                  <a:schemeClr val="accent2">
                    <a:lumMod val="75000"/>
                  </a:schemeClr>
                </a:solidFill>
              </a:rPr>
              <a:t>Solving Problems</a:t>
            </a:r>
          </a:p>
          <a:p>
            <a:pPr>
              <a:buFont typeface="Arial" charset="0"/>
              <a:buNone/>
              <a:defRPr/>
            </a:pPr>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52400"/>
            <a:ext cx="8229600" cy="6553200"/>
          </a:xfrm>
        </p:spPr>
        <p:txBody>
          <a:bodyPr/>
          <a:lstStyle/>
          <a:p>
            <a:pPr>
              <a:buFont typeface="Arial" charset="0"/>
              <a:buNone/>
              <a:defRPr/>
            </a:pPr>
            <a:r>
              <a:rPr lang="en-US" b="1" dirty="0">
                <a:solidFill>
                  <a:srgbClr val="7030A0"/>
                </a:solidFill>
              </a:rPr>
              <a:t>IV) Knowledge of Group Dynamics</a:t>
            </a:r>
          </a:p>
          <a:p>
            <a:pPr>
              <a:buFont typeface="Arial" charset="0"/>
              <a:buNone/>
              <a:defRPr/>
            </a:pPr>
            <a:r>
              <a:rPr lang="en-US" b="1" u="sng" dirty="0">
                <a:solidFill>
                  <a:schemeClr val="accent2">
                    <a:lumMod val="75000"/>
                  </a:schemeClr>
                </a:solidFill>
              </a:rPr>
              <a:t>To manage a group well :</a:t>
            </a:r>
          </a:p>
          <a:p>
            <a:pPr>
              <a:defRPr/>
            </a:pPr>
            <a:r>
              <a:rPr lang="en-US" b="1" dirty="0">
                <a:solidFill>
                  <a:schemeClr val="accent2">
                    <a:lumMod val="75000"/>
                  </a:schemeClr>
                </a:solidFill>
              </a:rPr>
              <a:t>Generate agreement on a common viewpoint</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Be adaptable</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Show positive attitude</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Do not Distract others</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Accept Criticism sportingly</a:t>
            </a:r>
          </a:p>
          <a:p>
            <a:pPr>
              <a:defRPr/>
            </a:pPr>
            <a:endParaRPr lang="en-US" b="1" dirty="0">
              <a:solidFill>
                <a:srgbClr val="7030A0"/>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52400"/>
            <a:ext cx="8763000" cy="6553200"/>
          </a:xfrm>
        </p:spPr>
        <p:txBody>
          <a:bodyPr/>
          <a:lstStyle/>
          <a:p>
            <a:pPr>
              <a:defRPr/>
            </a:pPr>
            <a:r>
              <a:rPr lang="en-US" b="1" dirty="0">
                <a:solidFill>
                  <a:schemeClr val="accent2">
                    <a:lumMod val="75000"/>
                  </a:schemeClr>
                </a:solidFill>
              </a:rPr>
              <a:t>Motivate other participants</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Deal with hostile members and conflicts tactfully</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Join the Discussion</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Never enter the discussion with a disagreement</a:t>
            </a:r>
          </a:p>
          <a:p>
            <a:pPr>
              <a:buFont typeface="Arial" charset="0"/>
              <a:buNone/>
              <a:defRPr/>
            </a:pPr>
            <a:endParaRPr lang="en-US" b="1" dirty="0">
              <a:solidFill>
                <a:schemeClr val="accent2">
                  <a:lumMod val="75000"/>
                </a:schemeClr>
              </a:solidFill>
            </a:endParaRPr>
          </a:p>
          <a:p>
            <a:pPr>
              <a:defRPr/>
            </a:pPr>
            <a:r>
              <a:rPr lang="en-US" b="1" dirty="0">
                <a:solidFill>
                  <a:schemeClr val="accent2">
                    <a:lumMod val="75000"/>
                  </a:schemeClr>
                </a:solidFill>
              </a:rPr>
              <a:t>Do not make a personal remarks</a:t>
            </a:r>
          </a:p>
          <a:p>
            <a:pPr>
              <a:defRPr/>
            </a:pPr>
            <a:endParaRPr lang="en-US" b="1" dirty="0">
              <a:solidFill>
                <a:schemeClr val="accent2">
                  <a:lumMod val="75000"/>
                </a:schemeClr>
              </a:solidFill>
            </a:endParaRPr>
          </a:p>
          <a:p>
            <a:pPr>
              <a:defRPr/>
            </a:pPr>
            <a:r>
              <a:rPr lang="en-US" b="1" dirty="0">
                <a:solidFill>
                  <a:schemeClr val="accent2">
                    <a:lumMod val="75000"/>
                  </a:schemeClr>
                </a:solidFill>
              </a:rPr>
              <a:t>Have a shared leadership</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752600" y="304800"/>
            <a:ext cx="8686800" cy="6324600"/>
          </a:xfrm>
        </p:spPr>
        <p:txBody>
          <a:bodyPr>
            <a:normAutofit/>
          </a:bodyPr>
          <a:lstStyle/>
          <a:p>
            <a:pPr>
              <a:buFont typeface="Wingdings" pitchFamily="2" charset="2"/>
              <a:buChar char="v"/>
            </a:pPr>
            <a:r>
              <a:rPr lang="en-US" b="1" dirty="0">
                <a:solidFill>
                  <a:srgbClr val="FF0000"/>
                </a:solidFill>
              </a:rPr>
              <a:t>Process of a Group Discussion</a:t>
            </a:r>
          </a:p>
          <a:p>
            <a:pPr>
              <a:buNone/>
            </a:pPr>
            <a:endParaRPr lang="en-US" b="1" dirty="0">
              <a:solidFill>
                <a:srgbClr val="FF0000"/>
              </a:solidFill>
            </a:endParaRPr>
          </a:p>
          <a:p>
            <a:pPr>
              <a:buFont typeface="Wingdings" pitchFamily="2" charset="2"/>
              <a:buChar char="§"/>
            </a:pPr>
            <a:r>
              <a:rPr lang="en-US" dirty="0"/>
              <a:t>Topic is declared beforehand or can choose from the given ones</a:t>
            </a:r>
          </a:p>
          <a:p>
            <a:pPr>
              <a:buFont typeface="Wingdings" pitchFamily="2" charset="2"/>
              <a:buChar char="§"/>
            </a:pPr>
            <a:r>
              <a:rPr lang="en-US" dirty="0"/>
              <a:t>Anyone can initiate discussion or a particular candidate</a:t>
            </a:r>
          </a:p>
          <a:p>
            <a:pPr>
              <a:buFont typeface="Wingdings" pitchFamily="2" charset="2"/>
              <a:buChar char="§"/>
            </a:pPr>
            <a:r>
              <a:rPr lang="en-US" dirty="0"/>
              <a:t>One person may conclude or a particular member</a:t>
            </a:r>
          </a:p>
          <a:p>
            <a:pPr>
              <a:buFont typeface="Wingdings" pitchFamily="2" charset="2"/>
              <a:buChar char="§"/>
            </a:pPr>
            <a:r>
              <a:rPr lang="en-US" dirty="0"/>
              <a:t>Group can decide the procedure or follow as per the instructions</a:t>
            </a:r>
          </a:p>
          <a:p>
            <a:pPr>
              <a:buFont typeface="Wingdings" pitchFamily="2" charset="2"/>
              <a:buChar char="§"/>
            </a:pPr>
            <a:r>
              <a:rPr lang="en-US" dirty="0"/>
              <a:t>Discussion may take place on a topic to find common solution</a:t>
            </a:r>
          </a:p>
          <a:p>
            <a:pPr>
              <a:buFont typeface="Wingdings" pitchFamily="2" charset="2"/>
              <a:buChar char="§"/>
            </a:pPr>
            <a:r>
              <a:rPr lang="en-US" dirty="0"/>
              <a:t>GDs can be conducted through teleconferencing also</a:t>
            </a:r>
          </a:p>
          <a:p>
            <a:pPr>
              <a:buFont typeface="Wingdings" pitchFamily="2" charset="2"/>
              <a:buChar char="§"/>
            </a:pPr>
            <a:r>
              <a:rPr lang="en-US" dirty="0"/>
              <a:t>GDs may be conducted in the form of case study</a:t>
            </a:r>
          </a:p>
          <a:p>
            <a:pPr>
              <a:buFont typeface="Wingdings" pitchFamily="2" charset="2"/>
              <a:buChar char="Ø"/>
            </a:pPr>
            <a:endParaRPr lang="en-US" dirty="0"/>
          </a:p>
          <a:p>
            <a:pPr>
              <a:buFont typeface="Arial" charset="0"/>
              <a:buNone/>
            </a:pP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752600" y="304800"/>
            <a:ext cx="8686800" cy="6324600"/>
          </a:xfrm>
        </p:spPr>
        <p:txBody>
          <a:bodyPr>
            <a:normAutofit/>
          </a:bodyPr>
          <a:lstStyle/>
          <a:p>
            <a:pPr>
              <a:buFont typeface="Wingdings" pitchFamily="2" charset="2"/>
              <a:buChar char="§"/>
            </a:pPr>
            <a:endParaRPr lang="en-US" sz="2000" dirty="0"/>
          </a:p>
          <a:p>
            <a:pPr>
              <a:buFont typeface="Wingdings" pitchFamily="2" charset="2"/>
              <a:buChar char="v"/>
            </a:pPr>
            <a:r>
              <a:rPr lang="en-US" b="1" dirty="0">
                <a:solidFill>
                  <a:srgbClr val="FF0000"/>
                </a:solidFill>
              </a:rPr>
              <a:t>Topics for Group Discussion : </a:t>
            </a:r>
          </a:p>
          <a:p>
            <a:r>
              <a:rPr lang="en-US" dirty="0"/>
              <a:t>Abstract  - Perceptive and creative thinking more than facts. Example: Black is beautiful</a:t>
            </a:r>
          </a:p>
          <a:p>
            <a:r>
              <a:rPr lang="en-US" dirty="0"/>
              <a:t>Concrete – Need factual content in combination with the right perspective. Example: Deforestation is harmful</a:t>
            </a:r>
          </a:p>
          <a:p>
            <a:pPr>
              <a:buNone/>
            </a:pPr>
            <a:r>
              <a:rPr lang="en-US" b="1" dirty="0">
                <a:solidFill>
                  <a:srgbClr val="7030A0"/>
                </a:solidFill>
              </a:rPr>
              <a:t>Range of Topics : </a:t>
            </a:r>
          </a:p>
          <a:p>
            <a:pPr>
              <a:buFont typeface="Arial" charset="0"/>
              <a:buNone/>
            </a:pPr>
            <a:r>
              <a:rPr lang="en-US" dirty="0"/>
              <a:t>	Current, Social, Political, Economic Management,	 </a:t>
            </a:r>
          </a:p>
          <a:p>
            <a:pPr>
              <a:buFont typeface="Arial" charset="0"/>
              <a:buNone/>
            </a:pPr>
            <a:r>
              <a:rPr lang="en-US" dirty="0"/>
              <a:t>   Case Studies, Abstract / Creative</a:t>
            </a:r>
          </a:p>
          <a:p>
            <a:pPr>
              <a:buFont typeface="Wingdings" pitchFamily="2" charset="2"/>
              <a:buChar char="Ø"/>
            </a:pPr>
            <a:endParaRPr lang="en-US" dirty="0"/>
          </a:p>
          <a:p>
            <a:pPr>
              <a:buFont typeface="Arial" charset="0"/>
              <a:buNone/>
            </a:pP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0"/>
            <a:ext cx="8229600" cy="609600"/>
          </a:xfrm>
        </p:spPr>
        <p:txBody>
          <a:bodyPr>
            <a:normAutofit fontScale="90000"/>
          </a:bodyPr>
          <a:lstStyle/>
          <a:p>
            <a:r>
              <a:rPr lang="en-US" b="1">
                <a:solidFill>
                  <a:srgbClr val="7030A0"/>
                </a:solidFill>
              </a:rPr>
              <a:t>Leadership Skills</a:t>
            </a:r>
          </a:p>
        </p:txBody>
      </p:sp>
      <p:sp>
        <p:nvSpPr>
          <p:cNvPr id="3" name="Content Placeholder 2"/>
          <p:cNvSpPr>
            <a:spLocks noGrp="1"/>
          </p:cNvSpPr>
          <p:nvPr>
            <p:ph idx="1"/>
          </p:nvPr>
        </p:nvSpPr>
        <p:spPr>
          <a:xfrm>
            <a:off x="1676400" y="609600"/>
            <a:ext cx="8839200" cy="6096000"/>
          </a:xfrm>
        </p:spPr>
        <p:txBody>
          <a:bodyPr/>
          <a:lstStyle/>
          <a:p>
            <a:pPr marL="514350" indent="-514350">
              <a:buNone/>
              <a:defRPr/>
            </a:pPr>
            <a:r>
              <a:rPr lang="en-US" b="1" dirty="0"/>
              <a:t>(I) Being Polite but Firm</a:t>
            </a:r>
            <a:r>
              <a:rPr lang="en-US" dirty="0"/>
              <a:t> : </a:t>
            </a:r>
          </a:p>
          <a:p>
            <a:pPr marL="514350" indent="-514350">
              <a:defRPr/>
            </a:pPr>
            <a:r>
              <a:rPr lang="en-US" sz="2200" b="1" dirty="0">
                <a:solidFill>
                  <a:schemeClr val="accent2">
                    <a:lumMod val="75000"/>
                  </a:schemeClr>
                </a:solidFill>
              </a:rPr>
              <a:t>Do not apologize when you disagree with someone</a:t>
            </a:r>
          </a:p>
          <a:p>
            <a:pPr marL="514350" indent="-514350">
              <a:defRPr/>
            </a:pPr>
            <a:r>
              <a:rPr lang="en-US" sz="2200" b="1" dirty="0">
                <a:solidFill>
                  <a:schemeClr val="accent2">
                    <a:lumMod val="75000"/>
                  </a:schemeClr>
                </a:solidFill>
              </a:rPr>
              <a:t>Do not make sentences sound like questions</a:t>
            </a:r>
          </a:p>
          <a:p>
            <a:pPr marL="514350" indent="-514350">
              <a:defRPr/>
            </a:pPr>
            <a:r>
              <a:rPr lang="en-US" sz="2200" b="1" dirty="0">
                <a:solidFill>
                  <a:schemeClr val="accent2">
                    <a:lumMod val="75000"/>
                  </a:schemeClr>
                </a:solidFill>
              </a:rPr>
              <a:t>Avoid using tag questions</a:t>
            </a:r>
          </a:p>
          <a:p>
            <a:pPr marL="514350" indent="-514350">
              <a:defRPr/>
            </a:pPr>
            <a:r>
              <a:rPr lang="en-US" sz="2200" b="1" dirty="0">
                <a:solidFill>
                  <a:schemeClr val="accent2">
                    <a:lumMod val="75000"/>
                  </a:schemeClr>
                </a:solidFill>
              </a:rPr>
              <a:t>Do not say anything unless you’ve completed your thoughts</a:t>
            </a:r>
          </a:p>
          <a:p>
            <a:pPr marL="514350" indent="-514350">
              <a:defRPr/>
            </a:pPr>
            <a:r>
              <a:rPr lang="en-US" sz="2200" b="1" dirty="0">
                <a:solidFill>
                  <a:schemeClr val="accent2">
                    <a:lumMod val="75000"/>
                  </a:schemeClr>
                </a:solidFill>
              </a:rPr>
              <a:t>Use the ‘I’ language</a:t>
            </a:r>
          </a:p>
          <a:p>
            <a:pPr marL="514350" indent="-514350">
              <a:defRPr/>
            </a:pPr>
            <a:r>
              <a:rPr lang="en-US" sz="2200" b="1" dirty="0">
                <a:solidFill>
                  <a:schemeClr val="accent2">
                    <a:lumMod val="75000"/>
                  </a:schemeClr>
                </a:solidFill>
              </a:rPr>
              <a:t>Do not allow yourself to be interrupted</a:t>
            </a:r>
          </a:p>
          <a:p>
            <a:pPr marL="514350" indent="-514350">
              <a:defRPr/>
            </a:pPr>
            <a:r>
              <a:rPr lang="en-US" sz="2200" b="1" dirty="0">
                <a:solidFill>
                  <a:schemeClr val="accent2">
                    <a:lumMod val="75000"/>
                  </a:schemeClr>
                </a:solidFill>
              </a:rPr>
              <a:t>To make a statement powerful, try and drop the tone of your voice at the end of the sentence.</a:t>
            </a:r>
          </a:p>
          <a:p>
            <a:pPr marL="514350" indent="-514350">
              <a:defRPr/>
            </a:pPr>
            <a:r>
              <a:rPr lang="en-US" sz="2200" b="1" dirty="0">
                <a:solidFill>
                  <a:schemeClr val="accent2">
                    <a:lumMod val="75000"/>
                  </a:schemeClr>
                </a:solidFill>
              </a:rPr>
              <a:t>Be assertive and not aggressive.</a:t>
            </a:r>
          </a:p>
          <a:p>
            <a:pPr marL="514350" indent="-514350">
              <a:defRPr/>
            </a:pPr>
            <a:r>
              <a:rPr lang="en-US" sz="2200" b="1" dirty="0">
                <a:solidFill>
                  <a:schemeClr val="accent2">
                    <a:lumMod val="75000"/>
                  </a:schemeClr>
                </a:solidFill>
              </a:rPr>
              <a:t>If we feel suggested ideas by other member may not go well with the organization, we need to express our view firmly but politely</a:t>
            </a:r>
          </a:p>
          <a:p>
            <a:pPr>
              <a:defRPr/>
            </a:pP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381000"/>
            <a:ext cx="8610600" cy="6172200"/>
          </a:xfrm>
        </p:spPr>
        <p:txBody>
          <a:bodyPr/>
          <a:lstStyle/>
          <a:p>
            <a:pPr>
              <a:buFont typeface="Arial" charset="0"/>
              <a:buNone/>
              <a:defRPr/>
            </a:pPr>
            <a:r>
              <a:rPr lang="en-US" b="1"/>
              <a:t>II) Handling Difficult Questions and Criticism</a:t>
            </a:r>
          </a:p>
          <a:p>
            <a:pPr>
              <a:buFont typeface="Arial" charset="0"/>
              <a:buNone/>
              <a:defRPr/>
            </a:pPr>
            <a:r>
              <a:rPr lang="en-US" b="1" u="sng"/>
              <a:t>Questions</a:t>
            </a:r>
          </a:p>
          <a:p>
            <a:pPr>
              <a:defRPr/>
            </a:pPr>
            <a:r>
              <a:rPr lang="en-US" b="1">
                <a:solidFill>
                  <a:schemeClr val="accent2">
                    <a:lumMod val="75000"/>
                  </a:schemeClr>
                </a:solidFill>
              </a:rPr>
              <a:t>Before you answer a question, always think it over</a:t>
            </a:r>
          </a:p>
          <a:p>
            <a:pPr>
              <a:defRPr/>
            </a:pPr>
            <a:r>
              <a:rPr lang="en-US" b="1">
                <a:solidFill>
                  <a:schemeClr val="accent2">
                    <a:lumMod val="75000"/>
                  </a:schemeClr>
                </a:solidFill>
              </a:rPr>
              <a:t>Avoid prolonged discussions, responses and arguments with one person</a:t>
            </a:r>
          </a:p>
          <a:p>
            <a:pPr>
              <a:defRPr/>
            </a:pPr>
            <a:r>
              <a:rPr lang="en-US" b="1">
                <a:solidFill>
                  <a:schemeClr val="accent2">
                    <a:lumMod val="75000"/>
                  </a:schemeClr>
                </a:solidFill>
              </a:rPr>
              <a:t>Avoid providing detailed responses to questions that will take the focus away </a:t>
            </a:r>
          </a:p>
          <a:p>
            <a:pPr>
              <a:defRPr/>
            </a:pPr>
            <a:r>
              <a:rPr lang="en-US" b="1">
                <a:solidFill>
                  <a:schemeClr val="accent2">
                    <a:lumMod val="75000"/>
                  </a:schemeClr>
                </a:solidFill>
              </a:rPr>
              <a:t>Pre-empt a Difficult question</a:t>
            </a:r>
          </a:p>
          <a:p>
            <a:pPr>
              <a:defRPr/>
            </a:pPr>
            <a:r>
              <a:rPr lang="en-US" b="1">
                <a:solidFill>
                  <a:schemeClr val="accent2">
                    <a:lumMod val="75000"/>
                  </a:schemeClr>
                </a:solidFill>
              </a:rPr>
              <a:t>After you’ve responded to a person, ask them if you’ve answered to their satisfaction</a:t>
            </a:r>
          </a:p>
          <a:p>
            <a:pPr>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1"/>
            <a:ext cx="8229600" cy="5592763"/>
          </a:xfrm>
        </p:spPr>
        <p:txBody>
          <a:bodyPr/>
          <a:lstStyle/>
          <a:p>
            <a:pPr>
              <a:defRPr/>
            </a:pPr>
            <a:r>
              <a:rPr lang="en-US" b="1" u="sng" dirty="0"/>
              <a:t>Criticisms</a:t>
            </a:r>
          </a:p>
          <a:p>
            <a:pPr>
              <a:defRPr/>
            </a:pPr>
            <a:r>
              <a:rPr lang="en-US" b="1" dirty="0">
                <a:solidFill>
                  <a:schemeClr val="accent2">
                    <a:lumMod val="75000"/>
                  </a:schemeClr>
                </a:solidFill>
              </a:rPr>
              <a:t>Not to become nervous and defensive the moment someone disagrees  ( approach / flaw)</a:t>
            </a:r>
          </a:p>
          <a:p>
            <a:pPr>
              <a:defRPr/>
            </a:pPr>
            <a:r>
              <a:rPr lang="en-US" b="1" dirty="0">
                <a:solidFill>
                  <a:schemeClr val="accent2">
                    <a:lumMod val="75000"/>
                  </a:schemeClr>
                </a:solidFill>
              </a:rPr>
              <a:t>Keep an open mind and try to judge your own statements objectively</a:t>
            </a:r>
          </a:p>
          <a:p>
            <a:pPr>
              <a:defRPr/>
            </a:pPr>
            <a:r>
              <a:rPr lang="en-US" b="1" dirty="0">
                <a:solidFill>
                  <a:schemeClr val="accent2">
                    <a:lumMod val="75000"/>
                  </a:schemeClr>
                </a:solidFill>
              </a:rPr>
              <a:t>Do not hold grudges against people</a:t>
            </a:r>
          </a:p>
          <a:p>
            <a:pPr>
              <a:buFont typeface="Arial" charset="0"/>
              <a:buNone/>
              <a:defRPr/>
            </a:pPr>
            <a:endParaRPr lang="en-US" dirty="0"/>
          </a:p>
          <a:p>
            <a:pP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7467600" cy="1020762"/>
          </a:xfrm>
        </p:spPr>
        <p:txBody>
          <a:bodyPr>
            <a:normAutofit fontScale="90000"/>
          </a:bodyPr>
          <a:lstStyle/>
          <a:p>
            <a:r>
              <a:rPr lang="en-US" dirty="0">
                <a:solidFill>
                  <a:srgbClr val="000000"/>
                </a:solidFill>
              </a:rPr>
              <a:t>Types / Techniques of Reading Skills</a:t>
            </a:r>
            <a:endParaRPr lang="en-US" dirty="0"/>
          </a:p>
        </p:txBody>
      </p:sp>
      <p:sp>
        <p:nvSpPr>
          <p:cNvPr id="3" name="Content Placeholder 2"/>
          <p:cNvSpPr>
            <a:spLocks noGrp="1"/>
          </p:cNvSpPr>
          <p:nvPr>
            <p:ph idx="1"/>
          </p:nvPr>
        </p:nvSpPr>
        <p:spPr>
          <a:xfrm>
            <a:off x="1981200" y="1447800"/>
            <a:ext cx="7467600" cy="5026152"/>
          </a:xfrm>
        </p:spPr>
        <p:txBody>
          <a:bodyPr>
            <a:normAutofit/>
          </a:bodyPr>
          <a:lstStyle/>
          <a:p>
            <a:pPr algn="just">
              <a:buFontTx/>
              <a:buChar char="•"/>
              <a:defRPr/>
            </a:pPr>
            <a:r>
              <a:rPr lang="en-US" b="1" dirty="0">
                <a:solidFill>
                  <a:srgbClr val="7030A0"/>
                </a:solidFill>
              </a:rPr>
              <a:t>Extensive Reading : </a:t>
            </a:r>
            <a:r>
              <a:rPr lang="en-US" dirty="0">
                <a:solidFill>
                  <a:srgbClr val="7030A0"/>
                </a:solidFill>
              </a:rPr>
              <a:t>Broaden the general understanding of a subject. Read for pleasure with emphasis on understanding the overall meaning.</a:t>
            </a:r>
          </a:p>
          <a:p>
            <a:pPr>
              <a:buFontTx/>
              <a:buChar char="•"/>
              <a:defRPr/>
            </a:pPr>
            <a:endParaRPr lang="en-US" dirty="0">
              <a:solidFill>
                <a:srgbClr val="7030A0"/>
              </a:solidFill>
            </a:endParaRPr>
          </a:p>
          <a:p>
            <a:pPr>
              <a:buFontTx/>
              <a:buChar char="•"/>
              <a:defRPr/>
            </a:pPr>
            <a:r>
              <a:rPr lang="en-US" b="1" dirty="0">
                <a:solidFill>
                  <a:srgbClr val="7030A0"/>
                </a:solidFill>
              </a:rPr>
              <a:t>Intensive Reading : </a:t>
            </a:r>
            <a:r>
              <a:rPr lang="en-US" dirty="0">
                <a:solidFill>
                  <a:srgbClr val="7030A0"/>
                </a:solidFill>
              </a:rPr>
              <a:t>An in-depth knowledge and understanding of the finer details of the subject . </a:t>
            </a:r>
          </a:p>
          <a:p>
            <a:pPr>
              <a:buFontTx/>
              <a:buChar char="•"/>
              <a:defRPr/>
            </a:pPr>
            <a:endParaRPr lang="en-US" dirty="0">
              <a:solidFill>
                <a:srgbClr val="7030A0"/>
              </a:solidFill>
            </a:endParaRPr>
          </a:p>
          <a:p>
            <a:pPr>
              <a:buFont typeface="Arial" pitchFamily="34" charset="0"/>
              <a:buChar char="•"/>
              <a:defRPr/>
            </a:pPr>
            <a:r>
              <a:rPr lang="en-US" b="1" dirty="0">
                <a:solidFill>
                  <a:srgbClr val="7030A0"/>
                </a:solidFill>
              </a:rPr>
              <a:t>Speed Reading (Fixation) : </a:t>
            </a:r>
            <a:r>
              <a:rPr lang="en-US" dirty="0">
                <a:solidFill>
                  <a:srgbClr val="7030A0"/>
                </a:solidFill>
              </a:rPr>
              <a:t>In order to increase our speed we must take in more words with each fixation, rather than make our eyes move faster. Reading everything in detail but develop speed through practice.</a:t>
            </a:r>
          </a:p>
          <a:p>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610600" cy="6400800"/>
          </a:xfrm>
        </p:spPr>
        <p:txBody>
          <a:bodyPr/>
          <a:lstStyle/>
          <a:p>
            <a:pPr>
              <a:buFont typeface="Arial" charset="0"/>
              <a:buNone/>
              <a:defRPr/>
            </a:pPr>
            <a:r>
              <a:rPr lang="en-US" b="1" dirty="0"/>
              <a:t>III) Turn –Taking and Effective Intervention Strategies</a:t>
            </a:r>
          </a:p>
          <a:p>
            <a:pPr>
              <a:buNone/>
              <a:defRPr/>
            </a:pPr>
            <a:r>
              <a:rPr lang="en-US" b="1" dirty="0">
                <a:solidFill>
                  <a:srgbClr val="FF0000"/>
                </a:solidFill>
              </a:rPr>
              <a:t>Taking turn</a:t>
            </a:r>
          </a:p>
          <a:p>
            <a:pPr>
              <a:buFont typeface="Wingdings" pitchFamily="2" charset="2"/>
              <a:buChar char="§"/>
              <a:defRPr/>
            </a:pPr>
            <a:r>
              <a:rPr lang="en-US" sz="2200" b="1" dirty="0">
                <a:solidFill>
                  <a:srgbClr val="7030A0"/>
                </a:solidFill>
              </a:rPr>
              <a:t>Being ready to speak when one finishes is taking one’s turn.</a:t>
            </a:r>
          </a:p>
          <a:p>
            <a:pPr>
              <a:buNone/>
              <a:defRPr/>
            </a:pPr>
            <a:r>
              <a:rPr lang="en-US" b="1" dirty="0">
                <a:solidFill>
                  <a:srgbClr val="FF0000"/>
                </a:solidFill>
              </a:rPr>
              <a:t>Holding the turn</a:t>
            </a:r>
          </a:p>
          <a:p>
            <a:pPr>
              <a:buFont typeface="Wingdings" pitchFamily="2" charset="2"/>
              <a:buChar char="§"/>
              <a:defRPr/>
            </a:pPr>
            <a:r>
              <a:rPr lang="en-US" sz="2200" b="1" dirty="0">
                <a:solidFill>
                  <a:srgbClr val="7030A0"/>
                </a:solidFill>
              </a:rPr>
              <a:t>There may be members in a group who do not wish to give turns to others to speak.</a:t>
            </a:r>
          </a:p>
          <a:p>
            <a:pPr>
              <a:buFont typeface="Wingdings" pitchFamily="2" charset="2"/>
              <a:buChar char="§"/>
              <a:defRPr/>
            </a:pPr>
            <a:r>
              <a:rPr lang="en-US" sz="2200" b="1" dirty="0">
                <a:solidFill>
                  <a:srgbClr val="7030A0"/>
                </a:solidFill>
              </a:rPr>
              <a:t>These type of members in fact lose by coming across as bad listeners.</a:t>
            </a:r>
          </a:p>
          <a:p>
            <a:pPr>
              <a:buNone/>
              <a:defRPr/>
            </a:pPr>
            <a:r>
              <a:rPr lang="en-US" b="1" dirty="0">
                <a:solidFill>
                  <a:srgbClr val="FF0000"/>
                </a:solidFill>
              </a:rPr>
              <a:t>Yielding the turn</a:t>
            </a:r>
          </a:p>
          <a:p>
            <a:pPr>
              <a:buFont typeface="Wingdings" pitchFamily="2" charset="2"/>
              <a:buChar char="§"/>
              <a:defRPr/>
            </a:pPr>
            <a:r>
              <a:rPr lang="en-US" sz="2200" b="1" dirty="0">
                <a:solidFill>
                  <a:srgbClr val="7030A0"/>
                </a:solidFill>
              </a:rPr>
              <a:t>When we give a hint that we are concluding our remarks and others can take up the discussion further, we are yielding the turn.</a:t>
            </a:r>
          </a:p>
          <a:p>
            <a:pPr>
              <a:buNone/>
              <a:defRPr/>
            </a:pPr>
            <a:endParaRPr lang="en-US" b="1" dirty="0">
              <a:solidFill>
                <a:srgbClr val="7030A0"/>
              </a:solidFill>
            </a:endParaRPr>
          </a:p>
          <a:p>
            <a:pPr>
              <a:buFont typeface="Arial" charset="0"/>
              <a:buNone/>
              <a:defRPr/>
            </a:pP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610600" cy="6400800"/>
          </a:xfrm>
        </p:spPr>
        <p:txBody>
          <a:bodyPr/>
          <a:lstStyle/>
          <a:p>
            <a:pPr>
              <a:buFont typeface="Arial" charset="0"/>
              <a:buNone/>
              <a:defRPr/>
            </a:pPr>
            <a:r>
              <a:rPr lang="en-US" b="1" dirty="0"/>
              <a:t>III) Turn –Taking and Effective Intervention Strategies</a:t>
            </a:r>
          </a:p>
          <a:p>
            <a:pPr>
              <a:buFont typeface="Arial" charset="0"/>
              <a:buNone/>
              <a:defRPr/>
            </a:pPr>
            <a:endParaRPr lang="en-US" b="1" dirty="0"/>
          </a:p>
          <a:p>
            <a:pPr>
              <a:buFont typeface="Wingdings" pitchFamily="2" charset="2"/>
              <a:buChar char="§"/>
              <a:defRPr/>
            </a:pPr>
            <a:r>
              <a:rPr lang="en-US" sz="2300" b="1" dirty="0">
                <a:solidFill>
                  <a:srgbClr val="7030A0"/>
                </a:solidFill>
              </a:rPr>
              <a:t>Interferences are necessary in GDs as for correcting error, controlling unruly behaviour, adding some detail, or asking a question for clarification.</a:t>
            </a:r>
          </a:p>
          <a:p>
            <a:pPr>
              <a:buFont typeface="Wingdings" pitchFamily="2" charset="2"/>
              <a:buChar char="§"/>
              <a:defRPr/>
            </a:pPr>
            <a:endParaRPr lang="en-US" sz="2300" b="1" dirty="0">
              <a:solidFill>
                <a:srgbClr val="7030A0"/>
              </a:solidFill>
            </a:endParaRPr>
          </a:p>
          <a:p>
            <a:pPr>
              <a:buFont typeface="Wingdings" pitchFamily="2" charset="2"/>
              <a:buChar char="§"/>
              <a:defRPr/>
            </a:pPr>
            <a:r>
              <a:rPr lang="en-US" sz="2300" b="1" dirty="0">
                <a:solidFill>
                  <a:srgbClr val="7030A0"/>
                </a:solidFill>
              </a:rPr>
              <a:t>Interrupt somebody when only when there is a valid reason and also using appropriate phrases while doing so.</a:t>
            </a:r>
          </a:p>
          <a:p>
            <a:pPr>
              <a:buFont typeface="Arial" charset="0"/>
              <a:buNone/>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28600"/>
            <a:ext cx="8610600" cy="6400800"/>
          </a:xfrm>
        </p:spPr>
        <p:txBody>
          <a:bodyPr/>
          <a:lstStyle/>
          <a:p>
            <a:pPr>
              <a:buFont typeface="Arial" charset="0"/>
              <a:buNone/>
              <a:defRPr/>
            </a:pPr>
            <a:r>
              <a:rPr lang="en-US" b="1" dirty="0"/>
              <a:t>III) Turn –Taking and Effective Intervention Strategies</a:t>
            </a:r>
          </a:p>
          <a:p>
            <a:pPr>
              <a:defRPr/>
            </a:pPr>
            <a:r>
              <a:rPr lang="en-US" b="1" dirty="0">
                <a:solidFill>
                  <a:schemeClr val="accent2">
                    <a:lumMod val="75000"/>
                  </a:schemeClr>
                </a:solidFill>
              </a:rPr>
              <a:t>Do not go on speaking yourself. Keep your arguments short and precise.</a:t>
            </a:r>
          </a:p>
          <a:p>
            <a:pPr>
              <a:defRPr/>
            </a:pPr>
            <a:r>
              <a:rPr lang="en-US" b="1" dirty="0">
                <a:solidFill>
                  <a:schemeClr val="accent2">
                    <a:lumMod val="75000"/>
                  </a:schemeClr>
                </a:solidFill>
              </a:rPr>
              <a:t>Do not speak just to interrupt someone.</a:t>
            </a:r>
          </a:p>
          <a:p>
            <a:pPr>
              <a:defRPr/>
            </a:pPr>
            <a:r>
              <a:rPr lang="en-US" b="1" dirty="0">
                <a:solidFill>
                  <a:schemeClr val="accent2">
                    <a:lumMod val="75000"/>
                  </a:schemeClr>
                </a:solidFill>
              </a:rPr>
              <a:t>If you need to make a point , you can say</a:t>
            </a:r>
          </a:p>
          <a:p>
            <a:pPr>
              <a:defRPr/>
            </a:pPr>
            <a:r>
              <a:rPr lang="en-US" b="1" dirty="0">
                <a:solidFill>
                  <a:schemeClr val="accent2">
                    <a:lumMod val="75000"/>
                  </a:schemeClr>
                </a:solidFill>
              </a:rPr>
              <a:t>Always intervene to help someone to say</a:t>
            </a:r>
          </a:p>
          <a:p>
            <a:pPr>
              <a:defRPr/>
            </a:pPr>
            <a:r>
              <a:rPr lang="en-US" b="1" dirty="0">
                <a:solidFill>
                  <a:schemeClr val="accent2">
                    <a:lumMod val="75000"/>
                  </a:schemeClr>
                </a:solidFill>
              </a:rPr>
              <a:t>Do not allow Group Discussion to become unfocused</a:t>
            </a:r>
          </a:p>
          <a:p>
            <a:pPr>
              <a:defRPr/>
            </a:pPr>
            <a:r>
              <a:rPr lang="en-US" b="1" dirty="0">
                <a:solidFill>
                  <a:schemeClr val="accent2">
                    <a:lumMod val="75000"/>
                  </a:schemeClr>
                </a:solidFill>
              </a:rPr>
              <a:t>If too many people are speaking at the same time, you can intervene</a:t>
            </a:r>
          </a:p>
          <a:p>
            <a:pPr>
              <a:defRPr/>
            </a:pPr>
            <a:endParaRPr lang="en-US" b="1" dirty="0"/>
          </a:p>
          <a:p>
            <a:pPr>
              <a:buFont typeface="Arial" charset="0"/>
              <a:buNone/>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7467600" cy="990600"/>
          </a:xfrm>
        </p:spPr>
        <p:txBody>
          <a:bodyPr>
            <a:normAutofit/>
          </a:bodyPr>
          <a:lstStyle/>
          <a:p>
            <a:pPr algn="ctr"/>
            <a:r>
              <a:rPr lang="en-US" sz="4000" dirty="0"/>
              <a:t>MODULE II</a:t>
            </a:r>
          </a:p>
        </p:txBody>
      </p:sp>
      <p:sp>
        <p:nvSpPr>
          <p:cNvPr id="3" name="Content Placeholder 2"/>
          <p:cNvSpPr>
            <a:spLocks noGrp="1"/>
          </p:cNvSpPr>
          <p:nvPr>
            <p:ph idx="1"/>
          </p:nvPr>
        </p:nvSpPr>
        <p:spPr>
          <a:xfrm>
            <a:off x="1828800" y="1143000"/>
            <a:ext cx="8077200" cy="5330952"/>
          </a:xfrm>
        </p:spPr>
        <p:txBody>
          <a:bodyPr>
            <a:normAutofit fontScale="92500"/>
          </a:bodyPr>
          <a:lstStyle/>
          <a:p>
            <a:r>
              <a:rPr lang="en-US" sz="2200" dirty="0"/>
              <a:t>Concept of communication: The speaker/writer and the listener/reader, medium of communication, barriers to communication, accuracy, brevity, clarity and appropriateness</a:t>
            </a:r>
          </a:p>
          <a:p>
            <a:r>
              <a:rPr lang="en-US" sz="2200" dirty="0"/>
              <a:t>Reading comprehension: Reading at various speeds, different kinds of text for different purposes, reading between lines.</a:t>
            </a:r>
          </a:p>
          <a:p>
            <a:r>
              <a:rPr lang="en-US" sz="2200" dirty="0"/>
              <a:t>Listening comprehension: Comprehending material delivered at fast speed and spoken material, intelligent listening in interviews.</a:t>
            </a:r>
          </a:p>
          <a:p>
            <a:r>
              <a:rPr lang="en-US" sz="2200" dirty="0"/>
              <a:t>Speaking: Achieving desired clarity and fluency, manipulating paralinguistic features of speaking, task oriented, interpersonal, informal and semi formal speaking, making a short classroom presentation</a:t>
            </a:r>
          </a:p>
          <a:p>
            <a:r>
              <a:rPr lang="en-US" sz="2200" dirty="0"/>
              <a:t>Group discussion: Use of persuasive strategies, being polite and firm, handling questions and taking in criticisms on self, turn-taking strategies and effective intervention, </a:t>
            </a:r>
            <a:r>
              <a:rPr lang="en-US" sz="2200" dirty="0">
                <a:solidFill>
                  <a:srgbClr val="FF0000"/>
                </a:solidFill>
              </a:rPr>
              <a:t>use of body language</a:t>
            </a:r>
          </a:p>
          <a:p>
            <a:endParaRPr lang="en-US" sz="2200" dirty="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92848"/>
              </p:ext>
            </p:extLst>
          </p:nvPr>
        </p:nvGraphicFramePr>
        <p:xfrm>
          <a:off x="1895060" y="742123"/>
          <a:ext cx="8772939" cy="5785044"/>
        </p:xfrm>
        <a:graphic>
          <a:graphicData uri="http://schemas.openxmlformats.org/drawingml/2006/table">
            <a:tbl>
              <a:tblPr firstRow="1" bandRow="1">
                <a:tableStyleId>{5C22544A-7EE6-4342-B048-85BDC9FD1C3A}</a:tableStyleId>
              </a:tblPr>
              <a:tblGrid>
                <a:gridCol w="1096617">
                  <a:extLst>
                    <a:ext uri="{9D8B030D-6E8A-4147-A177-3AD203B41FA5}">
                      <a16:colId xmlns:a16="http://schemas.microsoft.com/office/drawing/2014/main" val="20000"/>
                    </a:ext>
                  </a:extLst>
                </a:gridCol>
                <a:gridCol w="3655391">
                  <a:extLst>
                    <a:ext uri="{9D8B030D-6E8A-4147-A177-3AD203B41FA5}">
                      <a16:colId xmlns:a16="http://schemas.microsoft.com/office/drawing/2014/main" val="20001"/>
                    </a:ext>
                  </a:extLst>
                </a:gridCol>
                <a:gridCol w="4020931">
                  <a:extLst>
                    <a:ext uri="{9D8B030D-6E8A-4147-A177-3AD203B41FA5}">
                      <a16:colId xmlns:a16="http://schemas.microsoft.com/office/drawing/2014/main" val="20002"/>
                    </a:ext>
                  </a:extLst>
                </a:gridCol>
              </a:tblGrid>
              <a:tr h="708787">
                <a:tc>
                  <a:txBody>
                    <a:bodyPr/>
                    <a:lstStyle/>
                    <a:p>
                      <a:endParaRPr lang="en-US" sz="2200" dirty="0"/>
                    </a:p>
                  </a:txBody>
                  <a:tcPr/>
                </a:tc>
                <a:tc>
                  <a:txBody>
                    <a:bodyPr/>
                    <a:lstStyle/>
                    <a:p>
                      <a:pPr algn="ctr"/>
                      <a:r>
                        <a:rPr lang="en-US" sz="2200" dirty="0">
                          <a:solidFill>
                            <a:schemeClr val="tx1"/>
                          </a:solidFill>
                        </a:rPr>
                        <a:t>                             READING SPEED</a:t>
                      </a:r>
                    </a:p>
                  </a:txBody>
                  <a:tcPr/>
                </a:tc>
                <a:tc>
                  <a:txBody>
                    <a:bodyPr/>
                    <a:lstStyle/>
                    <a:p>
                      <a:endParaRPr lang="en-US" sz="2200"/>
                    </a:p>
                  </a:txBody>
                  <a:tcPr/>
                </a:tc>
                <a:extLst>
                  <a:ext uri="{0D108BD9-81ED-4DB2-BD59-A6C34878D82A}">
                    <a16:rowId xmlns:a16="http://schemas.microsoft.com/office/drawing/2014/main" val="10000"/>
                  </a:ext>
                </a:extLst>
              </a:tr>
              <a:tr h="1788694">
                <a:tc>
                  <a:txBody>
                    <a:bodyPr/>
                    <a:lstStyle/>
                    <a:p>
                      <a:r>
                        <a:rPr lang="en-US" sz="2200" dirty="0"/>
                        <a:t>100 wpm</a:t>
                      </a:r>
                    </a:p>
                  </a:txBody>
                  <a:tcPr/>
                </a:tc>
                <a:tc>
                  <a:txBody>
                    <a:bodyPr/>
                    <a:lstStyle/>
                    <a:p>
                      <a:r>
                        <a:rPr lang="en-US" sz="2200"/>
                        <a:t>Low level of reading experience coupled with low comprehension and understanding.</a:t>
                      </a:r>
                    </a:p>
                  </a:txBody>
                  <a:tcPr/>
                </a:tc>
                <a:tc>
                  <a:txBody>
                    <a:bodyPr/>
                    <a:lstStyle/>
                    <a:p>
                      <a:r>
                        <a:rPr lang="en-US" sz="2200" dirty="0"/>
                        <a:t>Maximum levels of regression, sub-vocalization and mind drift.</a:t>
                      </a:r>
                    </a:p>
                  </a:txBody>
                  <a:tcPr/>
                </a:tc>
                <a:extLst>
                  <a:ext uri="{0D108BD9-81ED-4DB2-BD59-A6C34878D82A}">
                    <a16:rowId xmlns:a16="http://schemas.microsoft.com/office/drawing/2014/main" val="10001"/>
                  </a:ext>
                </a:extLst>
              </a:tr>
              <a:tr h="1445656">
                <a:tc>
                  <a:txBody>
                    <a:bodyPr/>
                    <a:lstStyle/>
                    <a:p>
                      <a:r>
                        <a:rPr lang="en-US" sz="2200"/>
                        <a:t>100 – 200 wpm</a:t>
                      </a:r>
                    </a:p>
                  </a:txBody>
                  <a:tcPr/>
                </a:tc>
                <a:tc>
                  <a:txBody>
                    <a:bodyPr/>
                    <a:lstStyle/>
                    <a:p>
                      <a:r>
                        <a:rPr lang="en-US" sz="2200"/>
                        <a:t>Individual displaying a life-long avoidance of reading.</a:t>
                      </a:r>
                    </a:p>
                  </a:txBody>
                  <a:tcPr/>
                </a:tc>
                <a:tc>
                  <a:txBody>
                    <a:bodyPr/>
                    <a:lstStyle/>
                    <a:p>
                      <a:r>
                        <a:rPr lang="en-US" sz="2200"/>
                        <a:t>Characterized by high levels of regression, sub-vocalization</a:t>
                      </a:r>
                      <a:r>
                        <a:rPr lang="en-US" sz="2200" baseline="0"/>
                        <a:t> and concentration problems.</a:t>
                      </a:r>
                      <a:endParaRPr lang="en-US" sz="2200"/>
                    </a:p>
                  </a:txBody>
                  <a:tcPr/>
                </a:tc>
                <a:extLst>
                  <a:ext uri="{0D108BD9-81ED-4DB2-BD59-A6C34878D82A}">
                    <a16:rowId xmlns:a16="http://schemas.microsoft.com/office/drawing/2014/main" val="10002"/>
                  </a:ext>
                </a:extLst>
              </a:tr>
              <a:tr h="1788694">
                <a:tc>
                  <a:txBody>
                    <a:bodyPr/>
                    <a:lstStyle/>
                    <a:p>
                      <a:r>
                        <a:rPr lang="en-US" sz="2200"/>
                        <a:t>200 – 250 wpm</a:t>
                      </a:r>
                    </a:p>
                  </a:txBody>
                  <a:tcPr/>
                </a:tc>
                <a:tc>
                  <a:txBody>
                    <a:bodyPr/>
                    <a:lstStyle/>
                    <a:p>
                      <a:r>
                        <a:rPr lang="en-US" sz="2200"/>
                        <a:t>Vast majority</a:t>
                      </a:r>
                      <a:r>
                        <a:rPr lang="en-US" sz="2200" baseline="0"/>
                        <a:t> of the world’s readers are positioned </a:t>
                      </a:r>
                      <a:endParaRPr lang="en-US" sz="2200"/>
                    </a:p>
                  </a:txBody>
                  <a:tcPr/>
                </a:tc>
                <a:tc>
                  <a:txBody>
                    <a:bodyPr/>
                    <a:lstStyle/>
                    <a:p>
                      <a:r>
                        <a:rPr lang="en-US" sz="2200" dirty="0"/>
                        <a:t>Regression of about 10% of all words read with full sub-vocalization, Occasional concentration</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614651"/>
              </p:ext>
            </p:extLst>
          </p:nvPr>
        </p:nvGraphicFramePr>
        <p:xfrm>
          <a:off x="1625600" y="274638"/>
          <a:ext cx="9042400" cy="6583364"/>
        </p:xfrm>
        <a:graphic>
          <a:graphicData uri="http://schemas.openxmlformats.org/drawingml/2006/table">
            <a:tbl>
              <a:tblPr firstRow="1" bandRow="1">
                <a:tableStyleId>{5C22544A-7EE6-4342-B048-85BDC9FD1C3A}</a:tableStyleId>
              </a:tblPr>
              <a:tblGrid>
                <a:gridCol w="1130300">
                  <a:extLst>
                    <a:ext uri="{9D8B030D-6E8A-4147-A177-3AD203B41FA5}">
                      <a16:colId xmlns:a16="http://schemas.microsoft.com/office/drawing/2014/main" val="20000"/>
                    </a:ext>
                  </a:extLst>
                </a:gridCol>
                <a:gridCol w="3767667">
                  <a:extLst>
                    <a:ext uri="{9D8B030D-6E8A-4147-A177-3AD203B41FA5}">
                      <a16:colId xmlns:a16="http://schemas.microsoft.com/office/drawing/2014/main" val="20001"/>
                    </a:ext>
                  </a:extLst>
                </a:gridCol>
                <a:gridCol w="4144433">
                  <a:extLst>
                    <a:ext uri="{9D8B030D-6E8A-4147-A177-3AD203B41FA5}">
                      <a16:colId xmlns:a16="http://schemas.microsoft.com/office/drawing/2014/main" val="20002"/>
                    </a:ext>
                  </a:extLst>
                </a:gridCol>
              </a:tblGrid>
              <a:tr h="1057151">
                <a:tc>
                  <a:txBody>
                    <a:bodyPr/>
                    <a:lstStyle/>
                    <a:p>
                      <a:endParaRPr lang="en-US" sz="2800" dirty="0">
                        <a:solidFill>
                          <a:schemeClr val="tx1"/>
                        </a:solidFill>
                      </a:endParaRPr>
                    </a:p>
                  </a:txBody>
                  <a:tcPr/>
                </a:tc>
                <a:tc>
                  <a:txBody>
                    <a:bodyPr/>
                    <a:lstStyle/>
                    <a:p>
                      <a:r>
                        <a:rPr lang="en-US" sz="2800" dirty="0">
                          <a:solidFill>
                            <a:schemeClr val="tx1"/>
                          </a:solidFill>
                        </a:rPr>
                        <a:t> READING SPEED</a:t>
                      </a:r>
                    </a:p>
                  </a:txBody>
                  <a:tcPr/>
                </a:tc>
                <a:tc>
                  <a:txBody>
                    <a:bodyPr/>
                    <a:lstStyle/>
                    <a:p>
                      <a:endParaRPr lang="en-US" sz="2800" dirty="0"/>
                    </a:p>
                  </a:txBody>
                  <a:tcPr/>
                </a:tc>
                <a:extLst>
                  <a:ext uri="{0D108BD9-81ED-4DB2-BD59-A6C34878D82A}">
                    <a16:rowId xmlns:a16="http://schemas.microsoft.com/office/drawing/2014/main" val="10000"/>
                  </a:ext>
                </a:extLst>
              </a:tr>
              <a:tr h="2335540">
                <a:tc>
                  <a:txBody>
                    <a:bodyPr/>
                    <a:lstStyle/>
                    <a:p>
                      <a:r>
                        <a:rPr lang="en-US" sz="2200"/>
                        <a:t>250 – 350 wpm</a:t>
                      </a:r>
                    </a:p>
                  </a:txBody>
                  <a:tcPr/>
                </a:tc>
                <a:tc>
                  <a:txBody>
                    <a:bodyPr/>
                    <a:lstStyle/>
                    <a:p>
                      <a:r>
                        <a:rPr lang="en-US" sz="2200"/>
                        <a:t>Enthusiastic</a:t>
                      </a:r>
                      <a:r>
                        <a:rPr lang="en-US" sz="2200" baseline="0"/>
                        <a:t> readers with a fair reading experience</a:t>
                      </a:r>
                      <a:r>
                        <a:rPr lang="en-US" sz="2200"/>
                        <a:t>.</a:t>
                      </a:r>
                    </a:p>
                  </a:txBody>
                  <a:tcPr/>
                </a:tc>
                <a:tc>
                  <a:txBody>
                    <a:bodyPr/>
                    <a:lstStyle/>
                    <a:p>
                      <a:r>
                        <a:rPr lang="en-US" sz="2200"/>
                        <a:t>Occasional regressions with slightly reduced</a:t>
                      </a:r>
                    </a:p>
                    <a:p>
                      <a:r>
                        <a:rPr lang="en-US" sz="2200"/>
                        <a:t>sub-vocalization.</a:t>
                      </a:r>
                    </a:p>
                  </a:txBody>
                  <a:tcPr/>
                </a:tc>
                <a:extLst>
                  <a:ext uri="{0D108BD9-81ED-4DB2-BD59-A6C34878D82A}">
                    <a16:rowId xmlns:a16="http://schemas.microsoft.com/office/drawing/2014/main" val="10001"/>
                  </a:ext>
                </a:extLst>
              </a:tr>
              <a:tr h="1806766">
                <a:tc>
                  <a:txBody>
                    <a:bodyPr/>
                    <a:lstStyle/>
                    <a:p>
                      <a:r>
                        <a:rPr lang="en-US" sz="2200" dirty="0"/>
                        <a:t>350 – 500 wpm</a:t>
                      </a:r>
                    </a:p>
                  </a:txBody>
                  <a:tcPr/>
                </a:tc>
                <a:tc>
                  <a:txBody>
                    <a:bodyPr/>
                    <a:lstStyle/>
                    <a:p>
                      <a:r>
                        <a:rPr lang="en-US" sz="2200"/>
                        <a:t>Enjoyment of reading as a pleasurable activity.</a:t>
                      </a:r>
                    </a:p>
                  </a:txBody>
                  <a:tcPr/>
                </a:tc>
                <a:tc>
                  <a:txBody>
                    <a:bodyPr/>
                    <a:lstStyle/>
                    <a:p>
                      <a:r>
                        <a:rPr lang="en-US" sz="2200"/>
                        <a:t>Occasional regressions to compensate for mind drift and</a:t>
                      </a:r>
                      <a:r>
                        <a:rPr lang="en-US" sz="2200" baseline="0"/>
                        <a:t> better recognition of words without full sub-</a:t>
                      </a:r>
                      <a:r>
                        <a:rPr lang="en-US" sz="2200"/>
                        <a:t>vocalization.</a:t>
                      </a:r>
                    </a:p>
                  </a:txBody>
                  <a:tcPr/>
                </a:tc>
                <a:extLst>
                  <a:ext uri="{0D108BD9-81ED-4DB2-BD59-A6C34878D82A}">
                    <a16:rowId xmlns:a16="http://schemas.microsoft.com/office/drawing/2014/main" val="10002"/>
                  </a:ext>
                </a:extLst>
              </a:tr>
              <a:tr h="1383907">
                <a:tc>
                  <a:txBody>
                    <a:bodyPr/>
                    <a:lstStyle/>
                    <a:p>
                      <a:r>
                        <a:rPr lang="en-US" sz="2200"/>
                        <a:t>500 – 800 wpm</a:t>
                      </a:r>
                    </a:p>
                  </a:txBody>
                  <a:tcPr/>
                </a:tc>
                <a:tc>
                  <a:txBody>
                    <a:bodyPr/>
                    <a:lstStyle/>
                    <a:p>
                      <a:r>
                        <a:rPr lang="en-US" sz="2200"/>
                        <a:t>Reading is pleasurable</a:t>
                      </a:r>
                    </a:p>
                  </a:txBody>
                  <a:tcPr/>
                </a:tc>
                <a:tc>
                  <a:txBody>
                    <a:bodyPr/>
                    <a:lstStyle/>
                    <a:p>
                      <a:r>
                        <a:rPr lang="en-US" sz="2200" dirty="0"/>
                        <a:t>Good control over daily reading commitments </a:t>
                      </a:r>
                    </a:p>
                  </a:txBody>
                  <a:tcPr/>
                </a:tc>
                <a:extLst>
                  <a:ext uri="{0D108BD9-81ED-4DB2-BD59-A6C34878D82A}">
                    <a16:rowId xmlns:a16="http://schemas.microsoft.com/office/drawing/2014/main" val="10003"/>
                  </a:ext>
                </a:extLst>
              </a:tr>
            </a:tbl>
          </a:graphicData>
        </a:graphic>
      </p:graphicFrame>
    </p:spTree>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7</TotalTime>
  <Words>4306</Words>
  <Application>Microsoft Office PowerPoint</Application>
  <PresentationFormat>Widescreen</PresentationFormat>
  <Paragraphs>469</Paragraphs>
  <Slides>73</Slides>
  <Notes>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73</vt:i4>
      </vt:variant>
    </vt:vector>
  </HeadingPairs>
  <TitlesOfParts>
    <vt:vector size="89" baseType="lpstr">
      <vt:lpstr>Arial</vt:lpstr>
      <vt:lpstr>Bodoni MT</vt:lpstr>
      <vt:lpstr>Calibri</vt:lpstr>
      <vt:lpstr>Century Schoolbook</vt:lpstr>
      <vt:lpstr>Comic Sans MS</vt:lpstr>
      <vt:lpstr>Corbel</vt:lpstr>
      <vt:lpstr>Courier New</vt:lpstr>
      <vt:lpstr>Garamond</vt:lpstr>
      <vt:lpstr>Georgia</vt:lpstr>
      <vt:lpstr>Times New Roman</vt:lpstr>
      <vt:lpstr>Trebuchet MS</vt:lpstr>
      <vt:lpstr>Wingdings</vt:lpstr>
      <vt:lpstr>Wingdings 2</vt:lpstr>
      <vt:lpstr>Wingdings 3</vt:lpstr>
      <vt:lpstr>Basis</vt:lpstr>
      <vt:lpstr>Facet</vt:lpstr>
      <vt:lpstr>Language Comprehension and Reading Skills</vt:lpstr>
      <vt:lpstr>Reading Comprehension</vt:lpstr>
      <vt:lpstr>PowerPoint Presentation</vt:lpstr>
      <vt:lpstr>Reading Comprehension</vt:lpstr>
      <vt:lpstr>Reading Comprehension</vt:lpstr>
      <vt:lpstr>Types / Techniques of Reading Skills</vt:lpstr>
      <vt:lpstr>Types / Techniques of Reading Skills</vt:lpstr>
      <vt:lpstr>PowerPoint Presentation</vt:lpstr>
      <vt:lpstr>PowerPoint Presentation</vt:lpstr>
      <vt:lpstr>PowerPoint Presentation</vt:lpstr>
      <vt:lpstr>Reading Different Kinds of Text</vt:lpstr>
      <vt:lpstr>Reading Different Kinds of Text</vt:lpstr>
      <vt:lpstr>Reading Between Lines</vt:lpstr>
      <vt:lpstr>Reasons for Poor Comprehension</vt:lpstr>
      <vt:lpstr>Ways to improve your Reading Comprehension</vt:lpstr>
      <vt:lpstr>Ways to improve your Reading Comprehension</vt:lpstr>
      <vt:lpstr>MODULE II</vt:lpstr>
      <vt:lpstr>Listening comprehension</vt:lpstr>
      <vt:lpstr>Listening comprehension</vt:lpstr>
      <vt:lpstr>Listening comprehension</vt:lpstr>
      <vt:lpstr>Purpose of Listening</vt:lpstr>
      <vt:lpstr>Listening Process</vt:lpstr>
      <vt:lpstr>Barriers to good Listening</vt:lpstr>
      <vt:lpstr>Barriers to good Listening</vt:lpstr>
      <vt:lpstr>Barriers to good Listening</vt:lpstr>
      <vt:lpstr>LISTENING TO WORDS SPOKEN AT DIFFERENT SPEEDS</vt:lpstr>
      <vt:lpstr>LISTENING INTELLIGENTLY AT INTERVIEW</vt:lpstr>
      <vt:lpstr>SKILLS AND TIPS FOR TELEPHONIC INTERVIEWS</vt:lpstr>
      <vt:lpstr>SKILLS AND TIPS FOR TELEPHONIC INTERVIEWS</vt:lpstr>
      <vt:lpstr>PRESENTATION SKILLS</vt:lpstr>
      <vt:lpstr>PRESENTATION Skills</vt:lpstr>
      <vt:lpstr>Achieving desired Clarity and Fluency</vt:lpstr>
      <vt:lpstr>Achieving desired Clarity and Fluency</vt:lpstr>
      <vt:lpstr>Achieving desired Clarity and Fluency</vt:lpstr>
      <vt:lpstr>Achieving desired Clarity and Fluency</vt:lpstr>
      <vt:lpstr>PowerPoint Presentation</vt:lpstr>
      <vt:lpstr>Paralinguistic Features of Speaking</vt:lpstr>
      <vt:lpstr>Paralinguistic Features of Speaking</vt:lpstr>
      <vt:lpstr>Paralinguistic Features of Speaking</vt:lpstr>
      <vt:lpstr>Paralinguistic Features of Speaking</vt:lpstr>
      <vt:lpstr>Paralinguistic Features of Speaking</vt:lpstr>
      <vt:lpstr>Paralinguistic Features of Speaking</vt:lpstr>
      <vt:lpstr>Types of Speaking</vt:lpstr>
      <vt:lpstr>PowerPoint Presentation</vt:lpstr>
      <vt:lpstr>Guidelines for effective speeches and presentations</vt:lpstr>
      <vt:lpstr>Making speeches and presentations</vt:lpstr>
      <vt:lpstr>PowerPoint Presentation</vt:lpstr>
      <vt:lpstr>PowerPoint Presentation</vt:lpstr>
      <vt:lpstr>PowerPoint Presentation</vt:lpstr>
      <vt:lpstr>PowerPoint Presentation</vt:lpstr>
      <vt:lpstr>Content of presentation</vt:lpstr>
      <vt:lpstr>PowerPoint Presentation</vt:lpstr>
      <vt:lpstr>Non verbal and audio visual elements</vt:lpstr>
      <vt:lpstr>INTONATION</vt:lpstr>
      <vt:lpstr>MODULE II</vt:lpstr>
      <vt:lpstr>What Is GD?</vt:lpstr>
      <vt:lpstr>PowerPoint Presentation</vt:lpstr>
      <vt:lpstr>Use of Persuasive strategies</vt:lpstr>
      <vt:lpstr>Strategies for Improving GD Skills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Leadership Skills</vt:lpstr>
      <vt:lpstr>PowerPoint Presentation</vt:lpstr>
      <vt:lpstr>PowerPoint Presentation</vt:lpstr>
      <vt:lpstr>PowerPoint Presentation</vt:lpstr>
      <vt:lpstr>PowerPoint Presentation</vt:lpstr>
      <vt:lpstr>PowerPoint Presentation</vt:lpstr>
      <vt:lpstr>MODULE II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Language Comprehension and Reading Skills</dc:title>
  <dc:creator>DELL</dc:creator>
  <cp:lastModifiedBy>DELL</cp:lastModifiedBy>
  <cp:revision>2</cp:revision>
  <dcterms:created xsi:type="dcterms:W3CDTF">2020-05-02T15:17:22Z</dcterms:created>
  <dcterms:modified xsi:type="dcterms:W3CDTF">2020-05-02T15:24:32Z</dcterms:modified>
</cp:coreProperties>
</file>