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6" r:id="rId5"/>
    <p:sldId id="259" r:id="rId6"/>
    <p:sldId id="281" r:id="rId7"/>
    <p:sldId id="260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61" r:id="rId22"/>
    <p:sldId id="262" r:id="rId23"/>
    <p:sldId id="263" r:id="rId24"/>
    <p:sldId id="264" r:id="rId25"/>
    <p:sldId id="265" r:id="rId26"/>
    <p:sldId id="282" r:id="rId27"/>
    <p:sldId id="283" r:id="rId28"/>
    <p:sldId id="284" r:id="rId29"/>
    <p:sldId id="285" r:id="rId30"/>
    <p:sldId id="26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3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2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6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4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8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4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7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5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2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A0CD-169C-4748-8A5B-9FB00D6A6DFB}" type="datetimeFigureOut">
              <a:rPr lang="en-US" smtClean="0"/>
              <a:t>20-Feb-20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B13B-C4E5-4D95-A1A1-95486EE8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4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OF HEAT AND RADIATION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Mohsana</a:t>
            </a:r>
            <a:r>
              <a:rPr lang="en-US" dirty="0" smtClean="0"/>
              <a:t> Tariq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733800"/>
            <a:ext cx="73914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31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SPECIFIC HEAT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Quantity of heat required to raise the temperature of 1g of that substance through 1C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1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PHYSICAL EFFECTS OF HEAT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objects expands on heating</a:t>
            </a:r>
          </a:p>
          <a:p>
            <a:r>
              <a:rPr lang="en-US" dirty="0" smtClean="0"/>
              <a:t>Exception is the water(contract between 0 C and 4C)</a:t>
            </a:r>
          </a:p>
          <a:p>
            <a:r>
              <a:rPr lang="en-US" dirty="0" smtClean="0"/>
              <a:t>The amount of expansion produced by a certain rise in temperature differs for different materials and is indicated by the </a:t>
            </a:r>
            <a:r>
              <a:rPr lang="en-US" b="1" dirty="0" smtClean="0"/>
              <a:t>coefficient of linear expansion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</a:t>
            </a:r>
            <a:r>
              <a:rPr lang="en-US" dirty="0"/>
              <a:t>L</a:t>
            </a:r>
            <a:r>
              <a:rPr lang="en-US" dirty="0" smtClean="0"/>
              <a:t>inear Expansion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increase in length per unit length of a solid when the temperature is raised from 0 to 1 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Cubical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in volume per unit volume when the temperature of body is raised from 0 to 1C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CHANGE OF STAT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LATENT HEAT </a:t>
            </a:r>
          </a:p>
          <a:p>
            <a:r>
              <a:rPr lang="en-US" dirty="0" smtClean="0"/>
              <a:t>Is the heat required to change the stat without raising the temperature.</a:t>
            </a:r>
          </a:p>
          <a:p>
            <a:r>
              <a:rPr lang="en-US" dirty="0" smtClean="0"/>
              <a:t>“the latent heat of fusion of ice is the quantity of heat required to convert unit quantity of ice into water at the same temperature.</a:t>
            </a:r>
          </a:p>
          <a:p>
            <a:r>
              <a:rPr lang="en-US" dirty="0" smtClean="0"/>
              <a:t>Latent heat of fusion of ice is 80 calories </a:t>
            </a:r>
          </a:p>
          <a:p>
            <a:r>
              <a:rPr lang="en-US" dirty="0" smtClean="0"/>
              <a:t>Latent heat of vaporization of water is 540 calories </a:t>
            </a:r>
          </a:p>
          <a:p>
            <a:r>
              <a:rPr lang="en-US" dirty="0" smtClean="0"/>
              <a:t>A corresponding amount of heat is liberated as the substance changes from a gas to a liquid or from a liquid to </a:t>
            </a:r>
            <a:r>
              <a:rPr lang="en-US" dirty="0" err="1" smtClean="0"/>
              <a:t>asolid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heat given off as liquid wax solidifies is </a:t>
            </a:r>
            <a:r>
              <a:rPr lang="en-US" dirty="0" err="1" smtClean="0">
                <a:solidFill>
                  <a:srgbClr val="FF0000"/>
                </a:solidFill>
              </a:rPr>
              <a:t>utilised</a:t>
            </a:r>
            <a:r>
              <a:rPr lang="en-US" dirty="0" smtClean="0">
                <a:solidFill>
                  <a:srgbClr val="FF0000"/>
                </a:solidFill>
              </a:rPr>
              <a:t> for treatment purpose.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8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ACCELERATION OF CHEMICAL ACTION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VAN’T HOFF LAW</a:t>
            </a:r>
          </a:p>
          <a:p>
            <a:r>
              <a:rPr lang="en-US" dirty="0" smtClean="0"/>
              <a:t>Any chemical action capable of being accelerated by heat is accelerated by rise in temperature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0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PRODUCTION OF DIFFERENCE OF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strips of two different metals are joined and the junction is heated a difference of potential is set up between their free 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67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PRODUCTION OF ELECTROMAGNETIC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object is heated the increased vibration of the molecules causes displacement of electrons from one orbit to another. As electrons returns to their original orbits, energy is released,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8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THERMIONIC EMISSION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agitation of molecules which occurs on heating disturbs the electrons and some of them may leave the surface of the object before dropping back.</a:t>
            </a:r>
          </a:p>
          <a:p>
            <a:r>
              <a:rPr lang="en-US" dirty="0" smtClean="0"/>
              <a:t>They form a continually moving cloud around the object and the phenomenon is termed thermionic emission.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5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Heat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873"/>
            <a:ext cx="8229600" cy="4685290"/>
          </a:xfrm>
        </p:spPr>
        <p:txBody>
          <a:bodyPr/>
          <a:lstStyle/>
          <a:p>
            <a:r>
              <a:rPr lang="en-US" dirty="0" smtClean="0"/>
              <a:t>Heat is a form of energy associated with vibration of molecules.</a:t>
            </a:r>
          </a:p>
          <a:p>
            <a:r>
              <a:rPr lang="en-US" dirty="0" smtClean="0"/>
              <a:t>Molecules are always in a stat of motion, which increased as a body gains heat and reduced as it loses heat.</a:t>
            </a:r>
          </a:p>
          <a:p>
            <a:r>
              <a:rPr lang="en-US" dirty="0" smtClean="0"/>
              <a:t>The motion will cease only if the body were devoid of heat energy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0"/>
            <a:ext cx="25908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REDUCED VISCOSITY OF FLUIDS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Fluids exhibits the property of viscosity due to the friction between their layers as they move on each other.</a:t>
            </a:r>
          </a:p>
          <a:p>
            <a:r>
              <a:rPr lang="en-US" dirty="0" smtClean="0"/>
              <a:t>Heat reduces this effect and renders the fluid less viscid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2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Transmission of Heat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Heat may be transferred from one place to another by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Conduction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Radiation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37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Conduction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Heat is transmitted by conduction between objects which are </a:t>
            </a:r>
          </a:p>
          <a:p>
            <a:r>
              <a:rPr lang="en-US" dirty="0" smtClean="0"/>
              <a:t>in contact with each other</a:t>
            </a:r>
          </a:p>
          <a:p>
            <a:r>
              <a:rPr lang="en-US" dirty="0" smtClean="0"/>
              <a:t>Between different parts of one object</a:t>
            </a:r>
          </a:p>
          <a:p>
            <a:r>
              <a:rPr lang="en-US" dirty="0" smtClean="0"/>
              <a:t>Temperature difference</a:t>
            </a:r>
          </a:p>
          <a:p>
            <a:r>
              <a:rPr lang="en-US" dirty="0" smtClean="0"/>
              <a:t>Molecules vibrate_____ strike to other____ transmit energy _____ from one part to another</a:t>
            </a:r>
          </a:p>
          <a:p>
            <a:r>
              <a:rPr lang="en-US" dirty="0" smtClean="0"/>
              <a:t>Metal are good conductor of heat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6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Convection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Heat is transmitted by convection in liquid or gas.</a:t>
            </a:r>
          </a:p>
          <a:p>
            <a:r>
              <a:rPr lang="en-US" dirty="0" smtClean="0"/>
              <a:t>Fluid expands and its density  becomes less than that of un heated fluid</a:t>
            </a:r>
          </a:p>
          <a:p>
            <a:r>
              <a:rPr lang="en-US" dirty="0" smtClean="0"/>
              <a:t>The less dense fluid rises and,, cooler and more dense fluid take its place</a:t>
            </a:r>
          </a:p>
          <a:p>
            <a:r>
              <a:rPr lang="en-US" dirty="0" smtClean="0"/>
              <a:t>Thus transfer heat  from one part of the fluid to another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34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Radiation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hot object  emits infra-red and possibly also visible and ultra-violet rays,</a:t>
            </a:r>
          </a:p>
          <a:p>
            <a:r>
              <a:rPr lang="en-US" dirty="0" smtClean="0"/>
              <a:t>Travel away from the source of radiation</a:t>
            </a:r>
          </a:p>
          <a:p>
            <a:r>
              <a:rPr lang="en-US" dirty="0" smtClean="0"/>
              <a:t>When infra-red or longer waves are absorbed heat is produced</a:t>
            </a:r>
          </a:p>
          <a:p>
            <a:r>
              <a:rPr lang="en-US" dirty="0" smtClean="0"/>
              <a:t>The rays do not produce an effect until they are absorbed, so they do not heat the intervening medium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7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RADIANT ENERGY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Radiant energy is energy in the form of waves and rays.</a:t>
            </a:r>
          </a:p>
          <a:p>
            <a:r>
              <a:rPr lang="en-US" dirty="0" smtClean="0"/>
              <a:t>Wave length  </a:t>
            </a:r>
          </a:p>
          <a:p>
            <a:r>
              <a:rPr lang="en-US" dirty="0" smtClean="0"/>
              <a:t>Velocity</a:t>
            </a:r>
          </a:p>
          <a:p>
            <a:r>
              <a:rPr lang="en-US" dirty="0" smtClean="0"/>
              <a:t>Frequency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4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wave length of a ray is the horizontal distance from a point on one wave to the same point on the next wave.</a:t>
            </a:r>
          </a:p>
          <a:p>
            <a:r>
              <a:rPr lang="en-US" dirty="0" smtClean="0"/>
              <a:t>The unit commonly used for measuring wave length is the Angstrom A◦ which is one tenth of a millimeter</a:t>
            </a:r>
          </a:p>
          <a:p>
            <a:r>
              <a:rPr lang="en-US" dirty="0" smtClean="0"/>
              <a:t>Wavelength of electromagnetic waves range from several kilometer to a fraction of an </a:t>
            </a:r>
            <a:r>
              <a:rPr lang="en-US" dirty="0" err="1" smtClean="0"/>
              <a:t>Angstorm</a:t>
            </a:r>
            <a:r>
              <a:rPr lang="en-US" dirty="0" smtClean="0"/>
              <a:t> unit.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3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Electromagnetic waves travel in straight lines with a velocity of 300,000 kilometers per second.</a:t>
            </a:r>
          </a:p>
          <a:p>
            <a:endParaRPr lang="en-US" dirty="0"/>
          </a:p>
          <a:p>
            <a:r>
              <a:rPr lang="en-US" dirty="0" smtClean="0"/>
              <a:t>Velocity =frequency * wavelength</a:t>
            </a:r>
          </a:p>
          <a:p>
            <a:r>
              <a:rPr lang="en-US" dirty="0" smtClean="0"/>
              <a:t>Velocity is constant for all electromagnetic waves, so the frequency varies inversely with </a:t>
            </a:r>
            <a:r>
              <a:rPr lang="en-US" dirty="0" err="1" smtClean="0"/>
              <a:t>wave_length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678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Frequency </a:t>
            </a:r>
          </a:p>
          <a:p>
            <a:r>
              <a:rPr lang="en-US" dirty="0" smtClean="0"/>
              <a:t>One cycle is the sequence of events that takes place between a point on one wave and the same point on the next wave </a:t>
            </a:r>
          </a:p>
          <a:p>
            <a:r>
              <a:rPr lang="en-US" b="1" dirty="0" smtClean="0"/>
              <a:t>Frequency is the number of cycles which </a:t>
            </a:r>
            <a:r>
              <a:rPr lang="en-US" b="1" dirty="0" err="1" smtClean="0"/>
              <a:t>occure</a:t>
            </a:r>
            <a:r>
              <a:rPr lang="en-US" b="1" dirty="0" smtClean="0"/>
              <a:t> in unit time.</a:t>
            </a:r>
          </a:p>
          <a:p>
            <a:r>
              <a:rPr lang="en-US" dirty="0" smtClean="0"/>
              <a:t>A high frequency current may produce wireless waves with a wavelength of 20 meters and a frequency of 10 million cycles per second.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07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Electromagnetic spectrum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Wireless waves ___kilometers to 1,000,000 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Infrared rays______4,000,000 to 7700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Visible rays _______7700  to 3900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Ultraviolet rays ____3900  to 136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X-rays ____________1019  to 0.06 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Gamma rays_______</a:t>
            </a:r>
            <a:r>
              <a:rPr lang="en-US" dirty="0" err="1" smtClean="0"/>
              <a:t>upto</a:t>
            </a:r>
            <a:r>
              <a:rPr lang="en-US" dirty="0" smtClean="0"/>
              <a:t> to 1.4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915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</a:t>
            </a:r>
            <a:r>
              <a:rPr lang="en-US" b="1" dirty="0" smtClean="0"/>
              <a:t>emperature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thermal condition of a body which determines the interchange of heat between it and other bodies.</a:t>
            </a:r>
          </a:p>
          <a:p>
            <a:r>
              <a:rPr lang="en-US" dirty="0" smtClean="0"/>
              <a:t>It may be regarded as the </a:t>
            </a:r>
            <a:r>
              <a:rPr lang="en-US" b="1" dirty="0" smtClean="0"/>
              <a:t>level of heat</a:t>
            </a:r>
            <a:r>
              <a:rPr lang="en-US" dirty="0" smtClean="0"/>
              <a:t>, as heat tends to pass from an object at a high temperature to an object at a lower temperature, in the same way as the water do.</a:t>
            </a:r>
          </a:p>
          <a:p>
            <a:r>
              <a:rPr lang="en-US" dirty="0" smtClean="0"/>
              <a:t>The temperature of a body depends on the quantity of heat that it contains and on its thermal capacity, or ability to hold the heat.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86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Electromagnetic-Radiation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8458200" cy="55625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8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57200"/>
            <a:ext cx="6324599" cy="6629400"/>
          </a:xfrm>
        </p:spPr>
      </p:pic>
    </p:spTree>
    <p:extLst>
      <p:ext uri="{BB962C8B-B14F-4D97-AF65-F5344CB8AC3E}">
        <p14:creationId xmlns:p14="http://schemas.microsoft.com/office/powerpoint/2010/main" val="4292351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Scales of Temperature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Celsius scale</a:t>
            </a:r>
          </a:p>
          <a:p>
            <a:r>
              <a:rPr lang="en-US" dirty="0" smtClean="0"/>
              <a:t>0 C       freezing point of water at normal pressure</a:t>
            </a:r>
          </a:p>
          <a:p>
            <a:r>
              <a:rPr lang="en-US" dirty="0" smtClean="0"/>
              <a:t>100 C   boiling point of water at normal pressure</a:t>
            </a:r>
          </a:p>
          <a:p>
            <a:r>
              <a:rPr lang="en-US" b="1" dirty="0" err="1" smtClean="0"/>
              <a:t>Farenheit</a:t>
            </a:r>
            <a:r>
              <a:rPr lang="en-US" b="1" dirty="0" smtClean="0"/>
              <a:t> scale</a:t>
            </a:r>
          </a:p>
          <a:p>
            <a:r>
              <a:rPr lang="en-US" dirty="0" smtClean="0"/>
              <a:t>32 F     _________</a:t>
            </a:r>
          </a:p>
          <a:p>
            <a:r>
              <a:rPr lang="en-US" dirty="0" smtClean="0"/>
              <a:t>212 F   _________</a:t>
            </a:r>
          </a:p>
          <a:p>
            <a:r>
              <a:rPr lang="en-US" b="1" dirty="0" smtClean="0"/>
              <a:t>The Absolute Scale</a:t>
            </a:r>
          </a:p>
          <a:p>
            <a:r>
              <a:rPr lang="en-US" dirty="0" smtClean="0"/>
              <a:t>273 A  __________</a:t>
            </a:r>
          </a:p>
          <a:p>
            <a:r>
              <a:rPr lang="en-US" dirty="0" smtClean="0"/>
              <a:t>373 A  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2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these three scales are inter convertible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K= C +273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F= 9/5 C + 32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 = 5/9 ( F-32)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066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Measurement of Heat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unit for measuring the quantity of heat is taken as that amount of heat necessary to raise the temperature of a body of unit weight by unit amount.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19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CALORIE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amount of heat required to raise the temperature of 1 gram of water through 1C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BRITISH THERMAL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amount of heat required to raise the temperature of 1 </a:t>
            </a:r>
            <a:r>
              <a:rPr lang="en-US" dirty="0" err="1" smtClean="0"/>
              <a:t>lb</a:t>
            </a:r>
            <a:r>
              <a:rPr lang="en-US" dirty="0" smtClean="0"/>
              <a:t> of water through 1 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8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13442</TotalTime>
  <Words>1051</Words>
  <Application>Microsoft Office PowerPoint</Application>
  <PresentationFormat>On-screen Show (4:3)</PresentationFormat>
  <Paragraphs>114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PHYSICS OF HEAT AND RADIATION</vt:lpstr>
      <vt:lpstr>Heat </vt:lpstr>
      <vt:lpstr>Temperature</vt:lpstr>
      <vt:lpstr>PowerPoint Presentation</vt:lpstr>
      <vt:lpstr>Scales of Temperature</vt:lpstr>
      <vt:lpstr>PowerPoint Presentation</vt:lpstr>
      <vt:lpstr>Measurement of Heat</vt:lpstr>
      <vt:lpstr>CALORIE</vt:lpstr>
      <vt:lpstr>BRITISH THERMAL UNIT</vt:lpstr>
      <vt:lpstr>THE SPECIFIC HEAT</vt:lpstr>
      <vt:lpstr>PHYSICAL EFFECTS OF HEAT</vt:lpstr>
      <vt:lpstr>1. EXPANSION</vt:lpstr>
      <vt:lpstr>Coefficient of Linear Expansion </vt:lpstr>
      <vt:lpstr>Coefficient of Cubical Expansion</vt:lpstr>
      <vt:lpstr>2. CHANGE OF STAT</vt:lpstr>
      <vt:lpstr>3. ACCELERATION OF CHEMICAL ACTION  </vt:lpstr>
      <vt:lpstr>4. PRODUCTION OF DIFFERENCE OF POTENTIAL</vt:lpstr>
      <vt:lpstr>5. PRODUCTION OF ELECTROMAGNETIC WAVES</vt:lpstr>
      <vt:lpstr>6. THERMIONIC EMISSION </vt:lpstr>
      <vt:lpstr>7. REDUCED VISCOSITY OF FLUIDS</vt:lpstr>
      <vt:lpstr>Transmission of Heat </vt:lpstr>
      <vt:lpstr>Conduction </vt:lpstr>
      <vt:lpstr>Convection</vt:lpstr>
      <vt:lpstr>Radiation </vt:lpstr>
      <vt:lpstr>RADIANT ENERGY</vt:lpstr>
      <vt:lpstr>PowerPoint Presentation</vt:lpstr>
      <vt:lpstr>PowerPoint Presentation</vt:lpstr>
      <vt:lpstr>PowerPoint Presentation</vt:lpstr>
      <vt:lpstr>Electromagnetic spectrum 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OF HEAT AND RADIATION</dc:title>
  <dc:creator>Mohsana</dc:creator>
  <cp:lastModifiedBy>HP</cp:lastModifiedBy>
  <cp:revision>34</cp:revision>
  <dcterms:created xsi:type="dcterms:W3CDTF">2013-01-03T08:39:23Z</dcterms:created>
  <dcterms:modified xsi:type="dcterms:W3CDTF">2020-02-20T07:16:37Z</dcterms:modified>
</cp:coreProperties>
</file>