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69" r:id="rId16"/>
    <p:sldId id="307" r:id="rId17"/>
    <p:sldId id="270" r:id="rId18"/>
    <p:sldId id="271" r:id="rId19"/>
    <p:sldId id="272"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306" r:id="rId44"/>
    <p:sldId id="297" r:id="rId45"/>
    <p:sldId id="298" r:id="rId46"/>
    <p:sldId id="29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0"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5D0743F-5EEC-4802-A6E4-E851196EAACF}" type="datetimeFigureOut">
              <a:rPr lang="en-US" smtClean="0"/>
              <a:t>5/25/2015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0B9CD0D-C710-4086-8B1D-63B1422C9FF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5D0743F-5EEC-4802-A6E4-E851196EAACF}" type="datetimeFigureOut">
              <a:rPr lang="en-US" smtClean="0"/>
              <a:t>5/25/2015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5D0743F-5EEC-4802-A6E4-E851196EAACF}" type="datetimeFigureOut">
              <a:rPr lang="en-US" smtClean="0"/>
              <a:t>5/25/2015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0B9CD0D-C710-4086-8B1D-63B1422C9FF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5D0743F-5EEC-4802-A6E4-E851196EAACF}" type="datetimeFigureOut">
              <a:rPr lang="en-US" smtClean="0"/>
              <a:t>5/25/2015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B9CD0D-C710-4086-8B1D-63B1422C9FF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5D0743F-5EEC-4802-A6E4-E851196EAACF}" type="datetimeFigureOut">
              <a:rPr lang="en-US" smtClean="0"/>
              <a:t>5/25/2015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0B9CD0D-C710-4086-8B1D-63B1422C9FFF}"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5D0743F-5EEC-4802-A6E4-E851196EAACF}" type="datetimeFigureOut">
              <a:rPr lang="en-US" smtClean="0"/>
              <a:t>5/25/2015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0B9CD0D-C710-4086-8B1D-63B1422C9F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eddean.luc.edu/lumen/MedEd/medicine/dermatology/melton/skinlsn/stspin.htm" TargetMode="External"/><Relationship Id="rId2" Type="http://schemas.openxmlformats.org/officeDocument/2006/relationships/hyperlink" Target="http://www.meddean.luc.edu/lumen/MedEd/medicine/dermatology/melton/skinlsn/stgerm.htm" TargetMode="External"/><Relationship Id="rId1" Type="http://schemas.openxmlformats.org/officeDocument/2006/relationships/slideLayout" Target="../slideLayouts/slideLayout2.xml"/><Relationship Id="rId6" Type="http://schemas.openxmlformats.org/officeDocument/2006/relationships/hyperlink" Target="http://www.meddean.luc.edu/lumen/MedEd/medicine/dermatology/melton/skinlsn/stcorn.htm" TargetMode="External"/><Relationship Id="rId5" Type="http://schemas.openxmlformats.org/officeDocument/2006/relationships/hyperlink" Target="http://www.meddean.luc.edu/lumen/MedEd/medicine/dermatology/melton/skinlsn/stluci.htm" TargetMode="External"/><Relationship Id="rId4" Type="http://schemas.openxmlformats.org/officeDocument/2006/relationships/hyperlink" Target="http://www.meddean.luc.edu/lumen/MedEd/medicine/dermatology/melton/skinlsn/stgran.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t>Ultra violet rays</a:t>
            </a:r>
            <a:r>
              <a:rPr lang="en-US" dirty="0" smtClean="0"/>
              <a:t> </a:t>
            </a:r>
            <a:br>
              <a:rPr lang="en-US" dirty="0" smtClean="0"/>
            </a:br>
            <a:r>
              <a:rPr lang="en-US" dirty="0" smtClean="0"/>
              <a:t>effects of ultra violet rays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44228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Stratum </a:t>
            </a:r>
            <a:r>
              <a:rPr lang="en-US" dirty="0" err="1" smtClean="0"/>
              <a:t>corneum</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a:t>As a cell accumulates </a:t>
            </a:r>
            <a:r>
              <a:rPr lang="en-US" sz="2800" dirty="0" err="1"/>
              <a:t>keratinohyalin</a:t>
            </a:r>
            <a:r>
              <a:rPr lang="en-US" sz="2800" dirty="0"/>
              <a:t> granules, it is thought that rupture of </a:t>
            </a:r>
            <a:r>
              <a:rPr lang="en-US" sz="2800" dirty="0" err="1"/>
              <a:t>lysosomal</a:t>
            </a:r>
            <a:r>
              <a:rPr lang="en-US" sz="2800" dirty="0"/>
              <a:t> membranes release </a:t>
            </a:r>
            <a:r>
              <a:rPr lang="en-US" sz="2800" dirty="0" err="1"/>
              <a:t>lysosomal</a:t>
            </a:r>
            <a:r>
              <a:rPr lang="en-US" sz="2800" dirty="0"/>
              <a:t> enzymes that eventually cause cell death. </a:t>
            </a:r>
          </a:p>
          <a:p>
            <a:r>
              <a:rPr lang="en-US" sz="2800" dirty="0"/>
              <a:t>The dead and dying cells filled with mature keratin form the stratum </a:t>
            </a:r>
            <a:r>
              <a:rPr lang="en-US" sz="2800" dirty="0" err="1"/>
              <a:t>corneum</a:t>
            </a:r>
            <a:r>
              <a:rPr lang="en-US" sz="2800" dirty="0"/>
              <a:t> (</a:t>
            </a:r>
            <a:r>
              <a:rPr lang="en-US" sz="2800" b="1" dirty="0"/>
              <a:t>SC</a:t>
            </a:r>
            <a:r>
              <a:rPr lang="en-US" sz="2800" dirty="0"/>
              <a:t>). </a:t>
            </a:r>
          </a:p>
          <a:p>
            <a:r>
              <a:rPr lang="en-US" sz="2800" dirty="0"/>
              <a:t>The deeper cells of the stratum </a:t>
            </a:r>
            <a:r>
              <a:rPr lang="en-US" sz="2800" dirty="0" err="1"/>
              <a:t>corneum</a:t>
            </a:r>
            <a:r>
              <a:rPr lang="en-US" sz="2800" dirty="0"/>
              <a:t> retain their </a:t>
            </a:r>
            <a:r>
              <a:rPr lang="en-US" sz="2800" dirty="0" err="1"/>
              <a:t>desmosomal</a:t>
            </a:r>
            <a:r>
              <a:rPr lang="en-US" sz="2800" dirty="0"/>
              <a:t> junctions, but as they are pushed to the surface by newly forming cells of the stratum </a:t>
            </a:r>
            <a:r>
              <a:rPr lang="en-US" sz="2800" dirty="0" err="1"/>
              <a:t>germinativum</a:t>
            </a:r>
            <a:r>
              <a:rPr lang="en-US" sz="2800" dirty="0"/>
              <a:t> (</a:t>
            </a:r>
            <a:r>
              <a:rPr lang="en-US" sz="2800" b="1" dirty="0"/>
              <a:t>SG</a:t>
            </a:r>
            <a:r>
              <a:rPr lang="en-US" sz="2800" dirty="0"/>
              <a:t>), the dead cells gradually break apart and are lost, a process called desquamation. </a:t>
            </a:r>
            <a:r>
              <a:rPr lang="en-US" dirty="0"/>
              <a:t/>
            </a:r>
            <a:br>
              <a:rPr lang="en-US" dirty="0"/>
            </a:br>
            <a:endParaRPr lang="en-US" dirty="0"/>
          </a:p>
          <a:p>
            <a:endParaRPr lang="en-US" dirty="0"/>
          </a:p>
        </p:txBody>
      </p:sp>
    </p:spTree>
    <p:extLst>
      <p:ext uri="{BB962C8B-B14F-4D97-AF65-F5344CB8AC3E}">
        <p14:creationId xmlns:p14="http://schemas.microsoft.com/office/powerpoint/2010/main" val="1658681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stratum </a:t>
            </a:r>
            <a:r>
              <a:rPr lang="en-US" dirty="0" err="1" smtClean="0"/>
              <a:t>lucidum</a:t>
            </a:r>
            <a:r>
              <a:rPr lang="en-US" dirty="0" smtClean="0"/>
              <a:t> and stratum </a:t>
            </a:r>
            <a:r>
              <a:rPr lang="en-US" dirty="0" err="1" smtClean="0"/>
              <a:t>corneum</a:t>
            </a:r>
            <a:r>
              <a:rPr lang="en-US" dirty="0" smtClean="0"/>
              <a:t> cells are </a:t>
            </a:r>
            <a:r>
              <a:rPr lang="en-US" dirty="0" err="1" smtClean="0"/>
              <a:t>flattend</a:t>
            </a:r>
            <a:r>
              <a:rPr lang="en-US" dirty="0" smtClean="0"/>
              <a:t>,,, lost their </a:t>
            </a:r>
            <a:r>
              <a:rPr lang="en-US" dirty="0" err="1" smtClean="0"/>
              <a:t>nuclie</a:t>
            </a:r>
            <a:endParaRPr lang="en-US" dirty="0" smtClean="0"/>
          </a:p>
          <a:p>
            <a:r>
              <a:rPr lang="en-US" dirty="0" smtClean="0"/>
              <a:t>A blister following UV is caused by the effusion between SL and SG and heal without scaring, cells of growing layer remain intact</a:t>
            </a:r>
          </a:p>
          <a:p>
            <a:r>
              <a:rPr lang="en-US" dirty="0" smtClean="0"/>
              <a:t>While in ulcer, theses cells are destroyed and heal by scaring</a:t>
            </a:r>
          </a:p>
          <a:p>
            <a:endParaRPr lang="en-US" dirty="0"/>
          </a:p>
        </p:txBody>
      </p:sp>
    </p:spTree>
    <p:extLst>
      <p:ext uri="{BB962C8B-B14F-4D97-AF65-F5344CB8AC3E}">
        <p14:creationId xmlns:p14="http://schemas.microsoft.com/office/powerpoint/2010/main" val="4246569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dermis</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a:t>The dermis (</a:t>
            </a:r>
            <a:r>
              <a:rPr lang="en-US" sz="2800" b="1" dirty="0"/>
              <a:t>D</a:t>
            </a:r>
            <a:r>
              <a:rPr lang="en-US" sz="2800" dirty="0"/>
              <a:t>) assumes the important functions of thermoregulation and supports the </a:t>
            </a:r>
            <a:r>
              <a:rPr lang="en-US" sz="2800" dirty="0" smtClean="0"/>
              <a:t>vascular </a:t>
            </a:r>
            <a:r>
              <a:rPr lang="en-US" sz="2800" dirty="0"/>
              <a:t>network to supply the avascular epidermis with nutrients. </a:t>
            </a:r>
          </a:p>
          <a:p>
            <a:r>
              <a:rPr lang="en-US" sz="2800" dirty="0"/>
              <a:t>The dermis is typically subdivided into two zones, a papillary dermis and a reticular layer</a:t>
            </a:r>
            <a:r>
              <a:rPr lang="en-US" sz="2800" dirty="0" smtClean="0"/>
              <a:t>.</a:t>
            </a:r>
          </a:p>
          <a:p>
            <a:r>
              <a:rPr lang="en-US" sz="2800" dirty="0" smtClean="0"/>
              <a:t>Papillary dermis contains blood vessels</a:t>
            </a:r>
            <a:endParaRPr lang="en-US" sz="2800" dirty="0"/>
          </a:p>
          <a:p>
            <a:r>
              <a:rPr lang="en-US" sz="2800" dirty="0"/>
              <a:t> The dermis contains mostly fibroblasts which are responsible for secreting collagen, elastin and ground substance that give the support and elasticity of the skin.</a:t>
            </a:r>
          </a:p>
          <a:p>
            <a:r>
              <a:rPr lang="en-US" sz="2800" dirty="0"/>
              <a:t> Also present are immune cells that are involved in defense against foreign invaders passing through the epidermis</a:t>
            </a:r>
            <a:r>
              <a:rPr lang="en-US" sz="2800" dirty="0" smtClean="0"/>
              <a:t>.</a:t>
            </a:r>
            <a:r>
              <a:rPr lang="en-US" dirty="0"/>
              <a:t/>
            </a:r>
            <a:br>
              <a:rPr lang="en-US" dirty="0"/>
            </a:br>
            <a:endParaRPr lang="en-US" dirty="0"/>
          </a:p>
        </p:txBody>
      </p:sp>
    </p:spTree>
    <p:extLst>
      <p:ext uri="{BB962C8B-B14F-4D97-AF65-F5344CB8AC3E}">
        <p14:creationId xmlns:p14="http://schemas.microsoft.com/office/powerpoint/2010/main" val="3204504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609600"/>
            <a:ext cx="7848600" cy="6324600"/>
          </a:xfrm>
        </p:spPr>
        <p:txBody>
          <a:bodyPr>
            <a:normAutofit fontScale="85000" lnSpcReduction="20000"/>
          </a:bodyPr>
          <a:lstStyle/>
          <a:p>
            <a:r>
              <a:rPr lang="en-US" dirty="0" smtClean="0"/>
              <a:t>The deeper part of dermis contains sweat glands, whose ducts pass in spiral manner to the surface</a:t>
            </a:r>
          </a:p>
          <a:p>
            <a:r>
              <a:rPr lang="en-US" dirty="0" smtClean="0"/>
              <a:t> Hair follicles extends from the dermis to the surface of the skin.</a:t>
            </a:r>
          </a:p>
          <a:p>
            <a:r>
              <a:rPr lang="en-US" dirty="0"/>
              <a:t>T</a:t>
            </a:r>
            <a:r>
              <a:rPr lang="en-US" dirty="0" smtClean="0"/>
              <a:t>he ducts of the sebaceous glands open into the hair follicles in the dermis</a:t>
            </a:r>
          </a:p>
          <a:p>
            <a:r>
              <a:rPr lang="en-US" dirty="0" smtClean="0"/>
              <a:t>Whenever the hair is erected by contraction of the </a:t>
            </a:r>
            <a:r>
              <a:rPr lang="en-US" dirty="0" err="1"/>
              <a:t>e</a:t>
            </a:r>
            <a:r>
              <a:rPr lang="en-US" dirty="0" err="1" smtClean="0"/>
              <a:t>rrector</a:t>
            </a:r>
            <a:r>
              <a:rPr lang="en-US" dirty="0" smtClean="0"/>
              <a:t> </a:t>
            </a:r>
            <a:r>
              <a:rPr lang="en-US" dirty="0" err="1" smtClean="0"/>
              <a:t>pili</a:t>
            </a:r>
            <a:r>
              <a:rPr lang="en-US" dirty="0" smtClean="0"/>
              <a:t> muscle</a:t>
            </a:r>
          </a:p>
          <a:p>
            <a:r>
              <a:rPr lang="en-US" dirty="0" smtClean="0"/>
              <a:t>Sebum is squeezed out of the gland into the hair follicle, and to the surface</a:t>
            </a:r>
          </a:p>
          <a:p>
            <a:r>
              <a:rPr lang="en-US" dirty="0" smtClean="0"/>
              <a:t>Sebum is a fatty material which is absorbed into the superficial part of the skin and keep it supple.</a:t>
            </a:r>
          </a:p>
          <a:p>
            <a:r>
              <a:rPr lang="en-US" dirty="0" smtClean="0"/>
              <a:t>Sebum contains cholesterol and associated substance 7-dehydrocholesterol, </a:t>
            </a:r>
          </a:p>
          <a:p>
            <a:r>
              <a:rPr lang="en-US" dirty="0" smtClean="0"/>
              <a:t>Nerve fibers ending in touch corpuscles and other sensory end organs </a:t>
            </a:r>
          </a:p>
          <a:p>
            <a:r>
              <a:rPr lang="en-US" dirty="0" smtClean="0"/>
              <a:t>Below the dermis is superficial fascia containing fat.</a:t>
            </a:r>
          </a:p>
          <a:p>
            <a:r>
              <a:rPr lang="en-US" b="1" dirty="0" smtClean="0"/>
              <a:t>The skin is between ½ and 2 mm in thickness, being thickest in the palms of hands and soles of the feet.</a:t>
            </a:r>
          </a:p>
          <a:p>
            <a:endParaRPr lang="en-US" dirty="0"/>
          </a:p>
        </p:txBody>
      </p:sp>
    </p:spTree>
    <p:extLst>
      <p:ext uri="{BB962C8B-B14F-4D97-AF65-F5344CB8AC3E}">
        <p14:creationId xmlns:p14="http://schemas.microsoft.com/office/powerpoint/2010/main" val="1219276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Penetration of rays in the skin</a:t>
            </a:r>
            <a:endParaRPr lang="en-US" dirty="0"/>
          </a:p>
        </p:txBody>
      </p:sp>
      <p:sp>
        <p:nvSpPr>
          <p:cNvPr id="3" name="Content Placeholder 2"/>
          <p:cNvSpPr>
            <a:spLocks noGrp="1"/>
          </p:cNvSpPr>
          <p:nvPr>
            <p:ph idx="1"/>
          </p:nvPr>
        </p:nvSpPr>
        <p:spPr>
          <a:xfrm>
            <a:off x="457200" y="1609416"/>
            <a:ext cx="7239000" cy="5096184"/>
          </a:xfrm>
        </p:spPr>
        <p:txBody>
          <a:bodyPr>
            <a:normAutofit fontScale="85000" lnSpcReduction="20000"/>
          </a:bodyPr>
          <a:lstStyle/>
          <a:p>
            <a:r>
              <a:rPr lang="en-US" dirty="0" smtClean="0"/>
              <a:t>UV rays 2900__1890A, absorbed in superficial epidermis</a:t>
            </a:r>
          </a:p>
          <a:p>
            <a:r>
              <a:rPr lang="en-US" dirty="0" smtClean="0"/>
              <a:t>UV rays 3300__2900A, absorbed in deep epidermis</a:t>
            </a:r>
          </a:p>
          <a:p>
            <a:r>
              <a:rPr lang="en-US" dirty="0" smtClean="0"/>
              <a:t>UV rays  3900__3300A, absorbed in the blood of superficial capillary loops in the dermis</a:t>
            </a:r>
          </a:p>
          <a:p>
            <a:r>
              <a:rPr lang="en-US" dirty="0" smtClean="0"/>
              <a:t>When compression therapy  is given by </a:t>
            </a:r>
            <a:r>
              <a:rPr lang="en-US" dirty="0" err="1" smtClean="0"/>
              <a:t>Karomayer</a:t>
            </a:r>
            <a:r>
              <a:rPr lang="en-US" dirty="0" smtClean="0"/>
              <a:t> lamp, blood is driven out of the capillaries and long UV rays can penetrate more deeply</a:t>
            </a:r>
          </a:p>
          <a:p>
            <a:r>
              <a:rPr lang="en-US" dirty="0" smtClean="0"/>
              <a:t>VR 5000__3900A(the violet end) absorbed in superficial capillaries of the dermis</a:t>
            </a:r>
          </a:p>
          <a:p>
            <a:r>
              <a:rPr lang="en-US" dirty="0" smtClean="0"/>
              <a:t>VR 5000__7700A( the red end) penetrate more deeply and can pass through the skin(sun appear red on foggy days)</a:t>
            </a:r>
          </a:p>
          <a:p>
            <a:r>
              <a:rPr lang="en-US" dirty="0" smtClean="0"/>
              <a:t>Short IR rays 12000__7700A, penetrate the subcutaneous tissues</a:t>
            </a:r>
          </a:p>
          <a:p>
            <a:r>
              <a:rPr lang="en-US" dirty="0" smtClean="0"/>
              <a:t>Long IR &gt;12000A absorbed in superficial epidermis  </a:t>
            </a:r>
          </a:p>
          <a:p>
            <a:endParaRPr lang="en-US" dirty="0"/>
          </a:p>
        </p:txBody>
      </p:sp>
    </p:spTree>
    <p:extLst>
      <p:ext uri="{BB962C8B-B14F-4D97-AF65-F5344CB8AC3E}">
        <p14:creationId xmlns:p14="http://schemas.microsoft.com/office/powerpoint/2010/main" val="1454359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effects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Local </a:t>
            </a:r>
          </a:p>
          <a:p>
            <a:pPr marL="514350" indent="-514350">
              <a:buFont typeface="+mj-lt"/>
              <a:buAutoNum type="arabicPeriod"/>
            </a:pPr>
            <a:r>
              <a:rPr lang="en-US" dirty="0" smtClean="0"/>
              <a:t>General </a:t>
            </a:r>
            <a:endParaRPr lang="en-US" dirty="0"/>
          </a:p>
        </p:txBody>
      </p:sp>
    </p:spTree>
    <p:extLst>
      <p:ext uri="{BB962C8B-B14F-4D97-AF65-F5344CB8AC3E}">
        <p14:creationId xmlns:p14="http://schemas.microsoft.com/office/powerpoint/2010/main" val="3800968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8600"/>
            <a:ext cx="7239000" cy="1143000"/>
          </a:xfrm>
        </p:spPr>
        <p:txBody>
          <a:bodyPr/>
          <a:lstStyle/>
          <a:p>
            <a:r>
              <a:rPr lang="en-US" dirty="0" smtClean="0"/>
              <a:t>Local </a:t>
            </a:r>
            <a:r>
              <a:rPr lang="en-US" dirty="0" err="1" smtClean="0"/>
              <a:t>efects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18235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1143000"/>
          </a:xfrm>
        </p:spPr>
        <p:txBody>
          <a:bodyPr/>
          <a:lstStyle/>
          <a:p>
            <a:r>
              <a:rPr lang="en-US" dirty="0" smtClean="0"/>
              <a:t>Erythema reaction</a:t>
            </a:r>
            <a:endParaRPr lang="en-US" dirty="0"/>
          </a:p>
        </p:txBody>
      </p:sp>
      <p:sp>
        <p:nvSpPr>
          <p:cNvPr id="3" name="Content Placeholder 2"/>
          <p:cNvSpPr>
            <a:spLocks noGrp="1"/>
          </p:cNvSpPr>
          <p:nvPr>
            <p:ph idx="1"/>
          </p:nvPr>
        </p:nvSpPr>
        <p:spPr>
          <a:xfrm>
            <a:off x="381000" y="1066800"/>
            <a:ext cx="7239000" cy="7239000"/>
          </a:xfrm>
        </p:spPr>
        <p:txBody>
          <a:bodyPr>
            <a:normAutofit fontScale="77500" lnSpcReduction="20000"/>
          </a:bodyPr>
          <a:lstStyle/>
          <a:p>
            <a:r>
              <a:rPr lang="en-US" dirty="0" smtClean="0"/>
              <a:t>UV rays, when absorbed in the skin can cause chemical action, results in irritation and destruction of cells</a:t>
            </a:r>
          </a:p>
          <a:p>
            <a:r>
              <a:rPr lang="en-US" dirty="0" smtClean="0"/>
              <a:t>Liberation of H substance, produces triple response same as Histamine( inflammation )</a:t>
            </a:r>
            <a:endParaRPr lang="en-US" dirty="0"/>
          </a:p>
          <a:p>
            <a:pPr marL="514350" indent="-514350">
              <a:buFont typeface="+mj-lt"/>
              <a:buAutoNum type="arabicPeriod"/>
            </a:pPr>
            <a:r>
              <a:rPr lang="en-US" dirty="0" smtClean="0"/>
              <a:t>Dilatation of capillaries: directly due to the chemical action of substance H</a:t>
            </a:r>
          </a:p>
          <a:p>
            <a:pPr marL="514350" indent="-514350">
              <a:buFont typeface="+mj-lt"/>
              <a:buAutoNum type="arabicPeriod"/>
            </a:pPr>
            <a:r>
              <a:rPr lang="en-US" dirty="0" smtClean="0"/>
              <a:t>Dilatation of arterioles: axonal reflex</a:t>
            </a:r>
          </a:p>
          <a:p>
            <a:pPr marL="514350" indent="-514350">
              <a:buFont typeface="+mj-lt"/>
              <a:buAutoNum type="arabicPeriod"/>
            </a:pPr>
            <a:r>
              <a:rPr lang="en-US" dirty="0" smtClean="0"/>
              <a:t>Exudation of fluid into the tissue: increased permeability of capillary walls</a:t>
            </a:r>
          </a:p>
          <a:p>
            <a:r>
              <a:rPr lang="en-US" dirty="0" smtClean="0"/>
              <a:t>Erythema may be the inflammatory </a:t>
            </a:r>
            <a:r>
              <a:rPr lang="en-US" dirty="0" err="1" smtClean="0"/>
              <a:t>resonse</a:t>
            </a:r>
            <a:endParaRPr lang="en-US" dirty="0" smtClean="0"/>
          </a:p>
          <a:p>
            <a:r>
              <a:rPr lang="en-US" b="1" u="sng" dirty="0" smtClean="0"/>
              <a:t>Intensity of reaction</a:t>
            </a:r>
          </a:p>
          <a:p>
            <a:pPr marL="514350" indent="-514350">
              <a:buFont typeface="+mj-lt"/>
              <a:buAutoNum type="arabicPeriod"/>
            </a:pPr>
            <a:r>
              <a:rPr lang="en-US" b="1" u="sng" dirty="0" smtClean="0"/>
              <a:t>Mild dose: </a:t>
            </a:r>
            <a:r>
              <a:rPr lang="en-US" dirty="0" smtClean="0"/>
              <a:t>slight reddening, no other symptoms, soon fades</a:t>
            </a:r>
            <a:endParaRPr lang="en-US" b="1" u="sng" dirty="0" smtClean="0"/>
          </a:p>
          <a:p>
            <a:pPr marL="514350" indent="-514350">
              <a:buFont typeface="+mj-lt"/>
              <a:buAutoNum type="arabicPeriod"/>
            </a:pPr>
            <a:r>
              <a:rPr lang="en-US" b="1" u="sng" dirty="0" smtClean="0"/>
              <a:t>Longer exposure: </a:t>
            </a:r>
            <a:r>
              <a:rPr lang="en-US" dirty="0" smtClean="0"/>
              <a:t>red, hot and sore, marked vasodilatation, exudations and white blood corpuscles into the skin</a:t>
            </a:r>
          </a:p>
          <a:p>
            <a:r>
              <a:rPr lang="en-US" dirty="0" smtClean="0"/>
              <a:t>Edema of the skin results, if the exudate separates the stratum </a:t>
            </a:r>
            <a:r>
              <a:rPr lang="en-US" dirty="0" err="1" smtClean="0"/>
              <a:t>granulosum</a:t>
            </a:r>
            <a:r>
              <a:rPr lang="en-US" dirty="0" smtClean="0"/>
              <a:t> and stratum </a:t>
            </a:r>
            <a:r>
              <a:rPr lang="en-US" dirty="0" err="1" smtClean="0"/>
              <a:t>lucidum</a:t>
            </a:r>
            <a:r>
              <a:rPr lang="en-US" dirty="0" smtClean="0"/>
              <a:t>, a blister is formed</a:t>
            </a:r>
          </a:p>
          <a:p>
            <a:r>
              <a:rPr lang="en-US" dirty="0" smtClean="0"/>
              <a:t>  </a:t>
            </a:r>
            <a:endParaRPr lang="en-US" b="1" u="sng" dirty="0" smtClean="0"/>
          </a:p>
          <a:p>
            <a:pPr marL="0" indent="0">
              <a:buNone/>
            </a:pPr>
            <a:r>
              <a:rPr lang="en-US" dirty="0"/>
              <a:t> </a:t>
            </a:r>
            <a:r>
              <a:rPr lang="en-US" dirty="0" smtClean="0"/>
              <a:t> </a:t>
            </a:r>
          </a:p>
          <a:p>
            <a:pPr marL="0" indent="0">
              <a:buNone/>
            </a:pPr>
            <a:endParaRPr lang="en-US" dirty="0" smtClean="0"/>
          </a:p>
          <a:p>
            <a:pPr marL="0" indent="0">
              <a:buNone/>
            </a:pPr>
            <a:r>
              <a:rPr lang="en-US" dirty="0" smtClean="0"/>
              <a:t> </a:t>
            </a:r>
          </a:p>
        </p:txBody>
      </p:sp>
    </p:spTree>
    <p:extLst>
      <p:ext uri="{BB962C8B-B14F-4D97-AF65-F5344CB8AC3E}">
        <p14:creationId xmlns:p14="http://schemas.microsoft.com/office/powerpoint/2010/main" val="1217336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Rays of different wavelength</a:t>
            </a:r>
          </a:p>
          <a:p>
            <a:pPr marL="514350" indent="-514350">
              <a:buFont typeface="+mj-lt"/>
              <a:buAutoNum type="arabicPeriod"/>
            </a:pPr>
            <a:r>
              <a:rPr lang="en-US" b="1" u="sng" dirty="0" smtClean="0"/>
              <a:t>Wavelength in the region of 2500A:               </a:t>
            </a:r>
            <a:r>
              <a:rPr lang="en-US" dirty="0" smtClean="0"/>
              <a:t>absorbed in superficial epidermis, cause changes, erythema results. If superficial epidermis is absent, the effect is reduced as the reaction the produces are peculiar to the superficial epidermis</a:t>
            </a:r>
            <a:endParaRPr lang="en-US" b="1" u="sng" dirty="0" smtClean="0"/>
          </a:p>
          <a:p>
            <a:pPr marL="514350" indent="-514350">
              <a:buFont typeface="+mj-lt"/>
              <a:buAutoNum type="arabicPeriod"/>
            </a:pPr>
            <a:r>
              <a:rPr lang="en-US" b="1" u="sng" dirty="0" smtClean="0"/>
              <a:t>Wavelength in the region of 2970A:              </a:t>
            </a:r>
            <a:r>
              <a:rPr lang="en-US" dirty="0" smtClean="0"/>
              <a:t>absorbed in deep epidermis, reaction, erythema etc. effects of these rays are increased if epidermis is removed, as they can penetrate deeper.</a:t>
            </a:r>
            <a:endParaRPr lang="en-US" b="1" u="sng" dirty="0" smtClean="0"/>
          </a:p>
          <a:p>
            <a:pPr marL="0" indent="0">
              <a:buNone/>
            </a:pPr>
            <a:r>
              <a:rPr lang="en-US" b="1" u="sng" dirty="0" smtClean="0"/>
              <a:t> </a:t>
            </a:r>
            <a:endParaRPr lang="en-US" b="1" u="sng" dirty="0"/>
          </a:p>
        </p:txBody>
      </p:sp>
    </p:spTree>
    <p:extLst>
      <p:ext uri="{BB962C8B-B14F-4D97-AF65-F5344CB8AC3E}">
        <p14:creationId xmlns:p14="http://schemas.microsoft.com/office/powerpoint/2010/main" val="3518526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Following UV irradiation erythema appears up to 12 </a:t>
            </a:r>
            <a:r>
              <a:rPr lang="en-US" dirty="0" err="1" smtClean="0"/>
              <a:t>hrs</a:t>
            </a:r>
            <a:r>
              <a:rPr lang="en-US" dirty="0" smtClean="0"/>
              <a:t> after the exposure</a:t>
            </a:r>
          </a:p>
          <a:p>
            <a:r>
              <a:rPr lang="en-US" dirty="0" smtClean="0"/>
              <a:t>Can be visible sooner after stronger dose than a weaker one</a:t>
            </a:r>
          </a:p>
          <a:p>
            <a:r>
              <a:rPr lang="en-US" dirty="0" smtClean="0"/>
              <a:t>While IR rays produce erythema during exposure( a way it differ from UV erythema)</a:t>
            </a:r>
          </a:p>
          <a:p>
            <a:r>
              <a:rPr lang="en-US" dirty="0" smtClean="0"/>
              <a:t>IR rays produce erythema by direct affecting the blood vessels, while UV indirectly by </a:t>
            </a:r>
            <a:r>
              <a:rPr lang="en-US" smtClean="0"/>
              <a:t>chemical reaction</a:t>
            </a:r>
          </a:p>
          <a:p>
            <a:endParaRPr lang="en-US" dirty="0"/>
          </a:p>
        </p:txBody>
      </p:sp>
    </p:spTree>
    <p:extLst>
      <p:ext uri="{BB962C8B-B14F-4D97-AF65-F5344CB8AC3E}">
        <p14:creationId xmlns:p14="http://schemas.microsoft.com/office/powerpoint/2010/main" val="4192999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Skin Layers </a:t>
            </a:r>
          </a:p>
        </p:txBody>
      </p:sp>
      <p:sp>
        <p:nvSpPr>
          <p:cNvPr id="3" name="Content Placeholder 2"/>
          <p:cNvSpPr>
            <a:spLocks noGrp="1"/>
          </p:cNvSpPr>
          <p:nvPr>
            <p:ph idx="1"/>
          </p:nvPr>
        </p:nvSpPr>
        <p:spPr/>
        <p:txBody>
          <a:bodyPr/>
          <a:lstStyle/>
          <a:p>
            <a:r>
              <a:rPr lang="en-US" dirty="0"/>
              <a:t>Skin is made up of two primary layers that differ in function, thickness, and strength.</a:t>
            </a:r>
          </a:p>
          <a:p>
            <a:r>
              <a:rPr lang="en-US" dirty="0"/>
              <a:t>Epidermis</a:t>
            </a:r>
          </a:p>
          <a:p>
            <a:r>
              <a:rPr lang="en-US" dirty="0"/>
              <a:t>Dermis </a:t>
            </a:r>
          </a:p>
          <a:p>
            <a:r>
              <a:rPr lang="en-US" dirty="0"/>
              <a:t>Subcutaneous tissue or </a:t>
            </a:r>
            <a:r>
              <a:rPr lang="en-US" dirty="0" smtClean="0"/>
              <a:t>hypodermis</a:t>
            </a:r>
          </a:p>
          <a:p>
            <a:endParaRPr lang="en-US" dirty="0"/>
          </a:p>
          <a:p>
            <a:r>
              <a:rPr lang="en-US" dirty="0" smtClean="0"/>
              <a:t>The </a:t>
            </a:r>
            <a:r>
              <a:rPr lang="en-US" dirty="0"/>
              <a:t>two layers are further differentiated by their respective amounts of hair follicle, pigmentation, cell formation, gland makeup, and blood supply. </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539344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143000"/>
          </a:xfrm>
        </p:spPr>
        <p:txBody>
          <a:bodyPr/>
          <a:lstStyle/>
          <a:p>
            <a:r>
              <a:rPr lang="en-US" dirty="0" smtClean="0"/>
              <a:t>Four  degrees of erythema</a:t>
            </a:r>
            <a:endParaRPr lang="en-US" dirty="0"/>
          </a:p>
        </p:txBody>
      </p:sp>
      <p:sp>
        <p:nvSpPr>
          <p:cNvPr id="3" name="Content Placeholder 2"/>
          <p:cNvSpPr>
            <a:spLocks noGrp="1"/>
          </p:cNvSpPr>
          <p:nvPr>
            <p:ph idx="1"/>
          </p:nvPr>
        </p:nvSpPr>
        <p:spPr>
          <a:xfrm>
            <a:off x="457200" y="1295400"/>
            <a:ext cx="7239000" cy="5096184"/>
          </a:xfrm>
        </p:spPr>
        <p:txBody>
          <a:bodyPr>
            <a:normAutofit lnSpcReduction="10000"/>
          </a:bodyPr>
          <a:lstStyle/>
          <a:p>
            <a:r>
              <a:rPr lang="en-US" b="1" u="sng" dirty="0" smtClean="0"/>
              <a:t>1</a:t>
            </a:r>
            <a:r>
              <a:rPr lang="en-US" b="1" u="sng" baseline="30000" dirty="0" smtClean="0"/>
              <a:t>st</a:t>
            </a:r>
            <a:r>
              <a:rPr lang="en-US" b="1" u="sng" dirty="0" smtClean="0"/>
              <a:t> degree erythema; </a:t>
            </a:r>
          </a:p>
          <a:p>
            <a:r>
              <a:rPr lang="en-US" dirty="0" smtClean="0"/>
              <a:t>Slight reddening of skin, with no irritation or soreness. It fades within 24 </a:t>
            </a:r>
            <a:r>
              <a:rPr lang="en-US" dirty="0" err="1" smtClean="0"/>
              <a:t>hrs</a:t>
            </a:r>
            <a:endParaRPr lang="en-US" dirty="0" smtClean="0"/>
          </a:p>
          <a:p>
            <a:r>
              <a:rPr lang="en-US" b="1" u="sng" dirty="0" smtClean="0"/>
              <a:t>2</a:t>
            </a:r>
            <a:r>
              <a:rPr lang="en-US" b="1" u="sng" baseline="30000" dirty="0" smtClean="0"/>
              <a:t>nd</a:t>
            </a:r>
            <a:r>
              <a:rPr lang="en-US" b="1" u="sng" dirty="0" smtClean="0"/>
              <a:t> degree erythema;</a:t>
            </a:r>
          </a:p>
          <a:p>
            <a:r>
              <a:rPr lang="en-US" dirty="0" smtClean="0"/>
              <a:t>More marked reddening, with slight irritation. It fades in 2 or 3 days.</a:t>
            </a:r>
          </a:p>
          <a:p>
            <a:r>
              <a:rPr lang="en-US" b="1" u="sng" dirty="0" smtClean="0"/>
              <a:t>3</a:t>
            </a:r>
            <a:r>
              <a:rPr lang="en-US" b="1" u="sng" baseline="30000" dirty="0" smtClean="0"/>
              <a:t>rd</a:t>
            </a:r>
            <a:r>
              <a:rPr lang="en-US" b="1" u="sng" dirty="0" smtClean="0"/>
              <a:t> degree erythema;</a:t>
            </a:r>
          </a:p>
          <a:p>
            <a:r>
              <a:rPr lang="en-US" dirty="0" smtClean="0"/>
              <a:t>Marked reddening, which is hot, sore and edematous. Redness does not disappear on pressure, last for about a week</a:t>
            </a:r>
          </a:p>
          <a:p>
            <a:r>
              <a:rPr lang="en-US" b="1" u="sng" dirty="0" smtClean="0"/>
              <a:t>4</a:t>
            </a:r>
            <a:r>
              <a:rPr lang="en-US" b="1" u="sng" baseline="30000" dirty="0" smtClean="0"/>
              <a:t>th</a:t>
            </a:r>
            <a:r>
              <a:rPr lang="en-US" b="1" u="sng" dirty="0" smtClean="0"/>
              <a:t> degree erythema;</a:t>
            </a:r>
          </a:p>
          <a:p>
            <a:r>
              <a:rPr lang="en-US" dirty="0" smtClean="0"/>
              <a:t>Similar to 3</a:t>
            </a:r>
            <a:r>
              <a:rPr lang="en-US" baseline="30000" dirty="0" smtClean="0"/>
              <a:t>rd</a:t>
            </a:r>
            <a:r>
              <a:rPr lang="en-US" dirty="0" smtClean="0"/>
              <a:t> degree but blisters form   </a:t>
            </a:r>
            <a:endParaRPr lang="en-US" dirty="0"/>
          </a:p>
        </p:txBody>
      </p:sp>
    </p:spTree>
    <p:extLst>
      <p:ext uri="{BB962C8B-B14F-4D97-AF65-F5344CB8AC3E}">
        <p14:creationId xmlns:p14="http://schemas.microsoft.com/office/powerpoint/2010/main" val="4210874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Thickening of epidermis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Destruction of superficial cells _____ increase production in SG_____ so epidermal thickening______ protection against rays______ stronger dose to repeat erythema</a:t>
            </a:r>
            <a:endParaRPr lang="en-US" dirty="0"/>
          </a:p>
        </p:txBody>
      </p:sp>
    </p:spTree>
    <p:extLst>
      <p:ext uri="{BB962C8B-B14F-4D97-AF65-F5344CB8AC3E}">
        <p14:creationId xmlns:p14="http://schemas.microsoft.com/office/powerpoint/2010/main" val="3142742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desquamation</a:t>
            </a:r>
            <a:endParaRPr lang="en-US" dirty="0"/>
          </a:p>
        </p:txBody>
      </p:sp>
      <p:sp>
        <p:nvSpPr>
          <p:cNvPr id="3" name="Content Placeholder 2"/>
          <p:cNvSpPr>
            <a:spLocks noGrp="1"/>
          </p:cNvSpPr>
          <p:nvPr>
            <p:ph idx="1"/>
          </p:nvPr>
        </p:nvSpPr>
        <p:spPr/>
        <p:txBody>
          <a:bodyPr>
            <a:normAutofit/>
          </a:bodyPr>
          <a:lstStyle/>
          <a:p>
            <a:r>
              <a:rPr lang="en-US" dirty="0" smtClean="0"/>
              <a:t>Casting off dead cell from the surface of body</a:t>
            </a:r>
          </a:p>
          <a:p>
            <a:r>
              <a:rPr lang="en-US" dirty="0" smtClean="0"/>
              <a:t>Occur after erythema</a:t>
            </a:r>
          </a:p>
          <a:p>
            <a:r>
              <a:rPr lang="en-US" dirty="0" smtClean="0"/>
              <a:t>Accelerate normal process(UV damages the cell)</a:t>
            </a:r>
          </a:p>
          <a:p>
            <a:r>
              <a:rPr lang="en-US" dirty="0" smtClean="0"/>
              <a:t>Amount of peeling depends on strength of erythema reaction</a:t>
            </a:r>
          </a:p>
          <a:p>
            <a:pPr marL="514350" indent="-514350">
              <a:buFont typeface="+mj-lt"/>
              <a:buAutoNum type="arabicPeriod"/>
            </a:pPr>
            <a:r>
              <a:rPr lang="en-US" dirty="0" smtClean="0"/>
              <a:t>1</a:t>
            </a:r>
            <a:r>
              <a:rPr lang="en-US" baseline="30000" dirty="0" smtClean="0"/>
              <a:t>st</a:t>
            </a:r>
            <a:r>
              <a:rPr lang="en-US" dirty="0" smtClean="0"/>
              <a:t> degree____ imperceptible</a:t>
            </a:r>
          </a:p>
          <a:p>
            <a:pPr marL="514350" indent="-514350">
              <a:buFont typeface="+mj-lt"/>
              <a:buAutoNum type="arabicPeriod"/>
            </a:pPr>
            <a:r>
              <a:rPr lang="en-US" dirty="0" smtClean="0"/>
              <a:t>2</a:t>
            </a:r>
            <a:r>
              <a:rPr lang="en-US" baseline="30000" dirty="0" smtClean="0"/>
              <a:t>nd</a:t>
            </a:r>
            <a:r>
              <a:rPr lang="en-US" dirty="0" smtClean="0"/>
              <a:t> degree____ fine powdery peeling</a:t>
            </a:r>
          </a:p>
          <a:p>
            <a:pPr marL="514350" indent="-514350">
              <a:buFont typeface="+mj-lt"/>
              <a:buAutoNum type="arabicPeriod"/>
            </a:pPr>
            <a:r>
              <a:rPr lang="en-US" dirty="0" smtClean="0"/>
              <a:t>3</a:t>
            </a:r>
            <a:r>
              <a:rPr lang="en-US" baseline="30000" dirty="0" smtClean="0"/>
              <a:t>rd</a:t>
            </a:r>
            <a:r>
              <a:rPr lang="en-US" dirty="0" smtClean="0"/>
              <a:t> &amp; 4</a:t>
            </a:r>
            <a:r>
              <a:rPr lang="en-US" baseline="30000" dirty="0" smtClean="0"/>
              <a:t>th</a:t>
            </a:r>
            <a:r>
              <a:rPr lang="en-US" dirty="0" smtClean="0"/>
              <a:t> degree____ free peeling </a:t>
            </a:r>
            <a:endParaRPr lang="en-US" dirty="0"/>
          </a:p>
        </p:txBody>
      </p:sp>
    </p:spTree>
    <p:extLst>
      <p:ext uri="{BB962C8B-B14F-4D97-AF65-F5344CB8AC3E}">
        <p14:creationId xmlns:p14="http://schemas.microsoft.com/office/powerpoint/2010/main" val="509256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pigmentation</a:t>
            </a:r>
            <a:endParaRPr lang="en-US" dirty="0"/>
          </a:p>
        </p:txBody>
      </p:sp>
      <p:sp>
        <p:nvSpPr>
          <p:cNvPr id="3" name="Content Placeholder 2"/>
          <p:cNvSpPr>
            <a:spLocks noGrp="1"/>
          </p:cNvSpPr>
          <p:nvPr>
            <p:ph idx="1"/>
          </p:nvPr>
        </p:nvSpPr>
        <p:spPr/>
        <p:txBody>
          <a:bodyPr/>
          <a:lstStyle/>
          <a:p>
            <a:r>
              <a:rPr lang="en-US" dirty="0" smtClean="0"/>
              <a:t>Rays of wavelength2900__3300A  absorb in deep epidermis</a:t>
            </a:r>
          </a:p>
          <a:p>
            <a:r>
              <a:rPr lang="en-US" dirty="0" smtClean="0"/>
              <a:t>Convert </a:t>
            </a:r>
            <a:r>
              <a:rPr lang="en-US" dirty="0" err="1" smtClean="0"/>
              <a:t>tryosine</a:t>
            </a:r>
            <a:r>
              <a:rPr lang="en-US" dirty="0" smtClean="0"/>
              <a:t> into melanin</a:t>
            </a:r>
          </a:p>
          <a:p>
            <a:r>
              <a:rPr lang="en-US" dirty="0" smtClean="0"/>
              <a:t>More marked on darker complexion than lighter</a:t>
            </a:r>
          </a:p>
          <a:p>
            <a:r>
              <a:rPr lang="en-US" dirty="0" smtClean="0"/>
              <a:t>Pigmentation by sun and carbon arc is brown</a:t>
            </a:r>
          </a:p>
          <a:p>
            <a:r>
              <a:rPr lang="en-US" dirty="0" smtClean="0"/>
              <a:t>By mercury </a:t>
            </a:r>
            <a:r>
              <a:rPr lang="en-US" dirty="0" err="1" smtClean="0"/>
              <a:t>vapour</a:t>
            </a:r>
            <a:r>
              <a:rPr lang="en-US" dirty="0" smtClean="0"/>
              <a:t> lamp is greyish</a:t>
            </a:r>
          </a:p>
          <a:p>
            <a:r>
              <a:rPr lang="en-US" dirty="0" smtClean="0"/>
              <a:t>Pigmentation protect against skin carcinomas and infections</a:t>
            </a:r>
          </a:p>
          <a:p>
            <a:endParaRPr lang="en-US" dirty="0"/>
          </a:p>
        </p:txBody>
      </p:sp>
    </p:spTree>
    <p:extLst>
      <p:ext uri="{BB962C8B-B14F-4D97-AF65-F5344CB8AC3E}">
        <p14:creationId xmlns:p14="http://schemas.microsoft.com/office/powerpoint/2010/main" val="626767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abiotic rays</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ABIOTIC RAYS;</a:t>
            </a:r>
          </a:p>
          <a:p>
            <a:r>
              <a:rPr lang="en-US" dirty="0" smtClean="0"/>
              <a:t>UV &lt;2900A </a:t>
            </a:r>
          </a:p>
          <a:p>
            <a:r>
              <a:rPr lang="en-US" dirty="0" smtClean="0"/>
              <a:t>As they are inimical to life</a:t>
            </a:r>
          </a:p>
          <a:p>
            <a:r>
              <a:rPr lang="en-US" dirty="0" smtClean="0"/>
              <a:t>They may inhibit the growth of seedling and kill bacteria on skin( considerable exposure is necessary)</a:t>
            </a:r>
          </a:p>
          <a:p>
            <a:r>
              <a:rPr lang="en-US" dirty="0" smtClean="0"/>
              <a:t> do not effect the under lying tissue but may cause damage to superficial layers</a:t>
            </a:r>
          </a:p>
          <a:p>
            <a:r>
              <a:rPr lang="en-US" b="1" u="sng" dirty="0" smtClean="0"/>
              <a:t>BIOTIC RAYS;</a:t>
            </a:r>
          </a:p>
          <a:p>
            <a:r>
              <a:rPr lang="en-US" dirty="0" smtClean="0"/>
              <a:t>&gt;2900A </a:t>
            </a:r>
          </a:p>
          <a:p>
            <a:r>
              <a:rPr lang="en-US" dirty="0" smtClean="0"/>
              <a:t>Beneficial to life</a:t>
            </a:r>
            <a:endParaRPr lang="en-US" dirty="0"/>
          </a:p>
        </p:txBody>
      </p:sp>
    </p:spTree>
    <p:extLst>
      <p:ext uri="{BB962C8B-B14F-4D97-AF65-F5344CB8AC3E}">
        <p14:creationId xmlns:p14="http://schemas.microsoft.com/office/powerpoint/2010/main" val="4210613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9600"/>
            <a:ext cx="7239000" cy="1143000"/>
          </a:xfrm>
        </p:spPr>
        <p:txBody>
          <a:bodyPr/>
          <a:lstStyle/>
          <a:p>
            <a:r>
              <a:rPr lang="en-US" dirty="0" smtClean="0"/>
              <a:t>General effects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4252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vitamin d</a:t>
            </a:r>
            <a:endParaRPr lang="en-US" dirty="0"/>
          </a:p>
        </p:txBody>
      </p:sp>
      <p:sp>
        <p:nvSpPr>
          <p:cNvPr id="3" name="Content Placeholder 2"/>
          <p:cNvSpPr>
            <a:spLocks noGrp="1"/>
          </p:cNvSpPr>
          <p:nvPr>
            <p:ph idx="1"/>
          </p:nvPr>
        </p:nvSpPr>
        <p:spPr/>
        <p:txBody>
          <a:bodyPr/>
          <a:lstStyle/>
          <a:p>
            <a:r>
              <a:rPr lang="en-US" dirty="0" smtClean="0"/>
              <a:t>UV rays of 2700  __3100A</a:t>
            </a:r>
          </a:p>
          <a:p>
            <a:r>
              <a:rPr lang="en-US" dirty="0" smtClean="0"/>
              <a:t>Convert </a:t>
            </a:r>
            <a:r>
              <a:rPr lang="en-US" dirty="0" err="1" smtClean="0"/>
              <a:t>dehydrocholesterol</a:t>
            </a:r>
            <a:r>
              <a:rPr lang="en-US" dirty="0" smtClean="0"/>
              <a:t> to vitamin D</a:t>
            </a:r>
          </a:p>
          <a:p>
            <a:r>
              <a:rPr lang="en-US" dirty="0" smtClean="0"/>
              <a:t>Sebum__ on the surface of skin</a:t>
            </a:r>
          </a:p>
          <a:p>
            <a:r>
              <a:rPr lang="en-US" dirty="0" smtClean="0"/>
              <a:t>Function of vitamin D</a:t>
            </a:r>
          </a:p>
          <a:p>
            <a:pPr marL="0" indent="0">
              <a:buNone/>
            </a:pPr>
            <a:endParaRPr lang="en-US" dirty="0"/>
          </a:p>
        </p:txBody>
      </p:sp>
    </p:spTree>
    <p:extLst>
      <p:ext uri="{BB962C8B-B14F-4D97-AF65-F5344CB8AC3E}">
        <p14:creationId xmlns:p14="http://schemas.microsoft.com/office/powerpoint/2010/main" val="2972055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Esophylactic</a:t>
            </a:r>
            <a:r>
              <a:rPr lang="en-US" dirty="0" smtClean="0"/>
              <a:t> effects</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reticulo</a:t>
            </a:r>
            <a:r>
              <a:rPr lang="en-US" dirty="0"/>
              <a:t>-</a:t>
            </a:r>
            <a:r>
              <a:rPr lang="en-US" dirty="0" smtClean="0"/>
              <a:t>endothelial system is important in body’s defense against infection</a:t>
            </a:r>
          </a:p>
          <a:p>
            <a:r>
              <a:rPr lang="en-US" dirty="0" smtClean="0"/>
              <a:t>The ingest bacteria n produce antibodies</a:t>
            </a:r>
          </a:p>
          <a:p>
            <a:r>
              <a:rPr lang="en-US" dirty="0" smtClean="0"/>
              <a:t>The stimulus necessary to cause this reaction is presence of bacteria and their toxins</a:t>
            </a:r>
          </a:p>
          <a:p>
            <a:r>
              <a:rPr lang="en-US" dirty="0" smtClean="0"/>
              <a:t>UV rays lower the threshold of cells, so that antibodies are produced more readily.  </a:t>
            </a:r>
          </a:p>
          <a:p>
            <a:r>
              <a:rPr lang="en-US" dirty="0" smtClean="0"/>
              <a:t>This is known as the </a:t>
            </a:r>
            <a:r>
              <a:rPr lang="en-US" dirty="0" err="1" smtClean="0"/>
              <a:t>esophylactic</a:t>
            </a:r>
            <a:r>
              <a:rPr lang="en-US" dirty="0" smtClean="0"/>
              <a:t> effect</a:t>
            </a:r>
          </a:p>
          <a:p>
            <a:r>
              <a:rPr lang="en-US" dirty="0" smtClean="0"/>
              <a:t>UV rays of &gt;2900 A is used so they may penetrate to the level where </a:t>
            </a:r>
            <a:r>
              <a:rPr lang="en-US" dirty="0" err="1" smtClean="0"/>
              <a:t>reticulo</a:t>
            </a:r>
            <a:r>
              <a:rPr lang="en-US" dirty="0" smtClean="0"/>
              <a:t> endothelial cells are found</a:t>
            </a:r>
            <a:endParaRPr lang="en-US" dirty="0"/>
          </a:p>
        </p:txBody>
      </p:sp>
    </p:spTree>
    <p:extLst>
      <p:ext uri="{BB962C8B-B14F-4D97-AF65-F5344CB8AC3E}">
        <p14:creationId xmlns:p14="http://schemas.microsoft.com/office/powerpoint/2010/main" val="33210172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tonic effects</a:t>
            </a:r>
            <a:endParaRPr lang="en-US" dirty="0"/>
          </a:p>
        </p:txBody>
      </p:sp>
      <p:sp>
        <p:nvSpPr>
          <p:cNvPr id="3" name="Content Placeholder 2"/>
          <p:cNvSpPr>
            <a:spLocks noGrp="1"/>
          </p:cNvSpPr>
          <p:nvPr>
            <p:ph idx="1"/>
          </p:nvPr>
        </p:nvSpPr>
        <p:spPr/>
        <p:txBody>
          <a:bodyPr/>
          <a:lstStyle/>
          <a:p>
            <a:r>
              <a:rPr lang="en-US" dirty="0" smtClean="0"/>
              <a:t>General tonic effect</a:t>
            </a:r>
          </a:p>
          <a:p>
            <a:r>
              <a:rPr lang="en-US" dirty="0" smtClean="0"/>
              <a:t>Appetite and sleep being improved</a:t>
            </a:r>
          </a:p>
          <a:p>
            <a:r>
              <a:rPr lang="en-US" dirty="0" smtClean="0"/>
              <a:t>Irritability reduced</a:t>
            </a:r>
            <a:endParaRPr lang="en-US" dirty="0"/>
          </a:p>
        </p:txBody>
      </p:sp>
    </p:spTree>
    <p:extLst>
      <p:ext uri="{BB962C8B-B14F-4D97-AF65-F5344CB8AC3E}">
        <p14:creationId xmlns:p14="http://schemas.microsoft.com/office/powerpoint/2010/main" val="1697263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4800"/>
            <a:ext cx="7239000" cy="1143000"/>
          </a:xfrm>
        </p:spPr>
        <p:txBody>
          <a:bodyPr/>
          <a:lstStyle/>
          <a:p>
            <a:r>
              <a:rPr lang="en-US" dirty="0" smtClean="0"/>
              <a:t>Therapeutic effects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0433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kin1.gif"/>
          <p:cNvPicPr>
            <a:picLocks noGrp="1" noChangeAspect="1"/>
          </p:cNvPicPr>
          <p:nvPr>
            <p:ph idx="1"/>
          </p:nvPr>
        </p:nvPicPr>
        <p:blipFill>
          <a:blip r:embed="rId2" cstate="print"/>
          <a:stretch>
            <a:fillRect/>
          </a:stretch>
        </p:blipFill>
        <p:spPr>
          <a:xfrm>
            <a:off x="1143000" y="1828800"/>
            <a:ext cx="5257800" cy="3886200"/>
          </a:xfrm>
        </p:spPr>
      </p:pic>
    </p:spTree>
    <p:extLst>
      <p:ext uri="{BB962C8B-B14F-4D97-AF65-F5344CB8AC3E}">
        <p14:creationId xmlns:p14="http://schemas.microsoft.com/office/powerpoint/2010/main" val="3986590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8600"/>
            <a:ext cx="7239000" cy="1143000"/>
          </a:xfrm>
        </p:spPr>
        <p:txBody>
          <a:bodyPr>
            <a:normAutofit fontScale="90000"/>
          </a:bodyPr>
          <a:lstStyle/>
          <a:p>
            <a:r>
              <a:rPr lang="en-US" dirty="0" smtClean="0"/>
              <a:t> effects of General Ultra violet irradiation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77237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vitamin d</a:t>
            </a:r>
            <a:endParaRPr lang="en-US" dirty="0"/>
          </a:p>
        </p:txBody>
      </p:sp>
      <p:sp>
        <p:nvSpPr>
          <p:cNvPr id="3" name="Content Placeholder 2"/>
          <p:cNvSpPr>
            <a:spLocks noGrp="1"/>
          </p:cNvSpPr>
          <p:nvPr>
            <p:ph idx="1"/>
          </p:nvPr>
        </p:nvSpPr>
        <p:spPr/>
        <p:txBody>
          <a:bodyPr/>
          <a:lstStyle/>
          <a:p>
            <a:r>
              <a:rPr lang="en-US" dirty="0" smtClean="0"/>
              <a:t>Beneficial for rickets and other vitamin D deficiencies</a:t>
            </a:r>
          </a:p>
          <a:p>
            <a:r>
              <a:rPr lang="en-US" dirty="0" smtClean="0"/>
              <a:t>Prevention as well as treatment</a:t>
            </a:r>
          </a:p>
          <a:p>
            <a:r>
              <a:rPr lang="en-US" dirty="0" smtClean="0"/>
              <a:t>Wave length________</a:t>
            </a:r>
          </a:p>
          <a:p>
            <a:r>
              <a:rPr lang="en-US" dirty="0" smtClean="0"/>
              <a:t>Larger areas to irradiated and prolonged course of time</a:t>
            </a:r>
          </a:p>
          <a:p>
            <a:r>
              <a:rPr lang="en-US" dirty="0" smtClean="0"/>
              <a:t>Fluorescent tubes are more likely to used </a:t>
            </a:r>
          </a:p>
          <a:p>
            <a:endParaRPr lang="en-US" dirty="0"/>
          </a:p>
        </p:txBody>
      </p:sp>
    </p:spTree>
    <p:extLst>
      <p:ext uri="{BB962C8B-B14F-4D97-AF65-F5344CB8AC3E}">
        <p14:creationId xmlns:p14="http://schemas.microsoft.com/office/powerpoint/2010/main" val="24799789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Improved resistance to infection</a:t>
            </a:r>
            <a:endParaRPr lang="en-US" dirty="0"/>
          </a:p>
        </p:txBody>
      </p:sp>
      <p:sp>
        <p:nvSpPr>
          <p:cNvPr id="3" name="Content Placeholder 2"/>
          <p:cNvSpPr>
            <a:spLocks noGrp="1"/>
          </p:cNvSpPr>
          <p:nvPr>
            <p:ph idx="1"/>
          </p:nvPr>
        </p:nvSpPr>
        <p:spPr/>
        <p:txBody>
          <a:bodyPr/>
          <a:lstStyle/>
          <a:p>
            <a:r>
              <a:rPr lang="en-US" dirty="0" smtClean="0"/>
              <a:t>The principle of </a:t>
            </a:r>
            <a:r>
              <a:rPr lang="en-US" dirty="0" err="1" smtClean="0"/>
              <a:t>esophylactic</a:t>
            </a:r>
            <a:r>
              <a:rPr lang="en-US" dirty="0" smtClean="0"/>
              <a:t> effect</a:t>
            </a:r>
          </a:p>
          <a:p>
            <a:endParaRPr lang="en-US" dirty="0"/>
          </a:p>
        </p:txBody>
      </p:sp>
    </p:spTree>
    <p:extLst>
      <p:ext uri="{BB962C8B-B14F-4D97-AF65-F5344CB8AC3E}">
        <p14:creationId xmlns:p14="http://schemas.microsoft.com/office/powerpoint/2010/main" val="848773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Pigmentation and improved condition of the skin</a:t>
            </a:r>
            <a:endParaRPr lang="en-US" dirty="0"/>
          </a:p>
        </p:txBody>
      </p:sp>
      <p:sp>
        <p:nvSpPr>
          <p:cNvPr id="3" name="Content Placeholder 2"/>
          <p:cNvSpPr>
            <a:spLocks noGrp="1"/>
          </p:cNvSpPr>
          <p:nvPr>
            <p:ph idx="1"/>
          </p:nvPr>
        </p:nvSpPr>
        <p:spPr/>
        <p:txBody>
          <a:bodyPr/>
          <a:lstStyle/>
          <a:p>
            <a:r>
              <a:rPr lang="en-US" dirty="0" smtClean="0"/>
              <a:t>Especially psoriasis get benefit from UV rays</a:t>
            </a:r>
          </a:p>
          <a:p>
            <a:r>
              <a:rPr lang="en-US" dirty="0" smtClean="0"/>
              <a:t>Mechanism of action is not clear</a:t>
            </a:r>
          </a:p>
          <a:p>
            <a:r>
              <a:rPr lang="en-US" dirty="0" smtClean="0"/>
              <a:t>May be due to increase blood supply to skin  </a:t>
            </a:r>
            <a:endParaRPr lang="en-US" dirty="0"/>
          </a:p>
        </p:txBody>
      </p:sp>
    </p:spTree>
    <p:extLst>
      <p:ext uri="{BB962C8B-B14F-4D97-AF65-F5344CB8AC3E}">
        <p14:creationId xmlns:p14="http://schemas.microsoft.com/office/powerpoint/2010/main" val="41733247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tonic effects</a:t>
            </a:r>
            <a:endParaRPr lang="en-US" dirty="0"/>
          </a:p>
        </p:txBody>
      </p:sp>
      <p:sp>
        <p:nvSpPr>
          <p:cNvPr id="3" name="Content Placeholder 2"/>
          <p:cNvSpPr>
            <a:spLocks noGrp="1"/>
          </p:cNvSpPr>
          <p:nvPr>
            <p:ph idx="1"/>
          </p:nvPr>
        </p:nvSpPr>
        <p:spPr/>
        <p:txBody>
          <a:bodyPr/>
          <a:lstStyle/>
          <a:p>
            <a:r>
              <a:rPr lang="en-US" dirty="0" smtClean="0"/>
              <a:t>Patient suffering from debility</a:t>
            </a:r>
          </a:p>
          <a:p>
            <a:r>
              <a:rPr lang="en-US" dirty="0" smtClean="0"/>
              <a:t>Under weight children</a:t>
            </a:r>
          </a:p>
          <a:p>
            <a:endParaRPr lang="en-US" dirty="0"/>
          </a:p>
        </p:txBody>
      </p:sp>
    </p:spTree>
    <p:extLst>
      <p:ext uri="{BB962C8B-B14F-4D97-AF65-F5344CB8AC3E}">
        <p14:creationId xmlns:p14="http://schemas.microsoft.com/office/powerpoint/2010/main" val="1249011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9600"/>
            <a:ext cx="7239000" cy="1143000"/>
          </a:xfrm>
        </p:spPr>
        <p:txBody>
          <a:bodyPr>
            <a:normAutofit fontScale="90000"/>
          </a:bodyPr>
          <a:lstStyle/>
          <a:p>
            <a:r>
              <a:rPr lang="en-US" dirty="0" smtClean="0"/>
              <a:t>Effects of local ultra violet irradiation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890697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Increased blood supply to the skin</a:t>
            </a:r>
            <a:endParaRPr lang="en-US" dirty="0"/>
          </a:p>
        </p:txBody>
      </p:sp>
      <p:sp>
        <p:nvSpPr>
          <p:cNvPr id="3" name="Content Placeholder 2"/>
          <p:cNvSpPr>
            <a:spLocks noGrp="1"/>
          </p:cNvSpPr>
          <p:nvPr>
            <p:ph idx="1"/>
          </p:nvPr>
        </p:nvSpPr>
        <p:spPr/>
        <p:txBody>
          <a:bodyPr>
            <a:normAutofit lnSpcReduction="10000"/>
          </a:bodyPr>
          <a:lstStyle/>
          <a:p>
            <a:r>
              <a:rPr lang="en-US" dirty="0" smtClean="0"/>
              <a:t>Vasodilatation</a:t>
            </a:r>
          </a:p>
          <a:p>
            <a:r>
              <a:rPr lang="en-US" dirty="0" smtClean="0"/>
              <a:t>Increased blood flow</a:t>
            </a:r>
          </a:p>
          <a:p>
            <a:r>
              <a:rPr lang="en-US" dirty="0" smtClean="0"/>
              <a:t>Increased O2 and food stuff</a:t>
            </a:r>
          </a:p>
          <a:p>
            <a:r>
              <a:rPr lang="en-US" dirty="0" smtClean="0"/>
              <a:t>Treatment of;</a:t>
            </a:r>
          </a:p>
          <a:p>
            <a:pPr marL="514350" indent="-514350">
              <a:buFont typeface="+mj-lt"/>
              <a:buAutoNum type="arabicPeriod"/>
            </a:pPr>
            <a:r>
              <a:rPr lang="en-US" dirty="0" smtClean="0"/>
              <a:t>Bedsores </a:t>
            </a:r>
          </a:p>
          <a:p>
            <a:pPr marL="514350" indent="-514350">
              <a:buFont typeface="+mj-lt"/>
              <a:buAutoNum type="arabicPeriod"/>
            </a:pPr>
            <a:r>
              <a:rPr lang="en-US" dirty="0" smtClean="0"/>
              <a:t>Indolent wound</a:t>
            </a:r>
          </a:p>
          <a:p>
            <a:pPr marL="514350" indent="-514350">
              <a:buFont typeface="+mj-lt"/>
              <a:buAutoNum type="arabicPeriod"/>
            </a:pPr>
            <a:r>
              <a:rPr lang="en-US" dirty="0" smtClean="0"/>
              <a:t>Psoriasis</a:t>
            </a:r>
          </a:p>
          <a:p>
            <a:pPr marL="514350" indent="-514350">
              <a:buFont typeface="+mj-lt"/>
              <a:buAutoNum type="arabicPeriod"/>
            </a:pPr>
            <a:r>
              <a:rPr lang="en-US" dirty="0" smtClean="0"/>
              <a:t>Acne </a:t>
            </a:r>
          </a:p>
          <a:p>
            <a:pPr marL="514350" indent="-514350">
              <a:buFont typeface="+mj-lt"/>
              <a:buAutoNum type="arabicPeriod"/>
            </a:pPr>
            <a:r>
              <a:rPr lang="en-US" dirty="0" smtClean="0"/>
              <a:t>Alopecia</a:t>
            </a:r>
          </a:p>
          <a:p>
            <a:pPr marL="514350" indent="-514350">
              <a:buFont typeface="+mj-lt"/>
              <a:buAutoNum type="arabicPeriod"/>
            </a:pPr>
            <a:r>
              <a:rPr lang="en-US" dirty="0" smtClean="0"/>
              <a:t>Chilblains</a:t>
            </a:r>
          </a:p>
          <a:p>
            <a:r>
              <a:rPr lang="en-US" dirty="0" smtClean="0"/>
              <a:t>2</a:t>
            </a:r>
            <a:r>
              <a:rPr lang="en-US" baseline="30000" dirty="0" smtClean="0"/>
              <a:t>nd</a:t>
            </a:r>
            <a:r>
              <a:rPr lang="en-US" dirty="0" smtClean="0"/>
              <a:t> / 3</a:t>
            </a:r>
            <a:r>
              <a:rPr lang="en-US" baseline="30000" dirty="0" smtClean="0"/>
              <a:t>rd</a:t>
            </a:r>
            <a:r>
              <a:rPr lang="en-US" dirty="0" smtClean="0"/>
              <a:t> degree erythema dose is given </a:t>
            </a:r>
            <a:endParaRPr lang="en-US" dirty="0"/>
          </a:p>
        </p:txBody>
      </p:sp>
    </p:spTree>
    <p:extLst>
      <p:ext uri="{BB962C8B-B14F-4D97-AF65-F5344CB8AC3E}">
        <p14:creationId xmlns:p14="http://schemas.microsoft.com/office/powerpoint/2010/main" val="42205891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Destruction of bacteria</a:t>
            </a:r>
            <a:endParaRPr lang="en-US" dirty="0"/>
          </a:p>
        </p:txBody>
      </p:sp>
      <p:sp>
        <p:nvSpPr>
          <p:cNvPr id="3" name="Content Placeholder 2"/>
          <p:cNvSpPr>
            <a:spLocks noGrp="1"/>
          </p:cNvSpPr>
          <p:nvPr>
            <p:ph idx="1"/>
          </p:nvPr>
        </p:nvSpPr>
        <p:spPr/>
        <p:txBody>
          <a:bodyPr/>
          <a:lstStyle/>
          <a:p>
            <a:r>
              <a:rPr lang="en-US" dirty="0" smtClean="0"/>
              <a:t>UV initiate inflammatory process_____</a:t>
            </a:r>
          </a:p>
          <a:p>
            <a:r>
              <a:rPr lang="en-US" dirty="0" smtClean="0"/>
              <a:t>Reinforce normal body mechanism of destroying </a:t>
            </a:r>
            <a:r>
              <a:rPr lang="en-US" dirty="0" err="1" smtClean="0"/>
              <a:t>bacterias</a:t>
            </a:r>
            <a:endParaRPr lang="en-US" dirty="0" smtClean="0"/>
          </a:p>
          <a:p>
            <a:r>
              <a:rPr lang="en-US" dirty="0" smtClean="0"/>
              <a:t>Treatment of superficial bacterial infection i.e. boils, infected wounds, adenitis, acne</a:t>
            </a:r>
          </a:p>
          <a:p>
            <a:r>
              <a:rPr lang="en-US" b="1" u="sng" dirty="0" smtClean="0"/>
              <a:t>Dose </a:t>
            </a:r>
          </a:p>
          <a:p>
            <a:r>
              <a:rPr lang="en-US" dirty="0" smtClean="0"/>
              <a:t>Infected wound____ 4</a:t>
            </a:r>
            <a:r>
              <a:rPr lang="en-US" baseline="30000" dirty="0" smtClean="0"/>
              <a:t>th</a:t>
            </a:r>
            <a:r>
              <a:rPr lang="en-US" dirty="0" smtClean="0"/>
              <a:t> degree erythema</a:t>
            </a:r>
          </a:p>
          <a:p>
            <a:r>
              <a:rPr lang="en-US" dirty="0" smtClean="0"/>
              <a:t>Boil ________ 3</a:t>
            </a:r>
            <a:r>
              <a:rPr lang="en-US" baseline="30000" dirty="0" smtClean="0"/>
              <a:t>rd</a:t>
            </a:r>
            <a:r>
              <a:rPr lang="en-US" dirty="0" smtClean="0"/>
              <a:t> degree erythema</a:t>
            </a:r>
          </a:p>
          <a:p>
            <a:r>
              <a:rPr lang="en-US" dirty="0" smtClean="0"/>
              <a:t>Acne ______ 2</a:t>
            </a:r>
            <a:r>
              <a:rPr lang="en-US" baseline="30000" dirty="0" smtClean="0"/>
              <a:t>nd</a:t>
            </a:r>
            <a:r>
              <a:rPr lang="en-US" dirty="0" smtClean="0"/>
              <a:t> degree erythema</a:t>
            </a:r>
          </a:p>
          <a:p>
            <a:r>
              <a:rPr lang="en-US" dirty="0" smtClean="0"/>
              <a:t>Abiotic rays</a:t>
            </a:r>
          </a:p>
          <a:p>
            <a:endParaRPr lang="en-US" dirty="0" smtClean="0"/>
          </a:p>
          <a:p>
            <a:endParaRPr lang="en-US" dirty="0" smtClean="0"/>
          </a:p>
          <a:p>
            <a:endParaRPr lang="en-US" dirty="0"/>
          </a:p>
        </p:txBody>
      </p:sp>
    </p:spTree>
    <p:extLst>
      <p:ext uri="{BB962C8B-B14F-4D97-AF65-F5344CB8AC3E}">
        <p14:creationId xmlns:p14="http://schemas.microsoft.com/office/powerpoint/2010/main" val="3630306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Destruction of tissue</a:t>
            </a:r>
            <a:endParaRPr lang="en-US" dirty="0"/>
          </a:p>
        </p:txBody>
      </p:sp>
      <p:sp>
        <p:nvSpPr>
          <p:cNvPr id="3" name="Content Placeholder 2"/>
          <p:cNvSpPr>
            <a:spLocks noGrp="1"/>
          </p:cNvSpPr>
          <p:nvPr>
            <p:ph idx="1"/>
          </p:nvPr>
        </p:nvSpPr>
        <p:spPr/>
        <p:txBody>
          <a:bodyPr/>
          <a:lstStyle/>
          <a:p>
            <a:r>
              <a:rPr lang="en-US" dirty="0" smtClean="0"/>
              <a:t>Strong doses of UV may damage the superficial cells</a:t>
            </a:r>
          </a:p>
          <a:p>
            <a:r>
              <a:rPr lang="en-US" dirty="0" smtClean="0"/>
              <a:t>Treatment of indolent wounds</a:t>
            </a:r>
          </a:p>
          <a:p>
            <a:r>
              <a:rPr lang="en-US" dirty="0" smtClean="0"/>
              <a:t>Shorter UV rays</a:t>
            </a:r>
          </a:p>
          <a:p>
            <a:r>
              <a:rPr lang="en-US" dirty="0" smtClean="0"/>
              <a:t>4</a:t>
            </a:r>
            <a:r>
              <a:rPr lang="en-US" baseline="30000" dirty="0" smtClean="0"/>
              <a:t>th</a:t>
            </a:r>
            <a:r>
              <a:rPr lang="en-US" dirty="0" smtClean="0"/>
              <a:t> degree erythema</a:t>
            </a:r>
            <a:endParaRPr lang="en-US" dirty="0"/>
          </a:p>
        </p:txBody>
      </p:sp>
    </p:spTree>
    <p:extLst>
      <p:ext uri="{BB962C8B-B14F-4D97-AF65-F5344CB8AC3E}">
        <p14:creationId xmlns:p14="http://schemas.microsoft.com/office/powerpoint/2010/main" val="18844870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Stimulation of growth of epidermis</a:t>
            </a:r>
            <a:endParaRPr lang="en-US" dirty="0"/>
          </a:p>
        </p:txBody>
      </p:sp>
      <p:sp>
        <p:nvSpPr>
          <p:cNvPr id="3" name="Content Placeholder 2"/>
          <p:cNvSpPr>
            <a:spLocks noGrp="1"/>
          </p:cNvSpPr>
          <p:nvPr>
            <p:ph idx="1"/>
          </p:nvPr>
        </p:nvSpPr>
        <p:spPr/>
        <p:txBody>
          <a:bodyPr/>
          <a:lstStyle/>
          <a:p>
            <a:r>
              <a:rPr lang="en-US" dirty="0" smtClean="0"/>
              <a:t>UV irradiation, thickening of epidermis</a:t>
            </a:r>
          </a:p>
          <a:p>
            <a:r>
              <a:rPr lang="en-US" dirty="0" smtClean="0"/>
              <a:t>Production of repair </a:t>
            </a:r>
            <a:r>
              <a:rPr lang="en-US" dirty="0"/>
              <a:t>h</a:t>
            </a:r>
            <a:r>
              <a:rPr lang="en-US" dirty="0" smtClean="0"/>
              <a:t>ormone</a:t>
            </a:r>
          </a:p>
          <a:p>
            <a:r>
              <a:rPr lang="en-US" dirty="0" smtClean="0"/>
              <a:t>Accelerate the healing process</a:t>
            </a:r>
          </a:p>
          <a:p>
            <a:r>
              <a:rPr lang="en-US" dirty="0" smtClean="0"/>
              <a:t>Rx____ indolent wound</a:t>
            </a:r>
          </a:p>
          <a:p>
            <a:endParaRPr lang="en-US" dirty="0"/>
          </a:p>
        </p:txBody>
      </p:sp>
    </p:spTree>
    <p:extLst>
      <p:ext uri="{BB962C8B-B14F-4D97-AF65-F5344CB8AC3E}">
        <p14:creationId xmlns:p14="http://schemas.microsoft.com/office/powerpoint/2010/main" val="3304084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1143000"/>
          </a:xfrm>
        </p:spPr>
        <p:txBody>
          <a:bodyPr/>
          <a:lstStyle/>
          <a:p>
            <a:r>
              <a:rPr lang="en-US" dirty="0"/>
              <a:t>Epidermis</a:t>
            </a:r>
          </a:p>
        </p:txBody>
      </p:sp>
      <p:sp>
        <p:nvSpPr>
          <p:cNvPr id="3" name="Content Placeholder 2"/>
          <p:cNvSpPr>
            <a:spLocks noGrp="1"/>
          </p:cNvSpPr>
          <p:nvPr>
            <p:ph idx="1"/>
          </p:nvPr>
        </p:nvSpPr>
        <p:spPr>
          <a:xfrm>
            <a:off x="-152400" y="762000"/>
            <a:ext cx="7848600" cy="4846320"/>
          </a:xfrm>
        </p:spPr>
        <p:txBody>
          <a:bodyPr/>
          <a:lstStyle/>
          <a:p>
            <a:r>
              <a:rPr lang="en-US" sz="2800" dirty="0"/>
              <a:t>The epidermis is the most superficial layer of the skin and provides the first barrier of protection from the invasion of foreign substances into the body. The principal cell of the epidermis is called a keratinocyte. The epidermis is subdivided into five layers or strata, </a:t>
            </a:r>
            <a:r>
              <a:rPr lang="en-US" dirty="0"/>
              <a:t/>
            </a:r>
            <a:br>
              <a:rPr lang="en-US" dirty="0"/>
            </a:br>
            <a:endParaRPr lang="en-US" dirty="0"/>
          </a:p>
        </p:txBody>
      </p:sp>
      <p:pic>
        <p:nvPicPr>
          <p:cNvPr id="4" name="Picture 3" descr="strata2.jpg"/>
          <p:cNvPicPr>
            <a:picLocks noChangeAspect="1"/>
          </p:cNvPicPr>
          <p:nvPr/>
        </p:nvPicPr>
        <p:blipFill>
          <a:blip r:embed="rId2" cstate="print"/>
          <a:stretch>
            <a:fillRect/>
          </a:stretch>
        </p:blipFill>
        <p:spPr>
          <a:xfrm>
            <a:off x="1638300" y="3581400"/>
            <a:ext cx="4991100" cy="3034145"/>
          </a:xfrm>
          <a:prstGeom prst="rect">
            <a:avLst/>
          </a:prstGeom>
        </p:spPr>
      </p:pic>
    </p:spTree>
    <p:extLst>
      <p:ext uri="{BB962C8B-B14F-4D97-AF65-F5344CB8AC3E}">
        <p14:creationId xmlns:p14="http://schemas.microsoft.com/office/powerpoint/2010/main" val="41342176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Increased resistance of skin to  infection</a:t>
            </a:r>
            <a:endParaRPr lang="en-US" dirty="0"/>
          </a:p>
        </p:txBody>
      </p:sp>
      <p:sp>
        <p:nvSpPr>
          <p:cNvPr id="3" name="Content Placeholder 2"/>
          <p:cNvSpPr>
            <a:spLocks noGrp="1"/>
          </p:cNvSpPr>
          <p:nvPr>
            <p:ph idx="1"/>
          </p:nvPr>
        </p:nvSpPr>
        <p:spPr/>
        <p:txBody>
          <a:bodyPr/>
          <a:lstStyle/>
          <a:p>
            <a:r>
              <a:rPr lang="en-US" dirty="0" smtClean="0"/>
              <a:t>Due the result of</a:t>
            </a:r>
          </a:p>
          <a:p>
            <a:pPr marL="0" indent="0">
              <a:buNone/>
            </a:pPr>
            <a:r>
              <a:rPr lang="en-US" dirty="0" smtClean="0"/>
              <a:t>   Increased </a:t>
            </a:r>
            <a:r>
              <a:rPr lang="en-US" dirty="0" smtClean="0"/>
              <a:t>blood supply, WBCs, </a:t>
            </a:r>
            <a:endParaRPr lang="en-US" dirty="0" smtClean="0"/>
          </a:p>
          <a:p>
            <a:pPr marL="0" indent="0">
              <a:buNone/>
            </a:pPr>
            <a:r>
              <a:rPr lang="en-US" dirty="0"/>
              <a:t> </a:t>
            </a:r>
            <a:r>
              <a:rPr lang="en-US" dirty="0" smtClean="0"/>
              <a:t>   </a:t>
            </a:r>
            <a:r>
              <a:rPr lang="en-US" dirty="0" smtClean="0"/>
              <a:t>pigmentation</a:t>
            </a:r>
            <a:endParaRPr lang="en-US" dirty="0" smtClean="0"/>
          </a:p>
          <a:p>
            <a:r>
              <a:rPr lang="en-US" dirty="0" smtClean="0"/>
              <a:t>Prevention of spread of infection</a:t>
            </a:r>
          </a:p>
          <a:p>
            <a:r>
              <a:rPr lang="en-US" dirty="0" smtClean="0"/>
              <a:t>Boils n acne</a:t>
            </a:r>
          </a:p>
          <a:p>
            <a:r>
              <a:rPr lang="en-US" dirty="0" smtClean="0"/>
              <a:t>2</a:t>
            </a:r>
            <a:r>
              <a:rPr lang="en-US" baseline="30000" dirty="0" smtClean="0"/>
              <a:t>nd</a:t>
            </a:r>
            <a:r>
              <a:rPr lang="en-US" dirty="0" smtClean="0"/>
              <a:t> n 3</a:t>
            </a:r>
            <a:r>
              <a:rPr lang="en-US" baseline="30000" dirty="0" smtClean="0"/>
              <a:t>rd</a:t>
            </a:r>
            <a:r>
              <a:rPr lang="en-US" dirty="0" smtClean="0"/>
              <a:t> degree erythema</a:t>
            </a:r>
          </a:p>
          <a:p>
            <a:endParaRPr lang="en-US" dirty="0"/>
          </a:p>
        </p:txBody>
      </p:sp>
    </p:spTree>
    <p:extLst>
      <p:ext uri="{BB962C8B-B14F-4D97-AF65-F5344CB8AC3E}">
        <p14:creationId xmlns:p14="http://schemas.microsoft.com/office/powerpoint/2010/main" val="13891409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desquamation</a:t>
            </a:r>
            <a:endParaRPr lang="en-US" dirty="0"/>
          </a:p>
        </p:txBody>
      </p:sp>
      <p:sp>
        <p:nvSpPr>
          <p:cNvPr id="3" name="Content Placeholder 2"/>
          <p:cNvSpPr>
            <a:spLocks noGrp="1"/>
          </p:cNvSpPr>
          <p:nvPr>
            <p:ph idx="1"/>
          </p:nvPr>
        </p:nvSpPr>
        <p:spPr/>
        <p:txBody>
          <a:bodyPr/>
          <a:lstStyle/>
          <a:p>
            <a:r>
              <a:rPr lang="en-US" dirty="0" smtClean="0"/>
              <a:t>Rx of acne</a:t>
            </a:r>
          </a:p>
          <a:p>
            <a:r>
              <a:rPr lang="en-US" dirty="0" smtClean="0"/>
              <a:t>In acne thickening of epidermis, hair follicles are narrowed, sebum can not escape</a:t>
            </a:r>
          </a:p>
          <a:p>
            <a:r>
              <a:rPr lang="en-US" dirty="0" smtClean="0"/>
              <a:t>Peeling result in removal of thickened epidermis and escape of sebum </a:t>
            </a:r>
          </a:p>
          <a:p>
            <a:r>
              <a:rPr lang="en-US" dirty="0" smtClean="0"/>
              <a:t>Not a permanent Rx but improves skin condition</a:t>
            </a:r>
          </a:p>
          <a:p>
            <a:r>
              <a:rPr lang="en-US" dirty="0" smtClean="0"/>
              <a:t>Free peeling with 3</a:t>
            </a:r>
            <a:r>
              <a:rPr lang="en-US" baseline="30000" dirty="0" smtClean="0"/>
              <a:t>rd</a:t>
            </a:r>
            <a:r>
              <a:rPr lang="en-US" dirty="0" smtClean="0"/>
              <a:t> degree erythema is more affective but not applicable</a:t>
            </a:r>
          </a:p>
          <a:p>
            <a:r>
              <a:rPr lang="en-US" dirty="0" smtClean="0"/>
              <a:t>So 2</a:t>
            </a:r>
            <a:r>
              <a:rPr lang="en-US" baseline="30000" dirty="0" smtClean="0"/>
              <a:t>nd</a:t>
            </a:r>
            <a:r>
              <a:rPr lang="en-US" dirty="0" smtClean="0"/>
              <a:t> degree erythema dose is recommended</a:t>
            </a:r>
          </a:p>
          <a:p>
            <a:endParaRPr lang="en-US" dirty="0" smtClean="0"/>
          </a:p>
        </p:txBody>
      </p:sp>
    </p:spTree>
    <p:extLst>
      <p:ext uri="{BB962C8B-B14F-4D97-AF65-F5344CB8AC3E}">
        <p14:creationId xmlns:p14="http://schemas.microsoft.com/office/powerpoint/2010/main" val="20842590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Counter irritation</a:t>
            </a:r>
            <a:endParaRPr lang="en-US" dirty="0"/>
          </a:p>
        </p:txBody>
      </p:sp>
      <p:sp>
        <p:nvSpPr>
          <p:cNvPr id="3" name="Content Placeholder 2"/>
          <p:cNvSpPr>
            <a:spLocks noGrp="1"/>
          </p:cNvSpPr>
          <p:nvPr>
            <p:ph idx="1"/>
          </p:nvPr>
        </p:nvSpPr>
        <p:spPr/>
        <p:txBody>
          <a:bodyPr/>
          <a:lstStyle/>
          <a:p>
            <a:r>
              <a:rPr lang="en-US" dirty="0" smtClean="0"/>
              <a:t>Absorption of UV irritate the superficial nerves</a:t>
            </a:r>
          </a:p>
          <a:p>
            <a:r>
              <a:rPr lang="en-US" dirty="0" smtClean="0"/>
              <a:t>So relief pain by counter irritation</a:t>
            </a:r>
          </a:p>
          <a:p>
            <a:r>
              <a:rPr lang="en-US" dirty="0" smtClean="0"/>
              <a:t>3</a:t>
            </a:r>
            <a:r>
              <a:rPr lang="en-US" baseline="30000" dirty="0" smtClean="0"/>
              <a:t>rd</a:t>
            </a:r>
            <a:r>
              <a:rPr lang="en-US" dirty="0" smtClean="0"/>
              <a:t> degree erythema dose is </a:t>
            </a:r>
            <a:r>
              <a:rPr lang="en-US" dirty="0" err="1" smtClean="0"/>
              <a:t>satifactory</a:t>
            </a:r>
            <a:endParaRPr lang="en-US" dirty="0" smtClean="0"/>
          </a:p>
          <a:p>
            <a:r>
              <a:rPr lang="en-US" dirty="0" err="1" smtClean="0"/>
              <a:t>Karomayer</a:t>
            </a:r>
            <a:r>
              <a:rPr lang="en-US" dirty="0" smtClean="0"/>
              <a:t> lamp____ lesion is localized</a:t>
            </a:r>
          </a:p>
          <a:p>
            <a:r>
              <a:rPr lang="en-US" dirty="0" smtClean="0"/>
              <a:t>Air cooled lamp____  area is 250 cm2</a:t>
            </a:r>
            <a:endParaRPr lang="en-US" b="1" u="sng" dirty="0" smtClean="0"/>
          </a:p>
          <a:p>
            <a:r>
              <a:rPr lang="en-US" b="1" u="sng" dirty="0" smtClean="0"/>
              <a:t>Advantages </a:t>
            </a:r>
          </a:p>
          <a:p>
            <a:r>
              <a:rPr lang="en-US" dirty="0" smtClean="0"/>
              <a:t>Effect is maintained for several days</a:t>
            </a:r>
          </a:p>
          <a:p>
            <a:r>
              <a:rPr lang="en-US" dirty="0" smtClean="0"/>
              <a:t>Can be applied to the skin with defective skin sensation i.e. heat treatment is unsafe</a:t>
            </a:r>
            <a:endParaRPr lang="en-US" dirty="0"/>
          </a:p>
        </p:txBody>
      </p:sp>
    </p:spTree>
    <p:extLst>
      <p:ext uri="{BB962C8B-B14F-4D97-AF65-F5344CB8AC3E}">
        <p14:creationId xmlns:p14="http://schemas.microsoft.com/office/powerpoint/2010/main" val="15845600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712" y="4962525"/>
            <a:ext cx="6255488" cy="1362075"/>
          </a:xfrm>
        </p:spPr>
        <p:txBody>
          <a:bodyPr/>
          <a:lstStyle/>
          <a:p>
            <a:r>
              <a:rPr lang="en-US" dirty="0" smtClean="0"/>
              <a:t>sensitizers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134925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r>
              <a:rPr lang="en-US" dirty="0" smtClean="0"/>
              <a:t>“UNDER CERTAIN CIRCUMSTANCES AN INDIVIDUAL MAY BECOME MORE SUSCEPTIBLE THAN NORMAL TO THE EFFECTS OF SOME AGENT, AND ANY FACTOR THAT </a:t>
            </a:r>
            <a:r>
              <a:rPr lang="en-US" dirty="0" smtClean="0"/>
              <a:t>INCREASE </a:t>
            </a:r>
            <a:r>
              <a:rPr lang="en-US" dirty="0" smtClean="0"/>
              <a:t>THE SENSITIVITY IN THIS WAY IS TERMED AS SENSITIZR” </a:t>
            </a:r>
            <a:endParaRPr lang="en-US" dirty="0"/>
          </a:p>
        </p:txBody>
      </p:sp>
    </p:spTree>
    <p:extLst>
      <p:ext uri="{BB962C8B-B14F-4D97-AF65-F5344CB8AC3E}">
        <p14:creationId xmlns:p14="http://schemas.microsoft.com/office/powerpoint/2010/main" val="10587440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Sensitizers to UV rays</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Coal tar ointment;</a:t>
            </a:r>
          </a:p>
          <a:p>
            <a:r>
              <a:rPr lang="en-US" dirty="0" smtClean="0"/>
              <a:t>Applied to psoriasis</a:t>
            </a:r>
          </a:p>
          <a:p>
            <a:r>
              <a:rPr lang="en-US" dirty="0" smtClean="0"/>
              <a:t>This is used intentionally before irradiation to increase the effect of rays</a:t>
            </a:r>
          </a:p>
          <a:p>
            <a:r>
              <a:rPr lang="en-US" b="1" u="sng" dirty="0" smtClean="0"/>
              <a:t>Infra red irradiation;</a:t>
            </a:r>
          </a:p>
          <a:p>
            <a:r>
              <a:rPr lang="en-US" dirty="0" smtClean="0"/>
              <a:t>Acts as sensitizer, when the erythema by IR is present</a:t>
            </a:r>
          </a:p>
          <a:p>
            <a:r>
              <a:rPr lang="en-US" b="1" u="sng" dirty="0" smtClean="0"/>
              <a:t>Some medicine;</a:t>
            </a:r>
          </a:p>
          <a:p>
            <a:r>
              <a:rPr lang="en-US" dirty="0" smtClean="0"/>
              <a:t>Gold, </a:t>
            </a:r>
            <a:r>
              <a:rPr lang="en-US" dirty="0" err="1" smtClean="0"/>
              <a:t>sulphonamide</a:t>
            </a:r>
            <a:r>
              <a:rPr lang="en-US" dirty="0" smtClean="0"/>
              <a:t>, insulin, thyroid extracts, quinine, tetracycline group etc.</a:t>
            </a:r>
          </a:p>
          <a:p>
            <a:r>
              <a:rPr lang="en-US" dirty="0" smtClean="0"/>
              <a:t>Results in excessive erythema reaction or rash</a:t>
            </a:r>
            <a:endParaRPr lang="en-US" b="1" u="sng" dirty="0" smtClean="0"/>
          </a:p>
          <a:p>
            <a:r>
              <a:rPr lang="en-US" b="1" u="sng" dirty="0" smtClean="0"/>
              <a:t>Certain foods;</a:t>
            </a:r>
          </a:p>
          <a:p>
            <a:r>
              <a:rPr lang="en-US" dirty="0" smtClean="0"/>
              <a:t>Strawberries, eggs, lobster</a:t>
            </a:r>
          </a:p>
          <a:p>
            <a:r>
              <a:rPr lang="en-US" b="1" u="sng" dirty="0" smtClean="0"/>
              <a:t>Some local applications;</a:t>
            </a:r>
          </a:p>
          <a:p>
            <a:r>
              <a:rPr lang="en-US" dirty="0" smtClean="0"/>
              <a:t>Aniline dyes</a:t>
            </a:r>
          </a:p>
          <a:p>
            <a:endParaRPr lang="en-US" b="1" u="sng" dirty="0"/>
          </a:p>
        </p:txBody>
      </p:sp>
    </p:spTree>
    <p:extLst>
      <p:ext uri="{BB962C8B-B14F-4D97-AF65-F5344CB8AC3E}">
        <p14:creationId xmlns:p14="http://schemas.microsoft.com/office/powerpoint/2010/main" val="12551474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Some individuals;</a:t>
            </a:r>
          </a:p>
          <a:p>
            <a:r>
              <a:rPr lang="en-US" dirty="0" smtClean="0"/>
              <a:t>Sensitive skin</a:t>
            </a:r>
          </a:p>
          <a:p>
            <a:r>
              <a:rPr lang="en-US" dirty="0" smtClean="0"/>
              <a:t>Who develops headache, nausea, vomiting rise of temperature following exposure</a:t>
            </a:r>
            <a:r>
              <a:rPr lang="en-US" b="1" u="sng" dirty="0" smtClean="0"/>
              <a:t>,</a:t>
            </a:r>
          </a:p>
          <a:p>
            <a:r>
              <a:rPr lang="en-US" b="1" u="sng" dirty="0" smtClean="0"/>
              <a:t>Treatments</a:t>
            </a:r>
          </a:p>
          <a:p>
            <a:r>
              <a:rPr lang="en-US" dirty="0" smtClean="0"/>
              <a:t>Not use in conjunction with drugs acts as </a:t>
            </a:r>
            <a:r>
              <a:rPr lang="en-US" dirty="0" smtClean="0"/>
              <a:t>sensitizer</a:t>
            </a:r>
            <a:endParaRPr lang="en-US" dirty="0" smtClean="0"/>
          </a:p>
          <a:p>
            <a:r>
              <a:rPr lang="en-US" dirty="0" smtClean="0"/>
              <a:t>Recent X-rays treatment(skin carcinoma)</a:t>
            </a:r>
          </a:p>
          <a:p>
            <a:r>
              <a:rPr lang="en-US" b="1" u="sng" dirty="0" smtClean="0"/>
              <a:t>Diseases </a:t>
            </a:r>
          </a:p>
          <a:p>
            <a:r>
              <a:rPr lang="en-US" dirty="0" smtClean="0"/>
              <a:t>Pulmonary tuberculosis</a:t>
            </a:r>
          </a:p>
          <a:p>
            <a:r>
              <a:rPr lang="en-US" dirty="0" smtClean="0"/>
              <a:t>Acute eczema or dermatitis</a:t>
            </a:r>
          </a:p>
          <a:p>
            <a:r>
              <a:rPr lang="en-US" dirty="0" smtClean="0"/>
              <a:t>Rise in temperature(from any cause)</a:t>
            </a:r>
          </a:p>
          <a:p>
            <a:pPr marL="0" indent="0">
              <a:buNone/>
            </a:pPr>
            <a:endParaRPr lang="en-US" b="1" u="sng" dirty="0"/>
          </a:p>
        </p:txBody>
      </p:sp>
    </p:spTree>
    <p:extLst>
      <p:ext uri="{BB962C8B-B14F-4D97-AF65-F5344CB8AC3E}">
        <p14:creationId xmlns:p14="http://schemas.microsoft.com/office/powerpoint/2010/main" val="814631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dirty="0">
                <a:hlinkClick r:id="rId2" action="ppaction://hlinkfile"/>
              </a:rPr>
              <a:t>Stratum </a:t>
            </a:r>
            <a:r>
              <a:rPr lang="en-US" dirty="0" err="1">
                <a:hlinkClick r:id="rId2" action="ppaction://hlinkfile"/>
              </a:rPr>
              <a:t>germinativum</a:t>
            </a:r>
            <a:r>
              <a:rPr lang="en-US" dirty="0"/>
              <a:t> </a:t>
            </a:r>
          </a:p>
          <a:p>
            <a:pPr marL="514350" indent="-514350">
              <a:buFont typeface="+mj-lt"/>
              <a:buAutoNum type="arabicPeriod"/>
            </a:pPr>
            <a:r>
              <a:rPr lang="en-US" dirty="0">
                <a:hlinkClick r:id="rId3" action="ppaction://hlinkfile"/>
              </a:rPr>
              <a:t>Stratum </a:t>
            </a:r>
            <a:r>
              <a:rPr lang="en-US" dirty="0" err="1">
                <a:hlinkClick r:id="rId3" action="ppaction://hlinkfile"/>
              </a:rPr>
              <a:t>spinosum</a:t>
            </a:r>
            <a:r>
              <a:rPr lang="en-US" dirty="0"/>
              <a:t> </a:t>
            </a:r>
          </a:p>
          <a:p>
            <a:pPr marL="514350" indent="-514350">
              <a:buFont typeface="+mj-lt"/>
              <a:buAutoNum type="arabicPeriod"/>
            </a:pPr>
            <a:r>
              <a:rPr lang="en-US" dirty="0">
                <a:hlinkClick r:id="rId4" action="ppaction://hlinkfile"/>
              </a:rPr>
              <a:t>Stratum </a:t>
            </a:r>
            <a:r>
              <a:rPr lang="en-US" dirty="0" err="1">
                <a:hlinkClick r:id="rId4" action="ppaction://hlinkfile"/>
              </a:rPr>
              <a:t>granulosum</a:t>
            </a:r>
            <a:r>
              <a:rPr lang="en-US" dirty="0"/>
              <a:t> </a:t>
            </a:r>
          </a:p>
          <a:p>
            <a:pPr marL="514350" indent="-514350">
              <a:buFont typeface="+mj-lt"/>
              <a:buAutoNum type="arabicPeriod"/>
            </a:pPr>
            <a:r>
              <a:rPr lang="en-US" dirty="0">
                <a:hlinkClick r:id="rId5" action="ppaction://hlinkfile"/>
              </a:rPr>
              <a:t>Stratum </a:t>
            </a:r>
            <a:r>
              <a:rPr lang="en-US" dirty="0" err="1">
                <a:hlinkClick r:id="rId5" action="ppaction://hlinkfile"/>
              </a:rPr>
              <a:t>lucidum</a:t>
            </a:r>
            <a:r>
              <a:rPr lang="en-US" dirty="0"/>
              <a:t> </a:t>
            </a:r>
          </a:p>
          <a:p>
            <a:pPr marL="514350" indent="-514350">
              <a:buFont typeface="+mj-lt"/>
              <a:buAutoNum type="arabicPeriod"/>
            </a:pPr>
            <a:r>
              <a:rPr lang="en-US" dirty="0">
                <a:hlinkClick r:id="rId6" action="ppaction://hlinkfile"/>
              </a:rPr>
              <a:t>Stratum </a:t>
            </a:r>
            <a:r>
              <a:rPr lang="en-US" dirty="0" err="1">
                <a:hlinkClick r:id="rId6" action="ppaction://hlinkfile"/>
              </a:rPr>
              <a:t>corneum</a:t>
            </a:r>
            <a:r>
              <a:rPr lang="en-US" dirty="0"/>
              <a:t> </a:t>
            </a:r>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277168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Stratum </a:t>
            </a:r>
            <a:r>
              <a:rPr lang="en-US" dirty="0" err="1" smtClean="0"/>
              <a:t>germinativum</a:t>
            </a:r>
            <a:endParaRPr lang="en-US" dirty="0"/>
          </a:p>
        </p:txBody>
      </p:sp>
      <p:sp>
        <p:nvSpPr>
          <p:cNvPr id="3" name="Content Placeholder 2"/>
          <p:cNvSpPr>
            <a:spLocks noGrp="1"/>
          </p:cNvSpPr>
          <p:nvPr>
            <p:ph idx="1"/>
          </p:nvPr>
        </p:nvSpPr>
        <p:spPr/>
        <p:txBody>
          <a:bodyPr/>
          <a:lstStyle/>
          <a:p>
            <a:r>
              <a:rPr lang="en-US" dirty="0"/>
              <a:t>The stratum </a:t>
            </a:r>
            <a:r>
              <a:rPr lang="en-US" dirty="0" err="1" smtClean="0"/>
              <a:t>germinativum</a:t>
            </a:r>
            <a:r>
              <a:rPr lang="en-US" dirty="0" smtClean="0"/>
              <a:t> </a:t>
            </a:r>
            <a:r>
              <a:rPr lang="en-US" dirty="0"/>
              <a:t>(</a:t>
            </a:r>
            <a:r>
              <a:rPr lang="en-US" b="1" dirty="0"/>
              <a:t>SG</a:t>
            </a:r>
            <a:r>
              <a:rPr lang="en-US" dirty="0"/>
              <a:t>) provides the germinal cells necessary for the regeneration of the layers of the epidermis. </a:t>
            </a:r>
          </a:p>
          <a:p>
            <a:r>
              <a:rPr lang="en-US" dirty="0"/>
              <a:t>These germinal cells are separated from the dermis by a thin layer of basement membrane. </a:t>
            </a:r>
          </a:p>
          <a:p>
            <a:r>
              <a:rPr lang="en-US" dirty="0"/>
              <a:t>After a mitotic division a newly formed cell will undergo a progressive maturation called keratinization as its migrates to the surface. </a:t>
            </a:r>
            <a:br>
              <a:rPr lang="en-US" dirty="0"/>
            </a:br>
            <a:endParaRPr lang="en-US" dirty="0"/>
          </a:p>
        </p:txBody>
      </p:sp>
    </p:spTree>
    <p:extLst>
      <p:ext uri="{BB962C8B-B14F-4D97-AF65-F5344CB8AC3E}">
        <p14:creationId xmlns:p14="http://schemas.microsoft.com/office/powerpoint/2010/main" val="1506516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Stratum </a:t>
            </a:r>
            <a:r>
              <a:rPr lang="en-US" dirty="0" err="1" smtClean="0"/>
              <a:t>spinosum</a:t>
            </a:r>
            <a:endParaRPr lang="en-US" dirty="0"/>
          </a:p>
        </p:txBody>
      </p:sp>
      <p:sp>
        <p:nvSpPr>
          <p:cNvPr id="3" name="Content Placeholder 2"/>
          <p:cNvSpPr>
            <a:spLocks noGrp="1"/>
          </p:cNvSpPr>
          <p:nvPr>
            <p:ph idx="1"/>
          </p:nvPr>
        </p:nvSpPr>
        <p:spPr/>
        <p:txBody>
          <a:bodyPr/>
          <a:lstStyle/>
          <a:p>
            <a:r>
              <a:rPr lang="en-US" sz="2800" dirty="0"/>
              <a:t>The  cells that divide in the </a:t>
            </a:r>
            <a:r>
              <a:rPr lang="en-US" sz="2800" dirty="0" smtClean="0"/>
              <a:t>stratum </a:t>
            </a:r>
            <a:r>
              <a:rPr lang="en-US" sz="2800" dirty="0" err="1"/>
              <a:t>germinativum</a:t>
            </a:r>
            <a:r>
              <a:rPr lang="en-US" sz="2800" dirty="0"/>
              <a:t> soon begin to accumulate many desmosomes on their outer surface which provide the characteristic ?prickles?  of the stratum </a:t>
            </a:r>
            <a:r>
              <a:rPr lang="en-US" sz="2800" dirty="0" err="1"/>
              <a:t>spinosum</a:t>
            </a:r>
            <a:r>
              <a:rPr lang="en-US" sz="2800" dirty="0"/>
              <a:t> (</a:t>
            </a:r>
            <a:r>
              <a:rPr lang="en-US" sz="2800" b="1" dirty="0"/>
              <a:t>SS</a:t>
            </a:r>
            <a:r>
              <a:rPr lang="en-US" sz="2800" dirty="0"/>
              <a:t>), which is often called the prickle-cell layer. </a:t>
            </a:r>
          </a:p>
          <a:p>
            <a:pPr marL="0" indent="0">
              <a:buNone/>
            </a:pPr>
            <a:r>
              <a:rPr lang="en-US" sz="2800" dirty="0"/>
              <a:t/>
            </a:r>
            <a:br>
              <a:rPr lang="en-US" sz="2800" dirty="0"/>
            </a:br>
            <a:endParaRPr lang="en-US" sz="2800" dirty="0"/>
          </a:p>
          <a:p>
            <a:endParaRPr lang="en-US" dirty="0"/>
          </a:p>
        </p:txBody>
      </p:sp>
    </p:spTree>
    <p:extLst>
      <p:ext uri="{BB962C8B-B14F-4D97-AF65-F5344CB8AC3E}">
        <p14:creationId xmlns:p14="http://schemas.microsoft.com/office/powerpoint/2010/main" val="1580586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Stratum </a:t>
            </a:r>
            <a:r>
              <a:rPr lang="en-US" dirty="0" err="1" smtClean="0"/>
              <a:t>granulosum</a:t>
            </a:r>
            <a:endParaRPr lang="en-US" dirty="0"/>
          </a:p>
        </p:txBody>
      </p:sp>
      <p:sp>
        <p:nvSpPr>
          <p:cNvPr id="3" name="Content Placeholder 2"/>
          <p:cNvSpPr>
            <a:spLocks noGrp="1"/>
          </p:cNvSpPr>
          <p:nvPr>
            <p:ph idx="1"/>
          </p:nvPr>
        </p:nvSpPr>
        <p:spPr/>
        <p:txBody>
          <a:bodyPr>
            <a:normAutofit lnSpcReduction="10000"/>
          </a:bodyPr>
          <a:lstStyle/>
          <a:p>
            <a:r>
              <a:rPr lang="en-US" sz="2800" dirty="0"/>
              <a:t>The progressive maturation of a keratinocyte is </a:t>
            </a:r>
            <a:r>
              <a:rPr lang="en-US" sz="2800" dirty="0" err="1"/>
              <a:t>charcterized</a:t>
            </a:r>
            <a:r>
              <a:rPr lang="en-US" sz="2800" dirty="0"/>
              <a:t> by the accumulation of keratin, called keratinization. </a:t>
            </a:r>
          </a:p>
          <a:p>
            <a:r>
              <a:rPr lang="en-US" sz="2800" dirty="0"/>
              <a:t>The cells of the stratum </a:t>
            </a:r>
            <a:r>
              <a:rPr lang="en-US" sz="2800" dirty="0" err="1"/>
              <a:t>granulosum</a:t>
            </a:r>
            <a:r>
              <a:rPr lang="en-US" sz="2800" dirty="0"/>
              <a:t> (</a:t>
            </a:r>
            <a:r>
              <a:rPr lang="en-US" sz="2800" b="1" dirty="0"/>
              <a:t>SGR</a:t>
            </a:r>
            <a:r>
              <a:rPr lang="en-US" sz="2800" dirty="0"/>
              <a:t>) </a:t>
            </a:r>
            <a:r>
              <a:rPr lang="en-US" sz="2800" dirty="0" err="1"/>
              <a:t>accumlate</a:t>
            </a:r>
            <a:r>
              <a:rPr lang="en-US" sz="2800" dirty="0"/>
              <a:t> dense basophilic </a:t>
            </a:r>
            <a:r>
              <a:rPr lang="en-US" sz="2800" dirty="0" err="1"/>
              <a:t>keratohyalin</a:t>
            </a:r>
            <a:r>
              <a:rPr lang="en-US" sz="2800" dirty="0"/>
              <a:t> granules . </a:t>
            </a:r>
          </a:p>
          <a:p>
            <a:r>
              <a:rPr lang="en-US" sz="2800" dirty="0"/>
              <a:t>These granules contain lipids, which along with the </a:t>
            </a:r>
            <a:r>
              <a:rPr lang="en-US" sz="2800" dirty="0" err="1"/>
              <a:t>desmosomal</a:t>
            </a:r>
            <a:r>
              <a:rPr lang="en-US" sz="2800" dirty="0"/>
              <a:t> connections, help to form a waterproof barrier that functions to prevent fluid loss from the body</a:t>
            </a:r>
          </a:p>
          <a:p>
            <a:endParaRPr lang="en-US" dirty="0"/>
          </a:p>
        </p:txBody>
      </p:sp>
    </p:spTree>
    <p:extLst>
      <p:ext uri="{BB962C8B-B14F-4D97-AF65-F5344CB8AC3E}">
        <p14:creationId xmlns:p14="http://schemas.microsoft.com/office/powerpoint/2010/main" val="679982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Stratum </a:t>
            </a:r>
            <a:r>
              <a:rPr lang="en-US" dirty="0" err="1" smtClean="0"/>
              <a:t>lucidum</a:t>
            </a:r>
            <a:endParaRPr lang="en-US" dirty="0"/>
          </a:p>
        </p:txBody>
      </p:sp>
      <p:sp>
        <p:nvSpPr>
          <p:cNvPr id="3" name="Content Placeholder 2"/>
          <p:cNvSpPr>
            <a:spLocks noGrp="1"/>
          </p:cNvSpPr>
          <p:nvPr>
            <p:ph idx="1"/>
          </p:nvPr>
        </p:nvSpPr>
        <p:spPr/>
        <p:txBody>
          <a:bodyPr/>
          <a:lstStyle/>
          <a:p>
            <a:r>
              <a:rPr lang="en-US" sz="2800" dirty="0"/>
              <a:t>Epidermis varies in thickness throughout the body depending mainly on frictional forces and is thickest on the palms of the hands and soles of the feet. </a:t>
            </a:r>
          </a:p>
          <a:p>
            <a:r>
              <a:rPr lang="en-US" sz="2800" dirty="0"/>
              <a:t>The stratum </a:t>
            </a:r>
            <a:r>
              <a:rPr lang="en-US" sz="2800" dirty="0" err="1"/>
              <a:t>lucidum</a:t>
            </a:r>
            <a:r>
              <a:rPr lang="en-US" sz="2800" dirty="0"/>
              <a:t> is normally only well seen in thick epidermis and represents a transition from the stratum </a:t>
            </a:r>
            <a:r>
              <a:rPr lang="en-US" sz="2800" dirty="0" err="1"/>
              <a:t>granulosum</a:t>
            </a:r>
            <a:r>
              <a:rPr lang="en-US" sz="2800" dirty="0"/>
              <a:t> to the stratum </a:t>
            </a:r>
            <a:r>
              <a:rPr lang="en-US" sz="2800" dirty="0" err="1"/>
              <a:t>corneum</a:t>
            </a:r>
            <a:r>
              <a:rPr lang="en-US" sz="2800" dirty="0"/>
              <a:t>. </a:t>
            </a:r>
            <a:br>
              <a:rPr lang="en-US" sz="2800" dirty="0"/>
            </a:br>
            <a:endParaRPr lang="en-US" sz="2800" dirty="0"/>
          </a:p>
          <a:p>
            <a:endParaRPr lang="en-US" dirty="0"/>
          </a:p>
        </p:txBody>
      </p:sp>
    </p:spTree>
    <p:extLst>
      <p:ext uri="{BB962C8B-B14F-4D97-AF65-F5344CB8AC3E}">
        <p14:creationId xmlns:p14="http://schemas.microsoft.com/office/powerpoint/2010/main" val="9073594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684</TotalTime>
  <Words>2005</Words>
  <Application>Microsoft Office PowerPoint</Application>
  <PresentationFormat>On-screen Show (4:3)</PresentationFormat>
  <Paragraphs>245</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Opulent</vt:lpstr>
      <vt:lpstr>Ultra violet rays  effects of ultra violet rays</vt:lpstr>
      <vt:lpstr>Skin Layers </vt:lpstr>
      <vt:lpstr>PowerPoint Presentation</vt:lpstr>
      <vt:lpstr>Epidermis</vt:lpstr>
      <vt:lpstr>PowerPoint Presentation</vt:lpstr>
      <vt:lpstr>Stratum germinativum</vt:lpstr>
      <vt:lpstr>Stratum spinosum</vt:lpstr>
      <vt:lpstr>Stratum granulosum</vt:lpstr>
      <vt:lpstr>Stratum lucidum</vt:lpstr>
      <vt:lpstr>Stratum corneum</vt:lpstr>
      <vt:lpstr>PowerPoint Presentation</vt:lpstr>
      <vt:lpstr>dermis</vt:lpstr>
      <vt:lpstr>PowerPoint Presentation</vt:lpstr>
      <vt:lpstr>Penetration of rays in the skin</vt:lpstr>
      <vt:lpstr>Physiological effects</vt:lpstr>
      <vt:lpstr>Local efects</vt:lpstr>
      <vt:lpstr>Erythema reaction</vt:lpstr>
      <vt:lpstr>PowerPoint Presentation</vt:lpstr>
      <vt:lpstr>PowerPoint Presentation</vt:lpstr>
      <vt:lpstr>Four  degrees of erythema</vt:lpstr>
      <vt:lpstr>Thickening of epidermis</vt:lpstr>
      <vt:lpstr>desquamation</vt:lpstr>
      <vt:lpstr>pigmentation</vt:lpstr>
      <vt:lpstr>Effects of abiotic rays</vt:lpstr>
      <vt:lpstr>General effects</vt:lpstr>
      <vt:lpstr>Formation of vitamin d</vt:lpstr>
      <vt:lpstr>Esophylactic effects</vt:lpstr>
      <vt:lpstr>General tonic effects</vt:lpstr>
      <vt:lpstr>Therapeutic effects</vt:lpstr>
      <vt:lpstr> effects of General Ultra violet irradiation</vt:lpstr>
      <vt:lpstr>Formation of vitamin d</vt:lpstr>
      <vt:lpstr>Improved resistance to infection</vt:lpstr>
      <vt:lpstr>Pigmentation and improved condition of the skin</vt:lpstr>
      <vt:lpstr>General tonic effects</vt:lpstr>
      <vt:lpstr>Effects of local ultra violet irradiation</vt:lpstr>
      <vt:lpstr>Increased blood supply to the skin</vt:lpstr>
      <vt:lpstr>Destruction of bacteria</vt:lpstr>
      <vt:lpstr>Destruction of tissue</vt:lpstr>
      <vt:lpstr>Stimulation of growth of epidermis</vt:lpstr>
      <vt:lpstr>Increased resistance of skin to  infection</vt:lpstr>
      <vt:lpstr>desquamation</vt:lpstr>
      <vt:lpstr>Counter irritation</vt:lpstr>
      <vt:lpstr>sensitizers</vt:lpstr>
      <vt:lpstr>PowerPoint Presentation</vt:lpstr>
      <vt:lpstr>Sensitizers to UV rays</vt:lpstr>
      <vt:lpstr>contraindications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Ultra violet rays  effects of ultra violet rays</dc:title>
  <dc:creator>Mohsana</dc:creator>
  <cp:lastModifiedBy>MOHSANA</cp:lastModifiedBy>
  <cp:revision>49</cp:revision>
  <dcterms:created xsi:type="dcterms:W3CDTF">2013-02-03T17:28:48Z</dcterms:created>
  <dcterms:modified xsi:type="dcterms:W3CDTF">2015-05-25T07:41:42Z</dcterms:modified>
</cp:coreProperties>
</file>