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B9F381-882A-4895-9E09-D8901AA76B60}"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EFF5B-080E-462D-BA9F-6B49A846A5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B9F381-882A-4895-9E09-D8901AA76B60}"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EFF5B-080E-462D-BA9F-6B49A846A5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B9F381-882A-4895-9E09-D8901AA76B60}"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EFF5B-080E-462D-BA9F-6B49A846A5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B9F381-882A-4895-9E09-D8901AA76B60}"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EFF5B-080E-462D-BA9F-6B49A846A51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B9F381-882A-4895-9E09-D8901AA76B60}" type="datetimeFigureOut">
              <a:rPr lang="en-US" smtClean="0"/>
              <a:pPr/>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AEFF5B-080E-462D-BA9F-6B49A846A51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B9F381-882A-4895-9E09-D8901AA76B60}" type="datetimeFigureOut">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AEFF5B-080E-462D-BA9F-6B49A846A51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B9F381-882A-4895-9E09-D8901AA76B60}" type="datetimeFigureOut">
              <a:rPr lang="en-US" smtClean="0"/>
              <a:pPr/>
              <a:t>2/20/2019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AEFF5B-080E-462D-BA9F-6B49A846A51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B9F381-882A-4895-9E09-D8901AA76B60}" type="datetimeFigureOut">
              <a:rPr lang="en-US" smtClean="0"/>
              <a:pPr/>
              <a:t>2/20/2019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AEFF5B-080E-462D-BA9F-6B49A846A5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B9F381-882A-4895-9E09-D8901AA76B60}" type="datetimeFigureOut">
              <a:rPr lang="en-US" smtClean="0"/>
              <a:pPr/>
              <a:t>2/20/2019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AEFF5B-080E-462D-BA9F-6B49A846A51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B9F381-882A-4895-9E09-D8901AA76B60}" type="datetimeFigureOut">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AEFF5B-080E-462D-BA9F-6B49A846A51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B9F381-882A-4895-9E09-D8901AA76B60}" type="datetimeFigureOut">
              <a:rPr lang="en-US" smtClean="0"/>
              <a:pPr/>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AEFF5B-080E-462D-BA9F-6B49A846A51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B9F381-882A-4895-9E09-D8901AA76B60}" type="datetimeFigureOut">
              <a:rPr lang="en-US" smtClean="0"/>
              <a:pPr/>
              <a:t>2/20/2019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EFF5B-080E-462D-BA9F-6B49A846A5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Intervention 3: </a:t>
            </a:r>
            <a:endParaRPr lang="en-US" dirty="0"/>
          </a:p>
        </p:txBody>
      </p:sp>
      <p:sp>
        <p:nvSpPr>
          <p:cNvPr id="3" name="Subtitle 2"/>
          <p:cNvSpPr>
            <a:spLocks noGrp="1"/>
          </p:cNvSpPr>
          <p:nvPr>
            <p:ph type="subTitle" idx="1"/>
          </p:nvPr>
        </p:nvSpPr>
        <p:spPr/>
        <p:txBody>
          <a:bodyPr/>
          <a:lstStyle/>
          <a:p>
            <a:r>
              <a:rPr lang="en-US" b="1" dirty="0"/>
              <a:t>The Prevention and Treatment of Vitamin A Deficiency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dirty="0" smtClean="0"/>
              <a:t>Links with therapeutic feeding </a:t>
            </a:r>
            <a:r>
              <a:rPr lang="en-US" dirty="0" err="1" smtClean="0"/>
              <a:t>programmes</a:t>
            </a:r>
            <a:r>
              <a:rPr lang="en-US" dirty="0" smtClean="0"/>
              <a:t> </a:t>
            </a:r>
            <a:endParaRPr lang="en-US" dirty="0"/>
          </a:p>
        </p:txBody>
      </p:sp>
      <p:sp>
        <p:nvSpPr>
          <p:cNvPr id="3" name="Content Placeholder 2"/>
          <p:cNvSpPr>
            <a:spLocks noGrp="1"/>
          </p:cNvSpPr>
          <p:nvPr>
            <p:ph idx="1"/>
          </p:nvPr>
        </p:nvSpPr>
        <p:spPr/>
        <p:txBody>
          <a:bodyPr/>
          <a:lstStyle/>
          <a:p>
            <a:pPr algn="just"/>
            <a:r>
              <a:rPr lang="en-US" dirty="0" smtClean="0"/>
              <a:t>Children with severe acute malnutrition (see intervention 6) are likely to have associated vitamin A deficiency and should be given supplementation as shown in Table 3 as an essential part of their systemic medication.</a:t>
            </a:r>
          </a:p>
          <a:p>
            <a:pPr algn="just">
              <a:buNone/>
            </a:pPr>
            <a:r>
              <a:rPr lang="en-US" dirty="0" smtClean="0"/>
              <a:t>	</a:t>
            </a:r>
            <a:r>
              <a:rPr lang="en-US" b="1" dirty="0" smtClean="0"/>
              <a:t>Table 3: Vitamin A treatment schedule for children with severe acute malnutrition</a:t>
            </a:r>
          </a:p>
          <a:p>
            <a:pPr>
              <a:buNone/>
            </a:pPr>
            <a:endParaRPr lang="en-US" b="1" dirty="0"/>
          </a:p>
        </p:txBody>
      </p:sp>
      <p:graphicFrame>
        <p:nvGraphicFramePr>
          <p:cNvPr id="4" name="Table 3"/>
          <p:cNvGraphicFramePr>
            <a:graphicFrameLocks noGrp="1"/>
          </p:cNvGraphicFramePr>
          <p:nvPr/>
        </p:nvGraphicFramePr>
        <p:xfrm>
          <a:off x="914400" y="5334000"/>
          <a:ext cx="7315200" cy="1381760"/>
        </p:xfrm>
        <a:graphic>
          <a:graphicData uri="http://schemas.openxmlformats.org/drawingml/2006/table">
            <a:tbl>
              <a:tblPr firstRow="1" bandRow="1">
                <a:tableStyleId>{5C22544A-7EE6-4342-B048-85BDC9FD1C3A}</a:tableStyleId>
              </a:tblPr>
              <a:tblGrid>
                <a:gridCol w="1828800"/>
                <a:gridCol w="1828800"/>
                <a:gridCol w="1828800"/>
                <a:gridCol w="1828800"/>
              </a:tblGrid>
              <a:tr h="370840">
                <a:tc>
                  <a:txBody>
                    <a:bodyPr/>
                    <a:lstStyle/>
                    <a:p>
                      <a:pPr algn="ctr"/>
                      <a:r>
                        <a:rPr lang="en-US" dirty="0" smtClean="0"/>
                        <a:t>Age groups </a:t>
                      </a:r>
                      <a:endParaRPr lang="en-US" dirty="0"/>
                    </a:p>
                  </a:txBody>
                  <a:tcPr/>
                </a:tc>
                <a:tc gridSpan="3">
                  <a:txBody>
                    <a:bodyPr/>
                    <a:lstStyle/>
                    <a:p>
                      <a:pPr algn="ctr"/>
                      <a:r>
                        <a:rPr lang="en-US" dirty="0" smtClean="0"/>
                        <a:t>Vitamin A dosage (IU)</a:t>
                      </a:r>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endParaRPr lang="en-US" dirty="0"/>
                    </a:p>
                  </a:txBody>
                  <a:tcPr/>
                </a:tc>
                <a:tc>
                  <a:txBody>
                    <a:bodyPr/>
                    <a:lstStyle/>
                    <a:p>
                      <a:pPr algn="ctr"/>
                      <a:r>
                        <a:rPr lang="en-US" dirty="0" smtClean="0"/>
                        <a:t>Immediately on diagnosis </a:t>
                      </a:r>
                      <a:endParaRPr lang="en-US" dirty="0"/>
                    </a:p>
                  </a:txBody>
                  <a:tcPr/>
                </a:tc>
                <a:tc>
                  <a:txBody>
                    <a:bodyPr/>
                    <a:lstStyle/>
                    <a:p>
                      <a:pPr algn="ctr"/>
                      <a:r>
                        <a:rPr lang="en-US" dirty="0" smtClean="0"/>
                        <a:t>Next day</a:t>
                      </a:r>
                      <a:endParaRPr lang="en-US" dirty="0"/>
                    </a:p>
                  </a:txBody>
                  <a:tcPr/>
                </a:tc>
                <a:tc>
                  <a:txBody>
                    <a:bodyPr/>
                    <a:lstStyle/>
                    <a:p>
                      <a:pPr algn="ctr"/>
                      <a:r>
                        <a:rPr lang="en-US" dirty="0" smtClean="0"/>
                        <a:t>2-4 weeks later </a:t>
                      </a:r>
                      <a:endParaRPr lang="en-US" dirty="0"/>
                    </a:p>
                  </a:txBody>
                  <a:tcPr/>
                </a:tc>
              </a:tr>
              <a:tr h="370840">
                <a:tc>
                  <a:txBody>
                    <a:bodyPr/>
                    <a:lstStyle/>
                    <a:p>
                      <a:pPr algn="ctr"/>
                      <a:r>
                        <a:rPr lang="en-US" dirty="0" smtClean="0"/>
                        <a:t>0-5 months</a:t>
                      </a:r>
                      <a:endParaRPr lang="en-US" dirty="0"/>
                    </a:p>
                  </a:txBody>
                  <a:tcPr/>
                </a:tc>
                <a:tc>
                  <a:txBody>
                    <a:bodyPr/>
                    <a:lstStyle/>
                    <a:p>
                      <a:pPr algn="ctr"/>
                      <a:r>
                        <a:rPr lang="en-US" dirty="0" smtClean="0"/>
                        <a:t>50,000 </a:t>
                      </a:r>
                      <a:endParaRPr lang="en-US" dirty="0"/>
                    </a:p>
                  </a:txBody>
                  <a:tcPr/>
                </a:tc>
                <a:tc>
                  <a:txBody>
                    <a:bodyPr/>
                    <a:lstStyle/>
                    <a:p>
                      <a:endParaRPr lang="en-US" dirty="0"/>
                    </a:p>
                  </a:txBody>
                  <a:tcPr/>
                </a:tc>
                <a:tc>
                  <a:txBody>
                    <a:bodyPr/>
                    <a:lstStyle/>
                    <a:p>
                      <a:pPr algn="ctr"/>
                      <a:r>
                        <a:rPr lang="en-US" dirty="0" smtClean="0"/>
                        <a:t>− </a:t>
                      </a:r>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457200" y="228600"/>
          <a:ext cx="8229600" cy="30327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dirty="0" smtClean="0"/>
                        <a:t>6-11 months</a:t>
                      </a:r>
                      <a:endParaRPr lang="en-US" dirty="0"/>
                    </a:p>
                  </a:txBody>
                  <a:tcPr/>
                </a:tc>
                <a:tc>
                  <a:txBody>
                    <a:bodyPr/>
                    <a:lstStyle/>
                    <a:p>
                      <a:pPr algn="ctr"/>
                      <a:r>
                        <a:rPr lang="en-US" dirty="0" smtClean="0"/>
                        <a:t>100,000</a:t>
                      </a:r>
                      <a:endParaRPr lang="en-US" dirty="0"/>
                    </a:p>
                  </a:txBody>
                  <a:tcPr/>
                </a:tc>
                <a:tc>
                  <a:txBody>
                    <a:bodyPr/>
                    <a:lstStyle/>
                    <a:p>
                      <a:endParaRPr lang="en-US"/>
                    </a:p>
                  </a:txBody>
                  <a:tcPr/>
                </a:tc>
                <a:tc>
                  <a:txBody>
                    <a:bodyPr/>
                    <a:lstStyle/>
                    <a:p>
                      <a:pPr algn="ctr"/>
                      <a:r>
                        <a:rPr lang="en-US" dirty="0" smtClean="0"/>
                        <a:t>−</a:t>
                      </a:r>
                      <a:endParaRPr lang="en-US" dirty="0"/>
                    </a:p>
                  </a:txBody>
                  <a:tcPr/>
                </a:tc>
              </a:tr>
              <a:tr h="370840">
                <a:tc>
                  <a:txBody>
                    <a:bodyPr/>
                    <a:lstStyle/>
                    <a:p>
                      <a:pPr algn="ctr"/>
                      <a:r>
                        <a:rPr lang="en-US" dirty="0" smtClean="0"/>
                        <a:t>12 months and above </a:t>
                      </a:r>
                      <a:endParaRPr lang="en-US" dirty="0"/>
                    </a:p>
                  </a:txBody>
                  <a:tcPr/>
                </a:tc>
                <a:tc>
                  <a:txBody>
                    <a:bodyPr/>
                    <a:lstStyle/>
                    <a:p>
                      <a:pPr algn="ctr"/>
                      <a:r>
                        <a:rPr lang="en-US" dirty="0" smtClean="0"/>
                        <a:t>200,000 </a:t>
                      </a:r>
                      <a:endParaRPr lang="en-US" dirty="0"/>
                    </a:p>
                  </a:txBody>
                  <a:tcPr/>
                </a:tc>
                <a:tc>
                  <a:txBody>
                    <a:bodyPr/>
                    <a:lstStyle/>
                    <a:p>
                      <a:endParaRPr lang="en-US"/>
                    </a:p>
                  </a:txBody>
                  <a:tcPr/>
                </a:tc>
                <a:tc>
                  <a:txBody>
                    <a:bodyPr/>
                    <a:lstStyle/>
                    <a:p>
                      <a:pPr algn="ctr"/>
                      <a:r>
                        <a:rPr lang="en-US" dirty="0" smtClean="0"/>
                        <a:t>−</a:t>
                      </a:r>
                      <a:endParaRPr lang="en-US" dirty="0"/>
                    </a:p>
                  </a:txBody>
                  <a:tcPr/>
                </a:tc>
              </a:tr>
              <a:tr h="370840">
                <a:tc>
                  <a:txBody>
                    <a:bodyPr/>
                    <a:lstStyle/>
                    <a:p>
                      <a:pPr algn="ctr"/>
                      <a:r>
                        <a:rPr lang="en-US" dirty="0" smtClean="0"/>
                        <a:t>SAM with </a:t>
                      </a:r>
                      <a:r>
                        <a:rPr lang="en-US" dirty="0" err="1" smtClean="0"/>
                        <a:t>xerophthalmia</a:t>
                      </a:r>
                      <a:endParaRPr lang="en-US" dirty="0"/>
                    </a:p>
                  </a:txBody>
                  <a:tcPr/>
                </a:tc>
                <a:tc>
                  <a:txBody>
                    <a:bodyPr/>
                    <a:lstStyle/>
                    <a:p>
                      <a:pPr algn="ctr"/>
                      <a:endParaRPr lang="en-US" dirty="0"/>
                    </a:p>
                  </a:txBody>
                  <a:tcPr/>
                </a:tc>
                <a:tc>
                  <a:txBody>
                    <a:bodyPr/>
                    <a:lstStyle/>
                    <a:p>
                      <a:endParaRPr lang="en-US" dirty="0"/>
                    </a:p>
                  </a:txBody>
                  <a:tcPr/>
                </a:tc>
                <a:tc>
                  <a:txBody>
                    <a:bodyPr/>
                    <a:lstStyle/>
                    <a:p>
                      <a:pPr algn="ctr"/>
                      <a:endParaRPr lang="en-US" dirty="0"/>
                    </a:p>
                  </a:txBody>
                  <a:tcPr/>
                </a:tc>
              </a:tr>
              <a:tr h="370840">
                <a:tc>
                  <a:txBody>
                    <a:bodyPr/>
                    <a:lstStyle/>
                    <a:p>
                      <a:pPr algn="ctr"/>
                      <a:r>
                        <a:rPr lang="en-US" dirty="0" smtClean="0"/>
                        <a:t>0-5 months</a:t>
                      </a:r>
                      <a:endParaRPr lang="en-US" dirty="0"/>
                    </a:p>
                  </a:txBody>
                  <a:tcPr/>
                </a:tc>
                <a:tc>
                  <a:txBody>
                    <a:bodyPr/>
                    <a:lstStyle/>
                    <a:p>
                      <a:pPr algn="ctr"/>
                      <a:r>
                        <a:rPr lang="en-US" smtClean="0"/>
                        <a:t>50,000 </a:t>
                      </a:r>
                      <a:endParaRPr lang="en-US" dirty="0"/>
                    </a:p>
                  </a:txBody>
                  <a:tcPr/>
                </a:tc>
                <a:tc>
                  <a:txBody>
                    <a:bodyPr/>
                    <a:lstStyle/>
                    <a:p>
                      <a:r>
                        <a:rPr lang="en-US" smtClean="0"/>
                        <a:t>50,000 </a:t>
                      </a:r>
                      <a:endParaRPr lang="en-US" dirty="0"/>
                    </a:p>
                  </a:txBody>
                  <a:tcPr/>
                </a:tc>
                <a:tc>
                  <a:txBody>
                    <a:bodyPr/>
                    <a:lstStyle/>
                    <a:p>
                      <a:pPr algn="ctr"/>
                      <a:r>
                        <a:rPr lang="en-US" dirty="0" smtClean="0"/>
                        <a:t>50,000 </a:t>
                      </a:r>
                      <a:endParaRPr lang="en-US" dirty="0"/>
                    </a:p>
                  </a:txBody>
                  <a:tcPr/>
                </a:tc>
              </a:tr>
              <a:tr h="370840">
                <a:tc>
                  <a:txBody>
                    <a:bodyPr/>
                    <a:lstStyle/>
                    <a:p>
                      <a:pPr algn="ctr"/>
                      <a:r>
                        <a:rPr lang="en-US" dirty="0" smtClean="0"/>
                        <a:t>6-11 months</a:t>
                      </a:r>
                      <a:endParaRPr lang="en-US" dirty="0"/>
                    </a:p>
                  </a:txBody>
                  <a:tcPr/>
                </a:tc>
                <a:tc>
                  <a:txBody>
                    <a:bodyPr/>
                    <a:lstStyle/>
                    <a:p>
                      <a:pPr algn="ctr"/>
                      <a:r>
                        <a:rPr lang="en-US" dirty="0" smtClean="0"/>
                        <a:t>100,000</a:t>
                      </a:r>
                      <a:endParaRPr lang="en-US" dirty="0"/>
                    </a:p>
                  </a:txBody>
                  <a:tcPr/>
                </a:tc>
                <a:tc>
                  <a:txBody>
                    <a:bodyPr/>
                    <a:lstStyle/>
                    <a:p>
                      <a:r>
                        <a:rPr lang="en-US" smtClean="0"/>
                        <a:t>100,000</a:t>
                      </a:r>
                      <a:endParaRPr lang="en-US" dirty="0"/>
                    </a:p>
                  </a:txBody>
                  <a:tcPr/>
                </a:tc>
                <a:tc>
                  <a:txBody>
                    <a:bodyPr/>
                    <a:lstStyle/>
                    <a:p>
                      <a:pPr algn="ctr"/>
                      <a:r>
                        <a:rPr lang="en-US" dirty="0" smtClean="0"/>
                        <a:t>100,000</a:t>
                      </a:r>
                      <a:endParaRPr lang="en-US" dirty="0"/>
                    </a:p>
                  </a:txBody>
                  <a:tcPr/>
                </a:tc>
              </a:tr>
              <a:tr h="370840">
                <a:tc>
                  <a:txBody>
                    <a:bodyPr/>
                    <a:lstStyle/>
                    <a:p>
                      <a:pPr algn="ctr"/>
                      <a:r>
                        <a:rPr lang="en-US" dirty="0" smtClean="0"/>
                        <a:t>12 months and above </a:t>
                      </a:r>
                      <a:endParaRPr lang="en-US" dirty="0"/>
                    </a:p>
                  </a:txBody>
                  <a:tcPr/>
                </a:tc>
                <a:tc>
                  <a:txBody>
                    <a:bodyPr/>
                    <a:lstStyle/>
                    <a:p>
                      <a:pPr algn="ctr"/>
                      <a:r>
                        <a:rPr lang="en-US" dirty="0" smtClean="0"/>
                        <a:t>200,000 </a:t>
                      </a:r>
                      <a:endParaRPr lang="en-US" dirty="0"/>
                    </a:p>
                  </a:txBody>
                  <a:tcPr/>
                </a:tc>
                <a:tc>
                  <a:txBody>
                    <a:bodyPr/>
                    <a:lstStyle/>
                    <a:p>
                      <a:r>
                        <a:rPr lang="en-US" dirty="0" smtClean="0"/>
                        <a:t>200,000 </a:t>
                      </a:r>
                      <a:endParaRPr lang="en-US" dirty="0"/>
                    </a:p>
                  </a:txBody>
                  <a:tcPr/>
                </a:tc>
                <a:tc>
                  <a:txBody>
                    <a:bodyPr/>
                    <a:lstStyle/>
                    <a:p>
                      <a:pPr algn="ctr"/>
                      <a:r>
                        <a:rPr lang="en-US" dirty="0" smtClean="0"/>
                        <a:t>200,000 </a:t>
                      </a:r>
                      <a:endParaRPr lang="en-US"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85000" lnSpcReduction="20000"/>
          </a:bodyPr>
          <a:lstStyle/>
          <a:p>
            <a:pPr algn="just"/>
            <a:r>
              <a:rPr lang="en-US" dirty="0" smtClean="0"/>
              <a:t>On measles diagnosis Vitamin A supplement should be given irrespective of the previous dose received. </a:t>
            </a:r>
          </a:p>
          <a:p>
            <a:pPr algn="just"/>
            <a:r>
              <a:rPr lang="en-US" dirty="0" smtClean="0"/>
              <a:t>Give to mother or caregiver to administer at home the next day if child is unable to return to the health centre or hospital </a:t>
            </a:r>
          </a:p>
          <a:p>
            <a:pPr algn="just"/>
            <a:r>
              <a:rPr lang="en-US" dirty="0" smtClean="0"/>
              <a:t>Children with severe malnutrition or/and active </a:t>
            </a:r>
            <a:r>
              <a:rPr lang="en-US" dirty="0" err="1" smtClean="0"/>
              <a:t>xerophthalmia</a:t>
            </a:r>
            <a:r>
              <a:rPr lang="en-US" dirty="0" smtClean="0"/>
              <a:t> should be referred to hospital immediately on diagnosis </a:t>
            </a:r>
          </a:p>
          <a:p>
            <a:pPr algn="just"/>
            <a:r>
              <a:rPr lang="en-US" dirty="0" smtClean="0"/>
              <a:t>Vitamin A supplement should not be given if the child with severe malnutrition has already received the supplement within the past 30 days </a:t>
            </a:r>
          </a:p>
          <a:p>
            <a:pPr algn="just"/>
            <a:r>
              <a:rPr lang="en-US" dirty="0" smtClean="0"/>
              <a:t>Give to mother or caregiver to administer at home the next day if child is unable to return to health centre or hospital </a:t>
            </a:r>
          </a:p>
          <a:p>
            <a:pPr algn="just"/>
            <a:r>
              <a:rPr lang="en-US" dirty="0" smtClean="0"/>
              <a:t>Children with severe malnutrition or active </a:t>
            </a:r>
            <a:r>
              <a:rPr lang="en-US" dirty="0" err="1" smtClean="0"/>
              <a:t>xerophthalmia</a:t>
            </a:r>
            <a:r>
              <a:rPr lang="en-US" dirty="0" smtClean="0"/>
              <a:t> should be referred to hospital immediately on diagnosis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Box 5: Vitamin A Supplementation Risk</a:t>
            </a:r>
            <a:endParaRPr lang="en-US" dirty="0"/>
          </a:p>
        </p:txBody>
      </p:sp>
      <p:sp>
        <p:nvSpPr>
          <p:cNvPr id="3" name="Content Placeholder 2"/>
          <p:cNvSpPr>
            <a:spLocks noGrp="1"/>
          </p:cNvSpPr>
          <p:nvPr>
            <p:ph idx="1"/>
          </p:nvPr>
        </p:nvSpPr>
        <p:spPr>
          <a:xfrm>
            <a:off x="457200" y="914400"/>
            <a:ext cx="8229600" cy="5211763"/>
          </a:xfrm>
        </p:spPr>
        <p:txBody>
          <a:bodyPr/>
          <a:lstStyle/>
          <a:p>
            <a:pPr algn="just">
              <a:buNone/>
            </a:pPr>
            <a:r>
              <a:rPr lang="en-US" b="1" dirty="0" smtClean="0"/>
              <a:t>	Risk of overdose of vitamin A supplementation </a:t>
            </a:r>
          </a:p>
          <a:p>
            <a:pPr algn="just">
              <a:buNone/>
            </a:pPr>
            <a:endParaRPr lang="en-US" b="1" dirty="0"/>
          </a:p>
        </p:txBody>
      </p:sp>
      <p:graphicFrame>
        <p:nvGraphicFramePr>
          <p:cNvPr id="4" name="Table 3"/>
          <p:cNvGraphicFramePr>
            <a:graphicFrameLocks noGrp="1"/>
          </p:cNvGraphicFramePr>
          <p:nvPr/>
        </p:nvGraphicFramePr>
        <p:xfrm>
          <a:off x="762000" y="2067560"/>
          <a:ext cx="7848600" cy="2047240"/>
        </p:xfrm>
        <a:graphic>
          <a:graphicData uri="http://schemas.openxmlformats.org/drawingml/2006/table">
            <a:tbl>
              <a:tblPr firstRow="1" bandRow="1">
                <a:tableStyleId>{5C22544A-7EE6-4342-B048-85BDC9FD1C3A}</a:tableStyleId>
              </a:tblPr>
              <a:tblGrid>
                <a:gridCol w="7848600"/>
              </a:tblGrid>
              <a:tr h="2047240">
                <a:tc>
                  <a:txBody>
                    <a:bodyPr/>
                    <a:lstStyle/>
                    <a:p>
                      <a:pPr algn="just"/>
                      <a:r>
                        <a:rPr lang="en-US" dirty="0" smtClean="0"/>
                        <a:t>High-dose vitamin A (200,000IU single dose) should be avoided during pregnancy because of the theoretical risk of </a:t>
                      </a:r>
                      <a:r>
                        <a:rPr lang="en-US" dirty="0" err="1" smtClean="0"/>
                        <a:t>tetratogenesis</a:t>
                      </a:r>
                      <a:r>
                        <a:rPr lang="en-US" dirty="0" smtClean="0"/>
                        <a:t> (birth defects). </a:t>
                      </a:r>
                    </a:p>
                    <a:p>
                      <a:pPr algn="just"/>
                      <a:r>
                        <a:rPr lang="en-US" dirty="0" smtClean="0"/>
                        <a:t>From a programmatic perspective in non-emergency situations, high-dose vitamin A supplementation must occur during the safe infertile period immediately after delivery and up to six weeks postpartum, when the chance of pregnancy is remote. For breastfeeding mothers, the safe infertile period extends up to eight weeks after delivery. </a:t>
                      </a:r>
                      <a:endParaRPr lang="en-US"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Measuring success/Benchmarks </a:t>
            </a:r>
            <a:endParaRPr lang="en-US" b="1" dirty="0"/>
          </a:p>
        </p:txBody>
      </p:sp>
      <p:sp>
        <p:nvSpPr>
          <p:cNvPr id="3" name="Content Placeholder 2"/>
          <p:cNvSpPr>
            <a:spLocks noGrp="1"/>
          </p:cNvSpPr>
          <p:nvPr>
            <p:ph idx="1"/>
          </p:nvPr>
        </p:nvSpPr>
        <p:spPr>
          <a:xfrm>
            <a:off x="457200" y="1066800"/>
            <a:ext cx="8229600" cy="5059363"/>
          </a:xfrm>
        </p:spPr>
        <p:txBody>
          <a:bodyPr/>
          <a:lstStyle/>
          <a:p>
            <a:pPr>
              <a:buNone/>
            </a:pPr>
            <a:r>
              <a:rPr lang="en-US" dirty="0" smtClean="0"/>
              <a:t>	In an emergency setting, the only benchmark is maximum coverage of vitamin A supplementation in the at risk population: Children under 5 </a:t>
            </a:r>
            <a:r>
              <a:rPr lang="en-US" dirty="0" smtClean="0"/>
              <a:t>yrs, </a:t>
            </a:r>
            <a:r>
              <a:rPr lang="en-US" dirty="0" smtClean="0"/>
              <a:t>Post partum </a:t>
            </a:r>
            <a:r>
              <a:rPr lang="en-US" dirty="0" smtClean="0"/>
              <a:t>mothers, Children </a:t>
            </a:r>
            <a:r>
              <a:rPr lang="en-US" dirty="0" smtClean="0"/>
              <a:t>with </a:t>
            </a:r>
            <a:r>
              <a:rPr lang="en-US" dirty="0" smtClean="0"/>
              <a:t>measles, </a:t>
            </a:r>
            <a:r>
              <a:rPr lang="en-US" dirty="0" smtClean="0"/>
              <a:t>Children with severe malnutrition </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Other Issues/Debates: </a:t>
            </a:r>
            <a:endParaRPr lang="en-US" b="1" dirty="0"/>
          </a:p>
        </p:txBody>
      </p:sp>
      <p:sp>
        <p:nvSpPr>
          <p:cNvPr id="3" name="Content Placeholder 2"/>
          <p:cNvSpPr>
            <a:spLocks noGrp="1"/>
          </p:cNvSpPr>
          <p:nvPr>
            <p:ph idx="1"/>
          </p:nvPr>
        </p:nvSpPr>
        <p:spPr>
          <a:xfrm>
            <a:off x="457200" y="1066800"/>
            <a:ext cx="8229600" cy="5059363"/>
          </a:xfrm>
        </p:spPr>
        <p:txBody>
          <a:bodyPr>
            <a:normAutofit fontScale="92500" lnSpcReduction="20000"/>
          </a:bodyPr>
          <a:lstStyle/>
          <a:p>
            <a:pPr algn="just"/>
            <a:r>
              <a:rPr lang="en-US" dirty="0" smtClean="0"/>
              <a:t>In prolonged emergencies, provision of vitamin A supplements every four to six months is an inexpensive, quick, and effective way to improve vitamin A status and save children's lives. </a:t>
            </a:r>
          </a:p>
          <a:p>
            <a:pPr algn="just"/>
            <a:r>
              <a:rPr lang="en-US" dirty="0" smtClean="0"/>
              <a:t>The Beaton Report concluded that all-cause mortality among children aged 6–59 months was reduced by 23% through vitamin A supplementation in areas where vitamin A deficiency was a public health problem.</a:t>
            </a:r>
          </a:p>
          <a:p>
            <a:pPr algn="just"/>
            <a:r>
              <a:rPr lang="en-US" dirty="0" smtClean="0"/>
              <a:t>However, comprehensive control of vitamin A deficiency must include dietary improvement, food fortification and improved water and sanitation conditions in the long term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t>Supplies: </a:t>
            </a:r>
            <a:endParaRPr lang="en-US" b="1" dirty="0"/>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r>
              <a:rPr lang="en-US" dirty="0" smtClean="0"/>
              <a:t>Where vitamin A supplementation </a:t>
            </a:r>
            <a:r>
              <a:rPr lang="en-US" dirty="0" err="1" smtClean="0"/>
              <a:t>programmes</a:t>
            </a:r>
            <a:r>
              <a:rPr lang="en-US" dirty="0" smtClean="0"/>
              <a:t> are ongoing, in-country supplies should be checked and additional supplies requested where necessary. </a:t>
            </a:r>
          </a:p>
          <a:p>
            <a:r>
              <a:rPr lang="en-US" dirty="0" smtClean="0"/>
              <a:t>Vitamin A is considered an emergency supply item and if necessary can be shipped out within 24-48 hours, even air freighted. </a:t>
            </a:r>
          </a:p>
          <a:p>
            <a:r>
              <a:rPr lang="en-US" dirty="0" smtClean="0"/>
              <a:t>Vitamin A can be found in the emergency kit (Kit A) and antenatal kit7 </a:t>
            </a:r>
            <a:r>
              <a:rPr lang="en-US" smtClean="0"/>
              <a:t>from UNICEF</a:t>
            </a:r>
          </a:p>
          <a:p>
            <a:r>
              <a:rPr lang="en-US" smtClean="0"/>
              <a:t>Mobilisation</a:t>
            </a:r>
            <a:r>
              <a:rPr lang="en-US" dirty="0" smtClean="0"/>
              <a:t> resources in mass supplementation campaigns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vitamin A deficiency? </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t>Vitamin A is essential for the functioning of the immune system and the healthy growth and development of children. </a:t>
            </a:r>
            <a:endParaRPr lang="en-US" dirty="0" smtClean="0"/>
          </a:p>
          <a:p>
            <a:pPr algn="just"/>
            <a:r>
              <a:rPr lang="en-US" dirty="0" smtClean="0"/>
              <a:t>Epidemiological </a:t>
            </a:r>
            <a:r>
              <a:rPr lang="en-US" dirty="0"/>
              <a:t>studies have indicated that vitamin A supplementation reduces child mortality and severe morbidity due to the positive effects of reducing the severity of </a:t>
            </a:r>
            <a:r>
              <a:rPr lang="en-US" dirty="0" err="1"/>
              <a:t>diarrhoea</a:t>
            </a:r>
            <a:r>
              <a:rPr lang="en-US" dirty="0"/>
              <a:t> and the incidence and severity of pneumonia associated with </a:t>
            </a:r>
            <a:r>
              <a:rPr lang="en-US" dirty="0" smtClean="0"/>
              <a:t>measles.</a:t>
            </a:r>
            <a:endParaRPr lang="en-US" dirty="0"/>
          </a:p>
          <a:p>
            <a:pPr algn="just"/>
            <a:r>
              <a:rPr lang="en-US" dirty="0"/>
              <a:t>Globally, it is estimated that 140–250 million children under five years of age are affected by vitamin A deficiency. </a:t>
            </a:r>
            <a:endParaRPr lang="en-US" dirty="0" smtClean="0"/>
          </a:p>
          <a:p>
            <a:pPr algn="just"/>
            <a:r>
              <a:rPr lang="en-US" dirty="0" smtClean="0"/>
              <a:t>These </a:t>
            </a:r>
            <a:r>
              <a:rPr lang="en-US" dirty="0"/>
              <a:t>children suffer a dramatically increased risk of death, blindness, and illness, especially from measles and </a:t>
            </a:r>
            <a:r>
              <a:rPr lang="en-US" dirty="0" err="1"/>
              <a:t>diarrhoea</a:t>
            </a:r>
            <a:r>
              <a:rPr lang="en-US" dirty="0"/>
              <a:t>. </a:t>
            </a:r>
            <a:endParaRPr lang="en-US" dirty="0" smtClean="0"/>
          </a:p>
          <a:p>
            <a:pPr algn="just">
              <a:buNone/>
            </a:pPr>
            <a:endParaRPr lang="en-US" dirty="0" smtClean="0"/>
          </a:p>
          <a:p>
            <a:pPr algn="just"/>
            <a:r>
              <a:rPr lang="en-US" dirty="0" smtClean="0"/>
              <a:t>The </a:t>
            </a:r>
            <a:r>
              <a:rPr lang="en-US" dirty="0"/>
              <a:t>strategy to achieve </a:t>
            </a:r>
            <a:r>
              <a:rPr lang="en-US" dirty="0" smtClean="0"/>
              <a:t>the target</a:t>
            </a:r>
            <a:r>
              <a:rPr lang="en-US" dirty="0" smtClean="0"/>
              <a:t> </a:t>
            </a:r>
            <a:r>
              <a:rPr lang="en-US" dirty="0"/>
              <a:t>is to ensure that young children, living in areas where the intake of vitamin A is inadequate, receive the vitamin through a combination of breastfeeding, dietary improvement, food fortification, and supplementation.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Why is vitamin A key in emergencies? </a:t>
            </a:r>
            <a:endParaRPr lang="en-US" dirty="0"/>
          </a:p>
        </p:txBody>
      </p:sp>
      <p:sp>
        <p:nvSpPr>
          <p:cNvPr id="3" name="Content Placeholder 2"/>
          <p:cNvSpPr>
            <a:spLocks noGrp="1"/>
          </p:cNvSpPr>
          <p:nvPr>
            <p:ph idx="1"/>
          </p:nvPr>
        </p:nvSpPr>
        <p:spPr>
          <a:xfrm>
            <a:off x="457200" y="1600200"/>
            <a:ext cx="8229600" cy="4876800"/>
          </a:xfrm>
        </p:spPr>
        <p:txBody>
          <a:bodyPr>
            <a:normAutofit fontScale="62500" lnSpcReduction="20000"/>
          </a:bodyPr>
          <a:lstStyle/>
          <a:p>
            <a:pPr algn="just"/>
            <a:r>
              <a:rPr lang="en-US" dirty="0"/>
              <a:t>Vitamin A intake is often limited in emergency situations where the food supply is either inadequate or inappropriate and access to vitamin A-rich foods is reduced. </a:t>
            </a:r>
            <a:endParaRPr lang="en-US" dirty="0" smtClean="0"/>
          </a:p>
          <a:p>
            <a:pPr algn="just"/>
            <a:r>
              <a:rPr lang="en-US" dirty="0" smtClean="0"/>
              <a:t>Without </a:t>
            </a:r>
            <a:r>
              <a:rPr lang="en-US" dirty="0"/>
              <a:t>proper food support, body reserves of vitamin A become severely depleted. </a:t>
            </a:r>
            <a:endParaRPr lang="en-US" dirty="0" smtClean="0"/>
          </a:p>
          <a:p>
            <a:pPr algn="just"/>
            <a:r>
              <a:rPr lang="en-US" dirty="0" smtClean="0"/>
              <a:t>In </a:t>
            </a:r>
            <a:r>
              <a:rPr lang="en-US" dirty="0"/>
              <a:t>the emergency context, there is an increase in communicable and infectious diseases due to over-crowded shelter conditions and disruption due to population displacement and the demise of health infrastructures. </a:t>
            </a:r>
            <a:endParaRPr lang="en-US" dirty="0" smtClean="0"/>
          </a:p>
          <a:p>
            <a:pPr algn="just"/>
            <a:r>
              <a:rPr lang="en-US" dirty="0" smtClean="0"/>
              <a:t>Transmission </a:t>
            </a:r>
            <a:r>
              <a:rPr lang="en-US" dirty="0"/>
              <a:t>of illnesses such as </a:t>
            </a:r>
            <a:r>
              <a:rPr lang="en-US" dirty="0" err="1"/>
              <a:t>diarrhoea</a:t>
            </a:r>
            <a:r>
              <a:rPr lang="en-US" dirty="0"/>
              <a:t>, measles and pneumonia are exacerbated and lead to increased childhood mortality. </a:t>
            </a:r>
            <a:endParaRPr lang="en-US" dirty="0" smtClean="0"/>
          </a:p>
          <a:p>
            <a:pPr algn="just"/>
            <a:r>
              <a:rPr lang="en-US" dirty="0" smtClean="0"/>
              <a:t>Measles </a:t>
            </a:r>
            <a:r>
              <a:rPr lang="en-US" dirty="0"/>
              <a:t>is especially common in emergencies and can trigger acute malnutrition and aggravate vitamin A deficiency to dangerous levels. </a:t>
            </a:r>
            <a:endParaRPr lang="en-US" dirty="0" smtClean="0"/>
          </a:p>
          <a:p>
            <a:pPr algn="just"/>
            <a:r>
              <a:rPr lang="en-US" dirty="0" smtClean="0"/>
              <a:t>Vitamin </a:t>
            </a:r>
            <a:r>
              <a:rPr lang="en-US" dirty="0"/>
              <a:t>A provides an essential part of the treatment protocol for children already infected with measles (Table 2) and supplementation during mass measles vaccination campaigns (Table 1) provides protection against further vitamin A deficiency and the severity of potential measles infection.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sz="3100" b="1" dirty="0"/>
              <a:t>When is an emergency prevention/supplementation </a:t>
            </a:r>
            <a:r>
              <a:rPr lang="en-US" sz="3100" b="1" dirty="0" err="1"/>
              <a:t>programme</a:t>
            </a:r>
            <a:r>
              <a:rPr lang="en-US" sz="3100" b="1" dirty="0"/>
              <a:t> required to address vitamin A deficiency? </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pPr>
              <a:buNone/>
            </a:pPr>
            <a:r>
              <a:rPr lang="en-US" dirty="0" smtClean="0"/>
              <a:t>	In </a:t>
            </a:r>
            <a:r>
              <a:rPr lang="en-US" dirty="0"/>
              <a:t>emergency settings it is not necessary to conduct vitamin A assessments. </a:t>
            </a:r>
            <a:r>
              <a:rPr lang="en-US" dirty="0" smtClean="0"/>
              <a:t>If </a:t>
            </a:r>
            <a:r>
              <a:rPr lang="en-US" dirty="0"/>
              <a:t>any of the following criteria are met, all children 6 months to 5 years of age, plus post partum women up to 6 months after delivery should be given vitamin A supplements: </a:t>
            </a:r>
          </a:p>
          <a:p>
            <a:r>
              <a:rPr lang="en-US" dirty="0"/>
              <a:t>The population originates from an area that is known or presumed to be deficient in vitamin A; </a:t>
            </a:r>
          </a:p>
          <a:p>
            <a:r>
              <a:rPr lang="en-US" dirty="0"/>
              <a:t>Vitamin A supplementation </a:t>
            </a:r>
            <a:r>
              <a:rPr lang="en-US" dirty="0" err="1"/>
              <a:t>programmes</a:t>
            </a:r>
            <a:r>
              <a:rPr lang="en-US" dirty="0"/>
              <a:t> were ongoing pre-emergency </a:t>
            </a:r>
          </a:p>
          <a:p>
            <a:r>
              <a:rPr lang="en-US" dirty="0"/>
              <a:t>Clinical signs of vitamin A deficiency (night blindness, </a:t>
            </a:r>
            <a:r>
              <a:rPr lang="en-US" dirty="0" err="1"/>
              <a:t>Bitot’s</a:t>
            </a:r>
            <a:r>
              <a:rPr lang="en-US" dirty="0"/>
              <a:t> spots, corneal scarring) were present in the population in pre-emergency population surveys </a:t>
            </a:r>
          </a:p>
          <a:p>
            <a:r>
              <a:rPr lang="en-US" dirty="0"/>
              <a:t>Malnutrition and/or </a:t>
            </a:r>
            <a:r>
              <a:rPr lang="en-US" dirty="0" err="1"/>
              <a:t>diarrhoeal</a:t>
            </a:r>
            <a:r>
              <a:rPr lang="en-US" dirty="0"/>
              <a:t> diseases are currently prevalent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8229600" cy="6629400"/>
          </a:xfrm>
        </p:spPr>
        <p:txBody>
          <a:bodyPr>
            <a:normAutofit fontScale="77500" lnSpcReduction="20000"/>
          </a:bodyPr>
          <a:lstStyle/>
          <a:p>
            <a:r>
              <a:rPr lang="en-US" dirty="0" smtClean="0"/>
              <a:t>Measles </a:t>
            </a:r>
            <a:r>
              <a:rPr lang="en-US" dirty="0"/>
              <a:t>has been identified in epidemic proportions. </a:t>
            </a:r>
          </a:p>
          <a:p>
            <a:pPr algn="just">
              <a:buNone/>
            </a:pPr>
            <a:r>
              <a:rPr lang="en-US" b="1" dirty="0" smtClean="0"/>
              <a:t>	How </a:t>
            </a:r>
            <a:r>
              <a:rPr lang="en-US" b="1" dirty="0"/>
              <a:t>is prevention of vitamin A deficiency/vitamin A supplementation implemented? </a:t>
            </a:r>
            <a:endParaRPr lang="en-US" b="1" dirty="0" smtClean="0"/>
          </a:p>
          <a:p>
            <a:pPr algn="just">
              <a:buNone/>
            </a:pPr>
            <a:r>
              <a:rPr lang="en-US" dirty="0" smtClean="0"/>
              <a:t>		The </a:t>
            </a:r>
            <a:r>
              <a:rPr lang="en-US" dirty="0"/>
              <a:t>prevention and control of vitamin A deficiency should always be an integral part of relief operations during nutritional emergencies. The main preventive measures are the following: </a:t>
            </a:r>
            <a:endParaRPr lang="en-US" dirty="0" smtClean="0"/>
          </a:p>
          <a:p>
            <a:r>
              <a:rPr lang="en-US" dirty="0" smtClean="0"/>
              <a:t>Measles </a:t>
            </a:r>
            <a:r>
              <a:rPr lang="en-US" dirty="0"/>
              <a:t>vaccination and treatment of measles according to IMCI guidelines including integrated vitamin A supplementation </a:t>
            </a:r>
          </a:p>
          <a:p>
            <a:r>
              <a:rPr lang="en-US" dirty="0" smtClean="0"/>
              <a:t>High-dose </a:t>
            </a:r>
            <a:r>
              <a:rPr lang="en-US" dirty="0"/>
              <a:t>vitamin A supplements </a:t>
            </a:r>
          </a:p>
          <a:p>
            <a:r>
              <a:rPr lang="en-US" dirty="0" smtClean="0"/>
              <a:t>Encouragement </a:t>
            </a:r>
            <a:r>
              <a:rPr lang="en-US" dirty="0"/>
              <a:t>of breastfeeding </a:t>
            </a:r>
          </a:p>
          <a:p>
            <a:r>
              <a:rPr lang="en-US" dirty="0" smtClean="0"/>
              <a:t>Access </a:t>
            </a:r>
            <a:r>
              <a:rPr lang="en-US" dirty="0"/>
              <a:t>to vitamin A rich produce (green leafy/yellow vegetables and fruits, palm oil or animal products) </a:t>
            </a:r>
          </a:p>
          <a:p>
            <a:r>
              <a:rPr lang="en-US" dirty="0" smtClean="0"/>
              <a:t>Food </a:t>
            </a:r>
            <a:r>
              <a:rPr lang="en-US" dirty="0"/>
              <a:t>fortification in the absence of locally available produce and fortified relief rations particularly those destined for vulnerable groups </a:t>
            </a:r>
          </a:p>
          <a:p>
            <a:r>
              <a:rPr lang="en-US" dirty="0" smtClean="0"/>
              <a:t>Environmental </a:t>
            </a:r>
            <a:r>
              <a:rPr lang="en-US" dirty="0"/>
              <a:t>sanitation and food hygiene measures, to prevent </a:t>
            </a:r>
            <a:r>
              <a:rPr lang="en-US" dirty="0" err="1"/>
              <a:t>diarrhoeal</a:t>
            </a:r>
            <a:r>
              <a:rPr lang="en-US" dirty="0"/>
              <a:t> disease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i="1" dirty="0"/>
              <a:t>Links with immunization campaigns </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 emergency settings where measles vaccination campaigns1 are implemented, vitamin A supplementation should also be administered as a preventative measure. Dosage of vitamin A supplements should be given as shown in Table 1. Depending on the duration of the emergency, links with other </a:t>
            </a:r>
            <a:r>
              <a:rPr lang="en-US" dirty="0" err="1"/>
              <a:t>immunisation</a:t>
            </a:r>
            <a:r>
              <a:rPr lang="en-US" dirty="0"/>
              <a:t> campaigns can follow after 6 months as per recommendations for non-emergency contexts. See Annex 1 for potential links to </a:t>
            </a:r>
            <a:r>
              <a:rPr lang="en-US" dirty="0" err="1"/>
              <a:t>immunisation</a:t>
            </a:r>
            <a:r>
              <a:rPr lang="en-US" dirty="0"/>
              <a:t> campaigns in prolonged emergencies.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sz="3600" b="1" i="1" dirty="0"/>
              <a:t>Table 1: High-Dose Preventative Vitamin A Supplementation in Measles Campaigns or Vitamin A Deficient </a:t>
            </a:r>
            <a:r>
              <a:rPr lang="en-US" sz="3600" b="1" i="1" dirty="0" smtClean="0"/>
              <a:t>Areas</a:t>
            </a:r>
            <a:endParaRPr lang="en-US" dirty="0"/>
          </a:p>
        </p:txBody>
      </p:sp>
      <p:graphicFrame>
        <p:nvGraphicFramePr>
          <p:cNvPr id="4" name="Content Placeholder 3"/>
          <p:cNvGraphicFramePr>
            <a:graphicFrameLocks noGrp="1"/>
          </p:cNvGraphicFramePr>
          <p:nvPr>
            <p:ph idx="1"/>
          </p:nvPr>
        </p:nvGraphicFramePr>
        <p:xfrm>
          <a:off x="457200" y="1600200"/>
          <a:ext cx="8229600" cy="4800599"/>
        </p:xfrm>
        <a:graphic>
          <a:graphicData uri="http://schemas.openxmlformats.org/drawingml/2006/table">
            <a:tbl>
              <a:tblPr firstRow="1" bandRow="1">
                <a:tableStyleId>{5C22544A-7EE6-4342-B048-85BDC9FD1C3A}</a:tableStyleId>
              </a:tblPr>
              <a:tblGrid>
                <a:gridCol w="2743200"/>
                <a:gridCol w="2743200"/>
                <a:gridCol w="2743200"/>
              </a:tblGrid>
              <a:tr h="741269">
                <a:tc>
                  <a:txBody>
                    <a:bodyPr/>
                    <a:lstStyle/>
                    <a:p>
                      <a:r>
                        <a:rPr lang="en-US" sz="1100" b="1" baseline="0" dirty="0" smtClean="0">
                          <a:solidFill>
                            <a:srgbClr val="000000"/>
                          </a:solidFill>
                          <a:latin typeface="Times New Roman"/>
                        </a:rPr>
                        <a:t>Age group 	</a:t>
                      </a:r>
                    </a:p>
                  </a:txBody>
                  <a:tcPr/>
                </a:tc>
                <a:tc>
                  <a:txBody>
                    <a:bodyPr/>
                    <a:lstStyle/>
                    <a:p>
                      <a:r>
                        <a:rPr lang="en-US" sz="1100" b="1" baseline="0" dirty="0" smtClean="0">
                          <a:solidFill>
                            <a:srgbClr val="000000"/>
                          </a:solidFill>
                          <a:latin typeface="Times New Roman"/>
                        </a:rPr>
                        <a:t>Amount of vitamin A to be administered (IU) 	</a:t>
                      </a:r>
                    </a:p>
                  </a:txBody>
                  <a:tcPr/>
                </a:tc>
                <a:tc>
                  <a:txBody>
                    <a:bodyPr/>
                    <a:lstStyle/>
                    <a:p>
                      <a:r>
                        <a:rPr lang="en-US" sz="1100" b="1" baseline="0" dirty="0" smtClean="0">
                          <a:solidFill>
                            <a:srgbClr val="000000"/>
                          </a:solidFill>
                          <a:latin typeface="Times New Roman"/>
                        </a:rPr>
                        <a:t>Time of vitamin A supplement administration 	</a:t>
                      </a:r>
                    </a:p>
                  </a:txBody>
                  <a:tcPr/>
                </a:tc>
              </a:tr>
              <a:tr h="644198">
                <a:tc>
                  <a:txBody>
                    <a:bodyPr/>
                    <a:lstStyle/>
                    <a:p>
                      <a:r>
                        <a:rPr lang="en-US" sz="1100" baseline="0" dirty="0" smtClean="0">
                          <a:solidFill>
                            <a:srgbClr val="000000"/>
                          </a:solidFill>
                          <a:latin typeface="Times New Roman"/>
                        </a:rPr>
                        <a:t>0 to 6 months 	Exclusive breast feeding</a:t>
                      </a:r>
                    </a:p>
                  </a:txBody>
                  <a:tcPr/>
                </a:tc>
                <a:tc>
                  <a:txBody>
                    <a:bodyPr/>
                    <a:lstStyle/>
                    <a:p>
                      <a:r>
                        <a:rPr lang="en-US" sz="1100" baseline="0" dirty="0" smtClean="0">
                          <a:solidFill>
                            <a:srgbClr val="000000"/>
                          </a:solidFill>
                          <a:latin typeface="Times New Roman"/>
                        </a:rPr>
                        <a:t>(post-partum dose to mother-see Table 2) </a:t>
                      </a:r>
                    </a:p>
                  </a:txBody>
                  <a:tcPr/>
                </a:tc>
                <a:tc>
                  <a:txBody>
                    <a:bodyPr/>
                    <a:lstStyle/>
                    <a:p>
                      <a:endParaRPr lang="en-US" dirty="0"/>
                    </a:p>
                  </a:txBody>
                  <a:tcPr/>
                </a:tc>
              </a:tr>
              <a:tr h="741269">
                <a:tc>
                  <a:txBody>
                    <a:bodyPr/>
                    <a:lstStyle/>
                    <a:p>
                      <a:r>
                        <a:rPr lang="en-US" sz="1100" kern="1200" baseline="0" dirty="0" smtClean="0">
                          <a:solidFill>
                            <a:srgbClr val="000000"/>
                          </a:solidFill>
                          <a:latin typeface="Times New Roman"/>
                          <a:ea typeface="+mn-ea"/>
                          <a:cs typeface="+mn-cs"/>
                        </a:rPr>
                        <a:t>0 to 11 months </a:t>
                      </a:r>
                      <a:r>
                        <a:rPr lang="en-US" sz="1800" kern="1200" baseline="0" dirty="0" smtClean="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100" kern="1200" baseline="0" dirty="0" smtClean="0">
                          <a:solidFill>
                            <a:srgbClr val="000000"/>
                          </a:solidFill>
                          <a:latin typeface="Times New Roman"/>
                          <a:ea typeface="+mn-ea"/>
                          <a:cs typeface="+mn-cs"/>
                        </a:rPr>
                        <a:t>100,000 IU as a single dose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smtClean="0">
                          <a:solidFill>
                            <a:srgbClr val="000000"/>
                          </a:solidFill>
                          <a:latin typeface="Times New Roman"/>
                          <a:ea typeface="+mn-ea"/>
                          <a:cs typeface="+mn-cs"/>
                        </a:rPr>
                        <a:t>At any health or immunization contacts (e.g. measles immunization) 	</a:t>
                      </a:r>
                    </a:p>
                  </a:txBody>
                  <a:tcPr/>
                </a:tc>
              </a:tr>
              <a:tr h="741269">
                <a:tc>
                  <a:txBody>
                    <a:bodyPr/>
                    <a:lstStyle/>
                    <a:p>
                      <a:pPr marL="0" algn="l" defTabSz="914400" rtl="0" eaLnBrk="1" latinLnBrk="0" hangingPunct="1"/>
                      <a:r>
                        <a:rPr lang="en-US" sz="1100" kern="1200" baseline="0" dirty="0" smtClean="0">
                          <a:solidFill>
                            <a:srgbClr val="000000"/>
                          </a:solidFill>
                          <a:latin typeface="Times New Roman"/>
                          <a:ea typeface="+mn-ea"/>
                          <a:cs typeface="+mn-cs"/>
                        </a:rPr>
                        <a:t>12 to 59 months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smtClean="0">
                          <a:solidFill>
                            <a:srgbClr val="000000"/>
                          </a:solidFill>
                          <a:latin typeface="Times New Roman"/>
                          <a:ea typeface="+mn-ea"/>
                          <a:cs typeface="+mn-cs"/>
                        </a:rPr>
                        <a:t>200,000 IU as a single dose every 4 to 6 months</a:t>
                      </a:r>
                      <a:endParaRPr lang="pt-BR" sz="1100" kern="1200" baseline="0" dirty="0" smtClean="0">
                        <a:solidFill>
                          <a:srgbClr val="000000"/>
                        </a:solidFill>
                        <a:latin typeface="Times New Roman"/>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smtClean="0">
                          <a:solidFill>
                            <a:srgbClr val="000000"/>
                          </a:solidFill>
                          <a:latin typeface="Times New Roman"/>
                          <a:ea typeface="+mn-ea"/>
                          <a:cs typeface="+mn-cs"/>
                        </a:rPr>
                        <a:t>At any health or immunization contacts </a:t>
                      </a:r>
                    </a:p>
                  </a:txBody>
                  <a:tcPr/>
                </a:tc>
              </a:tr>
              <a:tr h="644198">
                <a:tc>
                  <a:txBody>
                    <a:bodyPr/>
                    <a:lstStyle/>
                    <a:p>
                      <a:pPr marL="0" algn="l" defTabSz="914400" rtl="0" eaLnBrk="1" latinLnBrk="0" hangingPunct="1"/>
                      <a:r>
                        <a:rPr lang="en-US" sz="1100" kern="1200" baseline="0" dirty="0" smtClean="0">
                          <a:solidFill>
                            <a:srgbClr val="000000"/>
                          </a:solidFill>
                          <a:latin typeface="Times New Roman"/>
                          <a:ea typeface="+mn-ea"/>
                          <a:cs typeface="+mn-cs"/>
                        </a:rPr>
                        <a:t>Post Partum Women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100" kern="1200" baseline="0" dirty="0" smtClean="0">
                          <a:solidFill>
                            <a:srgbClr val="000000"/>
                          </a:solidFill>
                          <a:latin typeface="Times New Roman"/>
                          <a:ea typeface="+mn-ea"/>
                          <a:cs typeface="+mn-cs"/>
                        </a:rPr>
                        <a:t>200,000 IU as single dose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smtClean="0">
                          <a:solidFill>
                            <a:srgbClr val="000000"/>
                          </a:solidFill>
                          <a:latin typeface="Times New Roman"/>
                          <a:ea typeface="+mn-ea"/>
                          <a:cs typeface="+mn-cs"/>
                        </a:rPr>
                        <a:t>Within 6-8 weeks after delivery (see box 5) </a:t>
                      </a:r>
                    </a:p>
                  </a:txBody>
                  <a:tcPr/>
                </a:tc>
              </a:tr>
              <a:tr h="644198">
                <a:tc>
                  <a:txBody>
                    <a:bodyPr/>
                    <a:lstStyle/>
                    <a:p>
                      <a:pPr marL="0" algn="l" defTabSz="914400" rtl="0" eaLnBrk="1" latinLnBrk="0" hangingPunct="1"/>
                      <a:endParaRPr lang="en-US" sz="1100" kern="1200" baseline="0" dirty="0" smtClean="0">
                        <a:solidFill>
                          <a:srgbClr val="000000"/>
                        </a:solidFill>
                        <a:latin typeface="Times New Roman"/>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smtClean="0">
                          <a:solidFill>
                            <a:srgbClr val="000000"/>
                          </a:solidFill>
                          <a:latin typeface="Times New Roman"/>
                          <a:ea typeface="+mn-ea"/>
                          <a:cs typeface="+mn-cs"/>
                        </a:rPr>
                        <a:t>OR </a:t>
                      </a:r>
                      <a:endParaRPr lang="pt-BR" sz="1100" kern="1200" baseline="0" dirty="0" smtClean="0">
                        <a:solidFill>
                          <a:srgbClr val="000000"/>
                        </a:solidFill>
                        <a:latin typeface="Times New Roman"/>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smtClean="0">
                          <a:solidFill>
                            <a:srgbClr val="000000"/>
                          </a:solidFill>
                          <a:latin typeface="Times New Roman"/>
                          <a:ea typeface="+mn-ea"/>
                          <a:cs typeface="+mn-cs"/>
                        </a:rPr>
                        <a:t>OR </a:t>
                      </a:r>
                    </a:p>
                  </a:txBody>
                  <a:tcPr/>
                </a:tc>
              </a:tr>
              <a:tr h="644198">
                <a:tc>
                  <a:txBody>
                    <a:bodyPr/>
                    <a:lstStyle/>
                    <a:p>
                      <a:pPr marL="0" algn="l" defTabSz="914400" rtl="0" eaLnBrk="1" latinLnBrk="0" hangingPunct="1"/>
                      <a:endParaRPr lang="en-US" sz="1100" kern="1200" baseline="0" dirty="0" smtClean="0">
                        <a:solidFill>
                          <a:srgbClr val="000000"/>
                        </a:solidFill>
                        <a:latin typeface="Times New Roman"/>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smtClean="0">
                          <a:solidFill>
                            <a:srgbClr val="000000"/>
                          </a:solidFill>
                          <a:latin typeface="Times New Roman"/>
                          <a:ea typeface="+mn-ea"/>
                          <a:cs typeface="+mn-cs"/>
                        </a:rPr>
                        <a:t>10,000 IU daily or 25,000 IU weekly</a:t>
                      </a:r>
                      <a:endParaRPr lang="pt-BR" sz="1100" kern="1200" baseline="0" dirty="0" smtClean="0">
                        <a:solidFill>
                          <a:srgbClr val="000000"/>
                        </a:solidFill>
                        <a:latin typeface="Times New Roman"/>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baseline="0" dirty="0" smtClean="0">
                          <a:solidFill>
                            <a:srgbClr val="000000"/>
                          </a:solidFill>
                          <a:latin typeface="Times New Roman"/>
                          <a:ea typeface="+mn-ea"/>
                          <a:cs typeface="+mn-cs"/>
                        </a:rPr>
                        <a:t>During the first six months after delivery</a:t>
                      </a:r>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2800" dirty="0" smtClean="0"/>
              <a:t>For those children who have already been infected and diagnosed with measles, vitamin A forms an integral part of their treatment. Doses should be given as shown in Table 2. </a:t>
            </a:r>
            <a:endParaRPr lang="en-US" sz="2800" dirty="0"/>
          </a:p>
        </p:txBody>
      </p:sp>
      <p:sp>
        <p:nvSpPr>
          <p:cNvPr id="3" name="Content Placeholder 2"/>
          <p:cNvSpPr>
            <a:spLocks noGrp="1"/>
          </p:cNvSpPr>
          <p:nvPr>
            <p:ph idx="1"/>
          </p:nvPr>
        </p:nvSpPr>
        <p:spPr>
          <a:xfrm>
            <a:off x="457200" y="1828800"/>
            <a:ext cx="8229600" cy="4297363"/>
          </a:xfrm>
        </p:spPr>
        <p:txBody>
          <a:bodyPr/>
          <a:lstStyle/>
          <a:p>
            <a:pPr>
              <a:buNone/>
            </a:pPr>
            <a:r>
              <a:rPr lang="en-US" dirty="0" smtClean="0"/>
              <a:t>	Table 2: Vitamin A doses for children with measles.</a:t>
            </a:r>
          </a:p>
          <a:p>
            <a:pPr>
              <a:buNone/>
            </a:pPr>
            <a:r>
              <a:rPr lang="en-US" dirty="0" smtClean="0"/>
              <a:t>	</a:t>
            </a:r>
            <a:endParaRPr lang="en-US" dirty="0"/>
          </a:p>
        </p:txBody>
      </p:sp>
      <p:graphicFrame>
        <p:nvGraphicFramePr>
          <p:cNvPr id="4" name="Table 3"/>
          <p:cNvGraphicFramePr>
            <a:graphicFrameLocks noGrp="1"/>
          </p:cNvGraphicFramePr>
          <p:nvPr/>
        </p:nvGraphicFramePr>
        <p:xfrm>
          <a:off x="609600" y="3002280"/>
          <a:ext cx="7924800" cy="3307080"/>
        </p:xfrm>
        <a:graphic>
          <a:graphicData uri="http://schemas.openxmlformats.org/drawingml/2006/table">
            <a:tbl>
              <a:tblPr firstRow="1" bandRow="1">
                <a:tableStyleId>{5C22544A-7EE6-4342-B048-85BDC9FD1C3A}</a:tableStyleId>
              </a:tblPr>
              <a:tblGrid>
                <a:gridCol w="1981200"/>
                <a:gridCol w="1981200"/>
                <a:gridCol w="1981200"/>
                <a:gridCol w="1981200"/>
              </a:tblGrid>
              <a:tr h="370840">
                <a:tc>
                  <a:txBody>
                    <a:bodyPr/>
                    <a:lstStyle/>
                    <a:p>
                      <a:pPr algn="ctr"/>
                      <a:r>
                        <a:rPr lang="en-US" dirty="0" smtClean="0"/>
                        <a:t>Age groups </a:t>
                      </a:r>
                      <a:endParaRPr lang="en-US" dirty="0"/>
                    </a:p>
                  </a:txBody>
                  <a:tcPr/>
                </a:tc>
                <a:tc gridSpan="3">
                  <a:txBody>
                    <a:bodyPr/>
                    <a:lstStyle/>
                    <a:p>
                      <a:pPr algn="ctr"/>
                      <a:r>
                        <a:rPr lang="en-US" dirty="0" smtClean="0"/>
                        <a:t>Vitamin A dosage (IU)</a:t>
                      </a:r>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endParaRPr lang="en-US"/>
                    </a:p>
                  </a:txBody>
                  <a:tcPr/>
                </a:tc>
                <a:tc>
                  <a:txBody>
                    <a:bodyPr/>
                    <a:lstStyle/>
                    <a:p>
                      <a:pPr algn="ctr"/>
                      <a:r>
                        <a:rPr lang="en-US" dirty="0" smtClean="0"/>
                        <a:t>Immediately on diagnosis </a:t>
                      </a:r>
                      <a:endParaRPr lang="en-US" dirty="0"/>
                    </a:p>
                  </a:txBody>
                  <a:tcPr/>
                </a:tc>
                <a:tc>
                  <a:txBody>
                    <a:bodyPr/>
                    <a:lstStyle/>
                    <a:p>
                      <a:pPr algn="ctr"/>
                      <a:r>
                        <a:rPr lang="en-US" dirty="0" smtClean="0"/>
                        <a:t>Next day</a:t>
                      </a:r>
                      <a:endParaRPr lang="en-US" dirty="0"/>
                    </a:p>
                  </a:txBody>
                  <a:tcPr/>
                </a:tc>
                <a:tc>
                  <a:txBody>
                    <a:bodyPr/>
                    <a:lstStyle/>
                    <a:p>
                      <a:pPr algn="ctr"/>
                      <a:r>
                        <a:rPr lang="en-US" dirty="0" smtClean="0"/>
                        <a:t>2-4 weeks later</a:t>
                      </a:r>
                      <a:endParaRPr lang="en-US" dirty="0"/>
                    </a:p>
                  </a:txBody>
                  <a:tcPr/>
                </a:tc>
              </a:tr>
              <a:tr h="370840">
                <a:tc>
                  <a:txBody>
                    <a:bodyPr/>
                    <a:lstStyle/>
                    <a:p>
                      <a:pPr algn="ctr"/>
                      <a:r>
                        <a:rPr lang="en-US" dirty="0" smtClean="0"/>
                        <a:t>0-5 months </a:t>
                      </a:r>
                      <a:endParaRPr lang="en-US" dirty="0"/>
                    </a:p>
                  </a:txBody>
                  <a:tcPr/>
                </a:tc>
                <a:tc>
                  <a:txBody>
                    <a:bodyPr/>
                    <a:lstStyle/>
                    <a:p>
                      <a:pPr algn="ctr"/>
                      <a:r>
                        <a:rPr lang="en-US" dirty="0" smtClean="0"/>
                        <a:t>50,000</a:t>
                      </a:r>
                      <a:endParaRPr lang="en-US" dirty="0"/>
                    </a:p>
                  </a:txBody>
                  <a:tcPr/>
                </a:tc>
                <a:tc>
                  <a:txBody>
                    <a:bodyPr/>
                    <a:lstStyle/>
                    <a:p>
                      <a:pPr algn="ctr"/>
                      <a:r>
                        <a:rPr lang="en-US" dirty="0" smtClean="0"/>
                        <a:t>50,000</a:t>
                      </a:r>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t>6-11 months </a:t>
                      </a:r>
                      <a:endParaRPr lang="en-US" dirty="0"/>
                    </a:p>
                  </a:txBody>
                  <a:tcPr/>
                </a:tc>
                <a:tc>
                  <a:txBody>
                    <a:bodyPr/>
                    <a:lstStyle/>
                    <a:p>
                      <a:pPr algn="ctr"/>
                      <a:r>
                        <a:rPr lang="en-US" dirty="0" smtClean="0"/>
                        <a:t>100,000</a:t>
                      </a:r>
                      <a:endParaRPr lang="en-US" dirty="0"/>
                    </a:p>
                  </a:txBody>
                  <a:tcPr/>
                </a:tc>
                <a:tc>
                  <a:txBody>
                    <a:bodyPr/>
                    <a:lstStyle/>
                    <a:p>
                      <a:pPr algn="ctr"/>
                      <a:r>
                        <a:rPr lang="en-US" dirty="0" smtClean="0"/>
                        <a:t>100,000 </a:t>
                      </a:r>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t>12 months and above </a:t>
                      </a:r>
                      <a:endParaRPr lang="en-US" dirty="0"/>
                    </a:p>
                  </a:txBody>
                  <a:tcPr/>
                </a:tc>
                <a:tc>
                  <a:txBody>
                    <a:bodyPr/>
                    <a:lstStyle/>
                    <a:p>
                      <a:pPr algn="ctr"/>
                      <a:r>
                        <a:rPr lang="en-US" dirty="0" smtClean="0"/>
                        <a:t>200,000 </a:t>
                      </a:r>
                      <a:endParaRPr lang="en-US" dirty="0"/>
                    </a:p>
                  </a:txBody>
                  <a:tcPr/>
                </a:tc>
                <a:tc>
                  <a:txBody>
                    <a:bodyPr/>
                    <a:lstStyle/>
                    <a:p>
                      <a:pPr algn="ctr"/>
                      <a:r>
                        <a:rPr lang="en-US" dirty="0" smtClean="0"/>
                        <a:t>200,000 </a:t>
                      </a:r>
                      <a:endParaRPr lang="en-US" dirty="0"/>
                    </a:p>
                  </a:txBody>
                  <a:tcPr/>
                </a:tc>
                <a:tc>
                  <a:txBody>
                    <a:bodyPr/>
                    <a:lstStyle/>
                    <a:p>
                      <a:pPr algn="ctr"/>
                      <a:r>
                        <a:rPr lang="en-US" dirty="0" smtClean="0"/>
                        <a:t>200,000</a:t>
                      </a:r>
                      <a:endParaRPr lang="en-US" dirty="0"/>
                    </a:p>
                  </a:txBody>
                  <a:tcPr/>
                </a:tc>
              </a:tr>
              <a:tr h="370840">
                <a:tc>
                  <a:txBody>
                    <a:bodyPr/>
                    <a:lstStyle/>
                    <a:p>
                      <a:pPr algn="ctr"/>
                      <a:r>
                        <a:rPr lang="en-US" dirty="0" smtClean="0"/>
                        <a:t>Measles with </a:t>
                      </a:r>
                      <a:r>
                        <a:rPr lang="en-US" dirty="0" err="1" smtClean="0"/>
                        <a:t>xerophthalmia</a:t>
                      </a:r>
                      <a:r>
                        <a:rPr lang="en-US" dirty="0" smtClean="0"/>
                        <a:t> 0-5 months</a:t>
                      </a:r>
                      <a:endParaRPr lang="en-US" dirty="0"/>
                    </a:p>
                  </a:txBody>
                  <a:tcPr/>
                </a:tc>
                <a:tc>
                  <a:txBody>
                    <a:bodyPr/>
                    <a:lstStyle/>
                    <a:p>
                      <a:pPr algn="ctr"/>
                      <a:r>
                        <a:rPr lang="en-US" smtClean="0"/>
                        <a:t>50,000</a:t>
                      </a:r>
                      <a:endParaRPr lang="en-US" dirty="0"/>
                    </a:p>
                  </a:txBody>
                  <a:tcPr/>
                </a:tc>
                <a:tc>
                  <a:txBody>
                    <a:bodyPr/>
                    <a:lstStyle/>
                    <a:p>
                      <a:pPr algn="ctr"/>
                      <a:r>
                        <a:rPr lang="en-US" smtClean="0"/>
                        <a:t>50,000</a:t>
                      </a:r>
                      <a:endParaRPr lang="en-US" dirty="0"/>
                    </a:p>
                  </a:txBody>
                  <a:tcPr/>
                </a:tc>
                <a:tc>
                  <a:txBody>
                    <a:bodyPr/>
                    <a:lstStyle/>
                    <a:p>
                      <a:pPr algn="ctr"/>
                      <a:r>
                        <a:rPr lang="en-US" dirty="0" smtClean="0"/>
                        <a:t>50,000</a:t>
                      </a:r>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nvPr>
        </p:nvGraphicFramePr>
        <p:xfrm>
          <a:off x="457200" y="228600"/>
          <a:ext cx="8229600" cy="10109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dirty="0" smtClean="0"/>
                        <a:t>6-11 months </a:t>
                      </a:r>
                      <a:endParaRPr lang="en-US" dirty="0"/>
                    </a:p>
                  </a:txBody>
                  <a:tcPr/>
                </a:tc>
                <a:tc>
                  <a:txBody>
                    <a:bodyPr/>
                    <a:lstStyle/>
                    <a:p>
                      <a:r>
                        <a:rPr lang="en-US" smtClean="0"/>
                        <a:t>100,000 </a:t>
                      </a:r>
                      <a:endParaRPr lang="en-US" dirty="0"/>
                    </a:p>
                  </a:txBody>
                  <a:tcPr/>
                </a:tc>
                <a:tc>
                  <a:txBody>
                    <a:bodyPr/>
                    <a:lstStyle/>
                    <a:p>
                      <a:r>
                        <a:rPr lang="en-US" smtClean="0"/>
                        <a:t>100,000 </a:t>
                      </a:r>
                      <a:endParaRPr lang="en-US" dirty="0"/>
                    </a:p>
                  </a:txBody>
                  <a:tcPr/>
                </a:tc>
                <a:tc>
                  <a:txBody>
                    <a:bodyPr/>
                    <a:lstStyle/>
                    <a:p>
                      <a:r>
                        <a:rPr lang="en-US" dirty="0" smtClean="0"/>
                        <a:t>100,000 </a:t>
                      </a:r>
                      <a:endParaRPr lang="en-US" dirty="0"/>
                    </a:p>
                  </a:txBody>
                  <a:tcPr/>
                </a:tc>
              </a:tr>
              <a:tr h="370840">
                <a:tc>
                  <a:txBody>
                    <a:bodyPr/>
                    <a:lstStyle/>
                    <a:p>
                      <a:r>
                        <a:rPr lang="en-US" dirty="0" smtClean="0"/>
                        <a:t>12 months and above </a:t>
                      </a:r>
                      <a:endParaRPr lang="en-US" dirty="0"/>
                    </a:p>
                  </a:txBody>
                  <a:tcPr/>
                </a:tc>
                <a:tc>
                  <a:txBody>
                    <a:bodyPr/>
                    <a:lstStyle/>
                    <a:p>
                      <a:r>
                        <a:rPr lang="en-US" dirty="0" smtClean="0"/>
                        <a:t>200,000 </a:t>
                      </a:r>
                      <a:endParaRPr lang="en-US" dirty="0"/>
                    </a:p>
                  </a:txBody>
                  <a:tcPr/>
                </a:tc>
                <a:tc>
                  <a:txBody>
                    <a:bodyPr/>
                    <a:lstStyle/>
                    <a:p>
                      <a:r>
                        <a:rPr lang="en-US" dirty="0" smtClean="0"/>
                        <a:t>200,000 </a:t>
                      </a:r>
                      <a:endParaRPr lang="en-US" dirty="0"/>
                    </a:p>
                  </a:txBody>
                  <a:tcPr/>
                </a:tc>
                <a:tc>
                  <a:txBody>
                    <a:bodyPr/>
                    <a:lstStyle/>
                    <a:p>
                      <a:r>
                        <a:rPr lang="en-US" dirty="0" smtClean="0"/>
                        <a:t>200,000 </a:t>
                      </a:r>
                      <a:endParaRPr lang="en-US"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1089</Words>
  <Application>Microsoft Office PowerPoint</Application>
  <PresentationFormat>On-screen Show (4:3)</PresentationFormat>
  <Paragraphs>135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Intervention 3: </vt:lpstr>
      <vt:lpstr>What is vitamin A deficiency? </vt:lpstr>
      <vt:lpstr>Why is vitamin A key in emergencies? </vt:lpstr>
      <vt:lpstr>When is an emergency prevention/supplementation programme required to address vitamin A deficiency? </vt:lpstr>
      <vt:lpstr>Slide 5</vt:lpstr>
      <vt:lpstr>Links with immunization campaigns </vt:lpstr>
      <vt:lpstr>Table 1: High-Dose Preventative Vitamin A Supplementation in Measles Campaigns or Vitamin A Deficient Areas</vt:lpstr>
      <vt:lpstr>For those children who have already been infected and diagnosed with measles, vitamin A forms an integral part of their treatment. Doses should be given as shown in Table 2. </vt:lpstr>
      <vt:lpstr>Slide 9</vt:lpstr>
      <vt:lpstr>Links with therapeutic feeding programmes </vt:lpstr>
      <vt:lpstr>Slide 11</vt:lpstr>
      <vt:lpstr>Slide 12</vt:lpstr>
      <vt:lpstr>Box 5: Vitamin A Supplementation Risk</vt:lpstr>
      <vt:lpstr>Measuring success/Benchmarks </vt:lpstr>
      <vt:lpstr>Other Issues/Debates: </vt:lpstr>
      <vt:lpstr>Supplies: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Intervention 3: </dc:title>
  <dc:creator>SOFTAGE</dc:creator>
  <cp:lastModifiedBy>Dr Gj</cp:lastModifiedBy>
  <cp:revision>140</cp:revision>
  <dcterms:created xsi:type="dcterms:W3CDTF">2018-12-12T19:19:11Z</dcterms:created>
  <dcterms:modified xsi:type="dcterms:W3CDTF">2019-02-20T04:46:20Z</dcterms:modified>
</cp:coreProperties>
</file>