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Language, Characteristics &amp; Differences from Animals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2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Human language is organized at two levels or layers </a:t>
            </a:r>
            <a:r>
              <a:rPr lang="en-US" dirty="0" smtClean="0"/>
              <a:t>simultaneously</a:t>
            </a:r>
          </a:p>
          <a:p>
            <a:r>
              <a:rPr lang="en-US" dirty="0" smtClean="0"/>
              <a:t>We have distinct sounds at one level and distinct meanings at other level</a:t>
            </a:r>
          </a:p>
          <a:p>
            <a:r>
              <a:rPr lang="en-US" dirty="0" smtClean="0"/>
              <a:t>Level 1: /n/, /b/ and /</a:t>
            </a:r>
            <a:r>
              <a:rPr lang="en-US" dirty="0" err="1" smtClean="0"/>
              <a:t>i</a:t>
            </a:r>
            <a:r>
              <a:rPr lang="en-US" dirty="0" smtClean="0"/>
              <a:t>/: no intrinsic meaning</a:t>
            </a:r>
          </a:p>
          <a:p>
            <a:r>
              <a:rPr lang="en-US" dirty="0" smtClean="0"/>
              <a:t>Level 2: In words </a:t>
            </a:r>
            <a:r>
              <a:rPr lang="en-US" b="1" i="1" dirty="0" smtClean="0"/>
              <a:t>bin</a:t>
            </a:r>
            <a:r>
              <a:rPr lang="en-US" i="1" dirty="0" smtClean="0"/>
              <a:t> </a:t>
            </a:r>
            <a:r>
              <a:rPr lang="en-US" dirty="0" smtClean="0"/>
              <a:t>&amp; </a:t>
            </a:r>
            <a:r>
              <a:rPr lang="en-US" b="1" i="1" dirty="0" smtClean="0"/>
              <a:t>nib</a:t>
            </a:r>
            <a:r>
              <a:rPr lang="en-US" dirty="0" smtClean="0"/>
              <a:t>, sounds combine in different pattern &amp; give different meanings</a:t>
            </a:r>
          </a:p>
          <a:p>
            <a:r>
              <a:rPr lang="en-US" dirty="0" smtClean="0"/>
              <a:t>With a limited set of discrete sounds, we can produce infinite no of words.</a:t>
            </a:r>
          </a:p>
          <a:p>
            <a:r>
              <a:rPr lang="en-US" dirty="0" smtClean="0"/>
              <a:t>In animal language, duality does </a:t>
            </a:r>
            <a:r>
              <a:rPr lang="en-US" smtClean="0"/>
              <a:t>not exist.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99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Chapter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chapter will provide answers to following questions:</a:t>
            </a:r>
          </a:p>
          <a:p>
            <a:r>
              <a:rPr lang="en-US" dirty="0"/>
              <a:t>Is it possible that a creature could learn to communicate with humans using language</a:t>
            </a:r>
            <a:r>
              <a:rPr lang="en-US" dirty="0" smtClean="0"/>
              <a:t>?</a:t>
            </a:r>
          </a:p>
          <a:p>
            <a:r>
              <a:rPr lang="en-US" dirty="0"/>
              <a:t>does human language have properties </a:t>
            </a:r>
            <a:r>
              <a:rPr lang="en-US" dirty="0" smtClean="0"/>
              <a:t>that make </a:t>
            </a:r>
            <a:r>
              <a:rPr lang="en-US" dirty="0"/>
              <a:t>it so unique that it is quite unlike any </a:t>
            </a:r>
            <a:r>
              <a:rPr lang="en-US" dirty="0" smtClean="0"/>
              <a:t>other communication </a:t>
            </a:r>
            <a:r>
              <a:rPr lang="en-US" dirty="0"/>
              <a:t>system and hence unlearnable by any other creature?</a:t>
            </a:r>
          </a:p>
        </p:txBody>
      </p:sp>
    </p:spTree>
    <p:extLst>
      <p:ext uri="{BB962C8B-B14F-4D97-AF65-F5344CB8AC3E}">
        <p14:creationId xmlns:p14="http://schemas.microsoft.com/office/powerpoint/2010/main" val="23921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Animals talk??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lot of stories about creatures that can talk</a:t>
            </a:r>
          </a:p>
          <a:p>
            <a:r>
              <a:rPr lang="en-US" dirty="0"/>
              <a:t>They are fantasy or fiction characters</a:t>
            </a:r>
          </a:p>
          <a:p>
            <a:r>
              <a:rPr lang="en-US" dirty="0"/>
              <a:t>Animals simply imitate something they have heard humans say</a:t>
            </a:r>
          </a:p>
          <a:p>
            <a:r>
              <a:rPr lang="en-US" dirty="0"/>
              <a:t>creatures are capable of communicating, certainly with other members of their own</a:t>
            </a:r>
          </a:p>
          <a:p>
            <a:r>
              <a:rPr lang="en-US" dirty="0"/>
              <a:t>species.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5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communication as well as language differs from  animals in many ways.</a:t>
            </a:r>
          </a:p>
          <a:p>
            <a:r>
              <a:rPr lang="en-US" dirty="0" smtClean="0"/>
              <a:t>Communicative signals: (</a:t>
            </a:r>
            <a:r>
              <a:rPr lang="en-US" dirty="0"/>
              <a:t>behavior used</a:t>
            </a:r>
          </a:p>
          <a:p>
            <a:r>
              <a:rPr lang="en-US" dirty="0"/>
              <a:t>intentionally to provide information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Informative signals (</a:t>
            </a:r>
            <a:r>
              <a:rPr lang="en-US" dirty="0"/>
              <a:t>behavior that provides</a:t>
            </a:r>
          </a:p>
          <a:p>
            <a:r>
              <a:rPr lang="en-US" dirty="0"/>
              <a:t>information, usually </a:t>
            </a:r>
            <a:r>
              <a:rPr lang="en-US" dirty="0" smtClean="0"/>
              <a:t>unintentionally)</a:t>
            </a:r>
          </a:p>
          <a:p>
            <a:r>
              <a:rPr lang="en-US" dirty="0" smtClean="0"/>
              <a:t>Human beings communicate using both signals whereas animals use only former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3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Human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Reflexivity:</a:t>
            </a:r>
            <a:r>
              <a:rPr lang="en-US" dirty="0"/>
              <a:t> </a:t>
            </a:r>
            <a:r>
              <a:rPr lang="en-US" dirty="0" smtClean="0"/>
              <a:t>using language </a:t>
            </a:r>
            <a:r>
              <a:rPr lang="en-US" dirty="0"/>
              <a:t>to think and </a:t>
            </a:r>
            <a:r>
              <a:rPr lang="en-US" dirty="0" smtClean="0"/>
              <a:t>talk about </a:t>
            </a:r>
            <a:r>
              <a:rPr lang="en-US" dirty="0"/>
              <a:t>language itself</a:t>
            </a:r>
          </a:p>
          <a:p>
            <a:r>
              <a:rPr lang="en-US" dirty="0" smtClean="0"/>
              <a:t>All </a:t>
            </a:r>
            <a:r>
              <a:rPr lang="en-US" dirty="0"/>
              <a:t>creatures communicate in some </a:t>
            </a:r>
            <a:r>
              <a:rPr lang="en-US" dirty="0" smtClean="0"/>
              <a:t>way as human beings.</a:t>
            </a:r>
          </a:p>
          <a:p>
            <a:r>
              <a:rPr lang="en-US" dirty="0"/>
              <a:t>But other </a:t>
            </a:r>
            <a:r>
              <a:rPr lang="en-US" dirty="0" smtClean="0"/>
              <a:t>creatures do not reflect on </a:t>
            </a:r>
            <a:r>
              <a:rPr lang="en-US" dirty="0"/>
              <a:t>the way they create their </a:t>
            </a:r>
            <a:r>
              <a:rPr lang="en-US" dirty="0" smtClean="0"/>
              <a:t>communicative messages </a:t>
            </a:r>
          </a:p>
          <a:p>
            <a:r>
              <a:rPr lang="en-US" dirty="0" smtClean="0"/>
              <a:t>One barking dog does not advice the other barking </a:t>
            </a:r>
            <a:r>
              <a:rPr lang="en-US" dirty="0"/>
              <a:t>dog saying: “Hey, you </a:t>
            </a:r>
            <a:r>
              <a:rPr lang="en-US" dirty="0" smtClean="0"/>
              <a:t>should lower </a:t>
            </a:r>
            <a:r>
              <a:rPr lang="en-US" dirty="0"/>
              <a:t>your bark to make it sound more </a:t>
            </a:r>
            <a:r>
              <a:rPr lang="en-US" dirty="0" smtClean="0"/>
              <a:t>alarming”</a:t>
            </a:r>
          </a:p>
          <a:p>
            <a:r>
              <a:rPr lang="en-US" dirty="0" smtClean="0"/>
              <a:t>Humans </a:t>
            </a:r>
            <a:r>
              <a:rPr lang="en-US" dirty="0"/>
              <a:t>are clearly able to reflect on language and its </a:t>
            </a:r>
            <a:r>
              <a:rPr lang="en-US" dirty="0" smtClean="0"/>
              <a:t>uses.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858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Understanding the message beyond time &amp; place</a:t>
            </a:r>
          </a:p>
          <a:p>
            <a:r>
              <a:rPr lang="en-US" dirty="0"/>
              <a:t>Animal communication seems to be </a:t>
            </a:r>
            <a:r>
              <a:rPr lang="en-US" dirty="0" smtClean="0"/>
              <a:t>designed for current time &amp; place (Cat Meows )</a:t>
            </a:r>
          </a:p>
          <a:p>
            <a:r>
              <a:rPr lang="en-US" dirty="0" smtClean="0"/>
              <a:t>Animal can not talk about events from past</a:t>
            </a:r>
          </a:p>
          <a:p>
            <a:r>
              <a:rPr lang="en-US" dirty="0"/>
              <a:t>When your dog says GRRR, it means GRRR, right </a:t>
            </a:r>
            <a:r>
              <a:rPr lang="en-US" dirty="0" smtClean="0"/>
              <a:t>now</a:t>
            </a:r>
          </a:p>
          <a:p>
            <a:r>
              <a:rPr lang="en-US" dirty="0"/>
              <a:t>Humans can refer to past and future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Displacement allows us to talk about things &amp; places whose existence cannot be sure (angels, superman)</a:t>
            </a:r>
          </a:p>
          <a:p>
            <a:r>
              <a:rPr lang="en-US" dirty="0" smtClean="0"/>
              <a:t>Only honey bees do have this property (dance to locate a place)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8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Arbitrariness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relation between a linguistic form &amp; its meanings is arbitrary &amp; there is no natural connection</a:t>
            </a:r>
          </a:p>
          <a:p>
            <a:r>
              <a:rPr lang="en-US" dirty="0" smtClean="0"/>
              <a:t>Word “</a:t>
            </a:r>
            <a:r>
              <a:rPr lang="en-US" dirty="0" err="1"/>
              <a:t>K</a:t>
            </a:r>
            <a:r>
              <a:rPr lang="en-US" dirty="0" err="1" smtClean="0"/>
              <a:t>alab</a:t>
            </a:r>
            <a:r>
              <a:rPr lang="en-US" dirty="0" smtClean="0"/>
              <a:t>” &amp; “dog” do not have </a:t>
            </a:r>
            <a:r>
              <a:rPr lang="en-US" dirty="0"/>
              <a:t>inherent relationship with </a:t>
            </a:r>
            <a:r>
              <a:rPr lang="en-US" dirty="0" smtClean="0"/>
              <a:t>“hairy </a:t>
            </a:r>
            <a:r>
              <a:rPr lang="en-US" dirty="0"/>
              <a:t>four-legged barking </a:t>
            </a:r>
            <a:r>
              <a:rPr lang="en-US" dirty="0" smtClean="0"/>
              <a:t>object”</a:t>
            </a:r>
          </a:p>
          <a:p>
            <a:r>
              <a:rPr lang="en-US" dirty="0" smtClean="0"/>
              <a:t>Change in the relationship between linguistic sign &amp; objet is called arbitrariness</a:t>
            </a:r>
          </a:p>
          <a:p>
            <a:r>
              <a:rPr lang="en-US" dirty="0" smtClean="0"/>
              <a:t>Onomatopoeic words are less arbitrary</a:t>
            </a:r>
          </a:p>
          <a:p>
            <a:r>
              <a:rPr lang="en-US" dirty="0" smtClean="0"/>
              <a:t>Animals lack arbitrariness as  the </a:t>
            </a:r>
            <a:r>
              <a:rPr lang="en-US" dirty="0"/>
              <a:t>set of signals used in communication is </a:t>
            </a:r>
            <a:r>
              <a:rPr lang="en-US" dirty="0" smtClean="0"/>
              <a:t>finite.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9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creativity: open-endedness</a:t>
            </a:r>
          </a:p>
          <a:p>
            <a:r>
              <a:rPr lang="en-US" dirty="0" smtClean="0"/>
              <a:t>Humans </a:t>
            </a:r>
            <a:r>
              <a:rPr lang="en-US" dirty="0"/>
              <a:t>are continually creating </a:t>
            </a:r>
            <a:r>
              <a:rPr lang="en-US" dirty="0" smtClean="0"/>
              <a:t>new expressions </a:t>
            </a:r>
            <a:r>
              <a:rPr lang="en-US" dirty="0"/>
              <a:t>and novel utterances </a:t>
            </a:r>
            <a:r>
              <a:rPr lang="en-US" dirty="0" smtClean="0"/>
              <a:t>by manipulating their </a:t>
            </a:r>
            <a:r>
              <a:rPr lang="en-US" dirty="0"/>
              <a:t>linguistic resources to describe new objects and situations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Number of utterances in any language is infinite</a:t>
            </a:r>
          </a:p>
          <a:p>
            <a:r>
              <a:rPr lang="en-US" dirty="0" smtClean="0"/>
              <a:t>Animals have limited vocal signals: monkey: 36</a:t>
            </a:r>
          </a:p>
          <a:p>
            <a:r>
              <a:rPr lang="en-US" dirty="0" smtClean="0"/>
              <a:t>Animals cannot create new signals: even honey bee would fail to communicate the location if it is new</a:t>
            </a:r>
          </a:p>
          <a:p>
            <a:r>
              <a:rPr lang="en-US" dirty="0" smtClean="0"/>
              <a:t>Animal communication is described in terms of fixed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3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acquire a language in a culture with </a:t>
            </a:r>
            <a:r>
              <a:rPr lang="en-US" dirty="0" smtClean="0"/>
              <a:t>other speakers </a:t>
            </a:r>
            <a:r>
              <a:rPr lang="en-US" dirty="0"/>
              <a:t>and not from parental genes</a:t>
            </a:r>
            <a:r>
              <a:rPr lang="en-US" dirty="0" smtClean="0"/>
              <a:t>. A Korean born child brought up in UK would speak English not Korean</a:t>
            </a:r>
          </a:p>
          <a:p>
            <a:r>
              <a:rPr lang="en-US" dirty="0" smtClean="0"/>
              <a:t>The process </a:t>
            </a:r>
            <a:r>
              <a:rPr lang="en-US" dirty="0"/>
              <a:t>whereby a language is passed on from one generation to the next </a:t>
            </a:r>
            <a:r>
              <a:rPr lang="en-US" dirty="0" smtClean="0"/>
              <a:t>is described </a:t>
            </a:r>
            <a:r>
              <a:rPr lang="en-US" dirty="0"/>
              <a:t>as cultural transmission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are not born </a:t>
            </a:r>
            <a:r>
              <a:rPr lang="en-US" dirty="0" smtClean="0"/>
              <a:t>with the </a:t>
            </a:r>
            <a:r>
              <a:rPr lang="en-US" dirty="0"/>
              <a:t>ability to produce utterances in a specific </a:t>
            </a:r>
            <a:r>
              <a:rPr lang="en-US" dirty="0" smtClean="0"/>
              <a:t>language but acquire our first </a:t>
            </a:r>
            <a:r>
              <a:rPr lang="en-US" dirty="0"/>
              <a:t>language as children in a culture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Animals are born with signals patterns that are instinctive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1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627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Human Language, Characteristics &amp; Differences from Animals Language</vt:lpstr>
      <vt:lpstr>Objectives of the Chapter</vt:lpstr>
      <vt:lpstr>Can Animals talk??</vt:lpstr>
      <vt:lpstr>Communication </vt:lpstr>
      <vt:lpstr>Properties of Human Language</vt:lpstr>
      <vt:lpstr>Displacement</vt:lpstr>
      <vt:lpstr>Arbitrariness</vt:lpstr>
      <vt:lpstr>Productivity</vt:lpstr>
      <vt:lpstr>Cultural transmission</vt:lpstr>
      <vt:lpstr>Duality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Language, Characteristics &amp; Differences from Animals Language</dc:title>
  <dc:creator>Qamar Hussain</dc:creator>
  <cp:lastModifiedBy>Qamar Hussain</cp:lastModifiedBy>
  <cp:revision>11</cp:revision>
  <dcterms:created xsi:type="dcterms:W3CDTF">2006-08-16T00:00:00Z</dcterms:created>
  <dcterms:modified xsi:type="dcterms:W3CDTF">2020-04-03T10:11:03Z</dcterms:modified>
</cp:coreProperties>
</file>