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Figure</a:t>
            </a:r>
            <a:r>
              <a:rPr spc="-55" dirty="0"/>
              <a:t> </a:t>
            </a:r>
            <a:r>
              <a:rPr dirty="0"/>
              <a:t>1-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Figure</a:t>
            </a:r>
            <a:r>
              <a:rPr spc="-55" dirty="0"/>
              <a:t> </a:t>
            </a:r>
            <a:r>
              <a:rPr dirty="0"/>
              <a:t>1-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Figure</a:t>
            </a:r>
            <a:r>
              <a:rPr spc="-55" dirty="0"/>
              <a:t> </a:t>
            </a:r>
            <a:r>
              <a:rPr dirty="0"/>
              <a:t>1-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Figure</a:t>
            </a:r>
            <a:r>
              <a:rPr spc="-55" dirty="0"/>
              <a:t> </a:t>
            </a:r>
            <a:r>
              <a:rPr dirty="0"/>
              <a:t>1-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Figure</a:t>
            </a:r>
            <a:r>
              <a:rPr spc="-55" dirty="0"/>
              <a:t> </a:t>
            </a:r>
            <a:r>
              <a:rPr dirty="0"/>
              <a:t>1-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17675"/>
            <a:ext cx="9144000" cy="460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34171" y="6640066"/>
            <a:ext cx="909827" cy="217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34400" y="62483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0"/>
                </a:lnTo>
                <a:lnTo>
                  <a:pt x="0" y="609600"/>
                </a:lnTo>
                <a:lnTo>
                  <a:pt x="609600" y="609600"/>
                </a:lnTo>
                <a:lnTo>
                  <a:pt x="609600" y="0"/>
                </a:lnTo>
                <a:close/>
              </a:path>
            </a:pathLst>
          </a:custGeom>
          <a:solidFill>
            <a:srgbClr val="DB7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5538" y="1671066"/>
            <a:ext cx="1965325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5538" y="2434184"/>
            <a:ext cx="384429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1140" y="6628586"/>
            <a:ext cx="69088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Figure</a:t>
            </a:r>
            <a:r>
              <a:rPr spc="-55" dirty="0"/>
              <a:t> </a:t>
            </a:r>
            <a:r>
              <a:rPr dirty="0"/>
              <a:t>1-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988" y="5496255"/>
            <a:ext cx="314896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317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endParaRPr sz="3200" dirty="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5186553" y="3276600"/>
              <a:ext cx="3957447" cy="35813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3628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32358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33603"/>
            <a:ext cx="5887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5F497A"/>
                </a:solidFill>
                <a:latin typeface="Carlito"/>
                <a:cs typeface="Carlito"/>
              </a:rPr>
              <a:t>Advantages </a:t>
            </a:r>
            <a:r>
              <a:rPr sz="3600" b="1" dirty="0">
                <a:solidFill>
                  <a:srgbClr val="5F497A"/>
                </a:solidFill>
                <a:latin typeface="Carlito"/>
                <a:cs typeface="Carlito"/>
              </a:rPr>
              <a:t>and </a:t>
            </a:r>
            <a:r>
              <a:rPr sz="3600" b="1" spc="-15" dirty="0">
                <a:solidFill>
                  <a:srgbClr val="5F497A"/>
                </a:solidFill>
                <a:latin typeface="Carlito"/>
                <a:cs typeface="Carlito"/>
              </a:rPr>
              <a:t>Disadvantages  </a:t>
            </a:r>
            <a:r>
              <a:rPr sz="3600" b="1" dirty="0">
                <a:solidFill>
                  <a:srgbClr val="5F497A"/>
                </a:solidFill>
                <a:latin typeface="Carlito"/>
                <a:cs typeface="Carlito"/>
              </a:rPr>
              <a:t>of Using</a:t>
            </a:r>
            <a:r>
              <a:rPr sz="3600" b="1" spc="-2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3600" b="1" spc="-15" dirty="0">
                <a:solidFill>
                  <a:srgbClr val="5F497A"/>
                </a:solidFill>
                <a:latin typeface="Carlito"/>
                <a:cs typeface="Carlito"/>
              </a:rPr>
              <a:t>Computers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034020" cy="32880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solidFill>
                  <a:srgbClr val="E36C09"/>
                </a:solidFill>
                <a:latin typeface="Carlito"/>
                <a:cs typeface="Carlito"/>
              </a:rPr>
              <a:t>Green </a:t>
            </a:r>
            <a:r>
              <a:rPr sz="2800" b="1" spc="-10" dirty="0">
                <a:solidFill>
                  <a:srgbClr val="E36C09"/>
                </a:solidFill>
                <a:latin typeface="Carlito"/>
                <a:cs typeface="Carlito"/>
              </a:rPr>
              <a:t>computing </a:t>
            </a:r>
            <a:r>
              <a:rPr sz="2800" spc="-20" dirty="0">
                <a:latin typeface="Carlito"/>
                <a:cs typeface="Carlito"/>
              </a:rPr>
              <a:t>involves </a:t>
            </a:r>
            <a:r>
              <a:rPr sz="2800" spc="-10" dirty="0">
                <a:latin typeface="Carlito"/>
                <a:cs typeface="Carlito"/>
              </a:rPr>
              <a:t>reducing </a:t>
            </a:r>
            <a:r>
              <a:rPr sz="2800" spc="-5" dirty="0">
                <a:latin typeface="Carlito"/>
                <a:cs typeface="Carlito"/>
              </a:rPr>
              <a:t>the electricity  </a:t>
            </a:r>
            <a:r>
              <a:rPr sz="2800" spc="-10" dirty="0">
                <a:latin typeface="Carlito"/>
                <a:cs typeface="Carlito"/>
              </a:rPr>
              <a:t>consumed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environmental </a:t>
            </a:r>
            <a:r>
              <a:rPr sz="2800" spc="-25" dirty="0">
                <a:latin typeface="Carlito"/>
                <a:cs typeface="Carlito"/>
              </a:rPr>
              <a:t>waste </a:t>
            </a:r>
            <a:r>
              <a:rPr sz="2800" spc="-20" dirty="0">
                <a:latin typeface="Carlito"/>
                <a:cs typeface="Carlito"/>
              </a:rPr>
              <a:t>generated </a:t>
            </a:r>
            <a:r>
              <a:rPr sz="2800" spc="-5" dirty="0">
                <a:latin typeface="Carlito"/>
                <a:cs typeface="Carlito"/>
              </a:rPr>
              <a:t>when  </a:t>
            </a:r>
            <a:r>
              <a:rPr sz="2800" spc="-10" dirty="0">
                <a:latin typeface="Carlito"/>
                <a:cs typeface="Carlito"/>
              </a:rPr>
              <a:t>using 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computer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Strategies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include: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35"/>
              </a:spcBef>
              <a:buClr>
                <a:srgbClr val="5F497A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rlito"/>
                <a:cs typeface="Carlito"/>
              </a:rPr>
              <a:t>Recycling</a:t>
            </a:r>
            <a:endParaRPr sz="20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lr>
                <a:srgbClr val="5F497A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rlito"/>
                <a:cs typeface="Carlito"/>
              </a:rPr>
              <a:t>Regulating manufacturing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processes</a:t>
            </a:r>
            <a:endParaRPr sz="20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5F497A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rlito"/>
                <a:cs typeface="Carlito"/>
              </a:rPr>
              <a:t>Extending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5" dirty="0">
                <a:latin typeface="Carlito"/>
                <a:cs typeface="Carlito"/>
              </a:rPr>
              <a:t>life </a:t>
            </a:r>
            <a:r>
              <a:rPr sz="2000" spc="-5" dirty="0">
                <a:latin typeface="Carlito"/>
                <a:cs typeface="Carlito"/>
              </a:rPr>
              <a:t>of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computers</a:t>
            </a:r>
            <a:endParaRPr sz="20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5F497A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rlito"/>
                <a:cs typeface="Carlito"/>
              </a:rPr>
              <a:t>Immediately </a:t>
            </a:r>
            <a:r>
              <a:rPr sz="2000" spc="-5" dirty="0">
                <a:latin typeface="Carlito"/>
                <a:cs typeface="Carlito"/>
              </a:rPr>
              <a:t>donating or </a:t>
            </a:r>
            <a:r>
              <a:rPr sz="2000" spc="-10" dirty="0">
                <a:latin typeface="Carlito"/>
                <a:cs typeface="Carlito"/>
              </a:rPr>
              <a:t>properly </a:t>
            </a:r>
            <a:r>
              <a:rPr sz="2000" spc="-5" dirty="0">
                <a:latin typeface="Carlito"/>
                <a:cs typeface="Carlito"/>
              </a:rPr>
              <a:t>disposing of replaced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computers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09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615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Networks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and the</a:t>
            </a:r>
            <a:r>
              <a:rPr sz="4000" b="1" spc="2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Internet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76237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network </a:t>
            </a:r>
            <a:r>
              <a:rPr sz="2800" spc="-5" dirty="0">
                <a:latin typeface="Carlito"/>
                <a:cs typeface="Carlito"/>
              </a:rPr>
              <a:t>is a  </a:t>
            </a:r>
            <a:r>
              <a:rPr sz="2800" spc="-10" dirty="0">
                <a:latin typeface="Carlito"/>
                <a:cs typeface="Carlito"/>
              </a:rPr>
              <a:t>collection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0" dirty="0">
                <a:latin typeface="Carlito"/>
                <a:cs typeface="Carlito"/>
              </a:rPr>
              <a:t>computers 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devices </a:t>
            </a:r>
            <a:r>
              <a:rPr sz="2800" spc="-15" dirty="0">
                <a:latin typeface="Carlito"/>
                <a:cs typeface="Carlito"/>
              </a:rPr>
              <a:t>connected  </a:t>
            </a:r>
            <a:r>
              <a:rPr sz="2800" spc="-40" dirty="0">
                <a:latin typeface="Carlito"/>
                <a:cs typeface="Carlito"/>
              </a:rPr>
              <a:t>together, </a:t>
            </a:r>
            <a:r>
              <a:rPr sz="2800" spc="-10" dirty="0">
                <a:latin typeface="Carlito"/>
                <a:cs typeface="Carlito"/>
              </a:rPr>
              <a:t>often  </a:t>
            </a:r>
            <a:r>
              <a:rPr sz="2800" spc="-30" dirty="0">
                <a:latin typeface="Carlito"/>
                <a:cs typeface="Carlito"/>
              </a:rPr>
              <a:t>wirelessly, </a:t>
            </a:r>
            <a:r>
              <a:rPr sz="2800" spc="-10" dirty="0">
                <a:latin typeface="Carlito"/>
                <a:cs typeface="Carlito"/>
              </a:rPr>
              <a:t>via  </a:t>
            </a:r>
            <a:r>
              <a:rPr sz="2800" spc="-15" dirty="0">
                <a:latin typeface="Carlito"/>
                <a:cs typeface="Carlito"/>
              </a:rPr>
              <a:t>communications  </a:t>
            </a:r>
            <a:r>
              <a:rPr sz="2800" spc="-10" dirty="0">
                <a:latin typeface="Carlito"/>
                <a:cs typeface="Carlito"/>
              </a:rPr>
              <a:t>devices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5" dirty="0">
                <a:latin typeface="Carlito"/>
                <a:cs typeface="Carlito"/>
              </a:rPr>
              <a:t>transmission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media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51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841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10 -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8200" y="2267711"/>
            <a:ext cx="4038600" cy="3191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46874"/>
            <a:ext cx="669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1-6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615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Networks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and the</a:t>
            </a:r>
            <a:r>
              <a:rPr sz="4000" b="1" spc="2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Internet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2956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b="1" spc="-20" dirty="0">
                <a:solidFill>
                  <a:srgbClr val="DB7530"/>
                </a:solidFill>
                <a:latin typeface="Carlito"/>
                <a:cs typeface="Carlito"/>
              </a:rPr>
              <a:t>Internet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10" dirty="0">
                <a:latin typeface="Carlito"/>
                <a:cs typeface="Carlito"/>
              </a:rPr>
              <a:t>worldwide collection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networks </a:t>
            </a:r>
            <a:r>
              <a:rPr sz="2800" spc="-10" dirty="0">
                <a:latin typeface="Carlito"/>
                <a:cs typeface="Carlito"/>
              </a:rPr>
              <a:t>that  connects millions </a:t>
            </a:r>
            <a:r>
              <a:rPr sz="2800" spc="-5" dirty="0">
                <a:latin typeface="Carlito"/>
                <a:cs typeface="Carlito"/>
              </a:rPr>
              <a:t>of businesses, </a:t>
            </a:r>
            <a:r>
              <a:rPr sz="2800" spc="-15" dirty="0">
                <a:latin typeface="Carlito"/>
                <a:cs typeface="Carlito"/>
              </a:rPr>
              <a:t>government </a:t>
            </a:r>
            <a:r>
              <a:rPr sz="2800" spc="-5" dirty="0">
                <a:latin typeface="Carlito"/>
                <a:cs typeface="Carlito"/>
              </a:rPr>
              <a:t>agencies,  </a:t>
            </a:r>
            <a:r>
              <a:rPr sz="2800" spc="-10" dirty="0">
                <a:latin typeface="Carlito"/>
                <a:cs typeface="Carlito"/>
              </a:rPr>
              <a:t>educational institutions,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individuals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509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81200" y="2971825"/>
            <a:ext cx="4998847" cy="3378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46874"/>
            <a:ext cx="669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1-7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615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Networks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and the</a:t>
            </a:r>
            <a:r>
              <a:rPr sz="4000" b="1" spc="2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Internet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2213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People </a:t>
            </a:r>
            <a:r>
              <a:rPr sz="3200" spc="-5" dirty="0">
                <a:latin typeface="Carlito"/>
                <a:cs typeface="Carlito"/>
              </a:rPr>
              <a:t>use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Internet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variety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reasons: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725" y="2381250"/>
            <a:ext cx="1762125" cy="125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8462" y="3610483"/>
            <a:ext cx="1052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rlito"/>
                <a:cs typeface="Carlito"/>
              </a:rPr>
              <a:t>Communicate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85950" y="2381250"/>
            <a:ext cx="1762125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53844" y="3610483"/>
            <a:ext cx="1437005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214629">
              <a:lnSpc>
                <a:spcPts val="1540"/>
              </a:lnSpc>
              <a:spcBef>
                <a:spcPts val="270"/>
              </a:spcBef>
            </a:pPr>
            <a:r>
              <a:rPr sz="1400" b="1" spc="-10" dirty="0">
                <a:latin typeface="Carlito"/>
                <a:cs typeface="Carlito"/>
              </a:rPr>
              <a:t>Research </a:t>
            </a:r>
            <a:r>
              <a:rPr sz="1400" b="1" dirty="0">
                <a:latin typeface="Carlito"/>
                <a:cs typeface="Carlito"/>
              </a:rPr>
              <a:t>and  Access</a:t>
            </a:r>
            <a:r>
              <a:rPr sz="1400" b="1" spc="-95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Information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6175" y="2381250"/>
            <a:ext cx="1762125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74007" y="3610483"/>
            <a:ext cx="397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rlito"/>
                <a:cs typeface="Carlito"/>
              </a:rPr>
              <a:t>Shop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6400" y="2381250"/>
            <a:ext cx="1762125" cy="1257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3673" y="3610483"/>
            <a:ext cx="1195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rlito"/>
                <a:cs typeface="Carlito"/>
              </a:rPr>
              <a:t>Bank and</a:t>
            </a:r>
            <a:r>
              <a:rPr sz="1400" b="1" spc="-11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Invest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86625" y="2381250"/>
            <a:ext cx="1762125" cy="1257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19745" y="3610483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rlito"/>
                <a:cs typeface="Carlito"/>
              </a:rPr>
              <a:t>Online</a:t>
            </a:r>
            <a:r>
              <a:rPr sz="1400" b="1" spc="-75" dirty="0">
                <a:latin typeface="Carlito"/>
                <a:cs typeface="Carlito"/>
              </a:rPr>
              <a:t> </a:t>
            </a:r>
            <a:r>
              <a:rPr sz="1400" b="1" spc="-15" dirty="0">
                <a:latin typeface="Carlito"/>
                <a:cs typeface="Carlito"/>
              </a:rPr>
              <a:t>Trading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90600" y="4276725"/>
            <a:ext cx="1762125" cy="1257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23594" y="5507532"/>
            <a:ext cx="1099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rlito"/>
                <a:cs typeface="Carlito"/>
              </a:rPr>
              <a:t>Entertainment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90825" y="4276725"/>
            <a:ext cx="1762125" cy="1257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09645" y="5507532"/>
            <a:ext cx="1323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rlito"/>
                <a:cs typeface="Carlito"/>
              </a:rPr>
              <a:t>Download</a:t>
            </a:r>
            <a:r>
              <a:rPr sz="1400" b="1" spc="-9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Videos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81525" y="4276725"/>
            <a:ext cx="1762125" cy="1257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87265" y="5507532"/>
            <a:ext cx="13671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rlito"/>
                <a:cs typeface="Carlito"/>
              </a:rPr>
              <a:t>Share</a:t>
            </a:r>
            <a:r>
              <a:rPr sz="1400" b="1" spc="-75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Information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81750" y="4276725"/>
            <a:ext cx="1762125" cy="1257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45656" y="5507532"/>
            <a:ext cx="12496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rlito"/>
                <a:cs typeface="Carlito"/>
              </a:rPr>
              <a:t>Web</a:t>
            </a:r>
            <a:r>
              <a:rPr sz="1400" b="1" spc="-6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Application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1140" y="6444183"/>
            <a:ext cx="77533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rlito"/>
                <a:cs typeface="Carlito"/>
              </a:rPr>
              <a:t>Pages 12 -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13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rlito"/>
                <a:cs typeface="Carlito"/>
              </a:rPr>
              <a:t>Figure</a:t>
            </a:r>
            <a:r>
              <a:rPr sz="1100" spc="-3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1-8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9950" y="6533184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615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Networks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and the</a:t>
            </a:r>
            <a:r>
              <a:rPr sz="4000" b="1" spc="2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Internet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23468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dirty="0">
                <a:solidFill>
                  <a:srgbClr val="DB7530"/>
                </a:solidFill>
                <a:latin typeface="Carlito"/>
                <a:cs typeface="Carlito"/>
              </a:rPr>
              <a:t>social </a:t>
            </a: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networking </a:t>
            </a:r>
            <a:r>
              <a:rPr sz="3200" b="1" spc="-40" dirty="0">
                <a:solidFill>
                  <a:srgbClr val="DB7530"/>
                </a:solidFill>
                <a:latin typeface="Carlito"/>
                <a:cs typeface="Carlito"/>
              </a:rPr>
              <a:t>Web </a:t>
            </a: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site </a:t>
            </a:r>
            <a:r>
              <a:rPr sz="3200" spc="-15" dirty="0">
                <a:latin typeface="Carlito"/>
                <a:cs typeface="Carlito"/>
              </a:rPr>
              <a:t>encourages  </a:t>
            </a:r>
            <a:r>
              <a:rPr sz="3200" spc="-10" dirty="0">
                <a:latin typeface="Carlito"/>
                <a:cs typeface="Carlito"/>
              </a:rPr>
              <a:t>members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share their </a:t>
            </a:r>
            <a:r>
              <a:rPr sz="3200" spc="-20" dirty="0">
                <a:latin typeface="Carlito"/>
                <a:cs typeface="Carlito"/>
              </a:rPr>
              <a:t>interests, </a:t>
            </a:r>
            <a:r>
              <a:rPr sz="3200" dirty="0">
                <a:latin typeface="Carlito"/>
                <a:cs typeface="Carlito"/>
              </a:rPr>
              <a:t>ideas, </a:t>
            </a:r>
            <a:r>
              <a:rPr sz="3200" spc="-15" dirty="0">
                <a:latin typeface="Carlito"/>
                <a:cs typeface="Carlito"/>
              </a:rPr>
              <a:t>stories,  </a:t>
            </a:r>
            <a:r>
              <a:rPr sz="3200" spc="-10" dirty="0">
                <a:latin typeface="Carlito"/>
                <a:cs typeface="Carlito"/>
              </a:rPr>
              <a:t>photos, </a:t>
            </a:r>
            <a:r>
              <a:rPr sz="3200" dirty="0">
                <a:latin typeface="Carlito"/>
                <a:cs typeface="Carlito"/>
              </a:rPr>
              <a:t>music, and videos </a:t>
            </a:r>
            <a:r>
              <a:rPr sz="3200" spc="-5" dirty="0">
                <a:latin typeface="Carlito"/>
                <a:cs typeface="Carlito"/>
              </a:rPr>
              <a:t>with other </a:t>
            </a:r>
            <a:r>
              <a:rPr sz="3200" spc="-20" dirty="0">
                <a:latin typeface="Carlito"/>
                <a:cs typeface="Carlito"/>
              </a:rPr>
              <a:t>registered  users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7000" y="3200361"/>
            <a:ext cx="4459859" cy="3031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14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1-9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33184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141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Computer</a:t>
            </a:r>
            <a:r>
              <a:rPr sz="4000" b="1" spc="-7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Software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117792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15 -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16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Figures </a:t>
            </a:r>
            <a:r>
              <a:rPr sz="1200" dirty="0">
                <a:latin typeface="Carlito"/>
                <a:cs typeface="Carlito"/>
              </a:rPr>
              <a:t>1-10 -</a:t>
            </a:r>
            <a:r>
              <a:rPr sz="1200" spc="-1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1-11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33525" y="3114675"/>
            <a:ext cx="5838825" cy="3038475"/>
            <a:chOff x="1533525" y="3114675"/>
            <a:chExt cx="5838825" cy="3038475"/>
          </a:xfrm>
        </p:grpSpPr>
        <p:sp>
          <p:nvSpPr>
            <p:cNvPr id="7" name="object 7"/>
            <p:cNvSpPr/>
            <p:nvPr/>
          </p:nvSpPr>
          <p:spPr>
            <a:xfrm>
              <a:off x="1533525" y="3114675"/>
              <a:ext cx="5838825" cy="1533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66875" y="3295650"/>
              <a:ext cx="1276350" cy="1219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33525" y="4657725"/>
              <a:ext cx="5838825" cy="14954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1607565"/>
            <a:ext cx="7666990" cy="3957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Software</a:t>
            </a:r>
            <a:r>
              <a:rPr sz="3200" spc="-10" dirty="0">
                <a:latin typeface="Carlito"/>
                <a:cs typeface="Carlito"/>
              </a:rPr>
              <a:t>, </a:t>
            </a:r>
            <a:r>
              <a:rPr sz="3200" dirty="0">
                <a:latin typeface="Carlito"/>
                <a:cs typeface="Carlito"/>
              </a:rPr>
              <a:t>also </a:t>
            </a:r>
            <a:r>
              <a:rPr sz="3200" spc="-5" dirty="0">
                <a:latin typeface="Carlito"/>
                <a:cs typeface="Carlito"/>
              </a:rPr>
              <a:t>called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15" dirty="0">
                <a:solidFill>
                  <a:srgbClr val="DB7530"/>
                </a:solidFill>
                <a:latin typeface="Carlito"/>
                <a:cs typeface="Carlito"/>
              </a:rPr>
              <a:t>program</a:t>
            </a:r>
            <a:r>
              <a:rPr sz="3200" spc="-15" dirty="0">
                <a:latin typeface="Carlito"/>
                <a:cs typeface="Carlito"/>
              </a:rPr>
              <a:t>, </a:t>
            </a:r>
            <a:r>
              <a:rPr sz="3200" spc="-10" dirty="0">
                <a:latin typeface="Carlito"/>
                <a:cs typeface="Carlito"/>
              </a:rPr>
              <a:t>tells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0" dirty="0">
                <a:latin typeface="Carlito"/>
                <a:cs typeface="Carlito"/>
              </a:rPr>
              <a:t>computer what </a:t>
            </a:r>
            <a:r>
              <a:rPr sz="3200" spc="-15" dirty="0">
                <a:latin typeface="Carlito"/>
                <a:cs typeface="Carlito"/>
              </a:rPr>
              <a:t>tasks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perform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how </a:t>
            </a:r>
            <a:r>
              <a:rPr sz="3200" spc="-25" dirty="0">
                <a:latin typeface="Carlito"/>
                <a:cs typeface="Carlito"/>
              </a:rPr>
              <a:t>to  </a:t>
            </a:r>
            <a:r>
              <a:rPr sz="3200" spc="-15" dirty="0">
                <a:latin typeface="Carlito"/>
                <a:cs typeface="Carlito"/>
              </a:rPr>
              <a:t>perform</a:t>
            </a:r>
            <a:r>
              <a:rPr sz="3200" spc="-10" dirty="0">
                <a:latin typeface="Carlito"/>
                <a:cs typeface="Carlito"/>
              </a:rPr>
              <a:t> them</a:t>
            </a:r>
            <a:endParaRPr sz="3200">
              <a:latin typeface="Carlito"/>
              <a:cs typeface="Carlito"/>
            </a:endParaRPr>
          </a:p>
          <a:p>
            <a:pPr marL="2751455">
              <a:lnSpc>
                <a:spcPct val="100000"/>
              </a:lnSpc>
              <a:spcBef>
                <a:spcPts val="1275"/>
              </a:spcBef>
            </a:pPr>
            <a:r>
              <a:rPr sz="2700" b="1" spc="-25" dirty="0">
                <a:solidFill>
                  <a:srgbClr val="DB7530"/>
                </a:solidFill>
                <a:latin typeface="Carlito"/>
                <a:cs typeface="Carlito"/>
              </a:rPr>
              <a:t>System</a:t>
            </a:r>
            <a:r>
              <a:rPr sz="2700" b="1" spc="-20" dirty="0">
                <a:solidFill>
                  <a:srgbClr val="DB7530"/>
                </a:solidFill>
                <a:latin typeface="Carlito"/>
                <a:cs typeface="Carlito"/>
              </a:rPr>
              <a:t> </a:t>
            </a:r>
            <a:r>
              <a:rPr sz="2700" b="1" spc="-10" dirty="0">
                <a:solidFill>
                  <a:srgbClr val="DB7530"/>
                </a:solidFill>
                <a:latin typeface="Carlito"/>
                <a:cs typeface="Carlito"/>
              </a:rPr>
              <a:t>Software</a:t>
            </a:r>
            <a:endParaRPr sz="2700">
              <a:latin typeface="Carlito"/>
              <a:cs typeface="Carlito"/>
            </a:endParaRPr>
          </a:p>
          <a:p>
            <a:pPr marL="2980055" lvl="1" indent="-22923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980690" algn="l"/>
              </a:tabLst>
            </a:pPr>
            <a:r>
              <a:rPr sz="2100" spc="-10" dirty="0">
                <a:latin typeface="Carlito"/>
                <a:cs typeface="Carlito"/>
              </a:rPr>
              <a:t>Operating</a:t>
            </a:r>
            <a:r>
              <a:rPr sz="2100" spc="-15" dirty="0">
                <a:latin typeface="Carlito"/>
                <a:cs typeface="Carlito"/>
              </a:rPr>
              <a:t> </a:t>
            </a:r>
            <a:r>
              <a:rPr sz="2100" spc="-25" dirty="0">
                <a:latin typeface="Carlito"/>
                <a:cs typeface="Carlito"/>
              </a:rPr>
              <a:t>system</a:t>
            </a:r>
            <a:endParaRPr sz="2100">
              <a:latin typeface="Carlito"/>
              <a:cs typeface="Carlito"/>
            </a:endParaRPr>
          </a:p>
          <a:p>
            <a:pPr marL="2980055" lvl="1" indent="-22923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980690" algn="l"/>
              </a:tabLst>
            </a:pPr>
            <a:r>
              <a:rPr sz="2100" spc="-5" dirty="0">
                <a:latin typeface="Carlito"/>
                <a:cs typeface="Carlito"/>
              </a:rPr>
              <a:t>Utility </a:t>
            </a:r>
            <a:r>
              <a:rPr sz="2100" spc="-20" dirty="0">
                <a:latin typeface="Carlito"/>
                <a:cs typeface="Carlito"/>
              </a:rPr>
              <a:t>program</a:t>
            </a:r>
            <a:endParaRPr sz="21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Carlito"/>
              <a:cs typeface="Carlito"/>
            </a:endParaRPr>
          </a:p>
          <a:p>
            <a:pPr marL="2751455">
              <a:lnSpc>
                <a:spcPct val="100000"/>
              </a:lnSpc>
            </a:pPr>
            <a:r>
              <a:rPr sz="2700" b="1" spc="-5" dirty="0">
                <a:solidFill>
                  <a:srgbClr val="DB7530"/>
                </a:solidFill>
                <a:latin typeface="Carlito"/>
                <a:cs typeface="Carlito"/>
              </a:rPr>
              <a:t>Application</a:t>
            </a:r>
            <a:r>
              <a:rPr sz="2700" b="1" spc="-20" dirty="0">
                <a:solidFill>
                  <a:srgbClr val="DB7530"/>
                </a:solidFill>
                <a:latin typeface="Carlito"/>
                <a:cs typeface="Carlito"/>
              </a:rPr>
              <a:t> </a:t>
            </a:r>
            <a:r>
              <a:rPr sz="2700" b="1" spc="-10" dirty="0">
                <a:solidFill>
                  <a:srgbClr val="DB7530"/>
                </a:solidFill>
                <a:latin typeface="Carlito"/>
                <a:cs typeface="Carlito"/>
              </a:rPr>
              <a:t>Software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66875" y="4791075"/>
            <a:ext cx="1276350" cy="1228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141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Computer</a:t>
            </a:r>
            <a:r>
              <a:rPr sz="4000" b="1" spc="-7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Software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379459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Installing </a:t>
            </a:r>
            <a:r>
              <a:rPr sz="3200" dirty="0">
                <a:latin typeface="Carlito"/>
                <a:cs typeface="Carlito"/>
              </a:rPr>
              <a:t>is the </a:t>
            </a:r>
            <a:r>
              <a:rPr sz="3200" spc="-10" dirty="0">
                <a:latin typeface="Carlito"/>
                <a:cs typeface="Carlito"/>
              </a:rPr>
              <a:t>process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setting </a:t>
            </a:r>
            <a:r>
              <a:rPr sz="3200" spc="-5" dirty="0">
                <a:latin typeface="Carlito"/>
                <a:cs typeface="Carlito"/>
              </a:rPr>
              <a:t>up </a:t>
            </a:r>
            <a:r>
              <a:rPr sz="3200" spc="-15" dirty="0">
                <a:latin typeface="Carlito"/>
                <a:cs typeface="Carlito"/>
              </a:rPr>
              <a:t>software </a:t>
            </a:r>
            <a:r>
              <a:rPr sz="3200" spc="-25" dirty="0">
                <a:latin typeface="Carlito"/>
                <a:cs typeface="Carlito"/>
              </a:rPr>
              <a:t>to  </a:t>
            </a:r>
            <a:r>
              <a:rPr sz="3200" spc="-10" dirty="0">
                <a:latin typeface="Carlito"/>
                <a:cs typeface="Carlito"/>
              </a:rPr>
              <a:t>work </a:t>
            </a:r>
            <a:r>
              <a:rPr sz="3200" spc="-5" dirty="0">
                <a:latin typeface="Carlito"/>
                <a:cs typeface="Carlito"/>
              </a:rPr>
              <a:t>with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40" dirty="0">
                <a:latin typeface="Carlito"/>
                <a:cs typeface="Carlito"/>
              </a:rPr>
              <a:t>computer, </a:t>
            </a:r>
            <a:r>
              <a:rPr sz="3200" spc="-50" dirty="0">
                <a:latin typeface="Carlito"/>
                <a:cs typeface="Carlito"/>
              </a:rPr>
              <a:t>printer,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other  </a:t>
            </a:r>
            <a:r>
              <a:rPr sz="3200" spc="-20" dirty="0">
                <a:latin typeface="Carlito"/>
                <a:cs typeface="Carlito"/>
              </a:rPr>
              <a:t>hardware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9131"/>
            <a:ext cx="7753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rlito"/>
                <a:cs typeface="Carlito"/>
              </a:rPr>
              <a:t>Pages 16 -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17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98013" y="2669413"/>
            <a:ext cx="4340987" cy="3655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Figure</a:t>
            </a:r>
            <a:r>
              <a:rPr spc="-55" dirty="0"/>
              <a:t> </a:t>
            </a:r>
            <a:r>
              <a:rPr dirty="0"/>
              <a:t>1-12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141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Computer</a:t>
            </a:r>
            <a:r>
              <a:rPr sz="4000" b="1" spc="-7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Software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3476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programmer </a:t>
            </a:r>
            <a:r>
              <a:rPr sz="2800" spc="-15" dirty="0">
                <a:latin typeface="Carlito"/>
                <a:cs typeface="Carlito"/>
              </a:rPr>
              <a:t>develops  software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writes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instructions that </a:t>
            </a:r>
            <a:r>
              <a:rPr sz="2800" spc="-15" dirty="0">
                <a:latin typeface="Carlito"/>
                <a:cs typeface="Carlito"/>
              </a:rPr>
              <a:t>direct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computer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20" dirty="0">
                <a:latin typeface="Carlito"/>
                <a:cs typeface="Carlito"/>
              </a:rPr>
              <a:t>data into  </a:t>
            </a:r>
            <a:r>
              <a:rPr sz="2800" spc="-15" dirty="0">
                <a:latin typeface="Carlito"/>
                <a:cs typeface="Carlito"/>
              </a:rPr>
              <a:t>information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51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9131"/>
            <a:ext cx="4718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rlito"/>
                <a:cs typeface="Carlito"/>
              </a:rPr>
              <a:t>Page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18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79619" y="1600263"/>
            <a:ext cx="3175761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Figure</a:t>
            </a:r>
            <a:r>
              <a:rPr spc="-55" dirty="0"/>
              <a:t> </a:t>
            </a:r>
            <a:r>
              <a:rPr dirty="0"/>
              <a:t>1-13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203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Categories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of</a:t>
            </a:r>
            <a:r>
              <a:rPr sz="4000" b="1" spc="10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Computers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725" y="1552575"/>
            <a:ext cx="8963025" cy="4781550"/>
            <a:chOff x="85725" y="1552575"/>
            <a:chExt cx="8963025" cy="4781550"/>
          </a:xfrm>
        </p:grpSpPr>
        <p:sp>
          <p:nvSpPr>
            <p:cNvPr id="4" name="object 4"/>
            <p:cNvSpPr/>
            <p:nvPr/>
          </p:nvSpPr>
          <p:spPr>
            <a:xfrm>
              <a:off x="85725" y="5743575"/>
              <a:ext cx="8963025" cy="590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725" y="5048250"/>
              <a:ext cx="8963025" cy="828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725" y="4343400"/>
              <a:ext cx="8963025" cy="838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725" y="3648075"/>
              <a:ext cx="8963025" cy="838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725" y="2952750"/>
              <a:ext cx="8963025" cy="8286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725" y="2257425"/>
              <a:ext cx="8963025" cy="8286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725" y="1552575"/>
              <a:ext cx="8963025" cy="838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90850" y="1671954"/>
            <a:ext cx="3161665" cy="4459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Personal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computers</a:t>
            </a:r>
            <a:endParaRPr sz="1600">
              <a:latin typeface="Carlito"/>
              <a:cs typeface="Carlito"/>
            </a:endParaRPr>
          </a:p>
          <a:p>
            <a:pPr marL="12065" marR="5080" algn="ctr">
              <a:lnSpc>
                <a:spcPts val="5500"/>
              </a:lnSpc>
              <a:spcBef>
                <a:spcPts val="780"/>
              </a:spcBef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Mobile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computers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and mobile devices  Game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 consoles</a:t>
            </a:r>
            <a:endParaRPr sz="1600">
              <a:latin typeface="Carlito"/>
              <a:cs typeface="Carlito"/>
            </a:endParaRPr>
          </a:p>
          <a:p>
            <a:pPr marL="904240" marR="895985" indent="1270" algn="ctr">
              <a:lnSpc>
                <a:spcPts val="5500"/>
              </a:lnSpc>
            </a:pP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Servers 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Mainframes  Supe</a:t>
            </a:r>
            <a:r>
              <a:rPr sz="1600" spc="-4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600" spc="-2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pu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Carlito"/>
              <a:cs typeface="Carlito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Embedded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computers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140" y="6425895"/>
            <a:ext cx="509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255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Personal</a:t>
            </a:r>
            <a:r>
              <a:rPr sz="4000" b="1" spc="-3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Computers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24240" cy="2588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personal </a:t>
            </a: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computer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spc="-15" dirty="0">
                <a:latin typeface="Carlito"/>
                <a:cs typeface="Carlito"/>
              </a:rPr>
              <a:t>perform </a:t>
            </a:r>
            <a:r>
              <a:rPr sz="3200" spc="-5" dirty="0">
                <a:latin typeface="Carlito"/>
                <a:cs typeface="Carlito"/>
              </a:rPr>
              <a:t>all of its input,  processing, output,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25" dirty="0">
                <a:latin typeface="Carlito"/>
                <a:cs typeface="Carlito"/>
              </a:rPr>
              <a:t>storage </a:t>
            </a:r>
            <a:r>
              <a:rPr sz="3200" spc="-5" dirty="0">
                <a:latin typeface="Carlito"/>
                <a:cs typeface="Carlito"/>
              </a:rPr>
              <a:t>activities </a:t>
            </a:r>
            <a:r>
              <a:rPr sz="3200" spc="-10" dirty="0">
                <a:latin typeface="Carlito"/>
                <a:cs typeface="Carlito"/>
              </a:rPr>
              <a:t>by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itself</a:t>
            </a:r>
            <a:endParaRPr sz="3200">
              <a:latin typeface="Carlito"/>
              <a:cs typeface="Carlito"/>
            </a:endParaRPr>
          </a:p>
          <a:p>
            <a:pPr marL="355600" marR="696595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5" dirty="0">
                <a:latin typeface="Carlito"/>
                <a:cs typeface="Carlito"/>
              </a:rPr>
              <a:t>Two </a:t>
            </a:r>
            <a:r>
              <a:rPr sz="3200" spc="-5" dirty="0">
                <a:latin typeface="Carlito"/>
                <a:cs typeface="Carlito"/>
              </a:rPr>
              <a:t>popular </a:t>
            </a:r>
            <a:r>
              <a:rPr sz="3200" spc="-10" dirty="0">
                <a:latin typeface="Carlito"/>
                <a:cs typeface="Carlito"/>
              </a:rPr>
              <a:t>architectures are </a:t>
            </a:r>
            <a:r>
              <a:rPr sz="3200" dirty="0">
                <a:latin typeface="Carlito"/>
                <a:cs typeface="Carlito"/>
              </a:rPr>
              <a:t>the PC and the  </a:t>
            </a:r>
            <a:r>
              <a:rPr sz="3200" spc="-5" dirty="0">
                <a:latin typeface="Carlito"/>
                <a:cs typeface="Carlito"/>
              </a:rPr>
              <a:t>Apple</a:t>
            </a:r>
            <a:endParaRPr sz="32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Desktop</a:t>
            </a:r>
            <a:r>
              <a:rPr sz="2800" b="1" spc="-80" dirty="0">
                <a:solidFill>
                  <a:srgbClr val="DB753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computer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92976"/>
            <a:ext cx="1083945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rlito"/>
                <a:cs typeface="Carlito"/>
              </a:rPr>
              <a:t>Pages 19 -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20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rlito"/>
                <a:cs typeface="Carlito"/>
              </a:rPr>
              <a:t>Figures </a:t>
            </a:r>
            <a:r>
              <a:rPr sz="1100" dirty="0">
                <a:latin typeface="Carlito"/>
                <a:cs typeface="Carlito"/>
              </a:rPr>
              <a:t>1-15 -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1-16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" y="4267237"/>
            <a:ext cx="3420745" cy="2037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200" y="4267212"/>
            <a:ext cx="2470404" cy="2057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Objectives</a:t>
            </a:r>
            <a:r>
              <a:rPr sz="4000" b="1" spc="-60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Overview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2085975"/>
            <a:ext cx="3038475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7482" y="2460116"/>
            <a:ext cx="2613025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-635" algn="ctr">
              <a:lnSpc>
                <a:spcPct val="91700"/>
              </a:lnSpc>
              <a:spcBef>
                <a:spcPts val="309"/>
              </a:spcBef>
            </a:pP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Explain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why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computer  literacy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vital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100" spc="-180" dirty="0">
                <a:solidFill>
                  <a:srgbClr val="FFFFFF"/>
                </a:solidFill>
                <a:latin typeface="Arial"/>
                <a:cs typeface="Arial"/>
              </a:rPr>
              <a:t>success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today’s</a:t>
            </a:r>
            <a:r>
              <a:rPr sz="21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67050" y="2066925"/>
            <a:ext cx="3057525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87648" y="2166950"/>
            <a:ext cx="2569845" cy="15182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635" algn="ctr">
              <a:lnSpc>
                <a:spcPct val="91500"/>
              </a:lnSpc>
              <a:spcBef>
                <a:spcPts val="315"/>
              </a:spcBef>
            </a:pP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Define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term,  </a:t>
            </a:r>
            <a:r>
              <a:rPr sz="2100" spc="-30" dirty="0">
                <a:solidFill>
                  <a:srgbClr val="FFFFFF"/>
                </a:solidFill>
                <a:latin typeface="Carlito"/>
                <a:cs typeface="Carlito"/>
              </a:rPr>
              <a:t>computer,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1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describe 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relationship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information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62675" y="2085975"/>
            <a:ext cx="2886075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89217" y="2460116"/>
            <a:ext cx="1842770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1905" algn="ctr">
              <a:lnSpc>
                <a:spcPct val="91700"/>
              </a:lnSpc>
              <a:spcBef>
                <a:spcPts val="309"/>
              </a:spcBef>
            </a:pP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Describe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1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five  components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1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625" y="4000500"/>
            <a:ext cx="3019425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0154" y="4100906"/>
            <a:ext cx="2527300" cy="15182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315"/>
              </a:spcBef>
            </a:pP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Discuss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1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advantages 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disadvantages</a:t>
            </a:r>
            <a:r>
              <a:rPr sz="21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that 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users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experience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when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working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with 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computers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67050" y="4019550"/>
            <a:ext cx="2990850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90696" y="4247515"/>
            <a:ext cx="2562225" cy="12255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10"/>
              </a:spcBef>
            </a:pP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Define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term,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network,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identify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benefits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of sharing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resources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1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network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53150" y="4019550"/>
            <a:ext cx="2971800" cy="1781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69177" y="4394072"/>
            <a:ext cx="2483485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065" marR="5080" algn="ctr">
              <a:lnSpc>
                <a:spcPct val="91700"/>
              </a:lnSpc>
              <a:spcBef>
                <a:spcPts val="309"/>
              </a:spcBef>
            </a:pP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Discuss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uses of</a:t>
            </a:r>
            <a:r>
              <a:rPr sz="21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Internet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100" spc="-25" dirty="0">
                <a:solidFill>
                  <a:srgbClr val="FFFFFF"/>
                </a:solidFill>
                <a:latin typeface="Carlito"/>
                <a:cs typeface="Carlito"/>
              </a:rPr>
              <a:t>World 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Wide</a:t>
            </a:r>
            <a:r>
              <a:rPr sz="21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rlito"/>
                <a:cs typeface="Carlito"/>
              </a:rPr>
              <a:t>Web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140" y="6445707"/>
            <a:ext cx="143256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See </a:t>
            </a: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latin typeface="Carlito"/>
                <a:cs typeface="Carlito"/>
              </a:rPr>
              <a:t>for </a:t>
            </a:r>
            <a:r>
              <a:rPr sz="1200" spc="-5" dirty="0">
                <a:latin typeface="Carlito"/>
                <a:cs typeface="Carlito"/>
              </a:rPr>
              <a:t>Detailed</a:t>
            </a:r>
            <a:r>
              <a:rPr sz="1200" spc="-8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Objectives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09950" y="6533184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8180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Mobile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Computers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and Mobile </a:t>
            </a: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Devices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2575" y="2400300"/>
            <a:ext cx="2905125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6257" y="2967050"/>
            <a:ext cx="2049145" cy="7594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just">
              <a:lnSpc>
                <a:spcPct val="91500"/>
              </a:lnSpc>
              <a:spcBef>
                <a:spcPts val="280"/>
              </a:spcBef>
            </a:pPr>
            <a:r>
              <a:rPr sz="1700" spc="-10" dirty="0">
                <a:latin typeface="Carlito"/>
                <a:cs typeface="Carlito"/>
              </a:rPr>
              <a:t>Personal </a:t>
            </a:r>
            <a:r>
              <a:rPr sz="1700" spc="-5" dirty="0">
                <a:latin typeface="Carlito"/>
                <a:cs typeface="Carlito"/>
              </a:rPr>
              <a:t>computer</a:t>
            </a:r>
            <a:r>
              <a:rPr sz="1700" spc="-120" dirty="0">
                <a:latin typeface="Carlito"/>
                <a:cs typeface="Carlito"/>
              </a:rPr>
              <a:t> </a:t>
            </a:r>
            <a:r>
              <a:rPr sz="1700" spc="-15" dirty="0">
                <a:latin typeface="Carlito"/>
                <a:cs typeface="Carlito"/>
              </a:rPr>
              <a:t>you  </a:t>
            </a:r>
            <a:r>
              <a:rPr sz="1700" spc="-5" dirty="0">
                <a:latin typeface="Carlito"/>
                <a:cs typeface="Carlito"/>
              </a:rPr>
              <a:t>can </a:t>
            </a:r>
            <a:r>
              <a:rPr sz="1700" dirty="0">
                <a:latin typeface="Carlito"/>
                <a:cs typeface="Carlito"/>
              </a:rPr>
              <a:t>carry </a:t>
            </a:r>
            <a:r>
              <a:rPr sz="1700" spc="-10" dirty="0">
                <a:latin typeface="Carlito"/>
                <a:cs typeface="Carlito"/>
              </a:rPr>
              <a:t>from </a:t>
            </a:r>
            <a:r>
              <a:rPr sz="1700" spc="-5" dirty="0">
                <a:latin typeface="Carlito"/>
                <a:cs typeface="Carlito"/>
              </a:rPr>
              <a:t>place</a:t>
            </a:r>
            <a:r>
              <a:rPr sz="1700" spc="-120" dirty="0">
                <a:latin typeface="Carlito"/>
                <a:cs typeface="Carlito"/>
              </a:rPr>
              <a:t> </a:t>
            </a:r>
            <a:r>
              <a:rPr sz="1700" spc="-5" dirty="0">
                <a:latin typeface="Carlito"/>
                <a:cs typeface="Carlito"/>
              </a:rPr>
              <a:t>to  </a:t>
            </a:r>
            <a:r>
              <a:rPr sz="1700" dirty="0">
                <a:latin typeface="Carlito"/>
                <a:cs typeface="Carlito"/>
              </a:rPr>
              <a:t>place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52575" y="4238625"/>
            <a:ext cx="2905125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56257" y="4572127"/>
            <a:ext cx="1943735" cy="12331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75"/>
              </a:spcBef>
            </a:pPr>
            <a:r>
              <a:rPr sz="1700" spc="-5" dirty="0">
                <a:latin typeface="Carlito"/>
                <a:cs typeface="Carlito"/>
              </a:rPr>
              <a:t>Examples </a:t>
            </a:r>
            <a:r>
              <a:rPr sz="1700" dirty="0">
                <a:latin typeface="Carlito"/>
                <a:cs typeface="Carlito"/>
              </a:rPr>
              <a:t>include  </a:t>
            </a:r>
            <a:r>
              <a:rPr sz="1700" b="1" spc="-10" dirty="0">
                <a:latin typeface="Carlito"/>
                <a:cs typeface="Carlito"/>
              </a:rPr>
              <a:t>notebook</a:t>
            </a:r>
            <a:r>
              <a:rPr sz="1700" b="1" spc="-45" dirty="0">
                <a:latin typeface="Carlito"/>
                <a:cs typeface="Carlito"/>
              </a:rPr>
              <a:t> </a:t>
            </a:r>
            <a:r>
              <a:rPr sz="1700" b="1" spc="-10" dirty="0">
                <a:latin typeface="Carlito"/>
                <a:cs typeface="Carlito"/>
              </a:rPr>
              <a:t>computers</a:t>
            </a:r>
            <a:r>
              <a:rPr sz="1700" spc="-10" dirty="0">
                <a:latin typeface="Carlito"/>
                <a:cs typeface="Carlito"/>
              </a:rPr>
              <a:t>,  </a:t>
            </a:r>
            <a:r>
              <a:rPr sz="1700" b="1" spc="-5" dirty="0">
                <a:latin typeface="Carlito"/>
                <a:cs typeface="Carlito"/>
              </a:rPr>
              <a:t>laptop </a:t>
            </a:r>
            <a:r>
              <a:rPr sz="1700" b="1" spc="-10" dirty="0">
                <a:latin typeface="Carlito"/>
                <a:cs typeface="Carlito"/>
              </a:rPr>
              <a:t>computers</a:t>
            </a:r>
            <a:r>
              <a:rPr sz="1700" spc="-10" dirty="0">
                <a:latin typeface="Carlito"/>
                <a:cs typeface="Carlito"/>
              </a:rPr>
              <a:t>,  </a:t>
            </a:r>
            <a:r>
              <a:rPr sz="1700" spc="-5" dirty="0">
                <a:latin typeface="Carlito"/>
                <a:cs typeface="Carlito"/>
              </a:rPr>
              <a:t>netbooks, ultra-thins,  </a:t>
            </a:r>
            <a:r>
              <a:rPr sz="1700" dirty="0">
                <a:latin typeface="Carlito"/>
                <a:cs typeface="Carlito"/>
              </a:rPr>
              <a:t>and </a:t>
            </a:r>
            <a:r>
              <a:rPr sz="1700" b="1" spc="-25" dirty="0">
                <a:latin typeface="Carlito"/>
                <a:cs typeface="Carlito"/>
              </a:rPr>
              <a:t>Tablet</a:t>
            </a:r>
            <a:r>
              <a:rPr sz="1700" b="1" spc="-35" dirty="0">
                <a:latin typeface="Carlito"/>
                <a:cs typeface="Carlito"/>
              </a:rPr>
              <a:t> </a:t>
            </a:r>
            <a:r>
              <a:rPr sz="1700" b="1" spc="-5" dirty="0">
                <a:latin typeface="Carlito"/>
                <a:cs typeface="Carlito"/>
              </a:rPr>
              <a:t>PCs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725" y="1666875"/>
            <a:ext cx="1971675" cy="1971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9259" y="2235784"/>
            <a:ext cx="128905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Mobile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ts val="2760"/>
              </a:lnSpc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mpu</a:t>
            </a:r>
            <a:r>
              <a:rPr sz="2400" b="1" spc="-3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er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53150" y="2400300"/>
            <a:ext cx="2905125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58736" y="2967050"/>
            <a:ext cx="2113915" cy="7594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80"/>
              </a:spcBef>
            </a:pPr>
            <a:r>
              <a:rPr sz="1700" dirty="0">
                <a:latin typeface="Carlito"/>
                <a:cs typeface="Carlito"/>
              </a:rPr>
              <a:t>Computing device</a:t>
            </a:r>
            <a:r>
              <a:rPr sz="1700" spc="-140" dirty="0">
                <a:latin typeface="Carlito"/>
                <a:cs typeface="Carlito"/>
              </a:rPr>
              <a:t> </a:t>
            </a:r>
            <a:r>
              <a:rPr sz="1700" spc="-5" dirty="0">
                <a:latin typeface="Carlito"/>
                <a:cs typeface="Carlito"/>
              </a:rPr>
              <a:t>small  </a:t>
            </a:r>
            <a:r>
              <a:rPr sz="1700" dirty="0">
                <a:latin typeface="Carlito"/>
                <a:cs typeface="Carlito"/>
              </a:rPr>
              <a:t>enough </a:t>
            </a:r>
            <a:r>
              <a:rPr sz="1700" spc="-5" dirty="0">
                <a:latin typeface="Carlito"/>
                <a:cs typeface="Carlito"/>
              </a:rPr>
              <a:t>to </a:t>
            </a:r>
            <a:r>
              <a:rPr sz="1700" dirty="0">
                <a:latin typeface="Carlito"/>
                <a:cs typeface="Carlito"/>
              </a:rPr>
              <a:t>hold in </a:t>
            </a:r>
            <a:r>
              <a:rPr sz="1700" spc="-10" dirty="0">
                <a:latin typeface="Carlito"/>
                <a:cs typeface="Carlito"/>
              </a:rPr>
              <a:t>your  </a:t>
            </a:r>
            <a:r>
              <a:rPr sz="1700" dirty="0">
                <a:latin typeface="Carlito"/>
                <a:cs typeface="Carlito"/>
              </a:rPr>
              <a:t>hand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3150" y="4238625"/>
            <a:ext cx="2905125" cy="198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58736" y="4453509"/>
            <a:ext cx="2149475" cy="14712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75"/>
              </a:spcBef>
            </a:pPr>
            <a:r>
              <a:rPr sz="1700" spc="-5" dirty="0">
                <a:latin typeface="Carlito"/>
                <a:cs typeface="Carlito"/>
              </a:rPr>
              <a:t>Examples </a:t>
            </a:r>
            <a:r>
              <a:rPr sz="1700" dirty="0">
                <a:latin typeface="Carlito"/>
                <a:cs typeface="Carlito"/>
              </a:rPr>
              <a:t>include </a:t>
            </a:r>
            <a:r>
              <a:rPr sz="1700" b="1" dirty="0">
                <a:latin typeface="Carlito"/>
                <a:cs typeface="Carlito"/>
              </a:rPr>
              <a:t>smart  </a:t>
            </a:r>
            <a:r>
              <a:rPr sz="1700" b="1" spc="-5" dirty="0">
                <a:latin typeface="Carlito"/>
                <a:cs typeface="Carlito"/>
              </a:rPr>
              <a:t>phones </a:t>
            </a:r>
            <a:r>
              <a:rPr sz="1700" dirty="0">
                <a:latin typeface="Carlito"/>
                <a:cs typeface="Carlito"/>
              </a:rPr>
              <a:t>and </a:t>
            </a:r>
            <a:r>
              <a:rPr sz="1700" b="1" spc="-5" dirty="0">
                <a:latin typeface="Carlito"/>
                <a:cs typeface="Carlito"/>
              </a:rPr>
              <a:t>PDAs</a:t>
            </a:r>
            <a:r>
              <a:rPr sz="1700" spc="-5" dirty="0">
                <a:latin typeface="Carlito"/>
                <a:cs typeface="Carlito"/>
              </a:rPr>
              <a:t>, </a:t>
            </a:r>
            <a:r>
              <a:rPr sz="1700" b="1" spc="-5" dirty="0">
                <a:latin typeface="Carlito"/>
                <a:cs typeface="Carlito"/>
              </a:rPr>
              <a:t>e-  book </a:t>
            </a:r>
            <a:r>
              <a:rPr sz="1700" b="1" spc="-10" dirty="0">
                <a:latin typeface="Carlito"/>
                <a:cs typeface="Carlito"/>
              </a:rPr>
              <a:t>readers</a:t>
            </a:r>
            <a:r>
              <a:rPr sz="1700" spc="-10" dirty="0">
                <a:latin typeface="Carlito"/>
                <a:cs typeface="Carlito"/>
              </a:rPr>
              <a:t>, </a:t>
            </a:r>
            <a:r>
              <a:rPr sz="1700" b="1" spc="-5" dirty="0">
                <a:latin typeface="Carlito"/>
                <a:cs typeface="Carlito"/>
              </a:rPr>
              <a:t>handheld  </a:t>
            </a:r>
            <a:r>
              <a:rPr sz="1700" b="1" spc="-10" dirty="0">
                <a:latin typeface="Carlito"/>
                <a:cs typeface="Carlito"/>
              </a:rPr>
              <a:t>computers</a:t>
            </a:r>
            <a:r>
              <a:rPr sz="1700" spc="-10" dirty="0">
                <a:latin typeface="Carlito"/>
                <a:cs typeface="Carlito"/>
              </a:rPr>
              <a:t>, </a:t>
            </a:r>
            <a:r>
              <a:rPr sz="1700" b="1" spc="-5" dirty="0">
                <a:latin typeface="Carlito"/>
                <a:cs typeface="Carlito"/>
              </a:rPr>
              <a:t>portable  </a:t>
            </a:r>
            <a:r>
              <a:rPr sz="1700" b="1" dirty="0">
                <a:latin typeface="Carlito"/>
                <a:cs typeface="Carlito"/>
              </a:rPr>
              <a:t>media </a:t>
            </a:r>
            <a:r>
              <a:rPr sz="1700" b="1" spc="-15" dirty="0">
                <a:latin typeface="Carlito"/>
                <a:cs typeface="Carlito"/>
              </a:rPr>
              <a:t>players</a:t>
            </a:r>
            <a:r>
              <a:rPr sz="1700" spc="-15" dirty="0">
                <a:latin typeface="Carlito"/>
                <a:cs typeface="Carlito"/>
              </a:rPr>
              <a:t>, </a:t>
            </a:r>
            <a:r>
              <a:rPr sz="1700" dirty="0">
                <a:latin typeface="Carlito"/>
                <a:cs typeface="Carlito"/>
              </a:rPr>
              <a:t>and  </a:t>
            </a:r>
            <a:r>
              <a:rPr sz="1700" b="1" spc="-5" dirty="0">
                <a:latin typeface="Carlito"/>
                <a:cs typeface="Carlito"/>
              </a:rPr>
              <a:t>digital</a:t>
            </a:r>
            <a:r>
              <a:rPr sz="1700" b="1" spc="-30" dirty="0">
                <a:latin typeface="Carlito"/>
                <a:cs typeface="Carlito"/>
              </a:rPr>
              <a:t> </a:t>
            </a:r>
            <a:r>
              <a:rPr sz="1700" b="1" spc="-10" dirty="0">
                <a:latin typeface="Carlito"/>
                <a:cs typeface="Carlito"/>
              </a:rPr>
              <a:t>cameras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86300" y="1666875"/>
            <a:ext cx="1971675" cy="1971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14873" y="2235784"/>
            <a:ext cx="92265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Mobi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2400">
              <a:latin typeface="Carlito"/>
              <a:cs typeface="Carlito"/>
            </a:endParaRPr>
          </a:p>
          <a:p>
            <a:pPr marL="38100">
              <a:lnSpc>
                <a:spcPts val="2760"/>
              </a:lnSpc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Device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6425895"/>
            <a:ext cx="840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20 -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8180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Mobile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Computers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and Mobile </a:t>
            </a: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Devices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5425" y="1504950"/>
            <a:ext cx="6296025" cy="971550"/>
            <a:chOff x="1495425" y="1504950"/>
            <a:chExt cx="6296025" cy="971550"/>
          </a:xfrm>
        </p:grpSpPr>
        <p:sp>
          <p:nvSpPr>
            <p:cNvPr id="4" name="object 4"/>
            <p:cNvSpPr/>
            <p:nvPr/>
          </p:nvSpPr>
          <p:spPr>
            <a:xfrm>
              <a:off x="1885950" y="1504950"/>
              <a:ext cx="5905500" cy="971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5425" y="1552575"/>
              <a:ext cx="914400" cy="923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95425" y="2533650"/>
            <a:ext cx="6296025" cy="971550"/>
            <a:chOff x="1495425" y="2533650"/>
            <a:chExt cx="6296025" cy="971550"/>
          </a:xfrm>
        </p:grpSpPr>
        <p:sp>
          <p:nvSpPr>
            <p:cNvPr id="7" name="object 7"/>
            <p:cNvSpPr/>
            <p:nvPr/>
          </p:nvSpPr>
          <p:spPr>
            <a:xfrm>
              <a:off x="1885950" y="2533650"/>
              <a:ext cx="5905500" cy="9715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5425" y="2590800"/>
              <a:ext cx="914400" cy="914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495425" y="3562350"/>
            <a:ext cx="6296025" cy="971550"/>
            <a:chOff x="1495425" y="3562350"/>
            <a:chExt cx="6296025" cy="971550"/>
          </a:xfrm>
        </p:grpSpPr>
        <p:sp>
          <p:nvSpPr>
            <p:cNvPr id="10" name="object 10"/>
            <p:cNvSpPr/>
            <p:nvPr/>
          </p:nvSpPr>
          <p:spPr>
            <a:xfrm>
              <a:off x="1885950" y="3562350"/>
              <a:ext cx="5905500" cy="9715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95425" y="3619500"/>
              <a:ext cx="914400" cy="914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885950" y="4600575"/>
            <a:ext cx="5905500" cy="962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60345" y="1657553"/>
            <a:ext cx="4462780" cy="366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rlito"/>
                <a:cs typeface="Carlito"/>
              </a:rPr>
              <a:t>Notebook</a:t>
            </a:r>
            <a:r>
              <a:rPr sz="3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endParaRPr sz="3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Carlito"/>
              <a:cs typeface="Carlito"/>
            </a:endParaRPr>
          </a:p>
          <a:p>
            <a:pPr marL="3175" algn="ctr">
              <a:lnSpc>
                <a:spcPct val="100000"/>
              </a:lnSpc>
            </a:pPr>
            <a:r>
              <a:rPr sz="3600" spc="-50" dirty="0">
                <a:solidFill>
                  <a:srgbClr val="FFFFFF"/>
                </a:solidFill>
                <a:latin typeface="Carlito"/>
                <a:cs typeface="Carlito"/>
              </a:rPr>
              <a:t>Tablet</a:t>
            </a:r>
            <a:r>
              <a:rPr sz="36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PC</a:t>
            </a:r>
            <a:endParaRPr sz="3600">
              <a:latin typeface="Carlito"/>
              <a:cs typeface="Carlito"/>
            </a:endParaRPr>
          </a:p>
          <a:p>
            <a:pPr marL="12700" marR="5080" algn="ctr">
              <a:lnSpc>
                <a:spcPct val="187700"/>
              </a:lnSpc>
            </a:pPr>
            <a:r>
              <a:rPr sz="3600" spc="-5" dirty="0">
                <a:solidFill>
                  <a:srgbClr val="FFFFFF"/>
                </a:solidFill>
                <a:latin typeface="Carlito"/>
                <a:cs typeface="Carlito"/>
              </a:rPr>
              <a:t>Smart phones </a:t>
            </a: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36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rlito"/>
                <a:cs typeface="Carlito"/>
              </a:rPr>
              <a:t>PDAs  </a:t>
            </a:r>
            <a:r>
              <a:rPr sz="3600" spc="-5" dirty="0">
                <a:solidFill>
                  <a:srgbClr val="FFFFFF"/>
                </a:solidFill>
                <a:latin typeface="Carlito"/>
                <a:cs typeface="Carlito"/>
              </a:rPr>
              <a:t>E-book</a:t>
            </a:r>
            <a:r>
              <a:rPr sz="36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rlito"/>
                <a:cs typeface="Carlito"/>
              </a:rPr>
              <a:t>reader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95425" y="4648200"/>
            <a:ext cx="914400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1140" y="6646874"/>
            <a:ext cx="12071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Figures </a:t>
            </a:r>
            <a:r>
              <a:rPr sz="1200" dirty="0">
                <a:latin typeface="Carlito"/>
                <a:cs typeface="Carlito"/>
              </a:rPr>
              <a:t>1-17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1-20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6407607"/>
            <a:ext cx="841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20 -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8180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Mobile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Computers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and Mobile </a:t>
            </a: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Devices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95400" y="1552575"/>
            <a:ext cx="6543675" cy="1190625"/>
            <a:chOff x="1295400" y="1552575"/>
            <a:chExt cx="6543675" cy="1190625"/>
          </a:xfrm>
        </p:grpSpPr>
        <p:sp>
          <p:nvSpPr>
            <p:cNvPr id="4" name="object 4"/>
            <p:cNvSpPr/>
            <p:nvPr/>
          </p:nvSpPr>
          <p:spPr>
            <a:xfrm>
              <a:off x="1828800" y="1552575"/>
              <a:ext cx="6010275" cy="1190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5400" y="1552575"/>
              <a:ext cx="1190625" cy="11906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95400" y="2933700"/>
            <a:ext cx="6543675" cy="1181100"/>
            <a:chOff x="1295400" y="2933700"/>
            <a:chExt cx="6543675" cy="1181100"/>
          </a:xfrm>
        </p:grpSpPr>
        <p:sp>
          <p:nvSpPr>
            <p:cNvPr id="7" name="object 7"/>
            <p:cNvSpPr/>
            <p:nvPr/>
          </p:nvSpPr>
          <p:spPr>
            <a:xfrm>
              <a:off x="1828800" y="2933700"/>
              <a:ext cx="6010275" cy="1181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5400" y="2933700"/>
              <a:ext cx="1190625" cy="1181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828800" y="4305300"/>
            <a:ext cx="6010275" cy="1181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63698" y="1735582"/>
            <a:ext cx="4777740" cy="3415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FFFFFF"/>
                </a:solidFill>
                <a:latin typeface="Carlito"/>
                <a:cs typeface="Carlito"/>
              </a:rPr>
              <a:t>Handheld</a:t>
            </a:r>
            <a:r>
              <a:rPr sz="42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200" spc="-15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endParaRPr sz="4200">
              <a:latin typeface="Carlito"/>
              <a:cs typeface="Carlito"/>
            </a:endParaRPr>
          </a:p>
          <a:p>
            <a:pPr marL="12700" marR="5080" algn="ctr">
              <a:lnSpc>
                <a:spcPts val="10820"/>
              </a:lnSpc>
              <a:spcBef>
                <a:spcPts val="1325"/>
              </a:spcBef>
            </a:pPr>
            <a:r>
              <a:rPr sz="4200" spc="-20" dirty="0">
                <a:solidFill>
                  <a:srgbClr val="FFFFFF"/>
                </a:solidFill>
                <a:latin typeface="Carlito"/>
                <a:cs typeface="Carlito"/>
              </a:rPr>
              <a:t>Portable </a:t>
            </a:r>
            <a:r>
              <a:rPr sz="4200" dirty="0">
                <a:solidFill>
                  <a:srgbClr val="FFFFFF"/>
                </a:solidFill>
                <a:latin typeface="Carlito"/>
                <a:cs typeface="Carlito"/>
              </a:rPr>
              <a:t>media</a:t>
            </a:r>
            <a:r>
              <a:rPr sz="42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200" spc="-25" dirty="0">
                <a:solidFill>
                  <a:srgbClr val="FFFFFF"/>
                </a:solidFill>
                <a:latin typeface="Carlito"/>
                <a:cs typeface="Carlito"/>
              </a:rPr>
              <a:t>player  </a:t>
            </a:r>
            <a:r>
              <a:rPr sz="4200" spc="-15" dirty="0">
                <a:solidFill>
                  <a:srgbClr val="FFFFFF"/>
                </a:solidFill>
                <a:latin typeface="Carlito"/>
                <a:cs typeface="Carlito"/>
              </a:rPr>
              <a:t>Digital</a:t>
            </a:r>
            <a:r>
              <a:rPr sz="4200" spc="-20" dirty="0">
                <a:solidFill>
                  <a:srgbClr val="FFFFFF"/>
                </a:solidFill>
                <a:latin typeface="Carlito"/>
                <a:cs typeface="Carlito"/>
              </a:rPr>
              <a:t> camera</a:t>
            </a:r>
            <a:endParaRPr sz="42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95400" y="4305300"/>
            <a:ext cx="1190625" cy="1181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1140" y="6628586"/>
            <a:ext cx="11112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rlito"/>
                <a:cs typeface="Carlito"/>
              </a:rPr>
              <a:t>Figures </a:t>
            </a:r>
            <a:r>
              <a:rPr sz="1100" dirty="0">
                <a:latin typeface="Carlito"/>
                <a:cs typeface="Carlito"/>
              </a:rPr>
              <a:t>1-21 </a:t>
            </a:r>
            <a:r>
              <a:rPr sz="1100" spc="-65" dirty="0">
                <a:latin typeface="Arial"/>
                <a:cs typeface="Arial"/>
              </a:rPr>
              <a:t>–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dirty="0">
                <a:latin typeface="Carlito"/>
                <a:cs typeface="Carlito"/>
              </a:rPr>
              <a:t>1-23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140" y="6409131"/>
            <a:ext cx="7753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rlito"/>
                <a:cs typeface="Carlito"/>
              </a:rPr>
              <a:t>Pages 22 -</a:t>
            </a:r>
            <a:r>
              <a:rPr sz="1100" spc="-114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23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254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Game</a:t>
            </a:r>
            <a:r>
              <a:rPr sz="4000" b="1" spc="-8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Consoles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22262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20" dirty="0">
                <a:solidFill>
                  <a:srgbClr val="DB7530"/>
                </a:solidFill>
                <a:latin typeface="Carlito"/>
                <a:cs typeface="Carlito"/>
              </a:rPr>
              <a:t>game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console </a:t>
            </a:r>
            <a:r>
              <a:rPr sz="2800" spc="-5" dirty="0">
                <a:latin typeface="Carlito"/>
                <a:cs typeface="Carlito"/>
              </a:rPr>
              <a:t>is a  mobile </a:t>
            </a:r>
            <a:r>
              <a:rPr sz="2800" spc="-10" dirty="0">
                <a:latin typeface="Carlito"/>
                <a:cs typeface="Carlito"/>
              </a:rPr>
              <a:t>computing  device </a:t>
            </a:r>
            <a:r>
              <a:rPr sz="2800" spc="-5" dirty="0">
                <a:latin typeface="Carlito"/>
                <a:cs typeface="Carlito"/>
              </a:rPr>
              <a:t>designed </a:t>
            </a:r>
            <a:r>
              <a:rPr sz="2800" spc="-30" dirty="0">
                <a:latin typeface="Carlito"/>
                <a:cs typeface="Carlito"/>
              </a:rPr>
              <a:t>for  </a:t>
            </a:r>
            <a:r>
              <a:rPr sz="2800" spc="-15" dirty="0">
                <a:latin typeface="Carlito"/>
                <a:cs typeface="Carlito"/>
              </a:rPr>
              <a:t>single-player </a:t>
            </a:r>
            <a:r>
              <a:rPr sz="2800" spc="-10" dirty="0">
                <a:latin typeface="Carlito"/>
                <a:cs typeface="Carlito"/>
              </a:rPr>
              <a:t>or  </a:t>
            </a:r>
            <a:r>
              <a:rPr sz="2800" spc="-15" dirty="0">
                <a:latin typeface="Carlito"/>
                <a:cs typeface="Carlito"/>
              </a:rPr>
              <a:t>multiplayer </a:t>
            </a:r>
            <a:r>
              <a:rPr sz="2800" spc="-10" dirty="0">
                <a:latin typeface="Carlito"/>
                <a:cs typeface="Carlito"/>
              </a:rPr>
              <a:t>video  games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835924"/>
            <a:ext cx="4038600" cy="405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4183"/>
            <a:ext cx="66548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rlito"/>
                <a:cs typeface="Carlito"/>
              </a:rPr>
              <a:t>Page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24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rlito"/>
                <a:cs typeface="Carlito"/>
              </a:rPr>
              <a:t>Figure</a:t>
            </a:r>
            <a:r>
              <a:rPr sz="1100" spc="-7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1-24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51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574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Se</a:t>
            </a:r>
            <a:r>
              <a:rPr sz="4000" b="1" spc="20" dirty="0">
                <a:solidFill>
                  <a:srgbClr val="5F497A"/>
                </a:solidFill>
                <a:latin typeface="Carlito"/>
                <a:cs typeface="Carlito"/>
              </a:rPr>
              <a:t>r</a:t>
            </a:r>
            <a:r>
              <a:rPr sz="4000" b="1" spc="-40" dirty="0">
                <a:solidFill>
                  <a:srgbClr val="5F497A"/>
                </a:solidFill>
                <a:latin typeface="Carlito"/>
                <a:cs typeface="Carlito"/>
              </a:rPr>
              <a:t>v</a:t>
            </a: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e</a:t>
            </a:r>
            <a:r>
              <a:rPr sz="4000" b="1" spc="-55" dirty="0">
                <a:solidFill>
                  <a:srgbClr val="5F497A"/>
                </a:solidFill>
                <a:latin typeface="Carlito"/>
                <a:cs typeface="Carlito"/>
              </a:rPr>
              <a:t>r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28415" cy="3272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5" dirty="0">
                <a:solidFill>
                  <a:srgbClr val="DB7530"/>
                </a:solidFill>
                <a:latin typeface="Carlito"/>
                <a:cs typeface="Carlito"/>
              </a:rPr>
              <a:t>server </a:t>
            </a:r>
            <a:r>
              <a:rPr sz="2800" spc="-20" dirty="0">
                <a:latin typeface="Carlito"/>
                <a:cs typeface="Carlito"/>
              </a:rPr>
              <a:t>controls </a:t>
            </a:r>
            <a:r>
              <a:rPr sz="2800" spc="-5" dirty="0">
                <a:latin typeface="Carlito"/>
                <a:cs typeface="Carlito"/>
              </a:rPr>
              <a:t>access 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hardware,  </a:t>
            </a:r>
            <a:r>
              <a:rPr sz="2800" spc="-15" dirty="0">
                <a:latin typeface="Carlito"/>
                <a:cs typeface="Carlito"/>
              </a:rPr>
              <a:t>software,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other  </a:t>
            </a:r>
            <a:r>
              <a:rPr sz="2800" spc="-15" dirty="0">
                <a:latin typeface="Carlito"/>
                <a:cs typeface="Carlito"/>
              </a:rPr>
              <a:t>resources </a:t>
            </a:r>
            <a:r>
              <a:rPr sz="2800" dirty="0">
                <a:latin typeface="Carlito"/>
                <a:cs typeface="Carlito"/>
              </a:rPr>
              <a:t>on 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network</a:t>
            </a:r>
            <a:endParaRPr sz="2800">
              <a:latin typeface="Carlito"/>
              <a:cs typeface="Carlito"/>
            </a:endParaRPr>
          </a:p>
          <a:p>
            <a:pPr marL="756285" marR="370205" indent="-28702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latin typeface="Carlito"/>
                <a:cs typeface="Carlito"/>
              </a:rPr>
              <a:t>Provides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5" dirty="0">
                <a:latin typeface="Carlito"/>
                <a:cs typeface="Carlito"/>
              </a:rPr>
              <a:t>centralized  </a:t>
            </a:r>
            <a:r>
              <a:rPr sz="2400" spc="-20" dirty="0">
                <a:latin typeface="Carlito"/>
                <a:cs typeface="Carlito"/>
              </a:rPr>
              <a:t>storage </a:t>
            </a:r>
            <a:r>
              <a:rPr sz="2400" spc="-10" dirty="0">
                <a:latin typeface="Carlito"/>
                <a:cs typeface="Carlito"/>
              </a:rPr>
              <a:t>area </a:t>
            </a:r>
            <a:r>
              <a:rPr sz="2400" spc="-20" dirty="0">
                <a:latin typeface="Carlito"/>
                <a:cs typeface="Carlito"/>
              </a:rPr>
              <a:t>for  </a:t>
            </a:r>
            <a:r>
              <a:rPr sz="2400" spc="-15" dirty="0">
                <a:latin typeface="Carlito"/>
                <a:cs typeface="Carlito"/>
              </a:rPr>
              <a:t>programs, data, </a:t>
            </a:r>
            <a:r>
              <a:rPr sz="2400" dirty="0">
                <a:latin typeface="Carlito"/>
                <a:cs typeface="Carlito"/>
              </a:rPr>
              <a:t>and  </a:t>
            </a:r>
            <a:r>
              <a:rPr sz="2400" spc="-10" dirty="0">
                <a:latin typeface="Carlito"/>
                <a:cs typeface="Carlito"/>
              </a:rPr>
              <a:t>information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168651"/>
            <a:ext cx="4038600" cy="3388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1-25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51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24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564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Mainframes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43654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5" dirty="0">
                <a:solidFill>
                  <a:srgbClr val="DB7530"/>
                </a:solidFill>
                <a:latin typeface="Carlito"/>
                <a:cs typeface="Carlito"/>
              </a:rPr>
              <a:t>mainframe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15" dirty="0">
                <a:latin typeface="Carlito"/>
                <a:cs typeface="Carlito"/>
              </a:rPr>
              <a:t>large,  expensive, </a:t>
            </a:r>
            <a:r>
              <a:rPr sz="2800" spc="-10" dirty="0">
                <a:latin typeface="Carlito"/>
                <a:cs typeface="Carlito"/>
              </a:rPr>
              <a:t>powerful  </a:t>
            </a:r>
            <a:r>
              <a:rPr sz="2800" spc="-15" dirty="0">
                <a:latin typeface="Carlito"/>
                <a:cs typeface="Carlito"/>
              </a:rPr>
              <a:t>computer </a:t>
            </a:r>
            <a:r>
              <a:rPr sz="2800" spc="-10" dirty="0">
                <a:latin typeface="Carlito"/>
                <a:cs typeface="Carlito"/>
              </a:rPr>
              <a:t>that can  handle </a:t>
            </a:r>
            <a:r>
              <a:rPr sz="2800" spc="-15" dirty="0">
                <a:latin typeface="Carlito"/>
                <a:cs typeface="Carlito"/>
              </a:rPr>
              <a:t>hundreds </a:t>
            </a:r>
            <a:r>
              <a:rPr sz="2800" spc="-10" dirty="0">
                <a:latin typeface="Carlito"/>
                <a:cs typeface="Carlito"/>
              </a:rPr>
              <a:t>or  </a:t>
            </a:r>
            <a:r>
              <a:rPr sz="2800" spc="-5" dirty="0">
                <a:latin typeface="Carlito"/>
                <a:cs typeface="Carlito"/>
              </a:rPr>
              <a:t>thousands of </a:t>
            </a:r>
            <a:r>
              <a:rPr sz="2800" spc="-10" dirty="0">
                <a:latin typeface="Carlito"/>
                <a:cs typeface="Carlito"/>
              </a:rPr>
              <a:t>connected  </a:t>
            </a:r>
            <a:r>
              <a:rPr sz="2800" spc="-20" dirty="0">
                <a:latin typeface="Carlito"/>
                <a:cs typeface="Carlito"/>
              </a:rPr>
              <a:t>users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simultaneously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795602"/>
            <a:ext cx="4038600" cy="4135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1-26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51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817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Supercomputers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051165" cy="2369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supercomputer </a:t>
            </a:r>
            <a:r>
              <a:rPr sz="3200" dirty="0">
                <a:latin typeface="Carlito"/>
                <a:cs typeface="Carlito"/>
              </a:rPr>
              <a:t>is the </a:t>
            </a:r>
            <a:r>
              <a:rPr sz="3200" spc="-25" dirty="0">
                <a:latin typeface="Carlito"/>
                <a:cs typeface="Carlito"/>
              </a:rPr>
              <a:t>fastest, </a:t>
            </a:r>
            <a:r>
              <a:rPr sz="3200" spc="-10" dirty="0">
                <a:latin typeface="Carlito"/>
                <a:cs typeface="Carlito"/>
              </a:rPr>
              <a:t>most </a:t>
            </a:r>
            <a:r>
              <a:rPr sz="3200" spc="-5" dirty="0">
                <a:latin typeface="Carlito"/>
                <a:cs typeface="Carlito"/>
              </a:rPr>
              <a:t>powerful  </a:t>
            </a:r>
            <a:r>
              <a:rPr sz="3200" spc="-10" dirty="0">
                <a:latin typeface="Carlito"/>
                <a:cs typeface="Carlito"/>
              </a:rPr>
              <a:t>computer</a:t>
            </a:r>
            <a:endParaRPr sz="3200">
              <a:latin typeface="Carlito"/>
              <a:cs typeface="Carlito"/>
            </a:endParaRPr>
          </a:p>
          <a:p>
            <a:pPr marL="756285" marR="118745" indent="-287020" algn="just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800" spc="-30" dirty="0">
                <a:latin typeface="Carlito"/>
                <a:cs typeface="Carlito"/>
              </a:rPr>
              <a:t>Fastest </a:t>
            </a:r>
            <a:r>
              <a:rPr sz="2800" spc="-20" dirty="0">
                <a:latin typeface="Carlito"/>
                <a:cs typeface="Carlito"/>
              </a:rPr>
              <a:t>supercomputers are </a:t>
            </a:r>
            <a:r>
              <a:rPr sz="2800" spc="-10" dirty="0">
                <a:latin typeface="Carlito"/>
                <a:cs typeface="Carlito"/>
              </a:rPr>
              <a:t>capable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processing  more </a:t>
            </a:r>
            <a:r>
              <a:rPr sz="2800" spc="-10" dirty="0">
                <a:latin typeface="Carlito"/>
                <a:cs typeface="Carlito"/>
              </a:rPr>
              <a:t>than one quadrillion instructions </a:t>
            </a: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10" dirty="0">
                <a:latin typeface="Carlito"/>
                <a:cs typeface="Carlito"/>
              </a:rPr>
              <a:t>single  second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7000" y="3657536"/>
            <a:ext cx="3922903" cy="2582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1-27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33184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702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Embedded</a:t>
            </a:r>
            <a:r>
              <a:rPr sz="4000" b="1" spc="-40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Computers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79462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An </a:t>
            </a:r>
            <a:r>
              <a:rPr sz="3200" b="1" spc="-5" dirty="0">
                <a:solidFill>
                  <a:srgbClr val="E36C09"/>
                </a:solidFill>
                <a:latin typeface="Carlito"/>
                <a:cs typeface="Carlito"/>
              </a:rPr>
              <a:t>embedded </a:t>
            </a:r>
            <a:r>
              <a:rPr sz="3200" b="1" spc="-10" dirty="0">
                <a:solidFill>
                  <a:srgbClr val="E36C09"/>
                </a:solidFill>
                <a:latin typeface="Carlito"/>
                <a:cs typeface="Carlito"/>
              </a:rPr>
              <a:t>computer </a:t>
            </a:r>
            <a:r>
              <a:rPr sz="3200" dirty="0">
                <a:latin typeface="Carlito"/>
                <a:cs typeface="Carlito"/>
              </a:rPr>
              <a:t>is a </a:t>
            </a:r>
            <a:r>
              <a:rPr sz="3200" spc="-5" dirty="0">
                <a:latin typeface="Carlito"/>
                <a:cs typeface="Carlito"/>
              </a:rPr>
              <a:t>special-purpose  </a:t>
            </a:r>
            <a:r>
              <a:rPr sz="3200" spc="-10" dirty="0">
                <a:latin typeface="Carlito"/>
                <a:cs typeface="Carlito"/>
              </a:rPr>
              <a:t>computer </a:t>
            </a:r>
            <a:r>
              <a:rPr sz="3200" spc="-15" dirty="0">
                <a:latin typeface="Carlito"/>
                <a:cs typeface="Carlito"/>
              </a:rPr>
              <a:t>that </a:t>
            </a:r>
            <a:r>
              <a:rPr sz="3200" spc="-5" dirty="0">
                <a:latin typeface="Carlito"/>
                <a:cs typeface="Carlito"/>
              </a:rPr>
              <a:t>functions </a:t>
            </a:r>
            <a:r>
              <a:rPr sz="3200" dirty="0">
                <a:latin typeface="Carlito"/>
                <a:cs typeface="Carlito"/>
              </a:rPr>
              <a:t>as a </a:t>
            </a:r>
            <a:r>
              <a:rPr sz="3200" spc="-10" dirty="0">
                <a:latin typeface="Carlito"/>
                <a:cs typeface="Carlito"/>
              </a:rPr>
              <a:t>component </a:t>
            </a:r>
            <a:r>
              <a:rPr sz="3200" dirty="0">
                <a:latin typeface="Carlito"/>
                <a:cs typeface="Carlito"/>
              </a:rPr>
              <a:t>in a  </a:t>
            </a:r>
            <a:r>
              <a:rPr sz="3200" spc="-15" dirty="0">
                <a:latin typeface="Carlito"/>
                <a:cs typeface="Carlito"/>
              </a:rPr>
              <a:t>larger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product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725" y="3448050"/>
            <a:ext cx="1724025" cy="619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4649" y="3522345"/>
            <a:ext cx="752475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20955">
              <a:lnSpc>
                <a:spcPts val="1430"/>
              </a:lnSpc>
              <a:spcBef>
                <a:spcPts val="250"/>
              </a:spcBef>
            </a:pPr>
            <a:r>
              <a:rPr sz="1300" spc="-10" dirty="0">
                <a:solidFill>
                  <a:srgbClr val="FFFFFF"/>
                </a:solidFill>
                <a:latin typeface="Carlito"/>
                <a:cs typeface="Carlito"/>
              </a:rPr>
              <a:t>Consumer  E</a:t>
            </a:r>
            <a:r>
              <a:rPr sz="1300" spc="-5" dirty="0">
                <a:solidFill>
                  <a:srgbClr val="FFFFFF"/>
                </a:solidFill>
                <a:latin typeface="Carlito"/>
                <a:cs typeface="Carlito"/>
              </a:rPr>
              <a:t>le</a:t>
            </a:r>
            <a:r>
              <a:rPr sz="13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300" spc="-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3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300" spc="-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300" spc="-5" dirty="0">
                <a:solidFill>
                  <a:srgbClr val="FFFFFF"/>
                </a:solidFill>
                <a:latin typeface="Carlito"/>
                <a:cs typeface="Carlito"/>
              </a:rPr>
              <a:t>nics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296" y="3953255"/>
            <a:ext cx="1711960" cy="2060575"/>
            <a:chOff x="82296" y="3953255"/>
            <a:chExt cx="1711960" cy="2060575"/>
          </a:xfrm>
        </p:grpSpPr>
        <p:sp>
          <p:nvSpPr>
            <p:cNvPr id="7" name="object 7"/>
            <p:cNvSpPr/>
            <p:nvPr/>
          </p:nvSpPr>
          <p:spPr>
            <a:xfrm>
              <a:off x="108203" y="3953255"/>
              <a:ext cx="1685544" cy="2060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296" y="3959351"/>
              <a:ext cx="1647444" cy="19400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0190" y="3972852"/>
            <a:ext cx="1601470" cy="1975485"/>
          </a:xfrm>
          <a:prstGeom prst="rect">
            <a:avLst/>
          </a:prstGeom>
          <a:solidFill>
            <a:srgbClr val="FBDDCF">
              <a:alpha val="90194"/>
            </a:srgbClr>
          </a:solidFill>
        </p:spPr>
        <p:txBody>
          <a:bodyPr vert="horz" wrap="square" lIns="0" tIns="67945" rIns="0" bIns="0" rtlCol="0">
            <a:spAutoFit/>
          </a:bodyPr>
          <a:lstStyle/>
          <a:p>
            <a:pPr marL="189865" marR="194310" indent="-114300">
              <a:lnSpc>
                <a:spcPts val="1430"/>
              </a:lnSpc>
              <a:spcBef>
                <a:spcPts val="535"/>
              </a:spcBef>
              <a:buFont typeface="Arial"/>
              <a:buChar char="•"/>
              <a:tabLst>
                <a:tab pos="190500" algn="l"/>
              </a:tabLst>
            </a:pPr>
            <a:r>
              <a:rPr sz="1300" spc="-5" dirty="0">
                <a:latin typeface="Carlito"/>
                <a:cs typeface="Carlito"/>
              </a:rPr>
              <a:t>Mobile and</a:t>
            </a:r>
            <a:r>
              <a:rPr sz="1300" spc="-70" dirty="0">
                <a:latin typeface="Carlito"/>
                <a:cs typeface="Carlito"/>
              </a:rPr>
              <a:t> </a:t>
            </a:r>
            <a:r>
              <a:rPr sz="1300" spc="-5" dirty="0">
                <a:latin typeface="Carlito"/>
                <a:cs typeface="Carlito"/>
              </a:rPr>
              <a:t>digital  telephones</a:t>
            </a:r>
            <a:endParaRPr sz="1300">
              <a:latin typeface="Carlito"/>
              <a:cs typeface="Carlito"/>
            </a:endParaRPr>
          </a:p>
          <a:p>
            <a:pPr marL="189865" indent="-114935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190500" algn="l"/>
              </a:tabLst>
            </a:pPr>
            <a:r>
              <a:rPr sz="1300" spc="-5" dirty="0">
                <a:latin typeface="Carlito"/>
                <a:cs typeface="Carlito"/>
              </a:rPr>
              <a:t>Digital</a:t>
            </a:r>
            <a:r>
              <a:rPr sz="1300" spc="-15" dirty="0">
                <a:latin typeface="Carlito"/>
                <a:cs typeface="Carlito"/>
              </a:rPr>
              <a:t> </a:t>
            </a:r>
            <a:r>
              <a:rPr sz="1300" spc="-5" dirty="0">
                <a:latin typeface="Carlito"/>
                <a:cs typeface="Carlito"/>
              </a:rPr>
              <a:t>televisions</a:t>
            </a:r>
            <a:endParaRPr sz="1300">
              <a:latin typeface="Carlito"/>
              <a:cs typeface="Carlito"/>
            </a:endParaRPr>
          </a:p>
          <a:p>
            <a:pPr marL="189865" indent="-1149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90500" algn="l"/>
              </a:tabLst>
            </a:pPr>
            <a:r>
              <a:rPr sz="1300" spc="-5" dirty="0">
                <a:latin typeface="Carlito"/>
                <a:cs typeface="Carlito"/>
              </a:rPr>
              <a:t>Cameras</a:t>
            </a:r>
            <a:endParaRPr sz="1300">
              <a:latin typeface="Carlito"/>
              <a:cs typeface="Carlito"/>
            </a:endParaRPr>
          </a:p>
          <a:p>
            <a:pPr marL="189865" indent="-11493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90500" algn="l"/>
              </a:tabLst>
            </a:pPr>
            <a:r>
              <a:rPr sz="1300" spc="-5" dirty="0">
                <a:latin typeface="Carlito"/>
                <a:cs typeface="Carlito"/>
              </a:rPr>
              <a:t>Video</a:t>
            </a:r>
            <a:r>
              <a:rPr sz="1300" spc="-20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recorders</a:t>
            </a:r>
            <a:endParaRPr sz="1300">
              <a:latin typeface="Carlito"/>
              <a:cs typeface="Carlito"/>
            </a:endParaRPr>
          </a:p>
          <a:p>
            <a:pPr marL="189865" marR="308610" indent="-114300">
              <a:lnSpc>
                <a:spcPts val="1430"/>
              </a:lnSpc>
              <a:spcBef>
                <a:spcPts val="265"/>
              </a:spcBef>
              <a:buFont typeface="Arial"/>
              <a:buChar char="•"/>
              <a:tabLst>
                <a:tab pos="190500" algn="l"/>
              </a:tabLst>
            </a:pPr>
            <a:r>
              <a:rPr sz="1300" spc="-15" dirty="0">
                <a:latin typeface="Carlito"/>
                <a:cs typeface="Carlito"/>
              </a:rPr>
              <a:t>DVD players </a:t>
            </a:r>
            <a:r>
              <a:rPr sz="1300" spc="-5" dirty="0">
                <a:latin typeface="Carlito"/>
                <a:cs typeface="Carlito"/>
              </a:rPr>
              <a:t>and  </a:t>
            </a:r>
            <a:r>
              <a:rPr sz="1300" spc="-10" dirty="0">
                <a:latin typeface="Carlito"/>
                <a:cs typeface="Carlito"/>
              </a:rPr>
              <a:t>recorders</a:t>
            </a:r>
            <a:endParaRPr sz="1300">
              <a:latin typeface="Carlito"/>
              <a:cs typeface="Carlito"/>
            </a:endParaRPr>
          </a:p>
          <a:p>
            <a:pPr marL="189865" marR="701040" indent="-114300">
              <a:lnSpc>
                <a:spcPts val="1430"/>
              </a:lnSpc>
              <a:spcBef>
                <a:spcPts val="225"/>
              </a:spcBef>
              <a:buFont typeface="Arial"/>
              <a:buChar char="•"/>
              <a:tabLst>
                <a:tab pos="190500" algn="l"/>
              </a:tabLst>
            </a:pPr>
            <a:r>
              <a:rPr sz="1300" spc="-15" dirty="0">
                <a:latin typeface="Carlito"/>
                <a:cs typeface="Carlito"/>
              </a:rPr>
              <a:t>A</a:t>
            </a:r>
            <a:r>
              <a:rPr sz="1300" spc="-10" dirty="0">
                <a:latin typeface="Carlito"/>
                <a:cs typeface="Carlito"/>
              </a:rPr>
              <a:t>n</a:t>
            </a:r>
            <a:r>
              <a:rPr sz="1300" spc="-20" dirty="0">
                <a:latin typeface="Carlito"/>
                <a:cs typeface="Carlito"/>
              </a:rPr>
              <a:t>sw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dirty="0">
                <a:latin typeface="Carlito"/>
                <a:cs typeface="Carlito"/>
              </a:rPr>
              <a:t>r</a:t>
            </a:r>
            <a:r>
              <a:rPr sz="1300" spc="-5" dirty="0">
                <a:latin typeface="Carlito"/>
                <a:cs typeface="Carlito"/>
              </a:rPr>
              <a:t>ing  machines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95475" y="3448050"/>
            <a:ext cx="1724025" cy="619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29408" y="3522345"/>
            <a:ext cx="1263015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77190" marR="5080" indent="-365125">
              <a:lnSpc>
                <a:spcPts val="1430"/>
              </a:lnSpc>
              <a:spcBef>
                <a:spcPts val="250"/>
              </a:spcBef>
            </a:pPr>
            <a:r>
              <a:rPr sz="1300" spc="-10" dirty="0">
                <a:solidFill>
                  <a:srgbClr val="FFFFFF"/>
                </a:solidFill>
                <a:latin typeface="Carlito"/>
                <a:cs typeface="Carlito"/>
              </a:rPr>
              <a:t>Home Automation  </a:t>
            </a:r>
            <a:r>
              <a:rPr sz="1300" spc="-5" dirty="0">
                <a:solidFill>
                  <a:srgbClr val="FFFFFF"/>
                </a:solidFill>
                <a:latin typeface="Carlito"/>
                <a:cs typeface="Carlito"/>
              </a:rPr>
              <a:t>Devices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92807" y="3953255"/>
            <a:ext cx="1711960" cy="2060575"/>
            <a:chOff x="1892807" y="3953255"/>
            <a:chExt cx="1711960" cy="2060575"/>
          </a:xfrm>
        </p:grpSpPr>
        <p:sp>
          <p:nvSpPr>
            <p:cNvPr id="13" name="object 13"/>
            <p:cNvSpPr/>
            <p:nvPr/>
          </p:nvSpPr>
          <p:spPr>
            <a:xfrm>
              <a:off x="1918715" y="3953255"/>
              <a:ext cx="1685544" cy="2060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92807" y="3959351"/>
              <a:ext cx="1708404" cy="13655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60879" y="3972852"/>
            <a:ext cx="1601470" cy="1975485"/>
          </a:xfrm>
          <a:prstGeom prst="rect">
            <a:avLst/>
          </a:prstGeom>
          <a:solidFill>
            <a:srgbClr val="FBDDCF">
              <a:alpha val="90194"/>
            </a:srgbClr>
          </a:solidFill>
        </p:spPr>
        <p:txBody>
          <a:bodyPr vert="horz" wrap="square" lIns="0" tIns="48260" rIns="0" bIns="0" rtlCol="0">
            <a:spAutoFit/>
          </a:bodyPr>
          <a:lstStyle/>
          <a:p>
            <a:pPr marL="189865" indent="-1149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90500" algn="l"/>
              </a:tabLst>
            </a:pPr>
            <a:r>
              <a:rPr sz="1300" spc="-10" dirty="0">
                <a:latin typeface="Carlito"/>
                <a:cs typeface="Carlito"/>
              </a:rPr>
              <a:t>Thermostats</a:t>
            </a:r>
            <a:endParaRPr sz="1300">
              <a:latin typeface="Carlito"/>
              <a:cs typeface="Carlito"/>
            </a:endParaRPr>
          </a:p>
          <a:p>
            <a:pPr marL="189865" indent="-11493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90500" algn="l"/>
              </a:tabLst>
            </a:pPr>
            <a:r>
              <a:rPr sz="1300" spc="-5" dirty="0">
                <a:latin typeface="Carlito"/>
                <a:cs typeface="Carlito"/>
              </a:rPr>
              <a:t>Sprinkling</a:t>
            </a:r>
            <a:r>
              <a:rPr sz="1300" spc="-30" dirty="0">
                <a:latin typeface="Carlito"/>
                <a:cs typeface="Carlito"/>
              </a:rPr>
              <a:t> </a:t>
            </a:r>
            <a:r>
              <a:rPr sz="1300" spc="-15" dirty="0">
                <a:latin typeface="Carlito"/>
                <a:cs typeface="Carlito"/>
              </a:rPr>
              <a:t>systems</a:t>
            </a:r>
            <a:endParaRPr sz="1300">
              <a:latin typeface="Carlito"/>
              <a:cs typeface="Carlito"/>
            </a:endParaRPr>
          </a:p>
          <a:p>
            <a:pPr marL="189865" indent="-114935">
              <a:lnSpc>
                <a:spcPts val="1495"/>
              </a:lnSpc>
              <a:spcBef>
                <a:spcPts val="110"/>
              </a:spcBef>
              <a:buFont typeface="Arial"/>
              <a:buChar char="•"/>
              <a:tabLst>
                <a:tab pos="190500" algn="l"/>
              </a:tabLst>
            </a:pPr>
            <a:r>
              <a:rPr sz="1300" spc="-5" dirty="0">
                <a:latin typeface="Carlito"/>
                <a:cs typeface="Carlito"/>
              </a:rPr>
              <a:t>Security</a:t>
            </a:r>
            <a:endParaRPr sz="1300">
              <a:latin typeface="Carlito"/>
              <a:cs typeface="Carlito"/>
            </a:endParaRPr>
          </a:p>
          <a:p>
            <a:pPr marL="189865">
              <a:lnSpc>
                <a:spcPts val="1495"/>
              </a:lnSpc>
            </a:pPr>
            <a:r>
              <a:rPr sz="1300" spc="-5" dirty="0">
                <a:latin typeface="Carlito"/>
                <a:cs typeface="Carlito"/>
              </a:rPr>
              <a:t>monitoring</a:t>
            </a:r>
            <a:r>
              <a:rPr sz="1300" spc="-25" dirty="0">
                <a:latin typeface="Carlito"/>
                <a:cs typeface="Carlito"/>
              </a:rPr>
              <a:t> </a:t>
            </a:r>
            <a:r>
              <a:rPr sz="1300" spc="-15" dirty="0">
                <a:latin typeface="Carlito"/>
                <a:cs typeface="Carlito"/>
              </a:rPr>
              <a:t>systems</a:t>
            </a:r>
            <a:endParaRPr sz="1300">
              <a:latin typeface="Carlito"/>
              <a:cs typeface="Carlito"/>
            </a:endParaRPr>
          </a:p>
          <a:p>
            <a:pPr marL="189865" indent="-1149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90500" algn="l"/>
              </a:tabLst>
            </a:pPr>
            <a:r>
              <a:rPr sz="1300" spc="-5" dirty="0">
                <a:latin typeface="Carlito"/>
                <a:cs typeface="Carlito"/>
              </a:rPr>
              <a:t>Appliances</a:t>
            </a:r>
            <a:endParaRPr sz="1300">
              <a:latin typeface="Carlito"/>
              <a:cs typeface="Carlito"/>
            </a:endParaRPr>
          </a:p>
          <a:p>
            <a:pPr marL="189865" indent="-11493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90500" algn="l"/>
              </a:tabLst>
            </a:pPr>
            <a:r>
              <a:rPr sz="1300" spc="-5" dirty="0">
                <a:latin typeface="Carlito"/>
                <a:cs typeface="Carlito"/>
              </a:rPr>
              <a:t>Lights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05225" y="3457575"/>
            <a:ext cx="1724025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35628" y="3612896"/>
            <a:ext cx="87439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arlito"/>
                <a:cs typeface="Carlito"/>
              </a:rPr>
              <a:t>Automobiles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03320" y="3953255"/>
            <a:ext cx="1711960" cy="2060575"/>
            <a:chOff x="3703320" y="3953255"/>
            <a:chExt cx="1711960" cy="2060575"/>
          </a:xfrm>
        </p:grpSpPr>
        <p:sp>
          <p:nvSpPr>
            <p:cNvPr id="19" name="object 19"/>
            <p:cNvSpPr/>
            <p:nvPr/>
          </p:nvSpPr>
          <p:spPr>
            <a:xfrm>
              <a:off x="3729228" y="3953255"/>
              <a:ext cx="1685544" cy="2060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03320" y="3959351"/>
              <a:ext cx="1525524" cy="11536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71519" y="3972852"/>
            <a:ext cx="1601470" cy="1975485"/>
          </a:xfrm>
          <a:prstGeom prst="rect">
            <a:avLst/>
          </a:prstGeom>
          <a:solidFill>
            <a:srgbClr val="FBDDCF">
              <a:alpha val="90194"/>
            </a:srgbClr>
          </a:solidFill>
        </p:spPr>
        <p:txBody>
          <a:bodyPr vert="horz" wrap="square" lIns="0" tIns="48260" rIns="0" bIns="0" rtlCol="0">
            <a:spAutoFit/>
          </a:bodyPr>
          <a:lstStyle/>
          <a:p>
            <a:pPr marL="190500" indent="-1149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5" dirty="0">
                <a:latin typeface="Carlito"/>
                <a:cs typeface="Carlito"/>
              </a:rPr>
              <a:t>Antilock</a:t>
            </a:r>
            <a:r>
              <a:rPr sz="1300" spc="-20" dirty="0">
                <a:latin typeface="Carlito"/>
                <a:cs typeface="Carlito"/>
              </a:rPr>
              <a:t> </a:t>
            </a:r>
            <a:r>
              <a:rPr sz="1300" spc="-15" dirty="0">
                <a:latin typeface="Carlito"/>
                <a:cs typeface="Carlito"/>
              </a:rPr>
              <a:t>brakes</a:t>
            </a:r>
            <a:endParaRPr sz="1300">
              <a:latin typeface="Carlito"/>
              <a:cs typeface="Carlito"/>
            </a:endParaRPr>
          </a:p>
          <a:p>
            <a:pPr marL="190500" indent="-114935">
              <a:lnSpc>
                <a:spcPts val="1495"/>
              </a:lnSpc>
              <a:spcBef>
                <a:spcPts val="110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5" dirty="0">
                <a:latin typeface="Carlito"/>
                <a:cs typeface="Carlito"/>
              </a:rPr>
              <a:t>Engine</a:t>
            </a:r>
            <a:r>
              <a:rPr sz="1300" spc="-20" dirty="0">
                <a:latin typeface="Carlito"/>
                <a:cs typeface="Carlito"/>
              </a:rPr>
              <a:t> </a:t>
            </a:r>
            <a:r>
              <a:rPr sz="1300" spc="-15" dirty="0">
                <a:latin typeface="Carlito"/>
                <a:cs typeface="Carlito"/>
              </a:rPr>
              <a:t>control</a:t>
            </a:r>
            <a:endParaRPr sz="1300">
              <a:latin typeface="Carlito"/>
              <a:cs typeface="Carlito"/>
            </a:endParaRPr>
          </a:p>
          <a:p>
            <a:pPr marL="190500">
              <a:lnSpc>
                <a:spcPts val="1495"/>
              </a:lnSpc>
            </a:pPr>
            <a:r>
              <a:rPr sz="1300" spc="-5" dirty="0">
                <a:latin typeface="Carlito"/>
                <a:cs typeface="Carlito"/>
              </a:rPr>
              <a:t>modules</a:t>
            </a:r>
            <a:endParaRPr sz="1300">
              <a:latin typeface="Carlito"/>
              <a:cs typeface="Carlito"/>
            </a:endParaRPr>
          </a:p>
          <a:p>
            <a:pPr marL="190500" indent="-1149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5" dirty="0">
                <a:latin typeface="Carlito"/>
                <a:cs typeface="Carlito"/>
              </a:rPr>
              <a:t>Airbag</a:t>
            </a:r>
            <a:r>
              <a:rPr sz="1300" spc="-15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controller</a:t>
            </a:r>
            <a:endParaRPr sz="1300">
              <a:latin typeface="Carlito"/>
              <a:cs typeface="Carlito"/>
            </a:endParaRPr>
          </a:p>
          <a:p>
            <a:pPr marL="190500" indent="-11493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5" dirty="0">
                <a:latin typeface="Carlito"/>
                <a:cs typeface="Carlito"/>
              </a:rPr>
              <a:t>Cruise</a:t>
            </a:r>
            <a:r>
              <a:rPr sz="1300" spc="-25" dirty="0">
                <a:latin typeface="Carlito"/>
                <a:cs typeface="Carlito"/>
              </a:rPr>
              <a:t> </a:t>
            </a:r>
            <a:r>
              <a:rPr sz="1300" spc="-15" dirty="0">
                <a:latin typeface="Carlito"/>
                <a:cs typeface="Carlito"/>
              </a:rPr>
              <a:t>control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14975" y="3448050"/>
            <a:ext cx="1724025" cy="6191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31509" y="3522345"/>
            <a:ext cx="1304290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19710" marR="5080" indent="-207645">
              <a:lnSpc>
                <a:spcPts val="1430"/>
              </a:lnSpc>
              <a:spcBef>
                <a:spcPts val="250"/>
              </a:spcBef>
            </a:pPr>
            <a:r>
              <a:rPr sz="1300" spc="-10" dirty="0">
                <a:solidFill>
                  <a:srgbClr val="FFFFFF"/>
                </a:solidFill>
                <a:latin typeface="Carlito"/>
                <a:cs typeface="Carlito"/>
              </a:rPr>
              <a:t>Process Controllers  </a:t>
            </a:r>
            <a:r>
              <a:rPr sz="1300" spc="-5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13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rlito"/>
                <a:cs typeface="Carlito"/>
              </a:rPr>
              <a:t>Robotics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515355" y="3953255"/>
            <a:ext cx="1740535" cy="2060575"/>
            <a:chOff x="5515355" y="3953255"/>
            <a:chExt cx="1740535" cy="2060575"/>
          </a:xfrm>
        </p:grpSpPr>
        <p:sp>
          <p:nvSpPr>
            <p:cNvPr id="25" name="object 25"/>
            <p:cNvSpPr/>
            <p:nvPr/>
          </p:nvSpPr>
          <p:spPr>
            <a:xfrm>
              <a:off x="5539739" y="3953255"/>
              <a:ext cx="1685543" cy="2060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15355" y="3959351"/>
              <a:ext cx="1740407" cy="13350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582158" y="3972852"/>
            <a:ext cx="1601470" cy="1975485"/>
          </a:xfrm>
          <a:prstGeom prst="rect">
            <a:avLst/>
          </a:prstGeom>
          <a:solidFill>
            <a:srgbClr val="FBDDCF">
              <a:alpha val="90194"/>
            </a:srgbClr>
          </a:solidFill>
        </p:spPr>
        <p:txBody>
          <a:bodyPr vert="horz" wrap="square" lIns="0" tIns="67945" rIns="0" bIns="0" rtlCol="0">
            <a:spAutoFit/>
          </a:bodyPr>
          <a:lstStyle/>
          <a:p>
            <a:pPr marL="190500" marR="99060" indent="-114300">
              <a:lnSpc>
                <a:spcPts val="1430"/>
              </a:lnSpc>
              <a:spcBef>
                <a:spcPts val="535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10" dirty="0">
                <a:latin typeface="Carlito"/>
                <a:cs typeface="Carlito"/>
              </a:rPr>
              <a:t>Remote</a:t>
            </a:r>
            <a:r>
              <a:rPr sz="1300" spc="-75" dirty="0">
                <a:latin typeface="Carlito"/>
                <a:cs typeface="Carlito"/>
              </a:rPr>
              <a:t> </a:t>
            </a:r>
            <a:r>
              <a:rPr sz="1300" spc="-5" dirty="0">
                <a:latin typeface="Carlito"/>
                <a:cs typeface="Carlito"/>
              </a:rPr>
              <a:t>monitoring  </a:t>
            </a:r>
            <a:r>
              <a:rPr sz="1300" spc="-15" dirty="0">
                <a:latin typeface="Carlito"/>
                <a:cs typeface="Carlito"/>
              </a:rPr>
              <a:t>systems</a:t>
            </a:r>
            <a:endParaRPr sz="1300">
              <a:latin typeface="Carlito"/>
              <a:cs typeface="Carlito"/>
            </a:endParaRPr>
          </a:p>
          <a:p>
            <a:pPr marL="190500" indent="-114935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15" dirty="0">
                <a:latin typeface="Carlito"/>
                <a:cs typeface="Carlito"/>
              </a:rPr>
              <a:t>Power</a:t>
            </a:r>
            <a:r>
              <a:rPr sz="1300" spc="-25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monitors</a:t>
            </a:r>
            <a:endParaRPr sz="1300">
              <a:latin typeface="Carlito"/>
              <a:cs typeface="Carlito"/>
            </a:endParaRPr>
          </a:p>
          <a:p>
            <a:pPr marL="190500" marR="687705" indent="-114300">
              <a:lnSpc>
                <a:spcPts val="1430"/>
              </a:lnSpc>
              <a:spcBef>
                <a:spcPts val="260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5" dirty="0">
                <a:latin typeface="Carlito"/>
                <a:cs typeface="Carlito"/>
              </a:rPr>
              <a:t>Machine  </a:t>
            </a:r>
            <a:r>
              <a:rPr sz="1300" spc="-15" dirty="0">
                <a:latin typeface="Carlito"/>
                <a:cs typeface="Carlito"/>
              </a:rPr>
              <a:t>c</a:t>
            </a:r>
            <a:r>
              <a:rPr sz="1300" spc="-10" dirty="0">
                <a:latin typeface="Carlito"/>
                <a:cs typeface="Carlito"/>
              </a:rPr>
              <a:t>o</a:t>
            </a:r>
            <a:r>
              <a:rPr sz="1300" spc="-15" dirty="0">
                <a:latin typeface="Carlito"/>
                <a:cs typeface="Carlito"/>
              </a:rPr>
              <a:t>n</a:t>
            </a:r>
            <a:r>
              <a:rPr sz="1300" spc="-5" dirty="0">
                <a:latin typeface="Carlito"/>
                <a:cs typeface="Carlito"/>
              </a:rPr>
              <a:t>t</a:t>
            </a:r>
            <a:r>
              <a:rPr sz="1300" spc="-30" dirty="0">
                <a:latin typeface="Carlito"/>
                <a:cs typeface="Carlito"/>
              </a:rPr>
              <a:t>r</a:t>
            </a:r>
            <a:r>
              <a:rPr sz="1300" spc="-10" dirty="0">
                <a:latin typeface="Carlito"/>
                <a:cs typeface="Carlito"/>
              </a:rPr>
              <a:t>ol</a:t>
            </a:r>
            <a:r>
              <a:rPr sz="1300" spc="-5" dirty="0">
                <a:latin typeface="Carlito"/>
                <a:cs typeface="Carlito"/>
              </a:rPr>
              <a:t>le</a:t>
            </a:r>
            <a:r>
              <a:rPr sz="1300" spc="-25" dirty="0">
                <a:latin typeface="Carlito"/>
                <a:cs typeface="Carlito"/>
              </a:rPr>
              <a:t>r</a:t>
            </a:r>
            <a:r>
              <a:rPr sz="1300" spc="-5" dirty="0">
                <a:latin typeface="Carlito"/>
                <a:cs typeface="Carlito"/>
              </a:rPr>
              <a:t>s</a:t>
            </a:r>
            <a:endParaRPr sz="1300">
              <a:latin typeface="Carlito"/>
              <a:cs typeface="Carlito"/>
            </a:endParaRPr>
          </a:p>
          <a:p>
            <a:pPr marL="190500" indent="-114935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5" dirty="0">
                <a:latin typeface="Carlito"/>
                <a:cs typeface="Carlito"/>
              </a:rPr>
              <a:t>Medical</a:t>
            </a:r>
            <a:r>
              <a:rPr sz="1300" spc="-25" dirty="0">
                <a:latin typeface="Carlito"/>
                <a:cs typeface="Carlito"/>
              </a:rPr>
              <a:t> </a:t>
            </a:r>
            <a:r>
              <a:rPr sz="1300" spc="-5" dirty="0">
                <a:latin typeface="Carlito"/>
                <a:cs typeface="Carlito"/>
              </a:rPr>
              <a:t>devices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24725" y="3448050"/>
            <a:ext cx="1724025" cy="6191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495413" y="3522345"/>
            <a:ext cx="1396365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76200">
              <a:lnSpc>
                <a:spcPts val="1430"/>
              </a:lnSpc>
              <a:spcBef>
                <a:spcPts val="250"/>
              </a:spcBef>
            </a:pPr>
            <a:r>
              <a:rPr sz="1300" spc="-10" dirty="0">
                <a:solidFill>
                  <a:srgbClr val="FFFFFF"/>
                </a:solidFill>
                <a:latin typeface="Carlito"/>
                <a:cs typeface="Carlito"/>
              </a:rPr>
              <a:t>Computer </a:t>
            </a:r>
            <a:r>
              <a:rPr sz="1300" spc="-5" dirty="0">
                <a:solidFill>
                  <a:srgbClr val="FFFFFF"/>
                </a:solidFill>
                <a:latin typeface="Carlito"/>
                <a:cs typeface="Carlito"/>
              </a:rPr>
              <a:t>Devices  and Office</a:t>
            </a:r>
            <a:r>
              <a:rPr sz="13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rlito"/>
                <a:cs typeface="Carlito"/>
              </a:rPr>
              <a:t>Machines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325868" y="3953255"/>
            <a:ext cx="1710055" cy="2060575"/>
            <a:chOff x="7325868" y="3953255"/>
            <a:chExt cx="1710055" cy="2060575"/>
          </a:xfrm>
        </p:grpSpPr>
        <p:sp>
          <p:nvSpPr>
            <p:cNvPr id="31" name="object 31"/>
            <p:cNvSpPr/>
            <p:nvPr/>
          </p:nvSpPr>
          <p:spPr>
            <a:xfrm>
              <a:off x="7350252" y="3953255"/>
              <a:ext cx="1685544" cy="20604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25868" y="3959351"/>
              <a:ext cx="1098803" cy="9723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392796" y="3972852"/>
            <a:ext cx="1601470" cy="1975485"/>
          </a:xfrm>
          <a:prstGeom prst="rect">
            <a:avLst/>
          </a:prstGeom>
          <a:solidFill>
            <a:srgbClr val="FBDDCF">
              <a:alpha val="90194"/>
            </a:srgbClr>
          </a:solidFill>
        </p:spPr>
        <p:txBody>
          <a:bodyPr vert="horz" wrap="square" lIns="0" tIns="48260" rIns="0" bIns="0" rtlCol="0">
            <a:spAutoFit/>
          </a:bodyPr>
          <a:lstStyle/>
          <a:p>
            <a:pPr marL="191135" indent="-1149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91770" algn="l"/>
              </a:tabLst>
            </a:pPr>
            <a:r>
              <a:rPr sz="1300" spc="-10" dirty="0">
                <a:latin typeface="Carlito"/>
                <a:cs typeface="Carlito"/>
              </a:rPr>
              <a:t>Keyboards</a:t>
            </a:r>
            <a:endParaRPr sz="1300">
              <a:latin typeface="Carlito"/>
              <a:cs typeface="Carlito"/>
            </a:endParaRPr>
          </a:p>
          <a:p>
            <a:pPr marL="191135" indent="-11493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91770" algn="l"/>
              </a:tabLst>
            </a:pPr>
            <a:r>
              <a:rPr sz="1300" spc="-10" dirty="0">
                <a:latin typeface="Carlito"/>
                <a:cs typeface="Carlito"/>
              </a:rPr>
              <a:t>Printers</a:t>
            </a:r>
            <a:endParaRPr sz="1300">
              <a:latin typeface="Carlito"/>
              <a:cs typeface="Carlito"/>
            </a:endParaRPr>
          </a:p>
          <a:p>
            <a:pPr marL="191135" indent="-11493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91770" algn="l"/>
              </a:tabLst>
            </a:pPr>
            <a:r>
              <a:rPr sz="1300" spc="-20" dirty="0">
                <a:latin typeface="Carlito"/>
                <a:cs typeface="Carlito"/>
              </a:rPr>
              <a:t>Faxes</a:t>
            </a:r>
            <a:endParaRPr sz="1300">
              <a:latin typeface="Carlito"/>
              <a:cs typeface="Carlito"/>
            </a:endParaRPr>
          </a:p>
          <a:p>
            <a:pPr marL="191135" indent="-1149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91770" algn="l"/>
              </a:tabLst>
            </a:pPr>
            <a:r>
              <a:rPr sz="1300" spc="-10" dirty="0">
                <a:latin typeface="Carlito"/>
                <a:cs typeface="Carlito"/>
              </a:rPr>
              <a:t>Copiers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1140" y="6463995"/>
            <a:ext cx="509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09950" y="6533184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702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Embedded</a:t>
            </a:r>
            <a:r>
              <a:rPr sz="4000" b="1" spc="-40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20" dirty="0">
                <a:solidFill>
                  <a:srgbClr val="5F497A"/>
                </a:solidFill>
                <a:latin typeface="Carlito"/>
                <a:cs typeface="Carlito"/>
              </a:rPr>
              <a:t>Computers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7216" y="1600200"/>
            <a:ext cx="6449568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26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1-28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533184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4079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Elements of an </a:t>
            </a: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Information</a:t>
            </a:r>
            <a:r>
              <a:rPr sz="4000" b="1" spc="3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40" dirty="0">
                <a:solidFill>
                  <a:srgbClr val="5F497A"/>
                </a:solidFill>
                <a:latin typeface="Carlito"/>
                <a:cs typeface="Carlito"/>
              </a:rPr>
              <a:t>System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1857375"/>
            <a:ext cx="2905125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2333701"/>
            <a:ext cx="21469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FFFFFF"/>
                </a:solidFill>
                <a:latin typeface="Carlito"/>
                <a:cs typeface="Carlito"/>
              </a:rPr>
              <a:t>Ha</a:t>
            </a:r>
            <a:r>
              <a:rPr sz="4200" spc="-6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4200" spc="-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4200" spc="-55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42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4200" spc="-6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42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4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4200" y="1857375"/>
            <a:ext cx="2886075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88765" y="2333701"/>
            <a:ext cx="19685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20" dirty="0">
                <a:solidFill>
                  <a:srgbClr val="FFFFFF"/>
                </a:solidFill>
                <a:latin typeface="Carlito"/>
                <a:cs typeface="Carlito"/>
              </a:rPr>
              <a:t>Software</a:t>
            </a:r>
            <a:endParaRPr sz="4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62675" y="1857375"/>
            <a:ext cx="2886075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95490" y="2333701"/>
            <a:ext cx="10325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4200" spc="-4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4200" spc="-5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42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42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3790950"/>
            <a:ext cx="2895600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00732" y="4267657"/>
            <a:ext cx="150749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8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4200" dirty="0">
                <a:solidFill>
                  <a:srgbClr val="FFFFFF"/>
                </a:solidFill>
                <a:latin typeface="Carlito"/>
                <a:cs typeface="Carlito"/>
              </a:rPr>
              <a:t>eople</a:t>
            </a:r>
            <a:endParaRPr sz="42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76750" y="3790950"/>
            <a:ext cx="3219450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59782" y="4267657"/>
            <a:ext cx="24638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20" dirty="0">
                <a:solidFill>
                  <a:srgbClr val="FFFFFF"/>
                </a:solidFill>
                <a:latin typeface="Carlito"/>
                <a:cs typeface="Carlito"/>
              </a:rPr>
              <a:t>Procedures</a:t>
            </a:r>
            <a:endParaRPr sz="42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6463995"/>
            <a:ext cx="509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9950" y="6533184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Objectives</a:t>
            </a:r>
            <a:r>
              <a:rPr sz="4000" b="1" spc="-60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Overview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" y="2085975"/>
            <a:ext cx="3038475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615" y="2530602"/>
            <a:ext cx="260667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85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Distinguish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between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system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software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application  software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86100" y="2085975"/>
            <a:ext cx="2971800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80664" y="2530602"/>
            <a:ext cx="258381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635" algn="ctr">
              <a:lnSpc>
                <a:spcPct val="91400"/>
              </a:lnSpc>
              <a:spcBef>
                <a:spcPts val="285"/>
              </a:spcBef>
            </a:pP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Differentiate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among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types,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sizes,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functions of 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computers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each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category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62675" y="2085975"/>
            <a:ext cx="2914650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88353" y="2530602"/>
            <a:ext cx="2446020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1270" algn="ctr">
              <a:lnSpc>
                <a:spcPct val="91400"/>
              </a:lnSpc>
              <a:spcBef>
                <a:spcPts val="285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Describe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role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of each  element in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r>
              <a:rPr sz="18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information  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system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4000500"/>
            <a:ext cx="2952750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4764" y="4087495"/>
            <a:ext cx="2516505" cy="15557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-1905" algn="ctr">
              <a:lnSpc>
                <a:spcPct val="91600"/>
              </a:lnSpc>
              <a:spcBef>
                <a:spcPts val="28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Explain how home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users, 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small office/home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office  users,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mobile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users, power  users,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enterprise</a:t>
            </a:r>
            <a:r>
              <a:rPr sz="18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users 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each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interact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with 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computers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0" y="4019550"/>
            <a:ext cx="3076575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68088" y="4213097"/>
            <a:ext cx="2646045" cy="13042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-635" algn="ctr">
              <a:lnSpc>
                <a:spcPct val="91600"/>
              </a:lnSpc>
              <a:spcBef>
                <a:spcPts val="28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Discuss how society uses 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computers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education, 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finance, government,</a:t>
            </a:r>
            <a:r>
              <a:rPr sz="18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health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care,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science, publishing, 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travel,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manufacturing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6445707"/>
            <a:ext cx="143256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See </a:t>
            </a: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latin typeface="Carlito"/>
                <a:cs typeface="Carlito"/>
              </a:rPr>
              <a:t>for </a:t>
            </a:r>
            <a:r>
              <a:rPr sz="1200" spc="-5" dirty="0">
                <a:latin typeface="Carlito"/>
                <a:cs typeface="Carlito"/>
              </a:rPr>
              <a:t>Detailed</a:t>
            </a:r>
            <a:r>
              <a:rPr sz="1200" spc="-8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Objectives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9950" y="6533184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4079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Elements of an </a:t>
            </a: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Information</a:t>
            </a:r>
            <a:r>
              <a:rPr sz="4000" b="1" spc="3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40" dirty="0">
                <a:solidFill>
                  <a:srgbClr val="5F497A"/>
                </a:solidFill>
                <a:latin typeface="Carlito"/>
                <a:cs typeface="Carlito"/>
              </a:rPr>
              <a:t>System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2430" y="1600200"/>
            <a:ext cx="6819138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27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1-29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533184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176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Examples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of </a:t>
            </a: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Computer</a:t>
            </a:r>
            <a:r>
              <a:rPr sz="4000" b="1" spc="-4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Usage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3631" y="1574291"/>
            <a:ext cx="8936990" cy="4455160"/>
            <a:chOff x="103631" y="1574291"/>
            <a:chExt cx="8936990" cy="4455160"/>
          </a:xfrm>
        </p:grpSpPr>
        <p:sp>
          <p:nvSpPr>
            <p:cNvPr id="4" name="object 4"/>
            <p:cNvSpPr/>
            <p:nvPr/>
          </p:nvSpPr>
          <p:spPr>
            <a:xfrm>
              <a:off x="103631" y="1574291"/>
              <a:ext cx="8936736" cy="20528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399" y="1600199"/>
              <a:ext cx="8839200" cy="1954530"/>
            </a:xfrm>
            <a:custGeom>
              <a:avLst/>
              <a:gdLst/>
              <a:ahLst/>
              <a:cxnLst/>
              <a:rect l="l" t="t" r="r" b="b"/>
              <a:pathLst>
                <a:path w="8839200" h="1954529">
                  <a:moveTo>
                    <a:pt x="8643747" y="0"/>
                  </a:moveTo>
                  <a:lnTo>
                    <a:pt x="195453" y="0"/>
                  </a:lnTo>
                  <a:lnTo>
                    <a:pt x="150636" y="5161"/>
                  </a:lnTo>
                  <a:lnTo>
                    <a:pt x="109495" y="19865"/>
                  </a:lnTo>
                  <a:lnTo>
                    <a:pt x="73205" y="42937"/>
                  </a:lnTo>
                  <a:lnTo>
                    <a:pt x="42937" y="73205"/>
                  </a:lnTo>
                  <a:lnTo>
                    <a:pt x="19865" y="109495"/>
                  </a:lnTo>
                  <a:lnTo>
                    <a:pt x="5161" y="150636"/>
                  </a:lnTo>
                  <a:lnTo>
                    <a:pt x="0" y="195452"/>
                  </a:lnTo>
                  <a:lnTo>
                    <a:pt x="0" y="1759077"/>
                  </a:lnTo>
                  <a:lnTo>
                    <a:pt x="5161" y="1803893"/>
                  </a:lnTo>
                  <a:lnTo>
                    <a:pt x="19865" y="1845034"/>
                  </a:lnTo>
                  <a:lnTo>
                    <a:pt x="42937" y="1881324"/>
                  </a:lnTo>
                  <a:lnTo>
                    <a:pt x="73205" y="1911592"/>
                  </a:lnTo>
                  <a:lnTo>
                    <a:pt x="109495" y="1934664"/>
                  </a:lnTo>
                  <a:lnTo>
                    <a:pt x="150636" y="1949368"/>
                  </a:lnTo>
                  <a:lnTo>
                    <a:pt x="195453" y="1954529"/>
                  </a:lnTo>
                  <a:lnTo>
                    <a:pt x="8643747" y="1954529"/>
                  </a:lnTo>
                  <a:lnTo>
                    <a:pt x="8688563" y="1949368"/>
                  </a:lnTo>
                  <a:lnTo>
                    <a:pt x="8729704" y="1934664"/>
                  </a:lnTo>
                  <a:lnTo>
                    <a:pt x="8765994" y="1911592"/>
                  </a:lnTo>
                  <a:lnTo>
                    <a:pt x="8796262" y="1881324"/>
                  </a:lnTo>
                  <a:lnTo>
                    <a:pt x="8819334" y="1845034"/>
                  </a:lnTo>
                  <a:lnTo>
                    <a:pt x="8834038" y="1803893"/>
                  </a:lnTo>
                  <a:lnTo>
                    <a:pt x="8839200" y="1759077"/>
                  </a:lnTo>
                  <a:lnTo>
                    <a:pt x="8839200" y="195452"/>
                  </a:lnTo>
                  <a:lnTo>
                    <a:pt x="8834038" y="150636"/>
                  </a:lnTo>
                  <a:lnTo>
                    <a:pt x="8819334" y="109495"/>
                  </a:lnTo>
                  <a:lnTo>
                    <a:pt x="8796262" y="73205"/>
                  </a:lnTo>
                  <a:lnTo>
                    <a:pt x="8765994" y="42937"/>
                  </a:lnTo>
                  <a:lnTo>
                    <a:pt x="8729704" y="19865"/>
                  </a:lnTo>
                  <a:lnTo>
                    <a:pt x="8688563" y="5161"/>
                  </a:lnTo>
                  <a:lnTo>
                    <a:pt x="8643747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" y="1600199"/>
              <a:ext cx="8839200" cy="1954530"/>
            </a:xfrm>
            <a:custGeom>
              <a:avLst/>
              <a:gdLst/>
              <a:ahLst/>
              <a:cxnLst/>
              <a:rect l="l" t="t" r="r" b="b"/>
              <a:pathLst>
                <a:path w="8839200" h="1954529">
                  <a:moveTo>
                    <a:pt x="0" y="195452"/>
                  </a:moveTo>
                  <a:lnTo>
                    <a:pt x="5161" y="150636"/>
                  </a:lnTo>
                  <a:lnTo>
                    <a:pt x="19865" y="109495"/>
                  </a:lnTo>
                  <a:lnTo>
                    <a:pt x="42937" y="73205"/>
                  </a:lnTo>
                  <a:lnTo>
                    <a:pt x="73205" y="42937"/>
                  </a:lnTo>
                  <a:lnTo>
                    <a:pt x="109495" y="19865"/>
                  </a:lnTo>
                  <a:lnTo>
                    <a:pt x="150636" y="5161"/>
                  </a:lnTo>
                  <a:lnTo>
                    <a:pt x="195453" y="0"/>
                  </a:lnTo>
                  <a:lnTo>
                    <a:pt x="8643747" y="0"/>
                  </a:lnTo>
                  <a:lnTo>
                    <a:pt x="8688563" y="5161"/>
                  </a:lnTo>
                  <a:lnTo>
                    <a:pt x="8729704" y="19865"/>
                  </a:lnTo>
                  <a:lnTo>
                    <a:pt x="8765994" y="42937"/>
                  </a:lnTo>
                  <a:lnTo>
                    <a:pt x="8796262" y="73205"/>
                  </a:lnTo>
                  <a:lnTo>
                    <a:pt x="8819334" y="109495"/>
                  </a:lnTo>
                  <a:lnTo>
                    <a:pt x="8834038" y="150636"/>
                  </a:lnTo>
                  <a:lnTo>
                    <a:pt x="8839200" y="195452"/>
                  </a:lnTo>
                  <a:lnTo>
                    <a:pt x="8839200" y="1759077"/>
                  </a:lnTo>
                  <a:lnTo>
                    <a:pt x="8834038" y="1803893"/>
                  </a:lnTo>
                  <a:lnTo>
                    <a:pt x="8819334" y="1845034"/>
                  </a:lnTo>
                  <a:lnTo>
                    <a:pt x="8796262" y="1881324"/>
                  </a:lnTo>
                  <a:lnTo>
                    <a:pt x="8765994" y="1911592"/>
                  </a:lnTo>
                  <a:lnTo>
                    <a:pt x="8729704" y="1934664"/>
                  </a:lnTo>
                  <a:lnTo>
                    <a:pt x="8688563" y="1949368"/>
                  </a:lnTo>
                  <a:lnTo>
                    <a:pt x="8643747" y="1954529"/>
                  </a:lnTo>
                  <a:lnTo>
                    <a:pt x="195453" y="1954529"/>
                  </a:lnTo>
                  <a:lnTo>
                    <a:pt x="150636" y="1949368"/>
                  </a:lnTo>
                  <a:lnTo>
                    <a:pt x="109495" y="1934664"/>
                  </a:lnTo>
                  <a:lnTo>
                    <a:pt x="73205" y="1911592"/>
                  </a:lnTo>
                  <a:lnTo>
                    <a:pt x="42937" y="1881324"/>
                  </a:lnTo>
                  <a:lnTo>
                    <a:pt x="19865" y="1845034"/>
                  </a:lnTo>
                  <a:lnTo>
                    <a:pt x="5161" y="1803893"/>
                  </a:lnTo>
                  <a:lnTo>
                    <a:pt x="0" y="1759077"/>
                  </a:lnTo>
                  <a:lnTo>
                    <a:pt x="0" y="195452"/>
                  </a:lnTo>
                  <a:close/>
                </a:path>
              </a:pathLst>
            </a:custGeom>
            <a:ln w="12700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2425" y="1819275"/>
              <a:ext cx="2724150" cy="1552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25" y="3505199"/>
              <a:ext cx="2724150" cy="2524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6348" y="3527200"/>
            <a:ext cx="1405890" cy="158115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Home</a:t>
            </a:r>
            <a:r>
              <a:rPr sz="1800" b="1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User</a:t>
            </a:r>
            <a:endParaRPr sz="1800">
              <a:latin typeface="Carlito"/>
              <a:cs typeface="Carlito"/>
            </a:endParaRPr>
          </a:p>
          <a:p>
            <a:pPr marL="127000" marR="5080" indent="-114300">
              <a:lnSpc>
                <a:spcPts val="1540"/>
              </a:lnSpc>
              <a:spcBef>
                <a:spcPts val="819"/>
              </a:spcBef>
              <a:buFont typeface="Arial"/>
              <a:buChar char="•"/>
              <a:tabLst>
                <a:tab pos="127000" algn="l"/>
              </a:tabLst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Personal</a:t>
            </a:r>
            <a:r>
              <a:rPr sz="14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financial  management</a:t>
            </a:r>
            <a:endParaRPr sz="1400">
              <a:latin typeface="Carlito"/>
              <a:cs typeface="Carlito"/>
            </a:endParaRPr>
          </a:p>
          <a:p>
            <a:pPr marL="127000" indent="-1143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127000" algn="l"/>
              </a:tabLst>
            </a:pPr>
            <a:r>
              <a:rPr sz="1400" spc="-15" dirty="0">
                <a:solidFill>
                  <a:srgbClr val="FFFFFF"/>
                </a:solidFill>
                <a:latin typeface="Carlito"/>
                <a:cs typeface="Carlito"/>
              </a:rPr>
              <a:t>Web</a:t>
            </a:r>
            <a:r>
              <a:rPr sz="14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access</a:t>
            </a:r>
            <a:endParaRPr sz="1400">
              <a:latin typeface="Carlito"/>
              <a:cs typeface="Carlito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27000" algn="l"/>
              </a:tabLst>
            </a:pP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Communications</a:t>
            </a:r>
            <a:endParaRPr sz="1400">
              <a:latin typeface="Carlito"/>
              <a:cs typeface="Carlito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27000" algn="l"/>
              </a:tabLst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Entertainment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09925" y="1819275"/>
            <a:ext cx="2714625" cy="4210050"/>
            <a:chOff x="3209925" y="1819275"/>
            <a:chExt cx="2714625" cy="4210050"/>
          </a:xfrm>
        </p:grpSpPr>
        <p:sp>
          <p:nvSpPr>
            <p:cNvPr id="11" name="object 11"/>
            <p:cNvSpPr/>
            <p:nvPr/>
          </p:nvSpPr>
          <p:spPr>
            <a:xfrm>
              <a:off x="3209925" y="1819275"/>
              <a:ext cx="2714625" cy="15525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09925" y="3505200"/>
              <a:ext cx="2714625" cy="25241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62909" y="3632707"/>
            <a:ext cx="1860550" cy="14986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37465">
              <a:lnSpc>
                <a:spcPts val="1970"/>
              </a:lnSpc>
              <a:spcBef>
                <a:spcPts val="325"/>
              </a:spcBef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Small</a:t>
            </a:r>
            <a:r>
              <a:rPr sz="1800" b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Office/Home  Office</a:t>
            </a:r>
            <a:r>
              <a:rPr sz="18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User</a:t>
            </a:r>
            <a:endParaRPr sz="1800">
              <a:latin typeface="Carlito"/>
              <a:cs typeface="Carlito"/>
            </a:endParaRPr>
          </a:p>
          <a:p>
            <a:pPr marL="127000" indent="-1143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Look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up</a:t>
            </a:r>
            <a:r>
              <a:rPr sz="1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information</a:t>
            </a:r>
            <a:endParaRPr sz="1400">
              <a:latin typeface="Carlito"/>
              <a:cs typeface="Carlito"/>
            </a:endParaRPr>
          </a:p>
          <a:p>
            <a:pPr marL="127000" marR="5080" indent="-114300">
              <a:lnSpc>
                <a:spcPts val="1540"/>
              </a:lnSpc>
              <a:spcBef>
                <a:spcPts val="275"/>
              </a:spcBef>
              <a:buFont typeface="Arial"/>
              <a:buChar char="•"/>
              <a:tabLst>
                <a:tab pos="127000" algn="l"/>
              </a:tabLst>
            </a:pP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Send and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receive</a:t>
            </a:r>
            <a:r>
              <a:rPr sz="1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e-mail 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messages</a:t>
            </a:r>
            <a:endParaRPr sz="1400">
              <a:latin typeface="Carlito"/>
              <a:cs typeface="Carlito"/>
            </a:endParaRPr>
          </a:p>
          <a:p>
            <a:pPr marL="127000" indent="-1143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127000" algn="l"/>
              </a:tabLst>
            </a:pPr>
            <a:r>
              <a:rPr sz="1400" spc="-15" dirty="0">
                <a:solidFill>
                  <a:srgbClr val="FFFFFF"/>
                </a:solidFill>
                <a:latin typeface="Carlito"/>
                <a:cs typeface="Carlito"/>
              </a:rPr>
              <a:t>Make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telephone</a:t>
            </a:r>
            <a:r>
              <a:rPr sz="14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calls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57900" y="1819275"/>
            <a:ext cx="2724150" cy="4210050"/>
            <a:chOff x="6057900" y="1819275"/>
            <a:chExt cx="2724150" cy="4210050"/>
          </a:xfrm>
        </p:grpSpPr>
        <p:sp>
          <p:nvSpPr>
            <p:cNvPr id="15" name="object 15"/>
            <p:cNvSpPr/>
            <p:nvPr/>
          </p:nvSpPr>
          <p:spPr>
            <a:xfrm>
              <a:off x="6057900" y="1819275"/>
              <a:ext cx="2724150" cy="15525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57900" y="3505200"/>
              <a:ext cx="2724150" cy="25241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19520" y="3527200"/>
            <a:ext cx="2195830" cy="180848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Mobile</a:t>
            </a:r>
            <a:r>
              <a:rPr sz="18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User</a:t>
            </a:r>
            <a:endParaRPr sz="1800">
              <a:latin typeface="Carlito"/>
              <a:cs typeface="Carlito"/>
            </a:endParaRPr>
          </a:p>
          <a:p>
            <a:pPr marL="127000" marR="5080" indent="-114300">
              <a:lnSpc>
                <a:spcPts val="1540"/>
              </a:lnSpc>
              <a:spcBef>
                <a:spcPts val="819"/>
              </a:spcBef>
              <a:buFont typeface="Arial"/>
              <a:buChar char="•"/>
              <a:tabLst>
                <a:tab pos="127000" algn="l"/>
              </a:tabLst>
            </a:pP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Connect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other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computers 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network or the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Internet</a:t>
            </a:r>
            <a:endParaRPr sz="1400">
              <a:latin typeface="Carlito"/>
              <a:cs typeface="Carlito"/>
            </a:endParaRPr>
          </a:p>
          <a:p>
            <a:pPr marL="127000" indent="-1143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127000" algn="l"/>
              </a:tabLst>
            </a:pPr>
            <a:r>
              <a:rPr sz="1400" spc="-20" dirty="0">
                <a:solidFill>
                  <a:srgbClr val="FFFFFF"/>
                </a:solidFill>
                <a:latin typeface="Carlito"/>
                <a:cs typeface="Carlito"/>
              </a:rPr>
              <a:t>Transfer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information</a:t>
            </a:r>
            <a:endParaRPr sz="1400">
              <a:latin typeface="Carlito"/>
              <a:cs typeface="Carlito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27000" algn="l"/>
              </a:tabLst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Play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video</a:t>
            </a:r>
            <a:r>
              <a:rPr sz="14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games</a:t>
            </a:r>
            <a:endParaRPr sz="1400">
              <a:latin typeface="Carlito"/>
              <a:cs typeface="Carlito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27000" algn="l"/>
              </a:tabLst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Listen to</a:t>
            </a:r>
            <a:r>
              <a:rPr sz="14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music</a:t>
            </a:r>
            <a:endParaRPr sz="1400">
              <a:latin typeface="Carlito"/>
              <a:cs typeface="Carlito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27000" algn="l"/>
              </a:tabLst>
            </a:pPr>
            <a:r>
              <a:rPr sz="1400" spc="-20" dirty="0">
                <a:solidFill>
                  <a:srgbClr val="FFFFFF"/>
                </a:solidFill>
                <a:latin typeface="Carlito"/>
                <a:cs typeface="Carlito"/>
              </a:rPr>
              <a:t>Watch</a:t>
            </a:r>
            <a:r>
              <a:rPr sz="14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movies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140" y="6646874"/>
            <a:ext cx="12071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Figures </a:t>
            </a:r>
            <a:r>
              <a:rPr sz="1200" dirty="0">
                <a:latin typeface="Carlito"/>
                <a:cs typeface="Carlito"/>
              </a:rPr>
              <a:t>1-30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1-32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140" y="6407607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28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31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176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Examples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of </a:t>
            </a: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Computer</a:t>
            </a:r>
            <a:r>
              <a:rPr sz="4000" b="1" spc="-4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Usage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27632" y="1574291"/>
            <a:ext cx="5965190" cy="4531360"/>
            <a:chOff x="1627632" y="1574291"/>
            <a:chExt cx="5965190" cy="4531360"/>
          </a:xfrm>
        </p:grpSpPr>
        <p:sp>
          <p:nvSpPr>
            <p:cNvPr id="4" name="object 4"/>
            <p:cNvSpPr/>
            <p:nvPr/>
          </p:nvSpPr>
          <p:spPr>
            <a:xfrm>
              <a:off x="1627632" y="1574291"/>
              <a:ext cx="5964936" cy="20863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6400" y="1600199"/>
              <a:ext cx="5867400" cy="1988820"/>
            </a:xfrm>
            <a:custGeom>
              <a:avLst/>
              <a:gdLst/>
              <a:ahLst/>
              <a:cxnLst/>
              <a:rect l="l" t="t" r="r" b="b"/>
              <a:pathLst>
                <a:path w="5867400" h="1988820">
                  <a:moveTo>
                    <a:pt x="5668518" y="0"/>
                  </a:moveTo>
                  <a:lnTo>
                    <a:pt x="198881" y="0"/>
                  </a:lnTo>
                  <a:lnTo>
                    <a:pt x="153275" y="5251"/>
                  </a:lnTo>
                  <a:lnTo>
                    <a:pt x="111411" y="20211"/>
                  </a:lnTo>
                  <a:lnTo>
                    <a:pt x="74484" y="43687"/>
                  </a:lnTo>
                  <a:lnTo>
                    <a:pt x="43687" y="74484"/>
                  </a:lnTo>
                  <a:lnTo>
                    <a:pt x="20211" y="111411"/>
                  </a:lnTo>
                  <a:lnTo>
                    <a:pt x="5251" y="153275"/>
                  </a:lnTo>
                  <a:lnTo>
                    <a:pt x="0" y="198882"/>
                  </a:lnTo>
                  <a:lnTo>
                    <a:pt x="0" y="1789938"/>
                  </a:lnTo>
                  <a:lnTo>
                    <a:pt x="5251" y="1835544"/>
                  </a:lnTo>
                  <a:lnTo>
                    <a:pt x="20211" y="1877408"/>
                  </a:lnTo>
                  <a:lnTo>
                    <a:pt x="43687" y="1914335"/>
                  </a:lnTo>
                  <a:lnTo>
                    <a:pt x="74484" y="1945132"/>
                  </a:lnTo>
                  <a:lnTo>
                    <a:pt x="111411" y="1968608"/>
                  </a:lnTo>
                  <a:lnTo>
                    <a:pt x="153275" y="1983568"/>
                  </a:lnTo>
                  <a:lnTo>
                    <a:pt x="198881" y="1988820"/>
                  </a:lnTo>
                  <a:lnTo>
                    <a:pt x="5668518" y="1988820"/>
                  </a:lnTo>
                  <a:lnTo>
                    <a:pt x="5714124" y="1983568"/>
                  </a:lnTo>
                  <a:lnTo>
                    <a:pt x="5755988" y="1968608"/>
                  </a:lnTo>
                  <a:lnTo>
                    <a:pt x="5792915" y="1945132"/>
                  </a:lnTo>
                  <a:lnTo>
                    <a:pt x="5823712" y="1914335"/>
                  </a:lnTo>
                  <a:lnTo>
                    <a:pt x="5847188" y="1877408"/>
                  </a:lnTo>
                  <a:lnTo>
                    <a:pt x="5862148" y="1835544"/>
                  </a:lnTo>
                  <a:lnTo>
                    <a:pt x="5867400" y="1789938"/>
                  </a:lnTo>
                  <a:lnTo>
                    <a:pt x="5867400" y="198882"/>
                  </a:lnTo>
                  <a:lnTo>
                    <a:pt x="5862148" y="153275"/>
                  </a:lnTo>
                  <a:lnTo>
                    <a:pt x="5847188" y="111411"/>
                  </a:lnTo>
                  <a:lnTo>
                    <a:pt x="5823712" y="74484"/>
                  </a:lnTo>
                  <a:lnTo>
                    <a:pt x="5792915" y="43687"/>
                  </a:lnTo>
                  <a:lnTo>
                    <a:pt x="5755988" y="20211"/>
                  </a:lnTo>
                  <a:lnTo>
                    <a:pt x="5714124" y="5251"/>
                  </a:lnTo>
                  <a:lnTo>
                    <a:pt x="5668518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1600199"/>
              <a:ext cx="5867400" cy="1988820"/>
            </a:xfrm>
            <a:custGeom>
              <a:avLst/>
              <a:gdLst/>
              <a:ahLst/>
              <a:cxnLst/>
              <a:rect l="l" t="t" r="r" b="b"/>
              <a:pathLst>
                <a:path w="5867400" h="1988820">
                  <a:moveTo>
                    <a:pt x="0" y="198882"/>
                  </a:moveTo>
                  <a:lnTo>
                    <a:pt x="5251" y="153275"/>
                  </a:lnTo>
                  <a:lnTo>
                    <a:pt x="20211" y="111411"/>
                  </a:lnTo>
                  <a:lnTo>
                    <a:pt x="43687" y="74484"/>
                  </a:lnTo>
                  <a:lnTo>
                    <a:pt x="74484" y="43687"/>
                  </a:lnTo>
                  <a:lnTo>
                    <a:pt x="111411" y="20211"/>
                  </a:lnTo>
                  <a:lnTo>
                    <a:pt x="153275" y="5251"/>
                  </a:lnTo>
                  <a:lnTo>
                    <a:pt x="198881" y="0"/>
                  </a:lnTo>
                  <a:lnTo>
                    <a:pt x="5668518" y="0"/>
                  </a:lnTo>
                  <a:lnTo>
                    <a:pt x="5714124" y="5251"/>
                  </a:lnTo>
                  <a:lnTo>
                    <a:pt x="5755988" y="20211"/>
                  </a:lnTo>
                  <a:lnTo>
                    <a:pt x="5792915" y="43687"/>
                  </a:lnTo>
                  <a:lnTo>
                    <a:pt x="5823712" y="74484"/>
                  </a:lnTo>
                  <a:lnTo>
                    <a:pt x="5847188" y="111411"/>
                  </a:lnTo>
                  <a:lnTo>
                    <a:pt x="5862148" y="153275"/>
                  </a:lnTo>
                  <a:lnTo>
                    <a:pt x="5867400" y="198882"/>
                  </a:lnTo>
                  <a:lnTo>
                    <a:pt x="5867400" y="1789938"/>
                  </a:lnTo>
                  <a:lnTo>
                    <a:pt x="5862148" y="1835544"/>
                  </a:lnTo>
                  <a:lnTo>
                    <a:pt x="5847188" y="1877408"/>
                  </a:lnTo>
                  <a:lnTo>
                    <a:pt x="5823712" y="1914335"/>
                  </a:lnTo>
                  <a:lnTo>
                    <a:pt x="5792915" y="1945132"/>
                  </a:lnTo>
                  <a:lnTo>
                    <a:pt x="5755988" y="1968608"/>
                  </a:lnTo>
                  <a:lnTo>
                    <a:pt x="5714124" y="1983568"/>
                  </a:lnTo>
                  <a:lnTo>
                    <a:pt x="5668518" y="1988820"/>
                  </a:lnTo>
                  <a:lnTo>
                    <a:pt x="198881" y="1988820"/>
                  </a:lnTo>
                  <a:lnTo>
                    <a:pt x="153275" y="1983568"/>
                  </a:lnTo>
                  <a:lnTo>
                    <a:pt x="111411" y="1968608"/>
                  </a:lnTo>
                  <a:lnTo>
                    <a:pt x="74484" y="1945132"/>
                  </a:lnTo>
                  <a:lnTo>
                    <a:pt x="43687" y="1914335"/>
                  </a:lnTo>
                  <a:lnTo>
                    <a:pt x="20211" y="1877408"/>
                  </a:lnTo>
                  <a:lnTo>
                    <a:pt x="5251" y="1835544"/>
                  </a:lnTo>
                  <a:lnTo>
                    <a:pt x="0" y="1789938"/>
                  </a:lnTo>
                  <a:lnTo>
                    <a:pt x="0" y="198882"/>
                  </a:lnTo>
                  <a:close/>
                </a:path>
              </a:pathLst>
            </a:custGeom>
            <a:ln w="12700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1175" y="1819275"/>
              <a:ext cx="2752725" cy="1590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81175" y="3543299"/>
              <a:ext cx="2752725" cy="25622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71877" y="3555890"/>
            <a:ext cx="2160270" cy="136652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200" b="1" spc="-20" dirty="0">
                <a:solidFill>
                  <a:srgbClr val="FFFFFF"/>
                </a:solidFill>
                <a:latin typeface="Carlito"/>
                <a:cs typeface="Carlito"/>
              </a:rPr>
              <a:t>Power</a:t>
            </a:r>
            <a:r>
              <a:rPr sz="22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User</a:t>
            </a:r>
            <a:endParaRPr sz="220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85420" algn="l"/>
              </a:tabLst>
            </a:pPr>
            <a:r>
              <a:rPr sz="1700" spc="-20" dirty="0">
                <a:solidFill>
                  <a:srgbClr val="FFFFFF"/>
                </a:solidFill>
                <a:latin typeface="Carlito"/>
                <a:cs typeface="Carlito"/>
              </a:rPr>
              <a:t>Work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sz="17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multimedia</a:t>
            </a:r>
            <a:endParaRPr sz="1700">
              <a:latin typeface="Carlito"/>
              <a:cs typeface="Carlito"/>
            </a:endParaRPr>
          </a:p>
          <a:p>
            <a:pPr marL="184785" marR="146050" indent="-172720">
              <a:lnSpc>
                <a:spcPts val="1870"/>
              </a:lnSpc>
              <a:spcBef>
                <a:spcPts val="350"/>
              </a:spcBef>
              <a:buFont typeface="Arial"/>
              <a:buChar char="•"/>
              <a:tabLst>
                <a:tab pos="18542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Use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industry-specific  </a:t>
            </a:r>
            <a:r>
              <a:rPr sz="1700" spc="-10" dirty="0">
                <a:solidFill>
                  <a:srgbClr val="FFFFFF"/>
                </a:solidFill>
                <a:latin typeface="Carlito"/>
                <a:cs typeface="Carlito"/>
              </a:rPr>
              <a:t>software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76775" y="1819275"/>
            <a:ext cx="2752725" cy="4286250"/>
            <a:chOff x="4676775" y="1819275"/>
            <a:chExt cx="2752725" cy="4286250"/>
          </a:xfrm>
        </p:grpSpPr>
        <p:sp>
          <p:nvSpPr>
            <p:cNvPr id="11" name="object 11"/>
            <p:cNvSpPr/>
            <p:nvPr/>
          </p:nvSpPr>
          <p:spPr>
            <a:xfrm>
              <a:off x="4676775" y="1819275"/>
              <a:ext cx="2752725" cy="1590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76775" y="3543300"/>
              <a:ext cx="2752725" cy="25622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60746" y="3555890"/>
            <a:ext cx="2073910" cy="188087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Enterprise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User</a:t>
            </a:r>
            <a:endParaRPr sz="2200">
              <a:latin typeface="Carlito"/>
              <a:cs typeface="Carlito"/>
            </a:endParaRPr>
          </a:p>
          <a:p>
            <a:pPr marL="184785" marR="8890" indent="-172720">
              <a:lnSpc>
                <a:spcPts val="1870"/>
              </a:lnSpc>
              <a:spcBef>
                <a:spcPts val="1005"/>
              </a:spcBef>
              <a:buFont typeface="Arial"/>
              <a:buChar char="•"/>
              <a:tabLst>
                <a:tab pos="185420" algn="l"/>
              </a:tabLst>
            </a:pP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Communicate</a:t>
            </a:r>
            <a:r>
              <a:rPr sz="17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among  employees</a:t>
            </a:r>
            <a:endParaRPr sz="1700">
              <a:latin typeface="Carlito"/>
              <a:cs typeface="Carlito"/>
            </a:endParaRPr>
          </a:p>
          <a:p>
            <a:pPr marL="184785" marR="5080" indent="-172720">
              <a:lnSpc>
                <a:spcPts val="1860"/>
              </a:lnSpc>
              <a:spcBef>
                <a:spcPts val="325"/>
              </a:spcBef>
              <a:buFont typeface="Arial"/>
              <a:buChar char="•"/>
              <a:tabLst>
                <a:tab pos="185420" algn="l"/>
              </a:tabLst>
            </a:pP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Process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high</a:t>
            </a:r>
            <a:r>
              <a:rPr sz="1700" spc="-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volumes  of</a:t>
            </a:r>
            <a:r>
              <a:rPr sz="17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transactions</a:t>
            </a:r>
            <a:endParaRPr sz="170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18542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Blog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6646874"/>
            <a:ext cx="12071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Figures </a:t>
            </a:r>
            <a:r>
              <a:rPr sz="1200" dirty="0">
                <a:latin typeface="Carlito"/>
                <a:cs typeface="Carlito"/>
              </a:rPr>
              <a:t>1-33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1-34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140" y="6407607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31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32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002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Computer </a:t>
            </a: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Applications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in</a:t>
            </a:r>
            <a:r>
              <a:rPr sz="4000" b="1" spc="20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Society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725" y="1476375"/>
            <a:ext cx="8963025" cy="4772025"/>
            <a:chOff x="85725" y="1476375"/>
            <a:chExt cx="8963025" cy="4772025"/>
          </a:xfrm>
        </p:grpSpPr>
        <p:sp>
          <p:nvSpPr>
            <p:cNvPr id="4" name="object 4"/>
            <p:cNvSpPr/>
            <p:nvPr/>
          </p:nvSpPr>
          <p:spPr>
            <a:xfrm>
              <a:off x="85725" y="1476375"/>
              <a:ext cx="8963025" cy="1266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500" y="1657350"/>
              <a:ext cx="1895475" cy="981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725" y="2647950"/>
              <a:ext cx="8963025" cy="12668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500" y="2828925"/>
              <a:ext cx="1895475" cy="981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725" y="3819525"/>
              <a:ext cx="8963025" cy="12668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0500" y="4000500"/>
              <a:ext cx="1895475" cy="9715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725" y="4991100"/>
              <a:ext cx="8963025" cy="1257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00782" y="1249582"/>
            <a:ext cx="3202940" cy="4701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6600"/>
              </a:lnSpc>
              <a:spcBef>
                <a:spcPts val="95"/>
              </a:spcBef>
            </a:pPr>
            <a:r>
              <a:rPr sz="4900" spc="-25" dirty="0">
                <a:solidFill>
                  <a:srgbClr val="FFFFFF"/>
                </a:solidFill>
                <a:latin typeface="Carlito"/>
                <a:cs typeface="Carlito"/>
              </a:rPr>
              <a:t>Education  </a:t>
            </a:r>
            <a:r>
              <a:rPr sz="4900" spc="-10" dirty="0">
                <a:solidFill>
                  <a:srgbClr val="FFFFFF"/>
                </a:solidFill>
                <a:latin typeface="Carlito"/>
                <a:cs typeface="Carlito"/>
              </a:rPr>
              <a:t>Finance  </a:t>
            </a:r>
            <a:r>
              <a:rPr sz="4900" spc="-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4900" spc="-4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4900" spc="-60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4900" spc="-5" dirty="0">
                <a:solidFill>
                  <a:srgbClr val="FFFFFF"/>
                </a:solidFill>
                <a:latin typeface="Carlito"/>
                <a:cs typeface="Carlito"/>
              </a:rPr>
              <a:t>ernm</a:t>
            </a:r>
            <a:r>
              <a:rPr sz="4900" spc="-2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4900" spc="-6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4900" spc="-5" dirty="0">
                <a:solidFill>
                  <a:srgbClr val="FFFFFF"/>
                </a:solidFill>
                <a:latin typeface="Carlito"/>
                <a:cs typeface="Carlito"/>
              </a:rPr>
              <a:t>t  </a:t>
            </a:r>
            <a:r>
              <a:rPr sz="4900" spc="-10" dirty="0">
                <a:solidFill>
                  <a:srgbClr val="FFFFFF"/>
                </a:solidFill>
                <a:latin typeface="Carlito"/>
                <a:cs typeface="Carlito"/>
              </a:rPr>
              <a:t>Health</a:t>
            </a:r>
            <a:r>
              <a:rPr sz="49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900" spc="-20" dirty="0">
                <a:solidFill>
                  <a:srgbClr val="FFFFFF"/>
                </a:solidFill>
                <a:latin typeface="Carlito"/>
                <a:cs typeface="Carlito"/>
              </a:rPr>
              <a:t>Care</a:t>
            </a:r>
            <a:endParaRPr sz="49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500" y="5172075"/>
            <a:ext cx="1895475" cy="971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1140" y="6445707"/>
            <a:ext cx="120713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34 -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36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Figures </a:t>
            </a:r>
            <a:r>
              <a:rPr sz="1200" dirty="0">
                <a:latin typeface="Carlito"/>
                <a:cs typeface="Carlito"/>
              </a:rPr>
              <a:t>1-36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1-39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9950" y="6533184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74345"/>
            <a:ext cx="7002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Computer </a:t>
            </a: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Applications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in</a:t>
            </a:r>
            <a:r>
              <a:rPr sz="4000" b="1" spc="20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Society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1476375"/>
            <a:ext cx="9039225" cy="128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Science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525" y="1666875"/>
            <a:ext cx="9039225" cy="4657725"/>
            <a:chOff x="9525" y="1666875"/>
            <a:chExt cx="9039225" cy="4657725"/>
          </a:xfrm>
        </p:grpSpPr>
        <p:sp>
          <p:nvSpPr>
            <p:cNvPr id="6" name="object 6"/>
            <p:cNvSpPr/>
            <p:nvPr/>
          </p:nvSpPr>
          <p:spPr>
            <a:xfrm>
              <a:off x="114300" y="1666875"/>
              <a:ext cx="1914525" cy="990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25" y="2667000"/>
              <a:ext cx="9039225" cy="1285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300" y="2847975"/>
              <a:ext cx="1914525" cy="990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5" y="3848100"/>
              <a:ext cx="9039225" cy="1295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300" y="4038600"/>
              <a:ext cx="1914525" cy="990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25" y="5038725"/>
              <a:ext cx="9039225" cy="12858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6000"/>
              </a:lnSpc>
              <a:spcBef>
                <a:spcPts val="95"/>
              </a:spcBef>
            </a:pPr>
            <a:r>
              <a:rPr dirty="0"/>
              <a:t>Publishing  </a:t>
            </a:r>
            <a:r>
              <a:rPr spc="-95" dirty="0"/>
              <a:t>Travel  </a:t>
            </a:r>
            <a:r>
              <a:rPr dirty="0"/>
              <a:t>Manu</a:t>
            </a:r>
            <a:r>
              <a:rPr spc="-90" dirty="0"/>
              <a:t>f</a:t>
            </a:r>
            <a:r>
              <a:rPr dirty="0"/>
              <a:t>acturing</a:t>
            </a:r>
          </a:p>
        </p:txBody>
      </p:sp>
      <p:sp>
        <p:nvSpPr>
          <p:cNvPr id="13" name="object 13"/>
          <p:cNvSpPr/>
          <p:nvPr/>
        </p:nvSpPr>
        <p:spPr>
          <a:xfrm>
            <a:off x="114300" y="5229225"/>
            <a:ext cx="1914525" cy="990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1140" y="6445707"/>
            <a:ext cx="120713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36 -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38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Figures </a:t>
            </a:r>
            <a:r>
              <a:rPr sz="1200" dirty="0">
                <a:latin typeface="Carlito"/>
                <a:cs typeface="Carlito"/>
              </a:rPr>
              <a:t>1-40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1-43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9950" y="6533184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37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Summary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2475" y="1552575"/>
            <a:ext cx="3695700" cy="227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2602" y="2226690"/>
            <a:ext cx="2169160" cy="8134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60375" marR="5080" indent="-448309">
              <a:lnSpc>
                <a:spcPts val="2960"/>
              </a:lnSpc>
              <a:spcBef>
                <a:spcPts val="430"/>
              </a:spcBef>
            </a:pP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Basic</a:t>
            </a:r>
            <a:r>
              <a:rPr sz="27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computer  concepts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6300" y="1552575"/>
            <a:ext cx="3695700" cy="227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5270" y="2226690"/>
            <a:ext cx="2403475" cy="8134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522605" marR="5080" indent="-510540">
              <a:lnSpc>
                <a:spcPts val="2960"/>
              </a:lnSpc>
              <a:spcBef>
                <a:spcPts val="430"/>
              </a:spcBef>
            </a:pP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Components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7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 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5325" y="4057650"/>
            <a:ext cx="3886200" cy="2266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3269" y="4728717"/>
            <a:ext cx="3286760" cy="8134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4445">
              <a:lnSpc>
                <a:spcPts val="2960"/>
              </a:lnSpc>
              <a:spcBef>
                <a:spcPts val="430"/>
              </a:spcBef>
            </a:pP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Networks,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Internet, 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r>
              <a:rPr sz="27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software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86300" y="4038600"/>
            <a:ext cx="36957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92370" y="4163314"/>
            <a:ext cx="3091180" cy="19450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370"/>
              </a:spcBef>
            </a:pP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Many </a:t>
            </a:r>
            <a:r>
              <a:rPr sz="2700" spc="-20" dirty="0">
                <a:solidFill>
                  <a:srgbClr val="FFFFFF"/>
                </a:solidFill>
                <a:latin typeface="Carlito"/>
                <a:cs typeface="Carlito"/>
              </a:rPr>
              <a:t>different 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categories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computers,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computer 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users,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computer 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applications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7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society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6425895"/>
            <a:ext cx="509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39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5" dirty="0">
                <a:latin typeface="Arial Black"/>
                <a:cs typeface="Arial Black"/>
              </a:rPr>
              <a:t> 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5186553" y="3276600"/>
              <a:ext cx="3957447" cy="35813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3628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32358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21688" y="5496255"/>
            <a:ext cx="3263265" cy="10820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60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b="1" spc="-10" dirty="0">
                <a:solidFill>
                  <a:srgbClr val="E36C09"/>
                </a:solidFill>
                <a:latin typeface="Carlito"/>
                <a:cs typeface="Carlito"/>
              </a:rPr>
              <a:t>Chapter </a:t>
            </a:r>
            <a:r>
              <a:rPr sz="2400" b="1" dirty="0">
                <a:solidFill>
                  <a:srgbClr val="E36C09"/>
                </a:solidFill>
                <a:latin typeface="Carlito"/>
                <a:cs typeface="Carlito"/>
              </a:rPr>
              <a:t>1</a:t>
            </a:r>
            <a:r>
              <a:rPr sz="2400" b="1" spc="-10" dirty="0">
                <a:solidFill>
                  <a:srgbClr val="E36C09"/>
                </a:solidFill>
                <a:latin typeface="Carlito"/>
                <a:cs typeface="Carlito"/>
              </a:rPr>
              <a:t> Complete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704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A </a:t>
            </a:r>
            <a:r>
              <a:rPr sz="4000" b="1" spc="-35" dirty="0">
                <a:solidFill>
                  <a:srgbClr val="5F497A"/>
                </a:solidFill>
                <a:latin typeface="Carlito"/>
                <a:cs typeface="Carlito"/>
              </a:rPr>
              <a:t>World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of</a:t>
            </a:r>
            <a:r>
              <a:rPr sz="4000" b="1" spc="-4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Computers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48552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Computers are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everywhere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92976"/>
            <a:ext cx="631825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rlito"/>
                <a:cs typeface="Carlito"/>
              </a:rPr>
              <a:t>Pages 4 -</a:t>
            </a:r>
            <a:r>
              <a:rPr sz="1100" spc="-1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5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rlito"/>
                <a:cs typeface="Carlito"/>
              </a:rPr>
              <a:t>Figure</a:t>
            </a:r>
            <a:r>
              <a:rPr sz="1100" spc="-5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1-1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2362200"/>
            <a:ext cx="8481441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451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What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Is a</a:t>
            </a:r>
            <a:r>
              <a:rPr sz="4000" b="1" spc="-4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Computer?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6170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10" dirty="0">
                <a:solidFill>
                  <a:srgbClr val="E36C09"/>
                </a:solidFill>
                <a:latin typeface="Carlito"/>
                <a:cs typeface="Carlito"/>
              </a:rPr>
              <a:t>computer </a:t>
            </a:r>
            <a:r>
              <a:rPr sz="3200" dirty="0">
                <a:latin typeface="Carlito"/>
                <a:cs typeface="Carlito"/>
              </a:rPr>
              <a:t>is an </a:t>
            </a:r>
            <a:r>
              <a:rPr sz="3200" spc="-10" dirty="0">
                <a:latin typeface="Carlito"/>
                <a:cs typeface="Carlito"/>
              </a:rPr>
              <a:t>electronic </a:t>
            </a:r>
            <a:r>
              <a:rPr sz="3200" spc="-5" dirty="0">
                <a:latin typeface="Carlito"/>
                <a:cs typeface="Carlito"/>
              </a:rPr>
              <a:t>device, </a:t>
            </a:r>
            <a:r>
              <a:rPr sz="3200" spc="-15" dirty="0">
                <a:latin typeface="Carlito"/>
                <a:cs typeface="Carlito"/>
              </a:rPr>
              <a:t>operating  </a:t>
            </a:r>
            <a:r>
              <a:rPr sz="3200" spc="-5" dirty="0">
                <a:latin typeface="Carlito"/>
                <a:cs typeface="Carlito"/>
              </a:rPr>
              <a:t>under </a:t>
            </a:r>
            <a:r>
              <a:rPr sz="3200" spc="-10" dirty="0">
                <a:latin typeface="Carlito"/>
                <a:cs typeface="Carlito"/>
              </a:rPr>
              <a:t>the </a:t>
            </a:r>
            <a:r>
              <a:rPr sz="3200" spc="-20" dirty="0">
                <a:latin typeface="Carlito"/>
                <a:cs typeface="Carlito"/>
              </a:rPr>
              <a:t>control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instructions </a:t>
            </a:r>
            <a:r>
              <a:rPr sz="3200" spc="-20" dirty="0">
                <a:latin typeface="Carlito"/>
                <a:cs typeface="Carlito"/>
              </a:rPr>
              <a:t>stored </a:t>
            </a:r>
            <a:r>
              <a:rPr sz="3200" spc="-10" dirty="0">
                <a:latin typeface="Carlito"/>
                <a:cs typeface="Carlito"/>
              </a:rPr>
              <a:t>in </a:t>
            </a:r>
            <a:r>
              <a:rPr sz="3200" dirty="0">
                <a:latin typeface="Carlito"/>
                <a:cs typeface="Carlito"/>
              </a:rPr>
              <a:t>its </a:t>
            </a:r>
            <a:r>
              <a:rPr sz="3200" spc="-5" dirty="0">
                <a:latin typeface="Carlito"/>
                <a:cs typeface="Carlito"/>
              </a:rPr>
              <a:t>own  </a:t>
            </a:r>
            <a:r>
              <a:rPr sz="3200" dirty="0">
                <a:latin typeface="Carlito"/>
                <a:cs typeface="Carlito"/>
              </a:rPr>
              <a:t>memory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4324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54198" y="2895600"/>
            <a:ext cx="4096385" cy="2997200"/>
            <a:chOff x="2354198" y="2895600"/>
            <a:chExt cx="4096385" cy="2997200"/>
          </a:xfrm>
        </p:grpSpPr>
        <p:sp>
          <p:nvSpPr>
            <p:cNvPr id="8" name="object 8"/>
            <p:cNvSpPr/>
            <p:nvPr/>
          </p:nvSpPr>
          <p:spPr>
            <a:xfrm>
              <a:off x="2693669" y="2895600"/>
              <a:ext cx="3756660" cy="2997200"/>
            </a:xfrm>
            <a:custGeom>
              <a:avLst/>
              <a:gdLst/>
              <a:ahLst/>
              <a:cxnLst/>
              <a:rect l="l" t="t" r="r" b="b"/>
              <a:pathLst>
                <a:path w="3756660" h="2997200">
                  <a:moveTo>
                    <a:pt x="2258060" y="0"/>
                  </a:moveTo>
                  <a:lnTo>
                    <a:pt x="2258060" y="749300"/>
                  </a:lnTo>
                  <a:lnTo>
                    <a:pt x="0" y="749300"/>
                  </a:lnTo>
                  <a:lnTo>
                    <a:pt x="0" y="2247900"/>
                  </a:lnTo>
                  <a:lnTo>
                    <a:pt x="2258060" y="2247900"/>
                  </a:lnTo>
                  <a:lnTo>
                    <a:pt x="2258060" y="2997200"/>
                  </a:lnTo>
                  <a:lnTo>
                    <a:pt x="3756659" y="1498600"/>
                  </a:lnTo>
                  <a:lnTo>
                    <a:pt x="2258060" y="0"/>
                  </a:lnTo>
                  <a:close/>
                </a:path>
              </a:pathLst>
            </a:custGeom>
            <a:solidFill>
              <a:srgbClr val="FBD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6898" y="3794760"/>
              <a:ext cx="1423035" cy="1198880"/>
            </a:xfrm>
            <a:custGeom>
              <a:avLst/>
              <a:gdLst/>
              <a:ahLst/>
              <a:cxnLst/>
              <a:rect l="l" t="t" r="r" b="b"/>
              <a:pathLst>
                <a:path w="1423035" h="1198879">
                  <a:moveTo>
                    <a:pt x="1222755" y="0"/>
                  </a:moveTo>
                  <a:lnTo>
                    <a:pt x="199898" y="0"/>
                  </a:lnTo>
                  <a:lnTo>
                    <a:pt x="154075" y="5274"/>
                  </a:lnTo>
                  <a:lnTo>
                    <a:pt x="112004" y="20299"/>
                  </a:lnTo>
                  <a:lnTo>
                    <a:pt x="74887" y="43877"/>
                  </a:lnTo>
                  <a:lnTo>
                    <a:pt x="43927" y="74810"/>
                  </a:lnTo>
                  <a:lnTo>
                    <a:pt x="20324" y="111902"/>
                  </a:lnTo>
                  <a:lnTo>
                    <a:pt x="5281" y="153955"/>
                  </a:lnTo>
                  <a:lnTo>
                    <a:pt x="0" y="199770"/>
                  </a:lnTo>
                  <a:lnTo>
                    <a:pt x="0" y="999108"/>
                  </a:lnTo>
                  <a:lnTo>
                    <a:pt x="5281" y="1044924"/>
                  </a:lnTo>
                  <a:lnTo>
                    <a:pt x="20324" y="1086977"/>
                  </a:lnTo>
                  <a:lnTo>
                    <a:pt x="43927" y="1124069"/>
                  </a:lnTo>
                  <a:lnTo>
                    <a:pt x="74887" y="1155002"/>
                  </a:lnTo>
                  <a:lnTo>
                    <a:pt x="112004" y="1178580"/>
                  </a:lnTo>
                  <a:lnTo>
                    <a:pt x="154075" y="1193605"/>
                  </a:lnTo>
                  <a:lnTo>
                    <a:pt x="199898" y="1198879"/>
                  </a:lnTo>
                  <a:lnTo>
                    <a:pt x="1222755" y="1198879"/>
                  </a:lnTo>
                  <a:lnTo>
                    <a:pt x="1268578" y="1193605"/>
                  </a:lnTo>
                  <a:lnTo>
                    <a:pt x="1310649" y="1178580"/>
                  </a:lnTo>
                  <a:lnTo>
                    <a:pt x="1347766" y="1155002"/>
                  </a:lnTo>
                  <a:lnTo>
                    <a:pt x="1378726" y="1124069"/>
                  </a:lnTo>
                  <a:lnTo>
                    <a:pt x="1402329" y="1086977"/>
                  </a:lnTo>
                  <a:lnTo>
                    <a:pt x="1417372" y="1044924"/>
                  </a:lnTo>
                  <a:lnTo>
                    <a:pt x="1422653" y="999108"/>
                  </a:lnTo>
                  <a:lnTo>
                    <a:pt x="1422653" y="199770"/>
                  </a:lnTo>
                  <a:lnTo>
                    <a:pt x="1417372" y="153955"/>
                  </a:lnTo>
                  <a:lnTo>
                    <a:pt x="1402329" y="111902"/>
                  </a:lnTo>
                  <a:lnTo>
                    <a:pt x="1378726" y="74810"/>
                  </a:lnTo>
                  <a:lnTo>
                    <a:pt x="1347766" y="43877"/>
                  </a:lnTo>
                  <a:lnTo>
                    <a:pt x="1310649" y="20299"/>
                  </a:lnTo>
                  <a:lnTo>
                    <a:pt x="1268578" y="5274"/>
                  </a:lnTo>
                  <a:lnTo>
                    <a:pt x="1222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6898" y="3794760"/>
              <a:ext cx="1423035" cy="1198880"/>
            </a:xfrm>
            <a:custGeom>
              <a:avLst/>
              <a:gdLst/>
              <a:ahLst/>
              <a:cxnLst/>
              <a:rect l="l" t="t" r="r" b="b"/>
              <a:pathLst>
                <a:path w="1423035" h="1198879">
                  <a:moveTo>
                    <a:pt x="0" y="199770"/>
                  </a:moveTo>
                  <a:lnTo>
                    <a:pt x="5281" y="153955"/>
                  </a:lnTo>
                  <a:lnTo>
                    <a:pt x="20324" y="111902"/>
                  </a:lnTo>
                  <a:lnTo>
                    <a:pt x="43927" y="74810"/>
                  </a:lnTo>
                  <a:lnTo>
                    <a:pt x="74887" y="43877"/>
                  </a:lnTo>
                  <a:lnTo>
                    <a:pt x="112004" y="20299"/>
                  </a:lnTo>
                  <a:lnTo>
                    <a:pt x="154075" y="5274"/>
                  </a:lnTo>
                  <a:lnTo>
                    <a:pt x="199898" y="0"/>
                  </a:lnTo>
                  <a:lnTo>
                    <a:pt x="1222755" y="0"/>
                  </a:lnTo>
                  <a:lnTo>
                    <a:pt x="1268578" y="5274"/>
                  </a:lnTo>
                  <a:lnTo>
                    <a:pt x="1310649" y="20299"/>
                  </a:lnTo>
                  <a:lnTo>
                    <a:pt x="1347766" y="43877"/>
                  </a:lnTo>
                  <a:lnTo>
                    <a:pt x="1378726" y="74810"/>
                  </a:lnTo>
                  <a:lnTo>
                    <a:pt x="1402329" y="111902"/>
                  </a:lnTo>
                  <a:lnTo>
                    <a:pt x="1417372" y="153955"/>
                  </a:lnTo>
                  <a:lnTo>
                    <a:pt x="1422653" y="199770"/>
                  </a:lnTo>
                  <a:lnTo>
                    <a:pt x="1422653" y="999108"/>
                  </a:lnTo>
                  <a:lnTo>
                    <a:pt x="1417372" y="1044924"/>
                  </a:lnTo>
                  <a:lnTo>
                    <a:pt x="1402329" y="1086977"/>
                  </a:lnTo>
                  <a:lnTo>
                    <a:pt x="1378726" y="1124069"/>
                  </a:lnTo>
                  <a:lnTo>
                    <a:pt x="1347766" y="1155002"/>
                  </a:lnTo>
                  <a:lnTo>
                    <a:pt x="1310649" y="1178580"/>
                  </a:lnTo>
                  <a:lnTo>
                    <a:pt x="1268578" y="1193605"/>
                  </a:lnTo>
                  <a:lnTo>
                    <a:pt x="1222755" y="1198879"/>
                  </a:lnTo>
                  <a:lnTo>
                    <a:pt x="199898" y="1198879"/>
                  </a:lnTo>
                  <a:lnTo>
                    <a:pt x="154075" y="1193605"/>
                  </a:lnTo>
                  <a:lnTo>
                    <a:pt x="112004" y="1178580"/>
                  </a:lnTo>
                  <a:lnTo>
                    <a:pt x="74887" y="1155002"/>
                  </a:lnTo>
                  <a:lnTo>
                    <a:pt x="43927" y="1124069"/>
                  </a:lnTo>
                  <a:lnTo>
                    <a:pt x="20324" y="1086977"/>
                  </a:lnTo>
                  <a:lnTo>
                    <a:pt x="5281" y="1044924"/>
                  </a:lnTo>
                  <a:lnTo>
                    <a:pt x="0" y="999108"/>
                  </a:lnTo>
                  <a:lnTo>
                    <a:pt x="0" y="199770"/>
                  </a:lnTo>
                  <a:close/>
                </a:path>
              </a:pathLst>
            </a:custGeom>
            <a:ln w="25399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04338" y="3967353"/>
            <a:ext cx="74866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85"/>
              </a:spcBef>
            </a:pPr>
            <a:r>
              <a:rPr sz="1800" spc="-5" dirty="0">
                <a:latin typeface="Carlito"/>
                <a:cs typeface="Carlito"/>
              </a:rPr>
              <a:t>Co</a:t>
            </a:r>
            <a:r>
              <a:rPr sz="1800" spc="-10" dirty="0">
                <a:latin typeface="Carlito"/>
                <a:cs typeface="Carlito"/>
              </a:rPr>
              <a:t>l</a:t>
            </a:r>
            <a:r>
              <a:rPr sz="1800" spc="-5" dirty="0">
                <a:latin typeface="Carlito"/>
                <a:cs typeface="Carlito"/>
              </a:rPr>
              <a:t>l</a:t>
            </a:r>
            <a:r>
              <a:rPr sz="1800" dirty="0">
                <a:latin typeface="Carlito"/>
                <a:cs typeface="Carlito"/>
              </a:rPr>
              <a:t>ects  </a:t>
            </a:r>
            <a:r>
              <a:rPr sz="1800" b="1" spc="-10" dirty="0">
                <a:solidFill>
                  <a:srgbClr val="E36C09"/>
                </a:solidFill>
                <a:latin typeface="Carlito"/>
                <a:cs typeface="Carlito"/>
              </a:rPr>
              <a:t>data  </a:t>
            </a:r>
            <a:r>
              <a:rPr sz="1800" spc="-10" dirty="0">
                <a:latin typeface="Carlito"/>
                <a:cs typeface="Carlito"/>
              </a:rPr>
              <a:t>(input)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47972" y="3782059"/>
            <a:ext cx="1448435" cy="1224280"/>
            <a:chOff x="3847972" y="3782059"/>
            <a:chExt cx="1448435" cy="1224280"/>
          </a:xfrm>
        </p:grpSpPr>
        <p:sp>
          <p:nvSpPr>
            <p:cNvPr id="13" name="object 13"/>
            <p:cNvSpPr/>
            <p:nvPr/>
          </p:nvSpPr>
          <p:spPr>
            <a:xfrm>
              <a:off x="3860672" y="3794759"/>
              <a:ext cx="1423035" cy="1198880"/>
            </a:xfrm>
            <a:custGeom>
              <a:avLst/>
              <a:gdLst/>
              <a:ahLst/>
              <a:cxnLst/>
              <a:rect l="l" t="t" r="r" b="b"/>
              <a:pathLst>
                <a:path w="1423035" h="1198879">
                  <a:moveTo>
                    <a:pt x="1222755" y="0"/>
                  </a:moveTo>
                  <a:lnTo>
                    <a:pt x="199898" y="0"/>
                  </a:lnTo>
                  <a:lnTo>
                    <a:pt x="154075" y="5274"/>
                  </a:lnTo>
                  <a:lnTo>
                    <a:pt x="112004" y="20299"/>
                  </a:lnTo>
                  <a:lnTo>
                    <a:pt x="74887" y="43877"/>
                  </a:lnTo>
                  <a:lnTo>
                    <a:pt x="43927" y="74810"/>
                  </a:lnTo>
                  <a:lnTo>
                    <a:pt x="20324" y="111902"/>
                  </a:lnTo>
                  <a:lnTo>
                    <a:pt x="5281" y="153955"/>
                  </a:lnTo>
                  <a:lnTo>
                    <a:pt x="0" y="199770"/>
                  </a:lnTo>
                  <a:lnTo>
                    <a:pt x="0" y="999108"/>
                  </a:lnTo>
                  <a:lnTo>
                    <a:pt x="5281" y="1044924"/>
                  </a:lnTo>
                  <a:lnTo>
                    <a:pt x="20324" y="1086977"/>
                  </a:lnTo>
                  <a:lnTo>
                    <a:pt x="43927" y="1124069"/>
                  </a:lnTo>
                  <a:lnTo>
                    <a:pt x="74887" y="1155002"/>
                  </a:lnTo>
                  <a:lnTo>
                    <a:pt x="112004" y="1178580"/>
                  </a:lnTo>
                  <a:lnTo>
                    <a:pt x="154075" y="1193605"/>
                  </a:lnTo>
                  <a:lnTo>
                    <a:pt x="199898" y="1198879"/>
                  </a:lnTo>
                  <a:lnTo>
                    <a:pt x="1222755" y="1198879"/>
                  </a:lnTo>
                  <a:lnTo>
                    <a:pt x="1268578" y="1193605"/>
                  </a:lnTo>
                  <a:lnTo>
                    <a:pt x="1310649" y="1178580"/>
                  </a:lnTo>
                  <a:lnTo>
                    <a:pt x="1347766" y="1155002"/>
                  </a:lnTo>
                  <a:lnTo>
                    <a:pt x="1378726" y="1124069"/>
                  </a:lnTo>
                  <a:lnTo>
                    <a:pt x="1402329" y="1086977"/>
                  </a:lnTo>
                  <a:lnTo>
                    <a:pt x="1417372" y="1044924"/>
                  </a:lnTo>
                  <a:lnTo>
                    <a:pt x="1422653" y="999108"/>
                  </a:lnTo>
                  <a:lnTo>
                    <a:pt x="1422653" y="199770"/>
                  </a:lnTo>
                  <a:lnTo>
                    <a:pt x="1417372" y="153955"/>
                  </a:lnTo>
                  <a:lnTo>
                    <a:pt x="1402329" y="111902"/>
                  </a:lnTo>
                  <a:lnTo>
                    <a:pt x="1378726" y="74810"/>
                  </a:lnTo>
                  <a:lnTo>
                    <a:pt x="1347766" y="43877"/>
                  </a:lnTo>
                  <a:lnTo>
                    <a:pt x="1310649" y="20299"/>
                  </a:lnTo>
                  <a:lnTo>
                    <a:pt x="1268578" y="5274"/>
                  </a:lnTo>
                  <a:lnTo>
                    <a:pt x="1222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60672" y="3794759"/>
              <a:ext cx="1423035" cy="1198880"/>
            </a:xfrm>
            <a:custGeom>
              <a:avLst/>
              <a:gdLst/>
              <a:ahLst/>
              <a:cxnLst/>
              <a:rect l="l" t="t" r="r" b="b"/>
              <a:pathLst>
                <a:path w="1423035" h="1198879">
                  <a:moveTo>
                    <a:pt x="0" y="199770"/>
                  </a:moveTo>
                  <a:lnTo>
                    <a:pt x="5281" y="153955"/>
                  </a:lnTo>
                  <a:lnTo>
                    <a:pt x="20324" y="111902"/>
                  </a:lnTo>
                  <a:lnTo>
                    <a:pt x="43927" y="74810"/>
                  </a:lnTo>
                  <a:lnTo>
                    <a:pt x="74887" y="43877"/>
                  </a:lnTo>
                  <a:lnTo>
                    <a:pt x="112004" y="20299"/>
                  </a:lnTo>
                  <a:lnTo>
                    <a:pt x="154075" y="5274"/>
                  </a:lnTo>
                  <a:lnTo>
                    <a:pt x="199898" y="0"/>
                  </a:lnTo>
                  <a:lnTo>
                    <a:pt x="1222755" y="0"/>
                  </a:lnTo>
                  <a:lnTo>
                    <a:pt x="1268578" y="5274"/>
                  </a:lnTo>
                  <a:lnTo>
                    <a:pt x="1310649" y="20299"/>
                  </a:lnTo>
                  <a:lnTo>
                    <a:pt x="1347766" y="43877"/>
                  </a:lnTo>
                  <a:lnTo>
                    <a:pt x="1378726" y="74810"/>
                  </a:lnTo>
                  <a:lnTo>
                    <a:pt x="1402329" y="111902"/>
                  </a:lnTo>
                  <a:lnTo>
                    <a:pt x="1417372" y="153955"/>
                  </a:lnTo>
                  <a:lnTo>
                    <a:pt x="1422653" y="199770"/>
                  </a:lnTo>
                  <a:lnTo>
                    <a:pt x="1422653" y="999108"/>
                  </a:lnTo>
                  <a:lnTo>
                    <a:pt x="1417372" y="1044924"/>
                  </a:lnTo>
                  <a:lnTo>
                    <a:pt x="1402329" y="1086977"/>
                  </a:lnTo>
                  <a:lnTo>
                    <a:pt x="1378726" y="1124069"/>
                  </a:lnTo>
                  <a:lnTo>
                    <a:pt x="1347766" y="1155002"/>
                  </a:lnTo>
                  <a:lnTo>
                    <a:pt x="1310649" y="1178580"/>
                  </a:lnTo>
                  <a:lnTo>
                    <a:pt x="1268578" y="1193605"/>
                  </a:lnTo>
                  <a:lnTo>
                    <a:pt x="1222755" y="1198879"/>
                  </a:lnTo>
                  <a:lnTo>
                    <a:pt x="199898" y="1198879"/>
                  </a:lnTo>
                  <a:lnTo>
                    <a:pt x="154075" y="1193605"/>
                  </a:lnTo>
                  <a:lnTo>
                    <a:pt x="112004" y="1178580"/>
                  </a:lnTo>
                  <a:lnTo>
                    <a:pt x="74887" y="1155002"/>
                  </a:lnTo>
                  <a:lnTo>
                    <a:pt x="43927" y="1124069"/>
                  </a:lnTo>
                  <a:lnTo>
                    <a:pt x="20324" y="1086977"/>
                  </a:lnTo>
                  <a:lnTo>
                    <a:pt x="5281" y="1044924"/>
                  </a:lnTo>
                  <a:lnTo>
                    <a:pt x="0" y="999108"/>
                  </a:lnTo>
                  <a:lnTo>
                    <a:pt x="0" y="199770"/>
                  </a:lnTo>
                  <a:close/>
                </a:path>
              </a:pathLst>
            </a:custGeom>
            <a:ln w="25399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67047" y="4218558"/>
            <a:ext cx="1009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Processing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41746" y="3782059"/>
            <a:ext cx="1448435" cy="1224280"/>
            <a:chOff x="5341746" y="3782059"/>
            <a:chExt cx="1448435" cy="1224280"/>
          </a:xfrm>
        </p:grpSpPr>
        <p:sp>
          <p:nvSpPr>
            <p:cNvPr id="17" name="object 17"/>
            <p:cNvSpPr/>
            <p:nvPr/>
          </p:nvSpPr>
          <p:spPr>
            <a:xfrm>
              <a:off x="5354446" y="3794759"/>
              <a:ext cx="1423035" cy="1198880"/>
            </a:xfrm>
            <a:custGeom>
              <a:avLst/>
              <a:gdLst/>
              <a:ahLst/>
              <a:cxnLst/>
              <a:rect l="l" t="t" r="r" b="b"/>
              <a:pathLst>
                <a:path w="1423034" h="1198879">
                  <a:moveTo>
                    <a:pt x="1222755" y="0"/>
                  </a:moveTo>
                  <a:lnTo>
                    <a:pt x="199898" y="0"/>
                  </a:lnTo>
                  <a:lnTo>
                    <a:pt x="154075" y="5274"/>
                  </a:lnTo>
                  <a:lnTo>
                    <a:pt x="112004" y="20299"/>
                  </a:lnTo>
                  <a:lnTo>
                    <a:pt x="74887" y="43877"/>
                  </a:lnTo>
                  <a:lnTo>
                    <a:pt x="43927" y="74810"/>
                  </a:lnTo>
                  <a:lnTo>
                    <a:pt x="20324" y="111902"/>
                  </a:lnTo>
                  <a:lnTo>
                    <a:pt x="5281" y="153955"/>
                  </a:lnTo>
                  <a:lnTo>
                    <a:pt x="0" y="199770"/>
                  </a:lnTo>
                  <a:lnTo>
                    <a:pt x="0" y="999108"/>
                  </a:lnTo>
                  <a:lnTo>
                    <a:pt x="5281" y="1044924"/>
                  </a:lnTo>
                  <a:lnTo>
                    <a:pt x="20324" y="1086977"/>
                  </a:lnTo>
                  <a:lnTo>
                    <a:pt x="43927" y="1124069"/>
                  </a:lnTo>
                  <a:lnTo>
                    <a:pt x="74887" y="1155002"/>
                  </a:lnTo>
                  <a:lnTo>
                    <a:pt x="112004" y="1178580"/>
                  </a:lnTo>
                  <a:lnTo>
                    <a:pt x="154075" y="1193605"/>
                  </a:lnTo>
                  <a:lnTo>
                    <a:pt x="199898" y="1198879"/>
                  </a:lnTo>
                  <a:lnTo>
                    <a:pt x="1222755" y="1198879"/>
                  </a:lnTo>
                  <a:lnTo>
                    <a:pt x="1268578" y="1193605"/>
                  </a:lnTo>
                  <a:lnTo>
                    <a:pt x="1310649" y="1178580"/>
                  </a:lnTo>
                  <a:lnTo>
                    <a:pt x="1347766" y="1155002"/>
                  </a:lnTo>
                  <a:lnTo>
                    <a:pt x="1378726" y="1124069"/>
                  </a:lnTo>
                  <a:lnTo>
                    <a:pt x="1402329" y="1086977"/>
                  </a:lnTo>
                  <a:lnTo>
                    <a:pt x="1417372" y="1044924"/>
                  </a:lnTo>
                  <a:lnTo>
                    <a:pt x="1422653" y="999108"/>
                  </a:lnTo>
                  <a:lnTo>
                    <a:pt x="1422653" y="199770"/>
                  </a:lnTo>
                  <a:lnTo>
                    <a:pt x="1417372" y="153955"/>
                  </a:lnTo>
                  <a:lnTo>
                    <a:pt x="1402329" y="111902"/>
                  </a:lnTo>
                  <a:lnTo>
                    <a:pt x="1378726" y="74810"/>
                  </a:lnTo>
                  <a:lnTo>
                    <a:pt x="1347766" y="43877"/>
                  </a:lnTo>
                  <a:lnTo>
                    <a:pt x="1310649" y="20299"/>
                  </a:lnTo>
                  <a:lnTo>
                    <a:pt x="1268578" y="5274"/>
                  </a:lnTo>
                  <a:lnTo>
                    <a:pt x="1222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54446" y="3794759"/>
              <a:ext cx="1423035" cy="1198880"/>
            </a:xfrm>
            <a:custGeom>
              <a:avLst/>
              <a:gdLst/>
              <a:ahLst/>
              <a:cxnLst/>
              <a:rect l="l" t="t" r="r" b="b"/>
              <a:pathLst>
                <a:path w="1423034" h="1198879">
                  <a:moveTo>
                    <a:pt x="0" y="199770"/>
                  </a:moveTo>
                  <a:lnTo>
                    <a:pt x="5281" y="153955"/>
                  </a:lnTo>
                  <a:lnTo>
                    <a:pt x="20324" y="111902"/>
                  </a:lnTo>
                  <a:lnTo>
                    <a:pt x="43927" y="74810"/>
                  </a:lnTo>
                  <a:lnTo>
                    <a:pt x="74887" y="43877"/>
                  </a:lnTo>
                  <a:lnTo>
                    <a:pt x="112004" y="20299"/>
                  </a:lnTo>
                  <a:lnTo>
                    <a:pt x="154075" y="5274"/>
                  </a:lnTo>
                  <a:lnTo>
                    <a:pt x="199898" y="0"/>
                  </a:lnTo>
                  <a:lnTo>
                    <a:pt x="1222755" y="0"/>
                  </a:lnTo>
                  <a:lnTo>
                    <a:pt x="1268578" y="5274"/>
                  </a:lnTo>
                  <a:lnTo>
                    <a:pt x="1310649" y="20299"/>
                  </a:lnTo>
                  <a:lnTo>
                    <a:pt x="1347766" y="43877"/>
                  </a:lnTo>
                  <a:lnTo>
                    <a:pt x="1378726" y="74810"/>
                  </a:lnTo>
                  <a:lnTo>
                    <a:pt x="1402329" y="111902"/>
                  </a:lnTo>
                  <a:lnTo>
                    <a:pt x="1417372" y="153955"/>
                  </a:lnTo>
                  <a:lnTo>
                    <a:pt x="1422653" y="199770"/>
                  </a:lnTo>
                  <a:lnTo>
                    <a:pt x="1422653" y="999108"/>
                  </a:lnTo>
                  <a:lnTo>
                    <a:pt x="1417372" y="1044924"/>
                  </a:lnTo>
                  <a:lnTo>
                    <a:pt x="1402329" y="1086977"/>
                  </a:lnTo>
                  <a:lnTo>
                    <a:pt x="1378726" y="1124069"/>
                  </a:lnTo>
                  <a:lnTo>
                    <a:pt x="1347766" y="1155002"/>
                  </a:lnTo>
                  <a:lnTo>
                    <a:pt x="1310649" y="1178580"/>
                  </a:lnTo>
                  <a:lnTo>
                    <a:pt x="1268578" y="1193605"/>
                  </a:lnTo>
                  <a:lnTo>
                    <a:pt x="1222755" y="1198879"/>
                  </a:lnTo>
                  <a:lnTo>
                    <a:pt x="199898" y="1198879"/>
                  </a:lnTo>
                  <a:lnTo>
                    <a:pt x="154075" y="1193605"/>
                  </a:lnTo>
                  <a:lnTo>
                    <a:pt x="112004" y="1178580"/>
                  </a:lnTo>
                  <a:lnTo>
                    <a:pt x="74887" y="1155002"/>
                  </a:lnTo>
                  <a:lnTo>
                    <a:pt x="43927" y="1124069"/>
                  </a:lnTo>
                  <a:lnTo>
                    <a:pt x="20324" y="1086977"/>
                  </a:lnTo>
                  <a:lnTo>
                    <a:pt x="5281" y="1044924"/>
                  </a:lnTo>
                  <a:lnTo>
                    <a:pt x="0" y="999108"/>
                  </a:lnTo>
                  <a:lnTo>
                    <a:pt x="0" y="199770"/>
                  </a:lnTo>
                  <a:close/>
                </a:path>
              </a:pathLst>
            </a:custGeom>
            <a:ln w="25399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88051" y="3967353"/>
            <a:ext cx="1155700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635" algn="ctr">
              <a:lnSpc>
                <a:spcPct val="91400"/>
              </a:lnSpc>
              <a:spcBef>
                <a:spcPts val="285"/>
              </a:spcBef>
            </a:pPr>
            <a:r>
              <a:rPr sz="1800" spc="-10" dirty="0">
                <a:latin typeface="Carlito"/>
                <a:cs typeface="Carlito"/>
              </a:rPr>
              <a:t>Produces  </a:t>
            </a:r>
            <a:r>
              <a:rPr sz="1800" b="1" dirty="0">
                <a:solidFill>
                  <a:srgbClr val="E36C09"/>
                </a:solidFill>
                <a:latin typeface="Carlito"/>
                <a:cs typeface="Carlito"/>
              </a:rPr>
              <a:t>in</a:t>
            </a:r>
            <a:r>
              <a:rPr sz="1800" b="1" spc="-35" dirty="0">
                <a:solidFill>
                  <a:srgbClr val="E36C09"/>
                </a:solidFill>
                <a:latin typeface="Carlito"/>
                <a:cs typeface="Carlito"/>
              </a:rPr>
              <a:t>f</a:t>
            </a:r>
            <a:r>
              <a:rPr sz="1800" b="1" dirty="0">
                <a:solidFill>
                  <a:srgbClr val="E36C09"/>
                </a:solidFill>
                <a:latin typeface="Carlito"/>
                <a:cs typeface="Carlito"/>
              </a:rPr>
              <a:t>orm</a:t>
            </a:r>
            <a:r>
              <a:rPr sz="1800" b="1" spc="-15" dirty="0">
                <a:solidFill>
                  <a:srgbClr val="E36C09"/>
                </a:solidFill>
                <a:latin typeface="Carlito"/>
                <a:cs typeface="Carlito"/>
              </a:rPr>
              <a:t>a</a:t>
            </a:r>
            <a:r>
              <a:rPr sz="1800" b="1" dirty="0">
                <a:solidFill>
                  <a:srgbClr val="E36C09"/>
                </a:solidFill>
                <a:latin typeface="Carlito"/>
                <a:cs typeface="Carlito"/>
              </a:rPr>
              <a:t>tion  </a:t>
            </a:r>
            <a:r>
              <a:rPr sz="1800" spc="-5" dirty="0">
                <a:latin typeface="Carlito"/>
                <a:cs typeface="Carlito"/>
              </a:rPr>
              <a:t>(output)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6589" y="5810199"/>
            <a:ext cx="2750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DB7530"/>
                </a:solidFill>
                <a:latin typeface="Carlito"/>
                <a:cs typeface="Carlito"/>
              </a:rPr>
              <a:t>Information </a:t>
            </a:r>
            <a:r>
              <a:rPr sz="1800" b="1" spc="-10" dirty="0">
                <a:solidFill>
                  <a:srgbClr val="DB7530"/>
                </a:solidFill>
                <a:latin typeface="Carlito"/>
                <a:cs typeface="Carlito"/>
              </a:rPr>
              <a:t>Processing</a:t>
            </a:r>
            <a:r>
              <a:rPr sz="1800" b="1" spc="-100" dirty="0">
                <a:solidFill>
                  <a:srgbClr val="DB753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DB7530"/>
                </a:solidFill>
                <a:latin typeface="Carlito"/>
                <a:cs typeface="Carlito"/>
              </a:rPr>
              <a:t>Cycle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451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What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Is a</a:t>
            </a:r>
            <a:r>
              <a:rPr sz="4000" b="1" spc="-4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Computer?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643890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1-2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5542" y="1600200"/>
            <a:ext cx="3772788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724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The </a:t>
            </a: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Components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of a</a:t>
            </a:r>
            <a:r>
              <a:rPr sz="4000" b="1" spc="-6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Computer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76822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computer contains many </a:t>
            </a:r>
            <a:r>
              <a:rPr sz="2800" spc="-5" dirty="0">
                <a:latin typeface="Carlito"/>
                <a:cs typeface="Carlito"/>
              </a:rPr>
              <a:t>electric, </a:t>
            </a:r>
            <a:r>
              <a:rPr sz="2800" spc="-10" dirty="0">
                <a:latin typeface="Carlito"/>
                <a:cs typeface="Carlito"/>
              </a:rPr>
              <a:t>electronic, </a:t>
            </a:r>
            <a:r>
              <a:rPr sz="2800" spc="-5" dirty="0">
                <a:latin typeface="Carlito"/>
                <a:cs typeface="Carlito"/>
              </a:rPr>
              <a:t>and  mechanical </a:t>
            </a:r>
            <a:r>
              <a:rPr sz="2800" spc="-10" dirty="0">
                <a:latin typeface="Carlito"/>
                <a:cs typeface="Carlito"/>
              </a:rPr>
              <a:t>components </a:t>
            </a:r>
            <a:r>
              <a:rPr sz="2800" spc="-5" dirty="0">
                <a:latin typeface="Carlito"/>
                <a:cs typeface="Carlito"/>
              </a:rPr>
              <a:t>known as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E36C09"/>
                </a:solidFill>
                <a:latin typeface="Carlito"/>
                <a:cs typeface="Carlito"/>
              </a:rPr>
              <a:t>hardware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685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6 -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31720" y="2561844"/>
            <a:ext cx="6632575" cy="672465"/>
            <a:chOff x="2331720" y="2561844"/>
            <a:chExt cx="6632575" cy="672465"/>
          </a:xfrm>
        </p:grpSpPr>
        <p:sp>
          <p:nvSpPr>
            <p:cNvPr id="8" name="object 8"/>
            <p:cNvSpPr/>
            <p:nvPr/>
          </p:nvSpPr>
          <p:spPr>
            <a:xfrm>
              <a:off x="2331720" y="2561844"/>
              <a:ext cx="6632448" cy="672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62784" y="2657856"/>
              <a:ext cx="5250180" cy="393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80488" y="2588006"/>
              <a:ext cx="6535420" cy="574040"/>
            </a:xfrm>
            <a:custGeom>
              <a:avLst/>
              <a:gdLst/>
              <a:ahLst/>
              <a:cxnLst/>
              <a:rect l="l" t="t" r="r" b="b"/>
              <a:pathLst>
                <a:path w="6535420" h="574039">
                  <a:moveTo>
                    <a:pt x="6439281" y="0"/>
                  </a:moveTo>
                  <a:lnTo>
                    <a:pt x="0" y="0"/>
                  </a:lnTo>
                  <a:lnTo>
                    <a:pt x="0" y="573913"/>
                  </a:lnTo>
                  <a:lnTo>
                    <a:pt x="6439281" y="573913"/>
                  </a:lnTo>
                  <a:lnTo>
                    <a:pt x="6476511" y="566400"/>
                  </a:lnTo>
                  <a:lnTo>
                    <a:pt x="6506908" y="545909"/>
                  </a:lnTo>
                  <a:lnTo>
                    <a:pt x="6527399" y="515512"/>
                  </a:lnTo>
                  <a:lnTo>
                    <a:pt x="6534911" y="478282"/>
                  </a:lnTo>
                  <a:lnTo>
                    <a:pt x="6534911" y="95631"/>
                  </a:lnTo>
                  <a:lnTo>
                    <a:pt x="6527399" y="58400"/>
                  </a:lnTo>
                  <a:lnTo>
                    <a:pt x="6506908" y="28003"/>
                  </a:lnTo>
                  <a:lnTo>
                    <a:pt x="6476511" y="7512"/>
                  </a:lnTo>
                  <a:lnTo>
                    <a:pt x="6439281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80488" y="2588006"/>
              <a:ext cx="6535420" cy="574040"/>
            </a:xfrm>
            <a:custGeom>
              <a:avLst/>
              <a:gdLst/>
              <a:ahLst/>
              <a:cxnLst/>
              <a:rect l="l" t="t" r="r" b="b"/>
              <a:pathLst>
                <a:path w="6535420" h="574039">
                  <a:moveTo>
                    <a:pt x="6534911" y="95631"/>
                  </a:moveTo>
                  <a:lnTo>
                    <a:pt x="6534911" y="478282"/>
                  </a:lnTo>
                  <a:lnTo>
                    <a:pt x="6527399" y="515512"/>
                  </a:lnTo>
                  <a:lnTo>
                    <a:pt x="6506908" y="545909"/>
                  </a:lnTo>
                  <a:lnTo>
                    <a:pt x="6476511" y="566400"/>
                  </a:lnTo>
                  <a:lnTo>
                    <a:pt x="6439281" y="573913"/>
                  </a:lnTo>
                  <a:lnTo>
                    <a:pt x="0" y="573913"/>
                  </a:lnTo>
                  <a:lnTo>
                    <a:pt x="0" y="0"/>
                  </a:lnTo>
                  <a:lnTo>
                    <a:pt x="6439281" y="0"/>
                  </a:lnTo>
                  <a:lnTo>
                    <a:pt x="6476511" y="7512"/>
                  </a:lnTo>
                  <a:lnTo>
                    <a:pt x="6506908" y="28003"/>
                  </a:lnTo>
                  <a:lnTo>
                    <a:pt x="6527399" y="58400"/>
                  </a:lnTo>
                  <a:lnTo>
                    <a:pt x="6534911" y="95631"/>
                  </a:lnTo>
                  <a:close/>
                </a:path>
              </a:pathLst>
            </a:custGeom>
            <a:ln w="12700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15945" y="2717673"/>
            <a:ext cx="4940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latin typeface="Carlito"/>
                <a:cs typeface="Carlito"/>
              </a:rPr>
              <a:t>Allows </a:t>
            </a:r>
            <a:r>
              <a:rPr sz="1600" spc="-15" dirty="0">
                <a:latin typeface="Carlito"/>
                <a:cs typeface="Carlito"/>
              </a:rPr>
              <a:t>you </a:t>
            </a:r>
            <a:r>
              <a:rPr sz="1600" spc="-10" dirty="0">
                <a:latin typeface="Carlito"/>
                <a:cs typeface="Carlito"/>
              </a:rPr>
              <a:t>to enter </a:t>
            </a:r>
            <a:r>
              <a:rPr sz="1600" spc="-15" dirty="0">
                <a:latin typeface="Carlito"/>
                <a:cs typeface="Carlito"/>
              </a:rPr>
              <a:t>data </a:t>
            </a:r>
            <a:r>
              <a:rPr sz="1600" spc="-5" dirty="0">
                <a:latin typeface="Carlito"/>
                <a:cs typeface="Carlito"/>
              </a:rPr>
              <a:t>and instructions </a:t>
            </a:r>
            <a:r>
              <a:rPr sz="1600" spc="-10" dirty="0">
                <a:latin typeface="Carlito"/>
                <a:cs typeface="Carlito"/>
              </a:rPr>
              <a:t>into </a:t>
            </a:r>
            <a:r>
              <a:rPr sz="1600" spc="-5" dirty="0">
                <a:latin typeface="Carlito"/>
                <a:cs typeface="Carlito"/>
              </a:rPr>
              <a:t>a</a:t>
            </a:r>
            <a:r>
              <a:rPr sz="1600" spc="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computer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1925" y="2466975"/>
            <a:ext cx="2276475" cy="847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8904" y="2678938"/>
            <a:ext cx="13493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Input</a:t>
            </a:r>
            <a:r>
              <a:rPr sz="2000" b="1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Device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31720" y="3314700"/>
            <a:ext cx="6632575" cy="672465"/>
            <a:chOff x="2331720" y="3314700"/>
            <a:chExt cx="6632575" cy="672465"/>
          </a:xfrm>
        </p:grpSpPr>
        <p:sp>
          <p:nvSpPr>
            <p:cNvPr id="16" name="object 16"/>
            <p:cNvSpPr/>
            <p:nvPr/>
          </p:nvSpPr>
          <p:spPr>
            <a:xfrm>
              <a:off x="2331720" y="3314700"/>
              <a:ext cx="6632448" cy="6720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62784" y="3412235"/>
              <a:ext cx="6313932" cy="3931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80488" y="3341242"/>
              <a:ext cx="6535420" cy="574040"/>
            </a:xfrm>
            <a:custGeom>
              <a:avLst/>
              <a:gdLst/>
              <a:ahLst/>
              <a:cxnLst/>
              <a:rect l="l" t="t" r="r" b="b"/>
              <a:pathLst>
                <a:path w="6535420" h="574039">
                  <a:moveTo>
                    <a:pt x="6439281" y="0"/>
                  </a:moveTo>
                  <a:lnTo>
                    <a:pt x="0" y="0"/>
                  </a:lnTo>
                  <a:lnTo>
                    <a:pt x="0" y="573913"/>
                  </a:lnTo>
                  <a:lnTo>
                    <a:pt x="6439281" y="573913"/>
                  </a:lnTo>
                  <a:lnTo>
                    <a:pt x="6476511" y="566400"/>
                  </a:lnTo>
                  <a:lnTo>
                    <a:pt x="6506908" y="545909"/>
                  </a:lnTo>
                  <a:lnTo>
                    <a:pt x="6527399" y="515512"/>
                  </a:lnTo>
                  <a:lnTo>
                    <a:pt x="6534911" y="478282"/>
                  </a:lnTo>
                  <a:lnTo>
                    <a:pt x="6534911" y="95631"/>
                  </a:lnTo>
                  <a:lnTo>
                    <a:pt x="6527399" y="58400"/>
                  </a:lnTo>
                  <a:lnTo>
                    <a:pt x="6506908" y="28003"/>
                  </a:lnTo>
                  <a:lnTo>
                    <a:pt x="6476511" y="7512"/>
                  </a:lnTo>
                  <a:lnTo>
                    <a:pt x="6439281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80488" y="3341242"/>
              <a:ext cx="6535420" cy="574040"/>
            </a:xfrm>
            <a:custGeom>
              <a:avLst/>
              <a:gdLst/>
              <a:ahLst/>
              <a:cxnLst/>
              <a:rect l="l" t="t" r="r" b="b"/>
              <a:pathLst>
                <a:path w="6535420" h="574039">
                  <a:moveTo>
                    <a:pt x="6534911" y="95631"/>
                  </a:moveTo>
                  <a:lnTo>
                    <a:pt x="6534911" y="478282"/>
                  </a:lnTo>
                  <a:lnTo>
                    <a:pt x="6527399" y="515512"/>
                  </a:lnTo>
                  <a:lnTo>
                    <a:pt x="6506908" y="545909"/>
                  </a:lnTo>
                  <a:lnTo>
                    <a:pt x="6476511" y="566400"/>
                  </a:lnTo>
                  <a:lnTo>
                    <a:pt x="6439281" y="573913"/>
                  </a:lnTo>
                  <a:lnTo>
                    <a:pt x="0" y="573913"/>
                  </a:lnTo>
                  <a:lnTo>
                    <a:pt x="0" y="0"/>
                  </a:lnTo>
                  <a:lnTo>
                    <a:pt x="6439281" y="0"/>
                  </a:lnTo>
                  <a:lnTo>
                    <a:pt x="6476511" y="7512"/>
                  </a:lnTo>
                  <a:lnTo>
                    <a:pt x="6506908" y="28003"/>
                  </a:lnTo>
                  <a:lnTo>
                    <a:pt x="6527399" y="58400"/>
                  </a:lnTo>
                  <a:lnTo>
                    <a:pt x="6534911" y="95631"/>
                  </a:lnTo>
                  <a:close/>
                </a:path>
              </a:pathLst>
            </a:custGeom>
            <a:ln w="12700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615945" y="3471164"/>
            <a:ext cx="6002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5" dirty="0">
                <a:latin typeface="Carlito"/>
                <a:cs typeface="Carlito"/>
              </a:rPr>
              <a:t>Hardware </a:t>
            </a:r>
            <a:r>
              <a:rPr sz="1600" spc="-10" dirty="0">
                <a:latin typeface="Carlito"/>
                <a:cs typeface="Carlito"/>
              </a:rPr>
              <a:t>component that </a:t>
            </a:r>
            <a:r>
              <a:rPr sz="1600" spc="-15" dirty="0">
                <a:latin typeface="Carlito"/>
                <a:cs typeface="Carlito"/>
              </a:rPr>
              <a:t>conveys </a:t>
            </a:r>
            <a:r>
              <a:rPr sz="1600" spc="-10" dirty="0">
                <a:latin typeface="Carlito"/>
                <a:cs typeface="Carlito"/>
              </a:rPr>
              <a:t>information to one or </a:t>
            </a:r>
            <a:r>
              <a:rPr sz="1600" spc="-15" dirty="0">
                <a:latin typeface="Carlito"/>
                <a:cs typeface="Carlito"/>
              </a:rPr>
              <a:t>more</a:t>
            </a:r>
            <a:r>
              <a:rPr sz="1600" spc="13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people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1925" y="3219450"/>
            <a:ext cx="2276475" cy="8477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2891" y="3432428"/>
            <a:ext cx="15417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Output</a:t>
            </a:r>
            <a:r>
              <a:rPr sz="2000" b="1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Device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31720" y="4053840"/>
            <a:ext cx="6632575" cy="687705"/>
            <a:chOff x="2331720" y="4053840"/>
            <a:chExt cx="6632575" cy="687705"/>
          </a:xfrm>
        </p:grpSpPr>
        <p:sp>
          <p:nvSpPr>
            <p:cNvPr id="24" name="object 24"/>
            <p:cNvSpPr/>
            <p:nvPr/>
          </p:nvSpPr>
          <p:spPr>
            <a:xfrm>
              <a:off x="2331720" y="4069080"/>
              <a:ext cx="6632448" cy="6720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62784" y="4053840"/>
              <a:ext cx="6089904" cy="6172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80488" y="4094480"/>
              <a:ext cx="6535420" cy="574040"/>
            </a:xfrm>
            <a:custGeom>
              <a:avLst/>
              <a:gdLst/>
              <a:ahLst/>
              <a:cxnLst/>
              <a:rect l="l" t="t" r="r" b="b"/>
              <a:pathLst>
                <a:path w="6535420" h="574039">
                  <a:moveTo>
                    <a:pt x="6439281" y="0"/>
                  </a:moveTo>
                  <a:lnTo>
                    <a:pt x="0" y="0"/>
                  </a:lnTo>
                  <a:lnTo>
                    <a:pt x="0" y="574040"/>
                  </a:lnTo>
                  <a:lnTo>
                    <a:pt x="6439281" y="574040"/>
                  </a:lnTo>
                  <a:lnTo>
                    <a:pt x="6476511" y="566507"/>
                  </a:lnTo>
                  <a:lnTo>
                    <a:pt x="6506908" y="545973"/>
                  </a:lnTo>
                  <a:lnTo>
                    <a:pt x="6527399" y="515532"/>
                  </a:lnTo>
                  <a:lnTo>
                    <a:pt x="6534911" y="478282"/>
                  </a:lnTo>
                  <a:lnTo>
                    <a:pt x="6534911" y="95758"/>
                  </a:lnTo>
                  <a:lnTo>
                    <a:pt x="6527399" y="58507"/>
                  </a:lnTo>
                  <a:lnTo>
                    <a:pt x="6506908" y="28067"/>
                  </a:lnTo>
                  <a:lnTo>
                    <a:pt x="6476511" y="7532"/>
                  </a:lnTo>
                  <a:lnTo>
                    <a:pt x="6439281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80488" y="4094480"/>
              <a:ext cx="6535420" cy="574040"/>
            </a:xfrm>
            <a:custGeom>
              <a:avLst/>
              <a:gdLst/>
              <a:ahLst/>
              <a:cxnLst/>
              <a:rect l="l" t="t" r="r" b="b"/>
              <a:pathLst>
                <a:path w="6535420" h="574039">
                  <a:moveTo>
                    <a:pt x="6534911" y="95758"/>
                  </a:moveTo>
                  <a:lnTo>
                    <a:pt x="6534911" y="478282"/>
                  </a:lnTo>
                  <a:lnTo>
                    <a:pt x="6527399" y="515532"/>
                  </a:lnTo>
                  <a:lnTo>
                    <a:pt x="6506908" y="545973"/>
                  </a:lnTo>
                  <a:lnTo>
                    <a:pt x="6476511" y="566507"/>
                  </a:lnTo>
                  <a:lnTo>
                    <a:pt x="6439281" y="574040"/>
                  </a:lnTo>
                  <a:lnTo>
                    <a:pt x="0" y="574040"/>
                  </a:lnTo>
                  <a:lnTo>
                    <a:pt x="0" y="0"/>
                  </a:lnTo>
                  <a:lnTo>
                    <a:pt x="6439281" y="0"/>
                  </a:lnTo>
                  <a:lnTo>
                    <a:pt x="6476511" y="7532"/>
                  </a:lnTo>
                  <a:lnTo>
                    <a:pt x="6506908" y="28067"/>
                  </a:lnTo>
                  <a:lnTo>
                    <a:pt x="6527399" y="58507"/>
                  </a:lnTo>
                  <a:lnTo>
                    <a:pt x="6534911" y="95758"/>
                  </a:lnTo>
                  <a:close/>
                </a:path>
              </a:pathLst>
            </a:custGeom>
            <a:ln w="12700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615945" y="4112463"/>
            <a:ext cx="5732780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ts val="1835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Carlito"/>
                <a:cs typeface="Carlito"/>
              </a:rPr>
              <a:t>Case that </a:t>
            </a:r>
            <a:r>
              <a:rPr sz="1600" spc="-10" dirty="0">
                <a:latin typeface="Carlito"/>
                <a:cs typeface="Carlito"/>
              </a:rPr>
              <a:t>contains </a:t>
            </a:r>
            <a:r>
              <a:rPr sz="1600" spc="-5" dirty="0">
                <a:latin typeface="Carlito"/>
                <a:cs typeface="Carlito"/>
              </a:rPr>
              <a:t>the </a:t>
            </a:r>
            <a:r>
              <a:rPr sz="1600" spc="-10" dirty="0">
                <a:latin typeface="Carlito"/>
                <a:cs typeface="Carlito"/>
              </a:rPr>
              <a:t>electronic components </a:t>
            </a:r>
            <a:r>
              <a:rPr sz="1600" spc="-5" dirty="0">
                <a:latin typeface="Carlito"/>
                <a:cs typeface="Carlito"/>
              </a:rPr>
              <a:t>of the </a:t>
            </a:r>
            <a:r>
              <a:rPr sz="1600" spc="-10" dirty="0">
                <a:latin typeface="Carlito"/>
                <a:cs typeface="Carlito"/>
              </a:rPr>
              <a:t>computer</a:t>
            </a:r>
            <a:r>
              <a:rPr sz="1600" spc="6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that</a:t>
            </a:r>
            <a:endParaRPr sz="1600">
              <a:latin typeface="Carlito"/>
              <a:cs typeface="Carlito"/>
            </a:endParaRPr>
          </a:p>
          <a:p>
            <a:pPr marL="184785">
              <a:lnSpc>
                <a:spcPts val="1835"/>
              </a:lnSpc>
            </a:pPr>
            <a:r>
              <a:rPr sz="1600" spc="-15" dirty="0">
                <a:latin typeface="Carlito"/>
                <a:cs typeface="Carlito"/>
              </a:rPr>
              <a:t>are </a:t>
            </a:r>
            <a:r>
              <a:rPr sz="1600" spc="-10" dirty="0">
                <a:latin typeface="Carlito"/>
                <a:cs typeface="Carlito"/>
              </a:rPr>
              <a:t>used to </a:t>
            </a:r>
            <a:r>
              <a:rPr sz="1600" spc="-15" dirty="0">
                <a:latin typeface="Carlito"/>
                <a:cs typeface="Carlito"/>
              </a:rPr>
              <a:t>process</a:t>
            </a:r>
            <a:r>
              <a:rPr sz="1600" spc="5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data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1925" y="3981450"/>
            <a:ext cx="2276475" cy="838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59383" y="4185920"/>
            <a:ext cx="1288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System</a:t>
            </a:r>
            <a:r>
              <a:rPr sz="2000" b="1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Unit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331720" y="4806696"/>
            <a:ext cx="6632575" cy="687705"/>
            <a:chOff x="2331720" y="4806696"/>
            <a:chExt cx="6632575" cy="687705"/>
          </a:xfrm>
        </p:grpSpPr>
        <p:sp>
          <p:nvSpPr>
            <p:cNvPr id="32" name="object 32"/>
            <p:cNvSpPr/>
            <p:nvPr/>
          </p:nvSpPr>
          <p:spPr>
            <a:xfrm>
              <a:off x="2331720" y="4821936"/>
              <a:ext cx="6632448" cy="67208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62784" y="4806696"/>
              <a:ext cx="6062472" cy="6172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80488" y="4847844"/>
              <a:ext cx="6535420" cy="574040"/>
            </a:xfrm>
            <a:custGeom>
              <a:avLst/>
              <a:gdLst/>
              <a:ahLst/>
              <a:cxnLst/>
              <a:rect l="l" t="t" r="r" b="b"/>
              <a:pathLst>
                <a:path w="6535420" h="574039">
                  <a:moveTo>
                    <a:pt x="6439281" y="0"/>
                  </a:moveTo>
                  <a:lnTo>
                    <a:pt x="0" y="0"/>
                  </a:lnTo>
                  <a:lnTo>
                    <a:pt x="0" y="573912"/>
                  </a:lnTo>
                  <a:lnTo>
                    <a:pt x="6439281" y="573912"/>
                  </a:lnTo>
                  <a:lnTo>
                    <a:pt x="6476511" y="566400"/>
                  </a:lnTo>
                  <a:lnTo>
                    <a:pt x="6506908" y="545909"/>
                  </a:lnTo>
                  <a:lnTo>
                    <a:pt x="6527399" y="515512"/>
                  </a:lnTo>
                  <a:lnTo>
                    <a:pt x="6534911" y="478281"/>
                  </a:lnTo>
                  <a:lnTo>
                    <a:pt x="6534911" y="95630"/>
                  </a:lnTo>
                  <a:lnTo>
                    <a:pt x="6527399" y="58400"/>
                  </a:lnTo>
                  <a:lnTo>
                    <a:pt x="6506908" y="28003"/>
                  </a:lnTo>
                  <a:lnTo>
                    <a:pt x="6476511" y="7512"/>
                  </a:lnTo>
                  <a:lnTo>
                    <a:pt x="6439281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80488" y="4847844"/>
              <a:ext cx="6535420" cy="574040"/>
            </a:xfrm>
            <a:custGeom>
              <a:avLst/>
              <a:gdLst/>
              <a:ahLst/>
              <a:cxnLst/>
              <a:rect l="l" t="t" r="r" b="b"/>
              <a:pathLst>
                <a:path w="6535420" h="574039">
                  <a:moveTo>
                    <a:pt x="6534911" y="95630"/>
                  </a:moveTo>
                  <a:lnTo>
                    <a:pt x="6534911" y="478281"/>
                  </a:lnTo>
                  <a:lnTo>
                    <a:pt x="6527399" y="515512"/>
                  </a:lnTo>
                  <a:lnTo>
                    <a:pt x="6506908" y="545909"/>
                  </a:lnTo>
                  <a:lnTo>
                    <a:pt x="6476511" y="566400"/>
                  </a:lnTo>
                  <a:lnTo>
                    <a:pt x="6439281" y="573912"/>
                  </a:lnTo>
                  <a:lnTo>
                    <a:pt x="0" y="573912"/>
                  </a:lnTo>
                  <a:lnTo>
                    <a:pt x="0" y="0"/>
                  </a:lnTo>
                  <a:lnTo>
                    <a:pt x="6439281" y="0"/>
                  </a:lnTo>
                  <a:lnTo>
                    <a:pt x="6476511" y="7512"/>
                  </a:lnTo>
                  <a:lnTo>
                    <a:pt x="6506908" y="28003"/>
                  </a:lnTo>
                  <a:lnTo>
                    <a:pt x="6527399" y="58400"/>
                  </a:lnTo>
                  <a:lnTo>
                    <a:pt x="6534911" y="95630"/>
                  </a:lnTo>
                  <a:close/>
                </a:path>
              </a:pathLst>
            </a:custGeom>
            <a:ln w="12700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615945" y="4866259"/>
            <a:ext cx="5707380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ts val="1835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20" dirty="0">
                <a:latin typeface="Carlito"/>
                <a:cs typeface="Carlito"/>
              </a:rPr>
              <a:t>Records </a:t>
            </a:r>
            <a:r>
              <a:rPr sz="1600" spc="-10" dirty="0">
                <a:latin typeface="Carlito"/>
                <a:cs typeface="Carlito"/>
              </a:rPr>
              <a:t>(writes) and/or </a:t>
            </a:r>
            <a:r>
              <a:rPr sz="1600" spc="-15" dirty="0">
                <a:latin typeface="Carlito"/>
                <a:cs typeface="Carlito"/>
              </a:rPr>
              <a:t>retrieves </a:t>
            </a:r>
            <a:r>
              <a:rPr sz="1600" spc="-10" dirty="0">
                <a:latin typeface="Carlito"/>
                <a:cs typeface="Carlito"/>
              </a:rPr>
              <a:t>(reads) items to </a:t>
            </a:r>
            <a:r>
              <a:rPr sz="1600" spc="-5" dirty="0">
                <a:latin typeface="Carlito"/>
                <a:cs typeface="Carlito"/>
              </a:rPr>
              <a:t>and </a:t>
            </a:r>
            <a:r>
              <a:rPr sz="1600" spc="-15" dirty="0">
                <a:latin typeface="Carlito"/>
                <a:cs typeface="Carlito"/>
              </a:rPr>
              <a:t>from</a:t>
            </a:r>
            <a:r>
              <a:rPr sz="1600" spc="23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storage</a:t>
            </a:r>
            <a:endParaRPr sz="1600">
              <a:latin typeface="Carlito"/>
              <a:cs typeface="Carlito"/>
            </a:endParaRPr>
          </a:p>
          <a:p>
            <a:pPr marL="184785">
              <a:lnSpc>
                <a:spcPts val="1835"/>
              </a:lnSpc>
            </a:pPr>
            <a:r>
              <a:rPr sz="1600" spc="-5" dirty="0">
                <a:latin typeface="Carlito"/>
                <a:cs typeface="Carlito"/>
              </a:rPr>
              <a:t>media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1925" y="4733925"/>
            <a:ext cx="2276475" cy="838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13080" y="4939410"/>
            <a:ext cx="1583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Storage</a:t>
            </a:r>
            <a:r>
              <a:rPr sz="2000" b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Device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331720" y="5559552"/>
            <a:ext cx="6632575" cy="687705"/>
            <a:chOff x="2331720" y="5559552"/>
            <a:chExt cx="6632575" cy="687705"/>
          </a:xfrm>
        </p:grpSpPr>
        <p:sp>
          <p:nvSpPr>
            <p:cNvPr id="40" name="object 40"/>
            <p:cNvSpPr/>
            <p:nvPr/>
          </p:nvSpPr>
          <p:spPr>
            <a:xfrm>
              <a:off x="2331720" y="5574792"/>
              <a:ext cx="6632448" cy="6720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62784" y="5559552"/>
              <a:ext cx="5992368" cy="6172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80488" y="5601093"/>
              <a:ext cx="6535420" cy="574040"/>
            </a:xfrm>
            <a:custGeom>
              <a:avLst/>
              <a:gdLst/>
              <a:ahLst/>
              <a:cxnLst/>
              <a:rect l="l" t="t" r="r" b="b"/>
              <a:pathLst>
                <a:path w="6535420" h="574039">
                  <a:moveTo>
                    <a:pt x="6439281" y="0"/>
                  </a:moveTo>
                  <a:lnTo>
                    <a:pt x="0" y="0"/>
                  </a:lnTo>
                  <a:lnTo>
                    <a:pt x="0" y="573925"/>
                  </a:lnTo>
                  <a:lnTo>
                    <a:pt x="6439281" y="573925"/>
                  </a:lnTo>
                  <a:lnTo>
                    <a:pt x="6476511" y="566408"/>
                  </a:lnTo>
                  <a:lnTo>
                    <a:pt x="6506908" y="545909"/>
                  </a:lnTo>
                  <a:lnTo>
                    <a:pt x="6527399" y="515504"/>
                  </a:lnTo>
                  <a:lnTo>
                    <a:pt x="6534911" y="478269"/>
                  </a:lnTo>
                  <a:lnTo>
                    <a:pt x="6534911" y="95656"/>
                  </a:lnTo>
                  <a:lnTo>
                    <a:pt x="6527399" y="58421"/>
                  </a:lnTo>
                  <a:lnTo>
                    <a:pt x="6506908" y="28016"/>
                  </a:lnTo>
                  <a:lnTo>
                    <a:pt x="6476511" y="7516"/>
                  </a:lnTo>
                  <a:lnTo>
                    <a:pt x="6439281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80488" y="5601093"/>
              <a:ext cx="6535420" cy="574040"/>
            </a:xfrm>
            <a:custGeom>
              <a:avLst/>
              <a:gdLst/>
              <a:ahLst/>
              <a:cxnLst/>
              <a:rect l="l" t="t" r="r" b="b"/>
              <a:pathLst>
                <a:path w="6535420" h="574039">
                  <a:moveTo>
                    <a:pt x="6534911" y="95656"/>
                  </a:moveTo>
                  <a:lnTo>
                    <a:pt x="6534911" y="478269"/>
                  </a:lnTo>
                  <a:lnTo>
                    <a:pt x="6527399" y="515504"/>
                  </a:lnTo>
                  <a:lnTo>
                    <a:pt x="6506908" y="545909"/>
                  </a:lnTo>
                  <a:lnTo>
                    <a:pt x="6476511" y="566408"/>
                  </a:lnTo>
                  <a:lnTo>
                    <a:pt x="6439281" y="573925"/>
                  </a:lnTo>
                  <a:lnTo>
                    <a:pt x="0" y="573925"/>
                  </a:lnTo>
                  <a:lnTo>
                    <a:pt x="0" y="0"/>
                  </a:lnTo>
                  <a:lnTo>
                    <a:pt x="6439281" y="0"/>
                  </a:lnTo>
                  <a:lnTo>
                    <a:pt x="6476511" y="7516"/>
                  </a:lnTo>
                  <a:lnTo>
                    <a:pt x="6506908" y="28016"/>
                  </a:lnTo>
                  <a:lnTo>
                    <a:pt x="6527399" y="58421"/>
                  </a:lnTo>
                  <a:lnTo>
                    <a:pt x="6534911" y="95656"/>
                  </a:lnTo>
                  <a:close/>
                </a:path>
              </a:pathLst>
            </a:custGeom>
            <a:ln w="12700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615945" y="5619699"/>
            <a:ext cx="56813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4785" marR="5080" indent="-172720">
              <a:lnSpc>
                <a:spcPts val="1750"/>
              </a:lnSpc>
              <a:spcBef>
                <a:spcPts val="29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Carlito"/>
                <a:cs typeface="Carlito"/>
              </a:rPr>
              <a:t>Enables a </a:t>
            </a:r>
            <a:r>
              <a:rPr sz="1600" spc="-10" dirty="0">
                <a:latin typeface="Carlito"/>
                <a:cs typeface="Carlito"/>
              </a:rPr>
              <a:t>computer to send </a:t>
            </a:r>
            <a:r>
              <a:rPr sz="1600" spc="-5" dirty="0">
                <a:latin typeface="Carlito"/>
                <a:cs typeface="Carlito"/>
              </a:rPr>
              <a:t>and </a:t>
            </a:r>
            <a:r>
              <a:rPr sz="1600" spc="-10" dirty="0">
                <a:latin typeface="Carlito"/>
                <a:cs typeface="Carlito"/>
              </a:rPr>
              <a:t>receive data, </a:t>
            </a:r>
            <a:r>
              <a:rPr sz="1600" spc="-5" dirty="0">
                <a:latin typeface="Carlito"/>
                <a:cs typeface="Carlito"/>
              </a:rPr>
              <a:t>instructions, and  </a:t>
            </a:r>
            <a:r>
              <a:rPr sz="1600" spc="-10" dirty="0">
                <a:latin typeface="Carlito"/>
                <a:cs typeface="Carlito"/>
              </a:rPr>
              <a:t>information to </a:t>
            </a:r>
            <a:r>
              <a:rPr sz="1600" spc="-5" dirty="0">
                <a:latin typeface="Carlito"/>
                <a:cs typeface="Carlito"/>
              </a:rPr>
              <a:t>and </a:t>
            </a:r>
            <a:r>
              <a:rPr sz="1600" spc="-15" dirty="0">
                <a:latin typeface="Carlito"/>
                <a:cs typeface="Carlito"/>
              </a:rPr>
              <a:t>from </a:t>
            </a:r>
            <a:r>
              <a:rPr sz="1600" spc="-10" dirty="0">
                <a:latin typeface="Carlito"/>
                <a:cs typeface="Carlito"/>
              </a:rPr>
              <a:t>one </a:t>
            </a:r>
            <a:r>
              <a:rPr sz="1600" spc="-5" dirty="0">
                <a:latin typeface="Carlito"/>
                <a:cs typeface="Carlito"/>
              </a:rPr>
              <a:t>or </a:t>
            </a:r>
            <a:r>
              <a:rPr sz="1600" spc="-15" dirty="0">
                <a:latin typeface="Carlito"/>
                <a:cs typeface="Carlito"/>
              </a:rPr>
              <a:t>more computers </a:t>
            </a:r>
            <a:r>
              <a:rPr sz="1600" spc="-5" dirty="0">
                <a:latin typeface="Carlito"/>
                <a:cs typeface="Carlito"/>
              </a:rPr>
              <a:t>or mobile</a:t>
            </a:r>
            <a:r>
              <a:rPr sz="1600" spc="13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devices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61925" y="5457825"/>
            <a:ext cx="2295525" cy="8667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03352" y="5553252"/>
            <a:ext cx="180149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548640" marR="5080" indent="-536575">
              <a:lnSpc>
                <a:spcPts val="2210"/>
              </a:lnSpc>
              <a:spcBef>
                <a:spcPts val="335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Comm</a:t>
            </a:r>
            <a:r>
              <a:rPr sz="2000" b="1" spc="5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ni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000" b="1" spc="-3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tions 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Device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724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The </a:t>
            </a:r>
            <a:r>
              <a:rPr sz="4000" b="1" spc="-10" dirty="0">
                <a:solidFill>
                  <a:srgbClr val="5F497A"/>
                </a:solidFill>
                <a:latin typeface="Carlito"/>
                <a:cs typeface="Carlito"/>
              </a:rPr>
              <a:t>Components </a:t>
            </a:r>
            <a:r>
              <a:rPr sz="4000" b="1" spc="-5" dirty="0">
                <a:solidFill>
                  <a:srgbClr val="5F497A"/>
                </a:solidFill>
                <a:latin typeface="Carlito"/>
                <a:cs typeface="Carlito"/>
              </a:rPr>
              <a:t>of a</a:t>
            </a:r>
            <a:r>
              <a:rPr sz="4000" b="1" spc="-6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4000" b="1" spc="-15" dirty="0">
                <a:solidFill>
                  <a:srgbClr val="5F497A"/>
                </a:solidFill>
                <a:latin typeface="Carlito"/>
                <a:cs typeface="Carlito"/>
              </a:rPr>
              <a:t>Computer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9950" y="6495084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643890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1-3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9296" y="1600200"/>
            <a:ext cx="6185534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33603"/>
            <a:ext cx="5887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5F497A"/>
                </a:solidFill>
                <a:latin typeface="Carlito"/>
                <a:cs typeface="Carlito"/>
              </a:rPr>
              <a:t>Advantages </a:t>
            </a:r>
            <a:r>
              <a:rPr sz="3600" b="1" dirty="0">
                <a:solidFill>
                  <a:srgbClr val="5F497A"/>
                </a:solidFill>
                <a:latin typeface="Carlito"/>
                <a:cs typeface="Carlito"/>
              </a:rPr>
              <a:t>and </a:t>
            </a:r>
            <a:r>
              <a:rPr sz="3600" b="1" spc="-15" dirty="0">
                <a:solidFill>
                  <a:srgbClr val="5F497A"/>
                </a:solidFill>
                <a:latin typeface="Carlito"/>
                <a:cs typeface="Carlito"/>
              </a:rPr>
              <a:t>Disadvantages  </a:t>
            </a:r>
            <a:r>
              <a:rPr sz="3600" b="1" dirty="0">
                <a:solidFill>
                  <a:srgbClr val="5F497A"/>
                </a:solidFill>
                <a:latin typeface="Carlito"/>
                <a:cs typeface="Carlito"/>
              </a:rPr>
              <a:t>of Using</a:t>
            </a:r>
            <a:r>
              <a:rPr sz="3600" b="1" spc="-25" dirty="0">
                <a:solidFill>
                  <a:srgbClr val="5F497A"/>
                </a:solidFill>
                <a:latin typeface="Carlito"/>
                <a:cs typeface="Carlito"/>
              </a:rPr>
              <a:t> </a:t>
            </a:r>
            <a:r>
              <a:rPr sz="3600" b="1" spc="-15" dirty="0">
                <a:solidFill>
                  <a:srgbClr val="5F497A"/>
                </a:solidFill>
                <a:latin typeface="Carlito"/>
                <a:cs typeface="Carlito"/>
              </a:rPr>
              <a:t>Computers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9930" y="1502486"/>
            <a:ext cx="1993900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375"/>
              </a:lnSpc>
              <a:spcBef>
                <a:spcPts val="95"/>
              </a:spcBef>
            </a:pPr>
            <a:r>
              <a:rPr sz="2200" b="1" spc="-20" dirty="0">
                <a:latin typeface="Carlito"/>
                <a:cs typeface="Carlito"/>
              </a:rPr>
              <a:t>Advantages</a:t>
            </a:r>
            <a:r>
              <a:rPr sz="2200" b="1" spc="-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of</a:t>
            </a:r>
            <a:endParaRPr sz="2200">
              <a:latin typeface="Carlito"/>
              <a:cs typeface="Carlito"/>
            </a:endParaRPr>
          </a:p>
          <a:p>
            <a:pPr algn="ctr">
              <a:lnSpc>
                <a:spcPts val="2375"/>
              </a:lnSpc>
            </a:pPr>
            <a:r>
              <a:rPr sz="2200" b="1" spc="-5" dirty="0">
                <a:latin typeface="Carlito"/>
                <a:cs typeface="Carlito"/>
              </a:rPr>
              <a:t>Using</a:t>
            </a:r>
            <a:r>
              <a:rPr sz="2200" b="1" spc="-65" dirty="0">
                <a:latin typeface="Carlito"/>
                <a:cs typeface="Carlito"/>
              </a:rPr>
              <a:t> </a:t>
            </a:r>
            <a:r>
              <a:rPr sz="2200" b="1" spc="-15" dirty="0">
                <a:latin typeface="Carlito"/>
                <a:cs typeface="Carlito"/>
              </a:rPr>
              <a:t>Computers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8771" y="1502486"/>
            <a:ext cx="1993900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200" b="1" spc="-15" dirty="0">
                <a:latin typeface="Carlito"/>
                <a:cs typeface="Carlito"/>
              </a:rPr>
              <a:t>Disadvantages</a:t>
            </a:r>
            <a:r>
              <a:rPr sz="2200" b="1" spc="-6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of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ts val="2375"/>
              </a:lnSpc>
            </a:pPr>
            <a:r>
              <a:rPr sz="2200" b="1" spc="-5" dirty="0">
                <a:latin typeface="Carlito"/>
                <a:cs typeface="Carlito"/>
              </a:rPr>
              <a:t>Using</a:t>
            </a:r>
            <a:r>
              <a:rPr sz="2200" b="1" spc="-80" dirty="0">
                <a:latin typeface="Carlito"/>
                <a:cs typeface="Carlito"/>
              </a:rPr>
              <a:t> </a:t>
            </a:r>
            <a:r>
              <a:rPr sz="2200" b="1" spc="-15" dirty="0">
                <a:latin typeface="Carlito"/>
                <a:cs typeface="Carlito"/>
              </a:rPr>
              <a:t>Computers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3750" y="6471310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1525" y="2133600"/>
            <a:ext cx="3400425" cy="88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50160" y="2306193"/>
            <a:ext cx="8534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Speed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1525" y="2924175"/>
            <a:ext cx="3400425" cy="895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07845" y="3103626"/>
            <a:ext cx="13385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Reliability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1525" y="3724275"/>
            <a:ext cx="3400425" cy="8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01800" y="3910660"/>
            <a:ext cx="15519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Consistency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1525" y="4524375"/>
            <a:ext cx="3400425" cy="885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74595" y="4707712"/>
            <a:ext cx="100456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500" spc="-2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500" spc="-5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500" spc="-3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1525" y="5314950"/>
            <a:ext cx="3400425" cy="895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23542" y="5513933"/>
            <a:ext cx="210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Communications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53000" y="2133600"/>
            <a:ext cx="3409950" cy="885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01054" y="2324861"/>
            <a:ext cx="1522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Health</a:t>
            </a:r>
            <a:r>
              <a:rPr sz="24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Risks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53000" y="2924175"/>
            <a:ext cx="3409950" cy="895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13070" y="3130372"/>
            <a:ext cx="230632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Violation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3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Privacy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53000" y="3724275"/>
            <a:ext cx="3409950" cy="8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898896" y="3927424"/>
            <a:ext cx="15367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Public</a:t>
            </a:r>
            <a:r>
              <a:rPr sz="23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Carlito"/>
                <a:cs typeface="Carlito"/>
              </a:rPr>
              <a:t>Safety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53000" y="4524375"/>
            <a:ext cx="3409950" cy="885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87466" y="4735195"/>
            <a:ext cx="25577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Impact on Labor</a:t>
            </a:r>
            <a:r>
              <a:rPr sz="22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Force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53000" y="5314950"/>
            <a:ext cx="3409950" cy="8953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24983" y="5532526"/>
            <a:ext cx="26822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Impact on</a:t>
            </a:r>
            <a:r>
              <a:rPr sz="22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Environment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1140" y="6425895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9 -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1409</Words>
  <Application>Microsoft Office PowerPoint</Application>
  <PresentationFormat>On-screen Show (4:3)</PresentationFormat>
  <Paragraphs>333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Calibri</vt:lpstr>
      <vt:lpstr>Carlito</vt:lpstr>
      <vt:lpstr>Office Theme</vt:lpstr>
      <vt:lpstr>PowerPoint Presentation</vt:lpstr>
      <vt:lpstr>Objectives Overview</vt:lpstr>
      <vt:lpstr>Objectives Overview</vt:lpstr>
      <vt:lpstr>A World of Computers</vt:lpstr>
      <vt:lpstr>What Is a Computer?</vt:lpstr>
      <vt:lpstr>What Is a Computer?</vt:lpstr>
      <vt:lpstr>The Components of a Computer</vt:lpstr>
      <vt:lpstr>The Components of a Computer</vt:lpstr>
      <vt:lpstr>Advantages and Disadvantages  of Using Computers</vt:lpstr>
      <vt:lpstr>Advantages and Disadvantages  of Using Computers</vt:lpstr>
      <vt:lpstr>Networks and the Internet</vt:lpstr>
      <vt:lpstr>Networks and the Internet</vt:lpstr>
      <vt:lpstr>Networks and the Internet</vt:lpstr>
      <vt:lpstr>Networks and the Internet</vt:lpstr>
      <vt:lpstr>Computer Software</vt:lpstr>
      <vt:lpstr>Computer Software</vt:lpstr>
      <vt:lpstr>Computer Software</vt:lpstr>
      <vt:lpstr>Categories of Computers</vt:lpstr>
      <vt:lpstr>Personal Computers</vt:lpstr>
      <vt:lpstr>Mobile Computers and Mobile Devices</vt:lpstr>
      <vt:lpstr>Mobile Computers and Mobile Devices</vt:lpstr>
      <vt:lpstr>Mobile Computers and Mobile Devices</vt:lpstr>
      <vt:lpstr>Game Consoles</vt:lpstr>
      <vt:lpstr>Servers</vt:lpstr>
      <vt:lpstr>Mainframes</vt:lpstr>
      <vt:lpstr>Supercomputers</vt:lpstr>
      <vt:lpstr>Embedded Computers</vt:lpstr>
      <vt:lpstr>Embedded Computers</vt:lpstr>
      <vt:lpstr>Elements of an Information System</vt:lpstr>
      <vt:lpstr>Elements of an Information System</vt:lpstr>
      <vt:lpstr>Examples of Computer Usage</vt:lpstr>
      <vt:lpstr>Examples of Computer Usage</vt:lpstr>
      <vt:lpstr>Computer Applications in Society</vt:lpstr>
      <vt:lpstr>Science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Abdul Qadeer</cp:lastModifiedBy>
  <cp:revision>12</cp:revision>
  <dcterms:created xsi:type="dcterms:W3CDTF">2020-11-12T20:11:53Z</dcterms:created>
  <dcterms:modified xsi:type="dcterms:W3CDTF">2020-11-12T20:20:54Z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2020-11-12T00:00:00Z</vt:filetime>
  </property>
</Properties>
</file>