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5" r:id="rId5"/>
    <p:sldId id="265" r:id="rId6"/>
    <p:sldId id="270" r:id="rId7"/>
    <p:sldId id="267" r:id="rId8"/>
    <p:sldId id="268" r:id="rId9"/>
    <p:sldId id="259" r:id="rId10"/>
    <p:sldId id="276" r:id="rId11"/>
    <p:sldId id="277" r:id="rId12"/>
    <p:sldId id="279" r:id="rId13"/>
    <p:sldId id="260" r:id="rId14"/>
    <p:sldId id="263" r:id="rId15"/>
    <p:sldId id="261" r:id="rId16"/>
    <p:sldId id="26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E09340-9CAA-4EE5-9F67-180A3A5B700C}" type="datetimeFigureOut">
              <a:rPr lang="en-US" smtClean="0"/>
              <a:pPr/>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09340-9CAA-4EE5-9F67-180A3A5B700C}" type="datetimeFigureOut">
              <a:rPr lang="en-US" smtClean="0"/>
              <a:pPr/>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09340-9CAA-4EE5-9F67-180A3A5B700C}" type="datetimeFigureOut">
              <a:rPr lang="en-US" smtClean="0"/>
              <a:pPr/>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09340-9CAA-4EE5-9F67-180A3A5B700C}" type="datetimeFigureOut">
              <a:rPr lang="en-US" smtClean="0"/>
              <a:pPr/>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E09340-9CAA-4EE5-9F67-180A3A5B700C}" type="datetimeFigureOut">
              <a:rPr lang="en-US" smtClean="0"/>
              <a:pPr/>
              <a:t>03-Nov-20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09340-9CAA-4EE5-9F67-180A3A5B700C}" type="datetimeFigureOut">
              <a:rPr lang="en-US" smtClean="0"/>
              <a:pPr/>
              <a:t>03-Nov-20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E09340-9CAA-4EE5-9F67-180A3A5B700C}" type="datetimeFigureOut">
              <a:rPr lang="en-US" smtClean="0"/>
              <a:pPr/>
              <a:t>03-Nov-20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E09340-9CAA-4EE5-9F67-180A3A5B700C}" type="datetimeFigureOut">
              <a:rPr lang="en-US" smtClean="0"/>
              <a:pPr/>
              <a:t>03-Nov-20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09340-9CAA-4EE5-9F67-180A3A5B700C}" type="datetimeFigureOut">
              <a:rPr lang="en-US" smtClean="0"/>
              <a:pPr/>
              <a:t>03-Nov-20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09340-9CAA-4EE5-9F67-180A3A5B700C}" type="datetimeFigureOut">
              <a:rPr lang="en-US" smtClean="0"/>
              <a:pPr/>
              <a:t>03-Nov-20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09340-9CAA-4EE5-9F67-180A3A5B700C}" type="datetimeFigureOut">
              <a:rPr lang="en-US" smtClean="0"/>
              <a:pPr/>
              <a:t>03-Nov-20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8539B2-8A42-4855-A08A-2BB37BA8C7B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09340-9CAA-4EE5-9F67-180A3A5B700C}" type="datetimeFigureOut">
              <a:rPr lang="en-US" smtClean="0"/>
              <a:pPr/>
              <a:t>03-Nov-20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8539B2-8A42-4855-A08A-2BB37BA8C7B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ISBN_(identifier)" TargetMode="External"/><Relationship Id="rId2" Type="http://schemas.openxmlformats.org/officeDocument/2006/relationships/hyperlink" Target="https://archive.org/details/angloamericancat00gorm" TargetMode="External"/><Relationship Id="rId1" Type="http://schemas.openxmlformats.org/officeDocument/2006/relationships/slideLayout" Target="../slideLayouts/slideLayout2.xml"/><Relationship Id="rId5" Type="http://schemas.openxmlformats.org/officeDocument/2006/relationships/hyperlink" Target="https://en.wikipedia.org/wiki/Special:BookSources/978-0-8389-3346-6" TargetMode="External"/><Relationship Id="rId4" Type="http://schemas.openxmlformats.org/officeDocument/2006/relationships/hyperlink" Target="https://en.wikipedia.org/wiki/Special:BookSources/978-0-8389-3210-0"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n.wikipedia.org/wiki/Resource_Description_and_Acces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International_Federation_of_Library_Associations_and_Institutions" TargetMode="External"/><Relationship Id="rId2" Type="http://schemas.openxmlformats.org/officeDocument/2006/relationships/hyperlink" Target="https://en.wikipedia.org/wiki/International_Standard_Bibliographic_Description"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ISB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Anglo-American_Cataloguing_Rule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Cultural_heritage" TargetMode="External"/><Relationship Id="rId2" Type="http://schemas.openxmlformats.org/officeDocument/2006/relationships/hyperlink" Target="https://en.wikipedia.org/wiki/Resource_Description_and_Acces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914399"/>
          </a:xfrm>
        </p:spPr>
        <p:txBody>
          <a:bodyPr>
            <a:normAutofit/>
          </a:bodyPr>
          <a:lstStyle/>
          <a:p>
            <a:r>
              <a:rPr lang="en-US" sz="3600" b="1" dirty="0" smtClean="0">
                <a:latin typeface="Times New Roman" pitchFamily="18" charset="0"/>
                <a:cs typeface="Times New Roman" pitchFamily="18" charset="0"/>
              </a:rPr>
              <a:t>History of Cataloguing</a:t>
            </a:r>
            <a:endParaRPr lang="en-US" sz="3600" b="1" dirty="0">
              <a:latin typeface="Times New Roman" pitchFamily="18" charset="0"/>
              <a:cs typeface="Times New Roman" pitchFamily="18" charset="0"/>
            </a:endParaRPr>
          </a:p>
        </p:txBody>
      </p:sp>
      <p:sp>
        <p:nvSpPr>
          <p:cNvPr id="3" name="Subtitle 2"/>
          <p:cNvSpPr>
            <a:spLocks noGrp="1"/>
          </p:cNvSpPr>
          <p:nvPr>
            <p:ph type="subTitle" idx="1"/>
          </p:nvPr>
        </p:nvSpPr>
        <p:spPr>
          <a:xfrm>
            <a:off x="762000" y="1371600"/>
            <a:ext cx="7620000" cy="4800600"/>
          </a:xfrm>
        </p:spPr>
        <p:txBody>
          <a:bodyPr>
            <a:normAutofit fontScale="77500" lnSpcReduction="20000"/>
          </a:bodyPr>
          <a:lstStyle/>
          <a:p>
            <a:pPr algn="l"/>
            <a:r>
              <a:rPr lang="en-US" dirty="0" smtClean="0">
                <a:solidFill>
                  <a:schemeClr val="tx1"/>
                </a:solidFill>
                <a:latin typeface="Times New Roman" pitchFamily="18" charset="0"/>
                <a:cs typeface="Times New Roman" pitchFamily="18" charset="0"/>
              </a:rPr>
              <a:t>Libraries </a:t>
            </a:r>
            <a:r>
              <a:rPr lang="en-US" dirty="0">
                <a:solidFill>
                  <a:schemeClr val="tx1"/>
                </a:solidFill>
                <a:latin typeface="Times New Roman" pitchFamily="18" charset="0"/>
                <a:cs typeface="Times New Roman" pitchFamily="18" charset="0"/>
              </a:rPr>
              <a:t>have made use of catalogs in some form since ancient times before the Christ</a:t>
            </a:r>
            <a:r>
              <a:rPr lang="en-US" dirty="0" smtClean="0">
                <a:solidFill>
                  <a:schemeClr val="tx1"/>
                </a:solidFill>
                <a:latin typeface="Times New Roman" pitchFamily="18" charset="0"/>
                <a:cs typeface="Times New Roman" pitchFamily="18" charset="0"/>
              </a:rPr>
              <a:t>.</a:t>
            </a:r>
          </a:p>
          <a:p>
            <a:pPr algn="l"/>
            <a:endParaRPr lang="en-US" dirty="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The </a:t>
            </a:r>
            <a:r>
              <a:rPr lang="en-US" dirty="0">
                <a:solidFill>
                  <a:schemeClr val="tx1"/>
                </a:solidFill>
                <a:latin typeface="Times New Roman" pitchFamily="18" charset="0"/>
                <a:cs typeface="Times New Roman" pitchFamily="18" charset="0"/>
              </a:rPr>
              <a:t>library </a:t>
            </a:r>
            <a:r>
              <a:rPr lang="en-US" dirty="0" smtClean="0">
                <a:solidFill>
                  <a:schemeClr val="tx1"/>
                </a:solidFill>
                <a:latin typeface="Times New Roman" pitchFamily="18" charset="0"/>
                <a:cs typeface="Times New Roman" pitchFamily="18" charset="0"/>
              </a:rPr>
              <a:t>Ashore </a:t>
            </a:r>
            <a:r>
              <a:rPr lang="en-US" dirty="0" err="1" smtClean="0">
                <a:solidFill>
                  <a:schemeClr val="tx1"/>
                </a:solidFill>
                <a:latin typeface="Times New Roman" pitchFamily="18" charset="0"/>
                <a:cs typeface="Times New Roman" pitchFamily="18" charset="0"/>
              </a:rPr>
              <a:t>Bani</a:t>
            </a:r>
            <a:r>
              <a:rPr lang="en-US" dirty="0" smtClean="0">
                <a:solidFill>
                  <a:schemeClr val="tx1"/>
                </a:solidFill>
                <a:latin typeface="Times New Roman" pitchFamily="18" charset="0"/>
                <a:cs typeface="Times New Roman" pitchFamily="18" charset="0"/>
              </a:rPr>
              <a:t> Paul of </a:t>
            </a:r>
            <a:r>
              <a:rPr lang="en-US" dirty="0">
                <a:solidFill>
                  <a:schemeClr val="tx1"/>
                </a:solidFill>
                <a:latin typeface="Times New Roman" pitchFamily="18" charset="0"/>
                <a:cs typeface="Times New Roman" pitchFamily="18" charset="0"/>
              </a:rPr>
              <a:t>ancient city of </a:t>
            </a:r>
            <a:r>
              <a:rPr lang="en-US" dirty="0" err="1">
                <a:solidFill>
                  <a:schemeClr val="tx1"/>
                </a:solidFill>
                <a:latin typeface="Times New Roman" pitchFamily="18" charset="0"/>
                <a:cs typeface="Times New Roman" pitchFamily="18" charset="0"/>
              </a:rPr>
              <a:t>Ninevah</a:t>
            </a:r>
            <a:r>
              <a:rPr lang="en-US" dirty="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had </a:t>
            </a:r>
            <a:r>
              <a:rPr lang="en-US" dirty="0">
                <a:solidFill>
                  <a:schemeClr val="tx1"/>
                </a:solidFill>
                <a:latin typeface="Times New Roman" pitchFamily="18" charset="0"/>
                <a:cs typeface="Times New Roman" pitchFamily="18" charset="0"/>
              </a:rPr>
              <a:t>the first </a:t>
            </a:r>
            <a:r>
              <a:rPr lang="en-US" dirty="0" smtClean="0">
                <a:solidFill>
                  <a:schemeClr val="tx1"/>
                </a:solidFill>
                <a:latin typeface="Times New Roman" pitchFamily="18" charset="0"/>
                <a:cs typeface="Times New Roman" pitchFamily="18" charset="0"/>
              </a:rPr>
              <a:t>classification and cataloguing system which is </a:t>
            </a:r>
            <a:r>
              <a:rPr lang="en-US" dirty="0">
                <a:solidFill>
                  <a:schemeClr val="tx1"/>
                </a:solidFill>
                <a:latin typeface="Times New Roman" pitchFamily="18" charset="0"/>
                <a:cs typeface="Times New Roman" pitchFamily="18" charset="0"/>
              </a:rPr>
              <a:t>located in present-day Iraq. </a:t>
            </a:r>
            <a:endParaRPr lang="en-US" dirty="0" smtClean="0">
              <a:solidFill>
                <a:schemeClr val="tx1"/>
              </a:solidFill>
              <a:latin typeface="Times New Roman" pitchFamily="18" charset="0"/>
              <a:cs typeface="Times New Roman" pitchFamily="18" charset="0"/>
            </a:endParaRPr>
          </a:p>
          <a:p>
            <a:pPr algn="l"/>
            <a:endParaRPr lang="en-US" dirty="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The </a:t>
            </a:r>
            <a:r>
              <a:rPr lang="en-US" dirty="0">
                <a:solidFill>
                  <a:schemeClr val="tx1"/>
                </a:solidFill>
                <a:latin typeface="Times New Roman" pitchFamily="18" charset="0"/>
                <a:cs typeface="Times New Roman" pitchFamily="18" charset="0"/>
              </a:rPr>
              <a:t>first </a:t>
            </a:r>
            <a:r>
              <a:rPr lang="en-US" dirty="0" smtClean="0">
                <a:solidFill>
                  <a:schemeClr val="tx1"/>
                </a:solidFill>
                <a:latin typeface="Times New Roman" pitchFamily="18" charset="0"/>
                <a:cs typeface="Times New Roman" pitchFamily="18" charset="0"/>
              </a:rPr>
              <a:t>known</a:t>
            </a:r>
            <a:r>
              <a:rPr lang="en-US" b="1" dirty="0" smtClean="0">
                <a:solidFill>
                  <a:schemeClr val="tx1"/>
                </a:solidFill>
                <a:latin typeface="Times New Roman" pitchFamily="18" charset="0"/>
                <a:cs typeface="Times New Roman" pitchFamily="18" charset="0"/>
              </a:rPr>
              <a:t> cataloging</a:t>
            </a:r>
            <a:r>
              <a:rPr lang="en-US" dirty="0">
                <a:solidFill>
                  <a:schemeClr val="tx1"/>
                </a:solidFill>
                <a:latin typeface="Times New Roman" pitchFamily="18" charset="0"/>
                <a:cs typeface="Times New Roman" pitchFamily="18" charset="0"/>
              </a:rPr>
              <a:t> occurred with </a:t>
            </a:r>
            <a:r>
              <a:rPr lang="en-US" dirty="0" smtClean="0">
                <a:solidFill>
                  <a:schemeClr val="tx1"/>
                </a:solidFill>
                <a:latin typeface="Times New Roman" pitchFamily="18" charset="0"/>
                <a:cs typeface="Times New Roman" pitchFamily="18" charset="0"/>
              </a:rPr>
              <a:t>ancient library consisting of </a:t>
            </a:r>
            <a:r>
              <a:rPr lang="en-US" dirty="0">
                <a:solidFill>
                  <a:schemeClr val="tx1"/>
                </a:solidFill>
                <a:latin typeface="Times New Roman" pitchFamily="18" charset="0"/>
                <a:cs typeface="Times New Roman" pitchFamily="18" charset="0"/>
              </a:rPr>
              <a:t>clay </a:t>
            </a:r>
            <a:r>
              <a:rPr lang="en-US" dirty="0" smtClean="0">
                <a:solidFill>
                  <a:schemeClr val="tx1"/>
                </a:solidFill>
                <a:latin typeface="Times New Roman" pitchFamily="18" charset="0"/>
                <a:cs typeface="Times New Roman" pitchFamily="18" charset="0"/>
              </a:rPr>
              <a:t>tablets. </a:t>
            </a:r>
          </a:p>
          <a:p>
            <a:pPr algn="l"/>
            <a:endParaRPr lang="en-US" dirty="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A </a:t>
            </a:r>
            <a:r>
              <a:rPr lang="en-US" dirty="0">
                <a:solidFill>
                  <a:schemeClr val="tx1"/>
                </a:solidFill>
                <a:latin typeface="Times New Roman" pitchFamily="18" charset="0"/>
                <a:cs typeface="Times New Roman" pitchFamily="18" charset="0"/>
              </a:rPr>
              <a:t>list of available type of material was displayed at the entrance of each room. </a:t>
            </a:r>
          </a:p>
          <a:p>
            <a:pPr algn="l"/>
            <a:r>
              <a:rPr lang="en-US" dirty="0">
                <a:solidFill>
                  <a:schemeClr val="tx1"/>
                </a:solidFill>
                <a:latin typeface="Times New Roman" pitchFamily="18" charset="0"/>
                <a:cs typeface="Times New Roman" pitchFamily="18" charset="0"/>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143000"/>
            <a:ext cx="8229600" cy="5181600"/>
          </a:xfrm>
        </p:spPr>
        <p:txBody>
          <a:bodyPr>
            <a:normAutofit fontScale="85000" lnSpcReduction="20000"/>
          </a:bodyPr>
          <a:lstStyle/>
          <a:p>
            <a:pPr lvl="0"/>
            <a:r>
              <a:rPr lang="en-US" dirty="0" smtClean="0">
                <a:latin typeface="Times New Roman" pitchFamily="18" charset="0"/>
                <a:cs typeface="Times New Roman" pitchFamily="18" charset="0"/>
              </a:rPr>
              <a:t>Important cataloguing codes published: </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Anglo-American </a:t>
            </a:r>
            <a:r>
              <a:rPr lang="en-US" dirty="0">
                <a:latin typeface="Times New Roman" pitchFamily="18" charset="0"/>
                <a:cs typeface="Times New Roman" pitchFamily="18" charset="0"/>
              </a:rPr>
              <a:t>rules: Catalog Rules: Author and Title Entries. 1908</a:t>
            </a:r>
            <a:r>
              <a:rPr lang="en-US" dirty="0" smtClean="0">
                <a:latin typeface="Times New Roman" pitchFamily="18" charset="0"/>
                <a:cs typeface="Times New Roman" pitchFamily="18" charset="0"/>
              </a:rPr>
              <a:t>.</a:t>
            </a:r>
          </a:p>
          <a:p>
            <a:pPr lvl="0">
              <a:buNone/>
            </a:pP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American Library Association rules: A.L.A. Cataloging Rules for Author and Title Entries. 1949</a:t>
            </a:r>
            <a:r>
              <a:rPr lang="en-US" dirty="0" smtClean="0">
                <a:latin typeface="Times New Roman" pitchFamily="18" charset="0"/>
                <a:cs typeface="Times New Roman" pitchFamily="18" charset="0"/>
              </a:rPr>
              <a:t>.</a:t>
            </a:r>
          </a:p>
          <a:p>
            <a:pPr lvl="0">
              <a:buNone/>
            </a:pP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Library of Congress rules: Rules for Descriptive Cataloging in the Library of Congress. 1949</a:t>
            </a:r>
            <a:r>
              <a:rPr lang="en-US" dirty="0" smtClean="0">
                <a:latin typeface="Times New Roman" pitchFamily="18" charset="0"/>
                <a:cs typeface="Times New Roman" pitchFamily="18" charset="0"/>
              </a:rPr>
              <a:t>.</a:t>
            </a:r>
          </a:p>
          <a:p>
            <a:pPr lvl="0">
              <a:buNone/>
            </a:pP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AACR: Anglo-American Cataloguing Rules. 1967.</a:t>
            </a:r>
          </a:p>
          <a:p>
            <a:pPr lvl="0"/>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295400"/>
            <a:ext cx="8229600" cy="4953000"/>
          </a:xfrm>
        </p:spPr>
        <p:txBody>
          <a:bodyPr>
            <a:normAutofit lnSpcReduction="10000"/>
          </a:bodyPr>
          <a:lstStyle/>
          <a:p>
            <a:pPr lvl="0"/>
            <a:r>
              <a:rPr lang="en-US" dirty="0" smtClean="0">
                <a:latin typeface="Times New Roman" pitchFamily="18" charset="0"/>
                <a:cs typeface="Times New Roman" pitchFamily="18" charset="0"/>
              </a:rPr>
              <a:t>AACR2: Gorman, </a:t>
            </a:r>
            <a:r>
              <a:rPr lang="en-US" dirty="0" err="1" smtClean="0">
                <a:latin typeface="Times New Roman" pitchFamily="18" charset="0"/>
                <a:cs typeface="Times New Roman" pitchFamily="18" charset="0"/>
              </a:rPr>
              <a:t>Michaël</a:t>
            </a:r>
            <a:r>
              <a:rPr lang="en-US" dirty="0" smtClean="0">
                <a:latin typeface="Times New Roman" pitchFamily="18" charset="0"/>
                <a:cs typeface="Times New Roman" pitchFamily="18" charset="0"/>
              </a:rPr>
              <a:t>; Winkler, Paul Walter; Association, American Library (1978). </a:t>
            </a:r>
            <a:r>
              <a:rPr lang="en-US" dirty="0" smtClean="0">
                <a:latin typeface="Times New Roman" pitchFamily="18" charset="0"/>
                <a:cs typeface="Times New Roman" pitchFamily="18" charset="0"/>
                <a:hlinkClick r:id="rId2"/>
              </a:rPr>
              <a:t>Anglo-American Cataloguing Rules</a:t>
            </a:r>
            <a:r>
              <a:rPr lang="en-US" dirty="0" smtClean="0">
                <a:latin typeface="Times New Roman" pitchFamily="18" charset="0"/>
                <a:cs typeface="Times New Roman" pitchFamily="18" charset="0"/>
              </a:rPr>
              <a:t> (2nd ed.). </a:t>
            </a:r>
            <a:r>
              <a:rPr lang="en-US" dirty="0" smtClean="0">
                <a:latin typeface="Times New Roman" pitchFamily="18" charset="0"/>
                <a:cs typeface="Times New Roman" pitchFamily="18" charset="0"/>
                <a:hlinkClick r:id="rId3" tooltip="ISBN (identifier)"/>
              </a:rPr>
              <a:t>ISBN</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4" tooltip="Special:BookSources/978-0-8389-3210-0"/>
              </a:rPr>
              <a:t>978-0-8389-3210-0</a:t>
            </a:r>
            <a:r>
              <a:rPr lang="en-US" dirty="0" smtClean="0">
                <a:latin typeface="Times New Roman" pitchFamily="18" charset="0"/>
                <a:cs typeface="Times New Roman" pitchFamily="18" charset="0"/>
              </a:rPr>
              <a:t>.</a:t>
            </a:r>
          </a:p>
          <a:p>
            <a:pPr lvl="0">
              <a:buNone/>
            </a:pPr>
            <a:endParaRPr lang="en-US" dirty="0" smtClean="0">
              <a:latin typeface="Times New Roman" pitchFamily="18" charset="0"/>
              <a:cs typeface="Times New Roman" pitchFamily="18" charset="0"/>
            </a:endParaRPr>
          </a:p>
          <a:p>
            <a:pPr lvl="0"/>
            <a:r>
              <a:rPr lang="en-US" dirty="0" smtClean="0">
                <a:latin typeface="Times New Roman" pitchFamily="18" charset="0"/>
                <a:cs typeface="Times New Roman" pitchFamily="18" charset="0"/>
              </a:rPr>
              <a:t>AACR2-R: Gorman, Michael; Winkler, Paul Walter; </a:t>
            </a:r>
            <a:r>
              <a:rPr lang="en-US" dirty="0" err="1" smtClean="0">
                <a:latin typeface="Times New Roman" pitchFamily="18" charset="0"/>
                <a:cs typeface="Times New Roman" pitchFamily="18" charset="0"/>
              </a:rPr>
              <a:t>Aacr</a:t>
            </a:r>
            <a:r>
              <a:rPr lang="en-US" dirty="0" smtClean="0">
                <a:latin typeface="Times New Roman" pitchFamily="18" charset="0"/>
                <a:cs typeface="Times New Roman" pitchFamily="18" charset="0"/>
              </a:rPr>
              <a:t>, Joint Steering Committee for Revision </a:t>
            </a:r>
            <a:r>
              <a:rPr lang="en-US" dirty="0" smtClean="0">
                <a:latin typeface="Times New Roman" pitchFamily="18" charset="0"/>
                <a:cs typeface="Times New Roman" pitchFamily="18" charset="0"/>
              </a:rPr>
              <a:t>of AACR 2(1988</a:t>
            </a:r>
            <a:r>
              <a:rPr lang="en-US" dirty="0" smtClean="0">
                <a:latin typeface="Times New Roman" pitchFamily="18" charset="0"/>
                <a:cs typeface="Times New Roman" pitchFamily="18" charset="0"/>
              </a:rPr>
              <a:t>). Anglo-American Cataloguing Rules (2nd revised ed.). </a:t>
            </a:r>
            <a:r>
              <a:rPr lang="en-US" dirty="0" smtClean="0">
                <a:latin typeface="Times New Roman" pitchFamily="18" charset="0"/>
                <a:cs typeface="Times New Roman" pitchFamily="18" charset="0"/>
                <a:hlinkClick r:id="rId3" tooltip="ISBN (identifier)"/>
              </a:rPr>
              <a:t>ISBN</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5" tooltip="Special:BookSources/978-0-8389-3346-6"/>
              </a:rPr>
              <a:t>978-0-8389-3346-6</a:t>
            </a:r>
            <a:endParaRPr lang="en-US"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143000"/>
            <a:ext cx="8229600" cy="4983163"/>
          </a:xfrm>
        </p:spPr>
        <p:txBody>
          <a:bodyPr>
            <a:normAutofit fontScale="85000" lnSpcReduction="20000"/>
          </a:bodyPr>
          <a:lstStyle/>
          <a:p>
            <a:r>
              <a:rPr lang="en-US" dirty="0" smtClean="0">
                <a:latin typeface="Times New Roman" pitchFamily="18" charset="0"/>
                <a:cs typeface="Times New Roman" pitchFamily="18" charset="0"/>
              </a:rPr>
              <a:t>FRBR created a </a:t>
            </a:r>
            <a:r>
              <a:rPr lang="en-US" dirty="0" smtClean="0">
                <a:latin typeface="Times New Roman" pitchFamily="18" charset="0"/>
                <a:cs typeface="Times New Roman" pitchFamily="18" charset="0"/>
              </a:rPr>
              <a:t>view of the bibliographic entity from Item, Manifestation, Expression, to Work</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Item </a:t>
            </a:r>
            <a:r>
              <a:rPr lang="en-US" dirty="0" smtClean="0">
                <a:latin typeface="Times New Roman" pitchFamily="18" charset="0"/>
                <a:cs typeface="Times New Roman" pitchFamily="18" charset="0"/>
              </a:rPr>
              <a:t>refers to the physical form of the </a:t>
            </a:r>
            <a:r>
              <a:rPr lang="en-US" dirty="0" smtClean="0">
                <a:latin typeface="Times New Roman" pitchFamily="18" charset="0"/>
                <a:cs typeface="Times New Roman" pitchFamily="18" charset="0"/>
              </a:rPr>
              <a:t>book.</a:t>
            </a:r>
          </a:p>
          <a:p>
            <a:r>
              <a:rPr lang="en-US" dirty="0" smtClean="0">
                <a:latin typeface="Times New Roman" pitchFamily="18" charset="0"/>
                <a:cs typeface="Times New Roman" pitchFamily="18" charset="0"/>
              </a:rPr>
              <a:t>Manifestation </a:t>
            </a:r>
            <a:r>
              <a:rPr lang="en-US" dirty="0" smtClean="0">
                <a:latin typeface="Times New Roman" pitchFamily="18" charset="0"/>
                <a:cs typeface="Times New Roman" pitchFamily="18" charset="0"/>
              </a:rPr>
              <a:t>refers to the </a:t>
            </a:r>
            <a:r>
              <a:rPr lang="en-US" dirty="0" smtClean="0">
                <a:latin typeface="Times New Roman" pitchFamily="18" charset="0"/>
                <a:cs typeface="Times New Roman" pitchFamily="18" charset="0"/>
              </a:rPr>
              <a:t>publication detail.</a:t>
            </a:r>
          </a:p>
          <a:p>
            <a:r>
              <a:rPr lang="en-US" dirty="0" smtClean="0">
                <a:latin typeface="Times New Roman" pitchFamily="18" charset="0"/>
                <a:cs typeface="Times New Roman" pitchFamily="18" charset="0"/>
              </a:rPr>
              <a:t>Expression refers to </a:t>
            </a:r>
            <a:r>
              <a:rPr lang="en-US" dirty="0" smtClean="0">
                <a:latin typeface="Times New Roman" pitchFamily="18" charset="0"/>
                <a:cs typeface="Times New Roman" pitchFamily="18" charset="0"/>
              </a:rPr>
              <a:t>the translation of the book from other languages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Work </a:t>
            </a:r>
            <a:r>
              <a:rPr lang="en-US" dirty="0" smtClean="0">
                <a:latin typeface="Times New Roman" pitchFamily="18" charset="0"/>
                <a:cs typeface="Times New Roman" pitchFamily="18" charset="0"/>
              </a:rPr>
              <a:t>refers to the content and ideas </a:t>
            </a:r>
            <a:r>
              <a:rPr lang="en-US" dirty="0" smtClean="0">
                <a:latin typeface="Times New Roman" pitchFamily="18" charset="0"/>
                <a:cs typeface="Times New Roman" pitchFamily="18" charset="0"/>
              </a:rPr>
              <a:t>presented within the book.</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This </a:t>
            </a:r>
            <a:r>
              <a:rPr lang="en-US" dirty="0" smtClean="0">
                <a:latin typeface="Times New Roman" pitchFamily="18" charset="0"/>
                <a:cs typeface="Times New Roman" pitchFamily="18" charset="0"/>
              </a:rPr>
              <a:t>view was incorporated into the cataloging rules subsequent to </a:t>
            </a:r>
            <a:r>
              <a:rPr lang="en-US" dirty="0" smtClean="0">
                <a:latin typeface="Times New Roman" pitchFamily="18" charset="0"/>
                <a:cs typeface="Times New Roman" pitchFamily="18" charset="0"/>
              </a:rPr>
              <a:t>AACR2-R and (RDA) </a:t>
            </a:r>
            <a:r>
              <a:rPr lang="en-US" dirty="0" smtClean="0">
                <a:latin typeface="Times New Roman" pitchFamily="18" charset="0"/>
                <a:cs typeface="Times New Roman" pitchFamily="18" charset="0"/>
                <a:hlinkClick r:id="rId2" tooltip="Resource Description and Access"/>
              </a:rPr>
              <a:t>Resource </a:t>
            </a:r>
            <a:r>
              <a:rPr lang="en-US" dirty="0" smtClean="0">
                <a:latin typeface="Times New Roman" pitchFamily="18" charset="0"/>
                <a:cs typeface="Times New Roman" pitchFamily="18" charset="0"/>
                <a:hlinkClick r:id="rId2" tooltip="Resource Description and Access"/>
              </a:rPr>
              <a:t>Description and </a:t>
            </a:r>
            <a:r>
              <a:rPr lang="en-US" dirty="0" smtClean="0">
                <a:latin typeface="Times New Roman" pitchFamily="18" charset="0"/>
                <a:cs typeface="Times New Roman" pitchFamily="18" charset="0"/>
                <a:hlinkClick r:id="rId2" tooltip="Resource Description and Access"/>
              </a:rPr>
              <a:t>Access</a:t>
            </a:r>
            <a:r>
              <a:rPr lang="en-US"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371600"/>
            <a:ext cx="8229600" cy="4876800"/>
          </a:xfrm>
        </p:spPr>
        <p:txBody>
          <a:bodyPr>
            <a:normAutofit fontScale="92500" lnSpcReduction="20000"/>
          </a:bodyPr>
          <a:lstStyle/>
          <a:p>
            <a:r>
              <a:rPr lang="en-US" dirty="0">
                <a:latin typeface="Times New Roman" pitchFamily="18" charset="0"/>
                <a:cs typeface="Times New Roman" pitchFamily="18" charset="0"/>
              </a:rPr>
              <a:t>Cataloging codes prescribe which information about a bibliographic item is included in the entry and how this information is presented for the user; It may also aid to sort the entries in printing </a:t>
            </a: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catalog.</a:t>
            </a:r>
          </a:p>
          <a:p>
            <a:pPr>
              <a:buNone/>
            </a:pP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Currently</a:t>
            </a:r>
            <a:r>
              <a:rPr lang="en-US" dirty="0">
                <a:latin typeface="Times New Roman" pitchFamily="18" charset="0"/>
                <a:cs typeface="Times New Roman" pitchFamily="18" charset="0"/>
              </a:rPr>
              <a:t>, most cataloging codes are similar to, or even based on, the </a:t>
            </a:r>
            <a:r>
              <a:rPr lang="en-US" dirty="0">
                <a:latin typeface="Times New Roman" pitchFamily="18" charset="0"/>
                <a:cs typeface="Times New Roman" pitchFamily="18" charset="0"/>
                <a:hlinkClick r:id="rId2" tooltip="International Standard Bibliographic Description"/>
              </a:rPr>
              <a:t>International Standard Bibliographic Description</a:t>
            </a:r>
            <a:r>
              <a:rPr lang="en-US" dirty="0">
                <a:latin typeface="Times New Roman" pitchFamily="18" charset="0"/>
                <a:cs typeface="Times New Roman" pitchFamily="18" charset="0"/>
              </a:rPr>
              <a:t> (ISBD), a set of rules produced by the </a:t>
            </a:r>
            <a:r>
              <a:rPr lang="en-US" dirty="0">
                <a:latin typeface="Times New Roman" pitchFamily="18" charset="0"/>
                <a:cs typeface="Times New Roman" pitchFamily="18" charset="0"/>
                <a:hlinkClick r:id="rId3" tooltip="International Federation of Library Associations and Institutions"/>
              </a:rPr>
              <a:t>International Federation of Library Associations and Institutions</a:t>
            </a:r>
            <a:r>
              <a:rPr lang="en-US" dirty="0">
                <a:latin typeface="Times New Roman" pitchFamily="18" charset="0"/>
                <a:cs typeface="Times New Roman" pitchFamily="18" charset="0"/>
              </a:rPr>
              <a:t> (IFLA) to describe a wide range of library materials</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143000"/>
            <a:ext cx="8229600" cy="5257800"/>
          </a:xfrm>
        </p:spPr>
        <p:txBody>
          <a:bodyPr>
            <a:normAutofit fontScale="85000" lnSpcReduction="20000"/>
          </a:bodyPr>
          <a:lstStyle/>
          <a:p>
            <a:r>
              <a:rPr lang="en-US" dirty="0" smtClean="0">
                <a:latin typeface="Times New Roman" pitchFamily="18" charset="0"/>
                <a:cs typeface="Times New Roman" pitchFamily="18" charset="0"/>
              </a:rPr>
              <a:t>These rules organize the bibliographic description of an item in the following eight areas</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title and statement of responsibility (author or editor</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edition</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material specific details (for example, the scale of a map</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publication and </a:t>
            </a:r>
            <a:r>
              <a:rPr lang="en-US" dirty="0" smtClean="0">
                <a:latin typeface="Times New Roman" pitchFamily="18" charset="0"/>
                <a:cs typeface="Times New Roman" pitchFamily="18" charset="0"/>
              </a:rPr>
              <a:t>distribution</a:t>
            </a:r>
          </a:p>
          <a:p>
            <a:r>
              <a:rPr lang="en-US" dirty="0" smtClean="0">
                <a:latin typeface="Times New Roman" pitchFamily="18" charset="0"/>
                <a:cs typeface="Times New Roman" pitchFamily="18" charset="0"/>
              </a:rPr>
              <a:t>physical </a:t>
            </a:r>
            <a:r>
              <a:rPr lang="en-US" dirty="0" smtClean="0">
                <a:latin typeface="Times New Roman" pitchFamily="18" charset="0"/>
                <a:cs typeface="Times New Roman" pitchFamily="18" charset="0"/>
              </a:rPr>
              <a:t>description (for example, number of pages</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series</a:t>
            </a:r>
          </a:p>
          <a:p>
            <a:r>
              <a:rPr lang="en-US" dirty="0" smtClean="0">
                <a:latin typeface="Times New Roman" pitchFamily="18" charset="0"/>
                <a:cs typeface="Times New Roman" pitchFamily="18" charset="0"/>
              </a:rPr>
              <a:t> notes</a:t>
            </a:r>
          </a:p>
          <a:p>
            <a:r>
              <a:rPr lang="en-US" dirty="0" smtClean="0">
                <a:latin typeface="Times New Roman" pitchFamily="18" charset="0"/>
                <a:cs typeface="Times New Roman" pitchFamily="18" charset="0"/>
              </a:rPr>
              <a:t>International standard book number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hlinkClick r:id="rId2" tooltip="ISBN"/>
              </a:rPr>
              <a:t>ISBN</a:t>
            </a:r>
            <a:r>
              <a:rPr lang="en-US" dirty="0" smtClean="0">
                <a:latin typeface="Times New Roman" pitchFamily="18" charset="0"/>
                <a:cs typeface="Times New Roman" pitchFamily="18" charset="0"/>
              </a:rPr>
              <a:t>) and terms of availability</a:t>
            </a:r>
            <a:endParaRPr lang="en-US" baseline="30000" dirty="0" smtClean="0">
              <a:latin typeface="Times New Roman" pitchFamily="18" charset="0"/>
              <a:cs typeface="Times New Roman" pitchFamily="18" charset="0"/>
            </a:endParaRPr>
          </a:p>
          <a:p>
            <a:endParaRPr lang="en-US" baseline="30000"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b="1" dirty="0" smtClean="0">
                <a:latin typeface="Times New Roman" pitchFamily="18" charset="0"/>
                <a:cs typeface="Times New Roman" pitchFamily="18" charset="0"/>
              </a:rPr>
              <a:t>AACR2</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most commonly used cataloging code in the English-speaking world was the </a:t>
            </a:r>
            <a:r>
              <a:rPr lang="en-US" i="1" dirty="0" smtClean="0">
                <a:latin typeface="Times New Roman" pitchFamily="18" charset="0"/>
                <a:cs typeface="Times New Roman" pitchFamily="18" charset="0"/>
                <a:hlinkClick r:id="rId2" tooltip="Anglo-American Cataloguing Rules"/>
              </a:rPr>
              <a:t>Anglo-American Cataloguing Rules</a:t>
            </a:r>
            <a:r>
              <a:rPr lang="en-US" i="1" dirty="0" smtClean="0">
                <a:latin typeface="Times New Roman" pitchFamily="18" charset="0"/>
                <a:cs typeface="Times New Roman" pitchFamily="18" charset="0"/>
              </a:rPr>
              <a:t>, 2nd edition</a:t>
            </a:r>
            <a:r>
              <a:rPr lang="en-US" dirty="0" smtClean="0">
                <a:latin typeface="Times New Roman" pitchFamily="18" charset="0"/>
                <a:cs typeface="Times New Roman" pitchFamily="18" charset="0"/>
              </a:rPr>
              <a:t> (AACR2</a:t>
            </a:r>
            <a:r>
              <a:rPr lang="en-US" dirty="0" smtClean="0">
                <a:latin typeface="Times New Roman" pitchFamily="18" charset="0"/>
                <a:cs typeface="Times New Roman" pitchFamily="18" charset="0"/>
              </a:rPr>
              <a:t>) based on (ISBD) International Standard for Bibliographic Description. </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AACR2 </a:t>
            </a:r>
            <a:r>
              <a:rPr lang="en-US" dirty="0" smtClean="0">
                <a:latin typeface="Times New Roman" pitchFamily="18" charset="0"/>
                <a:cs typeface="Times New Roman" pitchFamily="18" charset="0"/>
              </a:rPr>
              <a:t>provides rules for </a:t>
            </a:r>
            <a:r>
              <a:rPr lang="en-US" i="1" dirty="0" smtClean="0">
                <a:latin typeface="Times New Roman" pitchFamily="18" charset="0"/>
                <a:cs typeface="Times New Roman" pitchFamily="18" charset="0"/>
              </a:rPr>
              <a:t>descriptive cataloging</a:t>
            </a:r>
            <a:r>
              <a:rPr lang="en-US" dirty="0" smtClean="0">
                <a:latin typeface="Times New Roman" pitchFamily="18" charset="0"/>
                <a:cs typeface="Times New Roman" pitchFamily="18" charset="0"/>
              </a:rPr>
              <a:t> only and does not touch upon </a:t>
            </a:r>
            <a:r>
              <a:rPr lang="en-US" i="1" dirty="0" smtClean="0">
                <a:latin typeface="Times New Roman" pitchFamily="18" charset="0"/>
                <a:cs typeface="Times New Roman" pitchFamily="18" charset="0"/>
              </a:rPr>
              <a:t>subject cataloging</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AACR2 </a:t>
            </a:r>
            <a:r>
              <a:rPr lang="en-US" dirty="0" smtClean="0">
                <a:latin typeface="Times New Roman" pitchFamily="18" charset="0"/>
                <a:cs typeface="Times New Roman" pitchFamily="18" charset="0"/>
              </a:rPr>
              <a:t>has been translated into many languages, for use around the world. </a:t>
            </a:r>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r>
              <a:rPr lang="en-US" b="1" dirty="0" smtClean="0">
                <a:latin typeface="Times New Roman" pitchFamily="18" charset="0"/>
                <a:cs typeface="Times New Roman" pitchFamily="18" charset="0"/>
              </a:rPr>
              <a:t>RAK</a:t>
            </a:r>
            <a:r>
              <a:rPr lang="en-US" dirty="0" smtClean="0">
                <a:latin typeface="Times New Roman" pitchFamily="18" charset="0"/>
                <a:cs typeface="Times New Roman" pitchFamily="18" charset="0"/>
              </a:rPr>
              <a:t> (A German language code of cataloguing)</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German-speaking world uses the </a:t>
            </a:r>
            <a:r>
              <a:rPr lang="en-US" dirty="0" smtClean="0">
                <a:latin typeface="Times New Roman" pitchFamily="18" charset="0"/>
                <a:cs typeface="Times New Roman" pitchFamily="18" charset="0"/>
              </a:rPr>
              <a:t>’’</a:t>
            </a:r>
            <a:r>
              <a:rPr lang="en-US" i="1" dirty="0" err="1" smtClean="0">
                <a:latin typeface="Times New Roman" pitchFamily="18" charset="0"/>
                <a:cs typeface="Times New Roman" pitchFamily="18" charset="0"/>
              </a:rPr>
              <a:t>Regeln</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für</a:t>
            </a:r>
            <a:r>
              <a:rPr lang="en-US" i="1" dirty="0" smtClean="0">
                <a:latin typeface="Times New Roman" pitchFamily="18" charset="0"/>
                <a:cs typeface="Times New Roman" pitchFamily="18" charset="0"/>
              </a:rPr>
              <a:t> die </a:t>
            </a:r>
            <a:r>
              <a:rPr lang="en-US" i="1" dirty="0" err="1" smtClean="0">
                <a:latin typeface="Times New Roman" pitchFamily="18" charset="0"/>
                <a:cs typeface="Times New Roman" pitchFamily="18" charset="0"/>
              </a:rPr>
              <a:t>alphabetische</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Katalogisierung</a:t>
            </a:r>
            <a:r>
              <a:rPr lang="en-US" i="1"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(RAK), also based on ISBD</a:t>
            </a:r>
            <a:r>
              <a:rPr lang="en-US" dirty="0" smtClean="0">
                <a:latin typeface="Times New Roman" pitchFamily="18" charset="0"/>
                <a:cs typeface="Times New Roman" pitchFamily="18" charset="0"/>
              </a:rPr>
              <a:t>.</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RDA (Resource Description and Access) </a:t>
            </a:r>
          </a:p>
          <a:p>
            <a:r>
              <a:rPr lang="en-US" dirty="0" smtClean="0">
                <a:latin typeface="Times New Roman" pitchFamily="18" charset="0"/>
                <a:cs typeface="Times New Roman" pitchFamily="18" charset="0"/>
              </a:rPr>
              <a:t>The </a:t>
            </a:r>
            <a:r>
              <a:rPr lang="en-US" dirty="0" smtClean="0">
                <a:latin typeface="Times New Roman" pitchFamily="18" charset="0"/>
                <a:cs typeface="Times New Roman" pitchFamily="18" charset="0"/>
              </a:rPr>
              <a:t>Library of Congress implemented the transition to RDA from AACR2 in March 2013.</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hlinkClick r:id="rId2" tooltip="Resource Description and Access"/>
              </a:rPr>
              <a:t>Resource Description and Access</a:t>
            </a:r>
            <a:r>
              <a:rPr lang="en-US" dirty="0" smtClean="0">
                <a:latin typeface="Times New Roman" pitchFamily="18" charset="0"/>
                <a:cs typeface="Times New Roman" pitchFamily="18" charset="0"/>
              </a:rPr>
              <a:t> (RDA) is a recent attempt to make a standard that crosses the domains of </a:t>
            </a:r>
            <a:r>
              <a:rPr lang="en-US" dirty="0" smtClean="0">
                <a:latin typeface="Times New Roman" pitchFamily="18" charset="0"/>
                <a:cs typeface="Times New Roman" pitchFamily="18" charset="0"/>
                <a:hlinkClick r:id="rId3" tooltip="Cultural heritage"/>
              </a:rPr>
              <a:t>cultural heritage</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institutions and meets the new challenges of the digital world.</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a:p>
            <a:pPr>
              <a:buNone/>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371600"/>
            <a:ext cx="8229600" cy="4876800"/>
          </a:xfrm>
        </p:spPr>
        <p:txBody>
          <a:bodyPr>
            <a:normAutofit fontScale="85000" lnSpcReduction="10000"/>
          </a:bodyPr>
          <a:lstStyle/>
          <a:p>
            <a:r>
              <a:rPr lang="en-US" dirty="0" smtClean="0">
                <a:solidFill>
                  <a:schemeClr val="tx1"/>
                </a:solidFill>
                <a:latin typeface="Times New Roman" pitchFamily="18" charset="0"/>
                <a:cs typeface="Times New Roman" pitchFamily="18" charset="0"/>
              </a:rPr>
              <a:t>There is evidence of catalogs dating back to approximately 310-240 B.C. in Sumer.</a:t>
            </a:r>
          </a:p>
          <a:p>
            <a:pPr>
              <a:buNone/>
            </a:pPr>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The library of Alexandria is reported to have catalog </a:t>
            </a:r>
            <a:r>
              <a:rPr lang="en-US" dirty="0" smtClean="0">
                <a:latin typeface="Times New Roman" pitchFamily="18" charset="0"/>
                <a:cs typeface="Times New Roman" pitchFamily="18" charset="0"/>
              </a:rPr>
              <a:t>called “</a:t>
            </a:r>
            <a:r>
              <a:rPr lang="en-US" dirty="0" err="1" smtClean="0">
                <a:latin typeface="Times New Roman" pitchFamily="18" charset="0"/>
                <a:cs typeface="Times New Roman" pitchFamily="18" charset="0"/>
              </a:rPr>
              <a:t>Pinakes</a:t>
            </a:r>
            <a:r>
              <a:rPr lang="en-US" dirty="0" smtClean="0">
                <a:latin typeface="Times New Roman" pitchFamily="18" charset="0"/>
                <a:cs typeface="Times New Roman" pitchFamily="18" charset="0"/>
              </a:rPr>
              <a:t>” consisting </a:t>
            </a:r>
            <a:r>
              <a:rPr lang="en-US" dirty="0" smtClean="0">
                <a:solidFill>
                  <a:schemeClr val="tx1"/>
                </a:solidFill>
                <a:latin typeface="Times New Roman" pitchFamily="18" charset="0"/>
                <a:cs typeface="Times New Roman" pitchFamily="18" charset="0"/>
              </a:rPr>
              <a:t>of the Greek literature prepared by Callimachus, the librarian of the ancient library of Alexandria before the Christ.</a:t>
            </a:r>
          </a:p>
          <a:p>
            <a:endParaRPr lang="en-US" dirty="0">
              <a:latin typeface="Times New Roman" pitchFamily="18" charset="0"/>
              <a:cs typeface="Times New Roman" pitchFamily="18" charset="0"/>
            </a:endParaRPr>
          </a:p>
          <a:p>
            <a:r>
              <a:rPr lang="en-US" dirty="0" err="1" smtClean="0">
                <a:solidFill>
                  <a:schemeClr val="tx1"/>
                </a:solidFill>
                <a:latin typeface="Times New Roman" pitchFamily="18" charset="0"/>
                <a:cs typeface="Times New Roman" pitchFamily="18" charset="0"/>
              </a:rPr>
              <a:t>Pinakes</a:t>
            </a:r>
            <a:r>
              <a:rPr lang="en-US" dirty="0" smtClean="0">
                <a:solidFill>
                  <a:schemeClr val="tx1"/>
                </a:solidFill>
                <a:latin typeface="Times New Roman" pitchFamily="18" charset="0"/>
                <a:cs typeface="Times New Roman" pitchFamily="18" charset="0"/>
              </a:rPr>
              <a:t> means list and there were originally 825 fragments of “</a:t>
            </a:r>
            <a:r>
              <a:rPr lang="en-US" dirty="0" err="1" smtClean="0">
                <a:solidFill>
                  <a:schemeClr val="tx1"/>
                </a:solidFill>
                <a:latin typeface="Times New Roman" pitchFamily="18" charset="0"/>
                <a:cs typeface="Times New Roman" pitchFamily="18" charset="0"/>
              </a:rPr>
              <a:t>Pinakes</a:t>
            </a:r>
            <a:r>
              <a:rPr lang="en-US" dirty="0" smtClean="0">
                <a:solidFill>
                  <a:schemeClr val="tx1"/>
                </a:solidFill>
                <a:latin typeface="Times New Roman" pitchFamily="18" charset="0"/>
                <a:cs typeface="Times New Roman" pitchFamily="18" charset="0"/>
              </a:rPr>
              <a:t>,” but only 25 of them have survived and are present in the British Museum London.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dirty="0">
                <a:latin typeface="Times New Roman" pitchFamily="18" charset="0"/>
                <a:cs typeface="Times New Roman" pitchFamily="18" charset="0"/>
              </a:rPr>
              <a:t>The Chinese Imperial Library of </a:t>
            </a:r>
            <a:r>
              <a:rPr lang="en-US" dirty="0" smtClean="0">
                <a:latin typeface="Times New Roman" pitchFamily="18" charset="0"/>
                <a:cs typeface="Times New Roman" pitchFamily="18" charset="0"/>
              </a:rPr>
              <a:t>the Han Dynasty of </a:t>
            </a:r>
            <a:r>
              <a:rPr lang="en-US" dirty="0">
                <a:latin typeface="Times New Roman" pitchFamily="18" charset="0"/>
                <a:cs typeface="Times New Roman" pitchFamily="18" charset="0"/>
              </a:rPr>
              <a:t>the 3rd century A.D. had a catalog listing nearly 30,000 </a:t>
            </a:r>
            <a:r>
              <a:rPr lang="en-US" dirty="0" smtClean="0">
                <a:latin typeface="Times New Roman" pitchFamily="18" charset="0"/>
                <a:cs typeface="Times New Roman" pitchFamily="18" charset="0"/>
              </a:rPr>
              <a:t>items. </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In the Islamic world a comprehensive </a:t>
            </a:r>
            <a:r>
              <a:rPr lang="en-US" dirty="0">
                <a:latin typeface="Times New Roman" pitchFamily="18" charset="0"/>
                <a:cs typeface="Times New Roman" pitchFamily="18" charset="0"/>
              </a:rPr>
              <a:t>catalogs </a:t>
            </a:r>
            <a:r>
              <a:rPr lang="en-US" dirty="0" smtClean="0">
                <a:latin typeface="Times New Roman" pitchFamily="18" charset="0"/>
                <a:cs typeface="Times New Roman" pitchFamily="18" charset="0"/>
              </a:rPr>
              <a:t>called ‘’Al-</a:t>
            </a:r>
            <a:r>
              <a:rPr lang="en-US" dirty="0" err="1" smtClean="0">
                <a:latin typeface="Times New Roman" pitchFamily="18" charset="0"/>
                <a:cs typeface="Times New Roman" pitchFamily="18" charset="0"/>
              </a:rPr>
              <a:t>Fehrist</a:t>
            </a:r>
            <a:r>
              <a:rPr lang="en-US" dirty="0" smtClean="0">
                <a:latin typeface="Times New Roman" pitchFamily="18" charset="0"/>
                <a:cs typeface="Times New Roman" pitchFamily="18" charset="0"/>
              </a:rPr>
              <a:t>’’ was prepared by </a:t>
            </a:r>
            <a:r>
              <a:rPr lang="en-US" dirty="0" err="1" smtClean="0">
                <a:latin typeface="Times New Roman" pitchFamily="18" charset="0"/>
                <a:cs typeface="Times New Roman" pitchFamily="18" charset="0"/>
              </a:rPr>
              <a:t>Ibn</a:t>
            </a:r>
            <a:r>
              <a:rPr lang="en-US" dirty="0" smtClean="0">
                <a:latin typeface="Times New Roman" pitchFamily="18" charset="0"/>
                <a:cs typeface="Times New Roman" pitchFamily="18" charset="0"/>
              </a:rPr>
              <a:t>-e-</a:t>
            </a:r>
            <a:r>
              <a:rPr lang="en-US" dirty="0" err="1" smtClean="0">
                <a:latin typeface="Times New Roman" pitchFamily="18" charset="0"/>
                <a:cs typeface="Times New Roman" pitchFamily="18" charset="0"/>
              </a:rPr>
              <a:t>Nadeem</a:t>
            </a:r>
            <a:r>
              <a:rPr lang="en-US" dirty="0" smtClean="0">
                <a:latin typeface="Times New Roman" pitchFamily="18" charset="0"/>
                <a:cs typeface="Times New Roman" pitchFamily="18" charset="0"/>
              </a:rPr>
              <a:t> during the period of </a:t>
            </a:r>
            <a:r>
              <a:rPr lang="en-US" dirty="0" err="1" smtClean="0">
                <a:latin typeface="Times New Roman" pitchFamily="18" charset="0"/>
                <a:cs typeface="Times New Roman" pitchFamily="18" charset="0"/>
              </a:rPr>
              <a:t>Banu</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Abbas</a:t>
            </a:r>
            <a:r>
              <a:rPr lang="en-US" dirty="0" smtClean="0">
                <a:latin typeface="Times New Roman" pitchFamily="18" charset="0"/>
                <a:cs typeface="Times New Roman" pitchFamily="18" charset="0"/>
              </a:rPr>
              <a:t> and was consisted of books available in the libraries of </a:t>
            </a:r>
            <a:r>
              <a:rPr lang="en-US" dirty="0" err="1" smtClean="0">
                <a:latin typeface="Times New Roman" pitchFamily="18" charset="0"/>
                <a:cs typeface="Times New Roman" pitchFamily="18" charset="0"/>
              </a:rPr>
              <a:t>Baghdaad</a:t>
            </a:r>
            <a:r>
              <a:rPr lang="en-US" dirty="0" smtClean="0">
                <a:latin typeface="Times New Roman" pitchFamily="18" charset="0"/>
                <a:cs typeface="Times New Roman" pitchFamily="18" charset="0"/>
              </a:rPr>
              <a:t> city. Another catalogue in </a:t>
            </a:r>
            <a:r>
              <a:rPr lang="en-US" dirty="0">
                <a:latin typeface="Times New Roman" pitchFamily="18" charset="0"/>
                <a:cs typeface="Times New Roman" pitchFamily="18" charset="0"/>
              </a:rPr>
              <a:t>11th century, </a:t>
            </a:r>
            <a:r>
              <a:rPr lang="en-US" dirty="0" smtClean="0">
                <a:latin typeface="Times New Roman" pitchFamily="18" charset="0"/>
                <a:cs typeface="Times New Roman" pitchFamily="18" charset="0"/>
              </a:rPr>
              <a:t>listed the books </a:t>
            </a:r>
            <a:r>
              <a:rPr lang="en-US" dirty="0">
                <a:latin typeface="Times New Roman" pitchFamily="18" charset="0"/>
                <a:cs typeface="Times New Roman" pitchFamily="18" charset="0"/>
              </a:rPr>
              <a:t>donated to libraries by persons in the </a:t>
            </a:r>
            <a:r>
              <a:rPr lang="en-US" dirty="0" smtClean="0">
                <a:latin typeface="Times New Roman" pitchFamily="18" charset="0"/>
                <a:cs typeface="Times New Roman" pitchFamily="18" charset="0"/>
              </a:rPr>
              <a:t>community and it was arranged by donor order, </a:t>
            </a:r>
            <a:r>
              <a:rPr lang="en-US" dirty="0">
                <a:latin typeface="Times New Roman" pitchFamily="18" charset="0"/>
                <a:cs typeface="Times New Roman" pitchFamily="18" charset="0"/>
              </a:rPr>
              <a:t>not by bibliographic information, but they provided a record of the library's inventory.</a:t>
            </a:r>
            <a:r>
              <a:rPr lang="en-US" dirty="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533400" y="1295400"/>
            <a:ext cx="8077200" cy="5105400"/>
          </a:xfrm>
        </p:spPr>
        <p:txBody>
          <a:bodyPr>
            <a:normAutofit fontScale="70000" lnSpcReduction="20000"/>
          </a:bodyPr>
          <a:lstStyle/>
          <a:p>
            <a:r>
              <a:rPr lang="en-US" dirty="0" smtClean="0">
                <a:latin typeface="Times New Roman" pitchFamily="18" charset="0"/>
                <a:cs typeface="Times New Roman" pitchFamily="18" charset="0"/>
              </a:rPr>
              <a:t>Many early and medieval libraries in Europe were associated with religious institutions and orders, including the Papal Library in Rome.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Sorbonne library in Paris had accumulated more than one thousand books, and in 1290 their catalog pioneered the use of the alphabet as an organizing tool for arrangement of catalogues. </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first Vatican Library catalog was prepared in the late 14th century. These catalogs generally used a topical arrangement.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The Vatican Library published 'rules for the catalog of printed books in 1939. These rules were then translated to English and published in the United States in 1949.</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600" b="1" dirty="0" smtClean="0">
                <a:latin typeface="Times New Roman" pitchFamily="18" charset="0"/>
                <a:cs typeface="Times New Roman" pitchFamily="18" charset="0"/>
              </a:rPr>
              <a:t/>
            </a:r>
            <a:br>
              <a:rPr lang="en-US" sz="3600" b="1" dirty="0" smtClean="0">
                <a:latin typeface="Times New Roman" pitchFamily="18" charset="0"/>
                <a:cs typeface="Times New Roman" pitchFamily="18" charset="0"/>
              </a:rPr>
            </a:br>
            <a:r>
              <a:rPr lang="en-US" sz="3600" b="1" dirty="0" smtClean="0">
                <a:latin typeface="Times New Roman" pitchFamily="18" charset="0"/>
                <a:cs typeface="Times New Roman" pitchFamily="18" charset="0"/>
              </a:rPr>
              <a:t>History of cataloguing codes</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English-speaking libraries have shared cataloging standards since the early 1800s</a:t>
            </a:r>
            <a:r>
              <a:rPr lang="en-US" dirty="0" smtClean="0">
                <a:latin typeface="Times New Roman" pitchFamily="18" charset="0"/>
                <a:cs typeface="Times New Roman" pitchFamily="18" charset="0"/>
              </a:rPr>
              <a:t>.</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first such standard is attributed </a:t>
            </a:r>
            <a:r>
              <a:rPr lang="en-US" dirty="0" err="1" smtClean="0">
                <a:latin typeface="Times New Roman" pitchFamily="18" charset="0"/>
                <a:cs typeface="Times New Roman" pitchFamily="18" charset="0"/>
              </a:rPr>
              <a:t>toAnthony</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Panizzi</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 Keeper of the Printed Books of the British Museum </a:t>
            </a:r>
            <a:r>
              <a:rPr lang="en-US" dirty="0" smtClean="0">
                <a:latin typeface="Times New Roman" pitchFamily="18" charset="0"/>
                <a:cs typeface="Times New Roman" pitchFamily="18" charset="0"/>
              </a:rPr>
              <a:t>Library London. </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His </a:t>
            </a:r>
            <a:r>
              <a:rPr lang="en-US" dirty="0">
                <a:latin typeface="Times New Roman" pitchFamily="18" charset="0"/>
                <a:cs typeface="Times New Roman" pitchFamily="18" charset="0"/>
              </a:rPr>
              <a:t>91 rules, published in 1841, formed the basis for cataloging standards for over 150 </a:t>
            </a:r>
            <a:r>
              <a:rPr lang="en-US" dirty="0" smtClean="0">
                <a:latin typeface="Times New Roman" pitchFamily="18" charset="0"/>
                <a:cs typeface="Times New Roman" pitchFamily="18" charset="0"/>
              </a:rPr>
              <a:t>years and are known as </a:t>
            </a:r>
            <a:r>
              <a:rPr lang="en-US" dirty="0" err="1" smtClean="0">
                <a:latin typeface="Times New Roman" pitchFamily="18" charset="0"/>
                <a:cs typeface="Times New Roman" pitchFamily="18" charset="0"/>
              </a:rPr>
              <a:t>Panizzi</a:t>
            </a:r>
            <a:r>
              <a:rPr lang="en-US" dirty="0" smtClean="0">
                <a:latin typeface="Times New Roman" pitchFamily="18" charset="0"/>
                <a:cs typeface="Times New Roman" pitchFamily="18" charset="0"/>
              </a:rPr>
              <a:t> code.</a:t>
            </a:r>
            <a:endParaRPr lang="en-US" dirty="0">
              <a:latin typeface="Times New Roman" pitchFamily="18" charset="0"/>
              <a:cs typeface="Times New Roman" pitchFamily="18" charset="0"/>
            </a:endParaRP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609600" y="1219200"/>
            <a:ext cx="8001000" cy="5105400"/>
          </a:xfrm>
        </p:spPr>
        <p:txBody>
          <a:bodyPr>
            <a:normAutofit fontScale="62500" lnSpcReduction="20000"/>
          </a:bodyPr>
          <a:lstStyle/>
          <a:p>
            <a:r>
              <a:rPr lang="en-US" sz="4000" dirty="0" smtClean="0">
                <a:latin typeface="Times New Roman" pitchFamily="18" charset="0"/>
                <a:cs typeface="Times New Roman" pitchFamily="18" charset="0"/>
              </a:rPr>
              <a:t>in the 19th century Charles Coffin Jewett,  head of the Smithsonian library, proposed the sharing of cataloging among libraries. His rules for cataloguing published in 1853.</a:t>
            </a:r>
          </a:p>
          <a:p>
            <a:pPr>
              <a:buNone/>
            </a:pPr>
            <a:endParaRPr lang="en-US" sz="4000" dirty="0">
              <a:latin typeface="Times New Roman" pitchFamily="18" charset="0"/>
              <a:cs typeface="Times New Roman" pitchFamily="18" charset="0"/>
            </a:endParaRPr>
          </a:p>
          <a:p>
            <a:r>
              <a:rPr lang="en-US" sz="4000" dirty="0" smtClean="0">
                <a:latin typeface="Times New Roman" pitchFamily="18" charset="0"/>
                <a:cs typeface="Times New Roman" pitchFamily="18" charset="0"/>
              </a:rPr>
              <a:t>Jewett earned the role of director of the Boston Public Library in 1858; during this time the Index to the Catalogue of the Public Library of Boston was published. </a:t>
            </a:r>
          </a:p>
          <a:p>
            <a:pPr>
              <a:buNone/>
            </a:pPr>
            <a:endParaRPr lang="en-US" sz="4000" dirty="0" smtClean="0">
              <a:latin typeface="Times New Roman" pitchFamily="18" charset="0"/>
              <a:cs typeface="Times New Roman" pitchFamily="18" charset="0"/>
            </a:endParaRPr>
          </a:p>
          <a:p>
            <a:r>
              <a:rPr lang="en-US" sz="4000" dirty="0" smtClean="0">
                <a:latin typeface="Times New Roman" pitchFamily="18" charset="0"/>
                <a:cs typeface="Times New Roman" pitchFamily="18" charset="0"/>
              </a:rPr>
              <a:t>His systems for cataloguing became a model for other libraries as he introduced alphabetical arranged card catalogs.</a:t>
            </a:r>
          </a:p>
          <a:p>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371600"/>
            <a:ext cx="8229600" cy="4754563"/>
          </a:xfrm>
        </p:spPr>
        <p:txBody>
          <a:bodyPr>
            <a:normAutofit/>
          </a:bodyPr>
          <a:lstStyle/>
          <a:p>
            <a:r>
              <a:rPr lang="en-US" dirty="0" smtClean="0">
                <a:latin typeface="Times New Roman" pitchFamily="18" charset="0"/>
                <a:cs typeface="Times New Roman" pitchFamily="18" charset="0"/>
              </a:rPr>
              <a:t>Charles </a:t>
            </a:r>
            <a:r>
              <a:rPr lang="en-US" dirty="0" err="1" smtClean="0">
                <a:latin typeface="Times New Roman" pitchFamily="18" charset="0"/>
                <a:cs typeface="Times New Roman" pitchFamily="18" charset="0"/>
              </a:rPr>
              <a:t>Ammi</a:t>
            </a:r>
            <a:r>
              <a:rPr lang="en-US" dirty="0" smtClean="0">
                <a:latin typeface="Times New Roman" pitchFamily="18" charset="0"/>
                <a:cs typeface="Times New Roman" pitchFamily="18" charset="0"/>
              </a:rPr>
              <a:t> Cutter an American librarian whose </a:t>
            </a:r>
            <a:r>
              <a:rPr lang="en-US" i="1" dirty="0" smtClean="0">
                <a:latin typeface="Times New Roman" pitchFamily="18" charset="0"/>
                <a:cs typeface="Times New Roman" pitchFamily="18" charset="0"/>
              </a:rPr>
              <a:t>Rules for a Dictionary Catalog</a:t>
            </a:r>
            <a:r>
              <a:rPr lang="en-US" dirty="0" smtClean="0">
                <a:latin typeface="Times New Roman" pitchFamily="18" charset="0"/>
                <a:cs typeface="Times New Roman" pitchFamily="18" charset="0"/>
              </a:rPr>
              <a:t> were published in 1876. Cutter </a:t>
            </a:r>
            <a:r>
              <a:rPr lang="en-US" dirty="0" smtClean="0">
                <a:latin typeface="Times New Roman" pitchFamily="18" charset="0"/>
                <a:cs typeface="Times New Roman" pitchFamily="18" charset="0"/>
              </a:rPr>
              <a:t>presented </a:t>
            </a:r>
            <a:r>
              <a:rPr lang="en-US" dirty="0" smtClean="0">
                <a:latin typeface="Times New Roman" pitchFamily="18" charset="0"/>
                <a:cs typeface="Times New Roman" pitchFamily="18" charset="0"/>
              </a:rPr>
              <a:t>the concept of "ease of use" for library patrons.</a:t>
            </a:r>
          </a:p>
          <a:p>
            <a:pPr>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In the 20th century, library cataloging was forced to address new formats for </a:t>
            </a:r>
            <a:r>
              <a:rPr lang="en-US" dirty="0" smtClean="0">
                <a:latin typeface="Times New Roman" pitchFamily="18" charset="0"/>
                <a:cs typeface="Times New Roman" pitchFamily="18" charset="0"/>
              </a:rPr>
              <a:t>informative materials</a:t>
            </a:r>
            <a:r>
              <a:rPr lang="en-US" dirty="0" smtClean="0">
                <a:latin typeface="Times New Roman" pitchFamily="18" charset="0"/>
                <a:cs typeface="Times New Roman" pitchFamily="18" charset="0"/>
              </a:rPr>
              <a:t>, including sound recordings, movies, and photographs etc.</a:t>
            </a:r>
          </a:p>
          <a:p>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295400"/>
            <a:ext cx="8229600" cy="4953000"/>
          </a:xfrm>
        </p:spPr>
        <p:txBody>
          <a:bodyPr>
            <a:normAutofit fontScale="70000" lnSpcReduction="20000"/>
          </a:bodyPr>
          <a:lstStyle/>
          <a:p>
            <a:r>
              <a:rPr lang="en-US" sz="4200" dirty="0" smtClean="0">
                <a:latin typeface="Times New Roman" pitchFamily="18" charset="0"/>
                <a:cs typeface="Times New Roman" pitchFamily="18" charset="0"/>
              </a:rPr>
              <a:t>Seymour </a:t>
            </a:r>
            <a:r>
              <a:rPr lang="en-US" sz="4200" dirty="0" err="1" smtClean="0">
                <a:latin typeface="Times New Roman" pitchFamily="18" charset="0"/>
                <a:cs typeface="Times New Roman" pitchFamily="18" charset="0"/>
              </a:rPr>
              <a:t>Lubetzky</a:t>
            </a:r>
            <a:r>
              <a:rPr lang="en-US" sz="4200" dirty="0" smtClean="0">
                <a:latin typeface="Times New Roman" pitchFamily="18" charset="0"/>
                <a:cs typeface="Times New Roman" pitchFamily="18" charset="0"/>
              </a:rPr>
              <a:t>, once an employee of the Library of Congress wrote a critique of the 1949 ALA rules for entry ’’</a:t>
            </a:r>
            <a:r>
              <a:rPr lang="en-US" sz="4200" i="1" dirty="0" smtClean="0">
                <a:latin typeface="Times New Roman" pitchFamily="18" charset="0"/>
                <a:cs typeface="Times New Roman" pitchFamily="18" charset="0"/>
              </a:rPr>
              <a:t>Cataloging Rules and Principles: A Critique of the ALA Rules for Entry and a Proposed Design for the Revision’’</a:t>
            </a:r>
            <a:r>
              <a:rPr lang="en-US" sz="4200" dirty="0" smtClean="0">
                <a:latin typeface="Times New Roman" pitchFamily="18" charset="0"/>
                <a:cs typeface="Times New Roman" pitchFamily="18" charset="0"/>
              </a:rPr>
              <a:t>.</a:t>
            </a:r>
          </a:p>
          <a:p>
            <a:endParaRPr lang="en-US" sz="4200" dirty="0">
              <a:latin typeface="Times New Roman" pitchFamily="18" charset="0"/>
              <a:cs typeface="Times New Roman" pitchFamily="18" charset="0"/>
            </a:endParaRPr>
          </a:p>
          <a:p>
            <a:r>
              <a:rPr lang="en-US" sz="4200" dirty="0" smtClean="0">
                <a:latin typeface="Times New Roman" pitchFamily="18" charset="0"/>
                <a:cs typeface="Times New Roman" pitchFamily="18" charset="0"/>
              </a:rPr>
              <a:t> </a:t>
            </a:r>
            <a:r>
              <a:rPr lang="en-US" sz="4200" dirty="0" err="1" smtClean="0">
                <a:latin typeface="Times New Roman" pitchFamily="18" charset="0"/>
                <a:cs typeface="Times New Roman" pitchFamily="18" charset="0"/>
              </a:rPr>
              <a:t>Lubetzky's</a:t>
            </a:r>
            <a:r>
              <a:rPr lang="en-US" sz="4200" dirty="0" smtClean="0">
                <a:latin typeface="Times New Roman" pitchFamily="18" charset="0"/>
                <a:cs typeface="Times New Roman" pitchFamily="18" charset="0"/>
              </a:rPr>
              <a:t> writings revealed the weaknesses in the existing rules, and spoke to the need for preparing a set of </a:t>
            </a:r>
            <a:r>
              <a:rPr lang="en-US" sz="4200" dirty="0" smtClean="0">
                <a:latin typeface="Times New Roman" pitchFamily="18" charset="0"/>
                <a:cs typeface="Times New Roman" pitchFamily="18" charset="0"/>
              </a:rPr>
              <a:t>standards and </a:t>
            </a:r>
            <a:r>
              <a:rPr lang="en-US" sz="4200" dirty="0" smtClean="0">
                <a:latin typeface="Times New Roman" pitchFamily="18" charset="0"/>
                <a:cs typeface="Times New Roman" pitchFamily="18" charset="0"/>
              </a:rPr>
              <a:t>rules for a more complete and concise code.</a:t>
            </a:r>
          </a:p>
          <a:p>
            <a:endParaRPr lang="en-US" dirty="0"/>
          </a:p>
          <a:p>
            <a:r>
              <a:rPr lang="en-US"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b="1" dirty="0" smtClean="0">
                <a:latin typeface="Times New Roman" pitchFamily="18" charset="0"/>
                <a:cs typeface="Times New Roman" pitchFamily="18" charset="0"/>
              </a:rPr>
              <a:t>History of Cataloguing</a:t>
            </a:r>
            <a:endParaRPr lang="en-US" sz="3600" dirty="0"/>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err="1" smtClean="0">
                <a:latin typeface="Times New Roman" pitchFamily="18" charset="0"/>
                <a:cs typeface="Times New Roman" pitchFamily="18" charset="0"/>
              </a:rPr>
              <a:t>Lubetzky</a:t>
            </a:r>
            <a:r>
              <a:rPr lang="en-US" dirty="0" smtClean="0">
                <a:latin typeface="Times New Roman" pitchFamily="18" charset="0"/>
                <a:cs typeface="Times New Roman" pitchFamily="18" charset="0"/>
              </a:rPr>
              <a:t> "helped remedy the situation by advocating the concept of cataloging according to 'basic principles,' in place of a rule for each case that might arise.</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He was tasked to do extensive studies of the current cataloging rules </a:t>
            </a:r>
            <a:r>
              <a:rPr lang="en-US" dirty="0" smtClean="0">
                <a:latin typeface="Times New Roman" pitchFamily="18" charset="0"/>
                <a:cs typeface="Times New Roman" pitchFamily="18" charset="0"/>
              </a:rPr>
              <a:t>from </a:t>
            </a:r>
            <a:r>
              <a:rPr lang="en-US" dirty="0" smtClean="0">
                <a:latin typeface="Times New Roman" pitchFamily="18" charset="0"/>
                <a:cs typeface="Times New Roman" pitchFamily="18" charset="0"/>
              </a:rPr>
              <a:t>1946-1969. </a:t>
            </a:r>
            <a:endParaRPr lang="en-US" dirty="0" smtClean="0">
              <a:latin typeface="Times New Roman" pitchFamily="18" charset="0"/>
              <a:cs typeface="Times New Roman" pitchFamily="18" charset="0"/>
            </a:endParaRP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His </a:t>
            </a:r>
            <a:r>
              <a:rPr lang="en-US" dirty="0" smtClean="0">
                <a:latin typeface="Times New Roman" pitchFamily="18" charset="0"/>
                <a:cs typeface="Times New Roman" pitchFamily="18" charset="0"/>
              </a:rPr>
              <a:t>analyses shaped the subsequent cataloging </a:t>
            </a:r>
            <a:r>
              <a:rPr lang="en-US" dirty="0" smtClean="0">
                <a:latin typeface="Times New Roman" pitchFamily="18" charset="0"/>
                <a:cs typeface="Times New Roman" pitchFamily="18" charset="0"/>
              </a:rPr>
              <a:t>rules due to </a:t>
            </a:r>
            <a:r>
              <a:rPr lang="en-US" dirty="0" smtClean="0">
                <a:latin typeface="Times New Roman" pitchFamily="18" charset="0"/>
                <a:cs typeface="Times New Roman" pitchFamily="18" charset="0"/>
              </a:rPr>
              <a:t>increase in the number of digital formats and this is mostly attributed to the principles developed by </a:t>
            </a:r>
            <a:r>
              <a:rPr lang="en-US" dirty="0" err="1" smtClean="0">
                <a:latin typeface="Times New Roman" pitchFamily="18" charset="0"/>
                <a:cs typeface="Times New Roman" pitchFamily="18" charset="0"/>
              </a:rPr>
              <a:t>Lubetzky</a:t>
            </a:r>
            <a:r>
              <a:rPr lang="en-US" dirty="0" smtClean="0">
                <a:latin typeface="Times New Roman" pitchFamily="18" charset="0"/>
                <a:cs typeface="Times New Roman" pitchFamily="18" charset="0"/>
              </a:rPr>
              <a:t> who pointed out and analyzed the weaknesses in the ALA rules for cataloguing.</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202</TotalTime>
  <Words>743</Words>
  <Application>Microsoft Office PowerPoint</Application>
  <PresentationFormat>On-screen Show (4:3)</PresentationFormat>
  <Paragraphs>111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History of Cataloguing</vt:lpstr>
      <vt:lpstr>History of Cataloguing</vt:lpstr>
      <vt:lpstr>History of Cataloguing</vt:lpstr>
      <vt:lpstr>History of Cataloguing</vt:lpstr>
      <vt:lpstr> History of cataloguing codes </vt:lpstr>
      <vt:lpstr>History of Cataloguing</vt:lpstr>
      <vt:lpstr>History of Cataloguing</vt:lpstr>
      <vt:lpstr>History of Cataloguing</vt:lpstr>
      <vt:lpstr>History of Cataloguing</vt:lpstr>
      <vt:lpstr>History of Cataloguing</vt:lpstr>
      <vt:lpstr>History of Cataloguing</vt:lpstr>
      <vt:lpstr>History of Cataloguing</vt:lpstr>
      <vt:lpstr>History of Cataloguing</vt:lpstr>
      <vt:lpstr>History of Cataloguing</vt:lpstr>
      <vt:lpstr>History of Cataloguing</vt:lpstr>
      <vt:lpstr>History of Cataloguing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Cataloguing</dc:title>
  <dc:creator>hp</dc:creator>
  <cp:lastModifiedBy>hp</cp:lastModifiedBy>
  <cp:revision>24</cp:revision>
  <dcterms:created xsi:type="dcterms:W3CDTF">2020-11-03T03:18:08Z</dcterms:created>
  <dcterms:modified xsi:type="dcterms:W3CDTF">2020-11-03T19:23:47Z</dcterms:modified>
</cp:coreProperties>
</file>