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32" r:id="rId3"/>
    <p:sldId id="356" r:id="rId4"/>
    <p:sldId id="352" r:id="rId5"/>
    <p:sldId id="333" r:id="rId6"/>
    <p:sldId id="357" r:id="rId7"/>
    <p:sldId id="334" r:id="rId8"/>
    <p:sldId id="355" r:id="rId9"/>
    <p:sldId id="335" r:id="rId10"/>
    <p:sldId id="358" r:id="rId11"/>
    <p:sldId id="336" r:id="rId12"/>
    <p:sldId id="359" r:id="rId13"/>
    <p:sldId id="337" r:id="rId14"/>
    <p:sldId id="338" r:id="rId15"/>
    <p:sldId id="275" r:id="rId16"/>
    <p:sldId id="32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15879-92C5-4F42-933F-B77D38D7801F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190E9-2288-4146-B0C1-F8C10337C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01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en-US" dirty="0" smtClean="0"/>
              <a:t>DIADYNAMIC CURRENTS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21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731838"/>
            <a:ext cx="6553200" cy="4297362"/>
          </a:xfrm>
        </p:spPr>
      </p:pic>
    </p:spTree>
    <p:extLst>
      <p:ext uri="{BB962C8B-B14F-4D97-AF65-F5344CB8AC3E}">
        <p14:creationId xmlns:p14="http://schemas.microsoft.com/office/powerpoint/2010/main" val="2292386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44463"/>
            <a:ext cx="7772400" cy="7699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ambria" pitchFamily="18" charset="0"/>
              </a:rPr>
              <a:t>5: Syncopated Rhythm: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35163"/>
            <a:ext cx="8229600" cy="4389437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sz="3200" smtClean="0">
                <a:latin typeface="Cambria" pitchFamily="18" charset="0"/>
              </a:rPr>
              <a:t>Syncopated rhythm the current is interrupted by a pause of 0.9 second after a current flow of 1.1 second. </a:t>
            </a:r>
          </a:p>
          <a:p>
            <a:pPr eaLnBrk="1" hangingPunct="1"/>
            <a:endParaRPr lang="en-US" sz="3200" smtClean="0">
              <a:latin typeface="Cambria" pitchFamily="18" charset="0"/>
            </a:endParaRPr>
          </a:p>
          <a:p>
            <a:pPr eaLnBrk="1" hangingPunct="1"/>
            <a:r>
              <a:rPr lang="en-US" sz="3200" smtClean="0">
                <a:latin typeface="Cambria" pitchFamily="18" charset="0"/>
              </a:rPr>
              <a:t>This type of current is used for electrical stimulation of muscles.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517AC1-AD66-4C9E-AC8D-4AA782ADF852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60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731838"/>
            <a:ext cx="7010400" cy="4906962"/>
          </a:xfrm>
        </p:spPr>
      </p:pic>
    </p:spTree>
    <p:extLst>
      <p:ext uri="{BB962C8B-B14F-4D97-AF65-F5344CB8AC3E}">
        <p14:creationId xmlns:p14="http://schemas.microsoft.com/office/powerpoint/2010/main" val="993503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44463"/>
            <a:ext cx="7772400" cy="21240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ambria" pitchFamily="18" charset="0"/>
              </a:rPr>
              <a:t>6: the modulated mono-phase MM:</a:t>
            </a:r>
            <a:br>
              <a:rPr lang="en-US" dirty="0" smtClean="0">
                <a:latin typeface="Cambria" pitchFamily="18" charset="0"/>
              </a:rPr>
            </a:br>
            <a:r>
              <a:rPr lang="en-US" dirty="0" smtClean="0">
                <a:latin typeface="Cambria" pitchFamily="18" charset="0"/>
              </a:rPr>
              <a:t>: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9144000" cy="4389437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sz="3200" smtClean="0">
                <a:latin typeface="Cambria" pitchFamily="18" charset="0"/>
              </a:rPr>
              <a:t>This current is not listed by Bernad is a logical extension of his currents . In mono-phasic the RS is gradually reduced in the stepwise  fashion.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3200" smtClean="0">
                <a:latin typeface="Cambria" pitchFamily="18" charset="0"/>
              </a:rPr>
              <a:t> </a:t>
            </a:r>
          </a:p>
          <a:p>
            <a:pPr eaLnBrk="1" hangingPunct="1"/>
            <a:r>
              <a:rPr lang="en-US" sz="3200" smtClean="0">
                <a:latin typeface="Cambria" pitchFamily="18" charset="0"/>
              </a:rPr>
              <a:t>Like the RS the MM is suited for the treatment of muscular atrophies , but the faradic excietiabilty of particular muscles must be maintained. 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A30687-5830-48B4-9A7F-3A484EF4ED06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7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44463"/>
            <a:ext cx="7772400" cy="14462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ambria" pitchFamily="18" charset="0"/>
              </a:rPr>
              <a:t>Therapeutic effects of  </a:t>
            </a:r>
            <a:br>
              <a:rPr lang="en-US" dirty="0" smtClean="0">
                <a:latin typeface="Cambria" pitchFamily="18" charset="0"/>
              </a:rPr>
            </a:br>
            <a:r>
              <a:rPr lang="en-US" dirty="0" err="1" smtClean="0">
                <a:latin typeface="Cambria" pitchFamily="18" charset="0"/>
              </a:rPr>
              <a:t>di</a:t>
            </a:r>
            <a:r>
              <a:rPr lang="en-US" dirty="0" smtClean="0">
                <a:latin typeface="Cambria" pitchFamily="18" charset="0"/>
              </a:rPr>
              <a:t>-dynamic current: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idx="4294967295"/>
          </p:nvPr>
        </p:nvSpPr>
        <p:spPr>
          <a:xfrm>
            <a:off x="0" y="1676400"/>
            <a:ext cx="8915400" cy="495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dirty="0" smtClean="0"/>
              <a:t>Pain relief</a:t>
            </a:r>
          </a:p>
          <a:p>
            <a:pPr eaLnBrk="1" hangingPunct="1"/>
            <a:r>
              <a:rPr lang="en-US" dirty="0" smtClean="0"/>
              <a:t>Decrease </a:t>
            </a:r>
            <a:r>
              <a:rPr lang="en-US" dirty="0" err="1" smtClean="0"/>
              <a:t>inflamation</a:t>
            </a:r>
            <a:r>
              <a:rPr lang="en-US" dirty="0" smtClean="0"/>
              <a:t> and swelling</a:t>
            </a:r>
          </a:p>
          <a:p>
            <a:pPr eaLnBrk="1" hangingPunct="1"/>
            <a:r>
              <a:rPr lang="en-US" dirty="0" smtClean="0"/>
              <a:t>Muscle </a:t>
            </a:r>
            <a:r>
              <a:rPr lang="en-US" dirty="0" err="1" smtClean="0"/>
              <a:t>reducation</a:t>
            </a:r>
            <a:endParaRPr lang="en-US" dirty="0" smtClean="0"/>
          </a:p>
          <a:p>
            <a:pPr eaLnBrk="1" hangingPunct="1"/>
            <a:r>
              <a:rPr lang="en-US" dirty="0" smtClean="0"/>
              <a:t>Increase local circulation</a:t>
            </a:r>
          </a:p>
          <a:p>
            <a:pPr eaLnBrk="1" hangingPunct="1"/>
            <a:r>
              <a:rPr lang="en-US" dirty="0" smtClean="0"/>
              <a:t>Facilitation of tissue healing</a:t>
            </a:r>
          </a:p>
          <a:p>
            <a:pPr eaLnBrk="1" hangingPunct="1"/>
            <a:r>
              <a:rPr lang="en-US" sz="2800" dirty="0" smtClean="0">
                <a:latin typeface="Cambria" pitchFamily="18" charset="0"/>
              </a:rPr>
              <a:t>It is commonly used in the treatment of painful and inflammatory disorders of muscles, ligaments, joints and peripheral nerves.</a:t>
            </a:r>
          </a:p>
          <a:p>
            <a:pPr eaLnBrk="1" hangingPunct="1"/>
            <a:r>
              <a:rPr lang="en-US" sz="2800" dirty="0" err="1" smtClean="0">
                <a:latin typeface="Cambria" pitchFamily="18" charset="0"/>
              </a:rPr>
              <a:t>Diadynamic</a:t>
            </a:r>
            <a:r>
              <a:rPr lang="en-US" sz="2800" dirty="0" smtClean="0">
                <a:latin typeface="Cambria" pitchFamily="18" charset="0"/>
              </a:rPr>
              <a:t> current is applied for ten minutes once or twice daily with perceptible intensity.</a:t>
            </a: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413AA6-AAD8-4F3A-97E8-2A71B385E9E6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8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4289" y="5181600"/>
            <a:ext cx="6512511" cy="1143000"/>
          </a:xfrm>
        </p:spPr>
        <p:txBody>
          <a:bodyPr/>
          <a:lstStyle/>
          <a:p>
            <a:r>
              <a:rPr lang="en-US" dirty="0" smtClean="0"/>
              <a:t>CARE OF APPARATUS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Keep clean and dry</a:t>
            </a:r>
          </a:p>
          <a:p>
            <a:r>
              <a:rPr lang="en-US" dirty="0" smtClean="0"/>
              <a:t>Circuit with incorporated valves,,, 1 min to warm up</a:t>
            </a:r>
          </a:p>
          <a:p>
            <a:r>
              <a:rPr lang="en-US" dirty="0" smtClean="0"/>
              <a:t>Control at zero( great care, electric shock)</a:t>
            </a:r>
          </a:p>
          <a:p>
            <a:r>
              <a:rPr lang="en-US" dirty="0" smtClean="0"/>
              <a:t>Repair of apparatus</a:t>
            </a:r>
          </a:p>
          <a:p>
            <a:r>
              <a:rPr lang="en-US" dirty="0" smtClean="0"/>
              <a:t>Renewal of cells</a:t>
            </a:r>
          </a:p>
          <a:p>
            <a:r>
              <a:rPr lang="en-US" dirty="0" smtClean="0"/>
              <a:t>Apparatus should be kept in a cool, dry place as dampness and warmth shorten the life of the cell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32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6689" y="2590800"/>
            <a:ext cx="6512511" cy="1143000"/>
          </a:xfrm>
        </p:spPr>
        <p:txBody>
          <a:bodyPr/>
          <a:lstStyle/>
          <a:p>
            <a:r>
              <a:rPr lang="en-US" dirty="0" smtClean="0"/>
              <a:t>Thanks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28600"/>
            <a:ext cx="5334000" cy="6477000"/>
          </a:xfrm>
        </p:spPr>
      </p:pic>
    </p:spTree>
    <p:extLst>
      <p:ext uri="{BB962C8B-B14F-4D97-AF65-F5344CB8AC3E}">
        <p14:creationId xmlns:p14="http://schemas.microsoft.com/office/powerpoint/2010/main" val="94294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391400" cy="12192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</a:rPr>
              <a:t>Diadynamic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 current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752600"/>
            <a:ext cx="8915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dirty="0" err="1" smtClean="0">
                <a:latin typeface="Cambria" pitchFamily="18" charset="0"/>
              </a:rPr>
              <a:t>Diadynamic</a:t>
            </a:r>
            <a:r>
              <a:rPr lang="en-US" sz="3200" dirty="0" smtClean="0">
                <a:latin typeface="Cambria" pitchFamily="18" charset="0"/>
              </a:rPr>
              <a:t> currents are also called as Pierre Bernard currents nearly 70yrs ago.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dirty="0" smtClean="0">
                <a:latin typeface="Cambria" pitchFamily="18" charset="0"/>
              </a:rPr>
              <a:t>It is </a:t>
            </a:r>
            <a:r>
              <a:rPr lang="en-US" sz="3200" b="1" dirty="0" smtClean="0">
                <a:latin typeface="Cambria" pitchFamily="18" charset="0"/>
              </a:rPr>
              <a:t>unidirectional sinusoidal current </a:t>
            </a:r>
            <a:r>
              <a:rPr lang="en-US" sz="3200" dirty="0" smtClean="0">
                <a:latin typeface="Cambria" pitchFamily="18" charset="0"/>
              </a:rPr>
              <a:t>with a frequency of 50 to 100 Hz and pulse duration 10 milliseconds.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</a:rPr>
              <a:t>Diadynamic</a:t>
            </a:r>
            <a:r>
              <a:rPr lang="en-US" sz="3200" dirty="0" smtClean="0">
                <a:latin typeface="Cambria" pitchFamily="18" charset="0"/>
              </a:rPr>
              <a:t> current is used for pain relief, minimizes inflammation, facilitation of healing, increase circulation and motor re-education.</a:t>
            </a: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FAA49-0503-4BCE-AE12-0C667D8B9092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526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840830"/>
            <a:ext cx="5105400" cy="3026570"/>
          </a:xfrm>
        </p:spPr>
      </p:pic>
      <p:pic>
        <p:nvPicPr>
          <p:cNvPr id="5" name="Picture 5" descr="C:\Documents and Settings\DELL\Desktop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304800"/>
            <a:ext cx="6553200" cy="2438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03364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372168"/>
            <a:ext cx="7467599" cy="1143000"/>
          </a:xfrm>
        </p:spPr>
        <p:txBody>
          <a:bodyPr/>
          <a:lstStyle/>
          <a:p>
            <a:r>
              <a:rPr lang="en-US" sz="4800" dirty="0">
                <a:solidFill>
                  <a:srgbClr val="FF0000"/>
                </a:solidFill>
                <a:latin typeface="Cambria" pitchFamily="18" charset="0"/>
              </a:rPr>
              <a:t>Types and Purposes of di-dynamic current</a:t>
            </a:r>
            <a:r>
              <a:rPr lang="en-US" sz="4800" dirty="0">
                <a:latin typeface="Cambria" pitchFamily="18" charset="0"/>
              </a:rPr>
              <a:t/>
            </a:r>
            <a:br>
              <a:rPr lang="en-US" sz="4800" dirty="0">
                <a:latin typeface="Cambria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1. monophasic currents (MF)</a:t>
            </a:r>
          </a:p>
          <a:p>
            <a:r>
              <a:rPr lang="en-US" dirty="0" smtClean="0"/>
              <a:t>2. diphase type (DF)</a:t>
            </a:r>
          </a:p>
          <a:p>
            <a:r>
              <a:rPr lang="en-US" dirty="0" smtClean="0"/>
              <a:t>3. short period (SP)</a:t>
            </a:r>
          </a:p>
          <a:p>
            <a:r>
              <a:rPr lang="en-US" dirty="0" smtClean="0"/>
              <a:t>4. long period (LP)</a:t>
            </a:r>
          </a:p>
          <a:p>
            <a:r>
              <a:rPr lang="en-US" dirty="0" smtClean="0"/>
              <a:t>5. syncopated rhythm (SR)</a:t>
            </a:r>
          </a:p>
          <a:p>
            <a:r>
              <a:rPr lang="en-US" dirty="0" smtClean="0"/>
              <a:t>6. modulated monophasic currents (MM)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876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143000" y="144463"/>
            <a:ext cx="7772400" cy="1570037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  <a:latin typeface="Cambria" pitchFamily="18" charset="0"/>
              </a:rPr>
              <a:t>Types and Purposes of di-dynamic current</a:t>
            </a:r>
            <a:r>
              <a:rPr lang="en-US" sz="3200" dirty="0" smtClean="0">
                <a:latin typeface="Cambria" pitchFamily="18" charset="0"/>
              </a:rPr>
              <a:t/>
            </a:r>
            <a:br>
              <a:rPr lang="en-US" sz="3200" dirty="0" smtClean="0">
                <a:latin typeface="Cambria" pitchFamily="18" charset="0"/>
              </a:rPr>
            </a:br>
            <a:r>
              <a:rPr lang="en-US" sz="3200" dirty="0" smtClean="0">
                <a:latin typeface="Cambria" pitchFamily="18" charset="0"/>
              </a:rPr>
              <a:t/>
            </a:r>
            <a:br>
              <a:rPr lang="en-US" sz="3200" dirty="0" smtClean="0">
                <a:latin typeface="Cambria" pitchFamily="18" charset="0"/>
              </a:rPr>
            </a:br>
            <a:r>
              <a:rPr lang="en-US" sz="3200" dirty="0" smtClean="0">
                <a:latin typeface="Cambria" pitchFamily="18" charset="0"/>
              </a:rPr>
              <a:t>1: MONOPHASE:MF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8915400" cy="48768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sz="3200" smtClean="0">
                <a:latin typeface="Cambria" pitchFamily="18" charset="0"/>
              </a:rPr>
              <a:t>Half sinusoidal alternating current, which is created by a one-way DC converter of 50Hz with an impulse length and interruption of 10ms each. </a:t>
            </a:r>
          </a:p>
          <a:p>
            <a:pPr eaLnBrk="1" hangingPunct="1"/>
            <a:endParaRPr lang="en-US" sz="3200" smtClean="0">
              <a:latin typeface="Cambria" pitchFamily="18" charset="0"/>
            </a:endParaRPr>
          </a:p>
          <a:p>
            <a:pPr eaLnBrk="1" hangingPunct="1"/>
            <a:r>
              <a:rPr lang="en-US" sz="3200" smtClean="0">
                <a:latin typeface="Cambria" pitchFamily="18" charset="0"/>
              </a:rPr>
              <a:t>The primary effect of this type of current is muscle stimulation. 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D69C9-FF8B-41C9-9616-96679A432D74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08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731838"/>
            <a:ext cx="7391400" cy="4906962"/>
          </a:xfrm>
        </p:spPr>
      </p:pic>
    </p:spTree>
    <p:extLst>
      <p:ext uri="{BB962C8B-B14F-4D97-AF65-F5344CB8AC3E}">
        <p14:creationId xmlns:p14="http://schemas.microsoft.com/office/powerpoint/2010/main" val="949560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44463"/>
            <a:ext cx="7772400" cy="7699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Diphase type: DF</a:t>
            </a:r>
            <a:endParaRPr lang="en-US" dirty="0"/>
          </a:p>
        </p:txBody>
      </p:sp>
      <p:sp>
        <p:nvSpPr>
          <p:cNvPr id="31747" name="Content Placeholder 2"/>
          <p:cNvSpPr>
            <a:spLocks noGrp="1"/>
          </p:cNvSpPr>
          <p:nvPr>
            <p:ph idx="4294967295"/>
          </p:nvPr>
        </p:nvSpPr>
        <p:spPr>
          <a:xfrm>
            <a:off x="0" y="1371600"/>
            <a:ext cx="9144000" cy="54864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sz="3200" smtClean="0">
                <a:latin typeface="Cambria" pitchFamily="18" charset="0"/>
              </a:rPr>
              <a:t>Created by an alternating current of 50hz by means of </a:t>
            </a:r>
            <a:r>
              <a:rPr lang="en-US" sz="3200" b="1" smtClean="0">
                <a:latin typeface="Cambria" pitchFamily="18" charset="0"/>
              </a:rPr>
              <a:t>two way DC converter</a:t>
            </a:r>
            <a:r>
              <a:rPr lang="en-US" sz="3200" smtClean="0">
                <a:latin typeface="Cambria" pitchFamily="18" charset="0"/>
              </a:rPr>
              <a:t>, so that a current of 100 Hz is achieved. </a:t>
            </a:r>
          </a:p>
          <a:p>
            <a:pPr eaLnBrk="1" hangingPunct="1"/>
            <a:r>
              <a:rPr lang="en-US" sz="3200" smtClean="0">
                <a:latin typeface="Cambria" pitchFamily="18" charset="0"/>
              </a:rPr>
              <a:t>The patient feels a stabbing sensation in the treated area. </a:t>
            </a:r>
          </a:p>
          <a:p>
            <a:pPr eaLnBrk="1" hangingPunct="1"/>
            <a:r>
              <a:rPr lang="en-US" sz="3200" smtClean="0">
                <a:latin typeface="Cambria" pitchFamily="18" charset="0"/>
              </a:rPr>
              <a:t>The stimulus is less than that of MF and primarily affects the autonomic nervous system in the sense of lowering the increased sympathetic tone.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08DF2-CADD-4EAA-8D5F-FE23C2227220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21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838"/>
            <a:ext cx="7620000" cy="4783330"/>
          </a:xfrm>
        </p:spPr>
      </p:pic>
    </p:spTree>
    <p:extLst>
      <p:ext uri="{BB962C8B-B14F-4D97-AF65-F5344CB8AC3E}">
        <p14:creationId xmlns:p14="http://schemas.microsoft.com/office/powerpoint/2010/main" val="1792181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152400" y="144463"/>
            <a:ext cx="8763000" cy="120015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Cambria" pitchFamily="18" charset="0"/>
              </a:rPr>
              <a:t>3-4: Short-period (SP) and long period (LP) currents: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9144000" cy="495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sz="3200" smtClean="0">
                <a:latin typeface="Cambria" pitchFamily="18" charset="0"/>
              </a:rPr>
              <a:t>Involves a sudden alteration of MF and DF currents. The patients senses the abrupt change b/w the tensing MF current and relaxing the DF.</a:t>
            </a:r>
          </a:p>
          <a:p>
            <a:pPr eaLnBrk="1" hangingPunct="1"/>
            <a:r>
              <a:rPr lang="en-US" sz="3200" smtClean="0">
                <a:latin typeface="Cambria" pitchFamily="18" charset="0"/>
              </a:rPr>
              <a:t>In the long period current, the MF is mixed with a second modulated MF. The gradual rising and lowering  amplitude is experienced by patient as a more pleasant sensation than produces by SP current.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82E492-9820-4351-AF33-005CCB83C4CF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81909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2305</TotalTime>
  <Words>506</Words>
  <Application>Microsoft Office PowerPoint</Application>
  <PresentationFormat>On-screen Show (4:3)</PresentationFormat>
  <Paragraphs>54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Calibri</vt:lpstr>
      <vt:lpstr>Cambria</vt:lpstr>
      <vt:lpstr>Georgia</vt:lpstr>
      <vt:lpstr>Times New Roman</vt:lpstr>
      <vt:lpstr>Trebuchet MS</vt:lpstr>
      <vt:lpstr>Wingdings 2</vt:lpstr>
      <vt:lpstr>Slipstream</vt:lpstr>
      <vt:lpstr>DIADYNAMIC CURRENTS </vt:lpstr>
      <vt:lpstr> Diadynamic current</vt:lpstr>
      <vt:lpstr>PowerPoint Presentation</vt:lpstr>
      <vt:lpstr>Types and Purposes of di-dynamic current </vt:lpstr>
      <vt:lpstr>Types and Purposes of di-dynamic current  1: MONOPHASE:MF</vt:lpstr>
      <vt:lpstr>PowerPoint Presentation</vt:lpstr>
      <vt:lpstr>Diphase type: DF</vt:lpstr>
      <vt:lpstr>PowerPoint Presentation</vt:lpstr>
      <vt:lpstr>3-4: Short-period (SP) and long period (LP) currents:</vt:lpstr>
      <vt:lpstr>PowerPoint Presentation</vt:lpstr>
      <vt:lpstr>5: Syncopated Rhythm:</vt:lpstr>
      <vt:lpstr>PowerPoint Presentation</vt:lpstr>
      <vt:lpstr>6: the modulated mono-phase MM: :</vt:lpstr>
      <vt:lpstr>Therapeutic effects of   di-dynamic current:</vt:lpstr>
      <vt:lpstr>CARE OF APPARATUS</vt:lpstr>
      <vt:lpstr>Thanks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FREQUENCY CURRENTS</dc:title>
  <dc:creator>Mohsana</dc:creator>
  <cp:lastModifiedBy>HP</cp:lastModifiedBy>
  <cp:revision>103</cp:revision>
  <dcterms:created xsi:type="dcterms:W3CDTF">2013-03-18T04:06:09Z</dcterms:created>
  <dcterms:modified xsi:type="dcterms:W3CDTF">2020-04-16T20:24:03Z</dcterms:modified>
</cp:coreProperties>
</file>