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70" r:id="rId7"/>
    <p:sldId id="271" r:id="rId8"/>
    <p:sldId id="272" r:id="rId9"/>
    <p:sldId id="273" r:id="rId10"/>
    <p:sldId id="260" r:id="rId11"/>
    <p:sldId id="261" r:id="rId12"/>
    <p:sldId id="262" r:id="rId13"/>
    <p:sldId id="263" r:id="rId14"/>
    <p:sldId id="264" r:id="rId15"/>
    <p:sldId id="265" r:id="rId16"/>
    <p:sldId id="266" r:id="rId17"/>
    <p:sldId id="274" r:id="rId18"/>
    <p:sldId id="275" r:id="rId19"/>
    <p:sldId id="277"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10C24-BDBB-4856-B73B-D51E4D1C5F99}" type="datetimeFigureOut">
              <a:rPr lang="en-US" smtClean="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37FDDE-09CE-45C4-8680-0F81401C92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10C24-BDBB-4856-B73B-D51E4D1C5F99}" type="datetimeFigureOut">
              <a:rPr lang="en-US" smtClean="0"/>
              <a:pPr/>
              <a:t>5/3/2020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7FDDE-09CE-45C4-8680-0F81401C92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atcor.com/cathodic-protection-introduction-vide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srcRect/>
          <a:stretch>
            <a:fillRect/>
          </a:stretch>
        </p:blipFill>
        <p:spPr bwMode="auto">
          <a:xfrm>
            <a:off x="0" y="0"/>
            <a:ext cx="9067800" cy="6705600"/>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228600" y="0"/>
            <a:ext cx="8907578" cy="6553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0" y="0"/>
            <a:ext cx="9085758" cy="6858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srcRect/>
          <a:stretch>
            <a:fillRect/>
          </a:stretch>
        </p:blipFill>
        <p:spPr bwMode="auto">
          <a:xfrm>
            <a:off x="228600" y="0"/>
            <a:ext cx="8915400" cy="685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srcRect/>
          <a:stretch>
            <a:fillRect/>
          </a:stretch>
        </p:blipFill>
        <p:spPr bwMode="auto">
          <a:xfrm>
            <a:off x="0" y="0"/>
            <a:ext cx="9144000" cy="695164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srcRect/>
          <a:stretch>
            <a:fillRect/>
          </a:stretch>
        </p:blipFill>
        <p:spPr bwMode="auto">
          <a:xfrm>
            <a:off x="0" y="0"/>
            <a:ext cx="9094913" cy="65532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srcRect/>
          <a:stretch>
            <a:fillRect/>
          </a:stretch>
        </p:blipFill>
        <p:spPr bwMode="auto">
          <a:xfrm>
            <a:off x="0" y="152400"/>
            <a:ext cx="9141021" cy="67056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srcRect/>
          <a:stretch>
            <a:fillRect/>
          </a:stretch>
        </p:blipFill>
        <p:spPr bwMode="auto">
          <a:xfrm>
            <a:off x="0" y="152400"/>
            <a:ext cx="9360090" cy="68580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Sacrificial protection</a:t>
            </a:r>
            <a:endParaRPr lang="en-US" dirty="0"/>
          </a:p>
        </p:txBody>
      </p:sp>
      <p:sp>
        <p:nvSpPr>
          <p:cNvPr id="3" name="Content Placeholder 2"/>
          <p:cNvSpPr>
            <a:spLocks noGrp="1"/>
          </p:cNvSpPr>
          <p:nvPr>
            <p:ph idx="1"/>
          </p:nvPr>
        </p:nvSpPr>
        <p:spPr/>
        <p:txBody>
          <a:bodyPr>
            <a:normAutofit/>
          </a:bodyPr>
          <a:lstStyle/>
          <a:p>
            <a:r>
              <a:rPr lang="en-US" b="1" dirty="0" smtClean="0"/>
              <a:t>Sacrificial protection </a:t>
            </a:r>
            <a:r>
              <a:rPr lang="en-US" dirty="0" smtClean="0"/>
              <a:t> is the </a:t>
            </a:r>
            <a:r>
              <a:rPr lang="en-US" b="1" dirty="0" smtClean="0"/>
              <a:t>protection</a:t>
            </a:r>
            <a:r>
              <a:rPr lang="en-US" dirty="0" smtClean="0"/>
              <a:t> of iron or steel against corrosion by using a more reactive metal. Pieces of zinc or magnesium alloy are attached to pump bodies and pipes. The </a:t>
            </a:r>
            <a:r>
              <a:rPr lang="en-US" b="1" dirty="0" smtClean="0"/>
              <a:t>protected</a:t>
            </a:r>
            <a:r>
              <a:rPr lang="en-US" dirty="0" smtClean="0"/>
              <a:t> metal becomes the cathode and does not corrode. The anode corrodes, thereby providing the desired </a:t>
            </a:r>
            <a:r>
              <a:rPr lang="en-US" b="1" dirty="0" smtClean="0"/>
              <a:t>sacrificial protection</a:t>
            </a:r>
            <a:r>
              <a:rPr lang="en-US" dirty="0" smtClean="0"/>
              <a:t>.</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29698" name="AutoShape 2" descr="Schematic diagram of cathodic protection of a buried pipe usi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Schematic diagram of cathodic protection of a buried pipe usi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Schematic diagram of cathodic protection of a buried pipe using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04" name="Picture 8" descr="Schematic diagram of cathodic protection of a buried pipe using ..."/>
          <p:cNvPicPr>
            <a:picLocks noChangeAspect="1" noChangeArrowheads="1"/>
          </p:cNvPicPr>
          <p:nvPr/>
        </p:nvPicPr>
        <p:blipFill>
          <a:blip r:embed="rId2"/>
          <a:srcRect/>
          <a:stretch>
            <a:fillRect/>
          </a:stretch>
        </p:blipFill>
        <p:spPr bwMode="auto">
          <a:xfrm>
            <a:off x="0" y="304800"/>
            <a:ext cx="9144000" cy="6553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p:cNvPicPr>
            <a:picLocks noChangeAspect="1" noChangeArrowheads="1"/>
          </p:cNvPicPr>
          <p:nvPr/>
        </p:nvPicPr>
        <p:blipFill>
          <a:blip r:embed="rId2"/>
          <a:srcRect/>
          <a:stretch>
            <a:fillRect/>
          </a:stretch>
        </p:blipFill>
        <p:spPr bwMode="auto">
          <a:xfrm>
            <a:off x="0" y="0"/>
            <a:ext cx="8913813" cy="6858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0" y="76200"/>
            <a:ext cx="9095822" cy="67056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dirty="0" smtClean="0"/>
              <a:t>Impressed current </a:t>
            </a:r>
            <a:r>
              <a:rPr lang="en-US" b="1" dirty="0" err="1" smtClean="0"/>
              <a:t>cathodic</a:t>
            </a:r>
            <a:r>
              <a:rPr lang="en-US" b="1" dirty="0" smtClean="0"/>
              <a:t> protection</a:t>
            </a:r>
            <a:r>
              <a:rPr lang="en-US" dirty="0" smtClean="0"/>
              <a:t> (ICCP)</a:t>
            </a:r>
            <a:endParaRPr lang="en-US" dirty="0"/>
          </a:p>
        </p:txBody>
      </p:sp>
      <p:sp>
        <p:nvSpPr>
          <p:cNvPr id="5" name="Rectangle 4"/>
          <p:cNvSpPr/>
          <p:nvPr/>
        </p:nvSpPr>
        <p:spPr>
          <a:xfrm>
            <a:off x="533400" y="1256467"/>
            <a:ext cx="7924800" cy="5601533"/>
          </a:xfrm>
          <a:prstGeom prst="rect">
            <a:avLst/>
          </a:prstGeom>
        </p:spPr>
        <p:txBody>
          <a:bodyPr wrap="square">
            <a:spAutoFit/>
          </a:bodyPr>
          <a:lstStyle/>
          <a:p>
            <a:pPr algn="just"/>
            <a:r>
              <a:rPr lang="en-US" b="1" dirty="0" smtClean="0"/>
              <a:t/>
            </a:r>
            <a:br>
              <a:rPr lang="en-US" b="1" dirty="0" smtClean="0"/>
            </a:br>
            <a:r>
              <a:rPr lang="en-US" sz="2000" b="1" dirty="0" smtClean="0"/>
              <a:t>Impressed current </a:t>
            </a:r>
            <a:r>
              <a:rPr lang="en-US" sz="2000" b="1" dirty="0" err="1" smtClean="0"/>
              <a:t>cathodic</a:t>
            </a:r>
            <a:r>
              <a:rPr lang="en-US" sz="2000" b="1" dirty="0" smtClean="0"/>
              <a:t> protection</a:t>
            </a:r>
            <a:r>
              <a:rPr lang="en-US" sz="2000" dirty="0" smtClean="0"/>
              <a:t> (ICCP) is a type of system usually applied where there are elevated </a:t>
            </a:r>
            <a:r>
              <a:rPr lang="en-US" sz="2000" b="1" dirty="0" smtClean="0"/>
              <a:t>current</a:t>
            </a:r>
            <a:r>
              <a:rPr lang="en-US" sz="2000" dirty="0" smtClean="0"/>
              <a:t> </a:t>
            </a:r>
            <a:r>
              <a:rPr lang="en-US" sz="2000" dirty="0" smtClean="0"/>
              <a:t>requirements for</a:t>
            </a:r>
            <a:r>
              <a:rPr lang="en-US" sz="2000" dirty="0" smtClean="0"/>
              <a:t> </a:t>
            </a:r>
            <a:r>
              <a:rPr lang="en-US" sz="2000" b="1" dirty="0" smtClean="0"/>
              <a:t>protection</a:t>
            </a:r>
            <a:r>
              <a:rPr lang="en-US" sz="2000" dirty="0" smtClean="0"/>
              <a:t> against corrosion. This is used in cases where the driving voltage is higher than the galvanic system or if there is a need for increased system </a:t>
            </a:r>
            <a:r>
              <a:rPr lang="en-US" sz="2000" dirty="0" smtClean="0"/>
              <a:t>control.</a:t>
            </a:r>
          </a:p>
          <a:p>
            <a:r>
              <a:rPr lang="en-US" sz="2000" dirty="0" err="1" smtClean="0">
                <a:hlinkClick r:id="rId2"/>
              </a:rPr>
              <a:t>Cathodic</a:t>
            </a:r>
            <a:r>
              <a:rPr lang="en-US" sz="2000" dirty="0" smtClean="0">
                <a:hlinkClick r:id="rId2"/>
              </a:rPr>
              <a:t> protection</a:t>
            </a:r>
            <a:r>
              <a:rPr lang="en-US" sz="2000" dirty="0" smtClean="0"/>
              <a:t> is used to prevent corrosion in a wide range of applications where the structure being protected is surrounded by an environment that allows current flow. Unfortunately, atmospherically exposed metal cannot be </a:t>
            </a:r>
            <a:r>
              <a:rPr lang="en-US" sz="2000" dirty="0" err="1" smtClean="0"/>
              <a:t>cathodically</a:t>
            </a:r>
            <a:r>
              <a:rPr lang="en-US" sz="2000" dirty="0" smtClean="0"/>
              <a:t> protected because air is not a conductor of electrical current, but most submerged and buried applications are suitable for </a:t>
            </a:r>
            <a:r>
              <a:rPr lang="en-US" sz="2000" dirty="0" err="1" smtClean="0"/>
              <a:t>cathodic</a:t>
            </a:r>
            <a:r>
              <a:rPr lang="en-US" sz="2000" dirty="0" smtClean="0"/>
              <a:t> protection including pipelines, ships, docks, jetties, storage tanks, and a range of other structures.</a:t>
            </a:r>
            <a:endParaRPr lang="en-US" sz="2000" dirty="0" smtClean="0"/>
          </a:p>
          <a:p>
            <a:r>
              <a:rPr lang="en-US" sz="2000" dirty="0" smtClean="0"/>
              <a:t>Impressed current anode systems are different than galvanic (sacrificial) systems because they utilize an external DC power supply to create the electrical current flow. The use of an external power supply enables an impressed current system to generate significantly higher current output with fewer, longer lasting anodes than any sacrificial anode system.</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srcRect/>
          <a:stretch>
            <a:fillRect/>
          </a:stretch>
        </p:blipFill>
        <p:spPr bwMode="auto">
          <a:xfrm>
            <a:off x="0" y="0"/>
            <a:ext cx="9111343" cy="66294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srcRect/>
          <a:stretch>
            <a:fillRect/>
          </a:stretch>
        </p:blipFill>
        <p:spPr bwMode="auto">
          <a:xfrm>
            <a:off x="228599" y="0"/>
            <a:ext cx="8954709" cy="64008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special characteristic of most corrosion processes is that the oxidation and reduction steps occur at separate locations on the metal. This is possible because metals are conductive, so the electrons can flow through the metal from the anodic to the </a:t>
            </a:r>
            <a:r>
              <a:rPr lang="en-US" dirty="0" err="1" smtClean="0"/>
              <a:t>cathodic</a:t>
            </a:r>
            <a:r>
              <a:rPr lang="en-US" dirty="0" smtClean="0"/>
              <a:t> regions. The presence of water is necessary in order to transport ions to and from the metal, but a thin film of adsorbed moisture can be sufficient.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corrosion system can be regarded as a short-circuited electrochemical cell in which the anodic process is something like</a:t>
            </a:r>
          </a:p>
          <a:p>
            <a:r>
              <a:rPr lang="en-US" dirty="0" smtClean="0"/>
              <a:t>Fe(s) → Fe</a:t>
            </a:r>
            <a:r>
              <a:rPr lang="en-US" baseline="30000" dirty="0" smtClean="0"/>
              <a:t>2+</a:t>
            </a:r>
            <a:r>
              <a:rPr lang="en-US" i="1" dirty="0" smtClean="0"/>
              <a:t>(</a:t>
            </a:r>
            <a:r>
              <a:rPr lang="en-US" i="1" dirty="0" err="1" smtClean="0"/>
              <a:t>aq</a:t>
            </a:r>
            <a:r>
              <a:rPr lang="en-US" i="1" dirty="0" smtClean="0"/>
              <a:t>)</a:t>
            </a:r>
            <a:r>
              <a:rPr lang="en-US" dirty="0" smtClean="0"/>
              <a:t> + 2 </a:t>
            </a:r>
            <a:r>
              <a:rPr lang="en-US" i="1" dirty="0" smtClean="0"/>
              <a:t>e</a:t>
            </a:r>
            <a:r>
              <a:rPr lang="en-US" i="1" baseline="30000" dirty="0" smtClean="0"/>
              <a:t>–</a:t>
            </a:r>
            <a:endParaRPr lang="en-US" dirty="0" smtClean="0"/>
          </a:p>
          <a:p>
            <a:r>
              <a:rPr lang="en-US" dirty="0" smtClean="0"/>
              <a:t>and the </a:t>
            </a:r>
            <a:r>
              <a:rPr lang="en-US" dirty="0" err="1" smtClean="0"/>
              <a:t>cathodic</a:t>
            </a:r>
            <a:r>
              <a:rPr lang="en-US" dirty="0" smtClean="0"/>
              <a:t> steps can be any of</a:t>
            </a:r>
          </a:p>
          <a:p>
            <a:r>
              <a:rPr lang="en-US" dirty="0" smtClean="0"/>
              <a:t>O</a:t>
            </a:r>
            <a:r>
              <a:rPr lang="en-US" baseline="-25000" dirty="0" smtClean="0"/>
              <a:t>2</a:t>
            </a:r>
            <a:r>
              <a:rPr lang="en-US" dirty="0" smtClean="0"/>
              <a:t> + 2 H</a:t>
            </a:r>
            <a:r>
              <a:rPr lang="en-US" baseline="-25000" dirty="0" smtClean="0"/>
              <a:t>2</a:t>
            </a:r>
            <a:r>
              <a:rPr lang="en-US" dirty="0" smtClean="0"/>
              <a:t>O + 4</a:t>
            </a:r>
            <a:r>
              <a:rPr lang="en-US" i="1" dirty="0" smtClean="0"/>
              <a:t>e</a:t>
            </a:r>
            <a:r>
              <a:rPr lang="en-US" i="1" baseline="30000" dirty="0" smtClean="0"/>
              <a:t>–</a:t>
            </a:r>
            <a:r>
              <a:rPr lang="en-US" dirty="0" smtClean="0"/>
              <a:t> → 4 OH</a:t>
            </a:r>
            <a:r>
              <a:rPr lang="en-US" baseline="30000" dirty="0" smtClean="0"/>
              <a:t>–</a:t>
            </a:r>
            <a:endParaRPr lang="en-US" dirty="0" smtClean="0"/>
          </a:p>
          <a:p>
            <a:r>
              <a:rPr lang="en-US" dirty="0" smtClean="0"/>
              <a:t>H</a:t>
            </a:r>
            <a:r>
              <a:rPr lang="en-US" baseline="30000" dirty="0" smtClean="0"/>
              <a:t>+</a:t>
            </a:r>
            <a:r>
              <a:rPr lang="en-US" dirty="0" smtClean="0"/>
              <a:t> + </a:t>
            </a:r>
            <a:r>
              <a:rPr lang="en-US" i="1" dirty="0" smtClean="0"/>
              <a:t>e</a:t>
            </a:r>
            <a:r>
              <a:rPr lang="en-US" i="1" baseline="30000" dirty="0" smtClean="0"/>
              <a:t>–</a:t>
            </a:r>
            <a:r>
              <a:rPr lang="en-US" dirty="0" smtClean="0"/>
              <a:t> → ½ H</a:t>
            </a:r>
            <a:r>
              <a:rPr lang="en-US" baseline="-25000" dirty="0" smtClean="0"/>
              <a:t>2</a:t>
            </a:r>
            <a:r>
              <a:rPr lang="en-US" i="1" dirty="0" smtClean="0"/>
              <a:t>(g)</a:t>
            </a:r>
            <a:endParaRPr lang="en-US" dirty="0" smtClean="0"/>
          </a:p>
          <a:p>
            <a:r>
              <a:rPr lang="en-US" dirty="0" smtClean="0"/>
              <a:t>M</a:t>
            </a:r>
            <a:r>
              <a:rPr lang="en-US" baseline="30000" dirty="0" smtClean="0"/>
              <a:t>2+</a:t>
            </a:r>
            <a:r>
              <a:rPr lang="en-US" dirty="0" smtClean="0"/>
              <a:t> + 2 </a:t>
            </a:r>
            <a:r>
              <a:rPr lang="en-US" i="1" dirty="0" smtClean="0"/>
              <a:t>e</a:t>
            </a:r>
            <a:r>
              <a:rPr lang="en-US" i="1" baseline="30000" dirty="0" smtClean="0"/>
              <a:t>–</a:t>
            </a:r>
            <a:r>
              <a:rPr lang="en-US" dirty="0" smtClean="0"/>
              <a:t> → M</a:t>
            </a:r>
            <a:r>
              <a:rPr lang="en-US" i="1" dirty="0" smtClean="0"/>
              <a:t>(s)</a:t>
            </a:r>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orrosion depolarizers"/>
          <p:cNvPicPr>
            <a:picLocks noChangeAspect="1" noChangeArrowheads="1"/>
          </p:cNvPicPr>
          <p:nvPr/>
        </p:nvPicPr>
        <p:blipFill>
          <a:blip r:embed="rId2"/>
          <a:srcRect/>
          <a:stretch>
            <a:fillRect/>
          </a:stretch>
        </p:blipFill>
        <p:spPr bwMode="auto">
          <a:xfrm>
            <a:off x="0" y="0"/>
            <a:ext cx="8915400" cy="6858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Corrosion </a:t>
            </a:r>
            <a:r>
              <a:rPr lang="en-US" dirty="0" smtClean="0"/>
              <a:t>often begins at a location (</a:t>
            </a:r>
            <a:r>
              <a:rPr lang="en-US" b="1" dirty="0" smtClean="0"/>
              <a:t>1</a:t>
            </a:r>
            <a:r>
              <a:rPr lang="en-US" dirty="0" smtClean="0"/>
              <a:t>) where the metal is under stress (at a bend or weld) or is isolated from the air (where two pieces of metal are joined or under a loosely-adhering paint film.) The metal ions dissolve in the moisture film and the electrons migrate to another location (</a:t>
            </a:r>
            <a:r>
              <a:rPr lang="en-US" b="1" dirty="0" smtClean="0"/>
              <a:t>2</a:t>
            </a:r>
            <a:r>
              <a:rPr lang="en-US" dirty="0" smtClean="0"/>
              <a:t>) where they are taken up by a </a:t>
            </a:r>
            <a:r>
              <a:rPr lang="en-US" b="1" i="1" dirty="0" smtClean="0"/>
              <a:t>depolarizer</a:t>
            </a:r>
            <a:r>
              <a:rPr lang="en-US" dirty="0" smtClean="0"/>
              <a:t>. Oxygen is the most common depolarizer; the resulting hydroxide ions react with the Fe</a:t>
            </a:r>
            <a:r>
              <a:rPr lang="en-US" baseline="30000" dirty="0" smtClean="0"/>
              <a:t>2+</a:t>
            </a:r>
            <a:r>
              <a:rPr lang="en-US" dirty="0" smtClean="0"/>
              <a:t> to form the mixture of hydrous iron oxides known as </a:t>
            </a:r>
            <a:r>
              <a:rPr lang="en-US" b="1" i="1" dirty="0" smtClean="0"/>
              <a:t>rust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Which parts of the metal serve as anodes and cathodes can depend on many factors, as can be seen from the irregular corrosion patterns that are commonly observed. Atoms in regions that have undergone stress, as might be produced by forming or machining, often tend to have higher free energies, and thus tend to become anodic.</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238</Words>
  <Application>Microsoft Office PowerPoint</Application>
  <PresentationFormat>On-screen Show (4:3)</PresentationFormat>
  <Paragraphs>15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Sacrificial protection</vt:lpstr>
      <vt:lpstr>Slide 18</vt:lpstr>
      <vt:lpstr>Slide 19</vt:lpstr>
      <vt:lpstr>Impressed current cathodic protection (ICCP)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Malik</dc:creator>
  <cp:lastModifiedBy>Malik</cp:lastModifiedBy>
  <cp:revision>7</cp:revision>
  <dcterms:created xsi:type="dcterms:W3CDTF">2020-04-29T11:28:17Z</dcterms:created>
  <dcterms:modified xsi:type="dcterms:W3CDTF">2020-05-03T16:45:47Z</dcterms:modified>
</cp:coreProperties>
</file>