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F6A84F7-7304-4A9C-A617-8A988A951CA0}"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1492977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6A84F7-7304-4A9C-A617-8A988A951CA0}"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505167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6A84F7-7304-4A9C-A617-8A988A951CA0}"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11818857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6A84F7-7304-4A9C-A617-8A988A951CA0}"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50179A-E49E-4A47-A4E9-D04467D5530B}"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79869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6A84F7-7304-4A9C-A617-8A988A951CA0}"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1910046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F6A84F7-7304-4A9C-A617-8A988A951CA0}"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38913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F6A84F7-7304-4A9C-A617-8A988A951CA0}"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9933670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6A84F7-7304-4A9C-A617-8A988A951CA0}"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1129631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6A84F7-7304-4A9C-A617-8A988A951CA0}"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3402710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6A84F7-7304-4A9C-A617-8A988A951CA0}"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4274404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F6A84F7-7304-4A9C-A617-8A988A951CA0}"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2109305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F6A84F7-7304-4A9C-A617-8A988A951CA0}"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104265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6A84F7-7304-4A9C-A617-8A988A951CA0}"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1189078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F6A84F7-7304-4A9C-A617-8A988A951CA0}"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22544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F6A84F7-7304-4A9C-A617-8A988A951CA0}"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186705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6A84F7-7304-4A9C-A617-8A988A951CA0}"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4173516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6A84F7-7304-4A9C-A617-8A988A951CA0}"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50179A-E49E-4A47-A4E9-D04467D5530B}" type="slidenum">
              <a:rPr lang="en-US" smtClean="0"/>
              <a:t>‹#›</a:t>
            </a:fld>
            <a:endParaRPr lang="en-US"/>
          </a:p>
        </p:txBody>
      </p:sp>
    </p:spTree>
    <p:extLst>
      <p:ext uri="{BB962C8B-B14F-4D97-AF65-F5344CB8AC3E}">
        <p14:creationId xmlns:p14="http://schemas.microsoft.com/office/powerpoint/2010/main" val="2542994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F6A84F7-7304-4A9C-A617-8A988A951CA0}" type="datetimeFigureOut">
              <a:rPr lang="en-US" smtClean="0"/>
              <a:t>5/2/2020</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950179A-E49E-4A47-A4E9-D04467D5530B}" type="slidenum">
              <a:rPr lang="en-US" smtClean="0"/>
              <a:t>‹#›</a:t>
            </a:fld>
            <a:endParaRPr lang="en-US"/>
          </a:p>
        </p:txBody>
      </p:sp>
    </p:spTree>
    <p:extLst>
      <p:ext uri="{BB962C8B-B14F-4D97-AF65-F5344CB8AC3E}">
        <p14:creationId xmlns:p14="http://schemas.microsoft.com/office/powerpoint/2010/main" val="242396255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Objectives in agricultural extension</a:t>
            </a:r>
            <a:endParaRPr lang="en-US" sz="2800" b="1" dirty="0"/>
          </a:p>
        </p:txBody>
      </p:sp>
      <p:sp>
        <p:nvSpPr>
          <p:cNvPr id="3" name="Content Placeholder 2"/>
          <p:cNvSpPr>
            <a:spLocks noGrp="1"/>
          </p:cNvSpPr>
          <p:nvPr>
            <p:ph sz="quarter" idx="13"/>
          </p:nvPr>
        </p:nvSpPr>
        <p:spPr>
          <a:xfrm>
            <a:off x="1981200" y="1752601"/>
            <a:ext cx="7741358" cy="4373563"/>
          </a:xfrm>
        </p:spPr>
        <p:txBody>
          <a:bodyPr>
            <a:normAutofit/>
          </a:bodyPr>
          <a:lstStyle/>
          <a:p>
            <a:pPr marL="114300" indent="0">
              <a:lnSpc>
                <a:spcPct val="120000"/>
              </a:lnSpc>
              <a:buNone/>
            </a:pPr>
            <a:endParaRPr lang="en-US" dirty="0" smtClean="0">
              <a:solidFill>
                <a:schemeClr val="tx1"/>
              </a:solidFill>
            </a:endParaRPr>
          </a:p>
          <a:p>
            <a:pPr marL="114300" indent="0">
              <a:lnSpc>
                <a:spcPct val="120000"/>
              </a:lnSpc>
              <a:buNone/>
            </a:pPr>
            <a:r>
              <a:rPr lang="en-US" dirty="0" smtClean="0">
                <a:solidFill>
                  <a:schemeClr val="tx1"/>
                </a:solidFill>
              </a:rPr>
              <a:t>Objectives are expressions </a:t>
            </a:r>
            <a:r>
              <a:rPr lang="en-US" dirty="0">
                <a:solidFill>
                  <a:schemeClr val="tx1"/>
                </a:solidFill>
              </a:rPr>
              <a:t>of ends towards which our efforts are </a:t>
            </a:r>
            <a:r>
              <a:rPr lang="en-US" dirty="0" smtClean="0">
                <a:solidFill>
                  <a:schemeClr val="tx1"/>
                </a:solidFill>
              </a:rPr>
              <a:t>directed or direction </a:t>
            </a:r>
            <a:r>
              <a:rPr lang="en-US" dirty="0">
                <a:solidFill>
                  <a:schemeClr val="tx1"/>
                </a:solidFill>
              </a:rPr>
              <a:t>of </a:t>
            </a:r>
            <a:r>
              <a:rPr lang="en-US" dirty="0" smtClean="0">
                <a:solidFill>
                  <a:schemeClr val="tx1"/>
                </a:solidFill>
              </a:rPr>
              <a:t>movement. </a:t>
            </a:r>
          </a:p>
          <a:p>
            <a:pPr marL="114300" indent="0">
              <a:lnSpc>
                <a:spcPct val="120000"/>
              </a:lnSpc>
              <a:buNone/>
            </a:pPr>
            <a:endParaRPr lang="en-US" dirty="0" smtClean="0">
              <a:solidFill>
                <a:schemeClr val="tx1"/>
              </a:solidFill>
            </a:endParaRPr>
          </a:p>
          <a:p>
            <a:pPr marL="114300" indent="0">
              <a:lnSpc>
                <a:spcPct val="120000"/>
              </a:lnSpc>
              <a:buNone/>
            </a:pPr>
            <a:r>
              <a:rPr lang="en-US" dirty="0" smtClean="0">
                <a:solidFill>
                  <a:schemeClr val="tx1"/>
                </a:solidFill>
              </a:rPr>
              <a:t>Three types of objectives are:</a:t>
            </a:r>
          </a:p>
          <a:p>
            <a:pPr marL="571500" indent="-457200">
              <a:lnSpc>
                <a:spcPct val="120000"/>
              </a:lnSpc>
              <a:buFont typeface="+mj-lt"/>
              <a:buAutoNum type="arabicPeriod"/>
            </a:pPr>
            <a:r>
              <a:rPr lang="en-US" dirty="0" smtClean="0"/>
              <a:t>Fundamental Objectives</a:t>
            </a:r>
          </a:p>
          <a:p>
            <a:pPr marL="571500" indent="-457200">
              <a:lnSpc>
                <a:spcPct val="120000"/>
              </a:lnSpc>
              <a:buFont typeface="+mj-lt"/>
              <a:buAutoNum type="arabicPeriod"/>
            </a:pPr>
            <a:r>
              <a:rPr lang="en-US" dirty="0" smtClean="0"/>
              <a:t>General Objectives</a:t>
            </a:r>
          </a:p>
          <a:p>
            <a:pPr marL="571500" indent="-457200">
              <a:lnSpc>
                <a:spcPct val="120000"/>
              </a:lnSpc>
              <a:buFont typeface="+mj-lt"/>
              <a:buAutoNum type="arabicPeriod"/>
            </a:pPr>
            <a:r>
              <a:rPr lang="en-US" dirty="0" smtClean="0"/>
              <a:t>Specific Objectives</a:t>
            </a:r>
          </a:p>
          <a:p>
            <a:endParaRPr lang="en-US" dirty="0"/>
          </a:p>
          <a:p>
            <a:endParaRPr lang="en-US" dirty="0"/>
          </a:p>
          <a:p>
            <a:endParaRPr lang="en-US" dirty="0"/>
          </a:p>
        </p:txBody>
      </p:sp>
    </p:spTree>
    <p:extLst>
      <p:ext uri="{BB962C8B-B14F-4D97-AF65-F5344CB8AC3E}">
        <p14:creationId xmlns:p14="http://schemas.microsoft.com/office/powerpoint/2010/main" val="2032536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Fundamental Objectives </a:t>
            </a:r>
          </a:p>
        </p:txBody>
      </p:sp>
      <p:sp>
        <p:nvSpPr>
          <p:cNvPr id="3" name="Content Placeholder 2"/>
          <p:cNvSpPr>
            <a:spLocks noGrp="1"/>
          </p:cNvSpPr>
          <p:nvPr>
            <p:ph sz="quarter" idx="13"/>
          </p:nvPr>
        </p:nvSpPr>
        <p:spPr>
          <a:xfrm>
            <a:off x="1981200" y="1752601"/>
            <a:ext cx="8229600" cy="4881431"/>
          </a:xfrm>
        </p:spPr>
        <p:txBody>
          <a:bodyPr>
            <a:normAutofit/>
          </a:bodyPr>
          <a:lstStyle/>
          <a:p>
            <a:pPr>
              <a:lnSpc>
                <a:spcPct val="120000"/>
              </a:lnSpc>
            </a:pPr>
            <a:r>
              <a:rPr lang="en-US" dirty="0">
                <a:solidFill>
                  <a:schemeClr val="tx1"/>
                </a:solidFill>
              </a:rPr>
              <a:t>These are the all-inclusive objectives of a society. </a:t>
            </a:r>
            <a:endParaRPr lang="en-US" dirty="0" smtClean="0">
              <a:solidFill>
                <a:schemeClr val="tx1"/>
              </a:solidFill>
            </a:endParaRPr>
          </a:p>
          <a:p>
            <a:pPr>
              <a:lnSpc>
                <a:spcPct val="120000"/>
              </a:lnSpc>
            </a:pPr>
            <a:r>
              <a:rPr lang="en-US" dirty="0" smtClean="0">
                <a:solidFill>
                  <a:schemeClr val="tx1"/>
                </a:solidFill>
              </a:rPr>
              <a:t>They </a:t>
            </a:r>
            <a:r>
              <a:rPr lang="en-US" dirty="0">
                <a:solidFill>
                  <a:schemeClr val="tx1"/>
                </a:solidFill>
              </a:rPr>
              <a:t>are also known as remote, basic, or overall objectives. </a:t>
            </a:r>
            <a:endParaRPr lang="en-US" dirty="0" smtClean="0">
              <a:solidFill>
                <a:schemeClr val="tx1"/>
              </a:solidFill>
            </a:endParaRPr>
          </a:p>
          <a:p>
            <a:pPr>
              <a:lnSpc>
                <a:spcPct val="120000"/>
              </a:lnSpc>
            </a:pPr>
            <a:r>
              <a:rPr lang="en-US" dirty="0" smtClean="0">
                <a:solidFill>
                  <a:schemeClr val="tx1"/>
                </a:solidFill>
              </a:rPr>
              <a:t>A </a:t>
            </a:r>
            <a:r>
              <a:rPr lang="en-US" dirty="0">
                <a:solidFill>
                  <a:schemeClr val="tx1"/>
                </a:solidFill>
              </a:rPr>
              <a:t>fundamental objective is to teach people how to determine their own problems, help them acquire knowledge about the problem, and motivate them to the extent that they will want to do something about the problems. </a:t>
            </a:r>
            <a:endParaRPr lang="en-US" dirty="0" smtClean="0">
              <a:solidFill>
                <a:schemeClr val="tx1"/>
              </a:solidFill>
            </a:endParaRPr>
          </a:p>
          <a:p>
            <a:pPr>
              <a:lnSpc>
                <a:spcPct val="120000"/>
              </a:lnSpc>
            </a:pPr>
            <a:r>
              <a:rPr lang="en-US" dirty="0" smtClean="0">
                <a:solidFill>
                  <a:schemeClr val="tx1"/>
                </a:solidFill>
              </a:rPr>
              <a:t>Examples </a:t>
            </a:r>
            <a:r>
              <a:rPr lang="en-US" dirty="0">
                <a:solidFill>
                  <a:schemeClr val="tx1"/>
                </a:solidFill>
              </a:rPr>
              <a:t>of such objectives are development of the individuals, of communities, of the society itself, and of a county; good life, better citizenship, and democracy. </a:t>
            </a:r>
            <a:endParaRPr lang="en-US" dirty="0" smtClean="0">
              <a:solidFill>
                <a:schemeClr val="tx1"/>
              </a:solidFill>
            </a:endParaRPr>
          </a:p>
        </p:txBody>
      </p:sp>
    </p:spTree>
    <p:extLst>
      <p:ext uri="{BB962C8B-B14F-4D97-AF65-F5344CB8AC3E}">
        <p14:creationId xmlns:p14="http://schemas.microsoft.com/office/powerpoint/2010/main" val="3421206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General Objectives </a:t>
            </a:r>
            <a:r>
              <a:rPr lang="en-US" b="1" dirty="0"/>
              <a:t/>
            </a:r>
            <a:br>
              <a:rPr lang="en-US" b="1" dirty="0"/>
            </a:br>
            <a:endParaRPr lang="en-US" b="1" dirty="0"/>
          </a:p>
        </p:txBody>
      </p:sp>
      <p:sp>
        <p:nvSpPr>
          <p:cNvPr id="3" name="Content Placeholder 2"/>
          <p:cNvSpPr>
            <a:spLocks noGrp="1"/>
          </p:cNvSpPr>
          <p:nvPr>
            <p:ph sz="quarter" idx="13"/>
          </p:nvPr>
        </p:nvSpPr>
        <p:spPr/>
        <p:txBody>
          <a:bodyPr>
            <a:normAutofit/>
          </a:bodyPr>
          <a:lstStyle/>
          <a:p>
            <a:r>
              <a:rPr lang="en-US" dirty="0" smtClean="0"/>
              <a:t>These are more specific than fundamental </a:t>
            </a:r>
            <a:r>
              <a:rPr lang="en-US" dirty="0"/>
              <a:t>Objectives. </a:t>
            </a:r>
            <a:endParaRPr lang="en-US" dirty="0" smtClean="0"/>
          </a:p>
          <a:p>
            <a:r>
              <a:rPr lang="en-US" dirty="0" smtClean="0"/>
              <a:t>These </a:t>
            </a:r>
            <a:r>
              <a:rPr lang="en-US" dirty="0"/>
              <a:t>objectives are the bases for the long term </a:t>
            </a:r>
            <a:r>
              <a:rPr lang="en-US" dirty="0" smtClean="0"/>
              <a:t>program </a:t>
            </a:r>
            <a:r>
              <a:rPr lang="en-US" dirty="0"/>
              <a:t>which aims at better crops, home, and income. </a:t>
            </a:r>
            <a:endParaRPr lang="en-US" dirty="0" smtClean="0"/>
          </a:p>
          <a:p>
            <a:r>
              <a:rPr lang="en-US" dirty="0" smtClean="0"/>
              <a:t>General </a:t>
            </a:r>
            <a:r>
              <a:rPr lang="en-US" dirty="0"/>
              <a:t>objective of agricultural extension is to improve the quality of </a:t>
            </a:r>
            <a:r>
              <a:rPr lang="en-US" dirty="0" smtClean="0"/>
              <a:t>our </a:t>
            </a:r>
            <a:r>
              <a:rPr lang="en-US" dirty="0"/>
              <a:t>farmer’s life through sustainable agriculture. </a:t>
            </a:r>
            <a:endParaRPr lang="en-US" dirty="0" smtClean="0"/>
          </a:p>
          <a:p>
            <a:r>
              <a:rPr lang="en-US" dirty="0" smtClean="0"/>
              <a:t>To </a:t>
            </a:r>
            <a:r>
              <a:rPr lang="en-US" dirty="0"/>
              <a:t>bring about desirable changes in the human behavior, which includes change in knowledge, skill and </a:t>
            </a:r>
            <a:r>
              <a:rPr lang="en-US" dirty="0" smtClean="0"/>
              <a:t>attitude</a:t>
            </a:r>
            <a:r>
              <a:rPr lang="en-US" dirty="0"/>
              <a:t>.</a:t>
            </a:r>
          </a:p>
          <a:p>
            <a:endParaRPr lang="en-US" dirty="0"/>
          </a:p>
        </p:txBody>
      </p:sp>
    </p:spTree>
    <p:extLst>
      <p:ext uri="{BB962C8B-B14F-4D97-AF65-F5344CB8AC3E}">
        <p14:creationId xmlns:p14="http://schemas.microsoft.com/office/powerpoint/2010/main" val="1624903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Specific Objectives </a:t>
            </a:r>
          </a:p>
        </p:txBody>
      </p:sp>
      <p:sp>
        <p:nvSpPr>
          <p:cNvPr id="3" name="Content Placeholder 2"/>
          <p:cNvSpPr>
            <a:spLocks noGrp="1"/>
          </p:cNvSpPr>
          <p:nvPr>
            <p:ph sz="quarter" idx="13"/>
          </p:nvPr>
        </p:nvSpPr>
        <p:spPr>
          <a:xfrm>
            <a:off x="1981200" y="1752600"/>
            <a:ext cx="8496300" cy="4787900"/>
          </a:xfrm>
        </p:spPr>
        <p:txBody>
          <a:bodyPr>
            <a:normAutofit/>
          </a:bodyPr>
          <a:lstStyle/>
          <a:p>
            <a:pPr>
              <a:lnSpc>
                <a:spcPct val="120000"/>
              </a:lnSpc>
            </a:pPr>
            <a:r>
              <a:rPr lang="en-US" dirty="0" smtClean="0">
                <a:solidFill>
                  <a:schemeClr val="tx1"/>
                </a:solidFill>
              </a:rPr>
              <a:t>These objectives are designed to achieve general objectives. </a:t>
            </a:r>
          </a:p>
          <a:p>
            <a:pPr>
              <a:lnSpc>
                <a:spcPct val="120000"/>
              </a:lnSpc>
            </a:pPr>
            <a:r>
              <a:rPr lang="en-US" dirty="0" smtClean="0">
                <a:solidFill>
                  <a:schemeClr val="tx1"/>
                </a:solidFill>
              </a:rPr>
              <a:t>Specific objectives are basically smaller segments of general objectives.</a:t>
            </a:r>
          </a:p>
          <a:p>
            <a:pPr>
              <a:lnSpc>
                <a:spcPct val="120000"/>
              </a:lnSpc>
            </a:pPr>
            <a:r>
              <a:rPr lang="en-US" dirty="0" smtClean="0">
                <a:solidFill>
                  <a:schemeClr val="tx1"/>
                </a:solidFill>
              </a:rPr>
              <a:t>Specific objectives are short term &amp; narrow in focus</a:t>
            </a:r>
          </a:p>
          <a:p>
            <a:pPr>
              <a:lnSpc>
                <a:spcPct val="120000"/>
              </a:lnSpc>
            </a:pPr>
            <a:r>
              <a:rPr lang="en-US" dirty="0" smtClean="0">
                <a:solidFill>
                  <a:schemeClr val="tx1"/>
                </a:solidFill>
              </a:rPr>
              <a:t>Specific objectives are more in number &amp; systematically address various aspects of problems as defined under “statement of problem” &amp; key factor that is assumed to influence or cause the problem.</a:t>
            </a:r>
          </a:p>
        </p:txBody>
      </p:sp>
    </p:spTree>
    <p:extLst>
      <p:ext uri="{BB962C8B-B14F-4D97-AF65-F5344CB8AC3E}">
        <p14:creationId xmlns:p14="http://schemas.microsoft.com/office/powerpoint/2010/main" val="1803867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SMART objectives </a:t>
            </a:r>
            <a:br>
              <a:rPr lang="en-US" b="1" dirty="0"/>
            </a:br>
            <a:endParaRPr lang="en-US" b="1" dirty="0"/>
          </a:p>
        </p:txBody>
      </p:sp>
      <p:pic>
        <p:nvPicPr>
          <p:cNvPr id="4" name="Content Placeholder 3" descr="Screen Shot 2020-04-19 at 9.46.32 AM.png"/>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749121" y="2366963"/>
            <a:ext cx="8693757" cy="3424237"/>
          </a:xfrm>
        </p:spPr>
      </p:pic>
    </p:spTree>
    <p:extLst>
      <p:ext uri="{BB962C8B-B14F-4D97-AF65-F5344CB8AC3E}">
        <p14:creationId xmlns:p14="http://schemas.microsoft.com/office/powerpoint/2010/main" val="1452061068"/>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2</TotalTime>
  <Words>262</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Tw Cen MT</vt:lpstr>
      <vt:lpstr>Droplet</vt:lpstr>
      <vt:lpstr>Objectives in agricultural extension</vt:lpstr>
      <vt:lpstr>Fundamental Objectives </vt:lpstr>
      <vt:lpstr>General Objectives  </vt:lpstr>
      <vt:lpstr>Specific Objectives </vt:lpstr>
      <vt:lpstr>SMART objectives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 in agricultural extension</dc:title>
  <dc:creator>Saima</dc:creator>
  <cp:lastModifiedBy>Saima</cp:lastModifiedBy>
  <cp:revision>1</cp:revision>
  <dcterms:created xsi:type="dcterms:W3CDTF">2020-05-03T05:59:30Z</dcterms:created>
  <dcterms:modified xsi:type="dcterms:W3CDTF">2020-05-03T06:02:12Z</dcterms:modified>
</cp:coreProperties>
</file>