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25B5-503C-409A-B752-0D8DBE5CFBF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4FA4-4555-48E4-9067-9A103B70C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065F6-01CB-4902-BF1C-0CEA4861C7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3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7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3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7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0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19297C-CD96-48A2-955E-FC75AB374C1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1346B1-59A2-45D4-8F62-A4CBA6104F8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4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+mn-lt"/>
              </a:rPr>
              <a:t/>
            </a:r>
            <a:br>
              <a:rPr lang="en-GB" sz="6000" b="1" dirty="0" smtClean="0">
                <a:latin typeface="+mn-lt"/>
              </a:rPr>
            </a:br>
            <a:r>
              <a:rPr lang="en-GB" sz="6000" b="1" dirty="0" smtClean="0">
                <a:latin typeface="+mn-lt"/>
              </a:rPr>
              <a:t>Preparation of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fortified</a:t>
            </a:r>
            <a:r>
              <a:rPr lang="en-GB" sz="6000" b="1" dirty="0"/>
              <a:t> </a:t>
            </a:r>
            <a:r>
              <a:rPr lang="en-GB" sz="6000" b="1" dirty="0" smtClean="0">
                <a:latin typeface="+mn-lt"/>
              </a:rPr>
              <a:t>Multigrain Roti</a:t>
            </a:r>
            <a:endParaRPr lang="en-GB" sz="6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Functional food and nutraceuticals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1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3" y="0"/>
            <a:ext cx="7865635" cy="623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48" y="1"/>
            <a:ext cx="4280452" cy="63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grains Roti/Bread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 has always been a dietary staple in households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It’s a good source of </a:t>
            </a:r>
            <a:r>
              <a:rPr lang="en-US" dirty="0" smtClean="0"/>
              <a:t>carbohydrate and   </a:t>
            </a:r>
            <a:r>
              <a:rPr lang="en-US" dirty="0"/>
              <a:t>low in </a:t>
            </a:r>
            <a:r>
              <a:rPr lang="en-US" dirty="0" smtClean="0"/>
              <a:t>fat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whole grain varieties are a good source of protein, fiber, vitamins, and minerals, as well as healthy fats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due to the grains being ground down during processing, white and whole wheat breads have a higher glycemic index (GI) than whole grain bread, which results in glucose being released into the bloodstream more quickly. </a:t>
            </a:r>
          </a:p>
          <a:p>
            <a:r>
              <a:rPr lang="en-US" dirty="0" smtClean="0"/>
              <a:t>Regular consumption of lower GI foods helps to regulate blood glucose levels, keeping us fuller for longer and helping us eat fewer calories to keep our weight in check.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Whole grains are high in dietary fiber, which helps keep us feeling full.</a:t>
            </a:r>
          </a:p>
          <a:p>
            <a:r>
              <a:rPr lang="en-US" dirty="0" smtClean="0"/>
              <a:t> Diets high in whole grains are used to reduced risk of health conditions such as </a:t>
            </a:r>
            <a:endParaRPr lang="en-GB" dirty="0" smtClean="0"/>
          </a:p>
          <a:p>
            <a:pPr lvl="1"/>
            <a:r>
              <a:rPr lang="en-US" dirty="0" smtClean="0"/>
              <a:t>Excess weight </a:t>
            </a:r>
          </a:p>
          <a:p>
            <a:pPr lvl="1"/>
            <a:r>
              <a:rPr lang="en-US" dirty="0" smtClean="0"/>
              <a:t>Obesity,</a:t>
            </a:r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 Type 2 diabetes </a:t>
            </a:r>
          </a:p>
          <a:p>
            <a:pPr lvl="1"/>
            <a:r>
              <a:rPr lang="en-US" dirty="0" smtClean="0"/>
              <a:t>Some cancers</a:t>
            </a:r>
          </a:p>
          <a:p>
            <a:r>
              <a:rPr lang="en-US" dirty="0" smtClean="0"/>
              <a:t>Dietary fiber is also beneficial for bowel health by preventing constipation and feeding the gut bacteria, which is likely to result in a number of health benefits.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32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Ingredients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Mix all the flour together and store in an airtight container and use as </a:t>
            </a:r>
            <a:r>
              <a:rPr lang="en-US" dirty="0" smtClean="0"/>
              <a:t>required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r>
              <a:rPr lang="en-US" sz="4700" dirty="0" smtClean="0"/>
              <a:t>Multigrain Atta</a:t>
            </a:r>
            <a:endParaRPr lang="en-GB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GB" dirty="0" smtClean="0"/>
              <a:t>Whole </a:t>
            </a:r>
            <a:r>
              <a:rPr lang="en-GB" dirty="0"/>
              <a:t>Wheat Flour – 2 kg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dirty="0"/>
              <a:t>  B</a:t>
            </a:r>
            <a:r>
              <a:rPr lang="en-GB" dirty="0" smtClean="0"/>
              <a:t>arley Flour– </a:t>
            </a:r>
            <a:r>
              <a:rPr lang="en-GB" dirty="0"/>
              <a:t>200 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dirty="0"/>
              <a:t>Millet </a:t>
            </a:r>
            <a:r>
              <a:rPr lang="en-GB" dirty="0" smtClean="0"/>
              <a:t>Flour </a:t>
            </a:r>
            <a:r>
              <a:rPr lang="en-GB" dirty="0"/>
              <a:t>– 200 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dirty="0" err="1"/>
              <a:t>Besan</a:t>
            </a:r>
            <a:r>
              <a:rPr lang="en-GB" dirty="0"/>
              <a:t> – 200 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dirty="0"/>
              <a:t>Oats Flour – 200 g</a:t>
            </a:r>
          </a:p>
          <a:p>
            <a:r>
              <a:rPr lang="en-US" dirty="0" smtClean="0"/>
              <a:t>2 cups Multigrain Atta</a:t>
            </a:r>
          </a:p>
          <a:p>
            <a:r>
              <a:rPr lang="en-US" dirty="0" smtClean="0"/>
              <a:t>Water to knead the dough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16" y="3007894"/>
            <a:ext cx="5137484" cy="21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09" y="1737360"/>
            <a:ext cx="10762141" cy="4439319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/>
              <a:t>Take Multigrain </a:t>
            </a:r>
            <a:r>
              <a:rPr lang="en-US" sz="4900" dirty="0" err="1"/>
              <a:t>atta</a:t>
            </a:r>
            <a:r>
              <a:rPr lang="en-US" sz="4900" dirty="0"/>
              <a:t> in a </a:t>
            </a:r>
            <a:r>
              <a:rPr lang="en-US" sz="4900" dirty="0" smtClean="0"/>
              <a:t>bowl.  Add </a:t>
            </a:r>
            <a:r>
              <a:rPr lang="en-US" sz="4900" dirty="0"/>
              <a:t>water and knead to make a soft dough.</a:t>
            </a:r>
          </a:p>
          <a:p>
            <a:r>
              <a:rPr lang="en-US" sz="4900" dirty="0"/>
              <a:t>Knead the dough for 2-3 minutes until it is </a:t>
            </a:r>
            <a:r>
              <a:rPr lang="en-US" sz="4900" dirty="0" smtClean="0"/>
              <a:t>smooth. Cover </a:t>
            </a:r>
            <a:r>
              <a:rPr lang="en-US" sz="4900" dirty="0"/>
              <a:t>the dough and keep it aside to rest for 10 minutes.</a:t>
            </a:r>
          </a:p>
          <a:p>
            <a:r>
              <a:rPr lang="en-US" sz="4900" dirty="0"/>
              <a:t>Make small lemon sized from the dough.</a:t>
            </a:r>
          </a:p>
          <a:p>
            <a:r>
              <a:rPr lang="en-US" sz="4900" dirty="0"/>
              <a:t>Heat a </a:t>
            </a:r>
            <a:r>
              <a:rPr lang="en-US" sz="4900" dirty="0" smtClean="0"/>
              <a:t>griddle. Dust </a:t>
            </a:r>
            <a:r>
              <a:rPr lang="en-US" sz="4900" dirty="0"/>
              <a:t>and roll the dough balls with very gentle hand to make a 5-6 inch circle.</a:t>
            </a:r>
          </a:p>
          <a:p>
            <a:r>
              <a:rPr lang="en-US" sz="4900" dirty="0"/>
              <a:t>The roti should be thinner from the sides than the </a:t>
            </a:r>
            <a:r>
              <a:rPr lang="en-US" sz="4900" dirty="0" smtClean="0"/>
              <a:t>center.</a:t>
            </a:r>
            <a:endParaRPr lang="en-US" sz="4900" dirty="0"/>
          </a:p>
          <a:p>
            <a:r>
              <a:rPr lang="en-US" sz="4900" dirty="0"/>
              <a:t>Transfer the roti on the hot </a:t>
            </a:r>
            <a:r>
              <a:rPr lang="en-US" sz="4900" dirty="0" smtClean="0"/>
              <a:t>griddle. Once </a:t>
            </a:r>
            <a:r>
              <a:rPr lang="en-US" sz="4900" dirty="0"/>
              <a:t>brown spots appear on the lower surface, flip the roti.</a:t>
            </a:r>
          </a:p>
          <a:p>
            <a:r>
              <a:rPr lang="en-US" sz="4900" dirty="0"/>
              <a:t>Cook until brown spots appear on the other sides as well.</a:t>
            </a:r>
          </a:p>
          <a:p>
            <a:r>
              <a:rPr lang="en-US" sz="4900" dirty="0"/>
              <a:t>Hold the roti with a tong and fluff it over the direct flame.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6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Nutrition Facts for </a:t>
            </a:r>
            <a:r>
              <a:rPr lang="en-GB" dirty="0" smtClean="0"/>
              <a:t>Multigrain Roti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Amount </a:t>
            </a:r>
            <a:r>
              <a:rPr lang="en-GB" b="1" dirty="0"/>
              <a:t>Per Serving</a:t>
            </a:r>
          </a:p>
          <a:p>
            <a:pPr marL="0" indent="0">
              <a:buNone/>
            </a:pPr>
            <a:r>
              <a:rPr lang="en-GB" b="1" dirty="0" smtClean="0"/>
              <a:t>Calories	</a:t>
            </a:r>
            <a:r>
              <a:rPr lang="en-GB" dirty="0"/>
              <a:t> </a:t>
            </a:r>
            <a:r>
              <a:rPr lang="en-GB" dirty="0" smtClean="0">
                <a:solidFill>
                  <a:srgbClr val="FF0000"/>
                </a:solidFill>
              </a:rPr>
              <a:t>151 kcal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NUTRITIENTS                      AMOUNT                         % </a:t>
            </a:r>
            <a:r>
              <a:rPr lang="en-GB" b="1" dirty="0"/>
              <a:t>Daily Value</a:t>
            </a:r>
            <a:r>
              <a:rPr lang="en-GB" b="1" dirty="0" smtClean="0"/>
              <a:t>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Potassium	</a:t>
            </a:r>
            <a:r>
              <a:rPr lang="en-GB" dirty="0"/>
              <a:t> </a:t>
            </a:r>
            <a:r>
              <a:rPr lang="en-GB" dirty="0" smtClean="0"/>
              <a:t>	44mg		</a:t>
            </a:r>
            <a:r>
              <a:rPr lang="en-GB" b="1" dirty="0" smtClean="0"/>
              <a:t>1</a:t>
            </a:r>
            <a:r>
              <a:rPr lang="en-GB" b="1" dirty="0"/>
              <a:t>%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Carbohydrates</a:t>
            </a:r>
            <a:r>
              <a:rPr lang="en-GB" dirty="0"/>
              <a:t> </a:t>
            </a:r>
            <a:r>
              <a:rPr lang="en-GB" dirty="0" smtClean="0"/>
              <a:t>		31g		</a:t>
            </a:r>
            <a:r>
              <a:rPr lang="en-GB" b="1" dirty="0" smtClean="0"/>
              <a:t>10</a:t>
            </a:r>
            <a:r>
              <a:rPr lang="en-GB" b="1" dirty="0"/>
              <a:t>%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Fibre </a:t>
            </a:r>
            <a:r>
              <a:rPr lang="en-GB" dirty="0" smtClean="0"/>
              <a:t>			1g		</a:t>
            </a:r>
            <a:r>
              <a:rPr lang="en-GB" b="1" dirty="0" smtClean="0"/>
              <a:t>4</a:t>
            </a:r>
            <a:r>
              <a:rPr lang="en-GB" b="1" dirty="0"/>
              <a:t>%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Protein</a:t>
            </a:r>
            <a:r>
              <a:rPr lang="en-GB" dirty="0"/>
              <a:t> </a:t>
            </a:r>
            <a:r>
              <a:rPr lang="en-GB" dirty="0" smtClean="0"/>
              <a:t> 			4g		</a:t>
            </a:r>
            <a:r>
              <a:rPr lang="en-GB" b="1" dirty="0" smtClean="0"/>
              <a:t>8</a:t>
            </a:r>
            <a:r>
              <a:rPr lang="en-GB" b="1" dirty="0"/>
              <a:t>%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Calcium			</a:t>
            </a:r>
            <a:r>
              <a:rPr lang="en-GB" dirty="0"/>
              <a:t> </a:t>
            </a:r>
            <a:r>
              <a:rPr lang="en-GB" dirty="0" smtClean="0"/>
              <a:t>6mg		</a:t>
            </a:r>
            <a:r>
              <a:rPr lang="en-GB" b="1" dirty="0" smtClean="0"/>
              <a:t>1%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Iron</a:t>
            </a:r>
            <a:r>
              <a:rPr lang="en-GB" dirty="0"/>
              <a:t> </a:t>
            </a:r>
            <a:r>
              <a:rPr lang="en-GB" dirty="0" smtClean="0"/>
              <a:t>			1.9mg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704" y="1944547"/>
            <a:ext cx="3298785" cy="35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03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310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Retrospect</vt:lpstr>
      <vt:lpstr> Preparation of fortified Multigrain Roti</vt:lpstr>
      <vt:lpstr>PowerPoint Presentation</vt:lpstr>
      <vt:lpstr>Whole grains Roti/Bread </vt:lpstr>
      <vt:lpstr>Health benefits</vt:lpstr>
      <vt:lpstr>Ingredients </vt:lpstr>
      <vt:lpstr>Method</vt:lpstr>
      <vt:lpstr>Nutrition Facts for Multigrain Roti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Preparation of Multigrain Roti and bread</dc:title>
  <dc:creator>Farah Naz Akbar</dc:creator>
  <cp:lastModifiedBy>Farah Naz Akbar</cp:lastModifiedBy>
  <cp:revision>3</cp:revision>
  <dcterms:created xsi:type="dcterms:W3CDTF">2020-04-19T23:19:28Z</dcterms:created>
  <dcterms:modified xsi:type="dcterms:W3CDTF">2020-04-19T23:33:00Z</dcterms:modified>
</cp:coreProperties>
</file>