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57" r:id="rId3"/>
    <p:sldId id="258" r:id="rId4"/>
    <p:sldId id="314" r:id="rId5"/>
    <p:sldId id="315" r:id="rId6"/>
    <p:sldId id="259" r:id="rId7"/>
    <p:sldId id="260" r:id="rId8"/>
    <p:sldId id="261" r:id="rId9"/>
    <p:sldId id="262" r:id="rId10"/>
    <p:sldId id="263" r:id="rId11"/>
    <p:sldId id="264" r:id="rId12"/>
    <p:sldId id="310" r:id="rId13"/>
    <p:sldId id="265" r:id="rId14"/>
    <p:sldId id="267" r:id="rId15"/>
    <p:sldId id="271" r:id="rId16"/>
    <p:sldId id="268" r:id="rId17"/>
    <p:sldId id="269" r:id="rId18"/>
    <p:sldId id="270" r:id="rId19"/>
    <p:sldId id="313"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91" r:id="rId36"/>
    <p:sldId id="287" r:id="rId37"/>
    <p:sldId id="288" r:id="rId38"/>
    <p:sldId id="289" r:id="rId39"/>
    <p:sldId id="292" r:id="rId40"/>
    <p:sldId id="266" r:id="rId41"/>
    <p:sldId id="293" r:id="rId42"/>
    <p:sldId id="290" r:id="rId43"/>
    <p:sldId id="297" r:id="rId44"/>
    <p:sldId id="295"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1" r:id="rId58"/>
    <p:sldId id="316" r:id="rId59"/>
    <p:sldId id="317" r:id="rId60"/>
    <p:sldId id="312"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294"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77D60-4448-4624-9E54-EF9673D1D092}" type="datetimeFigureOut">
              <a:rPr lang="en-US" smtClean="0"/>
              <a:t>4/26/2020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E0CEB-9E9D-458B-B364-58461EA5AFD9}" type="slidenum">
              <a:rPr lang="en-US" smtClean="0"/>
              <a:t>‹#›</a:t>
            </a:fld>
            <a:endParaRPr lang="en-US"/>
          </a:p>
        </p:txBody>
      </p:sp>
    </p:spTree>
    <p:extLst>
      <p:ext uri="{BB962C8B-B14F-4D97-AF65-F5344CB8AC3E}">
        <p14:creationId xmlns:p14="http://schemas.microsoft.com/office/powerpoint/2010/main" val="105347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0E307-A6BC-4AC6-BC6A-2E43E8576887}" type="slidenum">
              <a:rPr lang="en-US" smtClean="0"/>
              <a:t>68</a:t>
            </a:fld>
            <a:endParaRPr lang="en-US"/>
          </a:p>
        </p:txBody>
      </p:sp>
    </p:spTree>
    <p:extLst>
      <p:ext uri="{BB962C8B-B14F-4D97-AF65-F5344CB8AC3E}">
        <p14:creationId xmlns:p14="http://schemas.microsoft.com/office/powerpoint/2010/main" val="49398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E81E-B560-4A32-A73D-F51030B193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C36EC-860E-4789-92B1-6F871DE3C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42BAE-6A4E-4B18-8741-10663D8476B1}"/>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5" name="Footer Placeholder 4">
            <a:extLst>
              <a:ext uri="{FF2B5EF4-FFF2-40B4-BE49-F238E27FC236}">
                <a16:creationId xmlns:a16="http://schemas.microsoft.com/office/drawing/2014/main" id="{2DBD1D1A-8DF6-4A49-BA9F-B416980E1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7E525-0EEA-4390-9E01-20DBA6CC3C38}"/>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283863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037C-0CE4-4C97-B3AE-AE42848D6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8EB061-E1A4-49D8-8672-2631BAB63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48BC9-707C-4779-9244-47200E85C7F6}"/>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5" name="Footer Placeholder 4">
            <a:extLst>
              <a:ext uri="{FF2B5EF4-FFF2-40B4-BE49-F238E27FC236}">
                <a16:creationId xmlns:a16="http://schemas.microsoft.com/office/drawing/2014/main" id="{F5C120FE-5F35-4DFD-85D1-424EE27B7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BD492-AA81-498D-B988-41F6970031E1}"/>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416074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801B9-E4D5-48D2-8771-948B79F36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BA0CCE-C3DE-4378-AD7A-964603A2C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26437-966A-46BD-B506-C3081376F584}"/>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5" name="Footer Placeholder 4">
            <a:extLst>
              <a:ext uri="{FF2B5EF4-FFF2-40B4-BE49-F238E27FC236}">
                <a16:creationId xmlns:a16="http://schemas.microsoft.com/office/drawing/2014/main" id="{0C1FB028-B3C5-44B9-B592-13F364CCF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458A4-6682-421A-B480-705901CE33D5}"/>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410073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EAB8-FAF3-4D58-91CE-E6125A962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49444-1ABC-4C25-89B6-633E73E88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23547-8693-4E30-80BA-51D96E3F8C41}"/>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5" name="Footer Placeholder 4">
            <a:extLst>
              <a:ext uri="{FF2B5EF4-FFF2-40B4-BE49-F238E27FC236}">
                <a16:creationId xmlns:a16="http://schemas.microsoft.com/office/drawing/2014/main" id="{6517F87D-439C-4E90-A4DC-96B4EAA66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B2A61-0EC0-4A09-9FD7-ADC14B866058}"/>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18416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C07-5999-46E0-A452-EB110FD945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F5FF9-135F-4D15-BA8F-7231E090D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82AB7-24E8-4251-96B8-551C1422E61A}"/>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5" name="Footer Placeholder 4">
            <a:extLst>
              <a:ext uri="{FF2B5EF4-FFF2-40B4-BE49-F238E27FC236}">
                <a16:creationId xmlns:a16="http://schemas.microsoft.com/office/drawing/2014/main" id="{C3115684-5FDA-4799-8297-A5104D29E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25A16-5B8D-4548-9C91-B061F20632CD}"/>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28214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DBA-310F-4193-82E2-2746AF68B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025E0-8473-49C9-8FEA-098BE9894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8855B9-162C-4EA2-8D1F-90EF857EAB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FF7E03-11AC-4C72-A9E4-2B1A9DEEB82A}"/>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6" name="Footer Placeholder 5">
            <a:extLst>
              <a:ext uri="{FF2B5EF4-FFF2-40B4-BE49-F238E27FC236}">
                <a16:creationId xmlns:a16="http://schemas.microsoft.com/office/drawing/2014/main" id="{4C9B5122-3F11-404F-82B3-C269DE833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10C6D-1690-4FE6-95E5-9C6306BFC8FC}"/>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288653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CC02-26E5-4E1E-AD9E-C5B675399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709C48-877D-49AE-A9A4-E1D9CB985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4C50C0-7D82-4584-AAC6-92A316A270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9D8FD-E2CC-4715-9121-62073A4E9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80771-D62E-493D-9585-3135B601A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9961-B473-460C-889C-58C7958709F0}"/>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8" name="Footer Placeholder 7">
            <a:extLst>
              <a:ext uri="{FF2B5EF4-FFF2-40B4-BE49-F238E27FC236}">
                <a16:creationId xmlns:a16="http://schemas.microsoft.com/office/drawing/2014/main" id="{EF6874EE-342E-4C68-9E65-540E017B83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EA98B7-2E1D-4A1A-8099-854A94374768}"/>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161413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ADED-D963-4CF9-A243-4AE169EEF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8822F-5FB4-4934-BB1A-87B6EBC2F697}"/>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4" name="Footer Placeholder 3">
            <a:extLst>
              <a:ext uri="{FF2B5EF4-FFF2-40B4-BE49-F238E27FC236}">
                <a16:creationId xmlns:a16="http://schemas.microsoft.com/office/drawing/2014/main" id="{41CC366C-5981-42B5-A427-340C275D9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7C9227-E9FE-43E7-B588-5DCBCDB8423E}"/>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409431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19777-CE8C-4A43-A301-DA26568B17EE}"/>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3" name="Footer Placeholder 2">
            <a:extLst>
              <a:ext uri="{FF2B5EF4-FFF2-40B4-BE49-F238E27FC236}">
                <a16:creationId xmlns:a16="http://schemas.microsoft.com/office/drawing/2014/main" id="{AAF99700-B8C1-4D55-B1EF-234356CC3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266491-AA31-41A9-B3B3-9EAF84C56BD1}"/>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75079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F879-813F-4086-9E40-89B1700DF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29265-94CC-444E-9BA9-EA2BF0AF5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148C3-CA28-44AE-8091-BEF3871DB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4F1EF-4B16-412C-BFF2-1FC9906F59A4}"/>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6" name="Footer Placeholder 5">
            <a:extLst>
              <a:ext uri="{FF2B5EF4-FFF2-40B4-BE49-F238E27FC236}">
                <a16:creationId xmlns:a16="http://schemas.microsoft.com/office/drawing/2014/main" id="{8C29B633-2C66-49FF-B8FE-EFA6C8191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865F5-1648-41F6-9F40-AA08BD117CA9}"/>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282275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A7DE-5000-46E8-AA9F-6C9A3AF19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C10575-5EBE-4275-9FFE-7AC9FEAEC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ECE6C-34D8-4AC2-A23A-FC3C859F3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6FD5F-AC8D-408F-914C-6E962027F9E4}"/>
              </a:ext>
            </a:extLst>
          </p:cNvPr>
          <p:cNvSpPr>
            <a:spLocks noGrp="1"/>
          </p:cNvSpPr>
          <p:nvPr>
            <p:ph type="dt" sz="half" idx="10"/>
          </p:nvPr>
        </p:nvSpPr>
        <p:spPr/>
        <p:txBody>
          <a:bodyPr/>
          <a:lstStyle/>
          <a:p>
            <a:fld id="{C26AF971-899E-43D3-A1F6-56C6D41A74CE}" type="datetimeFigureOut">
              <a:rPr lang="en-US" smtClean="0"/>
              <a:t>4/26/2020</a:t>
            </a:fld>
            <a:endParaRPr lang="en-US"/>
          </a:p>
        </p:txBody>
      </p:sp>
      <p:sp>
        <p:nvSpPr>
          <p:cNvPr id="6" name="Footer Placeholder 5">
            <a:extLst>
              <a:ext uri="{FF2B5EF4-FFF2-40B4-BE49-F238E27FC236}">
                <a16:creationId xmlns:a16="http://schemas.microsoft.com/office/drawing/2014/main" id="{2C18698B-68A4-47CE-B17E-85F66DA82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26F45-9672-4228-ACB8-3D7E92CD7C08}"/>
              </a:ext>
            </a:extLst>
          </p:cNvPr>
          <p:cNvSpPr>
            <a:spLocks noGrp="1"/>
          </p:cNvSpPr>
          <p:nvPr>
            <p:ph type="sldNum" sz="quarter" idx="12"/>
          </p:nvPr>
        </p:nvSpPr>
        <p:spPr/>
        <p:txBody>
          <a:bodyPr/>
          <a:lstStyle/>
          <a:p>
            <a:fld id="{BF6A262D-AA0B-44B3-BBBF-DA82CFB9AB7E}" type="slidenum">
              <a:rPr lang="en-US" smtClean="0"/>
              <a:t>‹#›</a:t>
            </a:fld>
            <a:endParaRPr lang="en-US"/>
          </a:p>
        </p:txBody>
      </p:sp>
    </p:spTree>
    <p:extLst>
      <p:ext uri="{BB962C8B-B14F-4D97-AF65-F5344CB8AC3E}">
        <p14:creationId xmlns:p14="http://schemas.microsoft.com/office/powerpoint/2010/main" val="24193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7D70D-8970-4B8B-A016-6B547C153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05B03-2A90-48DB-B3CE-84FFFD9D9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32990-BE37-47C7-9CA9-EB8957F6F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F971-899E-43D3-A1F6-56C6D41A74CE}" type="datetimeFigureOut">
              <a:rPr lang="en-US" smtClean="0"/>
              <a:t>4/26/2020</a:t>
            </a:fld>
            <a:endParaRPr lang="en-US"/>
          </a:p>
        </p:txBody>
      </p:sp>
      <p:sp>
        <p:nvSpPr>
          <p:cNvPr id="5" name="Footer Placeholder 4">
            <a:extLst>
              <a:ext uri="{FF2B5EF4-FFF2-40B4-BE49-F238E27FC236}">
                <a16:creationId xmlns:a16="http://schemas.microsoft.com/office/drawing/2014/main" id="{2B1938DF-0E0D-4FAB-9BDE-F2459869FD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62EA6A-3BCA-4A2A-8070-5610F5B4F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A262D-AA0B-44B3-BBBF-DA82CFB9AB7E}" type="slidenum">
              <a:rPr lang="en-US" smtClean="0"/>
              <a:t>‹#›</a:t>
            </a:fld>
            <a:endParaRPr lang="en-US"/>
          </a:p>
        </p:txBody>
      </p:sp>
    </p:spTree>
    <p:extLst>
      <p:ext uri="{BB962C8B-B14F-4D97-AF65-F5344CB8AC3E}">
        <p14:creationId xmlns:p14="http://schemas.microsoft.com/office/powerpoint/2010/main" val="271865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ndex.php?title=Roderic_B._Park&amp;action=edit&amp;redlink=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ologyonline.com/dictionary/plastid" TargetMode="External"/><Relationship Id="rId2" Type="http://schemas.openxmlformats.org/officeDocument/2006/relationships/hyperlink" Target="https://www.biologyonline.com/dictionary/organel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Photosynthesis" TargetMode="External"/><Relationship Id="rId2" Type="http://schemas.openxmlformats.org/officeDocument/2006/relationships/hyperlink" Target="https://en.wikipedia.org/wiki/Cellular_organell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2AA7-3482-40BE-977A-CA2D48604F2B}"/>
              </a:ext>
            </a:extLst>
          </p:cNvPr>
          <p:cNvSpPr>
            <a:spLocks noGrp="1"/>
          </p:cNvSpPr>
          <p:nvPr>
            <p:ph type="ctrTitle"/>
          </p:nvPr>
        </p:nvSpPr>
        <p:spPr/>
        <p:txBody>
          <a:bodyPr/>
          <a:lstStyle/>
          <a:p>
            <a:r>
              <a:rPr lang="en-US" dirty="0"/>
              <a:t>Plant cell organelles</a:t>
            </a:r>
          </a:p>
        </p:txBody>
      </p:sp>
      <p:sp>
        <p:nvSpPr>
          <p:cNvPr id="3" name="Subtitle 2">
            <a:extLst>
              <a:ext uri="{FF2B5EF4-FFF2-40B4-BE49-F238E27FC236}">
                <a16:creationId xmlns:a16="http://schemas.microsoft.com/office/drawing/2014/main" id="{D0E86C03-9F52-44F1-8DCB-1343CE1C4C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487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1AEF-7BDD-4797-BB93-C5D201035797}"/>
              </a:ext>
            </a:extLst>
          </p:cNvPr>
          <p:cNvSpPr>
            <a:spLocks noGrp="1"/>
          </p:cNvSpPr>
          <p:nvPr>
            <p:ph type="title"/>
          </p:nvPr>
        </p:nvSpPr>
        <p:spPr/>
        <p:txBody>
          <a:bodyPr/>
          <a:lstStyle/>
          <a:p>
            <a:r>
              <a:rPr lang="en-US" b="1" u="sng" dirty="0"/>
              <a:t>The Grana and Thylakoids</a:t>
            </a:r>
            <a:br>
              <a:rPr lang="en-US" dirty="0"/>
            </a:br>
            <a:endParaRPr lang="en-US" dirty="0"/>
          </a:p>
        </p:txBody>
      </p:sp>
      <p:sp>
        <p:nvSpPr>
          <p:cNvPr id="3" name="Content Placeholder 2">
            <a:extLst>
              <a:ext uri="{FF2B5EF4-FFF2-40B4-BE49-F238E27FC236}">
                <a16:creationId xmlns:a16="http://schemas.microsoft.com/office/drawing/2014/main" id="{883875F9-CC0B-47A6-966B-140CBD618A49}"/>
              </a:ext>
            </a:extLst>
          </p:cNvPr>
          <p:cNvSpPr>
            <a:spLocks noGrp="1"/>
          </p:cNvSpPr>
          <p:nvPr>
            <p:ph sz="half" idx="1"/>
          </p:nvPr>
        </p:nvSpPr>
        <p:spPr>
          <a:xfrm>
            <a:off x="1676399" y="1295400"/>
            <a:ext cx="4722319" cy="5410200"/>
          </a:xfrm>
        </p:spPr>
        <p:txBody>
          <a:bodyPr>
            <a:normAutofit/>
          </a:bodyPr>
          <a:lstStyle/>
          <a:p>
            <a:pPr marL="0" indent="0">
              <a:buNone/>
            </a:pPr>
            <a:endParaRPr lang="en-US" dirty="0"/>
          </a:p>
          <a:p>
            <a:pPr lvl="0"/>
            <a:r>
              <a:rPr lang="en-US" sz="2400" dirty="0"/>
              <a:t>Each granum has a number of disc-shaped membranous sacs called grana lamellae or thylakoids (80-120Å across) piled one over the other.</a:t>
            </a:r>
          </a:p>
          <a:p>
            <a:pPr lvl="0"/>
            <a:r>
              <a:rPr lang="en-US" sz="2400" dirty="0"/>
              <a:t>The grana are interconnected by a network of anastomosing tubules called inter-grana or stroma lamellae.</a:t>
            </a:r>
          </a:p>
          <a:p>
            <a:pPr lvl="0"/>
            <a:r>
              <a:rPr lang="en-US" sz="2400" dirty="0"/>
              <a:t>Single thylakoids, called stroma thylakoids, are also found in chloroplasts.</a:t>
            </a:r>
          </a:p>
          <a:p>
            <a:endParaRPr lang="en-US" dirty="0"/>
          </a:p>
        </p:txBody>
      </p:sp>
      <p:pic>
        <p:nvPicPr>
          <p:cNvPr id="2050" name="Picture 2" descr="Thylakoid - Wikipedia">
            <a:extLst>
              <a:ext uri="{FF2B5EF4-FFF2-40B4-BE49-F238E27FC236}">
                <a16:creationId xmlns:a16="http://schemas.microsoft.com/office/drawing/2014/main" id="{48B20443-2F69-49DE-AAA9-FE33A190B5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98719" y="2029508"/>
            <a:ext cx="5756838" cy="38378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413EF9D-6A8F-4B62-A10C-31CE0AD3468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0489598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6"/>
          <p:cNvSpPr>
            <a:spLocks noGrp="1"/>
          </p:cNvSpPr>
          <p:nvPr>
            <p:ph type="title"/>
          </p:nvPr>
        </p:nvSpPr>
        <p:spPr/>
        <p:txBody>
          <a:bodyPr/>
          <a:lstStyle/>
          <a:p>
            <a:r>
              <a:rPr lang="en-US" b="1" dirty="0">
                <a:solidFill>
                  <a:schemeClr val="accent4">
                    <a:lumMod val="40000"/>
                    <a:lumOff val="60000"/>
                  </a:schemeClr>
                </a:solidFill>
              </a:rPr>
              <a:t>Functional differences</a:t>
            </a:r>
          </a:p>
        </p:txBody>
      </p:sp>
      <p:sp>
        <p:nvSpPr>
          <p:cNvPr id="1048717" name="Content Placeholder 7"/>
          <p:cNvSpPr>
            <a:spLocks noGrp="1"/>
          </p:cNvSpPr>
          <p:nvPr>
            <p:ph idx="1"/>
          </p:nvPr>
        </p:nvSpPr>
        <p:spPr>
          <a:xfrm>
            <a:off x="1141412" y="1860698"/>
            <a:ext cx="9905999" cy="4284921"/>
          </a:xfrm>
        </p:spPr>
        <p:txBody>
          <a:bodyPr>
            <a:normAutofit fontScale="95833" lnSpcReduction="10000"/>
          </a:bodyPr>
          <a:lstStyle/>
          <a:p>
            <a:r>
              <a:rPr lang="en-US" dirty="0"/>
              <a:t>The organelles present in the cytoplasm are Golgi body, mitochondria, endoplasmic reticulum and ribosomes. These organelles have very specific and different functions. Important functions occurring in the cytoplasm are glycolysis and processes of cell division, cellular respiration and protein synthesis.</a:t>
            </a:r>
          </a:p>
          <a:p>
            <a:r>
              <a:rPr lang="en-US" dirty="0"/>
              <a:t>Protoplasm is also considered as living part of the cell as all the important processes needed for the living of the cell take place in the protoplasm. Protoplasm is also said to give shape to the organism as it is a translucent, viscid and watery substance. The living protoplasm responds to stimuli and also gets rid of excretory products.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
          <p:cNvSpPr>
            <a:spLocks noGrp="1"/>
          </p:cNvSpPr>
          <p:nvPr>
            <p:ph type="title"/>
          </p:nvPr>
        </p:nvSpPr>
        <p:spPr>
          <a:xfrm>
            <a:off x="1141413" y="223285"/>
            <a:ext cx="9905998" cy="1073888"/>
          </a:xfrm>
        </p:spPr>
        <p:txBody>
          <a:bodyPr/>
          <a:lstStyle/>
          <a:p>
            <a:r>
              <a:rPr lang="en-US" b="1" dirty="0">
                <a:solidFill>
                  <a:schemeClr val="accent4">
                    <a:lumMod val="40000"/>
                    <a:lumOff val="60000"/>
                  </a:schemeClr>
                </a:solidFill>
              </a:rPr>
              <a:t>Nucleoplasm</a:t>
            </a:r>
          </a:p>
        </p:txBody>
      </p:sp>
      <p:sp>
        <p:nvSpPr>
          <p:cNvPr id="1048719" name="Content Placeholder 2"/>
          <p:cNvSpPr>
            <a:spLocks noGrp="1"/>
          </p:cNvSpPr>
          <p:nvPr>
            <p:ph idx="1"/>
          </p:nvPr>
        </p:nvSpPr>
        <p:spPr>
          <a:xfrm>
            <a:off x="1141414" y="1158949"/>
            <a:ext cx="8895722" cy="5178057"/>
          </a:xfrm>
        </p:spPr>
        <p:txBody>
          <a:bodyPr>
            <a:normAutofit fontScale="95833"/>
          </a:bodyPr>
          <a:lstStyle/>
          <a:p>
            <a:r>
              <a:rPr lang="en-US" dirty="0"/>
              <a:t>Also known as the karyoplasm and nucleus sap, the nucleoplasm is a type of protoplasm contained within the nuclear membrane.</a:t>
            </a:r>
          </a:p>
          <a:p>
            <a:r>
              <a:rPr lang="en-US" dirty="0"/>
              <a:t>Like cytosol, nucleoplasm is largely composed of water,                  various molecules as well as dissolved ions. Apart from                 maintaining the shape and structure of the nucleus,               nucleoplasm is also involved in the transportation of                  various material required for cell metabolism and other                 functions.</a:t>
            </a:r>
          </a:p>
          <a:p>
            <a:r>
              <a:rPr lang="en-US" dirty="0"/>
              <a:t> Compared to cytosol (in the cytoplasm), the nucleoplasm is highly gelatinous. </a:t>
            </a:r>
          </a:p>
          <a:p>
            <a:r>
              <a:rPr lang="en-US" dirty="0"/>
              <a:t> Prokaryotic cells do not have a nucleoplasm.</a:t>
            </a:r>
          </a:p>
          <a:p>
            <a:endParaRPr lang="en-US" dirty="0"/>
          </a:p>
        </p:txBody>
      </p:sp>
      <p:pic>
        <p:nvPicPr>
          <p:cNvPr id="2097158" name="Picture 3"/>
          <p:cNvPicPr>
            <a:picLocks noChangeAspect="1"/>
          </p:cNvPicPr>
          <p:nvPr/>
        </p:nvPicPr>
        <p:blipFill>
          <a:blip r:embed="rId2"/>
          <a:stretch>
            <a:fillRect/>
          </a:stretch>
        </p:blipFill>
        <p:spPr>
          <a:xfrm>
            <a:off x="9124175" y="1964306"/>
            <a:ext cx="3067825" cy="2929389"/>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title"/>
          </p:nvPr>
        </p:nvSpPr>
        <p:spPr/>
        <p:txBody>
          <a:bodyPr/>
          <a:lstStyle/>
          <a:p>
            <a:r>
              <a:rPr lang="en-US" b="1" dirty="0">
                <a:solidFill>
                  <a:schemeClr val="accent4">
                    <a:lumMod val="40000"/>
                    <a:lumOff val="60000"/>
                  </a:schemeClr>
                </a:solidFill>
              </a:rPr>
              <a:t>Cytoplasm in Eukaryotes</a:t>
            </a:r>
          </a:p>
        </p:txBody>
      </p:sp>
      <p:sp>
        <p:nvSpPr>
          <p:cNvPr id="1048721" name="Content Placeholder 2"/>
          <p:cNvSpPr>
            <a:spLocks noGrp="1"/>
          </p:cNvSpPr>
          <p:nvPr>
            <p:ph idx="1"/>
          </p:nvPr>
        </p:nvSpPr>
        <p:spPr>
          <a:xfrm>
            <a:off x="1141412" y="2249486"/>
            <a:ext cx="9905999" cy="4066253"/>
          </a:xfrm>
        </p:spPr>
        <p:txBody>
          <a:bodyPr/>
          <a:lstStyle/>
          <a:p>
            <a:r>
              <a:rPr lang="en-US" dirty="0"/>
              <a:t>In eukaryotes (i.e., cells having a nucleus), the cytoplasm contains all of the organelles. Among such organelles are the </a:t>
            </a:r>
          </a:p>
          <a:p>
            <a:r>
              <a:rPr lang="en-US" b="1" dirty="0">
                <a:solidFill>
                  <a:srgbClr val="FFFF00"/>
                </a:solidFill>
              </a:rPr>
              <a:t>Mitochondria</a:t>
            </a:r>
            <a:r>
              <a:rPr lang="en-US" dirty="0">
                <a:solidFill>
                  <a:srgbClr val="FFFF00"/>
                </a:solidFill>
              </a:rPr>
              <a:t>, </a:t>
            </a:r>
            <a:r>
              <a:rPr lang="en-US" dirty="0"/>
              <a:t>which are the sites of energy production through ATP (adenosine triphosphate) synthesis</a:t>
            </a:r>
          </a:p>
          <a:p>
            <a:r>
              <a:rPr lang="en-US" b="1" dirty="0">
                <a:solidFill>
                  <a:srgbClr val="FFFF00"/>
                </a:solidFill>
              </a:rPr>
              <a:t>The endoplasmic reticulum</a:t>
            </a:r>
            <a:r>
              <a:rPr lang="en-US" dirty="0">
                <a:solidFill>
                  <a:srgbClr val="FFFF00"/>
                </a:solidFill>
              </a:rPr>
              <a:t>, </a:t>
            </a:r>
            <a:r>
              <a:rPr lang="en-US" dirty="0"/>
              <a:t>the site of lipid and protein synthesis</a:t>
            </a:r>
          </a:p>
          <a:p>
            <a:r>
              <a:rPr lang="en-US" b="1" dirty="0">
                <a:solidFill>
                  <a:srgbClr val="FFFF00"/>
                </a:solidFill>
              </a:rPr>
              <a:t>Golgi apparatus</a:t>
            </a:r>
            <a:r>
              <a:rPr lang="en-US" dirty="0">
                <a:solidFill>
                  <a:srgbClr val="FFFF00"/>
                </a:solidFill>
              </a:rPr>
              <a:t>, </a:t>
            </a:r>
            <a:r>
              <a:rPr lang="en-US" dirty="0"/>
              <a:t>the site where proteins are modified, packaged, and sorted in preparation for transport to their cellular destinations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Content Placeholder 2"/>
          <p:cNvSpPr>
            <a:spLocks noGrp="1"/>
          </p:cNvSpPr>
          <p:nvPr>
            <p:ph idx="1"/>
          </p:nvPr>
        </p:nvSpPr>
        <p:spPr>
          <a:xfrm>
            <a:off x="1141412" y="1222743"/>
            <a:ext cx="9905999" cy="4933507"/>
          </a:xfrm>
        </p:spPr>
        <p:txBody>
          <a:bodyPr>
            <a:normAutofit fontScale="95833" lnSpcReduction="10000"/>
          </a:bodyPr>
          <a:lstStyle/>
          <a:p>
            <a:r>
              <a:rPr lang="en-US" b="1" dirty="0">
                <a:solidFill>
                  <a:srgbClr val="FFFF00"/>
                </a:solidFill>
              </a:rPr>
              <a:t>lysosomes and Peroxisomes</a:t>
            </a:r>
            <a:r>
              <a:rPr lang="en-US" dirty="0">
                <a:solidFill>
                  <a:srgbClr val="FFFF00"/>
                </a:solidFill>
              </a:rPr>
              <a:t>, </a:t>
            </a:r>
            <a:r>
              <a:rPr lang="en-US" dirty="0"/>
              <a:t>sacs of digestive enzymes that carry out the intracellular digestion of macromolecules such as lipids and proteins</a:t>
            </a:r>
          </a:p>
          <a:p>
            <a:r>
              <a:rPr lang="en-US" dirty="0"/>
              <a:t> </a:t>
            </a:r>
            <a:r>
              <a:rPr lang="en-US" b="1" dirty="0">
                <a:solidFill>
                  <a:srgbClr val="FFFF00"/>
                </a:solidFill>
              </a:rPr>
              <a:t>Cytoskeleton</a:t>
            </a:r>
            <a:r>
              <a:rPr lang="en-US" dirty="0">
                <a:solidFill>
                  <a:srgbClr val="FFFF00"/>
                </a:solidFill>
              </a:rPr>
              <a:t>, </a:t>
            </a:r>
            <a:r>
              <a:rPr lang="en-US" dirty="0"/>
              <a:t>a network of protein fibres that give shape and support to the cell; and cytosol, the fluid mass that surrounds the various organelles. </a:t>
            </a:r>
          </a:p>
          <a:p>
            <a:r>
              <a:rPr lang="en-US" dirty="0"/>
              <a:t>Although cytoplasm may appear to have no form or structure, it is actually highly organized. A framework of protein scaffolds called the </a:t>
            </a:r>
            <a:r>
              <a:rPr lang="en-US" b="1" dirty="0">
                <a:solidFill>
                  <a:srgbClr val="FFFF00"/>
                </a:solidFill>
              </a:rPr>
              <a:t>cytoskeleton</a:t>
            </a:r>
            <a:r>
              <a:rPr lang="en-US" dirty="0"/>
              <a:t> provides the cytoplasm and the cell with their structure.</a:t>
            </a:r>
          </a:p>
          <a:p>
            <a:r>
              <a:rPr lang="en-US" dirty="0"/>
              <a:t>The cytoplasm is the site of almost all of the chemical activity occurring in a eukaryotic cell. Indeed, the word cytoplasm means "cell substance".</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
          <p:cNvSpPr>
            <a:spLocks noGrp="1"/>
          </p:cNvSpPr>
          <p:nvPr>
            <p:ph type="title"/>
          </p:nvPr>
        </p:nvSpPr>
        <p:spPr/>
        <p:txBody>
          <a:bodyPr/>
          <a:lstStyle/>
          <a:p>
            <a:r>
              <a:rPr lang="en-US" b="1" dirty="0">
                <a:solidFill>
                  <a:schemeClr val="accent4">
                    <a:lumMod val="40000"/>
                    <a:lumOff val="60000"/>
                  </a:schemeClr>
                </a:solidFill>
              </a:rPr>
              <a:t>Cytoplasm in Amoeba</a:t>
            </a:r>
          </a:p>
        </p:txBody>
      </p:sp>
      <p:sp>
        <p:nvSpPr>
          <p:cNvPr id="1048724" name="Content Placeholder 2"/>
          <p:cNvSpPr>
            <a:spLocks noGrp="1"/>
          </p:cNvSpPr>
          <p:nvPr>
            <p:ph idx="1"/>
          </p:nvPr>
        </p:nvSpPr>
        <p:spPr>
          <a:xfrm>
            <a:off x="1210684" y="2097087"/>
            <a:ext cx="6788726" cy="4044403"/>
          </a:xfrm>
        </p:spPr>
        <p:txBody>
          <a:bodyPr/>
          <a:lstStyle/>
          <a:p>
            <a:r>
              <a:rPr lang="en-US" dirty="0"/>
              <a:t>Despite being comprised mainly of water (about 65% by volume), the cytoplasm has the consistency of gelatin. Unlike gelatin, however, the cytoplasm will flow. This enables eukaryotes such as the amoeba to adopt different shapes, and makes possible the formation of pseudopods that are used to engulf food particles.</a:t>
            </a:r>
          </a:p>
        </p:txBody>
      </p:sp>
      <p:pic>
        <p:nvPicPr>
          <p:cNvPr id="2097159" name="Picture 3"/>
          <p:cNvPicPr>
            <a:picLocks noChangeAspect="1"/>
          </p:cNvPicPr>
          <p:nvPr/>
        </p:nvPicPr>
        <p:blipFill>
          <a:blip r:embed="rId2"/>
          <a:stretch>
            <a:fillRect/>
          </a:stretch>
        </p:blipFill>
        <p:spPr>
          <a:xfrm>
            <a:off x="7999409" y="2425607"/>
            <a:ext cx="3300743" cy="326382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
          <p:cNvSpPr>
            <a:spLocks noGrp="1"/>
          </p:cNvSpPr>
          <p:nvPr>
            <p:ph type="title"/>
          </p:nvPr>
        </p:nvSpPr>
        <p:spPr/>
        <p:txBody>
          <a:bodyPr/>
          <a:lstStyle/>
          <a:p>
            <a:r>
              <a:rPr lang="en-US" b="1" dirty="0">
                <a:solidFill>
                  <a:schemeClr val="accent4">
                    <a:lumMod val="40000"/>
                    <a:lumOff val="60000"/>
                  </a:schemeClr>
                </a:solidFill>
              </a:rPr>
              <a:t>Structure of Cytoplasm</a:t>
            </a:r>
          </a:p>
        </p:txBody>
      </p:sp>
      <p:sp>
        <p:nvSpPr>
          <p:cNvPr id="1048726" name="Content Placeholder 2"/>
          <p:cNvSpPr>
            <a:spLocks noGrp="1"/>
          </p:cNvSpPr>
          <p:nvPr>
            <p:ph idx="1"/>
          </p:nvPr>
        </p:nvSpPr>
        <p:spPr>
          <a:xfrm>
            <a:off x="1141412" y="1860698"/>
            <a:ext cx="9469881" cy="4795283"/>
          </a:xfrm>
        </p:spPr>
        <p:txBody>
          <a:bodyPr>
            <a:normAutofit/>
          </a:bodyPr>
          <a:lstStyle/>
          <a:p>
            <a:r>
              <a:rPr lang="en-US" dirty="0"/>
              <a:t>When viewed using the transmission electron microscope, the cytoplasm appears as a three-dimensional lattice-work of strands. </a:t>
            </a:r>
          </a:p>
          <a:p>
            <a:r>
              <a:rPr lang="en-US" dirty="0"/>
              <a:t>The lattice is made of various cytoplasmic proteins. They are scaffolding structures that assist in the process of cell division and in the shape of the cell. </a:t>
            </a:r>
          </a:p>
          <a:p>
            <a:r>
              <a:rPr lang="en-US" dirty="0"/>
              <a:t>The shape-determinant is referred to as the cytoskeleton. It is a network of fibers composed of three types of proteins.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b="1" dirty="0">
                <a:solidFill>
                  <a:schemeClr val="accent4">
                    <a:lumMod val="40000"/>
                    <a:lumOff val="60000"/>
                  </a:schemeClr>
                </a:solidFill>
              </a:rPr>
              <a:t>1. Microtubules or Spindle apparatus</a:t>
            </a:r>
          </a:p>
        </p:txBody>
      </p:sp>
      <p:sp>
        <p:nvSpPr>
          <p:cNvPr id="1048728" name="Content Placeholder 2"/>
          <p:cNvSpPr>
            <a:spLocks noGrp="1"/>
          </p:cNvSpPr>
          <p:nvPr>
            <p:ph idx="1"/>
          </p:nvPr>
        </p:nvSpPr>
        <p:spPr/>
        <p:txBody>
          <a:bodyPr/>
          <a:lstStyle/>
          <a:p>
            <a:r>
              <a:rPr lang="en-US" dirty="0"/>
              <a:t>The microtubules are tubes that are formed by a spiral arrangement of the constituent protein. They function in the movement of the chromosomes to either pole of the cell during the cell division process. The microtubules are also known as the spindle apparatus. </a:t>
            </a:r>
          </a:p>
        </p:txBody>
      </p:sp>
      <p:pic>
        <p:nvPicPr>
          <p:cNvPr id="2097160" name="Picture 3"/>
          <p:cNvPicPr>
            <a:picLocks noChangeAspect="1"/>
          </p:cNvPicPr>
          <p:nvPr/>
        </p:nvPicPr>
        <p:blipFill rotWithShape="1">
          <a:blip r:embed="rId2"/>
          <a:srcRect r="65874"/>
          <a:stretch>
            <a:fillRect/>
          </a:stretch>
        </p:blipFill>
        <p:spPr>
          <a:xfrm>
            <a:off x="6096000" y="4145765"/>
            <a:ext cx="3408978" cy="2712235"/>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p:txBody>
          <a:bodyPr/>
          <a:lstStyle/>
          <a:p>
            <a:r>
              <a:rPr lang="en-US" b="1" dirty="0">
                <a:solidFill>
                  <a:schemeClr val="accent4">
                    <a:lumMod val="40000"/>
                    <a:lumOff val="60000"/>
                  </a:schemeClr>
                </a:solidFill>
              </a:rPr>
              <a:t>Intermediate filaments </a:t>
            </a:r>
          </a:p>
        </p:txBody>
      </p:sp>
      <p:sp>
        <p:nvSpPr>
          <p:cNvPr id="1048730" name="Content Placeholder 2"/>
          <p:cNvSpPr>
            <a:spLocks noGrp="1"/>
          </p:cNvSpPr>
          <p:nvPr>
            <p:ph idx="1"/>
          </p:nvPr>
        </p:nvSpPr>
        <p:spPr>
          <a:xfrm>
            <a:off x="1141412" y="2249486"/>
            <a:ext cx="7534755" cy="3989995"/>
          </a:xfrm>
        </p:spPr>
        <p:txBody>
          <a:bodyPr/>
          <a:lstStyle/>
          <a:p>
            <a:r>
              <a:rPr lang="en-US" dirty="0"/>
              <a:t>Intermediate filaments are stable, durable. They range in diameter from 8-10 nm (intermediate in size compared with thin filaments and microtubules). They are prominent in cells that withstand mechanical stress and are the most insoluble part of the cell. The intermediate filaments can be dissociated by urea. The intermediate filaments act as more rigid scaffolding to maintain the cell shape.</a:t>
            </a:r>
          </a:p>
        </p:txBody>
      </p:sp>
      <p:pic>
        <p:nvPicPr>
          <p:cNvPr id="2097161" name="Picture 3"/>
          <p:cNvPicPr>
            <a:picLocks noChangeAspect="1"/>
          </p:cNvPicPr>
          <p:nvPr/>
        </p:nvPicPr>
        <p:blipFill rotWithShape="1">
          <a:blip r:embed="rId2"/>
          <a:srcRect l="32987" r="31620"/>
          <a:stretch>
            <a:fillRect/>
          </a:stretch>
        </p:blipFill>
        <p:spPr>
          <a:xfrm>
            <a:off x="8676167" y="2366444"/>
            <a:ext cx="3402419" cy="2616542"/>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Title 1"/>
          <p:cNvSpPr>
            <a:spLocks noGrp="1"/>
          </p:cNvSpPr>
          <p:nvPr>
            <p:ph type="title"/>
          </p:nvPr>
        </p:nvSpPr>
        <p:spPr/>
        <p:txBody>
          <a:bodyPr/>
          <a:lstStyle/>
          <a:p>
            <a:r>
              <a:rPr lang="en-US" b="1" dirty="0">
                <a:solidFill>
                  <a:schemeClr val="accent4">
                    <a:lumMod val="40000"/>
                    <a:lumOff val="60000"/>
                  </a:schemeClr>
                </a:solidFill>
              </a:rPr>
              <a:t>Microfilaments</a:t>
            </a:r>
          </a:p>
        </p:txBody>
      </p:sp>
      <p:sp>
        <p:nvSpPr>
          <p:cNvPr id="1048732" name="Content Placeholder 2"/>
          <p:cNvSpPr>
            <a:spLocks noGrp="1"/>
          </p:cNvSpPr>
          <p:nvPr>
            <p:ph idx="1"/>
          </p:nvPr>
        </p:nvSpPr>
        <p:spPr>
          <a:xfrm>
            <a:off x="1141413" y="1637414"/>
            <a:ext cx="7279574" cy="4153787"/>
          </a:xfrm>
        </p:spPr>
        <p:txBody>
          <a:bodyPr>
            <a:normAutofit fontScale="95833"/>
          </a:bodyPr>
          <a:lstStyle/>
          <a:p>
            <a:r>
              <a:rPr lang="en-US" dirty="0"/>
              <a:t>Microfilaments, also called actin filaments, are protein filaments in the cytoplasm of eukaryotic cells that form part of the cytoskeleton. They are primarily composed of polymers of actin, but are modified by and interact with numerous other proteins in the cell. Microfilaments are usually about 7 nm in diameter and made up of two strands of actin. Microfilament functions include cytokinesis, amoeboid movement, cell motility &amp; changes in cell shape. </a:t>
            </a:r>
          </a:p>
        </p:txBody>
      </p:sp>
      <p:pic>
        <p:nvPicPr>
          <p:cNvPr id="2097162" name="Picture 3"/>
          <p:cNvPicPr>
            <a:picLocks noChangeAspect="1"/>
          </p:cNvPicPr>
          <p:nvPr/>
        </p:nvPicPr>
        <p:blipFill rotWithShape="1">
          <a:blip r:embed="rId2"/>
          <a:srcRect l="67611"/>
          <a:stretch>
            <a:fillRect/>
          </a:stretch>
        </p:blipFill>
        <p:spPr>
          <a:xfrm>
            <a:off x="8420987" y="2205789"/>
            <a:ext cx="3072808" cy="3014797"/>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b="1" dirty="0">
                <a:solidFill>
                  <a:schemeClr val="accent4">
                    <a:lumMod val="40000"/>
                    <a:lumOff val="60000"/>
                  </a:schemeClr>
                </a:solidFill>
              </a:rPr>
              <a:t>Cytoplasm of Prokaryotic cell</a:t>
            </a:r>
          </a:p>
        </p:txBody>
      </p:sp>
      <p:sp>
        <p:nvSpPr>
          <p:cNvPr id="1048734" name="Content Placeholder 2"/>
          <p:cNvSpPr>
            <a:spLocks noGrp="1"/>
          </p:cNvSpPr>
          <p:nvPr>
            <p:ph idx="1"/>
          </p:nvPr>
        </p:nvSpPr>
        <p:spPr>
          <a:xfrm>
            <a:off x="1141413" y="2249487"/>
            <a:ext cx="6779844" cy="4353332"/>
          </a:xfrm>
        </p:spPr>
        <p:txBody>
          <a:bodyPr>
            <a:normAutofit fontScale="95833"/>
          </a:bodyPr>
          <a:lstStyle/>
          <a:p>
            <a:r>
              <a:rPr lang="en-US" dirty="0"/>
              <a:t>The cytoplasm of prokaryotes is an aqueous gel that contains cytosol, ribosomes, inclusions and the cytoskeleton. Prokaryotes have only one membrane, the plasma membrane, which encloses the cytoplasm and all of its cellular contents.</a:t>
            </a:r>
          </a:p>
          <a:p>
            <a:r>
              <a:rPr lang="en-US" dirty="0"/>
              <a:t>The cytoplasm is essentially where nearly all the action happens within a prokaryote - metabolic reactions, and the genetic tasks of replication, transcription, and translation. </a:t>
            </a:r>
          </a:p>
        </p:txBody>
      </p:sp>
      <p:pic>
        <p:nvPicPr>
          <p:cNvPr id="2097163" name="Picture 3"/>
          <p:cNvPicPr>
            <a:picLocks noChangeAspect="1"/>
          </p:cNvPicPr>
          <p:nvPr/>
        </p:nvPicPr>
        <p:blipFill>
          <a:blip r:embed="rId2"/>
          <a:stretch>
            <a:fillRect/>
          </a:stretch>
        </p:blipFill>
        <p:spPr>
          <a:xfrm>
            <a:off x="8038214" y="2054602"/>
            <a:ext cx="3934046" cy="32085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E4-2747-463E-9FD3-E5E650A51B28}"/>
              </a:ext>
            </a:extLst>
          </p:cNvPr>
          <p:cNvSpPr>
            <a:spLocks noGrp="1"/>
          </p:cNvSpPr>
          <p:nvPr>
            <p:ph type="title"/>
          </p:nvPr>
        </p:nvSpPr>
        <p:spPr/>
        <p:txBody>
          <a:bodyPr/>
          <a:lstStyle/>
          <a:p>
            <a:r>
              <a:rPr lang="en-US" b="1" u="sng" dirty="0"/>
              <a:t>Membranes of chloroplasts</a:t>
            </a:r>
            <a:br>
              <a:rPr lang="en-US" dirty="0"/>
            </a:br>
            <a:endParaRPr lang="en-US" dirty="0"/>
          </a:p>
        </p:txBody>
      </p:sp>
      <p:sp>
        <p:nvSpPr>
          <p:cNvPr id="3" name="Content Placeholder 2">
            <a:extLst>
              <a:ext uri="{FF2B5EF4-FFF2-40B4-BE49-F238E27FC236}">
                <a16:creationId xmlns:a16="http://schemas.microsoft.com/office/drawing/2014/main" id="{83F7D878-D7FC-4B27-AD06-6F78FF9F8622}"/>
              </a:ext>
            </a:extLst>
          </p:cNvPr>
          <p:cNvSpPr>
            <a:spLocks noGrp="1"/>
          </p:cNvSpPr>
          <p:nvPr>
            <p:ph sz="half" idx="1"/>
          </p:nvPr>
        </p:nvSpPr>
        <p:spPr>
          <a:xfrm>
            <a:off x="2054851" y="1676400"/>
            <a:ext cx="4848225" cy="4953000"/>
          </a:xfrm>
        </p:spPr>
        <p:txBody>
          <a:bodyPr>
            <a:normAutofit/>
          </a:bodyPr>
          <a:lstStyle/>
          <a:p>
            <a:pPr marL="0" indent="0">
              <a:buNone/>
            </a:pPr>
            <a:endParaRPr lang="en-US" dirty="0"/>
          </a:p>
          <a:p>
            <a:pPr lvl="0"/>
            <a:r>
              <a:rPr lang="en-US" sz="2400" dirty="0"/>
              <a:t>Chloroplasts thus have three different membranes, the outer, the inner and the thylakoid membrane.</a:t>
            </a:r>
          </a:p>
          <a:p>
            <a:pPr lvl="0"/>
            <a:r>
              <a:rPr lang="en-US" sz="2400" dirty="0"/>
              <a:t>The thylakoid membrane consists of lipoprotein with a greater amount of lipids which are galactolipids, sulpholipids, phospholipids. </a:t>
            </a:r>
          </a:p>
          <a:p>
            <a:endParaRPr lang="en-US" dirty="0"/>
          </a:p>
        </p:txBody>
      </p:sp>
      <p:pic>
        <p:nvPicPr>
          <p:cNvPr id="11" name="Content Placeholder 10">
            <a:extLst>
              <a:ext uri="{FF2B5EF4-FFF2-40B4-BE49-F238E27FC236}">
                <a16:creationId xmlns:a16="http://schemas.microsoft.com/office/drawing/2014/main" id="{CC1013F0-AD46-43CE-9CBB-183534D1D46E}"/>
              </a:ext>
            </a:extLst>
          </p:cNvPr>
          <p:cNvPicPr>
            <a:picLocks noGrp="1" noChangeAspect="1"/>
          </p:cNvPicPr>
          <p:nvPr>
            <p:ph sz="half" idx="2"/>
          </p:nvPr>
        </p:nvPicPr>
        <p:blipFill>
          <a:blip r:embed="rId2"/>
          <a:stretch>
            <a:fillRect/>
          </a:stretch>
        </p:blipFill>
        <p:spPr>
          <a:xfrm>
            <a:off x="7191374" y="2314072"/>
            <a:ext cx="4848225" cy="3823324"/>
          </a:xfrm>
          <a:prstGeom prst="rect">
            <a:avLst/>
          </a:prstGeom>
        </p:spPr>
      </p:pic>
      <p:sp>
        <p:nvSpPr>
          <p:cNvPr id="12" name="Slide Number Placeholder 11">
            <a:extLst>
              <a:ext uri="{FF2B5EF4-FFF2-40B4-BE49-F238E27FC236}">
                <a16:creationId xmlns:a16="http://schemas.microsoft.com/office/drawing/2014/main" id="{939D00E3-BC03-43BC-A92A-DE111A6E7922}"/>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685813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6"/>
          <p:cNvSpPr>
            <a:spLocks noGrp="1"/>
          </p:cNvSpPr>
          <p:nvPr>
            <p:ph type="title"/>
          </p:nvPr>
        </p:nvSpPr>
        <p:spPr/>
        <p:txBody>
          <a:bodyPr/>
          <a:lstStyle/>
          <a:p>
            <a:r>
              <a:rPr lang="en-US" b="1" dirty="0">
                <a:solidFill>
                  <a:schemeClr val="accent4">
                    <a:lumMod val="40000"/>
                    <a:lumOff val="60000"/>
                  </a:schemeClr>
                </a:solidFill>
              </a:rPr>
              <a:t>Cytosol  of Prokaryotic cells</a:t>
            </a:r>
          </a:p>
        </p:txBody>
      </p:sp>
      <p:sp>
        <p:nvSpPr>
          <p:cNvPr id="1048736" name="Content Placeholder 7"/>
          <p:cNvSpPr>
            <a:spLocks noGrp="1"/>
          </p:cNvSpPr>
          <p:nvPr>
            <p:ph idx="1"/>
          </p:nvPr>
        </p:nvSpPr>
        <p:spPr>
          <a:xfrm>
            <a:off x="1141412" y="1733108"/>
            <a:ext cx="9905999" cy="4805916"/>
          </a:xfrm>
        </p:spPr>
        <p:txBody>
          <a:bodyPr>
            <a:normAutofit fontScale="95833"/>
          </a:bodyPr>
          <a:lstStyle/>
          <a:p>
            <a:r>
              <a:rPr lang="en-US" dirty="0"/>
              <a:t>The cytoplasm is made up of the cytosol and insoluble suspended particles. The cytosol refers to the water and anything that is soluble and dissolved in it such as ions and soluble proteins. </a:t>
            </a:r>
          </a:p>
          <a:p>
            <a:r>
              <a:rPr lang="en-US" dirty="0"/>
              <a:t> Cytosol is the intracellular fluid, not including the contents within the organelles.</a:t>
            </a:r>
          </a:p>
          <a:p>
            <a:pPr marL="0" indent="0">
              <a:buNone/>
            </a:pPr>
            <a:r>
              <a:rPr lang="en-US" dirty="0"/>
              <a:t>Characteristics of cytosol:</a:t>
            </a:r>
          </a:p>
          <a:p>
            <a:r>
              <a:rPr lang="en-US" dirty="0"/>
              <a:t>7.0 -7.4 pH range</a:t>
            </a:r>
          </a:p>
          <a:p>
            <a:r>
              <a:rPr lang="en-US" dirty="0"/>
              <a:t>Viscosity similar to water</a:t>
            </a:r>
          </a:p>
          <a:p>
            <a:r>
              <a:rPr lang="en-US" dirty="0"/>
              <a:t>Less than 0.0002 mM of calcium ions concentration</a:t>
            </a:r>
          </a:p>
          <a:p>
            <a:r>
              <a:rPr lang="en-US" dirty="0"/>
              <a:t>High amount of charged macromolecules</a:t>
            </a:r>
          </a:p>
          <a:p>
            <a:endParaRPr lang="en-US" dirty="0"/>
          </a:p>
        </p:txBody>
      </p:sp>
      <p:pic>
        <p:nvPicPr>
          <p:cNvPr id="2097164" name="Picture 8"/>
          <p:cNvPicPr>
            <a:picLocks noChangeAspect="1"/>
          </p:cNvPicPr>
          <p:nvPr/>
        </p:nvPicPr>
        <p:blipFill>
          <a:blip r:embed="rId2"/>
          <a:stretch>
            <a:fillRect/>
          </a:stretch>
        </p:blipFill>
        <p:spPr>
          <a:xfrm>
            <a:off x="8706776" y="3625700"/>
            <a:ext cx="3154590" cy="2913323"/>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Title 1"/>
          <p:cNvSpPr>
            <a:spLocks noGrp="1"/>
          </p:cNvSpPr>
          <p:nvPr>
            <p:ph type="title"/>
          </p:nvPr>
        </p:nvSpPr>
        <p:spPr/>
        <p:txBody>
          <a:bodyPr/>
          <a:lstStyle/>
          <a:p>
            <a:r>
              <a:rPr lang="en-US" dirty="0"/>
              <a:t> </a:t>
            </a:r>
            <a:r>
              <a:rPr lang="en-US" b="1" dirty="0">
                <a:solidFill>
                  <a:schemeClr val="accent4">
                    <a:lumMod val="40000"/>
                    <a:lumOff val="60000"/>
                  </a:schemeClr>
                </a:solidFill>
              </a:rPr>
              <a:t>Inclusions of Prokaryotic Cells</a:t>
            </a:r>
          </a:p>
        </p:txBody>
      </p:sp>
      <p:sp>
        <p:nvSpPr>
          <p:cNvPr id="1048738" name="Content Placeholder 2"/>
          <p:cNvSpPr>
            <a:spLocks noGrp="1"/>
          </p:cNvSpPr>
          <p:nvPr>
            <p:ph idx="1"/>
          </p:nvPr>
        </p:nvSpPr>
        <p:spPr/>
        <p:txBody>
          <a:bodyPr/>
          <a:lstStyle/>
          <a:p>
            <a:r>
              <a:rPr lang="en-US" dirty="0"/>
              <a:t>Inclusions are reserves of nutrients and other chemicals, substances which the cells have an excess of and stores in deposits throughout the cytoplasm. A cell may have inclusions composed of lipids, carbohydrates or compounds containing various elements. Some inclusions even store gasses which function to control buoyancy in aquatic bacteria. Certain types of bacteria form unique inclusions that can be useful in aiding with bacterial identification.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
          <p:cNvSpPr>
            <a:spLocks noGrp="1"/>
          </p:cNvSpPr>
          <p:nvPr>
            <p:ph type="title"/>
          </p:nvPr>
        </p:nvSpPr>
        <p:spPr>
          <a:xfrm>
            <a:off x="1141413" y="1169580"/>
            <a:ext cx="9905998" cy="1467294"/>
          </a:xfrm>
        </p:spPr>
        <p:txBody>
          <a:bodyPr/>
          <a:lstStyle/>
          <a:p>
            <a:r>
              <a:rPr lang="en-US" b="1" dirty="0">
                <a:solidFill>
                  <a:schemeClr val="accent4">
                    <a:lumMod val="40000"/>
                    <a:lumOff val="60000"/>
                  </a:schemeClr>
                </a:solidFill>
              </a:rPr>
              <a:t>Cytoskeleton of Prokaryotes</a:t>
            </a:r>
          </a:p>
        </p:txBody>
      </p:sp>
      <p:sp>
        <p:nvSpPr>
          <p:cNvPr id="1048740" name="Content Placeholder 2"/>
          <p:cNvSpPr>
            <a:spLocks noGrp="1"/>
          </p:cNvSpPr>
          <p:nvPr>
            <p:ph idx="1"/>
          </p:nvPr>
        </p:nvSpPr>
        <p:spPr>
          <a:xfrm>
            <a:off x="1141412" y="2860158"/>
            <a:ext cx="9778225" cy="3379323"/>
          </a:xfrm>
        </p:spPr>
        <p:txBody>
          <a:bodyPr/>
          <a:lstStyle/>
          <a:p>
            <a:r>
              <a:rPr lang="en-US" dirty="0"/>
              <a:t>The cytoskeleton, a network of protein fibers within the cell, was thought, until recently, to be present only in eukaryotic cells. It is now known that rod shaped bacteria, and bacteria-like prokaryotes called Archaea, also have a cytoskeleton functionally similar to that of eukaryotes. The cytoskeleton plays a role in cell division and maintaining cell shape and structure. Cocci shaped (round) bacteria are not believed to possess a cytoskeleton.</a:t>
            </a:r>
          </a:p>
        </p:txBody>
      </p:sp>
      <p:pic>
        <p:nvPicPr>
          <p:cNvPr id="2097165" name="Picture 3"/>
          <p:cNvPicPr>
            <a:picLocks noChangeAspect="1"/>
          </p:cNvPicPr>
          <p:nvPr/>
        </p:nvPicPr>
        <p:blipFill>
          <a:blip r:embed="rId2"/>
          <a:stretch>
            <a:fillRect/>
          </a:stretch>
        </p:blipFill>
        <p:spPr>
          <a:xfrm>
            <a:off x="8165805" y="393405"/>
            <a:ext cx="2881606" cy="2355111"/>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Title 1"/>
          <p:cNvSpPr>
            <a:spLocks noGrp="1"/>
          </p:cNvSpPr>
          <p:nvPr>
            <p:ph type="title"/>
          </p:nvPr>
        </p:nvSpPr>
        <p:spPr/>
        <p:txBody>
          <a:bodyPr/>
          <a:lstStyle/>
          <a:p>
            <a:r>
              <a:rPr lang="en-US" b="1" dirty="0">
                <a:solidFill>
                  <a:schemeClr val="accent4">
                    <a:lumMod val="40000"/>
                    <a:lumOff val="60000"/>
                  </a:schemeClr>
                </a:solidFill>
              </a:rPr>
              <a:t>Primary parts of cytoplasm</a:t>
            </a:r>
          </a:p>
        </p:txBody>
      </p:sp>
      <p:sp>
        <p:nvSpPr>
          <p:cNvPr id="1048742" name="Content Placeholder 2"/>
          <p:cNvSpPr>
            <a:spLocks noGrp="1"/>
          </p:cNvSpPr>
          <p:nvPr>
            <p:ph idx="1"/>
          </p:nvPr>
        </p:nvSpPr>
        <p:spPr>
          <a:xfrm>
            <a:off x="1141413" y="2249486"/>
            <a:ext cx="5174328" cy="4236373"/>
          </a:xfrm>
        </p:spPr>
        <p:txBody>
          <a:bodyPr>
            <a:normAutofit fontScale="95833"/>
          </a:bodyPr>
          <a:lstStyle/>
          <a:p>
            <a:endParaRPr lang="en-US" dirty="0"/>
          </a:p>
          <a:p>
            <a:pPr>
              <a:buFont typeface="Wingdings" panose="05000000000000000000" pitchFamily="2" charset="2"/>
              <a:buChar char="§"/>
            </a:pPr>
            <a:r>
              <a:rPr lang="en-US" b="1" dirty="0">
                <a:solidFill>
                  <a:srgbClr val="FFFF00"/>
                </a:solidFill>
              </a:rPr>
              <a:t>Ectoplasm</a:t>
            </a:r>
          </a:p>
          <a:p>
            <a:pPr marL="0" indent="0">
              <a:buNone/>
            </a:pPr>
            <a:r>
              <a:rPr lang="en-US" dirty="0"/>
              <a:t>The ectoplasm is the more gel-like peripheral portion of the cytoplasm of a cell</a:t>
            </a:r>
          </a:p>
          <a:p>
            <a:pPr>
              <a:buFont typeface="Wingdings" panose="05000000000000000000" pitchFamily="2" charset="2"/>
              <a:buChar char="§"/>
            </a:pPr>
            <a:r>
              <a:rPr lang="en-US" b="1" dirty="0">
                <a:solidFill>
                  <a:srgbClr val="FFFF00"/>
                </a:solidFill>
              </a:rPr>
              <a:t>Endoplasm</a:t>
            </a:r>
          </a:p>
          <a:p>
            <a:pPr marL="0" indent="0">
              <a:buNone/>
            </a:pPr>
            <a:r>
              <a:rPr lang="en-US" dirty="0"/>
              <a:t>The endoplasm is the central area of the cytoplasm that contains the organelles</a:t>
            </a:r>
          </a:p>
        </p:txBody>
      </p:sp>
      <p:pic>
        <p:nvPicPr>
          <p:cNvPr id="2097166" name="Picture 4"/>
          <p:cNvPicPr>
            <a:picLocks noChangeAspect="1"/>
          </p:cNvPicPr>
          <p:nvPr/>
        </p:nvPicPr>
        <p:blipFill>
          <a:blip r:embed="rId2"/>
          <a:stretch>
            <a:fillRect/>
          </a:stretch>
        </p:blipFill>
        <p:spPr>
          <a:xfrm>
            <a:off x="6443330" y="2097088"/>
            <a:ext cx="4263656" cy="3421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1"/>
          <p:cNvSpPr>
            <a:spLocks noGrp="1"/>
          </p:cNvSpPr>
          <p:nvPr>
            <p:ph type="title"/>
          </p:nvPr>
        </p:nvSpPr>
        <p:spPr/>
        <p:txBody>
          <a:bodyPr/>
          <a:lstStyle/>
          <a:p>
            <a:r>
              <a:rPr lang="en-US" b="1" dirty="0">
                <a:solidFill>
                  <a:schemeClr val="accent4">
                    <a:lumMod val="40000"/>
                    <a:lumOff val="60000"/>
                  </a:schemeClr>
                </a:solidFill>
              </a:rPr>
              <a:t>In Amoeba</a:t>
            </a:r>
          </a:p>
        </p:txBody>
      </p:sp>
      <p:sp>
        <p:nvSpPr>
          <p:cNvPr id="1048744" name="Content Placeholder 2"/>
          <p:cNvSpPr>
            <a:spLocks noGrp="1"/>
          </p:cNvSpPr>
          <p:nvPr>
            <p:ph idx="1"/>
          </p:nvPr>
        </p:nvSpPr>
        <p:spPr>
          <a:xfrm>
            <a:off x="1141412" y="2249486"/>
            <a:ext cx="9905999" cy="3989995"/>
          </a:xfrm>
        </p:spPr>
        <p:txBody>
          <a:bodyPr>
            <a:normAutofit/>
          </a:bodyPr>
          <a:lstStyle/>
          <a:p>
            <a:r>
              <a:rPr lang="en-US" dirty="0"/>
              <a:t>Endoplasm and ectoplasm are names for the inner and outer portions of an amoeba’s cytoplasm. Ectoplasm is the clear outer cytoplasmic layer of an amoeba. Endoplasm, on the other hand, is the inner granule-rich cytoplasm of the amoeba.</a:t>
            </a:r>
          </a:p>
          <a:p>
            <a:r>
              <a:rPr lang="en-US" dirty="0"/>
              <a:t>An amoeba is a single cell microorganism made up of a nucleus and cytoplasm. Its ectoplasm is a clear gel, while the endoplasm is more fluid or watery and houses the majority of the cell’s granules and minute structures. The endoplasm makes up the bulk of the cell.</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b="1" dirty="0">
                <a:solidFill>
                  <a:schemeClr val="accent4">
                    <a:lumMod val="40000"/>
                    <a:lumOff val="60000"/>
                  </a:schemeClr>
                </a:solidFill>
              </a:rPr>
              <a:t>Endoplasm</a:t>
            </a:r>
          </a:p>
        </p:txBody>
      </p:sp>
      <p:sp>
        <p:nvSpPr>
          <p:cNvPr id="1048746" name="Content Placeholder 2"/>
          <p:cNvSpPr>
            <a:spLocks noGrp="1"/>
          </p:cNvSpPr>
          <p:nvPr>
            <p:ph idx="1"/>
          </p:nvPr>
        </p:nvSpPr>
        <p:spPr>
          <a:xfrm>
            <a:off x="1152045" y="1743740"/>
            <a:ext cx="9905999" cy="4890975"/>
          </a:xfrm>
        </p:spPr>
        <p:txBody>
          <a:bodyPr>
            <a:normAutofit fontScale="91667" lnSpcReduction="10000"/>
          </a:bodyPr>
          <a:lstStyle/>
          <a:p>
            <a:r>
              <a:rPr lang="en-US" dirty="0"/>
              <a:t> The endoplasm helps the amoeba with locomotion or movement. Since amoeba move by flowing its cytoplasm over surfaces, flowing the endoplasm in different directions moves the cell along. Some of the other components of the endoplasm include:</a:t>
            </a:r>
          </a:p>
          <a:p>
            <a:r>
              <a:rPr lang="en-US" dirty="0"/>
              <a:t>Amino acids</a:t>
            </a:r>
          </a:p>
          <a:p>
            <a:r>
              <a:rPr lang="en-US" dirty="0"/>
              <a:t>Carbohydrates</a:t>
            </a:r>
          </a:p>
          <a:p>
            <a:r>
              <a:rPr lang="en-US" dirty="0"/>
              <a:t>Lipids</a:t>
            </a:r>
          </a:p>
          <a:p>
            <a:r>
              <a:rPr lang="en-US" dirty="0"/>
              <a:t>Enzymes</a:t>
            </a:r>
          </a:p>
          <a:p>
            <a:r>
              <a:rPr lang="en-US" dirty="0"/>
              <a:t>Water</a:t>
            </a:r>
          </a:p>
          <a:p>
            <a:r>
              <a:rPr lang="en-US" dirty="0"/>
              <a:t>Inorganic Ions</a:t>
            </a:r>
          </a:p>
          <a:p>
            <a:r>
              <a:rPr lang="en-US" dirty="0"/>
              <a:t>Various molecular compounds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n-US" b="1" dirty="0">
                <a:solidFill>
                  <a:schemeClr val="accent4">
                    <a:lumMod val="40000"/>
                    <a:lumOff val="60000"/>
                  </a:schemeClr>
                </a:solidFill>
              </a:rPr>
              <a:t>Ectoplasm </a:t>
            </a:r>
          </a:p>
        </p:txBody>
      </p:sp>
      <p:sp>
        <p:nvSpPr>
          <p:cNvPr id="1048748" name="Content Placeholder 2"/>
          <p:cNvSpPr>
            <a:spLocks noGrp="1"/>
          </p:cNvSpPr>
          <p:nvPr>
            <p:ph idx="1"/>
          </p:nvPr>
        </p:nvSpPr>
        <p:spPr>
          <a:xfrm>
            <a:off x="1141413" y="1903228"/>
            <a:ext cx="9905999" cy="4688957"/>
          </a:xfrm>
        </p:spPr>
        <p:txBody>
          <a:bodyPr>
            <a:normAutofit fontScale="99167" lnSpcReduction="10000"/>
          </a:bodyPr>
          <a:lstStyle/>
          <a:p>
            <a:r>
              <a:rPr lang="en-US" dirty="0"/>
              <a:t>The ectoplasm also is responsible for changing the direction of the pseudopodium. When the alkalinity and acidity of the water changes, the location of the pseudopodium changes. Slight changes in the alkalinity or acidity impedes movement or causes the cytoplasm to start flowing. Some of the main characteristics of the ectoplasm include:</a:t>
            </a:r>
          </a:p>
          <a:p>
            <a:r>
              <a:rPr lang="en-US" dirty="0"/>
              <a:t>Non-granulated</a:t>
            </a:r>
          </a:p>
          <a:p>
            <a:r>
              <a:rPr lang="en-US" dirty="0"/>
              <a:t>Less dense and thus more clear</a:t>
            </a:r>
          </a:p>
          <a:p>
            <a:r>
              <a:rPr lang="en-US" dirty="0"/>
              <a:t>Thin and superficial</a:t>
            </a:r>
          </a:p>
          <a:p>
            <a:r>
              <a:rPr lang="en-US" dirty="0"/>
              <a:t>Contains actin filaments in higher numbers (this provides the cell membrane with elastic support) </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b="1" dirty="0">
                <a:solidFill>
                  <a:schemeClr val="accent4">
                    <a:lumMod val="40000"/>
                    <a:lumOff val="60000"/>
                  </a:schemeClr>
                </a:solidFill>
              </a:rPr>
              <a:t>Components</a:t>
            </a:r>
          </a:p>
        </p:txBody>
      </p:sp>
      <p:sp>
        <p:nvSpPr>
          <p:cNvPr id="1048750" name="Content Placeholder 2"/>
          <p:cNvSpPr>
            <a:spLocks noGrp="1"/>
          </p:cNvSpPr>
          <p:nvPr>
            <p:ph idx="1"/>
          </p:nvPr>
        </p:nvSpPr>
        <p:spPr/>
        <p:txBody>
          <a:bodyPr/>
          <a:lstStyle/>
          <a:p>
            <a:r>
              <a:rPr lang="en-US" dirty="0"/>
              <a:t>Prokaryotic cells, such as bacteria and archaeans, do not have a membrane-bound nucleus. In these cells, the cytoplasm consists of all of the contents of the cell inside the plasma membrane. In eukaryotic cells, such as plant and animal cells, the cytoplasm consists of three main components. They are the </a:t>
            </a:r>
            <a:r>
              <a:rPr lang="en-US" dirty="0">
                <a:solidFill>
                  <a:srgbClr val="FFFF00"/>
                </a:solidFill>
              </a:rPr>
              <a:t>cytosol, organelles</a:t>
            </a:r>
            <a:r>
              <a:rPr lang="en-US" dirty="0"/>
              <a:t>, and various particles and granules called </a:t>
            </a:r>
            <a:r>
              <a:rPr lang="en-US" dirty="0">
                <a:solidFill>
                  <a:srgbClr val="FFFF00"/>
                </a:solidFill>
              </a:rPr>
              <a:t>cytoplasmic inclusions</a:t>
            </a:r>
            <a:r>
              <a:rPr lang="en-US" dirty="0"/>
              <a: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p:txBody>
          <a:bodyPr/>
          <a:lstStyle/>
          <a:p>
            <a:r>
              <a:rPr lang="en-US" b="1" dirty="0">
                <a:solidFill>
                  <a:schemeClr val="accent4">
                    <a:lumMod val="40000"/>
                    <a:lumOff val="60000"/>
                  </a:schemeClr>
                </a:solidFill>
              </a:rPr>
              <a:t>Cytoplasmic inclusions</a:t>
            </a:r>
          </a:p>
        </p:txBody>
      </p:sp>
      <p:sp>
        <p:nvSpPr>
          <p:cNvPr id="1048752" name="Content Placeholder 2"/>
          <p:cNvSpPr>
            <a:spLocks noGrp="1"/>
          </p:cNvSpPr>
          <p:nvPr>
            <p:ph idx="1"/>
          </p:nvPr>
        </p:nvSpPr>
        <p:spPr>
          <a:xfrm>
            <a:off x="1141412" y="2249487"/>
            <a:ext cx="9905999" cy="4289536"/>
          </a:xfrm>
        </p:spPr>
        <p:txBody>
          <a:bodyPr>
            <a:normAutofit fontScale="95833"/>
          </a:bodyPr>
          <a:lstStyle/>
          <a:p>
            <a:r>
              <a:rPr lang="en-US" dirty="0"/>
              <a:t>Cytoplasmic inclusions are particles that are temporarily suspended in the cytoplasm. Inclusions consist of macromolecules and granules. Three types of inclusions found in the cytoplasm are secretory inclusions, nutritive inclusions, and pigment granules.</a:t>
            </a:r>
          </a:p>
          <a:p>
            <a:r>
              <a:rPr lang="en-US" dirty="0"/>
              <a:t> Examples of secretory inclusions are proteins, enzymes, and acids. </a:t>
            </a:r>
          </a:p>
          <a:p>
            <a:r>
              <a:rPr lang="en-US" dirty="0"/>
              <a:t>Glycogen (glucose storage molecule) and lipids are examples of nutritive inclusions.</a:t>
            </a:r>
          </a:p>
          <a:p>
            <a:r>
              <a:rPr lang="en-US" dirty="0"/>
              <a:t> Melanin found in skin cells is an example of a pigment granule inclusion.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
          <p:cNvSpPr>
            <a:spLocks noGrp="1"/>
          </p:cNvSpPr>
          <p:nvPr>
            <p:ph type="title"/>
          </p:nvPr>
        </p:nvSpPr>
        <p:spPr/>
        <p:txBody>
          <a:bodyPr/>
          <a:lstStyle/>
          <a:p>
            <a:r>
              <a:rPr lang="en-US" b="1" dirty="0">
                <a:solidFill>
                  <a:schemeClr val="accent4">
                    <a:lumMod val="40000"/>
                    <a:lumOff val="60000"/>
                  </a:schemeClr>
                </a:solidFill>
              </a:rPr>
              <a:t>Cytoplasmic Streaming</a:t>
            </a:r>
          </a:p>
        </p:txBody>
      </p:sp>
      <p:sp>
        <p:nvSpPr>
          <p:cNvPr id="1048754" name="Content Placeholder 2"/>
          <p:cNvSpPr>
            <a:spLocks noGrp="1"/>
          </p:cNvSpPr>
          <p:nvPr>
            <p:ph idx="1"/>
          </p:nvPr>
        </p:nvSpPr>
        <p:spPr>
          <a:xfrm>
            <a:off x="1141413" y="2249487"/>
            <a:ext cx="7173248" cy="3541714"/>
          </a:xfrm>
        </p:spPr>
        <p:txBody>
          <a:bodyPr>
            <a:normAutofit lnSpcReduction="10000"/>
          </a:bodyPr>
          <a:lstStyle/>
          <a:p>
            <a:r>
              <a:rPr lang="en-US" dirty="0"/>
              <a:t>Cytoplasmic streaming, or </a:t>
            </a:r>
            <a:r>
              <a:rPr lang="en-US" b="1" dirty="0">
                <a:solidFill>
                  <a:srgbClr val="FFFF00"/>
                </a:solidFill>
              </a:rPr>
              <a:t>cyclosis</a:t>
            </a:r>
            <a:r>
              <a:rPr lang="en-US" dirty="0"/>
              <a:t>, is a process by which substances are circulated within a cell. Cytoplasmic streaming occurs in a number of cell types including plant cells, amoeba, protozoa, and fungi. Cytoplasmic movement may be influenced by several factors including the presence of certain chemicals, hormones, or changes in light or temperature.</a:t>
            </a:r>
          </a:p>
        </p:txBody>
      </p:sp>
      <p:pic>
        <p:nvPicPr>
          <p:cNvPr id="2097167" name="Picture 3"/>
          <p:cNvPicPr>
            <a:picLocks noChangeAspect="1"/>
          </p:cNvPicPr>
          <p:nvPr/>
        </p:nvPicPr>
        <p:blipFill>
          <a:blip r:embed="rId2"/>
          <a:stretch>
            <a:fillRect/>
          </a:stretch>
        </p:blipFill>
        <p:spPr>
          <a:xfrm>
            <a:off x="8314660" y="2249487"/>
            <a:ext cx="3423683" cy="25114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367C-514D-4C85-BD60-4FD1F4576753}"/>
              </a:ext>
            </a:extLst>
          </p:cNvPr>
          <p:cNvSpPr>
            <a:spLocks noGrp="1"/>
          </p:cNvSpPr>
          <p:nvPr>
            <p:ph type="title"/>
          </p:nvPr>
        </p:nvSpPr>
        <p:spPr/>
        <p:txBody>
          <a:bodyPr/>
          <a:lstStyle/>
          <a:p>
            <a:r>
              <a:rPr lang="en-US" b="1" dirty="0"/>
              <a:t>Plastoglobuli</a:t>
            </a:r>
          </a:p>
        </p:txBody>
      </p:sp>
      <p:sp>
        <p:nvSpPr>
          <p:cNvPr id="3" name="Content Placeholder 2">
            <a:extLst>
              <a:ext uri="{FF2B5EF4-FFF2-40B4-BE49-F238E27FC236}">
                <a16:creationId xmlns:a16="http://schemas.microsoft.com/office/drawing/2014/main" id="{F3BBF962-4663-47EC-B942-06244D2EF7BB}"/>
              </a:ext>
            </a:extLst>
          </p:cNvPr>
          <p:cNvSpPr>
            <a:spLocks noGrp="1"/>
          </p:cNvSpPr>
          <p:nvPr>
            <p:ph idx="1"/>
          </p:nvPr>
        </p:nvSpPr>
        <p:spPr>
          <a:xfrm>
            <a:off x="1905000" y="1676400"/>
            <a:ext cx="9599612" cy="4234822"/>
          </a:xfrm>
        </p:spPr>
        <p:txBody>
          <a:bodyPr>
            <a:normAutofit/>
          </a:bodyPr>
          <a:lstStyle/>
          <a:p>
            <a:pPr lvl="0"/>
            <a:r>
              <a:rPr lang="en-US" sz="2800" dirty="0">
                <a:latin typeface="Times New Roman" panose="02020603050405020304" pitchFamily="18" charset="0"/>
                <a:cs typeface="Times New Roman" panose="02020603050405020304" pitchFamily="18" charset="0"/>
              </a:rPr>
              <a:t>Plastoglobuli (PGs) are plastid lipoprotein particles surrounded by a membrane lipid monolayer. </a:t>
            </a:r>
          </a:p>
          <a:p>
            <a:pPr lvl="0"/>
            <a:r>
              <a:rPr lang="en-US" sz="2800" dirty="0">
                <a:latin typeface="Times New Roman" panose="02020603050405020304" pitchFamily="18" charset="0"/>
                <a:cs typeface="Times New Roman" panose="02020603050405020304" pitchFamily="18" charset="0"/>
              </a:rPr>
              <a:t>PGs contain small specialized proteomes and metabolomes. </a:t>
            </a:r>
          </a:p>
          <a:p>
            <a:pPr lvl="0"/>
            <a:r>
              <a:rPr lang="en-US" sz="2800" dirty="0">
                <a:latin typeface="Times New Roman" panose="02020603050405020304" pitchFamily="18" charset="0"/>
                <a:cs typeface="Times New Roman" panose="02020603050405020304" pitchFamily="18" charset="0"/>
              </a:rPr>
              <a:t>They are present in different plastid types (e.g., chloroplasts, chromoplasts, and elaioplasts) and are dynamic in size and shape in response to abiotic stress or developmental transitions.</a:t>
            </a:r>
          </a:p>
          <a:p>
            <a:pPr marL="0" indent="0">
              <a:buNone/>
            </a:pPr>
            <a:endParaRPr lang="en-US" dirty="0"/>
          </a:p>
        </p:txBody>
      </p:sp>
      <p:sp>
        <p:nvSpPr>
          <p:cNvPr id="5" name="Slide Number Placeholder 4">
            <a:extLst>
              <a:ext uri="{FF2B5EF4-FFF2-40B4-BE49-F238E27FC236}">
                <a16:creationId xmlns:a16="http://schemas.microsoft.com/office/drawing/2014/main" id="{DD05B7DE-F90A-4A75-941D-25C9930F12C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1768805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b="1" dirty="0">
                <a:solidFill>
                  <a:schemeClr val="accent4">
                    <a:lumMod val="40000"/>
                    <a:lumOff val="60000"/>
                  </a:schemeClr>
                </a:solidFill>
              </a:rPr>
              <a:t>Impotance of Cytoplasmic streaming</a:t>
            </a:r>
          </a:p>
        </p:txBody>
      </p:sp>
      <p:sp>
        <p:nvSpPr>
          <p:cNvPr id="1048756" name="Content Placeholder 2"/>
          <p:cNvSpPr>
            <a:spLocks noGrp="1"/>
          </p:cNvSpPr>
          <p:nvPr>
            <p:ph idx="1"/>
          </p:nvPr>
        </p:nvSpPr>
        <p:spPr>
          <a:xfrm>
            <a:off x="1141412" y="2249486"/>
            <a:ext cx="9905999" cy="4385229"/>
          </a:xfrm>
        </p:spPr>
        <p:txBody>
          <a:bodyPr>
            <a:normAutofit/>
          </a:bodyPr>
          <a:lstStyle/>
          <a:p>
            <a:r>
              <a:rPr lang="en-US" dirty="0"/>
              <a:t>Plants employ cyclosis to shuttle chloroplasts to areas receiving the most available sunlight. Chloroplasts are the plant organelles responsible for photosynthesis and require light for the process. In protists, such as amoebae and slime molds, cytoplasmic streaming is used for locomotion. Temporary extensions of the cytoplasm known as pseudopodia are generated that are valuable for movement and capturing food. Cytoplasmic streaming is also required for cell division as the cytoplasm must be distributed among daughter cells formed in mitosis and meiosis.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p:txBody>
          <a:bodyPr/>
          <a:lstStyle/>
          <a:p>
            <a:r>
              <a:rPr lang="en-US" b="1" dirty="0">
                <a:solidFill>
                  <a:schemeClr val="accent4">
                    <a:lumMod val="40000"/>
                    <a:lumOff val="60000"/>
                  </a:schemeClr>
                </a:solidFill>
              </a:rPr>
              <a:t>Cell Membrane and Cytoplasm</a:t>
            </a:r>
          </a:p>
        </p:txBody>
      </p:sp>
      <p:sp>
        <p:nvSpPr>
          <p:cNvPr id="1048758" name="Content Placeholder 2"/>
          <p:cNvSpPr>
            <a:spLocks noGrp="1"/>
          </p:cNvSpPr>
          <p:nvPr>
            <p:ph idx="1"/>
          </p:nvPr>
        </p:nvSpPr>
        <p:spPr>
          <a:xfrm>
            <a:off x="1141413" y="2249486"/>
            <a:ext cx="6592967" cy="4268271"/>
          </a:xfrm>
        </p:spPr>
        <p:txBody>
          <a:bodyPr/>
          <a:lstStyle/>
          <a:p>
            <a:r>
              <a:rPr lang="en-US" dirty="0"/>
              <a:t>The cell membrane or plasma membrane is the structure that keeps cytoplasm from spilling out of a cell. This membrane is composed of phospholipids, which form a lipid bilayer that separates the contents of a cell from the extracellular fluid. </a:t>
            </a:r>
          </a:p>
          <a:p>
            <a:r>
              <a:rPr lang="en-US" dirty="0"/>
              <a:t> Extracellular fluid, proteins, lipids, and other molecules may be added to a cell's cytoplasm by endocytosis. </a:t>
            </a:r>
          </a:p>
        </p:txBody>
      </p:sp>
      <p:pic>
        <p:nvPicPr>
          <p:cNvPr id="2097168" name="Picture 3"/>
          <p:cNvPicPr>
            <a:picLocks noChangeAspect="1"/>
          </p:cNvPicPr>
          <p:nvPr/>
        </p:nvPicPr>
        <p:blipFill>
          <a:blip r:embed="rId2"/>
          <a:stretch>
            <a:fillRect/>
          </a:stretch>
        </p:blipFill>
        <p:spPr>
          <a:xfrm>
            <a:off x="7734380" y="2451777"/>
            <a:ext cx="3889585" cy="2779442"/>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Title 1"/>
          <p:cNvSpPr>
            <a:spLocks noGrp="1"/>
          </p:cNvSpPr>
          <p:nvPr>
            <p:ph type="title"/>
          </p:nvPr>
        </p:nvSpPr>
        <p:spPr>
          <a:xfrm>
            <a:off x="1141413" y="489100"/>
            <a:ext cx="9905998" cy="1286538"/>
          </a:xfrm>
        </p:spPr>
        <p:txBody>
          <a:bodyPr/>
          <a:lstStyle/>
          <a:p>
            <a:r>
              <a:rPr lang="en-US" b="1" dirty="0">
                <a:solidFill>
                  <a:schemeClr val="accent4">
                    <a:lumMod val="40000"/>
                    <a:lumOff val="60000"/>
                  </a:schemeClr>
                </a:solidFill>
              </a:rPr>
              <a:t>Functions of Cytoplasm</a:t>
            </a:r>
          </a:p>
        </p:txBody>
      </p:sp>
      <p:sp>
        <p:nvSpPr>
          <p:cNvPr id="1048760" name="Content Placeholder 2"/>
          <p:cNvSpPr>
            <a:spLocks noGrp="1"/>
          </p:cNvSpPr>
          <p:nvPr>
            <p:ph idx="1"/>
          </p:nvPr>
        </p:nvSpPr>
        <p:spPr>
          <a:xfrm>
            <a:off x="1141412" y="1562986"/>
            <a:ext cx="9905999" cy="4805915"/>
          </a:xfrm>
        </p:spPr>
        <p:txBody>
          <a:bodyPr>
            <a:normAutofit fontScale="95833"/>
          </a:bodyPr>
          <a:lstStyle/>
          <a:p>
            <a:pPr marL="0" indent="0">
              <a:buNone/>
            </a:pPr>
            <a:r>
              <a:rPr lang="en-US" b="1" dirty="0">
                <a:solidFill>
                  <a:srgbClr val="FFFF00"/>
                </a:solidFill>
              </a:rPr>
              <a:t>The site of synthesis:</a:t>
            </a:r>
          </a:p>
          <a:p>
            <a:r>
              <a:rPr lang="en-US" dirty="0"/>
              <a:t>Biochemical pathways such as glycolysis and the synthesis of fats partly take place in the cytoplasm. Enzymes for these pathways are present in the cytoplasm and in some cases, are transported to the cytoplasm from the organelles.</a:t>
            </a:r>
          </a:p>
          <a:p>
            <a:pPr marL="0" indent="0">
              <a:buNone/>
            </a:pPr>
            <a:r>
              <a:rPr lang="en-US" b="1" dirty="0">
                <a:solidFill>
                  <a:srgbClr val="FFFF00"/>
                </a:solidFill>
              </a:rPr>
              <a:t>Transport:</a:t>
            </a:r>
          </a:p>
          <a:p>
            <a:r>
              <a:rPr lang="en-US" dirty="0"/>
              <a:t>The cytoplasm is involved in several forms of transportation. The endoplasmic reticulum and Golgi apparatus, both components of the endomembrane system, are some of the systems involved in the transportation of material (proteins and lipids respectively) from one point to another in the cell.</a:t>
            </a:r>
          </a:p>
          <a:p>
            <a:endParaRPr lang="en-US" dirty="0"/>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Content Placeholder 2"/>
          <p:cNvSpPr>
            <a:spLocks noGrp="1"/>
          </p:cNvSpPr>
          <p:nvPr>
            <p:ph idx="1"/>
          </p:nvPr>
        </p:nvSpPr>
        <p:spPr>
          <a:xfrm>
            <a:off x="1141412" y="1637414"/>
            <a:ext cx="9905999" cy="4646428"/>
          </a:xfrm>
        </p:spPr>
        <p:txBody>
          <a:bodyPr>
            <a:normAutofit/>
          </a:bodyPr>
          <a:lstStyle/>
          <a:p>
            <a:pPr marL="0" indent="0">
              <a:buNone/>
            </a:pPr>
            <a:r>
              <a:rPr lang="en-US" dirty="0"/>
              <a:t>cytoplasm is also involved in the transportation and consequent removal of waste products from the cells through structures known as vesicles.</a:t>
            </a:r>
          </a:p>
          <a:p>
            <a:pPr marL="0" indent="0">
              <a:buNone/>
            </a:pPr>
            <a:r>
              <a:rPr lang="en-US" b="1" dirty="0">
                <a:solidFill>
                  <a:srgbClr val="FFFF00"/>
                </a:solidFill>
              </a:rPr>
              <a:t>Maintain the shape and structure of a cell:</a:t>
            </a:r>
          </a:p>
          <a:p>
            <a:pPr marL="0" indent="0">
              <a:buNone/>
            </a:pPr>
            <a:r>
              <a:rPr lang="en-US" dirty="0"/>
              <a:t>Cytoplasm is a viscous matrix that is largely composed of water. By exerting an outward pressure (turgor pressure) against the cell membrane, it contributes to the general shape of the cell. Apart from the pressure exerted by the fluid, the cytoplasm also contributes to the shape and structure of the cell through its cytoskeleton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Content Placeholder 2"/>
          <p:cNvSpPr>
            <a:spLocks noGrp="1"/>
          </p:cNvSpPr>
          <p:nvPr>
            <p:ph idx="1"/>
          </p:nvPr>
        </p:nvSpPr>
        <p:spPr>
          <a:xfrm>
            <a:off x="1143000" y="1254642"/>
            <a:ext cx="9905999" cy="4175052"/>
          </a:xfrm>
        </p:spPr>
        <p:txBody>
          <a:bodyPr>
            <a:normAutofit/>
          </a:bodyPr>
          <a:lstStyle/>
          <a:p>
            <a:pPr marL="0" indent="0">
              <a:buNone/>
            </a:pPr>
            <a:r>
              <a:rPr lang="en-US" b="1" dirty="0">
                <a:solidFill>
                  <a:srgbClr val="FFFF00"/>
                </a:solidFill>
              </a:rPr>
              <a:t>Growth:</a:t>
            </a:r>
          </a:p>
          <a:p>
            <a:r>
              <a:rPr lang="en-US" dirty="0"/>
              <a:t>The cytoplasm contains proteins and filaments that are essential for growth and expansion of the cell surface. Together with the cell membrane, the cytoplasm helps in cell growth.</a:t>
            </a:r>
          </a:p>
          <a:p>
            <a:pPr marL="0" indent="0">
              <a:buNone/>
            </a:pPr>
            <a:r>
              <a:rPr lang="en-US" b="1" dirty="0">
                <a:solidFill>
                  <a:srgbClr val="FFFF00"/>
                </a:solidFill>
              </a:rPr>
              <a:t>Protection: </a:t>
            </a:r>
          </a:p>
          <a:p>
            <a:r>
              <a:rPr lang="en-US" dirty="0"/>
              <a:t>Consisting of cytosol, a viscous fluid, the cytoplasm protects various components of the cell by acting as a cushion that absorbs some shock that may otherwise damage organelles.</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Content Placeholder 2"/>
          <p:cNvSpPr>
            <a:spLocks noGrp="1"/>
          </p:cNvSpPr>
          <p:nvPr>
            <p:ph idx="1"/>
          </p:nvPr>
        </p:nvSpPr>
        <p:spPr>
          <a:xfrm>
            <a:off x="1141412" y="606056"/>
            <a:ext cx="9905999" cy="5656521"/>
          </a:xfrm>
        </p:spPr>
        <p:txBody>
          <a:bodyPr>
            <a:normAutofit fontScale="95833"/>
          </a:bodyPr>
          <a:lstStyle/>
          <a:p>
            <a:pPr marL="0" indent="0">
              <a:buNone/>
            </a:pPr>
            <a:r>
              <a:rPr lang="en-US" b="1" dirty="0">
                <a:solidFill>
                  <a:srgbClr val="FFFF00"/>
                </a:solidFill>
              </a:rPr>
              <a:t>Storage:</a:t>
            </a:r>
          </a:p>
          <a:p>
            <a:r>
              <a:rPr lang="en-US" dirty="0"/>
              <a:t>Various molecules (lipids, fats, starch, etc.) can be found floating in the cytoplasm. Some of these molecules are used to build different structures of the cells. Before they are used, however, these molecules float in the cytoplasm where they are stored. </a:t>
            </a:r>
            <a:r>
              <a:rPr lang="en-US" dirty="0">
                <a:solidFill>
                  <a:srgbClr val="92D050"/>
                </a:solidFill>
              </a:rPr>
              <a:t>Adipocytes</a:t>
            </a:r>
            <a:r>
              <a:rPr lang="en-US" dirty="0"/>
              <a:t>, for instance, are good examples of cells that store high amounts of lipids in their cytoplasm.</a:t>
            </a:r>
          </a:p>
          <a:p>
            <a:pPr marL="0" indent="0">
              <a:buNone/>
            </a:pPr>
            <a:r>
              <a:rPr lang="en-US" b="1" dirty="0">
                <a:solidFill>
                  <a:srgbClr val="FFFF00"/>
                </a:solidFill>
              </a:rPr>
              <a:t>Site of metabolic activities:</a:t>
            </a:r>
          </a:p>
          <a:p>
            <a:r>
              <a:rPr lang="en-US" dirty="0"/>
              <a:t>Several enzymes can be found in the cytoplasm. The cytoplasm, therefore, is also a site of metabolism for a number of substances. These activities, however, occur at a higher rate in such organelles as the mitochondria. It is worth noting that like the chloroplast and nucleus, the mitochondria is not part of the endomembrane system.</a:t>
            </a:r>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Content Placeholder 2"/>
          <p:cNvSpPr>
            <a:spLocks noGrp="1"/>
          </p:cNvSpPr>
          <p:nvPr>
            <p:ph idx="1"/>
          </p:nvPr>
        </p:nvSpPr>
        <p:spPr>
          <a:xfrm>
            <a:off x="1141412" y="1041990"/>
            <a:ext cx="9905999" cy="5241852"/>
          </a:xfrm>
        </p:spPr>
        <p:txBody>
          <a:bodyPr>
            <a:normAutofit fontScale="95833"/>
          </a:bodyPr>
          <a:lstStyle/>
          <a:p>
            <a:pPr marL="0" indent="0">
              <a:buNone/>
            </a:pPr>
            <a:r>
              <a:rPr lang="en-US" b="1" dirty="0">
                <a:solidFill>
                  <a:srgbClr val="FFFF00"/>
                </a:solidFill>
              </a:rPr>
              <a:t>Removal of waste products: </a:t>
            </a:r>
          </a:p>
          <a:p>
            <a:r>
              <a:rPr lang="en-US" dirty="0"/>
              <a:t>The cytoplasm aids in removal of waste products via small spherical structures called vesicles. Unwanted products in the cytoplasm and the organelles are packaged, stored and transported in vesicles. These vesicles travel towards the cell membrane and release unwanted products out of the cell by fusing with the lipid bilayer.</a:t>
            </a:r>
          </a:p>
          <a:p>
            <a:pPr marL="0" indent="0">
              <a:buNone/>
            </a:pPr>
            <a:r>
              <a:rPr lang="en-US" b="1" dirty="0">
                <a:solidFill>
                  <a:srgbClr val="FFFF00"/>
                </a:solidFill>
              </a:rPr>
              <a:t>Movement: </a:t>
            </a:r>
          </a:p>
          <a:p>
            <a:r>
              <a:rPr lang="en-US" dirty="0"/>
              <a:t>The cytoplasm facilitates the movement of cellular organelles within the cell. Movement of whole cells, as seen in protozoans like an amoeba, is also enhanced by the cytoplasm that produces extrusions from the cell known as pseudopodia. These structures help the amoeba to move and engulf food particles.</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Content Placeholder 2"/>
          <p:cNvSpPr>
            <a:spLocks noGrp="1"/>
          </p:cNvSpPr>
          <p:nvPr>
            <p:ph idx="1"/>
          </p:nvPr>
        </p:nvSpPr>
        <p:spPr>
          <a:xfrm>
            <a:off x="1141412" y="871870"/>
            <a:ext cx="9905999" cy="5454502"/>
          </a:xfrm>
        </p:spPr>
        <p:txBody>
          <a:bodyPr>
            <a:normAutofit/>
          </a:bodyPr>
          <a:lstStyle/>
          <a:p>
            <a:pPr marL="0" indent="0">
              <a:buNone/>
            </a:pPr>
            <a:r>
              <a:rPr lang="en-US" b="1" dirty="0">
                <a:solidFill>
                  <a:srgbClr val="FFFF00"/>
                </a:solidFill>
              </a:rPr>
              <a:t>Transport of genetic material:</a:t>
            </a:r>
          </a:p>
          <a:p>
            <a:r>
              <a:rPr lang="en-US" dirty="0"/>
              <a:t>Cytoplasm is a medium for transport of the DNA from the nucleus to other organelles for processing and protein synthesis. Apart from cellular DNA, viral or bacterial DNA is also found suspended in the cytoplasm of infected cells or prokaryotic cells respectively.</a:t>
            </a:r>
          </a:p>
          <a:p>
            <a:pPr marL="0" indent="0">
              <a:buNone/>
            </a:pPr>
            <a:r>
              <a:rPr lang="en-US" b="1" dirty="0">
                <a:solidFill>
                  <a:srgbClr val="FFFF00"/>
                </a:solidFill>
              </a:rPr>
              <a:t>Barrier: </a:t>
            </a:r>
          </a:p>
          <a:p>
            <a:r>
              <a:rPr lang="en-US" dirty="0"/>
              <a:t>Cytoplasm acts as a barrier between organelles and prevent their grouping or collision that would obstruct their regular function.</a:t>
            </a:r>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r>
              <a:rPr lang="en-US" b="1" dirty="0">
                <a:solidFill>
                  <a:schemeClr val="accent4">
                    <a:lumMod val="40000"/>
                    <a:lumOff val="60000"/>
                  </a:schemeClr>
                </a:solidFill>
              </a:rPr>
              <a:t>Cell division: </a:t>
            </a:r>
          </a:p>
        </p:txBody>
      </p:sp>
      <p:sp>
        <p:nvSpPr>
          <p:cNvPr id="1048767" name="Content Placeholder 2"/>
          <p:cNvSpPr>
            <a:spLocks noGrp="1"/>
          </p:cNvSpPr>
          <p:nvPr>
            <p:ph idx="1"/>
          </p:nvPr>
        </p:nvSpPr>
        <p:spPr>
          <a:xfrm>
            <a:off x="1141411" y="2332717"/>
            <a:ext cx="9905999" cy="4089347"/>
          </a:xfrm>
        </p:spPr>
        <p:txBody>
          <a:bodyPr>
            <a:normAutofit/>
          </a:bodyPr>
          <a:lstStyle/>
          <a:p>
            <a:r>
              <a:rPr lang="en-US" dirty="0"/>
              <a:t>The elasticity and fluidity of the cytoplasm help in changes to the cell shape during cell division mechanisms such as meiosis and mitosis that ultimately results in the formation of daughter cells. Some of the other functions of the cytoplasm include:  </a:t>
            </a:r>
          </a:p>
          <a:p>
            <a:r>
              <a:rPr lang="en-US" dirty="0"/>
              <a:t>Cell movement</a:t>
            </a:r>
          </a:p>
          <a:p>
            <a:r>
              <a:rPr lang="en-US" dirty="0"/>
              <a:t>Cell division</a:t>
            </a:r>
          </a:p>
          <a:p>
            <a:r>
              <a:rPr lang="en-US" dirty="0"/>
              <a:t>Cell growth</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5740-C848-4F92-8692-DACADD6CA825}"/>
              </a:ext>
            </a:extLst>
          </p:cNvPr>
          <p:cNvSpPr>
            <a:spLocks noGrp="1"/>
          </p:cNvSpPr>
          <p:nvPr>
            <p:ph type="title"/>
          </p:nvPr>
        </p:nvSpPr>
        <p:spPr/>
        <p:txBody>
          <a:bodyPr/>
          <a:lstStyle/>
          <a:p>
            <a:r>
              <a:rPr lang="en-US" b="1" u="sng" dirty="0"/>
              <a:t>Quantosomes</a:t>
            </a:r>
            <a:br>
              <a:rPr lang="en-US" dirty="0"/>
            </a:br>
            <a:endParaRPr lang="en-US" dirty="0"/>
          </a:p>
        </p:txBody>
      </p:sp>
      <p:sp>
        <p:nvSpPr>
          <p:cNvPr id="3" name="Content Placeholder 2">
            <a:extLst>
              <a:ext uri="{FF2B5EF4-FFF2-40B4-BE49-F238E27FC236}">
                <a16:creationId xmlns:a16="http://schemas.microsoft.com/office/drawing/2014/main" id="{80D01156-77D3-4246-927D-A2E3A4BE661A}"/>
              </a:ext>
            </a:extLst>
          </p:cNvPr>
          <p:cNvSpPr>
            <a:spLocks noGrp="1"/>
          </p:cNvSpPr>
          <p:nvPr>
            <p:ph idx="1"/>
          </p:nvPr>
        </p:nvSpPr>
        <p:spPr>
          <a:xfrm>
            <a:off x="1311579" y="2133600"/>
            <a:ext cx="10193033" cy="44196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Quantosomes were first identified by </a:t>
            </a:r>
            <a:r>
              <a:rPr lang="en-US" sz="2400" b="1" dirty="0">
                <a:solidFill>
                  <a:schemeClr val="tx1"/>
                </a:solidFill>
                <a:latin typeface="Times New Roman" panose="02020603050405020304" pitchFamily="18" charset="0"/>
                <a:cs typeface="Times New Roman" panose="02020603050405020304" pitchFamily="18" charset="0"/>
                <a:hlinkClick r:id="rId2" tooltip="Roderic B. Park (page does not exist)">
                  <a:extLst>
                    <a:ext uri="{A12FA001-AC4F-418D-AE19-62706E023703}">
                      <ahyp:hlinkClr xmlns:ahyp="http://schemas.microsoft.com/office/drawing/2018/hyperlinkcolor" val="tx"/>
                    </a:ext>
                  </a:extLst>
                </a:hlinkClick>
              </a:rPr>
              <a:t>Roderic B. Park</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1962.</a:t>
            </a:r>
          </a:p>
          <a:p>
            <a:pPr marL="0" indent="0">
              <a:buNone/>
            </a:pPr>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They are composed of lipids and proteins that include various photosynthetic pigments and redox carriers.</a:t>
            </a:r>
          </a:p>
          <a:p>
            <a:r>
              <a:rPr lang="en-US" sz="2400" dirty="0">
                <a:latin typeface="Times New Roman" panose="02020603050405020304" pitchFamily="18" charset="0"/>
                <a:cs typeface="Times New Roman" panose="02020603050405020304" pitchFamily="18" charset="0"/>
              </a:rPr>
              <a:t> For this reason they are considered to be photosynthetic units.</a:t>
            </a:r>
          </a:p>
          <a:p>
            <a:pPr marL="0" indent="0">
              <a:buNone/>
            </a:pPr>
            <a:r>
              <a:rPr lang="en-US" sz="2400" dirty="0">
                <a:latin typeface="Times New Roman" panose="02020603050405020304" pitchFamily="18" charset="0"/>
                <a:cs typeface="Times New Roman" panose="02020603050405020304" pitchFamily="18" charset="0"/>
              </a:rPr>
              <a:t> They occur in 2 sizes: </a:t>
            </a:r>
          </a:p>
          <a:p>
            <a:pPr>
              <a:buFont typeface="+mj-lt"/>
              <a:buAutoNum type="arabicPeriod"/>
            </a:pPr>
            <a:r>
              <a:rPr lang="en-US" sz="2400" dirty="0">
                <a:latin typeface="Times New Roman" panose="02020603050405020304" pitchFamily="18" charset="0"/>
                <a:cs typeface="Times New Roman" panose="02020603050405020304" pitchFamily="18" charset="0"/>
              </a:rPr>
              <a:t>The smaller quantosome is thought to represent the site of photosystem I.</a:t>
            </a:r>
          </a:p>
          <a:p>
            <a:pPr>
              <a:buFont typeface="+mj-lt"/>
              <a:buAutoNum type="arabicPeriod"/>
            </a:pPr>
            <a:r>
              <a:rPr lang="en-US" sz="2400" dirty="0">
                <a:latin typeface="Times New Roman" panose="02020603050405020304" pitchFamily="18" charset="0"/>
                <a:cs typeface="Times New Roman" panose="02020603050405020304" pitchFamily="18" charset="0"/>
              </a:rPr>
              <a:t> The larger to represent the site of photosystem II.</a:t>
            </a:r>
          </a:p>
          <a:p>
            <a:pPr marL="457200" lvl="0" indent="-45720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4AC22893-7AF3-4A2A-BC3F-C1BDC0CA0B3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89666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7DF5D2-9A09-4ABE-9952-C7AE2A65ACFC}"/>
              </a:ext>
            </a:extLst>
          </p:cNvPr>
          <p:cNvSpPr>
            <a:spLocks noGrp="1"/>
          </p:cNvSpPr>
          <p:nvPr>
            <p:ph type="title"/>
          </p:nvPr>
        </p:nvSpPr>
        <p:spPr/>
        <p:txBody>
          <a:bodyPr/>
          <a:lstStyle/>
          <a:p>
            <a:r>
              <a:rPr lang="en-US" b="1" dirty="0"/>
              <a:t>INHERITANCE OF PLASTIDS IN PLANTS</a:t>
            </a:r>
            <a:br>
              <a:rPr lang="en-US" b="1" dirty="0"/>
            </a:br>
            <a:endParaRPr lang="en-US" b="1" dirty="0"/>
          </a:p>
        </p:txBody>
      </p:sp>
      <p:sp>
        <p:nvSpPr>
          <p:cNvPr id="6" name="Content Placeholder 5">
            <a:extLst>
              <a:ext uri="{FF2B5EF4-FFF2-40B4-BE49-F238E27FC236}">
                <a16:creationId xmlns:a16="http://schemas.microsoft.com/office/drawing/2014/main" id="{3FF7A027-A483-43CD-BA47-2C8A1F19235F}"/>
              </a:ext>
            </a:extLst>
          </p:cNvPr>
          <p:cNvSpPr>
            <a:spLocks noGrp="1"/>
          </p:cNvSpPr>
          <p:nvPr>
            <p:ph idx="1"/>
          </p:nvPr>
        </p:nvSpPr>
        <p:spPr>
          <a:xfrm>
            <a:off x="1828800" y="1905000"/>
            <a:ext cx="9525000" cy="4495800"/>
          </a:xfrm>
        </p:spPr>
        <p:txBody>
          <a:bodyPr>
            <a:normAutofit/>
          </a:bodyPr>
          <a:lstStyle/>
          <a:p>
            <a:pPr marL="0" indent="0">
              <a:buNone/>
            </a:pPr>
            <a:endParaRPr lang="en-US" dirty="0"/>
          </a:p>
          <a:p>
            <a:pPr lvl="0"/>
            <a:r>
              <a:rPr lang="en-US" sz="2600" dirty="0">
                <a:latin typeface="Times New Roman" panose="02020603050405020304" pitchFamily="18" charset="0"/>
                <a:cs typeface="Times New Roman" panose="02020603050405020304" pitchFamily="18" charset="0"/>
              </a:rPr>
              <a:t>All plastids are derived from proplastids, which are present in the meristematic regions of the plant.</a:t>
            </a:r>
          </a:p>
          <a:p>
            <a:pPr lvl="0"/>
            <a:r>
              <a:rPr lang="en-US" sz="2600" dirty="0">
                <a:latin typeface="Times New Roman" panose="02020603050405020304" pitchFamily="18" charset="0"/>
                <a:cs typeface="Times New Roman" panose="02020603050405020304" pitchFamily="18" charset="0"/>
              </a:rPr>
              <a:t> Proplastids and young chloroplasts commonly divide, but more mature chloroplasts also have this capacity.</a:t>
            </a:r>
          </a:p>
          <a:p>
            <a:pPr lvl="0"/>
            <a:r>
              <a:rPr lang="en-US" sz="2600" dirty="0">
                <a:latin typeface="Times New Roman" panose="02020603050405020304" pitchFamily="18" charset="0"/>
                <a:cs typeface="Times New Roman" panose="02020603050405020304" pitchFamily="18" charset="0"/>
              </a:rPr>
              <a:t>Most plants inherit the plastids from only one parent. </a:t>
            </a:r>
          </a:p>
          <a:p>
            <a:pPr marL="514350" lvl="0" indent="-514350">
              <a:buFont typeface="+mj-lt"/>
              <a:buAutoNum type="arabicPeriod"/>
            </a:pPr>
            <a:r>
              <a:rPr lang="en-US" sz="2600" dirty="0">
                <a:latin typeface="Times New Roman" panose="02020603050405020304" pitchFamily="18" charset="0"/>
                <a:cs typeface="Times New Roman" panose="02020603050405020304" pitchFamily="18" charset="0"/>
              </a:rPr>
              <a:t>Angiosperms generally inherit plastids from the maternal source.</a:t>
            </a:r>
          </a:p>
          <a:p>
            <a:pPr marL="514350" lvl="0" indent="-514350">
              <a:buFont typeface="+mj-lt"/>
              <a:buAutoNum type="arabicPeriod"/>
            </a:pPr>
            <a:r>
              <a:rPr lang="en-US" sz="2600" dirty="0">
                <a:latin typeface="Times New Roman" panose="02020603050405020304" pitchFamily="18" charset="0"/>
                <a:cs typeface="Times New Roman" panose="02020603050405020304" pitchFamily="18" charset="0"/>
              </a:rPr>
              <a:t>Many gymnosperms inherit plastids from the paternal source.</a:t>
            </a:r>
          </a:p>
          <a:p>
            <a:pPr marL="514350" lvl="0" indent="-514350">
              <a:buFont typeface="+mj-lt"/>
              <a:buAutoNum type="arabicPeriod"/>
            </a:pPr>
            <a:r>
              <a:rPr lang="en-US" sz="2600" dirty="0">
                <a:latin typeface="Times New Roman" panose="02020603050405020304" pitchFamily="18" charset="0"/>
                <a:cs typeface="Times New Roman" panose="02020603050405020304" pitchFamily="18" charset="0"/>
              </a:rPr>
              <a:t> Algae also inherit plastids from only one parent. </a:t>
            </a:r>
          </a:p>
          <a:p>
            <a:endParaRPr lang="en-US" dirty="0"/>
          </a:p>
        </p:txBody>
      </p:sp>
      <p:sp>
        <p:nvSpPr>
          <p:cNvPr id="2" name="Slide Number Placeholder 1">
            <a:extLst>
              <a:ext uri="{FF2B5EF4-FFF2-40B4-BE49-F238E27FC236}">
                <a16:creationId xmlns:a16="http://schemas.microsoft.com/office/drawing/2014/main" id="{D43CEA41-BB3A-4685-BAA9-7878D5376A0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0173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8BC8-DF88-457B-94A5-121B838ED8D3}"/>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D6F77963-3C30-46D7-BDB2-8FA2095CDA96}"/>
              </a:ext>
            </a:extLst>
          </p:cNvPr>
          <p:cNvSpPr>
            <a:spLocks noGrp="1"/>
          </p:cNvSpPr>
          <p:nvPr>
            <p:ph idx="1"/>
          </p:nvPr>
        </p:nvSpPr>
        <p:spPr>
          <a:xfrm>
            <a:off x="1981200" y="1524000"/>
            <a:ext cx="9372600" cy="4709890"/>
          </a:xfrm>
        </p:spPr>
        <p:txBody>
          <a:bodyPr>
            <a:normAutofit/>
          </a:bodyPr>
          <a:lstStyle/>
          <a:p>
            <a:pPr marL="0" indent="0">
              <a:buNone/>
            </a:pPr>
            <a:endParaRPr lang="en-US" dirty="0"/>
          </a:p>
          <a:p>
            <a:pPr marL="0" lvl="0" indent="0">
              <a:buNone/>
            </a:pP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Intraspecific crossings</a:t>
            </a:r>
          </a:p>
          <a:p>
            <a:pPr lvl="0"/>
            <a:r>
              <a:rPr lang="en-US" sz="2600" dirty="0">
                <a:latin typeface="Times New Roman" panose="02020603050405020304" pitchFamily="18" charset="0"/>
                <a:cs typeface="Times New Roman" panose="02020603050405020304" pitchFamily="18" charset="0"/>
              </a:rPr>
              <a:t>In normal intraspecific crossings (resulting in normal hybrids of one species), the inheritance of plastid DNA appears to be quite strictly 100 percent uniparental.</a:t>
            </a:r>
          </a:p>
          <a:p>
            <a:pPr marL="0" lvl="0" indent="0">
              <a:buNone/>
            </a:pPr>
            <a:r>
              <a:rPr lang="en-US" sz="2600" b="1" dirty="0">
                <a:latin typeface="Times New Roman" panose="02020603050405020304" pitchFamily="18" charset="0"/>
                <a:cs typeface="Times New Roman" panose="02020603050405020304" pitchFamily="18" charset="0"/>
              </a:rPr>
              <a:t>Interspecific hybridizations</a:t>
            </a:r>
          </a:p>
          <a:p>
            <a:pPr lvl="0"/>
            <a:r>
              <a:rPr lang="en-US" sz="2600" dirty="0">
                <a:latin typeface="Times New Roman" panose="02020603050405020304" pitchFamily="18" charset="0"/>
                <a:cs typeface="Times New Roman" panose="02020603050405020304" pitchFamily="18" charset="0"/>
              </a:rPr>
              <a:t> In interspecific hybridizations, however, the inheritance of plastids appears to be more erratic. </a:t>
            </a:r>
          </a:p>
          <a:p>
            <a:pPr lvl="0"/>
            <a:r>
              <a:rPr lang="en-US" sz="2600" dirty="0">
                <a:latin typeface="Times New Roman" panose="02020603050405020304" pitchFamily="18" charset="0"/>
                <a:cs typeface="Times New Roman" panose="02020603050405020304" pitchFamily="18" charset="0"/>
              </a:rPr>
              <a:t>Although plastids inherit mainly maternally in interspecific hybridizations, there are many reports of hybrids of flowering plants that contain plastids of the father.</a:t>
            </a:r>
          </a:p>
          <a:p>
            <a:endParaRPr lang="en-US" dirty="0"/>
          </a:p>
        </p:txBody>
      </p:sp>
      <p:sp>
        <p:nvSpPr>
          <p:cNvPr id="4" name="Slide Number Placeholder 3">
            <a:extLst>
              <a:ext uri="{FF2B5EF4-FFF2-40B4-BE49-F238E27FC236}">
                <a16:creationId xmlns:a16="http://schemas.microsoft.com/office/drawing/2014/main" id="{01C1A2C6-F58A-47DC-94C5-6AFB29F79CC8}"/>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6851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8F8F-9ECE-4E39-A165-4038F2EB4379}"/>
              </a:ext>
            </a:extLst>
          </p:cNvPr>
          <p:cNvSpPr>
            <a:spLocks noGrp="1"/>
          </p:cNvSpPr>
          <p:nvPr>
            <p:ph type="title"/>
          </p:nvPr>
        </p:nvSpPr>
        <p:spPr/>
        <p:txBody>
          <a:bodyPr/>
          <a:lstStyle/>
          <a:p>
            <a:r>
              <a:rPr lang="en-US" dirty="0"/>
              <a:t>TYPES OF PLASTIDS</a:t>
            </a:r>
          </a:p>
        </p:txBody>
      </p:sp>
      <p:pic>
        <p:nvPicPr>
          <p:cNvPr id="4" name="Content Placeholder 3">
            <a:extLst>
              <a:ext uri="{FF2B5EF4-FFF2-40B4-BE49-F238E27FC236}">
                <a16:creationId xmlns:a16="http://schemas.microsoft.com/office/drawing/2014/main" id="{74E84BB8-3382-4700-B1B3-D3FE223FEDB2}"/>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0000"/>
          <a:stretch/>
        </p:blipFill>
        <p:spPr bwMode="auto">
          <a:xfrm>
            <a:off x="2209800" y="1600201"/>
            <a:ext cx="8153400" cy="4876800"/>
          </a:xfrm>
          <a:prstGeom prst="rect">
            <a:avLst/>
          </a:prstGeom>
          <a:noFill/>
          <a:ln>
            <a:noFill/>
          </a:ln>
        </p:spPr>
      </p:pic>
      <p:sp>
        <p:nvSpPr>
          <p:cNvPr id="3" name="Slide Number Placeholder 2">
            <a:extLst>
              <a:ext uri="{FF2B5EF4-FFF2-40B4-BE49-F238E27FC236}">
                <a16:creationId xmlns:a16="http://schemas.microsoft.com/office/drawing/2014/main" id="{048A957C-3F8E-4056-957E-11A50E6DEE1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4349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30A9-5CC4-41F1-B14E-802A9D0387F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Proplastids</a:t>
            </a:r>
          </a:p>
        </p:txBody>
      </p:sp>
      <p:sp>
        <p:nvSpPr>
          <p:cNvPr id="3" name="Content Placeholder 2">
            <a:extLst>
              <a:ext uri="{FF2B5EF4-FFF2-40B4-BE49-F238E27FC236}">
                <a16:creationId xmlns:a16="http://schemas.microsoft.com/office/drawing/2014/main" id="{07AA44AB-242E-4095-924A-BF23C7FB616F}"/>
              </a:ext>
            </a:extLst>
          </p:cNvPr>
          <p:cNvSpPr>
            <a:spLocks noGrp="1"/>
          </p:cNvSpPr>
          <p:nvPr>
            <p:ph idx="1"/>
          </p:nvPr>
        </p:nvSpPr>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lvl="0"/>
            <a:r>
              <a:rPr lang="en-US" sz="3600" dirty="0">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 proplastid is an </a:t>
            </a:r>
            <a:r>
              <a:rPr lang="en-US" sz="2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organelle</a:t>
            </a:r>
            <a:r>
              <a:rPr lang="en-US" sz="2800" dirty="0">
                <a:solidFill>
                  <a:schemeClr val="tx1"/>
                </a:solidFill>
                <a:latin typeface="Times New Roman" panose="02020603050405020304" pitchFamily="18" charset="0"/>
                <a:cs typeface="Times New Roman" panose="02020603050405020304" pitchFamily="18" charset="0"/>
              </a:rPr>
              <a:t> found in the meristematic regions of the plant. </a:t>
            </a:r>
          </a:p>
          <a:p>
            <a:pPr lvl="0"/>
            <a:r>
              <a:rPr lang="en-US" sz="2800" dirty="0">
                <a:solidFill>
                  <a:schemeClr val="tx1"/>
                </a:solidFill>
                <a:latin typeface="Times New Roman" panose="02020603050405020304" pitchFamily="18" charset="0"/>
                <a:cs typeface="Times New Roman" panose="02020603050405020304" pitchFamily="18" charset="0"/>
              </a:rPr>
              <a:t>It is colorless and small. It is from where </a:t>
            </a:r>
            <a:r>
              <a:rPr lang="en-US" sz="28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plastid</a:t>
            </a:r>
            <a:r>
              <a:rPr lang="en-US" sz="2800" dirty="0">
                <a:solidFill>
                  <a:schemeClr val="tx1"/>
                </a:solidFill>
                <a:latin typeface="Times New Roman" panose="02020603050405020304" pitchFamily="18" charset="0"/>
                <a:cs typeface="Times New Roman" panose="02020603050405020304" pitchFamily="18" charset="0"/>
              </a:rPr>
              <a:t>s are derived.</a:t>
            </a:r>
          </a:p>
          <a:p>
            <a:pPr lvl="0"/>
            <a:r>
              <a:rPr lang="en-US" sz="2800" dirty="0">
                <a:solidFill>
                  <a:schemeClr val="tx1"/>
                </a:solidFill>
                <a:latin typeface="Times New Roman" panose="02020603050405020304" pitchFamily="18" charset="0"/>
                <a:cs typeface="Times New Roman" panose="02020603050405020304" pitchFamily="18" charset="0"/>
              </a:rPr>
              <a:t> It is still undeveloped and may divide to produce more proplastids.</a:t>
            </a:r>
          </a:p>
          <a:p>
            <a:pPr lvl="0"/>
            <a:r>
              <a:rPr lang="en-US" sz="2800" dirty="0">
                <a:solidFill>
                  <a:schemeClr val="tx1"/>
                </a:solidFill>
                <a:latin typeface="Times New Roman" panose="02020603050405020304" pitchFamily="18" charset="0"/>
                <a:cs typeface="Times New Roman" panose="02020603050405020304" pitchFamily="18" charset="0"/>
              </a:rPr>
              <a:t> As the cell containing proplastids mature, the proplastids transform and develop into plastids with specialized functions.</a:t>
            </a:r>
            <a:endParaRPr lang="en-US" sz="36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8685241-B9B3-43B7-81FE-DDF5B91B9A7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54763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BFE-5379-4FCB-BA36-955AE6965A6A}"/>
              </a:ext>
            </a:extLst>
          </p:cNvPr>
          <p:cNvSpPr>
            <a:spLocks noGrp="1"/>
          </p:cNvSpPr>
          <p:nvPr>
            <p:ph type="title"/>
          </p:nvPr>
        </p:nvSpPr>
        <p:spPr/>
        <p:txBody>
          <a:bodyPr/>
          <a:lstStyle/>
          <a:p>
            <a:r>
              <a:rPr lang="en-US" b="1" dirty="0"/>
              <a:t>Chloroplasts: </a:t>
            </a:r>
            <a:br>
              <a:rPr lang="en-US" b="1" dirty="0"/>
            </a:br>
            <a:endParaRPr lang="en-US" b="1" dirty="0"/>
          </a:p>
        </p:txBody>
      </p:sp>
      <p:sp>
        <p:nvSpPr>
          <p:cNvPr id="3" name="Content Placeholder 2">
            <a:extLst>
              <a:ext uri="{FF2B5EF4-FFF2-40B4-BE49-F238E27FC236}">
                <a16:creationId xmlns:a16="http://schemas.microsoft.com/office/drawing/2014/main" id="{401A81A5-7BFF-49C3-8855-D8B5791B51A1}"/>
              </a:ext>
            </a:extLst>
          </p:cNvPr>
          <p:cNvSpPr>
            <a:spLocks noGrp="1"/>
          </p:cNvSpPr>
          <p:nvPr>
            <p:ph idx="1"/>
          </p:nvPr>
        </p:nvSpPr>
        <p:spPr>
          <a:xfrm>
            <a:off x="2057400" y="1676400"/>
            <a:ext cx="9447212" cy="4234822"/>
          </a:xfrm>
        </p:spPr>
        <p:txBody>
          <a:bodyPr>
            <a:normAutofit/>
          </a:bodyPr>
          <a:lstStyle/>
          <a:p>
            <a:pPr marL="0" indent="0">
              <a:buNone/>
            </a:pPr>
            <a:endParaRPr lang="en-US" dirty="0"/>
          </a:p>
          <a:p>
            <a:pPr lvl="0"/>
            <a:r>
              <a:rPr lang="en-US" sz="2400" dirty="0">
                <a:latin typeface="Times New Roman" panose="02020603050405020304" pitchFamily="18" charset="0"/>
                <a:cs typeface="Times New Roman" panose="02020603050405020304" pitchFamily="18" charset="0"/>
              </a:rPr>
              <a:t>Chloroplasts are plastids that are located in the mesophyll cells on plant leaves.</a:t>
            </a:r>
          </a:p>
          <a:p>
            <a:pPr lvl="0"/>
            <a:r>
              <a:rPr lang="en-US" sz="2400" dirty="0">
                <a:latin typeface="Times New Roman" panose="02020603050405020304" pitchFamily="18" charset="0"/>
                <a:cs typeface="Times New Roman" panose="02020603050405020304" pitchFamily="18" charset="0"/>
              </a:rPr>
              <a:t> Here, chloroplasts form a monolayer as they are pressed against the cell wall by the vacuole. </a:t>
            </a:r>
          </a:p>
          <a:p>
            <a:pPr lvl="0"/>
            <a:r>
              <a:rPr lang="en-US" sz="2400" dirty="0">
                <a:latin typeface="Times New Roman" panose="02020603050405020304" pitchFamily="18" charset="0"/>
                <a:cs typeface="Times New Roman" panose="02020603050405020304" pitchFamily="18" charset="0"/>
              </a:rPr>
              <a:t>Some chloroplasts can also be found in the epidermal cells of the plant, but are less developed compared to those found in mesophyll cells.</a:t>
            </a:r>
          </a:p>
          <a:p>
            <a:pPr lvl="0"/>
            <a:r>
              <a:rPr lang="en-US" sz="2400" dirty="0">
                <a:latin typeface="Times New Roman" panose="02020603050405020304" pitchFamily="18" charset="0"/>
                <a:cs typeface="Times New Roman" panose="02020603050405020304" pitchFamily="18" charset="0"/>
              </a:rPr>
              <a:t>The thylakoid membrane houses protein complexes that contain chlorophyll molecules that are directly involved in photosynthesis (capturing light and energy pathways).</a:t>
            </a:r>
          </a:p>
          <a:p>
            <a:pPr marL="0" lv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AD13E28-8C27-48E6-B61F-CE6629E4204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58185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B7D1-D009-4FD0-AAA4-1D085CA24674}"/>
              </a:ext>
            </a:extLst>
          </p:cNvPr>
          <p:cNvSpPr>
            <a:spLocks noGrp="1"/>
          </p:cNvSpPr>
          <p:nvPr>
            <p:ph type="title"/>
          </p:nvPr>
        </p:nvSpPr>
        <p:spPr/>
        <p:txBody>
          <a:bodyPr/>
          <a:lstStyle/>
          <a:p>
            <a:r>
              <a:rPr lang="en-US" b="1" dirty="0"/>
              <a:t>Pigments in chloroplasts</a:t>
            </a:r>
            <a:br>
              <a:rPr lang="en-US" dirty="0"/>
            </a:br>
            <a:endParaRPr lang="en-US" dirty="0"/>
          </a:p>
        </p:txBody>
      </p:sp>
      <p:sp>
        <p:nvSpPr>
          <p:cNvPr id="3" name="Content Placeholder 2">
            <a:extLst>
              <a:ext uri="{FF2B5EF4-FFF2-40B4-BE49-F238E27FC236}">
                <a16:creationId xmlns:a16="http://schemas.microsoft.com/office/drawing/2014/main" id="{9BD95F98-8E4D-4F35-8E55-367A826048D5}"/>
              </a:ext>
            </a:extLst>
          </p:cNvPr>
          <p:cNvSpPr>
            <a:spLocks noGrp="1"/>
          </p:cNvSpPr>
          <p:nvPr>
            <p:ph idx="1"/>
          </p:nvPr>
        </p:nvSpPr>
        <p:spPr/>
        <p:txBody>
          <a:bodyPr/>
          <a:lstStyle/>
          <a:p>
            <a:pPr lvl="0"/>
            <a:r>
              <a:rPr lang="en-US" sz="2800" dirty="0">
                <a:latin typeface="Times New Roman" panose="02020603050405020304" pitchFamily="18" charset="0"/>
                <a:cs typeface="Times New Roman" panose="02020603050405020304" pitchFamily="18" charset="0"/>
              </a:rPr>
              <a:t>Chlorophyll a  C</a:t>
            </a:r>
            <a:r>
              <a:rPr lang="en-US" sz="2800" baseline="-25000" dirty="0">
                <a:latin typeface="Times New Roman" panose="02020603050405020304" pitchFamily="18" charset="0"/>
                <a:cs typeface="Times New Roman" panose="02020603050405020304" pitchFamily="18" charset="0"/>
              </a:rPr>
              <a:t>55</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72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N</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Mg</a:t>
            </a:r>
          </a:p>
          <a:p>
            <a:pPr lvl="0"/>
            <a:r>
              <a:rPr lang="en-US" sz="2800" dirty="0">
                <a:latin typeface="Times New Roman" panose="02020603050405020304" pitchFamily="18" charset="0"/>
                <a:cs typeface="Times New Roman" panose="02020603050405020304" pitchFamily="18" charset="0"/>
              </a:rPr>
              <a:t>Chlorophyll b  C</a:t>
            </a:r>
            <a:r>
              <a:rPr lang="en-US" sz="2800" baseline="-25000" dirty="0">
                <a:latin typeface="Times New Roman" panose="02020603050405020304" pitchFamily="18" charset="0"/>
                <a:cs typeface="Times New Roman" panose="02020603050405020304" pitchFamily="18" charset="0"/>
              </a:rPr>
              <a:t>55</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70</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N</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Mg	</a:t>
            </a:r>
          </a:p>
          <a:p>
            <a:pPr lvl="0"/>
            <a:r>
              <a:rPr lang="en-US" sz="2800" dirty="0">
                <a:latin typeface="Times New Roman" panose="02020603050405020304" pitchFamily="18" charset="0"/>
                <a:cs typeface="Times New Roman" panose="02020603050405020304" pitchFamily="18" charset="0"/>
              </a:rPr>
              <a:t>Chlorophyll c  C</a:t>
            </a:r>
            <a:r>
              <a:rPr lang="en-US" sz="2800" baseline="-25000" dirty="0">
                <a:latin typeface="Times New Roman" panose="02020603050405020304" pitchFamily="18" charset="0"/>
                <a:cs typeface="Times New Roman" panose="02020603050405020304" pitchFamily="18" charset="0"/>
              </a:rPr>
              <a:t>35</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30</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N</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Mg</a:t>
            </a:r>
          </a:p>
          <a:p>
            <a:pPr lvl="0"/>
            <a:r>
              <a:rPr lang="en-US" sz="2800" dirty="0">
                <a:latin typeface="Times New Roman" panose="02020603050405020304" pitchFamily="18" charset="0"/>
                <a:cs typeface="Times New Roman" panose="02020603050405020304" pitchFamily="18" charset="0"/>
              </a:rPr>
              <a:t>Chlorophyll d  C</a:t>
            </a:r>
            <a:r>
              <a:rPr lang="en-US" sz="2800" baseline="-25000" dirty="0">
                <a:latin typeface="Times New Roman" panose="02020603050405020304" pitchFamily="18" charset="0"/>
                <a:cs typeface="Times New Roman" panose="02020603050405020304" pitchFamily="18" charset="0"/>
              </a:rPr>
              <a:t>54</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70</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N</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Mg</a:t>
            </a:r>
          </a:p>
          <a:p>
            <a:endParaRPr lang="en-US" dirty="0"/>
          </a:p>
        </p:txBody>
      </p:sp>
      <p:sp>
        <p:nvSpPr>
          <p:cNvPr id="4" name="Slide Number Placeholder 3">
            <a:extLst>
              <a:ext uri="{FF2B5EF4-FFF2-40B4-BE49-F238E27FC236}">
                <a16:creationId xmlns:a16="http://schemas.microsoft.com/office/drawing/2014/main" id="{AD3A67C7-C0C4-43FC-ABC0-D0A8CB582AE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69798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0068-7144-4D3C-AF98-AA7BD31445D4}"/>
              </a:ext>
            </a:extLst>
          </p:cNvPr>
          <p:cNvSpPr>
            <a:spLocks noGrp="1"/>
          </p:cNvSpPr>
          <p:nvPr>
            <p:ph type="ctrTitle"/>
          </p:nvPr>
        </p:nvSpPr>
        <p:spPr>
          <a:xfrm>
            <a:off x="2514600" y="430696"/>
            <a:ext cx="8915399" cy="2262781"/>
          </a:xfrm>
        </p:spPr>
        <p:txBody>
          <a:bodyPr>
            <a:normAutofit/>
          </a:bodyPr>
          <a:lstStyle/>
          <a:p>
            <a:r>
              <a:rPr lang="en-US" sz="6000" dirty="0"/>
              <a:t>PLASTIDS </a:t>
            </a:r>
          </a:p>
        </p:txBody>
      </p:sp>
      <p:sp>
        <p:nvSpPr>
          <p:cNvPr id="3" name="Subtitle 2">
            <a:extLst>
              <a:ext uri="{FF2B5EF4-FFF2-40B4-BE49-F238E27FC236}">
                <a16:creationId xmlns:a16="http://schemas.microsoft.com/office/drawing/2014/main" id="{76EB56C9-BABC-4405-8607-A5522A3147CE}"/>
              </a:ext>
            </a:extLst>
          </p:cNvPr>
          <p:cNvSpPr>
            <a:spLocks noGrp="1"/>
          </p:cNvSpPr>
          <p:nvPr>
            <p:ph type="subTitle" idx="1"/>
          </p:nvPr>
        </p:nvSpPr>
        <p:spPr>
          <a:xfrm>
            <a:off x="2438400" y="3200400"/>
            <a:ext cx="8915399" cy="2971800"/>
          </a:xfrm>
        </p:spPr>
        <p:txBody>
          <a:bodyPr>
            <a:normAutofit/>
          </a:bodyPr>
          <a:lstStyle/>
          <a:p>
            <a:endParaRPr lang="en-US"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69236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AB78-697F-4E7B-9BF5-1F7C915D7D36}"/>
              </a:ext>
            </a:extLst>
          </p:cNvPr>
          <p:cNvSpPr>
            <a:spLocks noGrp="1"/>
          </p:cNvSpPr>
          <p:nvPr>
            <p:ph type="title"/>
          </p:nvPr>
        </p:nvSpPr>
        <p:spPr>
          <a:xfrm>
            <a:off x="2592924" y="624110"/>
            <a:ext cx="8911687" cy="1280890"/>
          </a:xfrm>
        </p:spPr>
        <p:txBody>
          <a:bodyPr>
            <a:normAutofit fontScale="90000"/>
          </a:bodyPr>
          <a:lstStyle/>
          <a:p>
            <a:r>
              <a:rPr lang="en-US" b="1" dirty="0"/>
              <a:t>CHROMOPLASTS</a:t>
            </a:r>
            <a:r>
              <a:rPr lang="en-US" dirty="0"/>
              <a:t>:</a:t>
            </a:r>
            <a:br>
              <a:rPr lang="en-US" dirty="0"/>
            </a:br>
            <a:endParaRPr lang="en-US" dirty="0"/>
          </a:p>
        </p:txBody>
      </p:sp>
      <p:sp>
        <p:nvSpPr>
          <p:cNvPr id="3" name="Content Placeholder 2">
            <a:extLst>
              <a:ext uri="{FF2B5EF4-FFF2-40B4-BE49-F238E27FC236}">
                <a16:creationId xmlns:a16="http://schemas.microsoft.com/office/drawing/2014/main" id="{B767273B-C5D3-4627-BCE8-BF5259F1B6A5}"/>
              </a:ext>
            </a:extLst>
          </p:cNvPr>
          <p:cNvSpPr>
            <a:spLocks noGrp="1"/>
          </p:cNvSpPr>
          <p:nvPr>
            <p:ph sz="half" idx="1"/>
          </p:nvPr>
        </p:nvSpPr>
        <p:spPr>
          <a:xfrm>
            <a:off x="1905000" y="2133600"/>
            <a:ext cx="4648200" cy="4648200"/>
          </a:xfrm>
        </p:spPr>
        <p:txBody>
          <a:bodyPr>
            <a:normAutofit/>
          </a:bodyPr>
          <a:lstStyle/>
          <a:p>
            <a:pPr marL="0" indent="0">
              <a:buNone/>
            </a:pPr>
            <a:endParaRPr lang="en-US" dirty="0"/>
          </a:p>
          <a:p>
            <a:r>
              <a:rPr lang="en-US" sz="2800" dirty="0"/>
              <a:t>"</a:t>
            </a:r>
            <a:r>
              <a:rPr lang="en-US" sz="3200" dirty="0">
                <a:latin typeface="Times New Roman" panose="02020603050405020304" pitchFamily="18" charset="0"/>
                <a:cs typeface="Times New Roman" panose="02020603050405020304" pitchFamily="18" charset="0"/>
              </a:rPr>
              <a:t>Chromo" comes from Greek word meaning color.</a:t>
            </a:r>
          </a:p>
          <a:p>
            <a:pPr lvl="0"/>
            <a:r>
              <a:rPr lang="en-US" sz="3200" dirty="0">
                <a:latin typeface="Times New Roman" panose="02020603050405020304" pitchFamily="18" charset="0"/>
                <a:cs typeface="Times New Roman" panose="02020603050405020304" pitchFamily="18" charset="0"/>
              </a:rPr>
              <a:t>Chromoplasts are brightly colored plastids that act as the site of pigment accumulation</a:t>
            </a:r>
            <a:r>
              <a:rPr lang="en-US" sz="2800" dirty="0">
                <a:latin typeface="Times New Roman" panose="02020603050405020304" pitchFamily="18" charset="0"/>
                <a:cs typeface="Times New Roman" panose="02020603050405020304" pitchFamily="18" charset="0"/>
              </a:rPr>
              <a:t>. </a:t>
            </a:r>
          </a:p>
          <a:p>
            <a:endParaRPr lang="en-US" dirty="0"/>
          </a:p>
        </p:txBody>
      </p:sp>
      <p:pic>
        <p:nvPicPr>
          <p:cNvPr id="5" name="Content Placeholder 4" descr="Chromoplast structure - Buy this stock vector and explore similar ...">
            <a:extLst>
              <a:ext uri="{FF2B5EF4-FFF2-40B4-BE49-F238E27FC236}">
                <a16:creationId xmlns:a16="http://schemas.microsoft.com/office/drawing/2014/main" id="{B2908AB1-8FF6-468A-B0EA-1845E19AE3B0}"/>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3076" y="1676400"/>
            <a:ext cx="5288923" cy="4343400"/>
          </a:xfrm>
          <a:prstGeom prst="rect">
            <a:avLst/>
          </a:prstGeom>
          <a:noFill/>
          <a:ln>
            <a:noFill/>
          </a:ln>
        </p:spPr>
      </p:pic>
      <p:sp>
        <p:nvSpPr>
          <p:cNvPr id="4" name="Slide Number Placeholder 3">
            <a:extLst>
              <a:ext uri="{FF2B5EF4-FFF2-40B4-BE49-F238E27FC236}">
                <a16:creationId xmlns:a16="http://schemas.microsoft.com/office/drawing/2014/main" id="{2647BCD6-57D1-45D1-8B9F-14DA30EF079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64855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2AB8-25B8-4292-B75C-DFDAB9A609D9}"/>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8FCCC8EA-500B-408F-B2A3-8604011D994C}"/>
              </a:ext>
            </a:extLst>
          </p:cNvPr>
          <p:cNvSpPr>
            <a:spLocks noGrp="1"/>
          </p:cNvSpPr>
          <p:nvPr>
            <p:ph idx="1"/>
          </p:nvPr>
        </p:nvSpPr>
        <p:spPr/>
        <p:txBody>
          <a:bodyPr>
            <a:normAutofit/>
          </a:bodyPr>
          <a:lstStyle/>
          <a:p>
            <a:pPr marL="0" lvl="0" indent="0">
              <a:buNone/>
            </a:pPr>
            <a:r>
              <a:rPr lang="en-US" sz="2400" dirty="0"/>
              <a:t> </a:t>
            </a:r>
          </a:p>
          <a:p>
            <a:pPr lvl="0"/>
            <a:r>
              <a:rPr lang="en-US" sz="3200" dirty="0">
                <a:latin typeface="Times New Roman" panose="02020603050405020304" pitchFamily="18" charset="0"/>
                <a:cs typeface="Times New Roman" panose="02020603050405020304" pitchFamily="18" charset="0"/>
              </a:rPr>
              <a:t>They are typically found in the fleshy fruits, flowers as well as various other pigmented parts of the plant such as leaves.</a:t>
            </a:r>
          </a:p>
          <a:p>
            <a:pPr marL="0" lvl="0" indent="0">
              <a:buNone/>
            </a:pPr>
            <a:r>
              <a:rPr lang="en-US" sz="3200" b="1" dirty="0">
                <a:latin typeface="Times New Roman" panose="02020603050405020304" pitchFamily="18" charset="0"/>
                <a:cs typeface="Times New Roman" panose="02020603050405020304" pitchFamily="18" charset="0"/>
              </a:rPr>
              <a:t>FUNCTIONS</a:t>
            </a:r>
          </a:p>
          <a:p>
            <a:pPr lvl="0"/>
            <a:r>
              <a:rPr lang="en-US" sz="3200" dirty="0">
                <a:latin typeface="Times New Roman" panose="02020603050405020304" pitchFamily="18" charset="0"/>
                <a:cs typeface="Times New Roman" panose="02020603050405020304" pitchFamily="18" charset="0"/>
              </a:rPr>
              <a:t> Plastids play an important role in pollination given that they act as visual attractors for animals involved in pollination.</a:t>
            </a:r>
          </a:p>
          <a:p>
            <a:pPr marL="0" lvl="0" indent="0">
              <a:buNone/>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2E03117-952E-43DF-B753-037A2F26F0C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7911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FCE7F-91F0-45F0-8064-A78C8FCB753F}"/>
              </a:ext>
            </a:extLst>
          </p:cNvPr>
          <p:cNvSpPr>
            <a:spLocks noGrp="1"/>
          </p:cNvSpPr>
          <p:nvPr>
            <p:ph type="title"/>
          </p:nvPr>
        </p:nvSpPr>
        <p:spPr/>
        <p:txBody>
          <a:bodyPr>
            <a:normAutofit fontScale="90000"/>
          </a:bodyPr>
          <a:lstStyle/>
          <a:p>
            <a:r>
              <a:rPr lang="en-US" b="1" dirty="0"/>
              <a:t>There are two types of chromoplasts which include:</a:t>
            </a:r>
            <a:br>
              <a:rPr lang="en-US" dirty="0"/>
            </a:br>
            <a:endParaRPr lang="en-US" dirty="0"/>
          </a:p>
        </p:txBody>
      </p:sp>
      <p:sp>
        <p:nvSpPr>
          <p:cNvPr id="3" name="Content Placeholder 2">
            <a:extLst>
              <a:ext uri="{FF2B5EF4-FFF2-40B4-BE49-F238E27FC236}">
                <a16:creationId xmlns:a16="http://schemas.microsoft.com/office/drawing/2014/main" id="{3DAE62C1-B158-4CB4-984D-C450C175A132}"/>
              </a:ext>
            </a:extLst>
          </p:cNvPr>
          <p:cNvSpPr>
            <a:spLocks noGrp="1"/>
          </p:cNvSpPr>
          <p:nvPr>
            <p:ph idx="1"/>
          </p:nvPr>
        </p:nvSpPr>
        <p:spPr/>
        <p:txBody>
          <a:bodyPr/>
          <a:lstStyle/>
          <a:p>
            <a:pPr marL="0" indent="0">
              <a:buNone/>
            </a:pPr>
            <a:endParaRPr lang="en-US" sz="2400" dirty="0"/>
          </a:p>
          <a:p>
            <a:r>
              <a:rPr lang="en-US" sz="2800" b="1" u="sng" dirty="0">
                <a:latin typeface="Times New Roman" panose="02020603050405020304" pitchFamily="18" charset="0"/>
                <a:cs typeface="Times New Roman" panose="02020603050405020304" pitchFamily="18" charset="0"/>
              </a:rPr>
              <a:t>Phaeoplast</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Brownish and naturally found in brown algae</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Rhodoplast</a:t>
            </a:r>
          </a:p>
          <a:p>
            <a:pPr marL="0" indent="0">
              <a:buNone/>
            </a:pPr>
            <a:r>
              <a:rPr lang="en-US" sz="2800" dirty="0">
                <a:latin typeface="Times New Roman" panose="02020603050405020304" pitchFamily="18" charset="0"/>
                <a:cs typeface="Times New Roman" panose="02020603050405020304" pitchFamily="18" charset="0"/>
              </a:rPr>
              <a:t> Plastids found in red algae.</a:t>
            </a:r>
          </a:p>
          <a:p>
            <a:endParaRPr lang="en-US" dirty="0"/>
          </a:p>
        </p:txBody>
      </p:sp>
      <p:sp>
        <p:nvSpPr>
          <p:cNvPr id="4" name="Slide Number Placeholder 3">
            <a:extLst>
              <a:ext uri="{FF2B5EF4-FFF2-40B4-BE49-F238E27FC236}">
                <a16:creationId xmlns:a16="http://schemas.microsoft.com/office/drawing/2014/main" id="{168F621A-F8C4-423E-9CE4-409D8BAD1FE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59604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B2A5-13CF-406E-83D7-150905A34A9F}"/>
              </a:ext>
            </a:extLst>
          </p:cNvPr>
          <p:cNvSpPr>
            <a:spLocks noGrp="1"/>
          </p:cNvSpPr>
          <p:nvPr>
            <p:ph type="title"/>
          </p:nvPr>
        </p:nvSpPr>
        <p:spPr/>
        <p:txBody>
          <a:bodyPr>
            <a:normAutofit fontScale="90000"/>
          </a:bodyPr>
          <a:lstStyle/>
          <a:p>
            <a:r>
              <a:rPr lang="en-US" b="1" u="sng" dirty="0"/>
              <a:t>Based on their structures, chromoplasts are categorized as follows:</a:t>
            </a:r>
            <a:br>
              <a:rPr lang="en-US" dirty="0"/>
            </a:br>
            <a:endParaRPr lang="en-US" dirty="0"/>
          </a:p>
        </p:txBody>
      </p:sp>
      <p:sp>
        <p:nvSpPr>
          <p:cNvPr id="3" name="Content Placeholder 2">
            <a:extLst>
              <a:ext uri="{FF2B5EF4-FFF2-40B4-BE49-F238E27FC236}">
                <a16:creationId xmlns:a16="http://schemas.microsoft.com/office/drawing/2014/main" id="{F09430C1-9C44-469B-B866-8D45E4D8C8E3}"/>
              </a:ext>
            </a:extLst>
          </p:cNvPr>
          <p:cNvSpPr>
            <a:spLocks noGrp="1"/>
          </p:cNvSpPr>
          <p:nvPr>
            <p:ph idx="1"/>
          </p:nvPr>
        </p:nvSpPr>
        <p:spPr>
          <a:xfrm>
            <a:off x="1905000" y="1905000"/>
            <a:ext cx="8911687" cy="4724400"/>
          </a:xfrm>
        </p:spPr>
        <p:txBody>
          <a:bodyPr>
            <a:normAutofit/>
          </a:bodyPr>
          <a:lstStyle/>
          <a:p>
            <a:pPr marL="0" indent="0">
              <a:buNone/>
            </a:pPr>
            <a:endParaRPr lang="en-US" dirty="0"/>
          </a:p>
          <a:p>
            <a:pPr lvl="0">
              <a:buFont typeface="+mj-lt"/>
              <a:buAutoNum type="arabicPeriod"/>
            </a:pPr>
            <a:r>
              <a:rPr lang="en-US" sz="3200" dirty="0">
                <a:latin typeface="Times New Roman" panose="02020603050405020304" pitchFamily="18" charset="0"/>
                <a:cs typeface="Times New Roman" panose="02020603050405020304" pitchFamily="18" charset="0"/>
              </a:rPr>
              <a:t>Globular chromoplasts</a:t>
            </a:r>
          </a:p>
          <a:p>
            <a:pPr lvl="0">
              <a:buFont typeface="+mj-lt"/>
              <a:buAutoNum type="arabicPeriod"/>
            </a:pPr>
            <a:r>
              <a:rPr lang="en-US" sz="3200" dirty="0">
                <a:latin typeface="Times New Roman" panose="02020603050405020304" pitchFamily="18" charset="0"/>
                <a:cs typeface="Times New Roman" panose="02020603050405020304" pitchFamily="18" charset="0"/>
              </a:rPr>
              <a:t>Crystalline chromoplasts</a:t>
            </a:r>
          </a:p>
          <a:p>
            <a:pPr lvl="0">
              <a:buFont typeface="+mj-lt"/>
              <a:buAutoNum type="arabicPeriod"/>
            </a:pPr>
            <a:r>
              <a:rPr lang="en-US" sz="3200" dirty="0">
                <a:latin typeface="Times New Roman" panose="02020603050405020304" pitchFamily="18" charset="0"/>
                <a:cs typeface="Times New Roman" panose="02020603050405020304" pitchFamily="18" charset="0"/>
              </a:rPr>
              <a:t> Fibrillar chromoplasts</a:t>
            </a:r>
          </a:p>
          <a:p>
            <a:pPr lvl="0">
              <a:buFont typeface="+mj-lt"/>
              <a:buAutoNum type="arabicPeriod"/>
            </a:pPr>
            <a:r>
              <a:rPr lang="en-US" sz="3200" dirty="0">
                <a:latin typeface="Times New Roman" panose="02020603050405020304" pitchFamily="18" charset="0"/>
                <a:cs typeface="Times New Roman" panose="02020603050405020304" pitchFamily="18" charset="0"/>
              </a:rPr>
              <a:t> Tubular chromoplasts </a:t>
            </a:r>
          </a:p>
          <a:p>
            <a:pPr lvl="0">
              <a:buFont typeface="+mj-lt"/>
              <a:buAutoNum type="arabicPeriod"/>
            </a:pPr>
            <a:r>
              <a:rPr lang="en-US" sz="3200" dirty="0">
                <a:latin typeface="Times New Roman" panose="02020603050405020304" pitchFamily="18" charset="0"/>
                <a:cs typeface="Times New Roman" panose="02020603050405020304" pitchFamily="18" charset="0"/>
              </a:rPr>
              <a:t>Membranous chromoplasts.</a:t>
            </a:r>
            <a:endParaRPr lang="en-US" sz="4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48E9437-41C1-4CC4-8887-96F6E6D63769}"/>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3771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CC0E-3A91-42C1-A48F-715D5EBF2765}"/>
              </a:ext>
            </a:extLst>
          </p:cNvPr>
          <p:cNvSpPr>
            <a:spLocks noGrp="1"/>
          </p:cNvSpPr>
          <p:nvPr>
            <p:ph type="title"/>
          </p:nvPr>
        </p:nvSpPr>
        <p:spPr>
          <a:xfrm>
            <a:off x="2592925" y="624110"/>
            <a:ext cx="8911687" cy="1280890"/>
          </a:xfrm>
        </p:spPr>
        <p:txBody>
          <a:bodyPr>
            <a:normAutofit/>
          </a:bodyPr>
          <a:lstStyle/>
          <a:p>
            <a:r>
              <a:rPr lang="en-US" sz="4000" b="1" u="sng" dirty="0"/>
              <a:t>Leucoplasts : </a:t>
            </a:r>
            <a:br>
              <a:rPr lang="en-US" sz="4000" u="sng" dirty="0"/>
            </a:br>
            <a:endParaRPr lang="en-US" sz="4000" u="sng" dirty="0"/>
          </a:p>
        </p:txBody>
      </p:sp>
      <p:sp>
        <p:nvSpPr>
          <p:cNvPr id="3" name="Content Placeholder 2">
            <a:extLst>
              <a:ext uri="{FF2B5EF4-FFF2-40B4-BE49-F238E27FC236}">
                <a16:creationId xmlns:a16="http://schemas.microsoft.com/office/drawing/2014/main" id="{7F5BC4A1-3A73-4052-A32D-0B8B28524D88}"/>
              </a:ext>
            </a:extLst>
          </p:cNvPr>
          <p:cNvSpPr>
            <a:spLocks noGrp="1"/>
          </p:cNvSpPr>
          <p:nvPr>
            <p:ph idx="1"/>
          </p:nvPr>
        </p:nvSpPr>
        <p:spPr>
          <a:xfrm>
            <a:off x="1905000" y="1524000"/>
            <a:ext cx="9599612" cy="4387222"/>
          </a:xfrm>
        </p:spPr>
        <p:txBody>
          <a:bodyPr>
            <a:normAutofit/>
          </a:bodyPr>
          <a:lstStyle/>
          <a:p>
            <a:pPr marL="0" indent="0">
              <a:buNone/>
            </a:pPr>
            <a:endParaRPr lang="en-US" dirty="0"/>
          </a:p>
          <a:p>
            <a:pPr lvl="0"/>
            <a:r>
              <a:rPr lang="en-US" sz="2800" dirty="0">
                <a:latin typeface="Times New Roman" panose="02020603050405020304" pitchFamily="18" charset="0"/>
                <a:cs typeface="Times New Roman" panose="02020603050405020304" pitchFamily="18" charset="0"/>
              </a:rPr>
              <a:t>Generally, leucoplasts are colorless plastids that are commonly found in colorless leaves and rapidly growing tissues (tubers, stems, roots etc).</a:t>
            </a:r>
          </a:p>
          <a:p>
            <a:pPr lvl="0"/>
            <a:r>
              <a:rPr lang="en-US" sz="2800" dirty="0">
                <a:latin typeface="Times New Roman" panose="02020603050405020304" pitchFamily="18" charset="0"/>
                <a:cs typeface="Times New Roman" panose="02020603050405020304" pitchFamily="18" charset="0"/>
              </a:rPr>
              <a:t> Here, leucoplasts serve as the site of</a:t>
            </a:r>
          </a:p>
          <a:p>
            <a:pPr lvl="0">
              <a:buFont typeface="+mj-lt"/>
              <a:buAutoNum type="arabicPeriod"/>
            </a:pPr>
            <a:r>
              <a:rPr lang="en-US" sz="2800" dirty="0">
                <a:latin typeface="Times New Roman" panose="02020603050405020304" pitchFamily="18" charset="0"/>
                <a:cs typeface="Times New Roman" panose="02020603050405020304" pitchFamily="18" charset="0"/>
              </a:rPr>
              <a:t>Starch formation </a:t>
            </a:r>
          </a:p>
          <a:p>
            <a:pPr lvl="0">
              <a:buFont typeface="+mj-lt"/>
              <a:buAutoNum type="arabicPeriod"/>
            </a:pPr>
            <a:r>
              <a:rPr lang="en-US" sz="2800" dirty="0">
                <a:latin typeface="Times New Roman" panose="02020603050405020304" pitchFamily="18" charset="0"/>
                <a:cs typeface="Times New Roman" panose="02020603050405020304" pitchFamily="18" charset="0"/>
              </a:rPr>
              <a:t>Storage</a:t>
            </a:r>
          </a:p>
          <a:p>
            <a:pPr lvl="0"/>
            <a:r>
              <a:rPr lang="en-US" sz="2800" dirty="0">
                <a:latin typeface="Times New Roman" panose="02020603050405020304" pitchFamily="18" charset="0"/>
                <a:cs typeface="Times New Roman" panose="02020603050405020304" pitchFamily="18" charset="0"/>
              </a:rPr>
              <a:t>Compared to plastids like chloroplast and chromoplasts, leucoplasts lack such pigments as chlorophyll.</a:t>
            </a:r>
          </a:p>
          <a:p>
            <a:pPr marL="0" lv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B6039C-D6D2-4BD5-88A6-0D09E6331B0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93936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771B-AC6D-4DED-B677-0E74D04711DC}"/>
              </a:ext>
            </a:extLst>
          </p:cNvPr>
          <p:cNvSpPr>
            <a:spLocks noGrp="1"/>
          </p:cNvSpPr>
          <p:nvPr>
            <p:ph type="title"/>
          </p:nvPr>
        </p:nvSpPr>
        <p:spPr/>
        <p:txBody>
          <a:bodyPr/>
          <a:lstStyle/>
          <a:p>
            <a:r>
              <a:rPr lang="en-US" b="1" dirty="0"/>
              <a:t>Location in plants and function</a:t>
            </a:r>
          </a:p>
        </p:txBody>
      </p:sp>
      <p:sp>
        <p:nvSpPr>
          <p:cNvPr id="3" name="Content Placeholder 2">
            <a:extLst>
              <a:ext uri="{FF2B5EF4-FFF2-40B4-BE49-F238E27FC236}">
                <a16:creationId xmlns:a16="http://schemas.microsoft.com/office/drawing/2014/main" id="{7ECB876D-AB10-4555-8D82-C291DB10C211}"/>
              </a:ext>
            </a:extLst>
          </p:cNvPr>
          <p:cNvSpPr>
            <a:spLocks noGrp="1"/>
          </p:cNvSpPr>
          <p:nvPr>
            <p:ph idx="1"/>
          </p:nvPr>
        </p:nvSpPr>
        <p:spPr>
          <a:xfrm>
            <a:off x="2589212" y="2133600"/>
            <a:ext cx="7545388" cy="3733800"/>
          </a:xfrm>
        </p:spPr>
        <p:txBody>
          <a:bodyPr/>
          <a:lstStyle/>
          <a:p>
            <a:pPr lvl="0"/>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Moreover, they are located in deep tissue such as plant seeds and are therefore not directly exposed to light.</a:t>
            </a:r>
          </a:p>
          <a:p>
            <a:pPr lvl="0"/>
            <a:r>
              <a:rPr lang="en-US" sz="3200" dirty="0">
                <a:latin typeface="Times New Roman" panose="02020603050405020304" pitchFamily="18" charset="0"/>
                <a:cs typeface="Times New Roman" panose="02020603050405020304" pitchFamily="18" charset="0"/>
              </a:rPr>
              <a:t>While the main function is storage, some of the leucoplasts are also involved in the synthesis of fats and lipids.</a:t>
            </a:r>
          </a:p>
          <a:p>
            <a:endParaRPr lang="en-US" dirty="0"/>
          </a:p>
        </p:txBody>
      </p:sp>
      <p:sp>
        <p:nvSpPr>
          <p:cNvPr id="4" name="Slide Number Placeholder 3">
            <a:extLst>
              <a:ext uri="{FF2B5EF4-FFF2-40B4-BE49-F238E27FC236}">
                <a16:creationId xmlns:a16="http://schemas.microsoft.com/office/drawing/2014/main" id="{1C5A7409-F164-498E-A78A-FC01ADBEEE9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89990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4CDC-BA27-4B3A-A404-43BDBE73BD90}"/>
              </a:ext>
            </a:extLst>
          </p:cNvPr>
          <p:cNvSpPr>
            <a:spLocks noGrp="1"/>
          </p:cNvSpPr>
          <p:nvPr>
            <p:ph type="title"/>
          </p:nvPr>
        </p:nvSpPr>
        <p:spPr/>
        <p:txBody>
          <a:bodyPr>
            <a:normAutofit/>
          </a:bodyPr>
          <a:lstStyle/>
          <a:p>
            <a:r>
              <a:rPr lang="en-US" sz="4000" b="1" dirty="0"/>
              <a:t>Leucoplasts are classified into three groups:</a:t>
            </a:r>
          </a:p>
        </p:txBody>
      </p:sp>
      <p:sp>
        <p:nvSpPr>
          <p:cNvPr id="3" name="Content Placeholder 2">
            <a:extLst>
              <a:ext uri="{FF2B5EF4-FFF2-40B4-BE49-F238E27FC236}">
                <a16:creationId xmlns:a16="http://schemas.microsoft.com/office/drawing/2014/main" id="{01BE83B5-604D-4C03-878F-D8DCC793C9B7}"/>
              </a:ext>
            </a:extLst>
          </p:cNvPr>
          <p:cNvSpPr>
            <a:spLocks noGrp="1"/>
          </p:cNvSpPr>
          <p:nvPr>
            <p:ph sz="half" idx="1"/>
          </p:nvPr>
        </p:nvSpPr>
        <p:spPr/>
        <p:txBody>
          <a:bodyPr/>
          <a:lstStyle/>
          <a:p>
            <a:pPr>
              <a:buFont typeface="+mj-lt"/>
              <a:buAutoNum type="arabicPeriod"/>
            </a:pPr>
            <a:r>
              <a:rPr lang="en-US" sz="3600" dirty="0">
                <a:latin typeface="Times New Roman" panose="02020603050405020304" pitchFamily="18" charset="0"/>
                <a:cs typeface="Times New Roman" panose="02020603050405020304" pitchFamily="18" charset="0"/>
              </a:rPr>
              <a:t>Amyloplasts  </a:t>
            </a:r>
          </a:p>
          <a:p>
            <a:pPr>
              <a:buFont typeface="+mj-lt"/>
              <a:buAutoNum type="arabicPeriod"/>
            </a:pPr>
            <a:r>
              <a:rPr lang="en-US" sz="3600" dirty="0">
                <a:latin typeface="Times New Roman" panose="02020603050405020304" pitchFamily="18" charset="0"/>
                <a:cs typeface="Times New Roman" panose="02020603050405020304" pitchFamily="18" charset="0"/>
              </a:rPr>
              <a:t>Elaiplasts or oleoplasts  </a:t>
            </a:r>
          </a:p>
          <a:p>
            <a:pPr>
              <a:buFont typeface="+mj-lt"/>
              <a:buAutoNum type="arabicPeriod"/>
            </a:pPr>
            <a:r>
              <a:rPr lang="en-US" sz="3600" dirty="0">
                <a:latin typeface="Times New Roman" panose="02020603050405020304" pitchFamily="18" charset="0"/>
                <a:cs typeface="Times New Roman" panose="02020603050405020304" pitchFamily="18" charset="0"/>
              </a:rPr>
              <a:t>Proteinoplasts  </a:t>
            </a: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6" name="Picture 2" descr="Leucoplastos: características, tipos y funciones - Lifeder">
            <a:extLst>
              <a:ext uri="{FF2B5EF4-FFF2-40B4-BE49-F238E27FC236}">
                <a16:creationId xmlns:a16="http://schemas.microsoft.com/office/drawing/2014/main" id="{121B2EC4-B9CF-4BD8-B2AA-7CC4556BFE4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2801690"/>
            <a:ext cx="4313238" cy="24261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ACB1A3B-5FFF-4437-A327-40DF144B801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96088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D362D-926D-4A52-9691-983A7D109EBE}"/>
              </a:ext>
            </a:extLst>
          </p:cNvPr>
          <p:cNvSpPr>
            <a:spLocks noGrp="1"/>
          </p:cNvSpPr>
          <p:nvPr>
            <p:ph type="title"/>
          </p:nvPr>
        </p:nvSpPr>
        <p:spPr/>
        <p:txBody>
          <a:bodyPr/>
          <a:lstStyle/>
          <a:p>
            <a:r>
              <a:rPr lang="en-US" b="1" dirty="0"/>
              <a:t>Amyloplast</a:t>
            </a:r>
            <a:br>
              <a:rPr lang="en-US" dirty="0"/>
            </a:br>
            <a:endParaRPr lang="en-US" dirty="0"/>
          </a:p>
        </p:txBody>
      </p:sp>
      <p:sp>
        <p:nvSpPr>
          <p:cNvPr id="3" name="Content Placeholder 2">
            <a:extLst>
              <a:ext uri="{FF2B5EF4-FFF2-40B4-BE49-F238E27FC236}">
                <a16:creationId xmlns:a16="http://schemas.microsoft.com/office/drawing/2014/main" id="{2075CB29-CEB8-4371-8E0A-CD0007FEAB18}"/>
              </a:ext>
            </a:extLst>
          </p:cNvPr>
          <p:cNvSpPr>
            <a:spLocks noGrp="1"/>
          </p:cNvSpPr>
          <p:nvPr>
            <p:ph sz="half" idx="1"/>
          </p:nvPr>
        </p:nvSpPr>
        <p:spPr>
          <a:xfrm>
            <a:off x="1676400" y="1371600"/>
            <a:ext cx="6096000" cy="5334000"/>
          </a:xfrm>
        </p:spPr>
        <p:txBody>
          <a:bodyPr>
            <a:normAutofit/>
          </a:bodyPr>
          <a:lstStyle/>
          <a:p>
            <a:pPr marL="0" lvl="0" indent="0">
              <a:buNone/>
            </a:pPr>
            <a:endParaRPr lang="en-US" dirty="0"/>
          </a:p>
          <a:p>
            <a:pPr lvl="0"/>
            <a:r>
              <a:rPr lang="en-US" sz="2800" dirty="0">
                <a:latin typeface="Times New Roman" panose="02020603050405020304" pitchFamily="18" charset="0"/>
                <a:cs typeface="Times New Roman" panose="02020603050405020304" pitchFamily="18" charset="0"/>
              </a:rPr>
              <a:t>Amyloplasts are responsible for storing starch, which is a nutritive polysaccharide found in plant cells, protists and some bacteria.</a:t>
            </a:r>
          </a:p>
          <a:p>
            <a:pPr lvl="0"/>
            <a:r>
              <a:rPr lang="en-US" sz="2800" dirty="0">
                <a:latin typeface="Times New Roman" panose="02020603050405020304" pitchFamily="18" charset="0"/>
                <a:cs typeface="Times New Roman" panose="02020603050405020304" pitchFamily="18" charset="0"/>
              </a:rPr>
              <a:t>It is usually in the form of visible granules under a microscope.</a:t>
            </a:r>
          </a:p>
          <a:p>
            <a:pPr lvl="0"/>
            <a:r>
              <a:rPr lang="en-US" sz="2800" dirty="0">
                <a:latin typeface="Times New Roman" panose="02020603050405020304" pitchFamily="18" charset="0"/>
                <a:cs typeface="Times New Roman" panose="02020603050405020304" pitchFamily="18" charset="0"/>
              </a:rPr>
              <a:t> Plastids are the only way by which plants synthesize starch and it is also the only place where it is contained.</a:t>
            </a:r>
          </a:p>
          <a:p>
            <a:endParaRPr lang="en-US" dirty="0"/>
          </a:p>
        </p:txBody>
      </p:sp>
      <p:pic>
        <p:nvPicPr>
          <p:cNvPr id="6" name="Content Placeholder 5" descr="Leucoplast Images, Stock Photos &amp; Vectors | Shutterstock">
            <a:extLst>
              <a:ext uri="{FF2B5EF4-FFF2-40B4-BE49-F238E27FC236}">
                <a16:creationId xmlns:a16="http://schemas.microsoft.com/office/drawing/2014/main" id="{7581FDDE-1EBA-483F-ADAE-93751B40902A}"/>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77200" y="1752600"/>
            <a:ext cx="4114800" cy="3777622"/>
          </a:xfrm>
          <a:prstGeom prst="rect">
            <a:avLst/>
          </a:prstGeom>
          <a:noFill/>
          <a:ln>
            <a:noFill/>
          </a:ln>
        </p:spPr>
      </p:pic>
      <p:sp>
        <p:nvSpPr>
          <p:cNvPr id="2" name="Slide Number Placeholder 1">
            <a:extLst>
              <a:ext uri="{FF2B5EF4-FFF2-40B4-BE49-F238E27FC236}">
                <a16:creationId xmlns:a16="http://schemas.microsoft.com/office/drawing/2014/main" id="{C6F55742-5430-48B6-BB1C-4F86B67C002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41860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1428-1410-4DD0-8100-35C5471FF2BB}"/>
              </a:ext>
            </a:extLst>
          </p:cNvPr>
          <p:cNvSpPr>
            <a:spLocks noGrp="1"/>
          </p:cNvSpPr>
          <p:nvPr>
            <p:ph type="title"/>
          </p:nvPr>
        </p:nvSpPr>
        <p:spPr>
          <a:xfrm>
            <a:off x="2592925" y="624110"/>
            <a:ext cx="8911687" cy="1280890"/>
          </a:xfrm>
        </p:spPr>
        <p:txBody>
          <a:bodyPr>
            <a:normAutofit fontScale="90000"/>
          </a:bodyPr>
          <a:lstStyle/>
          <a:p>
            <a:r>
              <a:rPr lang="en-US" b="1" dirty="0"/>
              <a:t>Function of Amyloplasts</a:t>
            </a:r>
            <a:br>
              <a:rPr lang="en-US" dirty="0"/>
            </a:br>
            <a:endParaRPr lang="en-US" dirty="0"/>
          </a:p>
        </p:txBody>
      </p:sp>
      <p:sp>
        <p:nvSpPr>
          <p:cNvPr id="3" name="Content Placeholder 2">
            <a:extLst>
              <a:ext uri="{FF2B5EF4-FFF2-40B4-BE49-F238E27FC236}">
                <a16:creationId xmlns:a16="http://schemas.microsoft.com/office/drawing/2014/main" id="{10911421-6018-43EB-8AB8-5A22283B0AEE}"/>
              </a:ext>
            </a:extLst>
          </p:cNvPr>
          <p:cNvSpPr>
            <a:spLocks noGrp="1"/>
          </p:cNvSpPr>
          <p:nvPr>
            <p:ph idx="1"/>
          </p:nvPr>
        </p:nvSpPr>
        <p:spPr>
          <a:xfrm>
            <a:off x="2057400" y="2133600"/>
            <a:ext cx="9447212" cy="4495800"/>
          </a:xfrm>
        </p:spPr>
        <p:txBody>
          <a:bodyPr/>
          <a:lstStyle/>
          <a:p>
            <a:pPr lvl="0"/>
            <a:r>
              <a:rPr lang="en-US" sz="2800" dirty="0">
                <a:latin typeface="Times New Roman" panose="02020603050405020304" pitchFamily="18" charset="0"/>
                <a:cs typeface="Times New Roman" panose="02020603050405020304" pitchFamily="18" charset="0"/>
              </a:rPr>
              <a:t>It is in all plant cells and its main function is to carry out amylolysis and phosphorolysis (starch catabolism pathways).</a:t>
            </a:r>
          </a:p>
          <a:p>
            <a:pPr lvl="0"/>
            <a:r>
              <a:rPr lang="en-US" sz="2800" dirty="0">
                <a:latin typeface="Times New Roman" panose="02020603050405020304" pitchFamily="18" charset="0"/>
                <a:cs typeface="Times New Roman" panose="02020603050405020304" pitchFamily="18" charset="0"/>
              </a:rPr>
              <a:t>Amyloplasts have considerable amounts of starch. Because their grains are dense, they interact with the cytoskeleton causing the meristematic cells to fracture perpendicularly.</a:t>
            </a:r>
          </a:p>
          <a:p>
            <a:pPr lvl="0"/>
            <a:r>
              <a:rPr lang="en-US" sz="2800" dirty="0">
                <a:latin typeface="Times New Roman" panose="02020603050405020304" pitchFamily="18" charset="0"/>
                <a:cs typeface="Times New Roman" panose="02020603050405020304" pitchFamily="18" charset="0"/>
              </a:rPr>
              <a:t>Amyloplasts are the most important of all leucoplasts and differentiate from each other by their size.</a:t>
            </a:r>
          </a:p>
          <a:p>
            <a:endParaRPr lang="en-US" dirty="0"/>
          </a:p>
        </p:txBody>
      </p:sp>
      <p:sp>
        <p:nvSpPr>
          <p:cNvPr id="4" name="Slide Number Placeholder 3">
            <a:extLst>
              <a:ext uri="{FF2B5EF4-FFF2-40B4-BE49-F238E27FC236}">
                <a16:creationId xmlns:a16="http://schemas.microsoft.com/office/drawing/2014/main" id="{52481B99-A2F4-49A6-8C48-68B3F23ED283}"/>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030687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4D5B-E573-493A-9306-FF3344C33320}"/>
              </a:ext>
            </a:extLst>
          </p:cNvPr>
          <p:cNvSpPr>
            <a:spLocks noGrp="1"/>
          </p:cNvSpPr>
          <p:nvPr>
            <p:ph type="title"/>
          </p:nvPr>
        </p:nvSpPr>
        <p:spPr/>
        <p:txBody>
          <a:bodyPr/>
          <a:lstStyle/>
          <a:p>
            <a:r>
              <a:rPr lang="en-US" b="1" dirty="0"/>
              <a:t>Oleoplastos</a:t>
            </a:r>
            <a:br>
              <a:rPr lang="en-US" dirty="0"/>
            </a:br>
            <a:endParaRPr lang="en-US" dirty="0"/>
          </a:p>
        </p:txBody>
      </p:sp>
      <p:sp>
        <p:nvSpPr>
          <p:cNvPr id="3" name="Content Placeholder 2">
            <a:extLst>
              <a:ext uri="{FF2B5EF4-FFF2-40B4-BE49-F238E27FC236}">
                <a16:creationId xmlns:a16="http://schemas.microsoft.com/office/drawing/2014/main" id="{AB1B86EC-76DF-4110-9A42-72AAB3A372EF}"/>
              </a:ext>
            </a:extLst>
          </p:cNvPr>
          <p:cNvSpPr>
            <a:spLocks noGrp="1"/>
          </p:cNvSpPr>
          <p:nvPr>
            <p:ph sz="half" idx="1"/>
          </p:nvPr>
        </p:nvSpPr>
        <p:spPr>
          <a:xfrm>
            <a:off x="1311579" y="1600200"/>
            <a:ext cx="6232221" cy="5105400"/>
          </a:xfrm>
        </p:spPr>
        <p:txBody>
          <a:bodyPr>
            <a:normAutofit fontScale="92500"/>
          </a:bodyPr>
          <a:lstStyle/>
          <a:p>
            <a:pPr marL="0" indent="0">
              <a:buNone/>
            </a:pPr>
            <a:r>
              <a:rPr lang="en-US" b="1" dirty="0"/>
              <a:t> </a:t>
            </a:r>
            <a:endParaRPr lang="en-US" dirty="0"/>
          </a:p>
          <a:p>
            <a:pPr lvl="0"/>
            <a:r>
              <a:rPr lang="en-US" sz="2800" dirty="0">
                <a:latin typeface="Times New Roman" panose="02020603050405020304" pitchFamily="18" charset="0"/>
                <a:cs typeface="Times New Roman" panose="02020603050405020304" pitchFamily="18" charset="0"/>
              </a:rPr>
              <a:t>Oleoplastos or elaiplastos, are responsible for the storage of oils and lipids.</a:t>
            </a:r>
          </a:p>
          <a:p>
            <a:pPr lvl="0"/>
            <a:r>
              <a:rPr lang="en-US" sz="2800" dirty="0">
                <a:latin typeface="Times New Roman" panose="02020603050405020304" pitchFamily="18" charset="0"/>
                <a:cs typeface="Times New Roman" panose="02020603050405020304" pitchFamily="18" charset="0"/>
              </a:rPr>
              <a:t> Its size is small and has many small drops of fat inside.</a:t>
            </a:r>
          </a:p>
          <a:p>
            <a:pPr lvl="0"/>
            <a:r>
              <a:rPr lang="en-US" sz="2800" dirty="0">
                <a:latin typeface="Times New Roman" panose="02020603050405020304" pitchFamily="18" charset="0"/>
                <a:cs typeface="Times New Roman" panose="02020603050405020304" pitchFamily="18" charset="0"/>
              </a:rPr>
              <a:t>They are also known as lipoplasts</a:t>
            </a:r>
          </a:p>
          <a:p>
            <a:pPr marL="0" lvl="0" indent="0">
              <a:buNone/>
            </a:pPr>
            <a:r>
              <a:rPr lang="en-US" sz="2800" b="1" dirty="0">
                <a:latin typeface="Times New Roman" panose="02020603050405020304" pitchFamily="18" charset="0"/>
                <a:cs typeface="Times New Roman" panose="02020603050405020304" pitchFamily="18" charset="0"/>
              </a:rPr>
              <a:t>Location in plants</a:t>
            </a:r>
          </a:p>
          <a:p>
            <a:pPr lvl="0"/>
            <a:r>
              <a:rPr lang="en-US" sz="2800" dirty="0">
                <a:latin typeface="Times New Roman" panose="02020603050405020304" pitchFamily="18" charset="0"/>
                <a:cs typeface="Times New Roman" panose="02020603050405020304" pitchFamily="18" charset="0"/>
              </a:rPr>
              <a:t>They are present in epidermal cells of some cryptogams and in some monocotyledons and dicotyledons that lack the accumulation of starch in the seed.</a:t>
            </a:r>
          </a:p>
          <a:p>
            <a:pPr marL="0" lvl="0" indent="0">
              <a:buNone/>
            </a:pPr>
            <a:endParaRPr lang="en-US" sz="2800" dirty="0">
              <a:latin typeface="Times New Roman" panose="02020603050405020304" pitchFamily="18" charset="0"/>
              <a:cs typeface="Times New Roman" panose="02020603050405020304" pitchFamily="18" charset="0"/>
            </a:endParaRPr>
          </a:p>
          <a:p>
            <a:pPr marL="0" lv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2050" name="Picture 2" descr="Plantas - Oleoplastos en célula de palta - Imágenes Microscópicas">
            <a:extLst>
              <a:ext uri="{FF2B5EF4-FFF2-40B4-BE49-F238E27FC236}">
                <a16:creationId xmlns:a16="http://schemas.microsoft.com/office/drawing/2014/main" id="{C8DAA386-2F1A-4520-8975-DF1463F88C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72400" y="2666999"/>
            <a:ext cx="4383157" cy="32411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42119C8-A453-40D2-A675-DFF70A8D5CF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75036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3DB3-3E97-473B-ADC7-31326EB282AE}"/>
              </a:ext>
            </a:extLst>
          </p:cNvPr>
          <p:cNvSpPr>
            <a:spLocks noGrp="1"/>
          </p:cNvSpPr>
          <p:nvPr>
            <p:ph type="title"/>
          </p:nvPr>
        </p:nvSpPr>
        <p:spPr>
          <a:xfrm>
            <a:off x="2607502" y="609600"/>
            <a:ext cx="8911687" cy="1280890"/>
          </a:xfrm>
        </p:spPr>
        <p:txBody>
          <a:bodyPr>
            <a:normAutofit fontScale="90000"/>
          </a:bodyPr>
          <a:lstStyle/>
          <a:p>
            <a:r>
              <a:rPr lang="en-US" b="1" i="1" dirty="0"/>
              <a:t>DEFINITION:</a:t>
            </a:r>
            <a:br>
              <a:rPr lang="en-US" dirty="0"/>
            </a:br>
            <a:endParaRPr lang="en-US" dirty="0"/>
          </a:p>
        </p:txBody>
      </p:sp>
      <p:sp>
        <p:nvSpPr>
          <p:cNvPr id="3" name="Content Placeholder 2">
            <a:extLst>
              <a:ext uri="{FF2B5EF4-FFF2-40B4-BE49-F238E27FC236}">
                <a16:creationId xmlns:a16="http://schemas.microsoft.com/office/drawing/2014/main" id="{09EEBFD0-682A-4546-A004-4409317948BA}"/>
              </a:ext>
            </a:extLst>
          </p:cNvPr>
          <p:cNvSpPr>
            <a:spLocks noGrp="1"/>
          </p:cNvSpPr>
          <p:nvPr>
            <p:ph sz="half" idx="1"/>
          </p:nvPr>
        </p:nvSpPr>
        <p:spPr>
          <a:xfrm>
            <a:off x="1934691" y="1676400"/>
            <a:ext cx="5456709" cy="4876800"/>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Plastid are semiautonomous double membrane-bounded organelle having DNA,RNA and ribosomes, involved in the synthesis and storage of food, commonly found within the cells of photosynthetic plants and also in bacteria.</a:t>
            </a:r>
          </a:p>
          <a:p>
            <a:endParaRPr lang="en-US" dirty="0"/>
          </a:p>
        </p:txBody>
      </p:sp>
      <p:pic>
        <p:nvPicPr>
          <p:cNvPr id="1028" name="Picture 4" descr="Plastids- Definition, Structure, Types, Functions and Diagram">
            <a:extLst>
              <a:ext uri="{FF2B5EF4-FFF2-40B4-BE49-F238E27FC236}">
                <a16:creationId xmlns:a16="http://schemas.microsoft.com/office/drawing/2014/main" id="{DA82D2A1-E30A-43A8-8804-997E058731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20718" y="515178"/>
            <a:ext cx="4171282" cy="218992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7C630C4-4316-4E96-909D-96D284108679}"/>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6" descr="Plastids">
            <a:extLst>
              <a:ext uri="{FF2B5EF4-FFF2-40B4-BE49-F238E27FC236}">
                <a16:creationId xmlns:a16="http://schemas.microsoft.com/office/drawing/2014/main" id="{B72987CC-E51E-4D4D-8160-3BB410D1EE2C}"/>
              </a:ext>
            </a:extLst>
          </p:cNvPr>
          <p:cNvPicPr/>
          <p:nvPr/>
        </p:nvPicPr>
        <p:blipFill rotWithShape="1">
          <a:blip r:embed="rId3" cstate="print">
            <a:extLst>
              <a:ext uri="{28A0092B-C50C-407E-A947-70E740481C1C}">
                <a14:useLocalDpi xmlns:a14="http://schemas.microsoft.com/office/drawing/2010/main" val="0"/>
              </a:ext>
            </a:extLst>
          </a:blip>
          <a:srcRect t="20867"/>
          <a:stretch/>
        </p:blipFill>
        <p:spPr bwMode="auto">
          <a:xfrm>
            <a:off x="8686800" y="2705100"/>
            <a:ext cx="3505200" cy="3276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7417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FF7A-43DE-402A-97C4-45B040A0B001}"/>
              </a:ext>
            </a:extLst>
          </p:cNvPr>
          <p:cNvSpPr>
            <a:spLocks noGrp="1"/>
          </p:cNvSpPr>
          <p:nvPr>
            <p:ph type="title"/>
          </p:nvPr>
        </p:nvSpPr>
        <p:spPr/>
        <p:txBody>
          <a:bodyPr/>
          <a:lstStyle/>
          <a:p>
            <a:r>
              <a:rPr lang="en-US" b="1" dirty="0"/>
              <a:t>Proteinoplast</a:t>
            </a:r>
            <a:br>
              <a:rPr lang="en-US" dirty="0"/>
            </a:br>
            <a:endParaRPr lang="en-US" dirty="0"/>
          </a:p>
        </p:txBody>
      </p:sp>
      <p:sp>
        <p:nvSpPr>
          <p:cNvPr id="3" name="Content Placeholder 2">
            <a:extLst>
              <a:ext uri="{FF2B5EF4-FFF2-40B4-BE49-F238E27FC236}">
                <a16:creationId xmlns:a16="http://schemas.microsoft.com/office/drawing/2014/main" id="{50EA122B-2542-4504-81ED-9BAC90DCAB16}"/>
              </a:ext>
            </a:extLst>
          </p:cNvPr>
          <p:cNvSpPr>
            <a:spLocks noGrp="1"/>
          </p:cNvSpPr>
          <p:nvPr>
            <p:ph sz="half" idx="1"/>
          </p:nvPr>
        </p:nvSpPr>
        <p:spPr>
          <a:xfrm>
            <a:off x="1295400" y="1708778"/>
            <a:ext cx="5607676" cy="4920622"/>
          </a:xfrm>
        </p:spPr>
        <p:txBody>
          <a:bodyPr>
            <a:normAutofit fontScale="92500"/>
          </a:bodyPr>
          <a:lstStyle/>
          <a:p>
            <a:pPr marL="0" indent="0">
              <a:buNone/>
            </a:pPr>
            <a:r>
              <a:rPr lang="en-US" b="1" dirty="0"/>
              <a:t> </a:t>
            </a:r>
            <a:endParaRPr lang="en-US" sz="2400" dirty="0"/>
          </a:p>
          <a:p>
            <a:pPr lvl="0"/>
            <a:r>
              <a:rPr lang="en-US" sz="3200" dirty="0">
                <a:latin typeface="Times New Roman" panose="02020603050405020304" pitchFamily="18" charset="0"/>
                <a:cs typeface="Times New Roman" panose="02020603050405020304" pitchFamily="18" charset="0"/>
              </a:rPr>
              <a:t>These types of plastids store proteins that accumulate as crystalline or amorphous inclusions within the organelle and are usually bounded by membranes.</a:t>
            </a:r>
          </a:p>
          <a:p>
            <a:pPr lvl="0"/>
            <a:r>
              <a:rPr lang="en-US" sz="3200" dirty="0">
                <a:latin typeface="Times New Roman" panose="02020603050405020304" pitchFamily="18" charset="0"/>
                <a:cs typeface="Times New Roman" panose="02020603050405020304" pitchFamily="18" charset="0"/>
              </a:rPr>
              <a:t> They may be present in different cell types and also vary the type of protein it contains depending on the tissue.</a:t>
            </a:r>
          </a:p>
          <a:p>
            <a:pPr marL="0" indent="0">
              <a:buNone/>
            </a:pPr>
            <a:endParaRPr lang="en-US" dirty="0"/>
          </a:p>
        </p:txBody>
      </p:sp>
      <p:pic>
        <p:nvPicPr>
          <p:cNvPr id="5" name="Content Placeholder 4" descr="PROTEINOPLAST">
            <a:extLst>
              <a:ext uri="{FF2B5EF4-FFF2-40B4-BE49-F238E27FC236}">
                <a16:creationId xmlns:a16="http://schemas.microsoft.com/office/drawing/2014/main" id="{3E83272F-E0A4-4E21-BE71-7DB573C77601}"/>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t="5195" b="14120"/>
          <a:stretch/>
        </p:blipFill>
        <p:spPr bwMode="auto">
          <a:xfrm>
            <a:off x="7162800" y="1905000"/>
            <a:ext cx="5029200" cy="3429000"/>
          </a:xfrm>
          <a:prstGeom prst="rect">
            <a:avLst/>
          </a:prstGeom>
          <a:noFill/>
          <a:ln>
            <a:noFill/>
          </a:ln>
        </p:spPr>
      </p:pic>
      <p:sp>
        <p:nvSpPr>
          <p:cNvPr id="4" name="Slide Number Placeholder 3">
            <a:extLst>
              <a:ext uri="{FF2B5EF4-FFF2-40B4-BE49-F238E27FC236}">
                <a16:creationId xmlns:a16="http://schemas.microsoft.com/office/drawing/2014/main" id="{1BA361A5-5FCD-41CD-9890-3CF7DD8106D4}"/>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17548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DD06-7017-40A3-B9CC-8687D70DB95F}"/>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8092EAA7-D8CB-4558-A2F0-9FD607784A45}"/>
              </a:ext>
            </a:extLst>
          </p:cNvPr>
          <p:cNvSpPr>
            <a:spLocks noGrp="1"/>
          </p:cNvSpPr>
          <p:nvPr>
            <p:ph idx="1"/>
          </p:nvPr>
        </p:nvSpPr>
        <p:spPr>
          <a:xfrm>
            <a:off x="1524000" y="1676400"/>
            <a:ext cx="9980612" cy="4234822"/>
          </a:xfrm>
        </p:spPr>
        <p:txBody>
          <a:bodyPr/>
          <a:lstStyle/>
          <a:p>
            <a:pPr lvl="0"/>
            <a:r>
              <a:rPr lang="en-US" sz="3200" dirty="0">
                <a:latin typeface="Times New Roman" panose="02020603050405020304" pitchFamily="18" charset="0"/>
                <a:cs typeface="Times New Roman" panose="02020603050405020304" pitchFamily="18" charset="0"/>
              </a:rPr>
              <a:t>Studies have found the presence of enzymes such as peroxidases, polyphenol oxidases, as well as some lipoproteins, as the major constituents of the proteinoplasts.</a:t>
            </a:r>
          </a:p>
          <a:p>
            <a:pPr lvl="0"/>
            <a:r>
              <a:rPr lang="en-US" sz="3200" dirty="0">
                <a:latin typeface="Times New Roman" panose="02020603050405020304" pitchFamily="18" charset="0"/>
                <a:cs typeface="Times New Roman" panose="02020603050405020304" pitchFamily="18" charset="0"/>
              </a:rPr>
              <a:t>These proteins can function as a reserve material in the formation of new membranes during the development of the plastid.</a:t>
            </a:r>
          </a:p>
          <a:p>
            <a:endParaRPr lang="en-US" dirty="0"/>
          </a:p>
        </p:txBody>
      </p:sp>
      <p:sp>
        <p:nvSpPr>
          <p:cNvPr id="4" name="Slide Number Placeholder 3">
            <a:extLst>
              <a:ext uri="{FF2B5EF4-FFF2-40B4-BE49-F238E27FC236}">
                <a16:creationId xmlns:a16="http://schemas.microsoft.com/office/drawing/2014/main" id="{CFCAC079-0278-4B6E-84F3-26C32EAC41AE}"/>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219309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1EA3-A7DB-4444-98AC-C28C22EC7AA5}"/>
              </a:ext>
            </a:extLst>
          </p:cNvPr>
          <p:cNvSpPr>
            <a:spLocks noGrp="1"/>
          </p:cNvSpPr>
          <p:nvPr>
            <p:ph type="title"/>
          </p:nvPr>
        </p:nvSpPr>
        <p:spPr/>
        <p:txBody>
          <a:bodyPr/>
          <a:lstStyle/>
          <a:p>
            <a:r>
              <a:rPr lang="en-US" b="1" u="sng" dirty="0"/>
              <a:t>Gerontoplasts</a:t>
            </a:r>
            <a:br>
              <a:rPr lang="en-US" u="sng" dirty="0"/>
            </a:br>
            <a:endParaRPr lang="en-US" u="sng" dirty="0"/>
          </a:p>
        </p:txBody>
      </p:sp>
      <p:sp>
        <p:nvSpPr>
          <p:cNvPr id="3" name="Content Placeholder 2">
            <a:extLst>
              <a:ext uri="{FF2B5EF4-FFF2-40B4-BE49-F238E27FC236}">
                <a16:creationId xmlns:a16="http://schemas.microsoft.com/office/drawing/2014/main" id="{E9A84A65-A414-4027-8FAC-E2A9629F58F2}"/>
              </a:ext>
            </a:extLst>
          </p:cNvPr>
          <p:cNvSpPr>
            <a:spLocks noGrp="1"/>
          </p:cNvSpPr>
          <p:nvPr>
            <p:ph sz="half" idx="1"/>
          </p:nvPr>
        </p:nvSpPr>
        <p:spPr>
          <a:xfrm>
            <a:off x="1676400" y="1600200"/>
            <a:ext cx="5334000" cy="4800600"/>
          </a:xfrm>
        </p:spPr>
        <p:txBody>
          <a:bodyPr>
            <a:normAutofit fontScale="92500" lnSpcReduction="10000"/>
          </a:bodyPr>
          <a:lstStyle/>
          <a:p>
            <a:pPr marL="0" indent="0">
              <a:buNone/>
            </a:pPr>
            <a:r>
              <a:rPr lang="en-US" sz="3000" dirty="0">
                <a:latin typeface="Times New Roman" panose="02020603050405020304" pitchFamily="18" charset="0"/>
                <a:cs typeface="Times New Roman" panose="02020603050405020304" pitchFamily="18" charset="0"/>
              </a:rPr>
              <a:t>The term </a:t>
            </a:r>
            <a:r>
              <a:rPr lang="en-US" sz="3000" i="1" dirty="0">
                <a:latin typeface="Times New Roman" panose="02020603050405020304" pitchFamily="18" charset="0"/>
                <a:cs typeface="Times New Roman" panose="02020603050405020304" pitchFamily="18" charset="0"/>
              </a:rPr>
              <a:t>gerontoplast</a:t>
            </a:r>
            <a:r>
              <a:rPr lang="en-US" sz="3000" dirty="0">
                <a:latin typeface="Times New Roman" panose="02020603050405020304" pitchFamily="18" charset="0"/>
                <a:cs typeface="Times New Roman" panose="02020603050405020304" pitchFamily="18" charset="0"/>
              </a:rPr>
              <a:t> was first introduced in 1977 to define the unique features of the plastid formed during leaf senescence.</a:t>
            </a:r>
          </a:p>
          <a:p>
            <a:pPr lvl="0"/>
            <a:r>
              <a:rPr lang="en-US" sz="3000" dirty="0">
                <a:latin typeface="Times New Roman" panose="02020603050405020304" pitchFamily="18" charset="0"/>
                <a:cs typeface="Times New Roman" panose="02020603050405020304" pitchFamily="18" charset="0"/>
              </a:rPr>
              <a:t>These are basically chloroplasts that go with the aging process.</a:t>
            </a:r>
          </a:p>
          <a:p>
            <a:pPr lvl="0"/>
            <a:r>
              <a:rPr lang="en-US" sz="3000" dirty="0">
                <a:latin typeface="Times New Roman" panose="02020603050405020304" pitchFamily="18" charset="0"/>
                <a:cs typeface="Times New Roman" panose="02020603050405020304" pitchFamily="18" charset="0"/>
              </a:rPr>
              <a:t> Geronoplasts refers to the chloroplasts of the leaves that helps the beginning to convert into different other organelles when the leaf is no longer using photosynthesis usually in an autumn month. </a:t>
            </a:r>
          </a:p>
          <a:p>
            <a:pPr marL="0" indent="0">
              <a:buNone/>
            </a:pPr>
            <a:endParaRPr lang="en-US" dirty="0"/>
          </a:p>
        </p:txBody>
      </p:sp>
      <p:pic>
        <p:nvPicPr>
          <p:cNvPr id="3074" name="Picture 2" descr="Chapter 1">
            <a:extLst>
              <a:ext uri="{FF2B5EF4-FFF2-40B4-BE49-F238E27FC236}">
                <a16:creationId xmlns:a16="http://schemas.microsoft.com/office/drawing/2014/main" id="{4CEC6390-B293-48D0-AD52-85B683ABCA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19700" y="2057401"/>
            <a:ext cx="4948014"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E7F1402-B2E3-483F-97D1-129CD27F7B29}"/>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080574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A8E81-6294-4A3E-B38F-2561C16901AC}"/>
              </a:ext>
            </a:extLst>
          </p:cNvPr>
          <p:cNvSpPr>
            <a:spLocks noGrp="1"/>
          </p:cNvSpPr>
          <p:nvPr>
            <p:ph type="title"/>
          </p:nvPr>
        </p:nvSpPr>
        <p:spPr/>
        <p:txBody>
          <a:bodyPr/>
          <a:lstStyle/>
          <a:p>
            <a:r>
              <a:rPr lang="en-US" dirty="0"/>
              <a:t>CONT…</a:t>
            </a:r>
          </a:p>
        </p:txBody>
      </p:sp>
      <p:sp>
        <p:nvSpPr>
          <p:cNvPr id="6" name="Content Placeholder 5">
            <a:extLst>
              <a:ext uri="{FF2B5EF4-FFF2-40B4-BE49-F238E27FC236}">
                <a16:creationId xmlns:a16="http://schemas.microsoft.com/office/drawing/2014/main" id="{D19006AC-D1CB-4200-919B-57BBD301B155}"/>
              </a:ext>
            </a:extLst>
          </p:cNvPr>
          <p:cNvSpPr>
            <a:spLocks noGrp="1"/>
          </p:cNvSpPr>
          <p:nvPr>
            <p:ph idx="1"/>
          </p:nvPr>
        </p:nvSpPr>
        <p:spPr>
          <a:xfrm>
            <a:off x="1905000" y="1752600"/>
            <a:ext cx="9599612" cy="4158622"/>
          </a:xfrm>
        </p:spPr>
        <p:txBody>
          <a:bodyPr>
            <a:normAutofit/>
          </a:bodyPr>
          <a:lstStyle/>
          <a:p>
            <a:pPr lvl="0"/>
            <a:r>
              <a:rPr lang="en-US" sz="3000" dirty="0">
                <a:solidFill>
                  <a:schemeClr val="tx1"/>
                </a:solidFill>
                <a:latin typeface="Times New Roman" panose="02020603050405020304" pitchFamily="18" charset="0"/>
                <a:cs typeface="Times New Roman" panose="02020603050405020304" pitchFamily="18" charset="0"/>
              </a:rPr>
              <a:t>The process of senescence brings about regulated dismantling of </a:t>
            </a:r>
            <a:r>
              <a:rPr lang="en-US" sz="3000" dirty="0">
                <a:solidFill>
                  <a:schemeClr val="tx1"/>
                </a:solidFill>
                <a:latin typeface="Times New Roman" panose="02020603050405020304" pitchFamily="18" charset="0"/>
                <a:cs typeface="Times New Roman" panose="02020603050405020304" pitchFamily="18" charset="0"/>
                <a:hlinkClick r:id="rId2" tooltip="Cellular organelles">
                  <a:extLst>
                    <a:ext uri="{A12FA001-AC4F-418D-AE19-62706E023703}">
                      <ahyp:hlinkClr xmlns:ahyp="http://schemas.microsoft.com/office/drawing/2018/hyperlinkcolor" val="tx"/>
                    </a:ext>
                  </a:extLst>
                </a:hlinkClick>
              </a:rPr>
              <a:t>cellular organelles</a:t>
            </a:r>
            <a:r>
              <a:rPr lang="en-US" sz="3000" dirty="0">
                <a:solidFill>
                  <a:schemeClr val="tx1"/>
                </a:solidFill>
                <a:latin typeface="Times New Roman" panose="02020603050405020304" pitchFamily="18" charset="0"/>
                <a:cs typeface="Times New Roman" panose="02020603050405020304" pitchFamily="18" charset="0"/>
              </a:rPr>
              <a:t> involved in </a:t>
            </a:r>
            <a:r>
              <a:rPr lang="en-US" sz="3000" dirty="0">
                <a:solidFill>
                  <a:schemeClr val="tx1"/>
                </a:solidFill>
                <a:latin typeface="Times New Roman" panose="02020603050405020304" pitchFamily="18" charset="0"/>
                <a:cs typeface="Times New Roman" panose="02020603050405020304" pitchFamily="18" charset="0"/>
                <a:hlinkClick r:id="rId3" tooltip="Photosynthesis">
                  <a:extLst>
                    <a:ext uri="{A12FA001-AC4F-418D-AE19-62706E023703}">
                      <ahyp:hlinkClr xmlns:ahyp="http://schemas.microsoft.com/office/drawing/2018/hyperlinkcolor" val="tx"/>
                    </a:ext>
                  </a:extLst>
                </a:hlinkClick>
              </a:rPr>
              <a:t>photosynthesis</a:t>
            </a:r>
            <a:r>
              <a:rPr lang="en-US" sz="3000" dirty="0">
                <a:solidFill>
                  <a:schemeClr val="tx1"/>
                </a:solidFill>
                <a:latin typeface="Times New Roman" panose="02020603050405020304" pitchFamily="18" charset="0"/>
                <a:cs typeface="Times New Roman" panose="02020603050405020304" pitchFamily="18" charset="0"/>
              </a:rPr>
              <a:t>. </a:t>
            </a:r>
          </a:p>
          <a:p>
            <a:pPr lvl="0"/>
            <a:r>
              <a:rPr lang="en-US" sz="3000" dirty="0">
                <a:solidFill>
                  <a:schemeClr val="tx1"/>
                </a:solidFill>
                <a:latin typeface="Times New Roman" panose="02020603050405020304" pitchFamily="18" charset="0"/>
                <a:cs typeface="Times New Roman" panose="02020603050405020304" pitchFamily="18" charset="0"/>
              </a:rPr>
              <a:t> The formation of gerontoplasts from chloroplasts during senescence involves extensive structural modifications of the thylakoid membrane with the concomitant formation of a large number of plastoglobuli with lipophilic materials. </a:t>
            </a:r>
          </a:p>
          <a:p>
            <a:pPr lvl="0"/>
            <a:r>
              <a:rPr lang="en-US" sz="3000" dirty="0">
                <a:solidFill>
                  <a:schemeClr val="tx1"/>
                </a:solidFill>
                <a:latin typeface="Times New Roman" panose="02020603050405020304" pitchFamily="18" charset="0"/>
                <a:cs typeface="Times New Roman" panose="02020603050405020304" pitchFamily="18" charset="0"/>
              </a:rPr>
              <a:t>The envelope of the plastid, however, remains intact. </a:t>
            </a:r>
          </a:p>
          <a:p>
            <a:endParaRPr lang="en-US" dirty="0"/>
          </a:p>
        </p:txBody>
      </p:sp>
      <p:sp>
        <p:nvSpPr>
          <p:cNvPr id="2" name="Slide Number Placeholder 1">
            <a:extLst>
              <a:ext uri="{FF2B5EF4-FFF2-40B4-BE49-F238E27FC236}">
                <a16:creationId xmlns:a16="http://schemas.microsoft.com/office/drawing/2014/main" id="{CA02C8CC-5FE1-4499-978C-C5B31DC97FC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716778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10BA9A-1D88-46A0-BB92-E0417F608068}"/>
              </a:ext>
            </a:extLst>
          </p:cNvPr>
          <p:cNvSpPr>
            <a:spLocks noGrp="1"/>
          </p:cNvSpPr>
          <p:nvPr>
            <p:ph type="title"/>
          </p:nvPr>
        </p:nvSpPr>
        <p:spPr/>
        <p:txBody>
          <a:bodyPr/>
          <a:lstStyle/>
          <a:p>
            <a:r>
              <a:rPr lang="en-US" b="1" u="sng" dirty="0"/>
              <a:t>GENOME OF PLASTIDS</a:t>
            </a:r>
            <a:br>
              <a:rPr lang="en-US" dirty="0"/>
            </a:br>
            <a:endParaRPr lang="en-US" dirty="0"/>
          </a:p>
        </p:txBody>
      </p:sp>
      <p:sp>
        <p:nvSpPr>
          <p:cNvPr id="8" name="Content Placeholder 7">
            <a:extLst>
              <a:ext uri="{FF2B5EF4-FFF2-40B4-BE49-F238E27FC236}">
                <a16:creationId xmlns:a16="http://schemas.microsoft.com/office/drawing/2014/main" id="{1078B3CA-25A5-4709-98D0-89CA21145F83}"/>
              </a:ext>
            </a:extLst>
          </p:cNvPr>
          <p:cNvSpPr>
            <a:spLocks noGrp="1"/>
          </p:cNvSpPr>
          <p:nvPr>
            <p:ph idx="1"/>
          </p:nvPr>
        </p:nvSpPr>
        <p:spPr>
          <a:xfrm>
            <a:off x="2589212" y="2133600"/>
            <a:ext cx="8915400" cy="3777622"/>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Plastids possess their own genome, the plastome, and a specific machinery to decode its genetic information. </a:t>
            </a:r>
          </a:p>
          <a:p>
            <a:pPr lvl="0"/>
            <a:r>
              <a:rPr lang="en-US" sz="2800" dirty="0">
                <a:latin typeface="Times New Roman" panose="02020603050405020304" pitchFamily="18" charset="0"/>
                <a:cs typeface="Times New Roman" panose="02020603050405020304" pitchFamily="18" charset="0"/>
              </a:rPr>
              <a:t>The first complete plastid genome sequences were published in 1986. </a:t>
            </a:r>
          </a:p>
          <a:p>
            <a:pPr lvl="0"/>
            <a:r>
              <a:rPr lang="en-US" sz="2800" dirty="0">
                <a:latin typeface="Times New Roman" panose="02020603050405020304" pitchFamily="18" charset="0"/>
                <a:cs typeface="Times New Roman" panose="02020603050405020304" pitchFamily="18" charset="0"/>
              </a:rPr>
              <a:t>Since then, more than 30 genomes from embryophytes and eukaryotic algae have been deciphered.</a:t>
            </a:r>
          </a:p>
          <a:p>
            <a:endParaRPr lang="en-US" dirty="0"/>
          </a:p>
        </p:txBody>
      </p:sp>
      <p:pic>
        <p:nvPicPr>
          <p:cNvPr id="4098" name="Picture 2" descr="The first complete plastid genomes of Melastomataceae are highly ...">
            <a:extLst>
              <a:ext uri="{FF2B5EF4-FFF2-40B4-BE49-F238E27FC236}">
                <a16:creationId xmlns:a16="http://schemas.microsoft.com/office/drawing/2014/main" id="{48705060-AE19-462F-A384-8194E7D46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0210800" y="0"/>
            <a:ext cx="1981200" cy="18885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AAFED11-2D77-4466-A045-C81684537DF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860144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9385-0E34-42F2-9F57-555FAD46D758}"/>
              </a:ext>
            </a:extLst>
          </p:cNvPr>
          <p:cNvSpPr>
            <a:spLocks noGrp="1"/>
          </p:cNvSpPr>
          <p:nvPr>
            <p:ph type="title"/>
          </p:nvPr>
        </p:nvSpPr>
        <p:spPr/>
        <p:txBody>
          <a:bodyPr/>
          <a:lstStyle/>
          <a:p>
            <a:r>
              <a:rPr lang="en-US" b="1" dirty="0"/>
              <a:t>ROLE OF GENES AND PROTIENS N PLASTID GENOME</a:t>
            </a:r>
          </a:p>
        </p:txBody>
      </p:sp>
      <p:sp>
        <p:nvSpPr>
          <p:cNvPr id="3" name="Content Placeholder 2">
            <a:extLst>
              <a:ext uri="{FF2B5EF4-FFF2-40B4-BE49-F238E27FC236}">
                <a16:creationId xmlns:a16="http://schemas.microsoft.com/office/drawing/2014/main" id="{E33F4970-C5CF-4BB3-A4B2-8542491C6886}"/>
              </a:ext>
            </a:extLst>
          </p:cNvPr>
          <p:cNvSpPr>
            <a:spLocks noGrp="1"/>
          </p:cNvSpPr>
          <p:nvPr>
            <p:ph idx="1"/>
          </p:nvPr>
        </p:nvSpPr>
        <p:spPr>
          <a:xfrm>
            <a:off x="1524000" y="2133600"/>
            <a:ext cx="9980612" cy="4100290"/>
          </a:xfrm>
        </p:spPr>
        <p:txBody>
          <a:bodyPr>
            <a:normAutofit/>
          </a:bodyPr>
          <a:lstStyle/>
          <a:p>
            <a:pPr lvl="0"/>
            <a:r>
              <a:rPr lang="en-US" sz="2800" dirty="0">
                <a:latin typeface="Times New Roman" panose="02020603050405020304" pitchFamily="18" charset="0"/>
                <a:cs typeface="Times New Roman" panose="02020603050405020304" pitchFamily="18" charset="0"/>
              </a:rPr>
              <a:t>The plastid genome contains about 100 genes encoding ribosomal and transfer ribonucleic acids (rRNAs and tRNAs) as well as proteins involved in photosynthesis and plastid gene transcription and translation.</a:t>
            </a:r>
          </a:p>
          <a:p>
            <a:pPr lvl="0"/>
            <a:r>
              <a:rPr lang="en-US" sz="2800" dirty="0">
                <a:latin typeface="Times New Roman" panose="02020603050405020304" pitchFamily="18" charset="0"/>
                <a:cs typeface="Times New Roman" panose="02020603050405020304" pitchFamily="18" charset="0"/>
              </a:rPr>
              <a:t> Nuclear genes encode the vast majority of plastid proteins, and the expression of plastid genes and nuclear genes is tightly co-regulated to allow proper development of plastids in relation to cell differentiation.</a:t>
            </a:r>
          </a:p>
          <a:p>
            <a:pPr lvl="0"/>
            <a:r>
              <a:rPr lang="en-US" sz="2800" dirty="0">
                <a:latin typeface="Times New Roman" panose="02020603050405020304" pitchFamily="18" charset="0"/>
                <a:cs typeface="Times New Roman" panose="02020603050405020304" pitchFamily="18" charset="0"/>
              </a:rPr>
              <a:t>Each plastid has a relatively small genome. </a:t>
            </a:r>
          </a:p>
          <a:p>
            <a:endParaRPr lang="en-US" dirty="0"/>
          </a:p>
        </p:txBody>
      </p:sp>
      <p:sp>
        <p:nvSpPr>
          <p:cNvPr id="4" name="Slide Number Placeholder 3">
            <a:extLst>
              <a:ext uri="{FF2B5EF4-FFF2-40B4-BE49-F238E27FC236}">
                <a16:creationId xmlns:a16="http://schemas.microsoft.com/office/drawing/2014/main" id="{A5BD46D5-3415-48C5-861F-5BEA5DDE5BAC}"/>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63344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3C63-E47D-4E9E-B208-A1FBF0EDC26A}"/>
              </a:ext>
            </a:extLst>
          </p:cNvPr>
          <p:cNvSpPr>
            <a:spLocks noGrp="1"/>
          </p:cNvSpPr>
          <p:nvPr>
            <p:ph type="title"/>
          </p:nvPr>
        </p:nvSpPr>
        <p:spPr/>
        <p:txBody>
          <a:bodyPr/>
          <a:lstStyle/>
          <a:p>
            <a:r>
              <a:rPr lang="en-US" b="1" dirty="0"/>
              <a:t>Units of kilobase pairs in plastid genome</a:t>
            </a:r>
          </a:p>
        </p:txBody>
      </p:sp>
      <p:sp>
        <p:nvSpPr>
          <p:cNvPr id="3" name="Content Placeholder 2">
            <a:extLst>
              <a:ext uri="{FF2B5EF4-FFF2-40B4-BE49-F238E27FC236}">
                <a16:creationId xmlns:a16="http://schemas.microsoft.com/office/drawing/2014/main" id="{871DB4BF-E7CA-44A8-B82F-A48028429245}"/>
              </a:ext>
            </a:extLst>
          </p:cNvPr>
          <p:cNvSpPr>
            <a:spLocks noGrp="1"/>
          </p:cNvSpPr>
          <p:nvPr>
            <p:ph idx="1"/>
          </p:nvPr>
        </p:nvSpPr>
        <p:spPr>
          <a:xfrm>
            <a:off x="1600200" y="1981200"/>
            <a:ext cx="9904412" cy="4648200"/>
          </a:xfrm>
        </p:spPr>
        <p:txBody>
          <a:bodyPr>
            <a:normAutofit/>
          </a:bodyPr>
          <a:lstStyle/>
          <a:p>
            <a:pPr lvl="0"/>
            <a:r>
              <a:rPr lang="en-US" sz="2400" dirty="0">
                <a:latin typeface="Times New Roman" panose="02020603050405020304" pitchFamily="18" charset="0"/>
                <a:cs typeface="Times New Roman" panose="02020603050405020304" pitchFamily="18" charset="0"/>
              </a:rPr>
              <a:t>Each plastid creates multiple copies of the circular 75-250 kilo bases plastid genome. </a:t>
            </a:r>
          </a:p>
          <a:p>
            <a:pPr lvl="0"/>
            <a:r>
              <a:rPr lang="en-US" sz="2400" dirty="0">
                <a:latin typeface="Times New Roman" panose="02020603050405020304" pitchFamily="18" charset="0"/>
                <a:cs typeface="Times New Roman" panose="02020603050405020304" pitchFamily="18" charset="0"/>
              </a:rPr>
              <a:t>Generally, several plastid DNA molecules are organized into nucleoprotein complexes, so-called nucleoids.. </a:t>
            </a:r>
          </a:p>
          <a:p>
            <a:pPr lvl="0"/>
            <a:r>
              <a:rPr lang="en-US" sz="2400" b="1" dirty="0">
                <a:latin typeface="Times New Roman" panose="02020603050405020304" pitchFamily="18" charset="0"/>
                <a:cs typeface="Times New Roman" panose="02020603050405020304" pitchFamily="18" charset="0"/>
              </a:rPr>
              <a:t>The plastid genome of embryophytes</a:t>
            </a:r>
            <a:r>
              <a:rPr lang="en-US" sz="2400" dirty="0">
                <a:latin typeface="Times New Roman" panose="02020603050405020304" pitchFamily="18" charset="0"/>
                <a:cs typeface="Times New Roman" panose="02020603050405020304" pitchFamily="18" charset="0"/>
              </a:rPr>
              <a:t> typically consists of units of 120 to 160 Kilo base pairs.</a:t>
            </a:r>
          </a:p>
          <a:p>
            <a:pPr lvl="0"/>
            <a:r>
              <a:rPr lang="en-US" sz="2400" dirty="0">
                <a:latin typeface="Times New Roman" panose="02020603050405020304" pitchFamily="18" charset="0"/>
                <a:cs typeface="Times New Roman" panose="02020603050405020304" pitchFamily="18" charset="0"/>
              </a:rPr>
              <a:t> In contrast, </a:t>
            </a:r>
            <a:r>
              <a:rPr lang="en-US" sz="2400" b="1" dirty="0">
                <a:latin typeface="Times New Roman" panose="02020603050405020304" pitchFamily="18" charset="0"/>
                <a:cs typeface="Times New Roman" panose="02020603050405020304" pitchFamily="18" charset="0"/>
              </a:rPr>
              <a:t>plastid genome units of algae</a:t>
            </a:r>
            <a:r>
              <a:rPr lang="en-US" sz="2400" dirty="0">
                <a:latin typeface="Times New Roman" panose="02020603050405020304" pitchFamily="18" charset="0"/>
                <a:cs typeface="Times New Roman" panose="02020603050405020304" pitchFamily="18" charset="0"/>
              </a:rPr>
              <a:t> show large size variations from less than 100 kbp to more than 1.5 Mbp.</a:t>
            </a:r>
          </a:p>
          <a:p>
            <a:pPr lvl="0"/>
            <a:r>
              <a:rPr lang="en-US" sz="2400" dirty="0">
                <a:latin typeface="Times New Roman" panose="02020603050405020304" pitchFamily="18" charset="0"/>
                <a:cs typeface="Times New Roman" panose="02020603050405020304" pitchFamily="18" charset="0"/>
              </a:rPr>
              <a:t> Moreover, in some protozoan parasites, relic non-photosynthetic plastid-like organelles of algal origin, contain small 35 kbp genomes. </a:t>
            </a:r>
          </a:p>
          <a:p>
            <a:endParaRPr lang="en-US" dirty="0"/>
          </a:p>
        </p:txBody>
      </p:sp>
      <p:sp>
        <p:nvSpPr>
          <p:cNvPr id="4" name="Slide Number Placeholder 3">
            <a:extLst>
              <a:ext uri="{FF2B5EF4-FFF2-40B4-BE49-F238E27FC236}">
                <a16:creationId xmlns:a16="http://schemas.microsoft.com/office/drawing/2014/main" id="{D7192E13-7095-48D1-B70C-FADAC658DA16}"/>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62984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40F8-66B7-492A-8D7F-C7D67D1AB152}"/>
              </a:ext>
            </a:extLst>
          </p:cNvPr>
          <p:cNvSpPr>
            <a:spLocks noGrp="1"/>
          </p:cNvSpPr>
          <p:nvPr>
            <p:ph type="title"/>
          </p:nvPr>
        </p:nvSpPr>
        <p:spPr/>
        <p:txBody>
          <a:bodyPr/>
          <a:lstStyle/>
          <a:p>
            <a:r>
              <a:rPr lang="en-US" dirty="0"/>
              <a:t> </a:t>
            </a:r>
            <a:r>
              <a:rPr lang="en-US" b="1" dirty="0"/>
              <a:t>Stromules</a:t>
            </a:r>
            <a:br>
              <a:rPr lang="en-US" dirty="0"/>
            </a:br>
            <a:endParaRPr lang="en-US" dirty="0"/>
          </a:p>
        </p:txBody>
      </p:sp>
      <p:sp>
        <p:nvSpPr>
          <p:cNvPr id="3" name="Content Placeholder 2">
            <a:extLst>
              <a:ext uri="{FF2B5EF4-FFF2-40B4-BE49-F238E27FC236}">
                <a16:creationId xmlns:a16="http://schemas.microsoft.com/office/drawing/2014/main" id="{D558AD47-4A81-4294-AF82-D0DFD8C276B7}"/>
              </a:ext>
            </a:extLst>
          </p:cNvPr>
          <p:cNvSpPr>
            <a:spLocks noGrp="1"/>
          </p:cNvSpPr>
          <p:nvPr>
            <p:ph idx="1"/>
          </p:nvPr>
        </p:nvSpPr>
        <p:spPr>
          <a:xfrm>
            <a:off x="1905000" y="1981200"/>
            <a:ext cx="9599612" cy="3930022"/>
          </a:xfrm>
        </p:spPr>
        <p:txBody>
          <a:bodyPr>
            <a:normAutofit/>
          </a:bodyPr>
          <a:lstStyle/>
          <a:p>
            <a:pPr marL="0" lvl="0" indent="0">
              <a:buNone/>
            </a:pPr>
            <a:r>
              <a:rPr lang="en-US" sz="2800" dirty="0">
                <a:latin typeface="Times New Roman" panose="02020603050405020304" pitchFamily="18" charset="0"/>
                <a:cs typeface="Times New Roman" panose="02020603050405020304" pitchFamily="18" charset="0"/>
              </a:rPr>
              <a:t>Long, thin protuberances called stromules sometimes form and extend from the main plastid body into the cytosol and interconnect several plastids.</a:t>
            </a:r>
          </a:p>
          <a:p>
            <a:pPr lvl="0"/>
            <a:r>
              <a:rPr lang="en-US" sz="2800" dirty="0">
                <a:latin typeface="Times New Roman" panose="02020603050405020304" pitchFamily="18" charset="0"/>
                <a:cs typeface="Times New Roman" panose="02020603050405020304" pitchFamily="18" charset="0"/>
              </a:rPr>
              <a:t> Proteins, and presumably smaller molecules, can move within stromules.</a:t>
            </a:r>
          </a:p>
          <a:p>
            <a:pPr lvl="0"/>
            <a:r>
              <a:rPr lang="en-US" sz="2800" dirty="0">
                <a:latin typeface="Times New Roman" panose="02020603050405020304" pitchFamily="18" charset="0"/>
                <a:cs typeface="Times New Roman" panose="02020603050405020304" pitchFamily="18" charset="0"/>
              </a:rPr>
              <a:t> Most cultured cells that are relatively large compared to other plant cells have very long and abundant stromules that extend to the cell periphery.</a:t>
            </a:r>
          </a:p>
          <a:p>
            <a:endParaRPr lang="en-US" dirty="0"/>
          </a:p>
        </p:txBody>
      </p:sp>
      <p:sp>
        <p:nvSpPr>
          <p:cNvPr id="4" name="Slide Number Placeholder 3">
            <a:extLst>
              <a:ext uri="{FF2B5EF4-FFF2-40B4-BE49-F238E27FC236}">
                <a16:creationId xmlns:a16="http://schemas.microsoft.com/office/drawing/2014/main" id="{C4A5A85C-60B3-4780-ABAD-B8D2575482A3}"/>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130916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4EC9-9C7B-464D-A7B7-55331A7C4C03}"/>
              </a:ext>
            </a:extLst>
          </p:cNvPr>
          <p:cNvSpPr>
            <a:spLocks noGrp="1"/>
          </p:cNvSpPr>
          <p:nvPr>
            <p:ph type="title"/>
          </p:nvPr>
        </p:nvSpPr>
        <p:spPr/>
        <p:txBody>
          <a:bodyPr/>
          <a:lstStyle/>
          <a:p>
            <a:r>
              <a:rPr lang="en-US" b="1" dirty="0"/>
              <a:t>Plastid nucleoids</a:t>
            </a:r>
            <a:br>
              <a:rPr lang="en-US" dirty="0"/>
            </a:br>
            <a:endParaRPr lang="en-US" dirty="0"/>
          </a:p>
        </p:txBody>
      </p:sp>
      <p:sp>
        <p:nvSpPr>
          <p:cNvPr id="3" name="Content Placeholder 2">
            <a:extLst>
              <a:ext uri="{FF2B5EF4-FFF2-40B4-BE49-F238E27FC236}">
                <a16:creationId xmlns:a16="http://schemas.microsoft.com/office/drawing/2014/main" id="{66CD2667-E006-4285-9368-5C67BAB7C222}"/>
              </a:ext>
            </a:extLst>
          </p:cNvPr>
          <p:cNvSpPr>
            <a:spLocks noGrp="1"/>
          </p:cNvSpPr>
          <p:nvPr>
            <p:ph idx="1"/>
          </p:nvPr>
        </p:nvSpPr>
        <p:spPr>
          <a:xfrm>
            <a:off x="1600200" y="1676400"/>
            <a:ext cx="9904412" cy="5029200"/>
          </a:xfrm>
        </p:spPr>
        <p:txBody>
          <a:bodyPr>
            <a:normAutofit fontScale="92500" lnSpcReduction="10000"/>
          </a:bodyPr>
          <a:lstStyle/>
          <a:p>
            <a:pPr marL="0" lvl="0" indent="0">
              <a:buNone/>
            </a:pPr>
            <a:r>
              <a:rPr lang="en-US" sz="3200" dirty="0">
                <a:latin typeface="Times New Roman" panose="02020603050405020304" pitchFamily="18" charset="0"/>
                <a:cs typeface="Times New Roman" panose="02020603050405020304" pitchFamily="18" charset="0"/>
              </a:rPr>
              <a:t>Plastid DNA exists as large protein-DNA complexes associated with the inner envelope membrane called "plastid nucleoids."</a:t>
            </a:r>
          </a:p>
          <a:p>
            <a:pPr lvl="0"/>
            <a:r>
              <a:rPr lang="en-US" sz="3200" dirty="0">
                <a:latin typeface="Times New Roman" panose="02020603050405020304" pitchFamily="18" charset="0"/>
                <a:cs typeface="Times New Roman" panose="02020603050405020304" pitchFamily="18" charset="0"/>
              </a:rPr>
              <a:t> Each nucleoid particle may contain more than 10 copies of the plastid DNA. </a:t>
            </a:r>
          </a:p>
          <a:p>
            <a:pPr lvl="0"/>
            <a:r>
              <a:rPr lang="en-US" sz="3200" dirty="0">
                <a:latin typeface="Times New Roman" panose="02020603050405020304" pitchFamily="18" charset="0"/>
                <a:cs typeface="Times New Roman" panose="02020603050405020304" pitchFamily="18" charset="0"/>
              </a:rPr>
              <a:t>The proplastid contains a single nucleoid located in the center of the plastid. </a:t>
            </a:r>
          </a:p>
          <a:p>
            <a:pPr lvl="0"/>
            <a:r>
              <a:rPr lang="en-US" sz="3200" dirty="0">
                <a:latin typeface="Times New Roman" panose="02020603050405020304" pitchFamily="18" charset="0"/>
                <a:cs typeface="Times New Roman" panose="02020603050405020304" pitchFamily="18" charset="0"/>
              </a:rPr>
              <a:t>The developing plastid has many nucleoids, localized at the periphery of the plastid, bound to the inner envelope membrane.</a:t>
            </a:r>
          </a:p>
          <a:p>
            <a:pPr lvl="0"/>
            <a:r>
              <a:rPr lang="en-US" sz="3200" dirty="0">
                <a:latin typeface="Times New Roman" panose="02020603050405020304" pitchFamily="18" charset="0"/>
                <a:cs typeface="Times New Roman" panose="02020603050405020304" pitchFamily="18" charset="0"/>
              </a:rPr>
              <a:t>The remodeling of nucleoids is believed to occur by modifications to the composition and abundance of nucleoid proteins.</a:t>
            </a:r>
          </a:p>
          <a:p>
            <a:endParaRPr lang="en-US" dirty="0"/>
          </a:p>
        </p:txBody>
      </p:sp>
      <p:sp>
        <p:nvSpPr>
          <p:cNvPr id="4" name="Slide Number Placeholder 3">
            <a:extLst>
              <a:ext uri="{FF2B5EF4-FFF2-40B4-BE49-F238E27FC236}">
                <a16:creationId xmlns:a16="http://schemas.microsoft.com/office/drawing/2014/main" id="{43F9996C-563B-4888-AF91-0D492D8D25AA}"/>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05742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DCAE-5CBD-4BF1-AEEF-B4903871D06C}"/>
              </a:ext>
            </a:extLst>
          </p:cNvPr>
          <p:cNvSpPr>
            <a:spLocks noGrp="1"/>
          </p:cNvSpPr>
          <p:nvPr>
            <p:ph type="title"/>
          </p:nvPr>
        </p:nvSpPr>
        <p:spPr/>
        <p:txBody>
          <a:bodyPr>
            <a:normAutofit/>
          </a:bodyPr>
          <a:lstStyle/>
          <a:p>
            <a:r>
              <a:rPr lang="en-US" b="1" dirty="0"/>
              <a:t> MECHANISM OF REACTIONS IN PLASTIDS </a:t>
            </a:r>
            <a:br>
              <a:rPr lang="en-US" dirty="0"/>
            </a:br>
            <a:endParaRPr lang="en-US" dirty="0"/>
          </a:p>
        </p:txBody>
      </p:sp>
      <p:sp>
        <p:nvSpPr>
          <p:cNvPr id="3" name="Content Placeholder 2">
            <a:extLst>
              <a:ext uri="{FF2B5EF4-FFF2-40B4-BE49-F238E27FC236}">
                <a16:creationId xmlns:a16="http://schemas.microsoft.com/office/drawing/2014/main" id="{19796486-EC98-41A3-9618-660E699B069A}"/>
              </a:ext>
            </a:extLst>
          </p:cNvPr>
          <p:cNvSpPr>
            <a:spLocks noGrp="1"/>
          </p:cNvSpPr>
          <p:nvPr>
            <p:ph sz="half" idx="1"/>
          </p:nvPr>
        </p:nvSpPr>
        <p:spPr>
          <a:xfrm>
            <a:off x="1676400" y="1447800"/>
            <a:ext cx="5226676" cy="5181600"/>
          </a:xfrm>
        </p:spPr>
        <p:txBody>
          <a:bodyPr>
            <a:normAutofit/>
          </a:bodyPr>
          <a:lstStyle/>
          <a:p>
            <a:pPr marL="0" lvl="0" indent="0">
              <a:buNone/>
            </a:pPr>
            <a:r>
              <a:rPr lang="en-US" b="1" dirty="0"/>
              <a:t> </a:t>
            </a:r>
            <a:r>
              <a:rPr lang="en-US" sz="2800" b="1" u="sng" dirty="0"/>
              <a:t>Photosynthesis</a:t>
            </a:r>
          </a:p>
          <a:p>
            <a:pPr marL="0" lvl="0" indent="0">
              <a:buNone/>
            </a:pP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Basically, photosynthesis is the process through which plants (and other primary producers) are able to convert energy from sunlight to chemical energy that is in turn used to convert water, carbon-dioxide and minerals into organic compounds (glucose).”</a:t>
            </a:r>
          </a:p>
          <a:p>
            <a:pPr marL="0" indent="0">
              <a:buNone/>
            </a:pPr>
            <a:endParaRPr lang="en-US" dirty="0"/>
          </a:p>
        </p:txBody>
      </p:sp>
      <p:pic>
        <p:nvPicPr>
          <p:cNvPr id="5" name="Content Placeholder 4" descr="AP Biology Chapter 10.  “photo”=light  “synthesis”=to build ...">
            <a:extLst>
              <a:ext uri="{FF2B5EF4-FFF2-40B4-BE49-F238E27FC236}">
                <a16:creationId xmlns:a16="http://schemas.microsoft.com/office/drawing/2014/main" id="{A9F4841E-DB32-4C63-9915-93CE8C656540}"/>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2397324"/>
            <a:ext cx="4313238" cy="3234928"/>
          </a:xfrm>
          <a:prstGeom prst="rect">
            <a:avLst/>
          </a:prstGeom>
          <a:noFill/>
          <a:ln>
            <a:noFill/>
          </a:ln>
        </p:spPr>
      </p:pic>
      <p:sp>
        <p:nvSpPr>
          <p:cNvPr id="4" name="Slide Number Placeholder 3">
            <a:extLst>
              <a:ext uri="{FF2B5EF4-FFF2-40B4-BE49-F238E27FC236}">
                <a16:creationId xmlns:a16="http://schemas.microsoft.com/office/drawing/2014/main" id="{78AFAB50-0D44-4884-B6D5-7ADA787C31D0}"/>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51296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4A877D-55B7-4C2B-BFB8-AC1084625865}"/>
              </a:ext>
            </a:extLst>
          </p:cNvPr>
          <p:cNvSpPr>
            <a:spLocks noGrp="1"/>
          </p:cNvSpPr>
          <p:nvPr>
            <p:ph type="title"/>
          </p:nvPr>
        </p:nvSpPr>
        <p:spPr/>
        <p:txBody>
          <a:bodyPr/>
          <a:lstStyle/>
          <a:p>
            <a:r>
              <a:rPr lang="en-US" b="1" u="dbl" dirty="0"/>
              <a:t>HISTORY</a:t>
            </a:r>
            <a:br>
              <a:rPr lang="en-US" dirty="0"/>
            </a:br>
            <a:endParaRPr lang="en-US" dirty="0"/>
          </a:p>
        </p:txBody>
      </p:sp>
      <p:sp>
        <p:nvSpPr>
          <p:cNvPr id="7" name="Content Placeholder 6">
            <a:extLst>
              <a:ext uri="{FF2B5EF4-FFF2-40B4-BE49-F238E27FC236}">
                <a16:creationId xmlns:a16="http://schemas.microsoft.com/office/drawing/2014/main" id="{20F93D8F-5510-4D5B-AAF2-1FCB960AE5F6}"/>
              </a:ext>
            </a:extLst>
          </p:cNvPr>
          <p:cNvSpPr>
            <a:spLocks noGrp="1"/>
          </p:cNvSpPr>
          <p:nvPr>
            <p:ph idx="1"/>
          </p:nvPr>
        </p:nvSpPr>
        <p:spPr>
          <a:xfrm>
            <a:off x="1752600" y="1905000"/>
            <a:ext cx="9752012" cy="4648200"/>
          </a:xfrm>
        </p:spPr>
        <p:txBody>
          <a:bodyPr>
            <a:normAutofit/>
          </a:bodyPr>
          <a:lstStyle/>
          <a:p>
            <a:pPr lvl="0"/>
            <a:r>
              <a:rPr lang="en-US" sz="2400" dirty="0">
                <a:latin typeface="Times New Roman" panose="02020603050405020304" pitchFamily="18" charset="0"/>
                <a:cs typeface="Times New Roman" panose="02020603050405020304" pitchFamily="18" charset="0"/>
              </a:rPr>
              <a:t>Haeckel in 1865 discovered plastids, but the term first used by Schimper in 1883.</a:t>
            </a:r>
          </a:p>
          <a:p>
            <a:pPr lvl="0"/>
            <a:r>
              <a:rPr lang="en-US" sz="2400" dirty="0">
                <a:latin typeface="Times New Roman" panose="02020603050405020304" pitchFamily="18" charset="0"/>
                <a:cs typeface="Times New Roman" panose="02020603050405020304" pitchFamily="18" charset="0"/>
              </a:rPr>
              <a:t>A well organizes system of grana and stroma in plastids of normal barley plant was reported by de Von Wettstein.</a:t>
            </a:r>
          </a:p>
          <a:p>
            <a:pPr lvl="0"/>
            <a:r>
              <a:rPr lang="en-US" sz="2400" dirty="0">
                <a:latin typeface="Times New Roman" panose="02020603050405020304" pitchFamily="18" charset="0"/>
                <a:cs typeface="Times New Roman" panose="02020603050405020304" pitchFamily="18" charset="0"/>
              </a:rPr>
              <a:t>Park and Biggins in 1964 gave the concept of quantosomes.</a:t>
            </a:r>
          </a:p>
          <a:p>
            <a:pPr lvl="0"/>
            <a:r>
              <a:rPr lang="en-US" sz="2400" dirty="0">
                <a:latin typeface="Times New Roman" panose="02020603050405020304" pitchFamily="18" charset="0"/>
                <a:cs typeface="Times New Roman" panose="02020603050405020304" pitchFamily="18" charset="0"/>
              </a:rPr>
              <a:t>The term chlorophyll was given by Pelietier and Caventou, and structural detail was given by Willstatter and Stall.</a:t>
            </a:r>
          </a:p>
          <a:p>
            <a:pPr lvl="0"/>
            <a:r>
              <a:rPr lang="en-US" sz="2400" dirty="0">
                <a:latin typeface="Times New Roman" panose="02020603050405020304" pitchFamily="18" charset="0"/>
                <a:cs typeface="Times New Roman" panose="02020603050405020304" pitchFamily="18" charset="0"/>
              </a:rPr>
              <a:t>The term thylakoid was given by Menke in 1962.</a:t>
            </a:r>
          </a:p>
          <a:p>
            <a:pPr lvl="0"/>
            <a:r>
              <a:rPr lang="en-US" sz="2400" dirty="0">
                <a:latin typeface="Times New Roman" panose="02020603050405020304" pitchFamily="18" charset="0"/>
                <a:cs typeface="Times New Roman" panose="02020603050405020304" pitchFamily="18" charset="0"/>
              </a:rPr>
              <a:t>Fine structure was given by Mayer.</a:t>
            </a:r>
          </a:p>
          <a:p>
            <a:pPr lvl="0"/>
            <a:r>
              <a:rPr lang="en-US" sz="2400" dirty="0">
                <a:latin typeface="Times New Roman" panose="02020603050405020304" pitchFamily="18" charset="0"/>
                <a:cs typeface="Times New Roman" panose="02020603050405020304" pitchFamily="18" charset="0"/>
              </a:rPr>
              <a:t>Ris and Plaut in 1962 reported DNA in chloroplasts and was called plastidome.</a:t>
            </a:r>
          </a:p>
          <a:p>
            <a:endParaRPr lang="en-US" dirty="0"/>
          </a:p>
        </p:txBody>
      </p:sp>
      <p:sp>
        <p:nvSpPr>
          <p:cNvPr id="5" name="Slide Number Placeholder 4">
            <a:extLst>
              <a:ext uri="{FF2B5EF4-FFF2-40B4-BE49-F238E27FC236}">
                <a16:creationId xmlns:a16="http://schemas.microsoft.com/office/drawing/2014/main" id="{5AB0BA68-01AD-403D-B7B6-829B9E8958E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32680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DE64-884A-4E53-874E-4D4D27AE9CAD}"/>
              </a:ext>
            </a:extLst>
          </p:cNvPr>
          <p:cNvSpPr>
            <a:spLocks noGrp="1"/>
          </p:cNvSpPr>
          <p:nvPr>
            <p:ph type="title"/>
          </p:nvPr>
        </p:nvSpPr>
        <p:spPr/>
        <p:txBody>
          <a:bodyPr/>
          <a:lstStyle/>
          <a:p>
            <a:r>
              <a:rPr lang="en-US" b="1" u="sng" dirty="0"/>
              <a:t>Photosystem and reaction center</a:t>
            </a:r>
            <a:br>
              <a:rPr lang="en-US" dirty="0"/>
            </a:br>
            <a:endParaRPr lang="en-US" dirty="0"/>
          </a:p>
        </p:txBody>
      </p:sp>
      <p:sp>
        <p:nvSpPr>
          <p:cNvPr id="3" name="Content Placeholder 2">
            <a:extLst>
              <a:ext uri="{FF2B5EF4-FFF2-40B4-BE49-F238E27FC236}">
                <a16:creationId xmlns:a16="http://schemas.microsoft.com/office/drawing/2014/main" id="{AD978A24-00A0-4A0C-95CD-07104CAC17B0}"/>
              </a:ext>
            </a:extLst>
          </p:cNvPr>
          <p:cNvSpPr>
            <a:spLocks noGrp="1"/>
          </p:cNvSpPr>
          <p:nvPr>
            <p:ph idx="1"/>
          </p:nvPr>
        </p:nvSpPr>
        <p:spPr>
          <a:xfrm>
            <a:off x="1600200" y="1447800"/>
            <a:ext cx="9904412" cy="5257800"/>
          </a:xfrm>
        </p:spPr>
        <p:txBody>
          <a:bodyPr>
            <a:normAutofit fontScale="70000" lnSpcReduction="20000"/>
          </a:bodyPr>
          <a:lstStyle/>
          <a:p>
            <a:pPr marL="0" indent="0">
              <a:buNone/>
            </a:pPr>
            <a:endParaRPr lang="en-US" dirty="0"/>
          </a:p>
          <a:p>
            <a:pPr marL="0" indent="0">
              <a:buNone/>
            </a:pPr>
            <a:endParaRPr lang="en-US" dirty="0"/>
          </a:p>
          <a:p>
            <a:pPr lvl="0"/>
            <a:r>
              <a:rPr lang="en-US" sz="4200" dirty="0">
                <a:latin typeface="Times New Roman" panose="02020603050405020304" pitchFamily="18" charset="0"/>
                <a:cs typeface="Times New Roman" panose="02020603050405020304" pitchFamily="18" charset="0"/>
              </a:rPr>
              <a:t>Each photosystem has antenna chlorophyll complexes and one reaction center in which energy conversion takes place. </a:t>
            </a:r>
          </a:p>
          <a:p>
            <a:pPr lvl="0"/>
            <a:r>
              <a:rPr lang="en-US" sz="4200" dirty="0">
                <a:latin typeface="Times New Roman" panose="02020603050405020304" pitchFamily="18" charset="0"/>
                <a:cs typeface="Times New Roman" panose="02020603050405020304" pitchFamily="18" charset="0"/>
              </a:rPr>
              <a:t>In higher plants, the pigments present are chlorophyll-a, chlorophyll-b, carotene, and xanthophyll.</a:t>
            </a:r>
          </a:p>
          <a:p>
            <a:pPr lvl="0"/>
            <a:r>
              <a:rPr lang="en-US" sz="4200" dirty="0">
                <a:latin typeface="Times New Roman" panose="02020603050405020304" pitchFamily="18" charset="0"/>
                <a:cs typeface="Times New Roman" panose="02020603050405020304" pitchFamily="18" charset="0"/>
              </a:rPr>
              <a:t>The two photosystems and the components of the electron transport chain are asymmetrically distributed across the thylakoid membrane.</a:t>
            </a:r>
          </a:p>
          <a:p>
            <a:pPr lvl="0"/>
            <a:r>
              <a:rPr lang="en-US" sz="4200" dirty="0">
                <a:latin typeface="Times New Roman" panose="02020603050405020304" pitchFamily="18" charset="0"/>
                <a:cs typeface="Times New Roman" panose="02020603050405020304" pitchFamily="18" charset="0"/>
              </a:rPr>
              <a:t> Electron acceptors of both PS I and PS II are on the outer (stroma) surface of the thylakoid membrane.</a:t>
            </a:r>
          </a:p>
          <a:p>
            <a:pPr lvl="0"/>
            <a:r>
              <a:rPr lang="en-US" sz="4200" dirty="0">
                <a:latin typeface="Times New Roman" panose="02020603050405020304" pitchFamily="18" charset="0"/>
                <a:cs typeface="Times New Roman" panose="02020603050405020304" pitchFamily="18" charset="0"/>
              </a:rPr>
              <a:t> Electron donors of PS I are on the inner (thylakoid space) surface.</a:t>
            </a:r>
          </a:p>
          <a:p>
            <a:pPr marL="0" indent="0">
              <a:buNone/>
            </a:pPr>
            <a:endParaRPr lang="en-US" sz="4200"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4B94E7F-EDDD-4521-A4E9-06CB879788BE}"/>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828439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EA0A-5618-47D7-BED1-0D56856E1B5F}"/>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B3A67603-9D04-4429-A86A-8AF493D72A72}"/>
              </a:ext>
            </a:extLst>
          </p:cNvPr>
          <p:cNvSpPr>
            <a:spLocks noGrp="1"/>
          </p:cNvSpPr>
          <p:nvPr>
            <p:ph idx="1"/>
          </p:nvPr>
        </p:nvSpPr>
        <p:spPr/>
        <p:txBody>
          <a:bodyPr/>
          <a:lstStyle/>
          <a:p>
            <a:pPr marL="0" lvl="0" indent="0">
              <a:buNone/>
            </a:pPr>
            <a:endParaRPr lang="en-US" sz="2800" dirty="0">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Here, the photosynthetic pigments are embedded in the thylakoid membrane.</a:t>
            </a:r>
          </a:p>
          <a:p>
            <a:pPr lvl="0"/>
            <a:r>
              <a:rPr lang="en-US" sz="2800" dirty="0">
                <a:latin typeface="Times New Roman" panose="02020603050405020304" pitchFamily="18" charset="0"/>
                <a:cs typeface="Times New Roman" panose="02020603050405020304" pitchFamily="18" charset="0"/>
              </a:rPr>
              <a:t>The process (photosynthesis) involves two major stages including the light phase (light reactions) and the dark phase (dark reactions). </a:t>
            </a:r>
          </a:p>
          <a:p>
            <a:endParaRPr lang="en-US" dirty="0"/>
          </a:p>
        </p:txBody>
      </p:sp>
      <p:sp>
        <p:nvSpPr>
          <p:cNvPr id="4" name="Slide Number Placeholder 3">
            <a:extLst>
              <a:ext uri="{FF2B5EF4-FFF2-40B4-BE49-F238E27FC236}">
                <a16:creationId xmlns:a16="http://schemas.microsoft.com/office/drawing/2014/main" id="{6964E0CB-EA30-4E80-98C4-01A69744AE29}"/>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59079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A8AB-0D30-4EE6-B941-DEE8E0E8EC3D}"/>
              </a:ext>
            </a:extLst>
          </p:cNvPr>
          <p:cNvSpPr>
            <a:spLocks noGrp="1"/>
          </p:cNvSpPr>
          <p:nvPr>
            <p:ph type="title"/>
          </p:nvPr>
        </p:nvSpPr>
        <p:spPr/>
        <p:txBody>
          <a:bodyPr>
            <a:normAutofit/>
          </a:bodyPr>
          <a:lstStyle/>
          <a:p>
            <a:r>
              <a:rPr lang="en-US" b="1" dirty="0"/>
              <a:t> </a:t>
            </a:r>
            <a:br>
              <a:rPr lang="en-US" dirty="0"/>
            </a:br>
            <a:endParaRPr lang="en-US" dirty="0"/>
          </a:p>
        </p:txBody>
      </p:sp>
      <p:sp>
        <p:nvSpPr>
          <p:cNvPr id="3" name="Content Placeholder 2">
            <a:extLst>
              <a:ext uri="{FF2B5EF4-FFF2-40B4-BE49-F238E27FC236}">
                <a16:creationId xmlns:a16="http://schemas.microsoft.com/office/drawing/2014/main" id="{66E2FAD0-836F-467A-81F7-DC1187CE82FE}"/>
              </a:ext>
            </a:extLst>
          </p:cNvPr>
          <p:cNvSpPr>
            <a:spLocks noGrp="1"/>
          </p:cNvSpPr>
          <p:nvPr>
            <p:ph sz="half" idx="1"/>
          </p:nvPr>
        </p:nvSpPr>
        <p:spPr/>
        <p:txBody>
          <a:bodyPr>
            <a:normAutofit/>
          </a:bodyPr>
          <a:lstStyle/>
          <a:p>
            <a:r>
              <a:rPr lang="en-US" sz="2800" b="1" dirty="0"/>
              <a:t>Photsynthesis</a:t>
            </a:r>
          </a:p>
          <a:p>
            <a:pPr marL="0" indent="0">
              <a:buNone/>
            </a:pPr>
            <a:endParaRPr lang="en-US" sz="2800" b="1" dirty="0"/>
          </a:p>
          <a:p>
            <a:pPr marL="514350" indent="-514350">
              <a:buFont typeface="+mj-lt"/>
              <a:buAutoNum type="arabicPeriod"/>
            </a:pPr>
            <a:r>
              <a:rPr lang="en-US" sz="2800" b="1" dirty="0"/>
              <a:t>Light reactions </a:t>
            </a:r>
          </a:p>
          <a:p>
            <a:pPr marL="514350" indent="-514350">
              <a:buFont typeface="+mj-lt"/>
              <a:buAutoNum type="arabicPeriod"/>
            </a:pPr>
            <a:r>
              <a:rPr lang="en-US" sz="2800" b="1" dirty="0"/>
              <a:t>Dark reactions </a:t>
            </a:r>
          </a:p>
        </p:txBody>
      </p:sp>
      <p:pic>
        <p:nvPicPr>
          <p:cNvPr id="6146" name="Picture 2" descr="Photosynthesis ppt">
            <a:extLst>
              <a:ext uri="{FF2B5EF4-FFF2-40B4-BE49-F238E27FC236}">
                <a16:creationId xmlns:a16="http://schemas.microsoft.com/office/drawing/2014/main" id="{0B8C6652-4792-427E-9C04-E2A13F8D4B7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7181"/>
          <a:stretch/>
        </p:blipFill>
        <p:spPr bwMode="auto">
          <a:xfrm>
            <a:off x="6296171" y="1442698"/>
            <a:ext cx="5591029" cy="456401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3B698C3-4FBE-4BCD-9754-EF29FFD6509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335590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99B3-3070-42BF-A173-ABE873F14DF3}"/>
              </a:ext>
            </a:extLst>
          </p:cNvPr>
          <p:cNvSpPr>
            <a:spLocks noGrp="1"/>
          </p:cNvSpPr>
          <p:nvPr>
            <p:ph type="title"/>
          </p:nvPr>
        </p:nvSpPr>
        <p:spPr/>
        <p:txBody>
          <a:bodyPr>
            <a:normAutofit fontScale="90000"/>
          </a:bodyPr>
          <a:lstStyle/>
          <a:p>
            <a:r>
              <a:rPr lang="en-US" b="1" dirty="0"/>
              <a:t>The light reaction involves two important steps which include photolysis and photophosphorylation. </a:t>
            </a:r>
            <a:br>
              <a:rPr lang="en-US" b="1" dirty="0"/>
            </a:br>
            <a:endParaRPr lang="en-US" b="1" dirty="0"/>
          </a:p>
        </p:txBody>
      </p:sp>
      <p:sp>
        <p:nvSpPr>
          <p:cNvPr id="3" name="Content Placeholder 2">
            <a:extLst>
              <a:ext uri="{FF2B5EF4-FFF2-40B4-BE49-F238E27FC236}">
                <a16:creationId xmlns:a16="http://schemas.microsoft.com/office/drawing/2014/main" id="{09BFE8E0-30B7-43D3-AA4D-867217C855E4}"/>
              </a:ext>
            </a:extLst>
          </p:cNvPr>
          <p:cNvSpPr>
            <a:spLocks noGrp="1"/>
          </p:cNvSpPr>
          <p:nvPr>
            <p:ph idx="1"/>
          </p:nvPr>
        </p:nvSpPr>
        <p:spPr>
          <a:xfrm>
            <a:off x="1828800" y="2133600"/>
            <a:ext cx="9675812" cy="4495800"/>
          </a:xfrm>
        </p:spPr>
        <p:txBody>
          <a:bodyPr>
            <a:normAutofit/>
          </a:bodyPr>
          <a:lstStyle/>
          <a:p>
            <a:pPr marL="0" indent="0">
              <a:buNone/>
            </a:pPr>
            <a:endParaRPr lang="en-US" dirty="0"/>
          </a:p>
          <a:p>
            <a:pPr marL="0" lvl="0" indent="0">
              <a:buNone/>
            </a:pPr>
            <a:r>
              <a:rPr lang="en-US" sz="2400" b="1" dirty="0">
                <a:latin typeface="Times New Roman" panose="02020603050405020304" pitchFamily="18" charset="0"/>
                <a:cs typeface="Times New Roman" panose="02020603050405020304" pitchFamily="18" charset="0"/>
              </a:rPr>
              <a:t>Photolysis</a:t>
            </a:r>
          </a:p>
          <a:p>
            <a:r>
              <a:rPr lang="en-US" sz="2400" dirty="0">
                <a:latin typeface="Times New Roman" panose="02020603050405020304" pitchFamily="18" charset="0"/>
                <a:cs typeface="Times New Roman" panose="02020603050405020304" pitchFamily="18" charset="0"/>
              </a:rPr>
              <a:t> is the process involved in water splitting (releasing oxygen, hydrogen and electrons) in presence of light.</a:t>
            </a:r>
          </a:p>
          <a:p>
            <a:pPr marL="0" lvl="0" indent="0">
              <a:buNone/>
            </a:pPr>
            <a:r>
              <a:rPr lang="en-US" sz="2400" b="1" dirty="0">
                <a:latin typeface="Times New Roman" panose="02020603050405020304" pitchFamily="18" charset="0"/>
                <a:cs typeface="Times New Roman" panose="02020603050405020304" pitchFamily="18" charset="0"/>
              </a:rPr>
              <a:t>Photophosphorylation</a:t>
            </a:r>
          </a:p>
          <a:p>
            <a:r>
              <a:rPr lang="en-US" sz="2400" dirty="0">
                <a:latin typeface="Times New Roman" panose="02020603050405020304" pitchFamily="18" charset="0"/>
                <a:cs typeface="Times New Roman" panose="02020603050405020304" pitchFamily="18" charset="0"/>
              </a:rPr>
              <a:t> May occur through the process already described above to produce ATP and NADPH through a process known as Non-cyclic photophosphorylation. </a:t>
            </a:r>
          </a:p>
          <a:p>
            <a:pPr lvl="0"/>
            <a:r>
              <a:rPr lang="en-US" sz="2400" dirty="0">
                <a:latin typeface="Times New Roman" panose="02020603050405020304" pitchFamily="18" charset="0"/>
                <a:cs typeface="Times New Roman" panose="02020603050405020304" pitchFamily="18" charset="0"/>
              </a:rPr>
              <a:t>However, it can also occur through another process known as cyclic-photophosphorylation (cyclic electron flow) where the end product is only ATP.</a:t>
            </a:r>
          </a:p>
          <a:p>
            <a:endParaRPr lang="en-US" dirty="0"/>
          </a:p>
        </p:txBody>
      </p:sp>
      <p:sp>
        <p:nvSpPr>
          <p:cNvPr id="4" name="Slide Number Placeholder 3">
            <a:extLst>
              <a:ext uri="{FF2B5EF4-FFF2-40B4-BE49-F238E27FC236}">
                <a16:creationId xmlns:a16="http://schemas.microsoft.com/office/drawing/2014/main" id="{93B82788-6445-4622-9081-BBEF8E1EA403}"/>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992977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F1F33-CED2-4890-B37C-35C85AED4E4F}"/>
              </a:ext>
            </a:extLst>
          </p:cNvPr>
          <p:cNvSpPr>
            <a:spLocks noGrp="1"/>
          </p:cNvSpPr>
          <p:nvPr>
            <p:ph type="title"/>
          </p:nvPr>
        </p:nvSpPr>
        <p:spPr/>
        <p:txBody>
          <a:bodyPr/>
          <a:lstStyle/>
          <a:p>
            <a:r>
              <a:rPr lang="en-US" b="1" u="sng" dirty="0"/>
              <a:t>Electron Flow </a:t>
            </a:r>
            <a:br>
              <a:rPr lang="en-US" u="sng" dirty="0"/>
            </a:br>
            <a:endParaRPr lang="en-US" u="sng" dirty="0"/>
          </a:p>
        </p:txBody>
      </p:sp>
      <p:sp>
        <p:nvSpPr>
          <p:cNvPr id="5" name="Content Placeholder 4">
            <a:extLst>
              <a:ext uri="{FF2B5EF4-FFF2-40B4-BE49-F238E27FC236}">
                <a16:creationId xmlns:a16="http://schemas.microsoft.com/office/drawing/2014/main" id="{0B407DE7-BC86-45A8-910B-E53DC71D92C9}"/>
              </a:ext>
            </a:extLst>
          </p:cNvPr>
          <p:cNvSpPr>
            <a:spLocks noGrp="1"/>
          </p:cNvSpPr>
          <p:nvPr>
            <p:ph idx="1"/>
          </p:nvPr>
        </p:nvSpPr>
        <p:spPr>
          <a:xfrm>
            <a:off x="1981200" y="1905000"/>
            <a:ext cx="8763000" cy="2514600"/>
          </a:xfrm>
        </p:spPr>
        <p:txBody>
          <a:bodyPr>
            <a:normAutofit/>
          </a:bodyPr>
          <a:lstStyle/>
          <a:p>
            <a:pPr marL="0" lvl="0" indent="0">
              <a:buNone/>
            </a:pPr>
            <a:r>
              <a:rPr lang="en-US" sz="3200" dirty="0">
                <a:latin typeface="Times New Roman" panose="02020603050405020304" pitchFamily="18" charset="0"/>
                <a:cs typeface="Times New Roman" panose="02020603050405020304" pitchFamily="18" charset="0"/>
              </a:rPr>
              <a:t>Photosystems I and II (PSII and PSI) are two of the most important transmembrane protein complexes involved in electron transfer in light reactions. </a:t>
            </a:r>
          </a:p>
          <a:p>
            <a:endParaRPr lang="en-US" dirty="0"/>
          </a:p>
        </p:txBody>
      </p:sp>
      <p:sp>
        <p:nvSpPr>
          <p:cNvPr id="2" name="Slide Number Placeholder 1">
            <a:extLst>
              <a:ext uri="{FF2B5EF4-FFF2-40B4-BE49-F238E27FC236}">
                <a16:creationId xmlns:a16="http://schemas.microsoft.com/office/drawing/2014/main" id="{E737964F-F498-4259-AF82-BEF5C196A96B}"/>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542411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A4F-8ABA-4FB5-A9A4-88C393E334E6}"/>
              </a:ext>
            </a:extLst>
          </p:cNvPr>
          <p:cNvSpPr>
            <a:spLocks noGrp="1"/>
          </p:cNvSpPr>
          <p:nvPr>
            <p:ph type="title"/>
          </p:nvPr>
        </p:nvSpPr>
        <p:spPr/>
        <p:txBody>
          <a:bodyPr>
            <a:normAutofit fontScale="90000"/>
          </a:bodyPr>
          <a:lstStyle/>
          <a:p>
            <a:r>
              <a:rPr lang="en-US" b="1" dirty="0"/>
              <a:t>Five Protein Complexes involved in Electron Transfer.</a:t>
            </a:r>
            <a:br>
              <a:rPr lang="en-US" b="1" dirty="0"/>
            </a:br>
            <a:endParaRPr lang="en-US" b="1" dirty="0"/>
          </a:p>
        </p:txBody>
      </p:sp>
      <p:sp>
        <p:nvSpPr>
          <p:cNvPr id="3" name="Content Placeholder 2">
            <a:extLst>
              <a:ext uri="{FF2B5EF4-FFF2-40B4-BE49-F238E27FC236}">
                <a16:creationId xmlns:a16="http://schemas.microsoft.com/office/drawing/2014/main" id="{83B6E9AA-09E8-4693-AE80-6B70F18A54FA}"/>
              </a:ext>
            </a:extLst>
          </p:cNvPr>
          <p:cNvSpPr>
            <a:spLocks noGrp="1"/>
          </p:cNvSpPr>
          <p:nvPr>
            <p:ph idx="1"/>
          </p:nvPr>
        </p:nvSpPr>
        <p:spPr/>
        <p:txBody>
          <a:bodyPr>
            <a:normAutofit/>
          </a:bodyPr>
          <a:lstStyle/>
          <a:p>
            <a:r>
              <a:rPr lang="en-US" sz="2800" dirty="0"/>
              <a:t>PSII and PSI</a:t>
            </a:r>
          </a:p>
          <a:p>
            <a:r>
              <a:rPr lang="en-US" sz="2800" dirty="0"/>
              <a:t>Plastoquinone (PQ) </a:t>
            </a:r>
          </a:p>
          <a:p>
            <a:r>
              <a:rPr lang="en-US" sz="2800" dirty="0"/>
              <a:t>Cytochrome b6f complex</a:t>
            </a:r>
          </a:p>
          <a:p>
            <a:r>
              <a:rPr lang="en-US" sz="2800" dirty="0"/>
              <a:t>Plastocyanin (PC)  </a:t>
            </a:r>
          </a:p>
          <a:p>
            <a:pPr marL="0" indent="0">
              <a:buNone/>
            </a:pPr>
            <a:endParaRPr lang="en-US" sz="2800" dirty="0"/>
          </a:p>
        </p:txBody>
      </p:sp>
      <p:sp>
        <p:nvSpPr>
          <p:cNvPr id="4" name="Slide Number Placeholder 3">
            <a:extLst>
              <a:ext uri="{FF2B5EF4-FFF2-40B4-BE49-F238E27FC236}">
                <a16:creationId xmlns:a16="http://schemas.microsoft.com/office/drawing/2014/main" id="{01428358-D348-4424-9376-F307C2499471}"/>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234685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CF9008-260B-4FA7-BF72-F119D6174301}"/>
              </a:ext>
            </a:extLst>
          </p:cNvPr>
          <p:cNvSpPr>
            <a:spLocks noGrp="1"/>
          </p:cNvSpPr>
          <p:nvPr>
            <p:ph type="title"/>
          </p:nvPr>
        </p:nvSpPr>
        <p:spPr/>
        <p:txBody>
          <a:bodyPr/>
          <a:lstStyle/>
          <a:p>
            <a:r>
              <a:rPr lang="en-US" b="1" u="sng" dirty="0"/>
              <a:t>PSII and PSI  </a:t>
            </a:r>
            <a:br>
              <a:rPr lang="en-US" b="1" dirty="0"/>
            </a:br>
            <a:endParaRPr lang="en-US" b="1" dirty="0"/>
          </a:p>
        </p:txBody>
      </p:sp>
      <p:sp>
        <p:nvSpPr>
          <p:cNvPr id="5" name="Content Placeholder 4">
            <a:extLst>
              <a:ext uri="{FF2B5EF4-FFF2-40B4-BE49-F238E27FC236}">
                <a16:creationId xmlns:a16="http://schemas.microsoft.com/office/drawing/2014/main" id="{7033B949-6989-4A41-A525-E1953E65573C}"/>
              </a:ext>
            </a:extLst>
          </p:cNvPr>
          <p:cNvSpPr>
            <a:spLocks noGrp="1"/>
          </p:cNvSpPr>
          <p:nvPr>
            <p:ph sz="half" idx="1"/>
          </p:nvPr>
        </p:nvSpPr>
        <p:spPr>
          <a:xfrm>
            <a:off x="1219200" y="2529110"/>
            <a:ext cx="5257800" cy="3643090"/>
          </a:xfrm>
        </p:spPr>
        <p:txBody>
          <a:bodyPr>
            <a:normAutofit/>
          </a:bodyPr>
          <a:lstStyle/>
          <a:p>
            <a:pPr marL="0" lvl="0" indent="0">
              <a:buNone/>
            </a:pPr>
            <a:r>
              <a:rPr lang="en-US" sz="3600" dirty="0">
                <a:latin typeface="Times New Roman" panose="02020603050405020304" pitchFamily="18" charset="0"/>
                <a:cs typeface="Times New Roman" panose="02020603050405020304" pitchFamily="18" charset="0"/>
              </a:rPr>
              <a:t>These two contain chlorophyll (pigment that absorbs sunlight energy) they release electrons that are then transported through the electron transfer chain.</a:t>
            </a:r>
          </a:p>
          <a:p>
            <a:endParaRPr lang="en-US" dirty="0"/>
          </a:p>
        </p:txBody>
      </p:sp>
      <p:pic>
        <p:nvPicPr>
          <p:cNvPr id="7" name="Content Placeholder 6" descr="Light-dependent reaction Facts for Kids">
            <a:extLst>
              <a:ext uri="{FF2B5EF4-FFF2-40B4-BE49-F238E27FC236}">
                <a16:creationId xmlns:a16="http://schemas.microsoft.com/office/drawing/2014/main" id="{D42662C3-9FF4-43C1-8078-D1E37A89D75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5600" y="0"/>
            <a:ext cx="5486399" cy="6857999"/>
          </a:xfrm>
          <a:prstGeom prst="rect">
            <a:avLst/>
          </a:prstGeom>
          <a:noFill/>
          <a:ln>
            <a:noFill/>
          </a:ln>
        </p:spPr>
      </p:pic>
      <p:sp>
        <p:nvSpPr>
          <p:cNvPr id="2" name="Slide Number Placeholder 1">
            <a:extLst>
              <a:ext uri="{FF2B5EF4-FFF2-40B4-BE49-F238E27FC236}">
                <a16:creationId xmlns:a16="http://schemas.microsoft.com/office/drawing/2014/main" id="{8531FE84-6D0F-41CA-9D15-E1CB785CEA60}"/>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760534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0EEC-D34B-4747-A614-1023855535A1}"/>
              </a:ext>
            </a:extLst>
          </p:cNvPr>
          <p:cNvSpPr>
            <a:spLocks noGrp="1"/>
          </p:cNvSpPr>
          <p:nvPr>
            <p:ph type="title"/>
          </p:nvPr>
        </p:nvSpPr>
        <p:spPr>
          <a:xfrm>
            <a:off x="2592924" y="624110"/>
            <a:ext cx="8911687" cy="1280890"/>
          </a:xfrm>
        </p:spPr>
        <p:txBody>
          <a:bodyPr>
            <a:normAutofit fontScale="90000"/>
          </a:bodyPr>
          <a:lstStyle/>
          <a:p>
            <a:r>
              <a:rPr lang="en-US" b="1" u="sng" dirty="0"/>
              <a:t>Plastoquinone </a:t>
            </a:r>
            <a:r>
              <a:rPr lang="en-US" b="1" dirty="0"/>
              <a:t>(PQ) </a:t>
            </a:r>
            <a:br>
              <a:rPr lang="en-US" b="1" dirty="0"/>
            </a:br>
            <a:endParaRPr lang="en-US" b="1" dirty="0"/>
          </a:p>
        </p:txBody>
      </p:sp>
      <p:sp>
        <p:nvSpPr>
          <p:cNvPr id="3" name="Content Placeholder 2">
            <a:extLst>
              <a:ext uri="{FF2B5EF4-FFF2-40B4-BE49-F238E27FC236}">
                <a16:creationId xmlns:a16="http://schemas.microsoft.com/office/drawing/2014/main" id="{E68473F4-8AB8-4C1B-8730-B4302B699E5B}"/>
              </a:ext>
            </a:extLst>
          </p:cNvPr>
          <p:cNvSpPr>
            <a:spLocks noGrp="1"/>
          </p:cNvSpPr>
          <p:nvPr>
            <p:ph sz="half" idx="1"/>
          </p:nvPr>
        </p:nvSpPr>
        <p:spPr>
          <a:xfrm>
            <a:off x="1524000" y="1676400"/>
            <a:ext cx="5379076" cy="4953000"/>
          </a:xfrm>
        </p:spPr>
        <p:txBody>
          <a:bodyPr>
            <a:normAutofit fontScale="92500" lnSpcReduction="10000"/>
          </a:bodyPr>
          <a:lstStyle/>
          <a:p>
            <a:pPr marL="0" lvl="0" indent="0">
              <a:buNone/>
            </a:pPr>
            <a:endParaRPr lang="en-US" dirty="0"/>
          </a:p>
          <a:p>
            <a:r>
              <a:rPr lang="en-US" sz="2800" dirty="0">
                <a:latin typeface="Times New Roman" panose="02020603050405020304" pitchFamily="18" charset="0"/>
                <a:cs typeface="Times New Roman" panose="02020603050405020304" pitchFamily="18" charset="0"/>
              </a:rPr>
              <a:t>When the electrons are released from the photosystems (PSII), they are accepted by plastoquinone (it also accepts hydrogen ions from the stroma).</a:t>
            </a:r>
          </a:p>
          <a:p>
            <a:pPr lvl="0"/>
            <a:r>
              <a:rPr lang="en-US" sz="2800" dirty="0">
                <a:latin typeface="Times New Roman" panose="02020603050405020304" pitchFamily="18" charset="0"/>
                <a:cs typeface="Times New Roman" panose="02020603050405020304" pitchFamily="18" charset="0"/>
              </a:rPr>
              <a:t> Electrons from the photosystems are then transported by plastoquinone to the cytochrome b6f complex while the hydrogen ions (protons) are transported to the lumen (thylakoid lumen) which is also important or synthesis and production of ATP.</a:t>
            </a:r>
          </a:p>
          <a:p>
            <a:endParaRPr lang="en-US" dirty="0"/>
          </a:p>
        </p:txBody>
      </p:sp>
      <p:pic>
        <p:nvPicPr>
          <p:cNvPr id="5" name="Content Placeholder 4" descr="Light-dependent reaction Facts for Kids">
            <a:extLst>
              <a:ext uri="{FF2B5EF4-FFF2-40B4-BE49-F238E27FC236}">
                <a16:creationId xmlns:a16="http://schemas.microsoft.com/office/drawing/2014/main" id="{EFB3E8C8-F02E-42D7-B658-D0B0BD312B92}"/>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86600" y="0"/>
            <a:ext cx="5105399" cy="6857999"/>
          </a:xfrm>
          <a:prstGeom prst="rect">
            <a:avLst/>
          </a:prstGeom>
          <a:noFill/>
          <a:ln>
            <a:noFill/>
          </a:ln>
        </p:spPr>
      </p:pic>
      <p:sp>
        <p:nvSpPr>
          <p:cNvPr id="4" name="Slide Number Placeholder 3">
            <a:extLst>
              <a:ext uri="{FF2B5EF4-FFF2-40B4-BE49-F238E27FC236}">
                <a16:creationId xmlns:a16="http://schemas.microsoft.com/office/drawing/2014/main" id="{6288525B-9DDF-4D87-A932-A0F0303EE892}"/>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30772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4D74-657C-4E08-BDF2-85B597661EFB}"/>
              </a:ext>
            </a:extLst>
          </p:cNvPr>
          <p:cNvSpPr>
            <a:spLocks noGrp="1"/>
          </p:cNvSpPr>
          <p:nvPr>
            <p:ph type="title"/>
          </p:nvPr>
        </p:nvSpPr>
        <p:spPr/>
        <p:txBody>
          <a:bodyPr/>
          <a:lstStyle/>
          <a:p>
            <a:r>
              <a:rPr lang="en-US" b="1" u="sng" dirty="0"/>
              <a:t>Cytochrome b6f complex</a:t>
            </a:r>
            <a:br>
              <a:rPr lang="en-US" b="1" dirty="0"/>
            </a:br>
            <a:endParaRPr lang="en-US" b="1" dirty="0"/>
          </a:p>
        </p:txBody>
      </p:sp>
      <p:sp>
        <p:nvSpPr>
          <p:cNvPr id="3" name="Content Placeholder 2">
            <a:extLst>
              <a:ext uri="{FF2B5EF4-FFF2-40B4-BE49-F238E27FC236}">
                <a16:creationId xmlns:a16="http://schemas.microsoft.com/office/drawing/2014/main" id="{FEFDBA39-D602-4003-B390-155A1F2F4565}"/>
              </a:ext>
            </a:extLst>
          </p:cNvPr>
          <p:cNvSpPr>
            <a:spLocks noGrp="1"/>
          </p:cNvSpPr>
          <p:nvPr>
            <p:ph sz="half" idx="1"/>
          </p:nvPr>
        </p:nvSpPr>
        <p:spPr>
          <a:xfrm>
            <a:off x="1447800" y="1371600"/>
            <a:ext cx="5486400" cy="5334000"/>
          </a:xfrm>
        </p:spPr>
        <p:txBody>
          <a:bodyPr>
            <a:normAutofit lnSpcReduction="10000"/>
          </a:bodyPr>
          <a:lstStyle/>
          <a:p>
            <a:pPr marL="0" indent="0">
              <a:buNone/>
            </a:pPr>
            <a:r>
              <a:rPr lang="en-US" dirty="0"/>
              <a:t> </a:t>
            </a:r>
          </a:p>
          <a:p>
            <a:pPr lvl="0"/>
            <a:r>
              <a:rPr lang="en-US" sz="2800" dirty="0">
                <a:latin typeface="Times New Roman" panose="02020603050405020304" pitchFamily="18" charset="0"/>
                <a:cs typeface="Times New Roman" panose="02020603050405020304" pitchFamily="18" charset="0"/>
              </a:rPr>
              <a:t>Electrons carried by plastoquinone are transported to the cytochrome bf complex, which in turn transfers these electrons (as well as protons from stroma) to the plastocyanin.</a:t>
            </a:r>
          </a:p>
          <a:p>
            <a:pPr lvl="0"/>
            <a:r>
              <a:rPr lang="en-US" sz="2800" dirty="0">
                <a:latin typeface="Times New Roman" panose="02020603050405020304" pitchFamily="18" charset="0"/>
                <a:cs typeface="Times New Roman" panose="02020603050405020304" pitchFamily="18" charset="0"/>
              </a:rPr>
              <a:t> During photosynthesis, this complex enzyme and contributes in the transfer of electrons to PSI while mediating in the pumping of protons (into thylakoid lumen space) to contribute in the synthesis of ATP.</a:t>
            </a:r>
          </a:p>
          <a:p>
            <a:endParaRPr lang="en-US" dirty="0"/>
          </a:p>
        </p:txBody>
      </p:sp>
      <p:pic>
        <p:nvPicPr>
          <p:cNvPr id="5" name="Content Placeholder 4" descr="Light-dependent reaction Facts for Kids">
            <a:extLst>
              <a:ext uri="{FF2B5EF4-FFF2-40B4-BE49-F238E27FC236}">
                <a16:creationId xmlns:a16="http://schemas.microsoft.com/office/drawing/2014/main" id="{0ED689B0-91AC-4170-8A0E-D18B79E01558}"/>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86600" y="1676400"/>
            <a:ext cx="5105399" cy="4419599"/>
          </a:xfrm>
          <a:prstGeom prst="rect">
            <a:avLst/>
          </a:prstGeom>
          <a:noFill/>
          <a:ln>
            <a:noFill/>
          </a:ln>
        </p:spPr>
      </p:pic>
      <p:sp>
        <p:nvSpPr>
          <p:cNvPr id="6" name="Slide Number Placeholder 5">
            <a:extLst>
              <a:ext uri="{FF2B5EF4-FFF2-40B4-BE49-F238E27FC236}">
                <a16:creationId xmlns:a16="http://schemas.microsoft.com/office/drawing/2014/main" id="{85962C7E-74C0-4FDB-923D-52F17B5208E1}"/>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995561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D6AE-E54F-40EB-97DF-3B9650AACF33}"/>
              </a:ext>
            </a:extLst>
          </p:cNvPr>
          <p:cNvSpPr>
            <a:spLocks noGrp="1"/>
          </p:cNvSpPr>
          <p:nvPr>
            <p:ph type="title"/>
          </p:nvPr>
        </p:nvSpPr>
        <p:spPr>
          <a:xfrm>
            <a:off x="2592924" y="624110"/>
            <a:ext cx="8911687" cy="1280890"/>
          </a:xfrm>
        </p:spPr>
        <p:txBody>
          <a:bodyPr/>
          <a:lstStyle/>
          <a:p>
            <a:r>
              <a:rPr lang="en-US" b="1" u="sng" dirty="0"/>
              <a:t>Plastocyanin</a:t>
            </a:r>
            <a:r>
              <a:rPr lang="en-US" b="1" dirty="0"/>
              <a:t> (PC)</a:t>
            </a:r>
          </a:p>
        </p:txBody>
      </p:sp>
      <p:sp>
        <p:nvSpPr>
          <p:cNvPr id="3" name="Content Placeholder 2">
            <a:extLst>
              <a:ext uri="{FF2B5EF4-FFF2-40B4-BE49-F238E27FC236}">
                <a16:creationId xmlns:a16="http://schemas.microsoft.com/office/drawing/2014/main" id="{AE75B44D-D6DF-452B-B6C3-A109667D6B25}"/>
              </a:ext>
            </a:extLst>
          </p:cNvPr>
          <p:cNvSpPr>
            <a:spLocks noGrp="1"/>
          </p:cNvSpPr>
          <p:nvPr>
            <p:ph sz="half" idx="1"/>
          </p:nvPr>
        </p:nvSpPr>
        <p:spPr>
          <a:xfrm>
            <a:off x="1676400" y="1447800"/>
            <a:ext cx="5226675" cy="5029200"/>
          </a:xfrm>
        </p:spPr>
        <p:txBody>
          <a:bodyPr>
            <a:normAutofit/>
          </a:bodyPr>
          <a:lstStyle/>
          <a:p>
            <a:pPr marL="0" lvl="0" indent="0">
              <a:buNone/>
            </a:pPr>
            <a:endParaRPr lang="en-US" dirty="0"/>
          </a:p>
          <a:p>
            <a:pPr lvl="0"/>
            <a:r>
              <a:rPr lang="en-US" sz="2800" dirty="0">
                <a:latin typeface="Times New Roman" panose="02020603050405020304" pitchFamily="18" charset="0"/>
                <a:cs typeface="Times New Roman" panose="02020603050405020304" pitchFamily="18" charset="0"/>
              </a:rPr>
              <a:t>From the cytochrome bf complex, electrons are transferred to the plastocyanin, which acts as a carrier that in turn transports these electrons to PSI.</a:t>
            </a:r>
          </a:p>
          <a:p>
            <a:r>
              <a:rPr lang="en-US" sz="2800" dirty="0">
                <a:latin typeface="Times New Roman" panose="02020603050405020304" pitchFamily="18" charset="0"/>
                <a:cs typeface="Times New Roman" panose="02020603050405020304" pitchFamily="18" charset="0"/>
              </a:rPr>
              <a:t> As with PSII, photons cause the electrons to become exited and act at higher energy level</a:t>
            </a:r>
          </a:p>
        </p:txBody>
      </p:sp>
      <p:pic>
        <p:nvPicPr>
          <p:cNvPr id="5" name="Content Placeholder 4" descr="Light-dependent reaction Facts for Kids">
            <a:extLst>
              <a:ext uri="{FF2B5EF4-FFF2-40B4-BE49-F238E27FC236}">
                <a16:creationId xmlns:a16="http://schemas.microsoft.com/office/drawing/2014/main" id="{E4EC3C73-8D8F-4953-B773-D6EBF063583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86600" y="1937379"/>
            <a:ext cx="5105399" cy="3777622"/>
          </a:xfrm>
          <a:prstGeom prst="rect">
            <a:avLst/>
          </a:prstGeom>
          <a:noFill/>
          <a:ln>
            <a:noFill/>
          </a:ln>
        </p:spPr>
      </p:pic>
      <p:sp>
        <p:nvSpPr>
          <p:cNvPr id="6" name="Slide Number Placeholder 5">
            <a:extLst>
              <a:ext uri="{FF2B5EF4-FFF2-40B4-BE49-F238E27FC236}">
                <a16:creationId xmlns:a16="http://schemas.microsoft.com/office/drawing/2014/main" id="{2C3B104B-576F-4EF5-A580-C8B72BCE7E13}"/>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38257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8574-D925-4C20-8B37-CF9D7B2D237B}"/>
              </a:ext>
            </a:extLst>
          </p:cNvPr>
          <p:cNvSpPr>
            <a:spLocks noGrp="1"/>
          </p:cNvSpPr>
          <p:nvPr>
            <p:ph type="title"/>
          </p:nvPr>
        </p:nvSpPr>
        <p:spPr/>
        <p:txBody>
          <a:bodyPr/>
          <a:lstStyle/>
          <a:p>
            <a:r>
              <a:rPr lang="en-US" b="1" u="dbl" dirty="0"/>
              <a:t>ORIGIN OF PLASTIDS</a:t>
            </a:r>
            <a:br>
              <a:rPr lang="en-US" dirty="0"/>
            </a:br>
            <a:endParaRPr lang="en-US" dirty="0"/>
          </a:p>
        </p:txBody>
      </p:sp>
      <p:sp>
        <p:nvSpPr>
          <p:cNvPr id="3" name="Content Placeholder 2">
            <a:extLst>
              <a:ext uri="{FF2B5EF4-FFF2-40B4-BE49-F238E27FC236}">
                <a16:creationId xmlns:a16="http://schemas.microsoft.com/office/drawing/2014/main" id="{B9FFC6D2-46F4-4A0B-B183-D039905A258E}"/>
              </a:ext>
            </a:extLst>
          </p:cNvPr>
          <p:cNvSpPr>
            <a:spLocks noGrp="1"/>
          </p:cNvSpPr>
          <p:nvPr>
            <p:ph idx="1"/>
          </p:nvPr>
        </p:nvSpPr>
        <p:spPr>
          <a:xfrm>
            <a:off x="2133600" y="1524000"/>
            <a:ext cx="9371012" cy="4387222"/>
          </a:xfrm>
        </p:spPr>
        <p:txBody>
          <a:bodyPr/>
          <a:lstStyle/>
          <a:p>
            <a:pPr marL="0" indent="0">
              <a:buNone/>
            </a:pPr>
            <a:endParaRPr lang="en-US" dirty="0"/>
          </a:p>
          <a:p>
            <a:r>
              <a:rPr lang="en-US" sz="2400" dirty="0">
                <a:latin typeface="Times New Roman" panose="02020603050405020304" pitchFamily="18" charset="0"/>
                <a:cs typeface="Times New Roman" panose="02020603050405020304" pitchFamily="18" charset="0"/>
              </a:rPr>
              <a:t> Takes place through two processes</a:t>
            </a:r>
          </a:p>
          <a:p>
            <a:pPr>
              <a:buFont typeface="+mj-lt"/>
              <a:buAutoNum type="arabicPeriod"/>
            </a:pPr>
            <a:r>
              <a:rPr lang="en-US" sz="2400" b="1" dirty="0">
                <a:latin typeface="Times New Roman" panose="02020603050405020304" pitchFamily="18" charset="0"/>
                <a:cs typeface="Times New Roman" panose="02020603050405020304" pitchFamily="18" charset="0"/>
              </a:rPr>
              <a:t>Primary endosymbiosis</a:t>
            </a:r>
          </a:p>
          <a:p>
            <a:pPr>
              <a:buFont typeface="+mj-lt"/>
              <a:buAutoNum type="arabicPeriod"/>
            </a:pPr>
            <a:r>
              <a:rPr lang="en-US" sz="2400" b="1" dirty="0">
                <a:latin typeface="Times New Roman" panose="02020603050405020304" pitchFamily="18" charset="0"/>
                <a:cs typeface="Times New Roman" panose="02020603050405020304" pitchFamily="18" charset="0"/>
              </a:rPr>
              <a:t>Secandary endosymbiosis</a:t>
            </a:r>
          </a:p>
          <a:p>
            <a:endParaRPr lang="en-US" dirty="0"/>
          </a:p>
        </p:txBody>
      </p:sp>
      <p:pic>
        <p:nvPicPr>
          <p:cNvPr id="4" name="Picture 3">
            <a:extLst>
              <a:ext uri="{FF2B5EF4-FFF2-40B4-BE49-F238E27FC236}">
                <a16:creationId xmlns:a16="http://schemas.microsoft.com/office/drawing/2014/main" id="{0CE72474-99FE-481E-8D61-2CB0FC927622}"/>
              </a:ext>
            </a:extLst>
          </p:cNvPr>
          <p:cNvPicPr/>
          <p:nvPr/>
        </p:nvPicPr>
        <p:blipFill>
          <a:blip r:embed="rId2"/>
          <a:stretch>
            <a:fillRect/>
          </a:stretch>
        </p:blipFill>
        <p:spPr>
          <a:xfrm>
            <a:off x="1981200" y="3700889"/>
            <a:ext cx="8458200" cy="3110223"/>
          </a:xfrm>
          <a:prstGeom prst="rect">
            <a:avLst/>
          </a:prstGeom>
        </p:spPr>
      </p:pic>
      <p:sp>
        <p:nvSpPr>
          <p:cNvPr id="5" name="Slide Number Placeholder 4">
            <a:extLst>
              <a:ext uri="{FF2B5EF4-FFF2-40B4-BE49-F238E27FC236}">
                <a16:creationId xmlns:a16="http://schemas.microsoft.com/office/drawing/2014/main" id="{1696F1BE-0C74-4EBD-8308-F3A6DA05D0C2}"/>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522992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5898-264C-4A68-BEC5-36AA51EFF458}"/>
              </a:ext>
            </a:extLst>
          </p:cNvPr>
          <p:cNvSpPr>
            <a:spLocks noGrp="1"/>
          </p:cNvSpPr>
          <p:nvPr>
            <p:ph type="title"/>
          </p:nvPr>
        </p:nvSpPr>
        <p:spPr/>
        <p:txBody>
          <a:bodyPr/>
          <a:lstStyle/>
          <a:p>
            <a:r>
              <a:rPr lang="en-US" b="1" u="sng" dirty="0"/>
              <a:t>PSII</a:t>
            </a:r>
          </a:p>
        </p:txBody>
      </p:sp>
      <p:sp>
        <p:nvSpPr>
          <p:cNvPr id="3" name="Content Placeholder 2">
            <a:extLst>
              <a:ext uri="{FF2B5EF4-FFF2-40B4-BE49-F238E27FC236}">
                <a16:creationId xmlns:a16="http://schemas.microsoft.com/office/drawing/2014/main" id="{FA681E50-E596-4D4A-A274-9A32C5F90EAC}"/>
              </a:ext>
            </a:extLst>
          </p:cNvPr>
          <p:cNvSpPr>
            <a:spLocks noGrp="1"/>
          </p:cNvSpPr>
          <p:nvPr>
            <p:ph sz="half" idx="1"/>
          </p:nvPr>
        </p:nvSpPr>
        <p:spPr>
          <a:xfrm>
            <a:off x="1311579" y="1295400"/>
            <a:ext cx="5698821" cy="5410200"/>
          </a:xfrm>
        </p:spPr>
        <p:txBody>
          <a:bodyPr>
            <a:normAutofit/>
          </a:bodyPr>
          <a:lstStyle/>
          <a:p>
            <a:pPr lvl="0"/>
            <a:r>
              <a:rPr lang="en-US" sz="2600" dirty="0">
                <a:latin typeface="Times New Roman" panose="02020603050405020304" pitchFamily="18" charset="0"/>
                <a:cs typeface="Times New Roman" panose="02020603050405020304" pitchFamily="18" charset="0"/>
              </a:rPr>
              <a:t>Here, the reaction center belonging to PSI moves these electrons to a small protein known as ferrodoxin located in the thylakoid membrane (stromal side) where NADP reductase (an enzyme) helps synthesize DADPH by moving the electrons in this protein (ferrodoxin ) to NADP ion.</a:t>
            </a:r>
          </a:p>
          <a:p>
            <a:pPr lvl="0"/>
            <a:r>
              <a:rPr lang="en-US" sz="2600" dirty="0">
                <a:latin typeface="Times New Roman" panose="02020603050405020304" pitchFamily="18" charset="0"/>
                <a:cs typeface="Times New Roman" panose="02020603050405020304" pitchFamily="18" charset="0"/>
              </a:rPr>
              <a:t> Ferredoxin acts as a carrier that accepts the electrons and consequently reduced to give up the electrons for synthesis of NADPH.</a:t>
            </a:r>
          </a:p>
          <a:p>
            <a:pPr lvl="0"/>
            <a:r>
              <a:rPr lang="en-US" sz="2600" dirty="0">
                <a:latin typeface="Times New Roman" panose="02020603050405020304" pitchFamily="18" charset="0"/>
                <a:cs typeface="Times New Roman" panose="02020603050405020304" pitchFamily="18" charset="0"/>
              </a:rPr>
              <a:t>This process (transport process) is also involved in the production of ATP.</a:t>
            </a:r>
          </a:p>
          <a:p>
            <a:pPr marL="0" indent="0">
              <a:buNone/>
            </a:pPr>
            <a:endParaRPr lang="en-US" dirty="0"/>
          </a:p>
        </p:txBody>
      </p:sp>
      <p:pic>
        <p:nvPicPr>
          <p:cNvPr id="5" name="Content Placeholder 4" descr="Light-dependent reaction Facts for Kids">
            <a:extLst>
              <a:ext uri="{FF2B5EF4-FFF2-40B4-BE49-F238E27FC236}">
                <a16:creationId xmlns:a16="http://schemas.microsoft.com/office/drawing/2014/main" id="{3DA6CDE5-8DA6-46D0-9253-5071B22B8DC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39000" y="1752601"/>
            <a:ext cx="4952999" cy="4114800"/>
          </a:xfrm>
          <a:prstGeom prst="rect">
            <a:avLst/>
          </a:prstGeom>
          <a:noFill/>
          <a:ln>
            <a:noFill/>
          </a:ln>
        </p:spPr>
      </p:pic>
      <p:sp>
        <p:nvSpPr>
          <p:cNvPr id="6" name="Slide Number Placeholder 5">
            <a:extLst>
              <a:ext uri="{FF2B5EF4-FFF2-40B4-BE49-F238E27FC236}">
                <a16:creationId xmlns:a16="http://schemas.microsoft.com/office/drawing/2014/main" id="{769784A4-AFFA-4EE9-A3EB-1B4995AE8656}"/>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4224139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FE02-6D3F-4A68-B4AD-6C9CAD1A91A6}"/>
              </a:ext>
            </a:extLst>
          </p:cNvPr>
          <p:cNvSpPr>
            <a:spLocks noGrp="1"/>
          </p:cNvSpPr>
          <p:nvPr>
            <p:ph type="title"/>
          </p:nvPr>
        </p:nvSpPr>
        <p:spPr/>
        <p:txBody>
          <a:bodyPr/>
          <a:lstStyle/>
          <a:p>
            <a:r>
              <a:rPr lang="en-US" b="1" u="sng" dirty="0"/>
              <a:t>ATP SYNTHASE</a:t>
            </a:r>
          </a:p>
        </p:txBody>
      </p:sp>
      <p:sp>
        <p:nvSpPr>
          <p:cNvPr id="3" name="Content Placeholder 2">
            <a:extLst>
              <a:ext uri="{FF2B5EF4-FFF2-40B4-BE49-F238E27FC236}">
                <a16:creationId xmlns:a16="http://schemas.microsoft.com/office/drawing/2014/main" id="{2DE25F7E-E164-40B7-B691-58EDAFCA7088}"/>
              </a:ext>
            </a:extLst>
          </p:cNvPr>
          <p:cNvSpPr>
            <a:spLocks noGrp="1"/>
          </p:cNvSpPr>
          <p:nvPr>
            <p:ph sz="half" idx="1"/>
          </p:nvPr>
        </p:nvSpPr>
        <p:spPr>
          <a:xfrm>
            <a:off x="2133600" y="1752600"/>
            <a:ext cx="5334000" cy="4800600"/>
          </a:xfrm>
        </p:spPr>
        <p:txBody>
          <a:bodyPr>
            <a:normAutofit/>
          </a:bodyPr>
          <a:lstStyle/>
          <a:p>
            <a:pPr lvl="0"/>
            <a:r>
              <a:rPr lang="en-US" sz="2400" dirty="0"/>
              <a:t> </a:t>
            </a:r>
            <a:r>
              <a:rPr lang="en-US" sz="3200" dirty="0">
                <a:latin typeface="Times New Roman" panose="02020603050405020304" pitchFamily="18" charset="0"/>
                <a:cs typeface="Times New Roman" panose="02020603050405020304" pitchFamily="18" charset="0"/>
              </a:rPr>
              <a:t>Here, the protons (Hydrogen ion) transported in the electron transfer chain provides the energy required to produce ATP from the phospholylation of ADP (adenosine di-phosphate). </a:t>
            </a:r>
          </a:p>
          <a:p>
            <a:pPr lvl="0"/>
            <a:r>
              <a:rPr lang="en-US" sz="3200" dirty="0">
                <a:latin typeface="Times New Roman" panose="02020603050405020304" pitchFamily="18" charset="0"/>
                <a:cs typeface="Times New Roman" panose="02020603050405020304" pitchFamily="18" charset="0"/>
              </a:rPr>
              <a:t>ATP synthase enzyme uses this energy to catalyze ATP from ADP</a:t>
            </a:r>
            <a:r>
              <a:rPr lang="en-US" sz="3200" dirty="0"/>
              <a:t>.</a:t>
            </a:r>
          </a:p>
          <a:p>
            <a:endParaRPr lang="en-US" dirty="0"/>
          </a:p>
        </p:txBody>
      </p:sp>
      <p:pic>
        <p:nvPicPr>
          <p:cNvPr id="5122" name="Picture 2" descr="Bil 255 ATP Synthase">
            <a:extLst>
              <a:ext uri="{FF2B5EF4-FFF2-40B4-BE49-F238E27FC236}">
                <a16:creationId xmlns:a16="http://schemas.microsoft.com/office/drawing/2014/main" id="{27DDFC5C-BFE7-4643-A99F-B67BF40EBC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28890" y="2132972"/>
            <a:ext cx="4263110" cy="3778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83A7886-4901-46CB-9FEB-40C384D5A619}"/>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2745145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A8CD-663C-4D7E-86A6-4159EF9296CE}"/>
              </a:ext>
            </a:extLst>
          </p:cNvPr>
          <p:cNvSpPr>
            <a:spLocks noGrp="1"/>
          </p:cNvSpPr>
          <p:nvPr>
            <p:ph type="title"/>
          </p:nvPr>
        </p:nvSpPr>
        <p:spPr/>
        <p:txBody>
          <a:bodyPr/>
          <a:lstStyle/>
          <a:p>
            <a:r>
              <a:rPr lang="en-US" b="1" u="dbl" dirty="0"/>
              <a:t>DARK REACTIONS</a:t>
            </a:r>
            <a:br>
              <a:rPr lang="en-US" dirty="0"/>
            </a:br>
            <a:endParaRPr lang="en-US" dirty="0"/>
          </a:p>
        </p:txBody>
      </p:sp>
      <p:sp>
        <p:nvSpPr>
          <p:cNvPr id="3" name="Content Placeholder 2">
            <a:extLst>
              <a:ext uri="{FF2B5EF4-FFF2-40B4-BE49-F238E27FC236}">
                <a16:creationId xmlns:a16="http://schemas.microsoft.com/office/drawing/2014/main" id="{1FE96B20-E540-4E68-B341-45414632FE6F}"/>
              </a:ext>
            </a:extLst>
          </p:cNvPr>
          <p:cNvSpPr>
            <a:spLocks noGrp="1"/>
          </p:cNvSpPr>
          <p:nvPr>
            <p:ph idx="1"/>
          </p:nvPr>
        </p:nvSpPr>
        <p:spPr/>
        <p:txBody>
          <a:bodyPr>
            <a:normAutofit/>
          </a:bodyPr>
          <a:lstStyle/>
          <a:p>
            <a:pPr marL="0" lvl="0" indent="0">
              <a:buNone/>
            </a:pPr>
            <a:r>
              <a:rPr lang="en-US" sz="2600" dirty="0"/>
              <a:t>Unlike light dependent reactions, light-independent reactions take place in the stroma of the chloroplast which is filled with fluids.</a:t>
            </a:r>
          </a:p>
          <a:p>
            <a:pPr lvl="0"/>
            <a:r>
              <a:rPr lang="en-US" sz="2600" dirty="0"/>
              <a:t> As the name suggests, dark reactions do not require light energy and thus take place in the absence of light as such, they are also referred to as light independent reactions.</a:t>
            </a:r>
          </a:p>
          <a:p>
            <a:endParaRPr lang="en-US" dirty="0"/>
          </a:p>
        </p:txBody>
      </p:sp>
      <p:sp>
        <p:nvSpPr>
          <p:cNvPr id="5" name="Slide Number Placeholder 4">
            <a:extLst>
              <a:ext uri="{FF2B5EF4-FFF2-40B4-BE49-F238E27FC236}">
                <a16:creationId xmlns:a16="http://schemas.microsoft.com/office/drawing/2014/main" id="{ED2D466B-952C-49C7-8EAE-DAD7752881DD}"/>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804506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78D6-D9C6-467C-B4F5-AA8A5053CA87}"/>
              </a:ext>
            </a:extLst>
          </p:cNvPr>
          <p:cNvSpPr>
            <a:spLocks noGrp="1"/>
          </p:cNvSpPr>
          <p:nvPr>
            <p:ph type="title"/>
          </p:nvPr>
        </p:nvSpPr>
        <p:spPr/>
        <p:txBody>
          <a:bodyPr>
            <a:normAutofit/>
          </a:bodyPr>
          <a:lstStyle/>
          <a:p>
            <a:r>
              <a:rPr lang="en-US" sz="4000" b="1" dirty="0"/>
              <a:t>CALVIN CYCLE</a:t>
            </a:r>
          </a:p>
        </p:txBody>
      </p:sp>
      <p:sp>
        <p:nvSpPr>
          <p:cNvPr id="3" name="Content Placeholder 2">
            <a:extLst>
              <a:ext uri="{FF2B5EF4-FFF2-40B4-BE49-F238E27FC236}">
                <a16:creationId xmlns:a16="http://schemas.microsoft.com/office/drawing/2014/main" id="{DD4C267E-F378-464E-9A62-A10AEED54304}"/>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Calvin cycle is named after Calvin Benson, who discovered it and explains the reactions that produce carbohydrate molecules. </a:t>
            </a:r>
          </a:p>
          <a:p>
            <a:pPr lvl="0"/>
            <a:r>
              <a:rPr lang="en-US" sz="2400" dirty="0">
                <a:latin typeface="Times New Roman" panose="02020603050405020304" pitchFamily="18" charset="0"/>
                <a:cs typeface="Times New Roman" panose="02020603050405020304" pitchFamily="18" charset="0"/>
              </a:rPr>
              <a:t>The processes that follow are divided into three main phases. </a:t>
            </a:r>
          </a:p>
          <a:p>
            <a:pPr marL="0" lvl="0" indent="0">
              <a:buNone/>
            </a:pPr>
            <a:endParaRPr lang="en-US" sz="2400" dirty="0">
              <a:latin typeface="Times New Roman" panose="02020603050405020304" pitchFamily="18" charset="0"/>
              <a:cs typeface="Times New Roman" panose="02020603050405020304" pitchFamily="18" charset="0"/>
            </a:endParaRPr>
          </a:p>
          <a:p>
            <a:pPr>
              <a:buFont typeface="+mj-lt"/>
              <a:buAutoNum type="arabicPeriod"/>
            </a:pPr>
            <a:r>
              <a:rPr lang="en-US" sz="2400" dirty="0">
                <a:latin typeface="Times New Roman" panose="02020603050405020304" pitchFamily="18" charset="0"/>
                <a:cs typeface="Times New Roman" panose="02020603050405020304" pitchFamily="18" charset="0"/>
              </a:rPr>
              <a:t>FIXATION</a:t>
            </a:r>
          </a:p>
          <a:p>
            <a:pPr>
              <a:buFont typeface="+mj-lt"/>
              <a:buAutoNum type="arabicPeriod"/>
            </a:pPr>
            <a:r>
              <a:rPr lang="en-US" sz="2400" dirty="0">
                <a:latin typeface="Times New Roman" panose="02020603050405020304" pitchFamily="18" charset="0"/>
                <a:cs typeface="Times New Roman" panose="02020603050405020304" pitchFamily="18" charset="0"/>
              </a:rPr>
              <a:t> REDUCTION</a:t>
            </a:r>
          </a:p>
          <a:p>
            <a:pPr>
              <a:buFont typeface="+mj-lt"/>
              <a:buAutoNum type="arabicPeriod"/>
            </a:pPr>
            <a:r>
              <a:rPr lang="en-US" sz="2400" dirty="0">
                <a:latin typeface="Times New Roman" panose="02020603050405020304" pitchFamily="18" charset="0"/>
                <a:cs typeface="Times New Roman" panose="02020603050405020304" pitchFamily="18" charset="0"/>
              </a:rPr>
              <a:t> REGENERATION</a:t>
            </a:r>
          </a:p>
          <a:p>
            <a:endParaRPr lang="en-US" dirty="0"/>
          </a:p>
        </p:txBody>
      </p:sp>
      <p:sp>
        <p:nvSpPr>
          <p:cNvPr id="5" name="Slide Number Placeholder 4">
            <a:extLst>
              <a:ext uri="{FF2B5EF4-FFF2-40B4-BE49-F238E27FC236}">
                <a16:creationId xmlns:a16="http://schemas.microsoft.com/office/drawing/2014/main" id="{C0A22A04-0E81-4AD3-BF2C-02EBDCD8264A}"/>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707893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B32F-3354-4D1C-BCB7-9AE3EFAFDDBC}"/>
              </a:ext>
            </a:extLst>
          </p:cNvPr>
          <p:cNvSpPr>
            <a:spLocks noGrp="1"/>
          </p:cNvSpPr>
          <p:nvPr>
            <p:ph type="title"/>
          </p:nvPr>
        </p:nvSpPr>
        <p:spPr>
          <a:xfrm>
            <a:off x="2592925" y="700310"/>
            <a:ext cx="8911687" cy="1280890"/>
          </a:xfrm>
        </p:spPr>
        <p:txBody>
          <a:bodyPr>
            <a:normAutofit fontScale="90000"/>
          </a:bodyPr>
          <a:lstStyle/>
          <a:p>
            <a:r>
              <a:rPr lang="en-US" b="1" dirty="0"/>
              <a:t>Fixation:</a:t>
            </a:r>
            <a:br>
              <a:rPr lang="en-US" dirty="0"/>
            </a:br>
            <a:endParaRPr lang="en-US" dirty="0"/>
          </a:p>
        </p:txBody>
      </p:sp>
      <p:sp>
        <p:nvSpPr>
          <p:cNvPr id="3" name="Content Placeholder 2">
            <a:extLst>
              <a:ext uri="{FF2B5EF4-FFF2-40B4-BE49-F238E27FC236}">
                <a16:creationId xmlns:a16="http://schemas.microsoft.com/office/drawing/2014/main" id="{4885E367-9385-42DA-8CAC-627156A0D489}"/>
              </a:ext>
            </a:extLst>
          </p:cNvPr>
          <p:cNvSpPr>
            <a:spLocks noGrp="1"/>
          </p:cNvSpPr>
          <p:nvPr>
            <p:ph idx="1"/>
          </p:nvPr>
        </p:nvSpPr>
        <p:spPr>
          <a:xfrm>
            <a:off x="990600" y="1295400"/>
            <a:ext cx="10896600" cy="3962400"/>
          </a:xfrm>
        </p:spPr>
        <p:txBody>
          <a:bodyPr>
            <a:normAutofit/>
          </a:bodyPr>
          <a:lstStyle/>
          <a:p>
            <a:pPr marL="0" lvl="0" indent="0">
              <a:buNone/>
            </a:pPr>
            <a:endParaRPr lang="en-US" dirty="0"/>
          </a:p>
          <a:p>
            <a:pPr lvl="0"/>
            <a:r>
              <a:rPr lang="en-US" sz="2400" dirty="0">
                <a:latin typeface="Times New Roman" panose="02020603050405020304" pitchFamily="18" charset="0"/>
                <a:cs typeface="Times New Roman" panose="02020603050405020304" pitchFamily="18" charset="0"/>
              </a:rPr>
              <a:t>RuBP has five atoms of carbon, flanked by two phosphates. </a:t>
            </a:r>
          </a:p>
          <a:p>
            <a:pPr lvl="0"/>
            <a:r>
              <a:rPr lang="en-US" sz="2400" dirty="0">
                <a:latin typeface="Times New Roman" panose="02020603050405020304" pitchFamily="18" charset="0"/>
                <a:cs typeface="Times New Roman" panose="02020603050405020304" pitchFamily="18" charset="0"/>
              </a:rPr>
              <a:t>RuBisCO catalyzes a reaction between CO2 and RuBP.</a:t>
            </a:r>
          </a:p>
          <a:p>
            <a:pPr lvl="0"/>
            <a:r>
              <a:rPr lang="en-US" sz="2400" dirty="0">
                <a:latin typeface="Times New Roman" panose="02020603050405020304" pitchFamily="18" charset="0"/>
                <a:cs typeface="Times New Roman" panose="02020603050405020304" pitchFamily="18" charset="0"/>
              </a:rPr>
              <a:t> For each CO2 molecule that reacts with one RuBP, two molecules of 3-phosphoglyceric acid (3-PGA) form. 3-PGA has three carbons and one phosphate. </a:t>
            </a:r>
          </a:p>
          <a:p>
            <a:pPr lvl="0"/>
            <a:r>
              <a:rPr lang="en-US" sz="2400" dirty="0">
                <a:latin typeface="Times New Roman" panose="02020603050405020304" pitchFamily="18" charset="0"/>
                <a:cs typeface="Times New Roman" panose="02020603050405020304" pitchFamily="18" charset="0"/>
              </a:rPr>
              <a:t>Each turn of the cycle involves only one RuBP and one carbon dioxide and forms two molecules of 3-PGA. </a:t>
            </a:r>
          </a:p>
          <a:p>
            <a:pPr lvl="0"/>
            <a:r>
              <a:rPr lang="en-US" sz="2400" dirty="0">
                <a:latin typeface="Times New Roman" panose="02020603050405020304" pitchFamily="18" charset="0"/>
                <a:cs typeface="Times New Roman" panose="02020603050405020304" pitchFamily="18" charset="0"/>
              </a:rPr>
              <a:t>This process is called carbon fixation because CO2 is “fixed” from an inorganic form into organic molecules.</a:t>
            </a:r>
          </a:p>
          <a:p>
            <a:pPr marL="0" lv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7172" name="Picture 4">
            <a:extLst>
              <a:ext uri="{FF2B5EF4-FFF2-40B4-BE49-F238E27FC236}">
                <a16:creationId xmlns:a16="http://schemas.microsoft.com/office/drawing/2014/main" id="{BE14DFB5-E2C4-4CF7-AD6B-2845ECFB6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547" y="5257800"/>
            <a:ext cx="6999653"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6DA9408-57C7-4E98-BFF4-5A68FF7596CC}"/>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3341473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170BD7-8FB3-4491-8F70-0A3787660B3B}"/>
              </a:ext>
            </a:extLst>
          </p:cNvPr>
          <p:cNvSpPr>
            <a:spLocks noGrp="1"/>
          </p:cNvSpPr>
          <p:nvPr>
            <p:ph type="title"/>
          </p:nvPr>
        </p:nvSpPr>
        <p:spPr/>
        <p:txBody>
          <a:bodyPr/>
          <a:lstStyle/>
          <a:p>
            <a:r>
              <a:rPr lang="en-US" b="1" dirty="0"/>
              <a:t>Reduction:</a:t>
            </a:r>
            <a:br>
              <a:rPr lang="en-US" dirty="0"/>
            </a:br>
            <a:endParaRPr lang="en-US" dirty="0"/>
          </a:p>
        </p:txBody>
      </p:sp>
      <p:sp>
        <p:nvSpPr>
          <p:cNvPr id="3" name="Content Placeholder 2">
            <a:extLst>
              <a:ext uri="{FF2B5EF4-FFF2-40B4-BE49-F238E27FC236}">
                <a16:creationId xmlns:a16="http://schemas.microsoft.com/office/drawing/2014/main" id="{53FA56CF-8CF2-40DD-AFF7-A7B9714991DD}"/>
              </a:ext>
            </a:extLst>
          </p:cNvPr>
          <p:cNvSpPr>
            <a:spLocks noGrp="1"/>
          </p:cNvSpPr>
          <p:nvPr>
            <p:ph idx="1"/>
          </p:nvPr>
        </p:nvSpPr>
        <p:spPr>
          <a:xfrm>
            <a:off x="1752600" y="1295400"/>
            <a:ext cx="9372600" cy="3429001"/>
          </a:xfrm>
        </p:spPr>
        <p:txBody>
          <a:bodyPr>
            <a:normAutofit fontScale="92500"/>
          </a:bodyPr>
          <a:lstStyle/>
          <a:p>
            <a:pPr marL="0" lvl="0" indent="0">
              <a:buNone/>
            </a:pPr>
            <a:endParaRPr lang="en-US" sz="2400" dirty="0"/>
          </a:p>
          <a:p>
            <a:pPr lvl="0"/>
            <a:r>
              <a:rPr lang="en-US" sz="2400" dirty="0">
                <a:latin typeface="Times New Roman" panose="02020603050405020304" pitchFamily="18" charset="0"/>
                <a:cs typeface="Times New Roman" panose="02020603050405020304" pitchFamily="18" charset="0"/>
              </a:rPr>
              <a:t>ATP and NADPH are used to convert the six molecules of 3-PGA into six molecules of a chemical called glyceraldehyde 3-phosphate (G3P). </a:t>
            </a:r>
          </a:p>
          <a:p>
            <a:pPr lvl="0"/>
            <a:r>
              <a:rPr lang="en-US" sz="2400" dirty="0">
                <a:latin typeface="Times New Roman" panose="02020603050405020304" pitchFamily="18" charset="0"/>
                <a:cs typeface="Times New Roman" panose="02020603050405020304" pitchFamily="18" charset="0"/>
              </a:rPr>
              <a:t>This is a reduction reaction because it involves the gain of electrons by 3-PGA.</a:t>
            </a:r>
          </a:p>
          <a:p>
            <a:pPr lvl="0"/>
            <a:r>
              <a:rPr lang="en-US" sz="2400" dirty="0">
                <a:latin typeface="Times New Roman" panose="02020603050405020304" pitchFamily="18" charset="0"/>
                <a:cs typeface="Times New Roman" panose="02020603050405020304" pitchFamily="18" charset="0"/>
              </a:rPr>
              <a:t> For ATP, energy is released with the loss of the terminal phosphate atom, converting it to ADP; for NADPH, both energy and a hydrogen atom are lost, converting it into NADP+. </a:t>
            </a:r>
          </a:p>
          <a:p>
            <a:pPr lvl="0"/>
            <a:r>
              <a:rPr lang="en-US" sz="2400" dirty="0">
                <a:latin typeface="Times New Roman" panose="02020603050405020304" pitchFamily="18" charset="0"/>
                <a:cs typeface="Times New Roman" panose="02020603050405020304" pitchFamily="18" charset="0"/>
              </a:rPr>
              <a:t>Both of these molecules return to the nearby light-dependent reactions to be reused and reenergized.</a:t>
            </a:r>
          </a:p>
          <a:p>
            <a:endParaRPr lang="en-US" dirty="0"/>
          </a:p>
        </p:txBody>
      </p:sp>
      <p:pic>
        <p:nvPicPr>
          <p:cNvPr id="8194" name="Picture 2">
            <a:extLst>
              <a:ext uri="{FF2B5EF4-FFF2-40B4-BE49-F238E27FC236}">
                <a16:creationId xmlns:a16="http://schemas.microsoft.com/office/drawing/2014/main" id="{D489AD8B-D9F6-49E0-BF7C-94F015E4B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209" y="4724400"/>
            <a:ext cx="9833591" cy="1664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266DB7E-9B5F-4F08-9A6D-FE4A0125FE42}"/>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886839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68B2B9-4DCC-4E9C-AA08-6B94D9B19E30}"/>
              </a:ext>
            </a:extLst>
          </p:cNvPr>
          <p:cNvSpPr>
            <a:spLocks noGrp="1"/>
          </p:cNvSpPr>
          <p:nvPr>
            <p:ph type="title"/>
          </p:nvPr>
        </p:nvSpPr>
        <p:spPr/>
        <p:txBody>
          <a:bodyPr/>
          <a:lstStyle/>
          <a:p>
            <a:r>
              <a:rPr lang="en-US" b="1" dirty="0"/>
              <a:t>Regeneration:</a:t>
            </a:r>
            <a:br>
              <a:rPr lang="en-US" dirty="0"/>
            </a:br>
            <a:endParaRPr lang="en-US" dirty="0"/>
          </a:p>
        </p:txBody>
      </p:sp>
      <p:sp>
        <p:nvSpPr>
          <p:cNvPr id="6" name="Content Placeholder 5">
            <a:extLst>
              <a:ext uri="{FF2B5EF4-FFF2-40B4-BE49-F238E27FC236}">
                <a16:creationId xmlns:a16="http://schemas.microsoft.com/office/drawing/2014/main" id="{5022B4BD-F80B-4910-865D-EC339C428835}"/>
              </a:ext>
            </a:extLst>
          </p:cNvPr>
          <p:cNvSpPr>
            <a:spLocks noGrp="1"/>
          </p:cNvSpPr>
          <p:nvPr>
            <p:ph idx="1"/>
          </p:nvPr>
        </p:nvSpPr>
        <p:spPr>
          <a:xfrm>
            <a:off x="2209800" y="1447800"/>
            <a:ext cx="9294812" cy="2971800"/>
          </a:xfrm>
        </p:spPr>
        <p:txBody>
          <a:bodyPr>
            <a:normAutofit fontScale="92500" lnSpcReduction="10000"/>
          </a:bodyPr>
          <a:lstStyle/>
          <a:p>
            <a:pPr marL="0" indent="0">
              <a:buNone/>
            </a:pPr>
            <a:r>
              <a:rPr lang="en-US" dirty="0"/>
              <a:t>  </a:t>
            </a:r>
          </a:p>
          <a:p>
            <a:pPr lvl="0"/>
            <a:r>
              <a:rPr lang="en-US" sz="3000" dirty="0">
                <a:latin typeface="Times New Roman" panose="02020603050405020304" pitchFamily="18" charset="0"/>
                <a:cs typeface="Times New Roman" panose="02020603050405020304" pitchFamily="18" charset="0"/>
              </a:rPr>
              <a:t>After formation of six G3Ps. One is exported while the remaining five G3P molecules remain in the cycle and are used to regenerate RuBP, which enables the system to prepare for more CO2 to be fixed. </a:t>
            </a:r>
          </a:p>
          <a:p>
            <a:pPr lvl="0"/>
            <a:r>
              <a:rPr lang="en-US" sz="3000" dirty="0">
                <a:latin typeface="Times New Roman" panose="02020603050405020304" pitchFamily="18" charset="0"/>
                <a:cs typeface="Times New Roman" panose="02020603050405020304" pitchFamily="18" charset="0"/>
              </a:rPr>
              <a:t>Three more molecules of ATP are used in these regeneration reactions.</a:t>
            </a:r>
          </a:p>
          <a:p>
            <a:pPr marL="0" lvl="0" indent="0">
              <a:buNone/>
            </a:pPr>
            <a:endParaRPr lang="en-US" sz="3900" dirty="0">
              <a:latin typeface="Times New Roman" panose="02020603050405020304" pitchFamily="18" charset="0"/>
              <a:cs typeface="Times New Roman" panose="02020603050405020304" pitchFamily="18" charset="0"/>
            </a:endParaRPr>
          </a:p>
          <a:p>
            <a:endParaRPr lang="en-US" dirty="0"/>
          </a:p>
        </p:txBody>
      </p:sp>
      <p:pic>
        <p:nvPicPr>
          <p:cNvPr id="9218" name="Picture 2">
            <a:extLst>
              <a:ext uri="{FF2B5EF4-FFF2-40B4-BE49-F238E27FC236}">
                <a16:creationId xmlns:a16="http://schemas.microsoft.com/office/drawing/2014/main" id="{981CA880-C5E6-4710-97DD-2AA23C1AD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768" y="4724400"/>
            <a:ext cx="8760875" cy="181429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0BDFD58-2A6F-404D-B334-5643E525598F}"/>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4777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arranges the multiple steps of the Calvin cycle into a circle. The descriptions of each step of the circle can be found below. The steps include carbon fixation, reduction, and regeneration.">
            <a:extLst>
              <a:ext uri="{FF2B5EF4-FFF2-40B4-BE49-F238E27FC236}">
                <a16:creationId xmlns:a16="http://schemas.microsoft.com/office/drawing/2014/main" id="{86D4E36F-6FB5-4629-8FF5-DBC67DA373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0"/>
            <a:ext cx="10058400" cy="6857999"/>
          </a:xfrm>
          <a:prstGeom prst="rect">
            <a:avLst/>
          </a:prstGeom>
          <a:noFill/>
          <a:ln>
            <a:noFill/>
          </a:ln>
        </p:spPr>
      </p:pic>
      <p:sp>
        <p:nvSpPr>
          <p:cNvPr id="5" name="Slide Number Placeholder 4">
            <a:extLst>
              <a:ext uri="{FF2B5EF4-FFF2-40B4-BE49-F238E27FC236}">
                <a16:creationId xmlns:a16="http://schemas.microsoft.com/office/drawing/2014/main" id="{A818F0ED-5E0C-4EF3-A212-741EFEE686E5}"/>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020669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1FEE0-E310-4565-A11A-8170F386F1B5}"/>
              </a:ext>
            </a:extLst>
          </p:cNvPr>
          <p:cNvSpPr>
            <a:spLocks noGrp="1"/>
          </p:cNvSpPr>
          <p:nvPr>
            <p:ph type="title"/>
          </p:nvPr>
        </p:nvSpPr>
        <p:spPr/>
        <p:txBody>
          <a:bodyPr>
            <a:normAutofit fontScale="90000"/>
          </a:bodyPr>
          <a:lstStyle/>
          <a:p>
            <a:r>
              <a:rPr lang="en-US" b="1" dirty="0"/>
              <a:t>Versatile roles of plastids in plant growth and development</a:t>
            </a:r>
            <a:br>
              <a:rPr lang="en-US" dirty="0"/>
            </a:br>
            <a:endParaRPr lang="en-US" dirty="0"/>
          </a:p>
        </p:txBody>
      </p:sp>
      <p:sp>
        <p:nvSpPr>
          <p:cNvPr id="4" name="Content Placeholder 3">
            <a:extLst>
              <a:ext uri="{FF2B5EF4-FFF2-40B4-BE49-F238E27FC236}">
                <a16:creationId xmlns:a16="http://schemas.microsoft.com/office/drawing/2014/main" id="{1DE8F7DD-8336-4227-A6D3-005EDB03AB86}"/>
              </a:ext>
            </a:extLst>
          </p:cNvPr>
          <p:cNvSpPr>
            <a:spLocks noGrp="1"/>
          </p:cNvSpPr>
          <p:nvPr>
            <p:ph idx="1"/>
          </p:nvPr>
        </p:nvSpPr>
        <p:spPr>
          <a:xfrm>
            <a:off x="1981200" y="2133600"/>
            <a:ext cx="9523412" cy="4495800"/>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Embryogenesis</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Embryogenesis is the very first step of plant development. </a:t>
            </a:r>
          </a:p>
          <a:p>
            <a:pPr lvl="0"/>
            <a:r>
              <a:rPr lang="en-US" sz="2400" dirty="0">
                <a:latin typeface="Times New Roman" panose="02020603050405020304" pitchFamily="18" charset="0"/>
                <a:cs typeface="Times New Roman" panose="02020603050405020304" pitchFamily="18" charset="0"/>
              </a:rPr>
              <a:t>Although the early embryo does not contain chloroplasts, it does contain plastids.</a:t>
            </a:r>
          </a:p>
          <a:p>
            <a:pPr lvl="0"/>
            <a:r>
              <a:rPr lang="en-US" sz="2400" dirty="0">
                <a:latin typeface="Times New Roman" panose="02020603050405020304" pitchFamily="18" charset="0"/>
                <a:cs typeface="Times New Roman" panose="02020603050405020304" pitchFamily="18" charset="0"/>
              </a:rPr>
              <a:t>According to a recent estimate, &gt; 30 % of genes required for proper embryo formation encode plastid-targeted proteins, highlighting the essential role of plastids in embryogenesis.</a:t>
            </a:r>
          </a:p>
          <a:p>
            <a:pPr marL="0" indent="0">
              <a:buNone/>
            </a:pPr>
            <a:r>
              <a:rPr lang="en-US" sz="2400" b="1" dirty="0">
                <a:latin typeface="Times New Roman" panose="02020603050405020304" pitchFamily="18" charset="0"/>
                <a:cs typeface="Times New Roman" panose="02020603050405020304" pitchFamily="18" charset="0"/>
              </a:rPr>
              <a:t>Leaf development</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Plastid biogenesis, particularly chloroplast biogenesis, affects leaf development as the chloroplast serves as the photosynthetic apparatus in leaf tissues.</a:t>
            </a:r>
          </a:p>
          <a:p>
            <a:endParaRPr lang="en-US" dirty="0"/>
          </a:p>
        </p:txBody>
      </p:sp>
      <p:sp>
        <p:nvSpPr>
          <p:cNvPr id="2" name="Slide Number Placeholder 1">
            <a:extLst>
              <a:ext uri="{FF2B5EF4-FFF2-40B4-BE49-F238E27FC236}">
                <a16:creationId xmlns:a16="http://schemas.microsoft.com/office/drawing/2014/main" id="{7FAA6E5E-6388-4DA4-8C5A-0613C1F6146A}"/>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129547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F88B4-ED47-417A-9141-3C2EEF37008B}"/>
              </a:ext>
            </a:extLst>
          </p:cNvPr>
          <p:cNvSpPr>
            <a:spLocks noGrp="1"/>
          </p:cNvSpPr>
          <p:nvPr>
            <p:ph type="title"/>
          </p:nvPr>
        </p:nvSpPr>
        <p:spPr/>
        <p:txBody>
          <a:bodyPr/>
          <a:lstStyle/>
          <a:p>
            <a:r>
              <a:rPr lang="en-US" dirty="0"/>
              <a:t>CONT…</a:t>
            </a:r>
          </a:p>
        </p:txBody>
      </p:sp>
      <p:sp>
        <p:nvSpPr>
          <p:cNvPr id="4" name="Content Placeholder 3">
            <a:extLst>
              <a:ext uri="{FF2B5EF4-FFF2-40B4-BE49-F238E27FC236}">
                <a16:creationId xmlns:a16="http://schemas.microsoft.com/office/drawing/2014/main" id="{12F46DB5-4BB5-43B0-8D43-206CE3FF047F}"/>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Gravitropism </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The starch-accumulating amyloplast is thought to be involved in gravitropism</a:t>
            </a:r>
          </a:p>
          <a:p>
            <a:pPr marL="0" indent="0">
              <a:buNone/>
            </a:pPr>
            <a:r>
              <a:rPr lang="en-US" sz="2400" b="1" dirty="0">
                <a:latin typeface="Times New Roman" panose="02020603050405020304" pitchFamily="18" charset="0"/>
                <a:cs typeface="Times New Roman" panose="02020603050405020304" pitchFamily="18" charset="0"/>
              </a:rPr>
              <a:t>Temperature response</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Adaptation to external environmental factors, such as temperature, is indispensable for plant survival, and some plastid proteins appear to be involved in the temperature response.</a:t>
            </a:r>
          </a:p>
          <a:p>
            <a:pPr lvl="0"/>
            <a:r>
              <a:rPr lang="en-US" sz="2400" dirty="0">
                <a:latin typeface="Times New Roman" panose="02020603050405020304" pitchFamily="18" charset="0"/>
                <a:cs typeface="Times New Roman" panose="02020603050405020304" pitchFamily="18" charset="0"/>
              </a:rPr>
              <a:t> For instance, plastid-localized heat shock proteins are known to affect thermotolerance in Arabidopsis</a:t>
            </a:r>
          </a:p>
          <a:p>
            <a:endParaRPr lang="en-US" dirty="0"/>
          </a:p>
        </p:txBody>
      </p:sp>
      <p:sp>
        <p:nvSpPr>
          <p:cNvPr id="2" name="Slide Number Placeholder 1">
            <a:extLst>
              <a:ext uri="{FF2B5EF4-FFF2-40B4-BE49-F238E27FC236}">
                <a16:creationId xmlns:a16="http://schemas.microsoft.com/office/drawing/2014/main" id="{A4120104-AE42-4573-BF20-F0EC959B8018}"/>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376454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AAAA-8605-4016-A65C-9767A00B8CBA}"/>
              </a:ext>
            </a:extLst>
          </p:cNvPr>
          <p:cNvSpPr>
            <a:spLocks noGrp="1"/>
          </p:cNvSpPr>
          <p:nvPr>
            <p:ph type="title"/>
          </p:nvPr>
        </p:nvSpPr>
        <p:spPr>
          <a:xfrm>
            <a:off x="1752600" y="624110"/>
            <a:ext cx="9752011" cy="1280890"/>
          </a:xfrm>
        </p:spPr>
        <p:txBody>
          <a:bodyPr>
            <a:normAutofit fontScale="90000"/>
          </a:bodyPr>
          <a:lstStyle/>
          <a:p>
            <a:r>
              <a:rPr lang="en-US" b="1" u="sng" dirty="0"/>
              <a:t>Primary endosymbiosis.</a:t>
            </a:r>
            <a:r>
              <a:rPr lang="en-US" dirty="0"/>
              <a:t> </a:t>
            </a:r>
            <a:br>
              <a:rPr lang="en-US" dirty="0"/>
            </a:br>
            <a:endParaRPr lang="en-US" dirty="0"/>
          </a:p>
        </p:txBody>
      </p:sp>
      <p:sp>
        <p:nvSpPr>
          <p:cNvPr id="3" name="Content Placeholder 2">
            <a:extLst>
              <a:ext uri="{FF2B5EF4-FFF2-40B4-BE49-F238E27FC236}">
                <a16:creationId xmlns:a16="http://schemas.microsoft.com/office/drawing/2014/main" id="{42CF0A17-5696-48F5-BD85-C98726195C68}"/>
              </a:ext>
            </a:extLst>
          </p:cNvPr>
          <p:cNvSpPr>
            <a:spLocks noGrp="1"/>
          </p:cNvSpPr>
          <p:nvPr>
            <p:ph sz="half" idx="1"/>
          </p:nvPr>
        </p:nvSpPr>
        <p:spPr>
          <a:xfrm>
            <a:off x="1447800" y="1447800"/>
            <a:ext cx="6096000" cy="5257800"/>
          </a:xfrm>
        </p:spPr>
        <p:txBody>
          <a:bodyPr>
            <a:normAutofit fontScale="92500" lnSpcReduction="10000"/>
          </a:bodyPr>
          <a:lstStyle/>
          <a:p>
            <a:pPr marL="0" indent="0">
              <a:buNone/>
            </a:pPr>
            <a:endParaRPr lang="en-US" sz="2600" dirty="0"/>
          </a:p>
          <a:p>
            <a:pPr lvl="0"/>
            <a:r>
              <a:rPr lang="en-US" sz="2600" dirty="0">
                <a:latin typeface="Times New Roman" panose="02020603050405020304" pitchFamily="18" charset="0"/>
                <a:cs typeface="Times New Roman" panose="02020603050405020304" pitchFamily="18" charset="0"/>
              </a:rPr>
              <a:t>A heterotrophic eukaryote eats a Gram-negative cyanobacterium (A, which is retained rather than being digested).</a:t>
            </a:r>
          </a:p>
          <a:p>
            <a:pPr lvl="0"/>
            <a:r>
              <a:rPr lang="en-US" sz="2600" dirty="0">
                <a:latin typeface="Times New Roman" panose="02020603050405020304" pitchFamily="18" charset="0"/>
                <a:cs typeface="Times New Roman" panose="02020603050405020304" pitchFamily="18" charset="0"/>
              </a:rPr>
              <a:t> The cyanobacterial genes are transferred to the nuclear genome of the host. </a:t>
            </a:r>
          </a:p>
          <a:p>
            <a:pPr lvl="0"/>
            <a:r>
              <a:rPr lang="en-US" sz="2600" dirty="0">
                <a:latin typeface="Times New Roman" panose="02020603050405020304" pitchFamily="18" charset="0"/>
                <a:cs typeface="Times New Roman" panose="02020603050405020304" pitchFamily="18" charset="0"/>
              </a:rPr>
              <a:t>The protein products of these genes are targeted to the plastid by way of a transit peptide. </a:t>
            </a:r>
          </a:p>
          <a:p>
            <a:pPr lvl="0"/>
            <a:r>
              <a:rPr lang="en-US" sz="2600" dirty="0">
                <a:latin typeface="Times New Roman" panose="02020603050405020304" pitchFamily="18" charset="0"/>
                <a:cs typeface="Times New Roman" panose="02020603050405020304" pitchFamily="18" charset="0"/>
              </a:rPr>
              <a:t>The primary plastid is bounded by two membranes derived from the inner and outer membranes of the cyanobacterium.</a:t>
            </a:r>
          </a:p>
          <a:p>
            <a:pPr lvl="0"/>
            <a:r>
              <a:rPr lang="en-US" sz="2600" dirty="0">
                <a:latin typeface="Times New Roman" panose="02020603050405020304" pitchFamily="18" charset="0"/>
                <a:cs typeface="Times New Roman" panose="02020603050405020304" pitchFamily="18" charset="0"/>
              </a:rPr>
              <a:t> The presumed phagosomal membrane is lost, as is the peptidoglycan wall (except in glaucophyte algae). </a:t>
            </a:r>
          </a:p>
          <a:p>
            <a:endParaRPr lang="en-US" dirty="0"/>
          </a:p>
        </p:txBody>
      </p:sp>
      <p:pic>
        <p:nvPicPr>
          <p:cNvPr id="5" name="Content Placeholder 4">
            <a:extLst>
              <a:ext uri="{FF2B5EF4-FFF2-40B4-BE49-F238E27FC236}">
                <a16:creationId xmlns:a16="http://schemas.microsoft.com/office/drawing/2014/main" id="{0F941F9B-CE2E-4D91-BB04-D909679CC2B9}"/>
              </a:ext>
            </a:extLst>
          </p:cNvPr>
          <p:cNvPicPr>
            <a:picLocks noGrp="1"/>
          </p:cNvPicPr>
          <p:nvPr>
            <p:ph sz="half" idx="2"/>
          </p:nvPr>
        </p:nvPicPr>
        <p:blipFill rotWithShape="1">
          <a:blip r:embed="rId2"/>
          <a:srcRect b="53292"/>
          <a:stretch/>
        </p:blipFill>
        <p:spPr>
          <a:xfrm>
            <a:off x="7696200" y="1905000"/>
            <a:ext cx="4495800" cy="3962399"/>
          </a:xfrm>
          <a:prstGeom prst="rect">
            <a:avLst/>
          </a:prstGeom>
        </p:spPr>
      </p:pic>
      <p:sp>
        <p:nvSpPr>
          <p:cNvPr id="4" name="Slide Number Placeholder 3">
            <a:extLst>
              <a:ext uri="{FF2B5EF4-FFF2-40B4-BE49-F238E27FC236}">
                <a16:creationId xmlns:a16="http://schemas.microsoft.com/office/drawing/2014/main" id="{ADA1ECB3-7363-437C-9C36-2CAA6D5676B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94332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B5CB2-BCD2-4CAC-87AD-1F415BF3BF86}"/>
              </a:ext>
            </a:extLst>
          </p:cNvPr>
          <p:cNvSpPr>
            <a:spLocks noGrp="1"/>
          </p:cNvSpPr>
          <p:nvPr>
            <p:ph type="title"/>
          </p:nvPr>
        </p:nvSpPr>
        <p:spPr/>
        <p:txBody>
          <a:bodyPr/>
          <a:lstStyle/>
          <a:p>
            <a:r>
              <a:rPr lang="en-US" b="1" dirty="0"/>
              <a:t>Function of plastids</a:t>
            </a:r>
            <a:br>
              <a:rPr lang="en-US" dirty="0"/>
            </a:br>
            <a:endParaRPr lang="en-US" dirty="0"/>
          </a:p>
        </p:txBody>
      </p:sp>
      <p:sp>
        <p:nvSpPr>
          <p:cNvPr id="4" name="Content Placeholder 3">
            <a:extLst>
              <a:ext uri="{FF2B5EF4-FFF2-40B4-BE49-F238E27FC236}">
                <a16:creationId xmlns:a16="http://schemas.microsoft.com/office/drawing/2014/main" id="{3AC98436-49B9-4E4D-BD00-94E28E42EF82}"/>
              </a:ext>
            </a:extLst>
          </p:cNvPr>
          <p:cNvSpPr>
            <a:spLocks noGrp="1"/>
          </p:cNvSpPr>
          <p:nvPr>
            <p:ph idx="1"/>
          </p:nvPr>
        </p:nvSpPr>
        <p:spPr>
          <a:xfrm>
            <a:off x="1752600" y="1676400"/>
            <a:ext cx="9752012" cy="4876800"/>
          </a:xfrm>
        </p:spPr>
        <p:txBody>
          <a:bodyPr>
            <a:normAutofit/>
          </a:bodyPr>
          <a:lstStyle/>
          <a:p>
            <a:pPr lvl="0"/>
            <a:r>
              <a:rPr lang="en-US" sz="2800" b="1" dirty="0">
                <a:latin typeface="Times New Roman" panose="02020603050405020304" pitchFamily="18" charset="0"/>
                <a:cs typeface="Times New Roman" panose="02020603050405020304" pitchFamily="18" charset="0"/>
              </a:rPr>
              <a:t>Chloroplasts:</a:t>
            </a:r>
            <a:r>
              <a:rPr lang="en-US" sz="2800" dirty="0">
                <a:latin typeface="Times New Roman" panose="02020603050405020304" pitchFamily="18" charset="0"/>
                <a:cs typeface="Times New Roman" panose="02020603050405020304" pitchFamily="18" charset="0"/>
              </a:rPr>
              <a:t> These plastids are green due to the presence of chlorophyll pigment, and hence are responsible for photosynthesis.</a:t>
            </a:r>
          </a:p>
          <a:p>
            <a:pPr lvl="0"/>
            <a:r>
              <a:rPr lang="en-US" sz="2800" b="1" dirty="0">
                <a:latin typeface="Times New Roman" panose="02020603050405020304" pitchFamily="18" charset="0"/>
                <a:cs typeface="Times New Roman" panose="02020603050405020304" pitchFamily="18" charset="0"/>
              </a:rPr>
              <a:t>Chromoplasts:</a:t>
            </a:r>
            <a:r>
              <a:rPr lang="en-US" sz="2800" dirty="0">
                <a:latin typeface="Times New Roman" panose="02020603050405020304" pitchFamily="18" charset="0"/>
                <a:cs typeface="Times New Roman" panose="02020603050405020304" pitchFamily="18" charset="0"/>
              </a:rPr>
              <a:t> These are coloured plastids containing pigments other than chlorophyll, are found in fruits, flowers, roots, and stressed and aging leaves, and are responsible for their distinctive colors.</a:t>
            </a:r>
          </a:p>
          <a:p>
            <a:pPr lvl="0"/>
            <a:endParaRPr lang="en-US" sz="2800" b="1" dirty="0">
              <a:latin typeface="Times New Roman" panose="02020603050405020304" pitchFamily="18"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EB4B5559-FA2A-4F0B-B578-A39B168EFF95}"/>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2312613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0CEF-535E-4646-A802-3FBD1AF461A8}"/>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BE0521AE-CDA7-46A4-980B-DF7631BC4565}"/>
              </a:ext>
            </a:extLst>
          </p:cNvPr>
          <p:cNvSpPr>
            <a:spLocks noGrp="1"/>
          </p:cNvSpPr>
          <p:nvPr>
            <p:ph idx="1"/>
          </p:nvPr>
        </p:nvSpPr>
        <p:spPr/>
        <p:txBody>
          <a:bodyPr/>
          <a:lstStyle/>
          <a:p>
            <a:pPr lvl="0"/>
            <a:r>
              <a:rPr lang="en-US" sz="2400" b="1" dirty="0">
                <a:latin typeface="Times New Roman" panose="02020603050405020304" pitchFamily="18" charset="0"/>
                <a:cs typeface="Times New Roman" panose="02020603050405020304" pitchFamily="18" charset="0"/>
              </a:rPr>
              <a:t>Leucoplasts:</a:t>
            </a:r>
            <a:r>
              <a:rPr lang="en-US" sz="2400" dirty="0">
                <a:latin typeface="Times New Roman" panose="02020603050405020304" pitchFamily="18" charset="0"/>
                <a:cs typeface="Times New Roman" panose="02020603050405020304" pitchFamily="18" charset="0"/>
              </a:rPr>
              <a:t> These are colorless non-pigmented plastids found in the non-photosynthetic parts of the plant, such as the roots, and may differentiate into more specialized plastids like-</a:t>
            </a:r>
          </a:p>
          <a:p>
            <a:pPr lvl="0"/>
            <a:r>
              <a:rPr lang="en-US" sz="2400" b="1" dirty="0">
                <a:latin typeface="Times New Roman" panose="02020603050405020304" pitchFamily="18" charset="0"/>
                <a:cs typeface="Times New Roman" panose="02020603050405020304" pitchFamily="18" charset="0"/>
              </a:rPr>
              <a:t>Amyloplasts:</a:t>
            </a:r>
            <a:r>
              <a:rPr lang="en-US" sz="2400" dirty="0">
                <a:latin typeface="Times New Roman" panose="02020603050405020304" pitchFamily="18" charset="0"/>
                <a:cs typeface="Times New Roman" panose="02020603050405020304" pitchFamily="18" charset="0"/>
              </a:rPr>
              <a:t> used for storage of starch and gravity detection (geotropism).</a:t>
            </a:r>
          </a:p>
          <a:p>
            <a:pPr lvl="0"/>
            <a:r>
              <a:rPr lang="en-US" sz="2400" b="1" dirty="0">
                <a:latin typeface="Times New Roman" panose="02020603050405020304" pitchFamily="18" charset="0"/>
                <a:cs typeface="Times New Roman" panose="02020603050405020304" pitchFamily="18" charset="0"/>
              </a:rPr>
              <a:t>Elaioplasts:</a:t>
            </a:r>
            <a:r>
              <a:rPr lang="en-US" sz="2400" dirty="0">
                <a:latin typeface="Times New Roman" panose="02020603050405020304" pitchFamily="18" charset="0"/>
                <a:cs typeface="Times New Roman" panose="02020603050405020304" pitchFamily="18" charset="0"/>
              </a:rPr>
              <a:t> used for fat storage.</a:t>
            </a:r>
          </a:p>
          <a:p>
            <a:pPr lvl="0"/>
            <a:r>
              <a:rPr lang="en-US" sz="2400" b="1" dirty="0">
                <a:latin typeface="Times New Roman" panose="02020603050405020304" pitchFamily="18" charset="0"/>
                <a:cs typeface="Times New Roman" panose="02020603050405020304" pitchFamily="18" charset="0"/>
              </a:rPr>
              <a:t>Proteinoplasts:</a:t>
            </a:r>
            <a:r>
              <a:rPr lang="en-US" sz="2400" dirty="0">
                <a:latin typeface="Times New Roman" panose="02020603050405020304" pitchFamily="18" charset="0"/>
                <a:cs typeface="Times New Roman" panose="02020603050405020304" pitchFamily="18" charset="0"/>
              </a:rPr>
              <a:t> used for protein storage and modification. </a:t>
            </a:r>
          </a:p>
          <a:p>
            <a:endParaRPr lang="en-US" dirty="0"/>
          </a:p>
        </p:txBody>
      </p:sp>
      <p:sp>
        <p:nvSpPr>
          <p:cNvPr id="4" name="Slide Number Placeholder 3">
            <a:extLst>
              <a:ext uri="{FF2B5EF4-FFF2-40B4-BE49-F238E27FC236}">
                <a16:creationId xmlns:a16="http://schemas.microsoft.com/office/drawing/2014/main" id="{20592C2A-3E1A-49E6-A24C-AF74AACD6373}"/>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892424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Plant cell wall</a:t>
            </a:r>
          </a:p>
        </p:txBody>
      </p:sp>
      <p:sp>
        <p:nvSpPr>
          <p:cNvPr id="4" name="Subtitle 3">
            <a:extLst>
              <a:ext uri="{FF2B5EF4-FFF2-40B4-BE49-F238E27FC236}">
                <a16:creationId xmlns:a16="http://schemas.microsoft.com/office/drawing/2014/main" id="{B55F3093-E119-4053-BAD2-0C0A6DFF07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0942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95AA-51BC-478F-8110-60634E4F08DD}"/>
              </a:ext>
            </a:extLst>
          </p:cNvPr>
          <p:cNvSpPr>
            <a:spLocks noGrp="1"/>
          </p:cNvSpPr>
          <p:nvPr>
            <p:ph type="title"/>
          </p:nvPr>
        </p:nvSpPr>
        <p:spPr/>
        <p:txBody>
          <a:bodyPr/>
          <a:lstStyle/>
          <a:p>
            <a:r>
              <a:rPr lang="en-US" dirty="0"/>
              <a:t>PLANT CELL WALL</a:t>
            </a:r>
          </a:p>
        </p:txBody>
      </p:sp>
      <p:sp>
        <p:nvSpPr>
          <p:cNvPr id="3" name="Content Placeholder 2">
            <a:extLst>
              <a:ext uri="{FF2B5EF4-FFF2-40B4-BE49-F238E27FC236}">
                <a16:creationId xmlns:a16="http://schemas.microsoft.com/office/drawing/2014/main" id="{5ACFD21E-3000-436C-99D7-2958594BE170}"/>
              </a:ext>
            </a:extLst>
          </p:cNvPr>
          <p:cNvSpPr>
            <a:spLocks noGrp="1"/>
          </p:cNvSpPr>
          <p:nvPr>
            <p:ph idx="1"/>
          </p:nvPr>
        </p:nvSpPr>
        <p:spPr/>
        <p:txBody>
          <a:bodyPr/>
          <a:lstStyle/>
          <a:p>
            <a:r>
              <a:rPr lang="en-US" sz="3200" b="1" dirty="0"/>
              <a:t>INTRODUCTION:</a:t>
            </a:r>
          </a:p>
          <a:p>
            <a:pPr marL="342900" indent="-342900"/>
            <a:r>
              <a:rPr lang="en-US" dirty="0"/>
              <a:t>Cell wall was first observed and named simply as</a:t>
            </a:r>
            <a:r>
              <a:rPr lang="en-US" b="1" dirty="0"/>
              <a:t>  wall </a:t>
            </a:r>
            <a:r>
              <a:rPr lang="en-US" dirty="0"/>
              <a:t>by</a:t>
            </a:r>
            <a:r>
              <a:rPr lang="en-US" b="1" dirty="0"/>
              <a:t> ROBERT HOOK </a:t>
            </a:r>
            <a:r>
              <a:rPr lang="en-US" dirty="0"/>
              <a:t>in 1665.</a:t>
            </a:r>
          </a:p>
          <a:p>
            <a:pPr marL="342900" indent="-342900"/>
            <a:r>
              <a:rPr lang="en-US" dirty="0"/>
              <a:t>Cell wall is the layer that surrounds cell , outside the cell membrane .</a:t>
            </a:r>
          </a:p>
          <a:p>
            <a:pPr marL="342900" indent="-342900"/>
            <a:r>
              <a:rPr lang="en-US" dirty="0"/>
              <a:t>It may be rough ,flexible and rigid that provide cell with both structural support and </a:t>
            </a:r>
          </a:p>
          <a:p>
            <a:r>
              <a:rPr lang="en-US" b="1" dirty="0"/>
              <a:t>Protection. </a:t>
            </a:r>
            <a:endParaRPr lang="en-US" dirty="0"/>
          </a:p>
        </p:txBody>
      </p:sp>
    </p:spTree>
    <p:extLst>
      <p:ext uri="{BB962C8B-B14F-4D97-AF65-F5344CB8AC3E}">
        <p14:creationId xmlns:p14="http://schemas.microsoft.com/office/powerpoint/2010/main" val="2323194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br>
              <a:rPr lang="en-US" dirty="0"/>
            </a:br>
            <a:endParaRPr lang="en-US" dirty="0"/>
          </a:p>
        </p:txBody>
      </p:sp>
      <p:sp>
        <p:nvSpPr>
          <p:cNvPr id="3" name="Content Placeholder 2"/>
          <p:cNvSpPr>
            <a:spLocks noGrp="1"/>
          </p:cNvSpPr>
          <p:nvPr>
            <p:ph idx="1"/>
          </p:nvPr>
        </p:nvSpPr>
        <p:spPr/>
        <p:txBody>
          <a:bodyPr/>
          <a:lstStyle/>
          <a:p>
            <a:r>
              <a:rPr lang="en-US" dirty="0"/>
              <a:t>On the basis of chemical composition of cell wall ,there are three types of cell wall:</a:t>
            </a:r>
          </a:p>
          <a:p>
            <a:pPr marL="457200" indent="-457200">
              <a:buFont typeface="+mj-lt"/>
              <a:buAutoNum type="arabicPeriod"/>
            </a:pPr>
            <a:r>
              <a:rPr lang="en-US" dirty="0"/>
              <a:t>Bacterial cell wall: made up of </a:t>
            </a:r>
            <a:r>
              <a:rPr lang="en-US" dirty="0" err="1"/>
              <a:t>mucopeptide</a:t>
            </a:r>
            <a:r>
              <a:rPr lang="en-US" dirty="0"/>
              <a:t> and </a:t>
            </a:r>
            <a:r>
              <a:rPr lang="en-US" dirty="0" err="1"/>
              <a:t>muramic</a:t>
            </a:r>
            <a:r>
              <a:rPr lang="en-US" dirty="0"/>
              <a:t> acid .</a:t>
            </a:r>
          </a:p>
          <a:p>
            <a:pPr marL="457200" indent="-457200">
              <a:buFont typeface="+mj-lt"/>
              <a:buAutoNum type="arabicPeriod"/>
            </a:pPr>
            <a:r>
              <a:rPr lang="en-US" dirty="0"/>
              <a:t>Cell wall of fungi: made up of chitin .</a:t>
            </a:r>
          </a:p>
          <a:p>
            <a:pPr marL="457200" indent="-457200">
              <a:buFont typeface="+mj-lt"/>
              <a:buAutoNum type="arabicPeriod"/>
            </a:pPr>
            <a:r>
              <a:rPr lang="en-US" dirty="0"/>
              <a:t>Plant cell wall: made up of cellulose .</a:t>
            </a:r>
          </a:p>
        </p:txBody>
      </p:sp>
    </p:spTree>
    <p:extLst>
      <p:ext uri="{BB962C8B-B14F-4D97-AF65-F5344CB8AC3E}">
        <p14:creationId xmlns:p14="http://schemas.microsoft.com/office/powerpoint/2010/main" val="1539522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CELL WALL</a:t>
            </a:r>
          </a:p>
        </p:txBody>
      </p:sp>
      <p:sp>
        <p:nvSpPr>
          <p:cNvPr id="3" name="Content Placeholder 2"/>
          <p:cNvSpPr>
            <a:spLocks noGrp="1"/>
          </p:cNvSpPr>
          <p:nvPr>
            <p:ph idx="1"/>
          </p:nvPr>
        </p:nvSpPr>
        <p:spPr/>
        <p:txBody>
          <a:bodyPr>
            <a:normAutofit fontScale="92500" lnSpcReduction="10000"/>
          </a:bodyPr>
          <a:lstStyle/>
          <a:p>
            <a:r>
              <a:rPr lang="en-US" dirty="0"/>
              <a:t>The plant cell wall is the remarkable structure .</a:t>
            </a:r>
          </a:p>
          <a:p>
            <a:r>
              <a:rPr lang="en-US" dirty="0"/>
              <a:t>It provides the most </a:t>
            </a:r>
            <a:r>
              <a:rPr lang="en-US" dirty="0" err="1"/>
              <a:t>signfucant</a:t>
            </a:r>
            <a:r>
              <a:rPr lang="en-US" dirty="0"/>
              <a:t> difference between plant cell and other eukaryotic  cells .</a:t>
            </a:r>
          </a:p>
          <a:p>
            <a:r>
              <a:rPr lang="en-US" dirty="0"/>
              <a:t>The cell wall is rigid( up to many   micrometers in thickness)and </a:t>
            </a:r>
          </a:p>
          <a:p>
            <a:pPr marL="0" indent="0">
              <a:buNone/>
            </a:pPr>
            <a:r>
              <a:rPr lang="en-US" dirty="0"/>
              <a:t>    give plant cell a very well defined shape and structure.</a:t>
            </a:r>
          </a:p>
          <a:p>
            <a:r>
              <a:rPr lang="en-US" dirty="0"/>
              <a:t>While the other </a:t>
            </a:r>
            <a:r>
              <a:rPr lang="en-US" dirty="0" err="1"/>
              <a:t>celld</a:t>
            </a:r>
            <a:r>
              <a:rPr lang="en-US" dirty="0"/>
              <a:t> have a outer membrane ,none is comparable in strength to the plant cell wall.</a:t>
            </a:r>
          </a:p>
          <a:p>
            <a:r>
              <a:rPr lang="en-US" dirty="0"/>
              <a:t>The cell wall is the reason for the difference between plant and animal cell functions. </a:t>
            </a:r>
            <a:r>
              <a:rPr lang="en-US" dirty="0" err="1"/>
              <a:t>Becausr</a:t>
            </a:r>
            <a:r>
              <a:rPr lang="en-US" dirty="0"/>
              <a:t> the plants have evolved this rigid structure.</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2967836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CELL WALL</a:t>
            </a:r>
          </a:p>
        </p:txBody>
      </p:sp>
      <p:sp>
        <p:nvSpPr>
          <p:cNvPr id="3" name="Content Placeholder 2"/>
          <p:cNvSpPr>
            <a:spLocks noGrp="1"/>
          </p:cNvSpPr>
          <p:nvPr>
            <p:ph idx="1"/>
          </p:nvPr>
        </p:nvSpPr>
        <p:spPr/>
        <p:txBody>
          <a:bodyPr/>
          <a:lstStyle/>
          <a:p>
            <a:r>
              <a:rPr lang="en-US" dirty="0"/>
              <a:t>The cell wall is mainly composed of carbohydrate materials .The major components of cell wall are cellulose ,</a:t>
            </a:r>
            <a:r>
              <a:rPr lang="en-US" dirty="0" err="1"/>
              <a:t>pectins</a:t>
            </a:r>
            <a:r>
              <a:rPr lang="en-US" dirty="0"/>
              <a:t> ,hemicellulose ,proteins and </a:t>
            </a:r>
            <a:r>
              <a:rPr lang="en-US" dirty="0" err="1"/>
              <a:t>phenolics</a:t>
            </a:r>
            <a:endParaRPr lang="en-US" dirty="0"/>
          </a:p>
          <a:p>
            <a:pPr marL="0" indent="0">
              <a:buNone/>
            </a:pPr>
            <a:r>
              <a:rPr lang="en-US" b="1" u="sng" dirty="0"/>
              <a:t>CELLULOS:</a:t>
            </a:r>
            <a:endParaRPr lang="en-US" dirty="0"/>
          </a:p>
          <a:p>
            <a:pPr marL="0" indent="0">
              <a:buNone/>
            </a:pPr>
            <a:r>
              <a:rPr lang="en-US" dirty="0"/>
              <a:t>It provides shape and strength to the cell wall. It is </a:t>
            </a:r>
            <a:r>
              <a:rPr lang="en-US" dirty="0" err="1"/>
              <a:t>polysaachride</a:t>
            </a:r>
            <a:r>
              <a:rPr lang="en-US" dirty="0"/>
              <a:t> made up of many sugars .It composes 20-30% of the dry weight of primary wall and accounts 40-90% of he dry weight of secondary wall. </a:t>
            </a:r>
            <a:r>
              <a:rPr lang="en-US" dirty="0" err="1"/>
              <a:t>Celluose</a:t>
            </a:r>
            <a:r>
              <a:rPr lang="en-US" dirty="0"/>
              <a:t> is the most </a:t>
            </a:r>
            <a:r>
              <a:rPr lang="en-US" dirty="0" err="1"/>
              <a:t>abundunt</a:t>
            </a:r>
            <a:r>
              <a:rPr lang="en-US" dirty="0"/>
              <a:t> carbohydrate on the earth as it is present in </a:t>
            </a:r>
            <a:r>
              <a:rPr lang="en-US" dirty="0" err="1"/>
              <a:t>cll</a:t>
            </a:r>
            <a:r>
              <a:rPr lang="en-US" dirty="0"/>
              <a:t> wall f every plant.</a:t>
            </a:r>
          </a:p>
        </p:txBody>
      </p:sp>
    </p:spTree>
    <p:extLst>
      <p:ext uri="{BB962C8B-B14F-4D97-AF65-F5344CB8AC3E}">
        <p14:creationId xmlns:p14="http://schemas.microsoft.com/office/powerpoint/2010/main" val="2237972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PECTINS :</a:t>
            </a:r>
          </a:p>
          <a:p>
            <a:r>
              <a:rPr lang="en-US" dirty="0"/>
              <a:t>They are group of polysaccharides ,which are rich in </a:t>
            </a:r>
            <a:r>
              <a:rPr lang="en-US" dirty="0" err="1"/>
              <a:t>galacturonic</a:t>
            </a:r>
            <a:r>
              <a:rPr lang="en-US" dirty="0"/>
              <a:t> </a:t>
            </a:r>
            <a:r>
              <a:rPr lang="en-US" dirty="0" err="1"/>
              <a:t>acid,rhamnose,arabinose</a:t>
            </a:r>
            <a:r>
              <a:rPr lang="en-US" dirty="0"/>
              <a:t> and </a:t>
            </a:r>
            <a:r>
              <a:rPr lang="en-US" dirty="0" err="1"/>
              <a:t>galactose.pectins</a:t>
            </a:r>
            <a:r>
              <a:rPr lang="en-US" dirty="0"/>
              <a:t> are present in high concentrations in middle lamella where they </a:t>
            </a:r>
            <a:r>
              <a:rPr lang="en-US" dirty="0" err="1"/>
              <a:t>presumbly</a:t>
            </a:r>
            <a:r>
              <a:rPr lang="en-US" dirty="0"/>
              <a:t> serve the function of cementing adjacent cells together. </a:t>
            </a:r>
          </a:p>
          <a:p>
            <a:pPr marL="0" indent="0">
              <a:buNone/>
            </a:pPr>
            <a:r>
              <a:rPr lang="en-US" dirty="0"/>
              <a:t> </a:t>
            </a:r>
            <a:r>
              <a:rPr lang="en-US" b="1" u="sng" dirty="0"/>
              <a:t>HEMICELLULOSES:</a:t>
            </a:r>
          </a:p>
          <a:p>
            <a:pPr marL="0" indent="0">
              <a:buNone/>
            </a:pPr>
            <a:r>
              <a:rPr lang="en-US" dirty="0"/>
              <a:t>These are matrix of polysaccharides built up of a variety of different sugars .they differ in different species and in different cell wall </a:t>
            </a:r>
            <a:r>
              <a:rPr lang="en-US" dirty="0" err="1"/>
              <a:t>types.It</a:t>
            </a:r>
            <a:r>
              <a:rPr lang="en-US" dirty="0"/>
              <a:t> is </a:t>
            </a:r>
            <a:r>
              <a:rPr lang="en-US" dirty="0" err="1"/>
              <a:t>is</a:t>
            </a:r>
            <a:r>
              <a:rPr lang="en-US" dirty="0"/>
              <a:t> present in more amount in primary cell wall and in less amount in secondary cell wall. </a:t>
            </a:r>
          </a:p>
        </p:txBody>
      </p:sp>
    </p:spTree>
    <p:extLst>
      <p:ext uri="{BB962C8B-B14F-4D97-AF65-F5344CB8AC3E}">
        <p14:creationId xmlns:p14="http://schemas.microsoft.com/office/powerpoint/2010/main" val="2692278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err="1"/>
              <a:t>Xylan</a:t>
            </a:r>
            <a:r>
              <a:rPr lang="en-US" b="1" u="sng" dirty="0"/>
              <a:t>:</a:t>
            </a:r>
          </a:p>
          <a:p>
            <a:pPr marL="0" indent="0">
              <a:buNone/>
            </a:pPr>
            <a:r>
              <a:rPr lang="en-US" dirty="0"/>
              <a:t>It typically makes up roughly 5% of primary cell wall and 20% of secondary cell wall in </a:t>
            </a:r>
            <a:r>
              <a:rPr lang="en-US" dirty="0" err="1"/>
              <a:t>dicots.It</a:t>
            </a:r>
            <a:r>
              <a:rPr lang="en-US" dirty="0"/>
              <a:t> is linked with xylose and arabinose.</a:t>
            </a:r>
          </a:p>
          <a:p>
            <a:pPr marL="0" indent="0">
              <a:buNone/>
            </a:pPr>
            <a:r>
              <a:rPr lang="en-US" b="1" u="sng" dirty="0"/>
              <a:t>PROTEINS :</a:t>
            </a:r>
          </a:p>
          <a:p>
            <a:pPr marL="0" indent="0">
              <a:buNone/>
            </a:pPr>
            <a:r>
              <a:rPr lang="en-US" dirty="0"/>
              <a:t>Different varieties of proteins are present in cell wall, most of which are linked with carbohydrate  forming glycoproteins .The wall glycoprotein contains an unusual amino acid </a:t>
            </a:r>
            <a:r>
              <a:rPr lang="en-US" dirty="0" err="1"/>
              <a:t>hydroxyproline</a:t>
            </a:r>
            <a:r>
              <a:rPr lang="en-US" dirty="0"/>
              <a:t> (about 40%)  which is generally absent from </a:t>
            </a:r>
            <a:r>
              <a:rPr lang="en-US" dirty="0" err="1"/>
              <a:t>protoplast.Extensins</a:t>
            </a:r>
            <a:r>
              <a:rPr lang="en-US" dirty="0"/>
              <a:t> are present in the primary cell walls of dicots making up one to ten percent of </a:t>
            </a:r>
            <a:r>
              <a:rPr lang="en-US" dirty="0" err="1"/>
              <a:t>th</a:t>
            </a:r>
            <a:r>
              <a:rPr lang="en-US" dirty="0"/>
              <a:t> wall.</a:t>
            </a:r>
          </a:p>
        </p:txBody>
      </p:sp>
    </p:spTree>
    <p:extLst>
      <p:ext uri="{BB962C8B-B14F-4D97-AF65-F5344CB8AC3E}">
        <p14:creationId xmlns:p14="http://schemas.microsoft.com/office/powerpoint/2010/main" val="762805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COMPONENTS OF CELL WALL:</a:t>
            </a:r>
          </a:p>
        </p:txBody>
      </p:sp>
      <p:sp>
        <p:nvSpPr>
          <p:cNvPr id="3" name="Content Placeholder 2"/>
          <p:cNvSpPr>
            <a:spLocks noGrp="1"/>
          </p:cNvSpPr>
          <p:nvPr>
            <p:ph idx="1"/>
          </p:nvPr>
        </p:nvSpPr>
        <p:spPr/>
        <p:txBody>
          <a:bodyPr/>
          <a:lstStyle/>
          <a:p>
            <a:r>
              <a:rPr lang="en-US" dirty="0"/>
              <a:t>The plant cell wall is compose of :T</a:t>
            </a:r>
          </a:p>
          <a:p>
            <a:pPr marL="457200" indent="-457200">
              <a:buFont typeface="+mj-lt"/>
              <a:buAutoNum type="arabicPeriod"/>
            </a:pPr>
            <a:r>
              <a:rPr lang="en-US" dirty="0"/>
              <a:t>The Middle Lamella</a:t>
            </a:r>
          </a:p>
          <a:p>
            <a:pPr marL="457200" indent="-457200">
              <a:buFont typeface="+mj-lt"/>
              <a:buAutoNum type="arabicPeriod"/>
            </a:pPr>
            <a:r>
              <a:rPr lang="en-US" dirty="0"/>
              <a:t>The primary cell wall</a:t>
            </a:r>
          </a:p>
          <a:p>
            <a:pPr marL="457200" indent="-457200">
              <a:buFont typeface="+mj-lt"/>
              <a:buAutoNum type="arabicPeriod"/>
            </a:pPr>
            <a:r>
              <a:rPr lang="en-US" dirty="0"/>
              <a:t>The secondary cell wall</a:t>
            </a:r>
          </a:p>
          <a:p>
            <a:pPr marL="457200" indent="-457200">
              <a:buFont typeface="+mj-lt"/>
              <a:buAutoNum type="arabicPeriod"/>
            </a:pPr>
            <a:r>
              <a:rPr lang="en-US" dirty="0"/>
              <a:t>The tertiary cell wall </a:t>
            </a:r>
          </a:p>
        </p:txBody>
      </p:sp>
    </p:spTree>
    <p:extLst>
      <p:ext uri="{BB962C8B-B14F-4D97-AF65-F5344CB8AC3E}">
        <p14:creationId xmlns:p14="http://schemas.microsoft.com/office/powerpoint/2010/main" val="64943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FEC7-3D73-44F8-94E7-A47F6C371F1F}"/>
              </a:ext>
            </a:extLst>
          </p:cNvPr>
          <p:cNvSpPr>
            <a:spLocks noGrp="1"/>
          </p:cNvSpPr>
          <p:nvPr>
            <p:ph type="title"/>
          </p:nvPr>
        </p:nvSpPr>
        <p:spPr/>
        <p:txBody>
          <a:bodyPr/>
          <a:lstStyle/>
          <a:p>
            <a:r>
              <a:rPr lang="en-US" b="1" u="sng" dirty="0"/>
              <a:t>Secondary endosymbiosis.</a:t>
            </a:r>
            <a:br>
              <a:rPr lang="en-US" dirty="0"/>
            </a:br>
            <a:endParaRPr lang="en-US" dirty="0"/>
          </a:p>
        </p:txBody>
      </p:sp>
      <p:sp>
        <p:nvSpPr>
          <p:cNvPr id="3" name="Content Placeholder 2">
            <a:extLst>
              <a:ext uri="{FF2B5EF4-FFF2-40B4-BE49-F238E27FC236}">
                <a16:creationId xmlns:a16="http://schemas.microsoft.com/office/drawing/2014/main" id="{0002200D-D30E-4BC1-9E95-C1C786E764A1}"/>
              </a:ext>
            </a:extLst>
          </p:cNvPr>
          <p:cNvSpPr>
            <a:spLocks noGrp="1"/>
          </p:cNvSpPr>
          <p:nvPr>
            <p:ph sz="half" idx="1"/>
          </p:nvPr>
        </p:nvSpPr>
        <p:spPr>
          <a:xfrm>
            <a:off x="1600200" y="1371600"/>
            <a:ext cx="6096000" cy="5486400"/>
          </a:xfrm>
        </p:spPr>
        <p:txBody>
          <a:bodyPr>
            <a:normAutofit fontScale="92500" lnSpcReduction="10000"/>
          </a:bodyPr>
          <a:lstStyle/>
          <a:p>
            <a:pPr marL="0" indent="0">
              <a:buNone/>
            </a:pPr>
            <a:endParaRPr lang="en-US" dirty="0"/>
          </a:p>
          <a:p>
            <a:pPr lvl="0"/>
            <a:r>
              <a:rPr lang="en-US" sz="2600" dirty="0">
                <a:latin typeface="Times New Roman" panose="02020603050405020304" pitchFamily="18" charset="0"/>
                <a:cs typeface="Times New Roman" panose="02020603050405020304" pitchFamily="18" charset="0"/>
              </a:rPr>
              <a:t>A primary alga (either a red or green alga) is eaten but not digested by a second eukaryote.</a:t>
            </a:r>
          </a:p>
          <a:p>
            <a:pPr lvl="0"/>
            <a:r>
              <a:rPr lang="en-US" sz="2600" dirty="0">
                <a:latin typeface="Times New Roman" panose="02020603050405020304" pitchFamily="18" charset="0"/>
                <a:cs typeface="Times New Roman" panose="02020603050405020304" pitchFamily="18" charset="0"/>
              </a:rPr>
              <a:t>This eukaryotic endosymbiont degenerates and genes encoding plastid-targeted proteins are moved from its nucleus to the secondary host nuclear genome.</a:t>
            </a:r>
          </a:p>
          <a:p>
            <a:pPr lvl="0"/>
            <a:r>
              <a:rPr lang="en-US" sz="2600" dirty="0">
                <a:latin typeface="Times New Roman" panose="02020603050405020304" pitchFamily="18" charset="0"/>
                <a:cs typeface="Times New Roman" panose="02020603050405020304" pitchFamily="18" charset="0"/>
              </a:rPr>
              <a:t> Some genes may also move from the plastid genome to the secondary host nucleus. </a:t>
            </a:r>
          </a:p>
          <a:p>
            <a:pPr lvl="0"/>
            <a:r>
              <a:rPr lang="en-US" sz="2600" dirty="0">
                <a:latin typeface="Times New Roman" panose="02020603050405020304" pitchFamily="18" charset="0"/>
                <a:cs typeface="Times New Roman" panose="02020603050405020304" pitchFamily="18" charset="0"/>
              </a:rPr>
              <a:t>These plastids would originally be bounded by four membranes derived as indicated.</a:t>
            </a:r>
          </a:p>
          <a:p>
            <a:pPr lvl="0"/>
            <a:r>
              <a:rPr lang="en-US" sz="2600" dirty="0">
                <a:latin typeface="Times New Roman" panose="02020603050405020304" pitchFamily="18" charset="0"/>
                <a:cs typeface="Times New Roman" panose="02020603050405020304" pitchFamily="18" charset="0"/>
              </a:rPr>
              <a:t> In euglenoids and dinoflagellates, the plastid is bounded by three membranes, and the primary algal cytoplasmic membrane (second from outside) is presumed to have been lost. </a:t>
            </a:r>
          </a:p>
          <a:p>
            <a:pPr marL="0" indent="0">
              <a:buNone/>
            </a:pPr>
            <a:endParaRPr lang="en-US" dirty="0"/>
          </a:p>
        </p:txBody>
      </p:sp>
      <p:pic>
        <p:nvPicPr>
          <p:cNvPr id="5" name="Content Placeholder 4">
            <a:extLst>
              <a:ext uri="{FF2B5EF4-FFF2-40B4-BE49-F238E27FC236}">
                <a16:creationId xmlns:a16="http://schemas.microsoft.com/office/drawing/2014/main" id="{8EF4C1DF-DCEC-46E6-B123-E31194EC64E5}"/>
              </a:ext>
            </a:extLst>
          </p:cNvPr>
          <p:cNvPicPr>
            <a:picLocks noGrp="1"/>
          </p:cNvPicPr>
          <p:nvPr>
            <p:ph sz="half" idx="2"/>
          </p:nvPr>
        </p:nvPicPr>
        <p:blipFill rotWithShape="1">
          <a:blip r:embed="rId2"/>
          <a:srcRect t="46424"/>
          <a:stretch/>
        </p:blipFill>
        <p:spPr>
          <a:xfrm>
            <a:off x="8001000" y="2209800"/>
            <a:ext cx="4190999" cy="4024090"/>
          </a:xfrm>
          <a:prstGeom prst="rect">
            <a:avLst/>
          </a:prstGeom>
        </p:spPr>
      </p:pic>
      <p:sp>
        <p:nvSpPr>
          <p:cNvPr id="4" name="Slide Number Placeholder 3">
            <a:extLst>
              <a:ext uri="{FF2B5EF4-FFF2-40B4-BE49-F238E27FC236}">
                <a16:creationId xmlns:a16="http://schemas.microsoft.com/office/drawing/2014/main" id="{52F1ED16-0007-47BC-BE38-91FED9B80D1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15046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MIDDLE LAMELLA:</a:t>
            </a:r>
          </a:p>
        </p:txBody>
      </p:sp>
      <p:sp>
        <p:nvSpPr>
          <p:cNvPr id="3" name="Content Placeholder 2"/>
          <p:cNvSpPr>
            <a:spLocks noGrp="1"/>
          </p:cNvSpPr>
          <p:nvPr>
            <p:ph sz="half" idx="1"/>
          </p:nvPr>
        </p:nvSpPr>
        <p:spPr/>
        <p:txBody>
          <a:bodyPr>
            <a:normAutofit fontScale="62500" lnSpcReduction="20000"/>
          </a:bodyPr>
          <a:lstStyle/>
          <a:p>
            <a:r>
              <a:rPr lang="en-US" dirty="0"/>
              <a:t>It is present between two adjacent cells.</a:t>
            </a:r>
          </a:p>
          <a:p>
            <a:r>
              <a:rPr lang="en-US" dirty="0"/>
              <a:t>It is situated outside the primary cell wall.</a:t>
            </a:r>
          </a:p>
          <a:p>
            <a:r>
              <a:rPr lang="en-US" dirty="0"/>
              <a:t>It is made up of calcium and magnesium </a:t>
            </a:r>
            <a:r>
              <a:rPr lang="en-US" dirty="0" err="1"/>
              <a:t>pectate</a:t>
            </a:r>
            <a:r>
              <a:rPr lang="en-US" dirty="0"/>
              <a:t>.</a:t>
            </a:r>
          </a:p>
          <a:p>
            <a:r>
              <a:rPr lang="en-US" dirty="0"/>
              <a:t>It acts as cement which holds the adjacent cells together.</a:t>
            </a:r>
          </a:p>
          <a:p>
            <a:r>
              <a:rPr lang="en-US" b="1" u="sng" dirty="0"/>
              <a:t>PRIMARY CELL WALL:</a:t>
            </a:r>
          </a:p>
          <a:p>
            <a:r>
              <a:rPr lang="en-US" dirty="0"/>
              <a:t>It is formed after the middle </a:t>
            </a:r>
            <a:r>
              <a:rPr lang="en-US" dirty="0" err="1"/>
              <a:t>lamela</a:t>
            </a:r>
            <a:r>
              <a:rPr lang="en-US" dirty="0"/>
              <a:t>.</a:t>
            </a:r>
          </a:p>
          <a:p>
            <a:r>
              <a:rPr lang="en-US" dirty="0"/>
              <a:t>A thin, flexible and extensible layer.</a:t>
            </a:r>
          </a:p>
          <a:p>
            <a:r>
              <a:rPr lang="en-US" dirty="0"/>
              <a:t>It is capable of growth and expansion.</a:t>
            </a:r>
          </a:p>
          <a:p>
            <a:r>
              <a:rPr lang="en-US" dirty="0"/>
              <a:t>The backbone of primary cell wall is formed by the cellulose fibrils. </a:t>
            </a:r>
          </a:p>
          <a:p>
            <a:r>
              <a:rPr lang="en-US" dirty="0"/>
              <a:t>The matrix is composed of hemicellulose ,pectin compounds, lipids and structural proteins.</a:t>
            </a:r>
          </a:p>
        </p:txBody>
      </p:sp>
      <p:pic>
        <p:nvPicPr>
          <p:cNvPr id="6" name="Content Placeholder 5">
            <a:extLst>
              <a:ext uri="{FF2B5EF4-FFF2-40B4-BE49-F238E27FC236}">
                <a16:creationId xmlns:a16="http://schemas.microsoft.com/office/drawing/2014/main" id="{422B8BA5-6BCB-4290-AB9D-56DE26A837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417638"/>
            <a:ext cx="4038600" cy="3916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2761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endParaRPr lang="en-US" b="1" u="sng" dirty="0"/>
          </a:p>
          <a:p>
            <a:r>
              <a:rPr lang="en-US" dirty="0"/>
              <a:t>It is inelastic and rigid and thicker.</a:t>
            </a:r>
          </a:p>
          <a:p>
            <a:r>
              <a:rPr lang="en-US" dirty="0"/>
              <a:t>Inner to primary cell wall.</a:t>
            </a:r>
          </a:p>
          <a:p>
            <a:r>
              <a:rPr lang="en-US" dirty="0"/>
              <a:t>High amount of cellulose</a:t>
            </a:r>
          </a:p>
          <a:p>
            <a:r>
              <a:rPr lang="en-US" dirty="0"/>
              <a:t>    It contains more cellulose and less hemicellulose </a:t>
            </a:r>
          </a:p>
          <a:p>
            <a:r>
              <a:rPr lang="en-US" dirty="0"/>
              <a:t>Lignin ,</a:t>
            </a:r>
            <a:r>
              <a:rPr lang="en-US" dirty="0" err="1"/>
              <a:t>cutin</a:t>
            </a:r>
            <a:r>
              <a:rPr lang="en-US" dirty="0"/>
              <a:t> and </a:t>
            </a:r>
            <a:r>
              <a:rPr lang="en-US" dirty="0" err="1"/>
              <a:t>suberin</a:t>
            </a:r>
            <a:r>
              <a:rPr lang="en-US" dirty="0"/>
              <a:t> are also present .</a:t>
            </a:r>
          </a:p>
          <a:p>
            <a:r>
              <a:rPr lang="en-US" dirty="0"/>
              <a:t>It consist of three layers that only differ in orientation .</a:t>
            </a:r>
          </a:p>
          <a:p>
            <a:r>
              <a:rPr lang="en-US" dirty="0"/>
              <a:t>Pits are present </a:t>
            </a:r>
          </a:p>
          <a:p>
            <a:r>
              <a:rPr lang="en-US" dirty="0"/>
              <a:t>Present mostly in woody plants . </a:t>
            </a:r>
          </a:p>
          <a:p>
            <a:endParaRPr lang="en-US" dirty="0"/>
          </a:p>
        </p:txBody>
      </p:sp>
      <p:pic>
        <p:nvPicPr>
          <p:cNvPr id="8" name="Content Placeholder 7">
            <a:extLst>
              <a:ext uri="{FF2B5EF4-FFF2-40B4-BE49-F238E27FC236}">
                <a16:creationId xmlns:a16="http://schemas.microsoft.com/office/drawing/2014/main" id="{E7B39300-CBB2-4981-B9A9-B41F1D807DC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8801"/>
            <a:ext cx="4038600" cy="3809999"/>
          </a:xfrm>
        </p:spPr>
      </p:pic>
      <p:sp>
        <p:nvSpPr>
          <p:cNvPr id="6" name="Title 5">
            <a:extLst>
              <a:ext uri="{FF2B5EF4-FFF2-40B4-BE49-F238E27FC236}">
                <a16:creationId xmlns:a16="http://schemas.microsoft.com/office/drawing/2014/main" id="{0543F9F6-C3DC-4AEA-93F3-1CA2568FEE0E}"/>
              </a:ext>
            </a:extLst>
          </p:cNvPr>
          <p:cNvSpPr>
            <a:spLocks noGrp="1"/>
          </p:cNvSpPr>
          <p:nvPr>
            <p:ph type="title"/>
          </p:nvPr>
        </p:nvSpPr>
        <p:spPr/>
        <p:txBody>
          <a:bodyPr/>
          <a:lstStyle/>
          <a:p>
            <a:r>
              <a:rPr lang="en-US" dirty="0"/>
              <a:t>Secondary cell wall:</a:t>
            </a:r>
          </a:p>
        </p:txBody>
      </p:sp>
    </p:spTree>
    <p:extLst>
      <p:ext uri="{BB962C8B-B14F-4D97-AF65-F5344CB8AC3E}">
        <p14:creationId xmlns:p14="http://schemas.microsoft.com/office/powerpoint/2010/main" val="423527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TERTIARY CELL WALL;</a:t>
            </a:r>
          </a:p>
        </p:txBody>
      </p:sp>
      <p:sp>
        <p:nvSpPr>
          <p:cNvPr id="3" name="Content Placeholder 2"/>
          <p:cNvSpPr>
            <a:spLocks noGrp="1"/>
          </p:cNvSpPr>
          <p:nvPr>
            <p:ph sz="half" idx="1"/>
          </p:nvPr>
        </p:nvSpPr>
        <p:spPr/>
        <p:txBody>
          <a:bodyPr>
            <a:normAutofit fontScale="62500" lnSpcReduction="20000"/>
          </a:bodyPr>
          <a:lstStyle/>
          <a:p>
            <a:r>
              <a:rPr lang="en-US" dirty="0"/>
              <a:t>It is deposited in few cells.</a:t>
            </a:r>
          </a:p>
          <a:p>
            <a:r>
              <a:rPr lang="en-US" dirty="0"/>
              <a:t>It is considered to be dry residue of protoplast .</a:t>
            </a:r>
          </a:p>
          <a:p>
            <a:r>
              <a:rPr lang="en-US" dirty="0"/>
              <a:t>Beside cellulose and hemicellulose ,</a:t>
            </a:r>
            <a:r>
              <a:rPr lang="en-US" dirty="0" err="1"/>
              <a:t>xylan</a:t>
            </a:r>
            <a:r>
              <a:rPr lang="en-US" dirty="0"/>
              <a:t> is also present .</a:t>
            </a:r>
          </a:p>
          <a:p>
            <a:r>
              <a:rPr lang="en-US" b="1" u="sng" dirty="0"/>
              <a:t>PLASMODESMATA:</a:t>
            </a:r>
          </a:p>
          <a:p>
            <a:r>
              <a:rPr lang="en-US" dirty="0" err="1"/>
              <a:t>Plasmodesmata</a:t>
            </a:r>
            <a:r>
              <a:rPr lang="en-US" dirty="0"/>
              <a:t> are protoplasmic strands that connect the protoplast of </a:t>
            </a:r>
            <a:r>
              <a:rPr lang="en-US" dirty="0" err="1"/>
              <a:t>neighbouring</a:t>
            </a:r>
            <a:r>
              <a:rPr lang="en-US" dirty="0"/>
              <a:t> cells .</a:t>
            </a:r>
          </a:p>
          <a:p>
            <a:r>
              <a:rPr lang="en-US" dirty="0"/>
              <a:t>Diameter is 40 to 50 </a:t>
            </a:r>
            <a:r>
              <a:rPr lang="en-US" dirty="0" err="1"/>
              <a:t>nano</a:t>
            </a:r>
            <a:r>
              <a:rPr lang="en-US" dirty="0"/>
              <a:t> meter.</a:t>
            </a:r>
          </a:p>
          <a:p>
            <a:r>
              <a:rPr lang="en-US" dirty="0"/>
              <a:t>These are small pores </a:t>
            </a:r>
            <a:r>
              <a:rPr lang="en-US" dirty="0" err="1"/>
              <a:t>ar</a:t>
            </a:r>
            <a:r>
              <a:rPr lang="en-US" dirty="0"/>
              <a:t> channels for transportation and communication between adjacent cells .</a:t>
            </a:r>
          </a:p>
          <a:p>
            <a:r>
              <a:rPr lang="en-US" dirty="0"/>
              <a:t>It acts as  bridge between cells.</a:t>
            </a:r>
          </a:p>
          <a:p>
            <a:endParaRPr lang="en-US" dirty="0"/>
          </a:p>
          <a:p>
            <a:pPr marL="0" indent="0">
              <a:buNone/>
            </a:pPr>
            <a:r>
              <a:rPr lang="en-US" dirty="0"/>
              <a:t> </a:t>
            </a:r>
          </a:p>
        </p:txBody>
      </p:sp>
      <p:pic>
        <p:nvPicPr>
          <p:cNvPr id="6" name="Content Placeholder 5">
            <a:extLst>
              <a:ext uri="{FF2B5EF4-FFF2-40B4-BE49-F238E27FC236}">
                <a16:creationId xmlns:a16="http://schemas.microsoft.com/office/drawing/2014/main" id="{C2F77848-6D71-4E22-A0BB-F00BE19EBA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752600"/>
            <a:ext cx="40386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3541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Difference between primary and secondary cell wall</a:t>
            </a:r>
          </a:p>
        </p:txBody>
      </p:sp>
      <p:pic>
        <p:nvPicPr>
          <p:cNvPr id="5" name="Content Placeholder 4">
            <a:extLst>
              <a:ext uri="{FF2B5EF4-FFF2-40B4-BE49-F238E27FC236}">
                <a16:creationId xmlns:a16="http://schemas.microsoft.com/office/drawing/2014/main" id="{B01E15FE-7CA4-42D7-A041-DC533E29E0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87" t="21887" r="7022" b="666"/>
          <a:stretch/>
        </p:blipFill>
        <p:spPr>
          <a:xfrm>
            <a:off x="1676400" y="1600200"/>
            <a:ext cx="8839200" cy="5105400"/>
          </a:xfrm>
        </p:spPr>
      </p:pic>
    </p:spTree>
    <p:extLst>
      <p:ext uri="{BB962C8B-B14F-4D97-AF65-F5344CB8AC3E}">
        <p14:creationId xmlns:p14="http://schemas.microsoft.com/office/powerpoint/2010/main" val="1654445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FUNCTIONS OF CELL WALL:</a:t>
            </a:r>
          </a:p>
        </p:txBody>
      </p:sp>
      <p:sp>
        <p:nvSpPr>
          <p:cNvPr id="3" name="Content Placeholder 2"/>
          <p:cNvSpPr>
            <a:spLocks noGrp="1"/>
          </p:cNvSpPr>
          <p:nvPr>
            <p:ph idx="1"/>
          </p:nvPr>
        </p:nvSpPr>
        <p:spPr/>
        <p:txBody>
          <a:bodyPr>
            <a:normAutofit lnSpcReduction="10000"/>
          </a:bodyPr>
          <a:lstStyle/>
          <a:p>
            <a:r>
              <a:rPr lang="en-US" dirty="0"/>
              <a:t>It determines the </a:t>
            </a:r>
            <a:r>
              <a:rPr lang="en-US" dirty="0" err="1"/>
              <a:t>morphology,growth</a:t>
            </a:r>
            <a:r>
              <a:rPr lang="en-US" dirty="0"/>
              <a:t> and development of plant cells .</a:t>
            </a:r>
          </a:p>
          <a:p>
            <a:r>
              <a:rPr lang="en-US" dirty="0"/>
              <a:t>It  protects </a:t>
            </a:r>
            <a:r>
              <a:rPr lang="en-US" b="1" dirty="0"/>
              <a:t>the protoplasm </a:t>
            </a:r>
            <a:r>
              <a:rPr lang="en-US" dirty="0"/>
              <a:t>from invasion by viral ,bacterial and fungal pathogens .</a:t>
            </a:r>
          </a:p>
          <a:p>
            <a:r>
              <a:rPr lang="en-US" dirty="0"/>
              <a:t>It  is rigid in structure and thus help the plant in withstanding the gravitational forces.</a:t>
            </a:r>
          </a:p>
          <a:p>
            <a:r>
              <a:rPr lang="en-US" dirty="0"/>
              <a:t>They are involved in the transport of materials and metabolites into and out of cell.</a:t>
            </a:r>
          </a:p>
          <a:p>
            <a:r>
              <a:rPr lang="en-US" dirty="0"/>
              <a:t>They withstand the </a:t>
            </a:r>
            <a:r>
              <a:rPr lang="en-US" b="1" dirty="0"/>
              <a:t>turgor pressure </a:t>
            </a:r>
            <a:r>
              <a:rPr lang="en-US" dirty="0"/>
              <a:t>which develops within the cell due to high osmotic pressure .</a:t>
            </a:r>
          </a:p>
        </p:txBody>
      </p:sp>
    </p:spTree>
    <p:extLst>
      <p:ext uri="{BB962C8B-B14F-4D97-AF65-F5344CB8AC3E}">
        <p14:creationId xmlns:p14="http://schemas.microsoft.com/office/powerpoint/2010/main" val="866487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idx="1"/>
          </p:nvPr>
        </p:nvSpPr>
        <p:spPr/>
        <p:txBody>
          <a:bodyPr/>
          <a:lstStyle/>
          <a:p>
            <a:r>
              <a:rPr lang="en-US" dirty="0"/>
              <a:t>Cell wall provides the support to the plants </a:t>
            </a:r>
          </a:p>
          <a:p>
            <a:r>
              <a:rPr lang="en-US" dirty="0"/>
              <a:t>Help the plants to withstand against gravity and harsh environmental factors.</a:t>
            </a:r>
          </a:p>
          <a:p>
            <a:r>
              <a:rPr lang="en-US" b="1" dirty="0"/>
              <a:t>Protection:</a:t>
            </a:r>
          </a:p>
          <a:p>
            <a:r>
              <a:rPr lang="en-US" dirty="0"/>
              <a:t>Protects from wounds and injuries </a:t>
            </a:r>
          </a:p>
          <a:p>
            <a:r>
              <a:rPr lang="en-US" dirty="0"/>
              <a:t>Protects from pathogens like bacteria ,viruses and fungi by </a:t>
            </a:r>
          </a:p>
          <a:p>
            <a:pPr marL="0" indent="0">
              <a:buNone/>
            </a:pPr>
            <a:r>
              <a:rPr lang="en-US" dirty="0"/>
              <a:t>   blocking their entry into the cell.</a:t>
            </a:r>
          </a:p>
          <a:p>
            <a:r>
              <a:rPr lang="en-US" dirty="0"/>
              <a:t>It also helps to prevent water loss.    </a:t>
            </a:r>
          </a:p>
          <a:p>
            <a:pPr marL="0" indent="0">
              <a:buNone/>
            </a:pPr>
            <a:endParaRPr lang="en-US" b="1" dirty="0"/>
          </a:p>
        </p:txBody>
      </p:sp>
    </p:spTree>
    <p:extLst>
      <p:ext uri="{BB962C8B-B14F-4D97-AF65-F5344CB8AC3E}">
        <p14:creationId xmlns:p14="http://schemas.microsoft.com/office/powerpoint/2010/main" val="3263911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a:t>
            </a:r>
          </a:p>
        </p:txBody>
      </p:sp>
      <p:sp>
        <p:nvSpPr>
          <p:cNvPr id="3" name="Content Placeholder 2"/>
          <p:cNvSpPr>
            <a:spLocks noGrp="1"/>
          </p:cNvSpPr>
          <p:nvPr>
            <p:ph idx="1"/>
          </p:nvPr>
        </p:nvSpPr>
        <p:spPr/>
        <p:txBody>
          <a:bodyPr/>
          <a:lstStyle/>
          <a:p>
            <a:r>
              <a:rPr lang="en-US" dirty="0"/>
              <a:t>Cell wall plays role in communication between two adjacent cells through </a:t>
            </a:r>
            <a:r>
              <a:rPr lang="en-US" dirty="0" err="1"/>
              <a:t>plasmdesmata</a:t>
            </a:r>
            <a:r>
              <a:rPr lang="en-US" dirty="0"/>
              <a:t>.</a:t>
            </a:r>
          </a:p>
          <a:p>
            <a:r>
              <a:rPr lang="en-US" dirty="0"/>
              <a:t>Plays role in </a:t>
            </a:r>
            <a:r>
              <a:rPr lang="en-US" dirty="0" err="1"/>
              <a:t>transfering</a:t>
            </a:r>
            <a:r>
              <a:rPr lang="en-US" dirty="0"/>
              <a:t> of water and minerals from one cell to other.</a:t>
            </a:r>
          </a:p>
          <a:p>
            <a:pPr marL="0" indent="0">
              <a:buNone/>
            </a:pPr>
            <a:r>
              <a:rPr lang="en-US" dirty="0"/>
              <a:t> </a:t>
            </a:r>
            <a:r>
              <a:rPr lang="en-US" b="1" dirty="0"/>
              <a:t>Withstand turgor pressure : </a:t>
            </a:r>
          </a:p>
          <a:p>
            <a:r>
              <a:rPr lang="en-US" dirty="0"/>
              <a:t>Helps to maintain the turgor </a:t>
            </a:r>
            <a:r>
              <a:rPr lang="en-US" dirty="0" err="1"/>
              <a:t>pressue</a:t>
            </a:r>
            <a:r>
              <a:rPr lang="en-US" dirty="0"/>
              <a:t> in the cell.</a:t>
            </a:r>
          </a:p>
          <a:p>
            <a:r>
              <a:rPr lang="en-US" dirty="0"/>
              <a:t>Turgor pressure is the force exerted against the cell wall as he contents of the cell push the plasma membrane against  the cell wall. This pressure helps a plant to remain rigid and erect </a:t>
            </a:r>
            <a:r>
              <a:rPr lang="en-US" dirty="0" err="1"/>
              <a:t>bu</a:t>
            </a:r>
            <a:r>
              <a:rPr lang="en-US" dirty="0"/>
              <a:t> can also cause a cell to rupture .</a:t>
            </a:r>
          </a:p>
        </p:txBody>
      </p:sp>
    </p:spTree>
    <p:extLst>
      <p:ext uri="{BB962C8B-B14F-4D97-AF65-F5344CB8AC3E}">
        <p14:creationId xmlns:p14="http://schemas.microsoft.com/office/powerpoint/2010/main" val="1168771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Regulate diffusion :</a:t>
            </a:r>
          </a:p>
        </p:txBody>
      </p:sp>
      <p:sp>
        <p:nvSpPr>
          <p:cNvPr id="3" name="Content Placeholder 2"/>
          <p:cNvSpPr>
            <a:spLocks noGrp="1"/>
          </p:cNvSpPr>
          <p:nvPr>
            <p:ph idx="1"/>
          </p:nvPr>
        </p:nvSpPr>
        <p:spPr/>
        <p:txBody>
          <a:bodyPr/>
          <a:lstStyle/>
          <a:p>
            <a:r>
              <a:rPr lang="en-US" dirty="0"/>
              <a:t> The cell wall is porous allowing some substances ,including proteins to pass into the cell while keeping other substances out.</a:t>
            </a:r>
          </a:p>
          <a:p>
            <a:pPr marL="0" indent="0">
              <a:buNone/>
            </a:pPr>
            <a:r>
              <a:rPr lang="en-US" dirty="0"/>
              <a:t>   </a:t>
            </a:r>
            <a:r>
              <a:rPr lang="en-US" b="1" dirty="0"/>
              <a:t>Storage : </a:t>
            </a:r>
          </a:p>
          <a:p>
            <a:pPr marL="0" indent="0">
              <a:buNone/>
            </a:pPr>
            <a:r>
              <a:rPr lang="en-US" b="1" dirty="0"/>
              <a:t>   </a:t>
            </a:r>
            <a:r>
              <a:rPr lang="en-US" dirty="0"/>
              <a:t>The cell wall stores carbohydrates for use in plant growth especially in seeds .</a:t>
            </a:r>
          </a:p>
        </p:txBody>
      </p:sp>
    </p:spTree>
    <p:extLst>
      <p:ext uri="{BB962C8B-B14F-4D97-AF65-F5344CB8AC3E}">
        <p14:creationId xmlns:p14="http://schemas.microsoft.com/office/powerpoint/2010/main" val="1270137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u="sng" dirty="0"/>
              <a:t>Why do plant have cell wall as well as cell membrane …?</a:t>
            </a:r>
          </a:p>
          <a:p>
            <a:pPr marL="0" indent="0">
              <a:buNone/>
            </a:pPr>
            <a:r>
              <a:rPr lang="en-US" dirty="0"/>
              <a:t>when the solute concentration on one side of the cell membrane is higher than the </a:t>
            </a:r>
            <a:r>
              <a:rPr lang="en-US" dirty="0" err="1"/>
              <a:t>other,and</a:t>
            </a:r>
            <a:r>
              <a:rPr lang="en-US" dirty="0"/>
              <a:t> the solute cannot </a:t>
            </a:r>
            <a:r>
              <a:rPr lang="en-US" dirty="0" err="1"/>
              <a:t>crosss,the</a:t>
            </a:r>
            <a:r>
              <a:rPr lang="en-US" dirty="0"/>
              <a:t> water diffuses across in a process called osmosis .since solute concentration inside the plant cell is higher than the solute concentration in the immediate surroundings, water diffuses into the cells ,and if there was no cell </a:t>
            </a:r>
            <a:r>
              <a:rPr lang="en-US" dirty="0" err="1"/>
              <a:t>wall,the</a:t>
            </a:r>
            <a:r>
              <a:rPr lang="en-US" dirty="0"/>
              <a:t> cells would burst .the cell wall prevents the plant from bursting and helps to give the plant the support which it needs ; the turgor pressure caused by osmosis helps to give plant turgidity and keeps the plant upright . </a:t>
            </a:r>
          </a:p>
        </p:txBody>
      </p:sp>
    </p:spTree>
    <p:extLst>
      <p:ext uri="{BB962C8B-B14F-4D97-AF65-F5344CB8AC3E}">
        <p14:creationId xmlns:p14="http://schemas.microsoft.com/office/powerpoint/2010/main" val="5117409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If the plant begins to dry out ,water diffuses out of the plant cells so that they begin to shrivel up .As turgor pressure is lost ,the plant begins to die.</a:t>
            </a:r>
          </a:p>
          <a:p>
            <a:r>
              <a:rPr lang="en-US" dirty="0"/>
              <a:t>So, plant cell have additional structure cell wall that performs  all those functions that a cell membrane cannot.</a:t>
            </a:r>
          </a:p>
        </p:txBody>
      </p:sp>
    </p:spTree>
    <p:extLst>
      <p:ext uri="{BB962C8B-B14F-4D97-AF65-F5344CB8AC3E}">
        <p14:creationId xmlns:p14="http://schemas.microsoft.com/office/powerpoint/2010/main" val="34004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C0E7-FE23-40C6-9818-FCA9AAA013A8}"/>
              </a:ext>
            </a:extLst>
          </p:cNvPr>
          <p:cNvSpPr>
            <a:spLocks noGrp="1"/>
          </p:cNvSpPr>
          <p:nvPr>
            <p:ph type="title"/>
          </p:nvPr>
        </p:nvSpPr>
        <p:spPr/>
        <p:txBody>
          <a:bodyPr/>
          <a:lstStyle/>
          <a:p>
            <a:r>
              <a:rPr lang="en-US" b="1" u="dbl" dirty="0"/>
              <a:t>STRUCTURE OF PLASTIDS</a:t>
            </a:r>
            <a:br>
              <a:rPr lang="en-US" dirty="0"/>
            </a:br>
            <a:endParaRPr lang="en-US" dirty="0"/>
          </a:p>
        </p:txBody>
      </p:sp>
      <p:sp>
        <p:nvSpPr>
          <p:cNvPr id="3" name="Content Placeholder 2">
            <a:extLst>
              <a:ext uri="{FF2B5EF4-FFF2-40B4-BE49-F238E27FC236}">
                <a16:creationId xmlns:a16="http://schemas.microsoft.com/office/drawing/2014/main" id="{E824BD82-A45E-4D4B-BA1E-D4CC4BE9EAA0}"/>
              </a:ext>
            </a:extLst>
          </p:cNvPr>
          <p:cNvSpPr>
            <a:spLocks noGrp="1"/>
          </p:cNvSpPr>
          <p:nvPr>
            <p:ph sz="half" idx="1"/>
          </p:nvPr>
        </p:nvSpPr>
        <p:spPr>
          <a:xfrm>
            <a:off x="2362200" y="1524000"/>
            <a:ext cx="4875212" cy="5105400"/>
          </a:xfrm>
        </p:spPr>
        <p:txBody>
          <a:bodyPr>
            <a:normAutofit/>
          </a:bodyPr>
          <a:lstStyle/>
          <a:p>
            <a:pPr marL="0" indent="0">
              <a:buNone/>
            </a:pPr>
            <a:r>
              <a:rPr lang="en-US" sz="2800" b="1" dirty="0"/>
              <a:t>SHAPE AND SIZE</a:t>
            </a:r>
          </a:p>
          <a:p>
            <a:pPr lvl="0"/>
            <a:r>
              <a:rPr lang="en-US" sz="2400" dirty="0"/>
              <a:t>Chloroplasts may be spherical, ovoid or discoid in higher plants and stellate, cup-shaped or spiral as in some algae.</a:t>
            </a:r>
          </a:p>
          <a:p>
            <a:pPr lvl="0"/>
            <a:r>
              <a:rPr lang="en-US" sz="2400" dirty="0"/>
              <a:t>They are usu­ally 4-6 µm in diameter and 20 to 40 in number in each cell of higher plants, evenly distributed throughout the cytoplasm.</a:t>
            </a:r>
          </a:p>
          <a:p>
            <a:pPr lvl="0"/>
            <a:endParaRPr lang="en-US" sz="2400" dirty="0"/>
          </a:p>
          <a:p>
            <a:endParaRPr lang="en-US" dirty="0"/>
          </a:p>
        </p:txBody>
      </p:sp>
      <p:pic>
        <p:nvPicPr>
          <p:cNvPr id="3074" name="Picture 2">
            <a:extLst>
              <a:ext uri="{FF2B5EF4-FFF2-40B4-BE49-F238E27FC236}">
                <a16:creationId xmlns:a16="http://schemas.microsoft.com/office/drawing/2014/main" id="{17E50173-8F30-4C5E-86B8-C23A5D9704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0400" y="1905000"/>
            <a:ext cx="5083139" cy="44887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1D0E0B1-22A5-4CBB-9FFB-D9AFBEB0B23A}"/>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377523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cell wall living or  dead…?</a:t>
            </a:r>
          </a:p>
        </p:txBody>
      </p:sp>
      <p:sp>
        <p:nvSpPr>
          <p:cNvPr id="3" name="Content Placeholder 2"/>
          <p:cNvSpPr>
            <a:spLocks noGrp="1"/>
          </p:cNvSpPr>
          <p:nvPr>
            <p:ph idx="1"/>
          </p:nvPr>
        </p:nvSpPr>
        <p:spPr/>
        <p:txBody>
          <a:bodyPr/>
          <a:lstStyle/>
          <a:p>
            <a:r>
              <a:rPr lang="en-US" dirty="0"/>
              <a:t>In each case ,the wall is rigid and essentially inorganic .</a:t>
            </a:r>
          </a:p>
          <a:p>
            <a:r>
              <a:rPr lang="en-US" dirty="0"/>
              <a:t>It is non-living </a:t>
            </a:r>
            <a:r>
              <a:rPr lang="en-US" dirty="0" err="1"/>
              <a:t>componet</a:t>
            </a:r>
            <a:r>
              <a:rPr lang="en-US" dirty="0"/>
              <a:t> of cell.</a:t>
            </a:r>
          </a:p>
          <a:p>
            <a:r>
              <a:rPr lang="en-US" dirty="0"/>
              <a:t>Cell wall was considered dead due to the presence of cellulose.</a:t>
            </a:r>
          </a:p>
          <a:p>
            <a:r>
              <a:rPr lang="en-US" dirty="0"/>
              <a:t>But with increasing </a:t>
            </a:r>
            <a:r>
              <a:rPr lang="en-US" dirty="0" err="1"/>
              <a:t>pacein</a:t>
            </a:r>
            <a:r>
              <a:rPr lang="en-US" dirty="0"/>
              <a:t> cell biology, it is known that cell wall has certain enzymes and proteins called as </a:t>
            </a:r>
            <a:r>
              <a:rPr lang="en-US" b="1" dirty="0" err="1"/>
              <a:t>expansins</a:t>
            </a:r>
            <a:r>
              <a:rPr lang="en-US" b="1" dirty="0"/>
              <a:t> .</a:t>
            </a:r>
            <a:endParaRPr lang="en-US" dirty="0"/>
          </a:p>
          <a:p>
            <a:r>
              <a:rPr lang="en-US" dirty="0"/>
              <a:t>These proteins were found to have an effect in increasing or decreasing size of cell wall.</a:t>
            </a:r>
          </a:p>
          <a:p>
            <a:r>
              <a:rPr lang="en-US" dirty="0"/>
              <a:t>This change is brought out by external or internal stimulus.</a:t>
            </a:r>
          </a:p>
          <a:p>
            <a:pPr marL="0" indent="0">
              <a:buNone/>
            </a:pPr>
            <a:endParaRPr lang="en-US" dirty="0"/>
          </a:p>
          <a:p>
            <a:endParaRPr lang="en-US" dirty="0"/>
          </a:p>
        </p:txBody>
      </p:sp>
    </p:spTree>
    <p:extLst>
      <p:ext uri="{BB962C8B-B14F-4D97-AF65-F5344CB8AC3E}">
        <p14:creationId xmlns:p14="http://schemas.microsoft.com/office/powerpoint/2010/main" val="1989705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Thus, due to this  property </a:t>
            </a:r>
            <a:r>
              <a:rPr lang="en-US" dirty="0" err="1"/>
              <a:t>i.e</a:t>
            </a:r>
            <a:r>
              <a:rPr lang="en-US" dirty="0"/>
              <a:t> ability to sense change in environment and then acting correspondingly is one of the fundamental properties of life .hence, cell wall is considered to be living .</a:t>
            </a:r>
          </a:p>
        </p:txBody>
      </p:sp>
    </p:spTree>
    <p:extLst>
      <p:ext uri="{BB962C8B-B14F-4D97-AF65-F5344CB8AC3E}">
        <p14:creationId xmlns:p14="http://schemas.microsoft.com/office/powerpoint/2010/main" val="2099165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Pits :</a:t>
            </a:r>
          </a:p>
        </p:txBody>
      </p:sp>
      <p:sp>
        <p:nvSpPr>
          <p:cNvPr id="3" name="Content Placeholder 2"/>
          <p:cNvSpPr>
            <a:spLocks noGrp="1"/>
          </p:cNvSpPr>
          <p:nvPr>
            <p:ph idx="1"/>
          </p:nvPr>
        </p:nvSpPr>
        <p:spPr/>
        <p:txBody>
          <a:bodyPr>
            <a:normAutofit fontScale="92500" lnSpcReduction="10000"/>
          </a:bodyPr>
          <a:lstStyle/>
          <a:p>
            <a:r>
              <a:rPr lang="en-US" dirty="0"/>
              <a:t>Pits are thin portions of the cell wall that adjacent cells can communicate or exchange fluids through.</a:t>
            </a:r>
          </a:p>
          <a:p>
            <a:r>
              <a:rPr lang="en-US" dirty="0"/>
              <a:t>Pits are characteristics of cell walls with secondary layers .</a:t>
            </a:r>
          </a:p>
          <a:p>
            <a:r>
              <a:rPr lang="en-US" dirty="0"/>
              <a:t>Each pit has a complementary pit opposite of it in the </a:t>
            </a:r>
            <a:r>
              <a:rPr lang="en-US" dirty="0" err="1"/>
              <a:t>neighbouring</a:t>
            </a:r>
            <a:r>
              <a:rPr lang="en-US" dirty="0"/>
              <a:t> </a:t>
            </a:r>
            <a:r>
              <a:rPr lang="en-US" dirty="0" err="1"/>
              <a:t>cell.these</a:t>
            </a:r>
            <a:r>
              <a:rPr lang="en-US" dirty="0"/>
              <a:t> complementary pits are called </a:t>
            </a:r>
            <a:r>
              <a:rPr lang="en-US" b="1" dirty="0"/>
              <a:t>pit pairs .</a:t>
            </a:r>
            <a:r>
              <a:rPr lang="en-US" dirty="0"/>
              <a:t>pits are composed of three parts </a:t>
            </a:r>
            <a:r>
              <a:rPr lang="en-US" b="1" dirty="0"/>
              <a:t>:</a:t>
            </a:r>
          </a:p>
          <a:p>
            <a:r>
              <a:rPr lang="en-US" b="1" dirty="0"/>
              <a:t>The pit chamber </a:t>
            </a:r>
            <a:r>
              <a:rPr lang="en-US" dirty="0"/>
              <a:t> is the hollow area where the secondary layers of the cell wall are absent .</a:t>
            </a:r>
          </a:p>
          <a:p>
            <a:r>
              <a:rPr lang="en-US" b="1" dirty="0"/>
              <a:t>The pit aperture </a:t>
            </a:r>
            <a:r>
              <a:rPr lang="en-US" dirty="0"/>
              <a:t>is the opening at the either end of the chamber .</a:t>
            </a:r>
          </a:p>
          <a:p>
            <a:r>
              <a:rPr lang="en-US" b="1" dirty="0"/>
              <a:t>The pit membrane </a:t>
            </a:r>
            <a:r>
              <a:rPr lang="en-US" dirty="0"/>
              <a:t>is the primary cell wall and middle Lamella ,or the membrane between adjacent cell walls , at the middle of pit chamber.  </a:t>
            </a:r>
          </a:p>
        </p:txBody>
      </p:sp>
    </p:spTree>
    <p:extLst>
      <p:ext uri="{BB962C8B-B14F-4D97-AF65-F5344CB8AC3E}">
        <p14:creationId xmlns:p14="http://schemas.microsoft.com/office/powerpoint/2010/main" val="22272896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56400D-A43B-4987-B9CC-48352027B6F7}"/>
              </a:ext>
            </a:extLst>
          </p:cNvPr>
          <p:cNvPicPr>
            <a:picLocks noChangeAspect="1"/>
          </p:cNvPicPr>
          <p:nvPr/>
        </p:nvPicPr>
        <p:blipFill>
          <a:blip r:embed="rId2"/>
          <a:stretch>
            <a:fillRect/>
          </a:stretch>
        </p:blipFill>
        <p:spPr>
          <a:xfrm>
            <a:off x="1676400" y="152401"/>
            <a:ext cx="8839201" cy="6553199"/>
          </a:xfrm>
          <a:prstGeom prst="rect">
            <a:avLst/>
          </a:prstGeom>
        </p:spPr>
      </p:pic>
    </p:spTree>
    <p:extLst>
      <p:ext uri="{BB962C8B-B14F-4D97-AF65-F5344CB8AC3E}">
        <p14:creationId xmlns:p14="http://schemas.microsoft.com/office/powerpoint/2010/main" val="3145058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Types of Pits :</a:t>
            </a:r>
          </a:p>
        </p:txBody>
      </p:sp>
      <p:sp>
        <p:nvSpPr>
          <p:cNvPr id="3" name="Content Placeholder 2"/>
          <p:cNvSpPr>
            <a:spLocks noGrp="1"/>
          </p:cNvSpPr>
          <p:nvPr>
            <p:ph sz="half" idx="1"/>
          </p:nvPr>
        </p:nvSpPr>
        <p:spPr/>
        <p:txBody>
          <a:bodyPr>
            <a:normAutofit fontScale="77500" lnSpcReduction="20000"/>
          </a:bodyPr>
          <a:lstStyle/>
          <a:p>
            <a:r>
              <a:rPr lang="en-US" b="1" dirty="0"/>
              <a:t>Simple Pits :</a:t>
            </a:r>
          </a:p>
          <a:p>
            <a:r>
              <a:rPr lang="en-US" dirty="0"/>
              <a:t>A pit pair in which </a:t>
            </a:r>
            <a:r>
              <a:rPr lang="en-US" dirty="0" err="1"/>
              <a:t>thediameter</a:t>
            </a:r>
            <a:r>
              <a:rPr lang="en-US" dirty="0"/>
              <a:t> of pit chamber and pit  aperture are equal.</a:t>
            </a:r>
          </a:p>
          <a:p>
            <a:r>
              <a:rPr lang="en-US" dirty="0"/>
              <a:t>Present in angiosperms.</a:t>
            </a:r>
          </a:p>
          <a:p>
            <a:pPr marL="0" indent="0">
              <a:buNone/>
            </a:pPr>
            <a:r>
              <a:rPr lang="en-US" dirty="0"/>
              <a:t>    </a:t>
            </a:r>
            <a:r>
              <a:rPr lang="en-US" b="1" dirty="0"/>
              <a:t>Bordered  Pits:</a:t>
            </a:r>
          </a:p>
          <a:p>
            <a:r>
              <a:rPr lang="en-US" dirty="0"/>
              <a:t>A pit pair in which the pit chamber is over –arched by the cell wall ,creating a large pit chamber and smaller pit aperture .</a:t>
            </a:r>
          </a:p>
          <a:p>
            <a:pPr marL="0" indent="0">
              <a:buNone/>
            </a:pPr>
            <a:r>
              <a:rPr lang="en-US" b="1" dirty="0"/>
              <a:t>   Half Bordered pits:</a:t>
            </a:r>
          </a:p>
          <a:p>
            <a:r>
              <a:rPr lang="en-US" b="1" dirty="0"/>
              <a:t> </a:t>
            </a:r>
            <a:r>
              <a:rPr lang="en-US" dirty="0"/>
              <a:t> A pit pair in which a bordered pit has a complementary simple pit .such a pit pair is called half bordered pit pair</a:t>
            </a:r>
            <a:r>
              <a:rPr lang="en-US" b="1" dirty="0"/>
              <a:t> . </a:t>
            </a:r>
            <a:r>
              <a:rPr lang="en-US" dirty="0"/>
              <a:t> </a:t>
            </a:r>
          </a:p>
        </p:txBody>
      </p:sp>
      <p:pic>
        <p:nvPicPr>
          <p:cNvPr id="6" name="Content Placeholder 5">
            <a:extLst>
              <a:ext uri="{FF2B5EF4-FFF2-40B4-BE49-F238E27FC236}">
                <a16:creationId xmlns:a16="http://schemas.microsoft.com/office/drawing/2014/main" id="{7582B6BA-B374-473D-9F95-5BDF5B3F34F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066800"/>
            <a:ext cx="4136176"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2936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Blind Pits :</a:t>
            </a:r>
          </a:p>
          <a:p>
            <a:r>
              <a:rPr lang="en-US" b="1" dirty="0"/>
              <a:t> </a:t>
            </a:r>
            <a:r>
              <a:rPr lang="en-US" dirty="0"/>
              <a:t>A Pit pair in which a simple pit has no complementary pit .</a:t>
            </a:r>
          </a:p>
          <a:p>
            <a:r>
              <a:rPr lang="en-US" b="1" dirty="0"/>
              <a:t>Compound pits :</a:t>
            </a:r>
          </a:p>
          <a:p>
            <a:r>
              <a:rPr lang="en-US" dirty="0"/>
              <a:t>A  pit pair in which one cell wall has a Larger pit and the adjacent cell wall has numerous small pits .</a:t>
            </a:r>
          </a:p>
        </p:txBody>
      </p:sp>
    </p:spTree>
    <p:extLst>
      <p:ext uri="{BB962C8B-B14F-4D97-AF65-F5344CB8AC3E}">
        <p14:creationId xmlns:p14="http://schemas.microsoft.com/office/powerpoint/2010/main" val="1988283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Pits and </a:t>
            </a:r>
            <a:r>
              <a:rPr lang="en-US" u="sng" dirty="0" err="1"/>
              <a:t>plasmodsmata</a:t>
            </a:r>
            <a:r>
              <a:rPr lang="en-US" u="sng" dirty="0"/>
              <a:t> :</a:t>
            </a:r>
          </a:p>
        </p:txBody>
      </p:sp>
      <p:sp>
        <p:nvSpPr>
          <p:cNvPr id="3" name="Content Placeholder 2"/>
          <p:cNvSpPr>
            <a:spLocks noGrp="1"/>
          </p:cNvSpPr>
          <p:nvPr>
            <p:ph sz="half" idx="1"/>
          </p:nvPr>
        </p:nvSpPr>
        <p:spPr>
          <a:xfrm>
            <a:off x="1981200" y="1600200"/>
            <a:ext cx="4038600" cy="4724400"/>
          </a:xfrm>
        </p:spPr>
        <p:txBody>
          <a:bodyPr>
            <a:normAutofit fontScale="62500" lnSpcReduction="20000"/>
          </a:bodyPr>
          <a:lstStyle/>
          <a:p>
            <a:r>
              <a:rPr lang="en-US" dirty="0"/>
              <a:t>Pits and </a:t>
            </a:r>
            <a:r>
              <a:rPr lang="en-US" dirty="0" err="1"/>
              <a:t>plasmodesmata</a:t>
            </a:r>
            <a:r>
              <a:rPr lang="en-US" dirty="0"/>
              <a:t> help plant cell to communicate with each other and transport substances between them .</a:t>
            </a:r>
          </a:p>
          <a:p>
            <a:r>
              <a:rPr lang="en-US" b="1" dirty="0"/>
              <a:t>Pits </a:t>
            </a:r>
            <a:r>
              <a:rPr lang="en-US" dirty="0"/>
              <a:t>are thin areas of the cell wall .In contrast ,</a:t>
            </a:r>
            <a:r>
              <a:rPr lang="en-US" b="1" dirty="0" err="1"/>
              <a:t>plasmodemata</a:t>
            </a:r>
            <a:r>
              <a:rPr lang="en-US" b="1" dirty="0"/>
              <a:t> </a:t>
            </a:r>
            <a:r>
              <a:rPr lang="en-US" dirty="0"/>
              <a:t>are the cytoplasmic bridges that transverse in cell wall.</a:t>
            </a:r>
          </a:p>
          <a:p>
            <a:r>
              <a:rPr lang="en-US" dirty="0"/>
              <a:t>so, this is the key difference between pits and </a:t>
            </a:r>
            <a:r>
              <a:rPr lang="en-US" dirty="0" err="1"/>
              <a:t>plasmodesmata</a:t>
            </a:r>
            <a:r>
              <a:rPr lang="en-US" dirty="0"/>
              <a:t>.</a:t>
            </a:r>
          </a:p>
          <a:p>
            <a:r>
              <a:rPr lang="en-US" b="1" dirty="0"/>
              <a:t>Torus and Margo :</a:t>
            </a:r>
          </a:p>
          <a:p>
            <a:r>
              <a:rPr lang="en-US" dirty="0"/>
              <a:t>conifer pit membranes have two differentiated areas:</a:t>
            </a:r>
          </a:p>
          <a:p>
            <a:r>
              <a:rPr lang="en-US" dirty="0"/>
              <a:t>The </a:t>
            </a:r>
            <a:r>
              <a:rPr lang="en-US" b="1" dirty="0"/>
              <a:t>torus </a:t>
            </a:r>
            <a:r>
              <a:rPr lang="en-US" dirty="0"/>
              <a:t>,the center circle  that is very dense and has very small pores ,and the </a:t>
            </a:r>
            <a:r>
              <a:rPr lang="en-US" b="1" dirty="0" err="1"/>
              <a:t>margo</a:t>
            </a:r>
            <a:r>
              <a:rPr lang="en-US" b="1" dirty="0"/>
              <a:t> </a:t>
            </a:r>
            <a:r>
              <a:rPr lang="en-US" dirty="0"/>
              <a:t> which is the external highly porous ring that has very low resistance to sap flow.</a:t>
            </a:r>
          </a:p>
          <a:p>
            <a:r>
              <a:rPr lang="en-US" dirty="0" err="1"/>
              <a:t>Tarus</a:t>
            </a:r>
            <a:r>
              <a:rPr lang="en-US" dirty="0"/>
              <a:t> is present in </a:t>
            </a:r>
            <a:r>
              <a:rPr lang="en-US" dirty="0" err="1"/>
              <a:t>trachides</a:t>
            </a:r>
            <a:r>
              <a:rPr lang="en-US" dirty="0"/>
              <a:t> of </a:t>
            </a:r>
            <a:r>
              <a:rPr lang="en-US" dirty="0" err="1"/>
              <a:t>gymnosprems</a:t>
            </a:r>
            <a:endParaRPr lang="en-US" dirty="0"/>
          </a:p>
        </p:txBody>
      </p:sp>
      <p:pic>
        <p:nvPicPr>
          <p:cNvPr id="6" name="Content Placeholder 5">
            <a:extLst>
              <a:ext uri="{FF2B5EF4-FFF2-40B4-BE49-F238E27FC236}">
                <a16:creationId xmlns:a16="http://schemas.microsoft.com/office/drawing/2014/main" id="{6E401AE6-02BA-4312-9ED2-2534588E0B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8801"/>
            <a:ext cx="4038600" cy="3581400"/>
          </a:xfrm>
        </p:spPr>
      </p:pic>
    </p:spTree>
    <p:extLst>
      <p:ext uri="{BB962C8B-B14F-4D97-AF65-F5344CB8AC3E}">
        <p14:creationId xmlns:p14="http://schemas.microsoft.com/office/powerpoint/2010/main" val="37185913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cell wall</a:t>
            </a:r>
          </a:p>
        </p:txBody>
      </p:sp>
      <p:sp>
        <p:nvSpPr>
          <p:cNvPr id="3" name="Content Placeholder 2"/>
          <p:cNvSpPr>
            <a:spLocks noGrp="1"/>
          </p:cNvSpPr>
          <p:nvPr>
            <p:ph idx="1"/>
          </p:nvPr>
        </p:nvSpPr>
        <p:spPr/>
        <p:txBody>
          <a:bodyPr/>
          <a:lstStyle/>
          <a:p>
            <a:pPr marL="0" indent="0">
              <a:buNone/>
            </a:pPr>
            <a:endParaRPr lang="en-US" b="1" dirty="0"/>
          </a:p>
          <a:p>
            <a:r>
              <a:rPr lang="en-US" dirty="0"/>
              <a:t>After  nuclear </a:t>
            </a:r>
            <a:r>
              <a:rPr lang="en-US" dirty="0" err="1"/>
              <a:t>division,when</a:t>
            </a:r>
            <a:r>
              <a:rPr lang="en-US" dirty="0"/>
              <a:t> cytokinesis starts cell </a:t>
            </a:r>
            <a:r>
              <a:rPr lang="en-US" dirty="0" err="1"/>
              <a:t>waal</a:t>
            </a:r>
            <a:r>
              <a:rPr lang="en-US" dirty="0"/>
              <a:t> is formed from the elements of </a:t>
            </a:r>
            <a:r>
              <a:rPr lang="en-US" dirty="0" err="1"/>
              <a:t>golgi</a:t>
            </a:r>
            <a:r>
              <a:rPr lang="en-US" dirty="0"/>
              <a:t> complex and endoplasmic reticulum .the elements of </a:t>
            </a:r>
            <a:r>
              <a:rPr lang="en-US" dirty="0" err="1"/>
              <a:t>golgi</a:t>
            </a:r>
            <a:r>
              <a:rPr lang="en-US" dirty="0"/>
              <a:t> and endoplasmic reticulum are aligned on the equatorial plate.</a:t>
            </a:r>
          </a:p>
          <a:p>
            <a:r>
              <a:rPr lang="en-US" dirty="0"/>
              <a:t>Middle lamella is formed by the deposition of calcium and magnesium </a:t>
            </a:r>
            <a:r>
              <a:rPr lang="en-US" dirty="0" err="1"/>
              <a:t>pectates</a:t>
            </a:r>
            <a:r>
              <a:rPr lang="en-US" dirty="0"/>
              <a:t>. Primary cell  wall secreted by protoplasm which lies inside middle lamella .Secondary  wall is secreted by protoplasm which lies inside primary wall. </a:t>
            </a:r>
          </a:p>
        </p:txBody>
      </p:sp>
    </p:spTree>
    <p:extLst>
      <p:ext uri="{BB962C8B-B14F-4D97-AF65-F5344CB8AC3E}">
        <p14:creationId xmlns:p14="http://schemas.microsoft.com/office/powerpoint/2010/main" val="3113477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Steps:</a:t>
            </a:r>
          </a:p>
        </p:txBody>
      </p:sp>
      <p:sp>
        <p:nvSpPr>
          <p:cNvPr id="3" name="Content Placeholder 2"/>
          <p:cNvSpPr>
            <a:spLocks noGrp="1"/>
          </p:cNvSpPr>
          <p:nvPr>
            <p:ph idx="1"/>
          </p:nvPr>
        </p:nvSpPr>
        <p:spPr/>
        <p:txBody>
          <a:bodyPr/>
          <a:lstStyle/>
          <a:p>
            <a:r>
              <a:rPr lang="en-US" dirty="0"/>
              <a:t>There are following steps in the formation of cell wall.</a:t>
            </a:r>
          </a:p>
          <a:p>
            <a:r>
              <a:rPr lang="en-US" dirty="0"/>
              <a:t>During </a:t>
            </a:r>
            <a:r>
              <a:rPr lang="en-US" dirty="0" err="1"/>
              <a:t>telophase</a:t>
            </a:r>
            <a:r>
              <a:rPr lang="en-US" dirty="0"/>
              <a:t> stage of mitosis ,</a:t>
            </a:r>
            <a:r>
              <a:rPr lang="en-US" dirty="0" err="1"/>
              <a:t>phragmoplast</a:t>
            </a:r>
            <a:r>
              <a:rPr lang="en-US" dirty="0"/>
              <a:t> widens and becomes barrel shaped .then the cell plate begins to form inside the </a:t>
            </a:r>
            <a:r>
              <a:rPr lang="en-US" dirty="0" err="1"/>
              <a:t>phragmoplast</a:t>
            </a:r>
            <a:r>
              <a:rPr lang="en-US" dirty="0"/>
              <a:t> on the equatorial plane .</a:t>
            </a:r>
          </a:p>
          <a:p>
            <a:r>
              <a:rPr lang="en-US" dirty="0"/>
              <a:t>During the </a:t>
            </a:r>
            <a:r>
              <a:rPr lang="en-US" dirty="0" err="1"/>
              <a:t>telophase</a:t>
            </a:r>
            <a:r>
              <a:rPr lang="en-US" dirty="0"/>
              <a:t> the </a:t>
            </a:r>
            <a:r>
              <a:rPr lang="en-US" dirty="0" err="1"/>
              <a:t>phragmosome</a:t>
            </a:r>
            <a:r>
              <a:rPr lang="en-US" dirty="0"/>
              <a:t> ,a flattened membranous vesicle containing cell wall components ,forms across the cell within a cytoskeletal array called the </a:t>
            </a:r>
            <a:r>
              <a:rPr lang="en-US" dirty="0" err="1"/>
              <a:t>phragmoplast</a:t>
            </a:r>
            <a:r>
              <a:rPr lang="en-US" dirty="0"/>
              <a:t>.</a:t>
            </a:r>
          </a:p>
          <a:p>
            <a:r>
              <a:rPr lang="en-US" dirty="0"/>
              <a:t>In the area where the cell plate is formed ,the </a:t>
            </a:r>
            <a:r>
              <a:rPr lang="en-US" dirty="0" err="1"/>
              <a:t>fibres</a:t>
            </a:r>
            <a:r>
              <a:rPr lang="en-US" dirty="0"/>
              <a:t> of </a:t>
            </a:r>
            <a:r>
              <a:rPr lang="en-US" dirty="0" err="1"/>
              <a:t>phragmoplast</a:t>
            </a:r>
            <a:r>
              <a:rPr lang="en-US" dirty="0"/>
              <a:t> becomes indistinct and are restricted to the circumference of the cell plate.</a:t>
            </a:r>
          </a:p>
        </p:txBody>
      </p:sp>
    </p:spTree>
    <p:extLst>
      <p:ext uri="{BB962C8B-B14F-4D97-AF65-F5344CB8AC3E}">
        <p14:creationId xmlns:p14="http://schemas.microsoft.com/office/powerpoint/2010/main" val="2374611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A3B97-4275-43E0-9F51-A62009689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2"/>
            <a:ext cx="8839200" cy="6553199"/>
          </a:xfrm>
          <a:prstGeom prst="rect">
            <a:avLst/>
          </a:prstGeom>
        </p:spPr>
      </p:pic>
    </p:spTree>
    <p:extLst>
      <p:ext uri="{BB962C8B-B14F-4D97-AF65-F5344CB8AC3E}">
        <p14:creationId xmlns:p14="http://schemas.microsoft.com/office/powerpoint/2010/main" val="95629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4997-7E4C-4C51-8798-37EA04BA1086}"/>
              </a:ext>
            </a:extLst>
          </p:cNvPr>
          <p:cNvSpPr>
            <a:spLocks noGrp="1"/>
          </p:cNvSpPr>
          <p:nvPr>
            <p:ph type="title"/>
          </p:nvPr>
        </p:nvSpPr>
        <p:spPr/>
        <p:txBody>
          <a:bodyPr>
            <a:normAutofit/>
          </a:bodyPr>
          <a:lstStyle/>
          <a:p>
            <a:r>
              <a:rPr lang="en-US" sz="4400" dirty="0"/>
              <a:t> </a:t>
            </a:r>
            <a:r>
              <a:rPr lang="en-US" b="1" dirty="0"/>
              <a:t>Stroma</a:t>
            </a:r>
            <a:br>
              <a:rPr lang="en-US" dirty="0"/>
            </a:br>
            <a:endParaRPr lang="en-US" dirty="0"/>
          </a:p>
        </p:txBody>
      </p:sp>
      <p:sp>
        <p:nvSpPr>
          <p:cNvPr id="3" name="Content Placeholder 2">
            <a:extLst>
              <a:ext uri="{FF2B5EF4-FFF2-40B4-BE49-F238E27FC236}">
                <a16:creationId xmlns:a16="http://schemas.microsoft.com/office/drawing/2014/main" id="{15BF35C4-EF3F-48A1-9299-76C67FDAAFF5}"/>
              </a:ext>
            </a:extLst>
          </p:cNvPr>
          <p:cNvSpPr>
            <a:spLocks noGrp="1"/>
          </p:cNvSpPr>
          <p:nvPr>
            <p:ph sz="half" idx="1"/>
          </p:nvPr>
        </p:nvSpPr>
        <p:spPr>
          <a:xfrm>
            <a:off x="1828800" y="1295400"/>
            <a:ext cx="5638800" cy="5410200"/>
          </a:xfrm>
        </p:spPr>
        <p:txBody>
          <a:bodyPr>
            <a:normAutofit/>
          </a:bodyPr>
          <a:lstStyle/>
          <a:p>
            <a:pPr marL="0" indent="0">
              <a:buNone/>
            </a:pPr>
            <a:r>
              <a:rPr lang="en-US" sz="2400" dirty="0"/>
              <a:t> </a:t>
            </a:r>
            <a:endParaRPr lang="en-US" dirty="0"/>
          </a:p>
          <a:p>
            <a:pPr lvl="0"/>
            <a:r>
              <a:rPr lang="en-US" sz="2400" dirty="0"/>
              <a:t>The inner membrane encloses a matrix, the stroma which contains small cylindri­cal structures called grana. Most chloroplasts con­tain 10-100 grana.</a:t>
            </a:r>
          </a:p>
          <a:p>
            <a:pPr lvl="0"/>
            <a:r>
              <a:rPr lang="en-US" sz="2400" dirty="0"/>
              <a:t>Electron dense bodies, osmophilic granules along with ribosomes, circular DNA, RNA and soluble enzymes are also present in the matrix of the stroma.</a:t>
            </a:r>
          </a:p>
          <a:p>
            <a:pPr marL="0" lvl="0" indent="0">
              <a:buNone/>
            </a:pPr>
            <a:endParaRPr lang="en-US" sz="2800" dirty="0"/>
          </a:p>
          <a:p>
            <a:pPr marL="0" indent="0">
              <a:buNone/>
            </a:pPr>
            <a:endParaRPr lang="en-US" sz="2800" dirty="0"/>
          </a:p>
          <a:p>
            <a:endParaRPr lang="en-US" dirty="0"/>
          </a:p>
        </p:txBody>
      </p:sp>
      <p:pic>
        <p:nvPicPr>
          <p:cNvPr id="5" name="Content Placeholder 4" descr="The Grana and Thylakoids">
            <a:extLst>
              <a:ext uri="{FF2B5EF4-FFF2-40B4-BE49-F238E27FC236}">
                <a16:creationId xmlns:a16="http://schemas.microsoft.com/office/drawing/2014/main" id="{BE187A22-ACF3-47C8-A519-9090F09951F2}"/>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53248" y="1447800"/>
            <a:ext cx="4495800" cy="4876800"/>
          </a:xfrm>
          <a:prstGeom prst="rect">
            <a:avLst/>
          </a:prstGeom>
          <a:noFill/>
          <a:ln>
            <a:noFill/>
          </a:ln>
        </p:spPr>
      </p:pic>
      <p:sp>
        <p:nvSpPr>
          <p:cNvPr id="4" name="Slide Number Placeholder 3">
            <a:extLst>
              <a:ext uri="{FF2B5EF4-FFF2-40B4-BE49-F238E27FC236}">
                <a16:creationId xmlns:a16="http://schemas.microsoft.com/office/drawing/2014/main" id="{AC393348-C838-4083-9BFA-F49346A1FC5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5971983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the cell plate is completely formed </a:t>
            </a:r>
            <a:r>
              <a:rPr lang="en-US" dirty="0" err="1"/>
              <a:t>phragmoplast</a:t>
            </a:r>
            <a:endParaRPr lang="en-US" dirty="0"/>
          </a:p>
          <a:p>
            <a:pPr marL="0" indent="0">
              <a:buNone/>
            </a:pPr>
            <a:r>
              <a:rPr lang="en-US" dirty="0"/>
              <a:t>    disappears  completely .</a:t>
            </a:r>
          </a:p>
          <a:p>
            <a:r>
              <a:rPr lang="en-US" dirty="0"/>
              <a:t>At this stage ,thin lamellae are laid down by the daughter protoplast on both sides of cell plate .</a:t>
            </a:r>
          </a:p>
          <a:p>
            <a:r>
              <a:rPr lang="en-US" dirty="0"/>
              <a:t>Then, lamellae ,primary and secondary walls are deposited depending on the age of cell.</a:t>
            </a:r>
          </a:p>
          <a:p>
            <a:r>
              <a:rPr lang="en-US" b="1" u="sng" dirty="0"/>
              <a:t>Growth of cell wall:</a:t>
            </a:r>
          </a:p>
          <a:p>
            <a:r>
              <a:rPr lang="en-US" dirty="0"/>
              <a:t>just after the formation ,the cell wall is very thin ad delicate .late it grows by deposition of substances . </a:t>
            </a:r>
          </a:p>
        </p:txBody>
      </p:sp>
    </p:spTree>
    <p:extLst>
      <p:ext uri="{BB962C8B-B14F-4D97-AF65-F5344CB8AC3E}">
        <p14:creationId xmlns:p14="http://schemas.microsoft.com/office/powerpoint/2010/main" val="5455048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growth of cell wall occurs by two methods:</a:t>
            </a:r>
          </a:p>
          <a:p>
            <a:pPr marL="0" indent="0">
              <a:buNone/>
            </a:pPr>
            <a:r>
              <a:rPr lang="en-US" b="1" dirty="0"/>
              <a:t>Intussusception  </a:t>
            </a:r>
          </a:p>
          <a:p>
            <a:pPr marL="0" indent="0">
              <a:buNone/>
            </a:pPr>
            <a:r>
              <a:rPr lang="en-US" dirty="0"/>
              <a:t>The growth that occurs by deposition of cell wall material into the spaces within in cell wall is called as intussusception .</a:t>
            </a:r>
          </a:p>
          <a:p>
            <a:r>
              <a:rPr lang="en-US" dirty="0"/>
              <a:t>As a result the surface area of cell wall increases .</a:t>
            </a:r>
          </a:p>
          <a:p>
            <a:pPr marL="0" indent="0">
              <a:buNone/>
            </a:pPr>
            <a:r>
              <a:rPr lang="en-US" dirty="0"/>
              <a:t> </a:t>
            </a:r>
            <a:r>
              <a:rPr lang="en-US" b="1" dirty="0"/>
              <a:t>Apposition:</a:t>
            </a:r>
          </a:p>
          <a:p>
            <a:r>
              <a:rPr lang="en-US" dirty="0"/>
              <a:t>New cell wall materia</a:t>
            </a:r>
            <a:r>
              <a:rPr lang="en-US" b="1" dirty="0"/>
              <a:t>ls</a:t>
            </a:r>
            <a:r>
              <a:rPr lang="en-US" dirty="0"/>
              <a:t> deposited on the surface of the existing cell wall in the form of thin layers .</a:t>
            </a:r>
          </a:p>
          <a:p>
            <a:r>
              <a:rPr lang="en-US" dirty="0"/>
              <a:t>It results in the increase in the thickness of the </a:t>
            </a:r>
            <a:r>
              <a:rPr lang="en-US" dirty="0" err="1"/>
              <a:t>exixting</a:t>
            </a:r>
            <a:r>
              <a:rPr lang="en-US" dirty="0"/>
              <a:t> cell wall .</a:t>
            </a:r>
          </a:p>
          <a:p>
            <a:r>
              <a:rPr lang="en-US" dirty="0"/>
              <a:t>Apposition is also called accretion.</a:t>
            </a:r>
          </a:p>
        </p:txBody>
      </p:sp>
    </p:spTree>
    <p:extLst>
      <p:ext uri="{BB962C8B-B14F-4D97-AF65-F5344CB8AC3E}">
        <p14:creationId xmlns:p14="http://schemas.microsoft.com/office/powerpoint/2010/main" val="3944550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3"/>
          <p:cNvPicPr>
            <a:picLocks noChangeAspect="1"/>
          </p:cNvPicPr>
          <p:nvPr/>
        </p:nvPicPr>
        <p:blipFill rotWithShape="1">
          <a:blip r:embed="rId2"/>
          <a:srcRect b="7597"/>
          <a:stretch>
            <a:fillRect/>
          </a:stretch>
        </p:blipFill>
        <p:spPr>
          <a:xfrm>
            <a:off x="0" y="0"/>
            <a:ext cx="12192000" cy="6858000"/>
          </a:xfrm>
          <a:prstGeom prst="rect">
            <a:avLst/>
          </a:prstGeom>
        </p:spPr>
      </p:pic>
      <p:sp>
        <p:nvSpPr>
          <p:cNvPr id="1048679" name="Title 4"/>
          <p:cNvSpPr>
            <a:spLocks noGrp="1"/>
          </p:cNvSpPr>
          <p:nvPr>
            <p:ph type="ctrTitle"/>
          </p:nvPr>
        </p:nvSpPr>
        <p:spPr/>
        <p:txBody>
          <a:bodyPr>
            <a:normAutofit/>
          </a:bodyPr>
          <a:lstStyle/>
          <a:p>
            <a:r>
              <a:rPr lang="en-US" sz="8800" b="1" dirty="0">
                <a:solidFill>
                  <a:srgbClr val="FFC000"/>
                </a:solidFill>
              </a:rPr>
              <a:t>cytoplasm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r>
              <a:rPr lang="en-US" b="1" dirty="0">
                <a:solidFill>
                  <a:schemeClr val="accent4">
                    <a:lumMod val="40000"/>
                    <a:lumOff val="60000"/>
                  </a:schemeClr>
                </a:solidFill>
              </a:rPr>
              <a:t>Definition</a:t>
            </a:r>
          </a:p>
        </p:txBody>
      </p:sp>
      <p:sp>
        <p:nvSpPr>
          <p:cNvPr id="1048686" name="Content Placeholder 2"/>
          <p:cNvSpPr>
            <a:spLocks noGrp="1"/>
          </p:cNvSpPr>
          <p:nvPr>
            <p:ph idx="1"/>
          </p:nvPr>
        </p:nvSpPr>
        <p:spPr>
          <a:xfrm>
            <a:off x="1141412" y="1850065"/>
            <a:ext cx="6064931" cy="4763386"/>
          </a:xfrm>
        </p:spPr>
        <p:txBody>
          <a:bodyPr>
            <a:normAutofit/>
          </a:bodyPr>
          <a:lstStyle/>
          <a:p>
            <a:r>
              <a:rPr lang="en-US" dirty="0"/>
              <a:t>Cytoplasm, the semifluid substance of a cell that is external to the nuclear membrane and internal to the cellular membrane, sometimes described as the non-nuclear content of protoplasm.</a:t>
            </a:r>
          </a:p>
          <a:p>
            <a:r>
              <a:rPr lang="en-US" dirty="0"/>
              <a:t>"Cytoplasm" is sometimes used to refer to only the fluid that is not compartmentalized into organelles (membrane-bounded, distinct compartments).</a:t>
            </a:r>
          </a:p>
          <a:p>
            <a:endParaRPr lang="en-US" dirty="0"/>
          </a:p>
        </p:txBody>
      </p:sp>
      <p:pic>
        <p:nvPicPr>
          <p:cNvPr id="2097155" name="Picture 3"/>
          <p:cNvPicPr>
            <a:picLocks noChangeAspect="1"/>
          </p:cNvPicPr>
          <p:nvPr/>
        </p:nvPicPr>
        <p:blipFill>
          <a:blip r:embed="rId2"/>
          <a:stretch>
            <a:fillRect/>
          </a:stretch>
        </p:blipFill>
        <p:spPr>
          <a:xfrm>
            <a:off x="7206343" y="2097088"/>
            <a:ext cx="4169228" cy="3190021"/>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r>
              <a:rPr lang="en-US" b="1" dirty="0">
                <a:solidFill>
                  <a:schemeClr val="accent4">
                    <a:lumMod val="40000"/>
                    <a:lumOff val="60000"/>
                  </a:schemeClr>
                </a:solidFill>
              </a:rPr>
              <a:t>History of Cytoplasm</a:t>
            </a:r>
          </a:p>
        </p:txBody>
      </p:sp>
      <p:sp>
        <p:nvSpPr>
          <p:cNvPr id="1048688" name="Content Placeholder 2"/>
          <p:cNvSpPr>
            <a:spLocks noGrp="1"/>
          </p:cNvSpPr>
          <p:nvPr>
            <p:ph idx="1"/>
          </p:nvPr>
        </p:nvSpPr>
        <p:spPr/>
        <p:txBody>
          <a:bodyPr/>
          <a:lstStyle/>
          <a:p>
            <a:r>
              <a:rPr lang="en-US" dirty="0"/>
              <a:t>The term was introduced by Rudolf von Kolliker in 1863, originally as a synonym for protoplasm, but later it has come to mean the cell substance and organelles outside the nucleus.</a:t>
            </a:r>
          </a:p>
          <a:p>
            <a:r>
              <a:rPr lang="en-US" dirty="0"/>
              <a:t>The cell was discovered by Robert Hooke in 1665 that made studies on strains of cork using a microscope. ... Cytoplasm's discovery was in 1831, by Robert Brown, and in 1874 received the actual name: cytoplasm.</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b="1" dirty="0">
                <a:solidFill>
                  <a:schemeClr val="accent4">
                    <a:lumMod val="40000"/>
                    <a:lumOff val="60000"/>
                  </a:schemeClr>
                </a:solidFill>
              </a:rPr>
              <a:t>Composition of Cytoplasm</a:t>
            </a:r>
          </a:p>
        </p:txBody>
      </p:sp>
      <p:sp>
        <p:nvSpPr>
          <p:cNvPr id="1048690" name="Content Placeholder 2"/>
          <p:cNvSpPr>
            <a:spLocks noGrp="1"/>
          </p:cNvSpPr>
          <p:nvPr>
            <p:ph idx="1"/>
          </p:nvPr>
        </p:nvSpPr>
        <p:spPr>
          <a:xfrm>
            <a:off x="1141412" y="2249486"/>
            <a:ext cx="9905999" cy="3989995"/>
          </a:xfrm>
        </p:spPr>
        <p:txBody>
          <a:bodyPr/>
          <a:lstStyle/>
          <a:p>
            <a:r>
              <a:rPr lang="en-US" dirty="0"/>
              <a:t>It is composed of:</a:t>
            </a:r>
          </a:p>
          <a:p>
            <a:r>
              <a:rPr lang="en-US" dirty="0"/>
              <a:t> Water (about 85 %),</a:t>
            </a:r>
          </a:p>
          <a:p>
            <a:r>
              <a:rPr lang="en-US" dirty="0"/>
              <a:t> Proteins (10 to 15 %)</a:t>
            </a:r>
          </a:p>
          <a:p>
            <a:r>
              <a:rPr lang="en-US" dirty="0"/>
              <a:t>Lipids (2 to 4 %), nucleic acids, inorganic salts and polysaccharides in smaller amounts. Organelles are also part of the cytoplasm. The cytoplasm makes up nine-tenths of the entire cell.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p:txBody>
          <a:bodyPr/>
          <a:lstStyle/>
          <a:p>
            <a:r>
              <a:rPr lang="en-US" b="1" dirty="0">
                <a:solidFill>
                  <a:schemeClr val="accent4">
                    <a:lumMod val="40000"/>
                    <a:lumOff val="60000"/>
                  </a:schemeClr>
                </a:solidFill>
              </a:rPr>
              <a:t>Physical and chemical features of Cytoplasm</a:t>
            </a:r>
          </a:p>
        </p:txBody>
      </p:sp>
      <p:sp>
        <p:nvSpPr>
          <p:cNvPr id="1048692" name="Content Placeholder 2"/>
          <p:cNvSpPr>
            <a:spLocks noGrp="1"/>
          </p:cNvSpPr>
          <p:nvPr>
            <p:ph idx="1"/>
          </p:nvPr>
        </p:nvSpPr>
        <p:spPr>
          <a:xfrm>
            <a:off x="1141412" y="2097088"/>
            <a:ext cx="9905999" cy="4423455"/>
          </a:xfrm>
        </p:spPr>
        <p:txBody>
          <a:bodyPr>
            <a:normAutofit/>
          </a:bodyPr>
          <a:lstStyle/>
          <a:p>
            <a:r>
              <a:rPr lang="en-US" dirty="0"/>
              <a:t>Cytoplasm is colloidal </a:t>
            </a:r>
          </a:p>
          <a:p>
            <a:r>
              <a:rPr lang="en-US" dirty="0"/>
              <a:t>Contains a mixture of insoluble granules and organic substances</a:t>
            </a:r>
          </a:p>
          <a:p>
            <a:r>
              <a:rPr lang="en-US" dirty="0"/>
              <a:t>The outer layer called the ectoplasm</a:t>
            </a:r>
          </a:p>
          <a:p>
            <a:r>
              <a:rPr lang="en-US" dirty="0"/>
              <a:t> Near the periphery, is called </a:t>
            </a:r>
            <a:r>
              <a:rPr lang="en-US" b="1" dirty="0"/>
              <a:t>plasmogel</a:t>
            </a:r>
            <a:r>
              <a:rPr lang="en-US" dirty="0"/>
              <a:t> due to its thick and jelly-like nature. The area of the cytoplasm near the nucleus is called the </a:t>
            </a:r>
            <a:r>
              <a:rPr lang="en-US" b="1" dirty="0"/>
              <a:t>plamosol</a:t>
            </a:r>
            <a:r>
              <a:rPr lang="en-US" dirty="0"/>
              <a:t> and is less viscous in nature</a:t>
            </a:r>
          </a:p>
          <a:p>
            <a:r>
              <a:rPr lang="en-US" dirty="0"/>
              <a:t> 20-50% of cytoplasmic proteins like enzymes</a:t>
            </a:r>
          </a:p>
        </p:txBody>
      </p:sp>
      <p:pic>
        <p:nvPicPr>
          <p:cNvPr id="2097156" name="Picture 3"/>
          <p:cNvPicPr>
            <a:picLocks noChangeAspect="1"/>
          </p:cNvPicPr>
          <p:nvPr/>
        </p:nvPicPr>
        <p:blipFill>
          <a:blip r:embed="rId2"/>
          <a:stretch>
            <a:fillRect/>
          </a:stretch>
        </p:blipFill>
        <p:spPr>
          <a:xfrm>
            <a:off x="8973292" y="4637315"/>
            <a:ext cx="2455348" cy="2220685"/>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
          <p:cNvSpPr>
            <a:spLocks noGrp="1"/>
          </p:cNvSpPr>
          <p:nvPr>
            <p:ph type="title"/>
          </p:nvPr>
        </p:nvSpPr>
        <p:spPr/>
        <p:txBody>
          <a:bodyPr/>
          <a:lstStyle/>
          <a:p>
            <a:r>
              <a:rPr lang="en-US" b="1" dirty="0">
                <a:solidFill>
                  <a:schemeClr val="accent4">
                    <a:lumMod val="40000"/>
                    <a:lumOff val="60000"/>
                  </a:schemeClr>
                </a:solidFill>
              </a:rPr>
              <a:t>Location Of cytoplasm</a:t>
            </a:r>
          </a:p>
        </p:txBody>
      </p:sp>
      <p:sp>
        <p:nvSpPr>
          <p:cNvPr id="1048694" name="Content Placeholder 2"/>
          <p:cNvSpPr>
            <a:spLocks noGrp="1"/>
          </p:cNvSpPr>
          <p:nvPr>
            <p:ph idx="1"/>
          </p:nvPr>
        </p:nvSpPr>
        <p:spPr>
          <a:xfrm>
            <a:off x="1141412" y="2249487"/>
            <a:ext cx="9905999" cy="4204476"/>
          </a:xfrm>
        </p:spPr>
        <p:txBody>
          <a:bodyPr/>
          <a:lstStyle/>
          <a:p>
            <a:r>
              <a:rPr lang="en-US" b="1" dirty="0"/>
              <a:t>In </a:t>
            </a:r>
            <a:r>
              <a:rPr lang="en-US" b="1" dirty="0">
                <a:solidFill>
                  <a:srgbClr val="FFFF00"/>
                </a:solidFill>
              </a:rPr>
              <a:t>eukaryotic cells </a:t>
            </a:r>
            <a:r>
              <a:rPr lang="en-US" dirty="0"/>
              <a:t>contain a membrane-bound nucleus. This nuclear envelope separates the nucleus from the other parts of the cell. As a result, the cytoplasm is restricted to the space between the nuclear membrane and the cell membrane.</a:t>
            </a:r>
          </a:p>
          <a:p>
            <a:r>
              <a:rPr lang="en-US" b="1" dirty="0"/>
              <a:t>In </a:t>
            </a:r>
            <a:r>
              <a:rPr lang="en-US" b="1" dirty="0">
                <a:solidFill>
                  <a:srgbClr val="FFFF00"/>
                </a:solidFill>
              </a:rPr>
              <a:t>prokaryotic cells </a:t>
            </a:r>
            <a:r>
              <a:rPr lang="en-US" dirty="0"/>
              <a:t>the cytoplasm occupies the entire cell environment (within the plasma membrane). In this case, all cellular components/organelles, including the genetic material, are suspended in the cytoplasm.</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p:txBody>
          <a:bodyPr/>
          <a:lstStyle/>
          <a:p>
            <a:r>
              <a:rPr lang="en-US" b="1" dirty="0">
                <a:solidFill>
                  <a:schemeClr val="accent4">
                    <a:lumMod val="40000"/>
                    <a:lumOff val="60000"/>
                  </a:schemeClr>
                </a:solidFill>
              </a:rPr>
              <a:t>Difference between Cytoplasm and Protoplasm</a:t>
            </a:r>
          </a:p>
        </p:txBody>
      </p:sp>
      <p:sp>
        <p:nvSpPr>
          <p:cNvPr id="1048702" name="Content Placeholder 3"/>
          <p:cNvSpPr>
            <a:spLocks noGrp="1"/>
          </p:cNvSpPr>
          <p:nvPr>
            <p:ph sz="half" idx="1"/>
          </p:nvPr>
        </p:nvSpPr>
        <p:spPr>
          <a:xfrm>
            <a:off x="1141410" y="2249486"/>
            <a:ext cx="4878389" cy="3438933"/>
          </a:xfrm>
        </p:spPr>
        <p:txBody>
          <a:bodyPr>
            <a:normAutofit fontScale="95833"/>
          </a:bodyPr>
          <a:lstStyle/>
          <a:p>
            <a:r>
              <a:rPr lang="en-US" b="1" dirty="0">
                <a:solidFill>
                  <a:srgbClr val="FFFF00"/>
                </a:solidFill>
              </a:rPr>
              <a:t>Protoplasm</a:t>
            </a:r>
            <a:r>
              <a:rPr lang="en-US" dirty="0"/>
              <a:t> is considered as the living substance inside the cell. It is a complex, translucent substance which is semi-fluid in consistency and composed mainly of nucleic acids, proteins, lipids, carbohydrates and inorganic salts.</a:t>
            </a:r>
          </a:p>
        </p:txBody>
      </p:sp>
      <p:sp>
        <p:nvSpPr>
          <p:cNvPr id="1048703" name="Content Placeholder 4"/>
          <p:cNvSpPr>
            <a:spLocks noGrp="1"/>
          </p:cNvSpPr>
          <p:nvPr>
            <p:ph sz="half" idx="2"/>
          </p:nvPr>
        </p:nvSpPr>
        <p:spPr>
          <a:xfrm>
            <a:off x="6172200" y="2249485"/>
            <a:ext cx="4875211" cy="3989995"/>
          </a:xfrm>
        </p:spPr>
        <p:txBody>
          <a:bodyPr>
            <a:normAutofit fontScale="95833"/>
          </a:bodyPr>
          <a:lstStyle/>
          <a:p>
            <a:r>
              <a:rPr lang="en-US" b="1" dirty="0">
                <a:solidFill>
                  <a:srgbClr val="FFFF00"/>
                </a:solidFill>
              </a:rPr>
              <a:t>Cytoplasm</a:t>
            </a:r>
            <a:r>
              <a:rPr lang="en-US" dirty="0"/>
              <a:t> is a thick solution that fills each cell and is enclosed by the cell membrane. It is mainly composed of water, salts, and proteins.</a:t>
            </a:r>
          </a:p>
        </p:txBody>
      </p:sp>
      <p:pic>
        <p:nvPicPr>
          <p:cNvPr id="2097157" name="Picture 5"/>
          <p:cNvPicPr>
            <a:picLocks noChangeAspect="1"/>
          </p:cNvPicPr>
          <p:nvPr/>
        </p:nvPicPr>
        <p:blipFill>
          <a:blip r:embed="rId2"/>
          <a:stretch>
            <a:fillRect/>
          </a:stretch>
        </p:blipFill>
        <p:spPr>
          <a:xfrm>
            <a:off x="6019799" y="4550735"/>
            <a:ext cx="4201963" cy="219848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ext Placeholder 8"/>
          <p:cNvSpPr>
            <a:spLocks noGrp="1"/>
          </p:cNvSpPr>
          <p:nvPr>
            <p:ph type="body" idx="1"/>
          </p:nvPr>
        </p:nvSpPr>
        <p:spPr>
          <a:xfrm>
            <a:off x="1370019" y="616688"/>
            <a:ext cx="4649783" cy="1020726"/>
          </a:xfrm>
        </p:spPr>
        <p:txBody>
          <a:bodyPr>
            <a:normAutofit/>
          </a:bodyPr>
          <a:lstStyle/>
          <a:p>
            <a:r>
              <a:rPr lang="en-US" sz="3200" b="1" dirty="0">
                <a:solidFill>
                  <a:srgbClr val="FFFF00"/>
                </a:solidFill>
              </a:rPr>
              <a:t>Protoplasm</a:t>
            </a:r>
          </a:p>
        </p:txBody>
      </p:sp>
      <p:sp>
        <p:nvSpPr>
          <p:cNvPr id="1048713" name="Content Placeholder 9"/>
          <p:cNvSpPr>
            <a:spLocks noGrp="1"/>
          </p:cNvSpPr>
          <p:nvPr>
            <p:ph sz="half" idx="2"/>
          </p:nvPr>
        </p:nvSpPr>
        <p:spPr>
          <a:xfrm>
            <a:off x="1141410" y="1786270"/>
            <a:ext cx="4878391" cy="4848446"/>
          </a:xfrm>
        </p:spPr>
        <p:txBody>
          <a:bodyPr>
            <a:normAutofit fontScale="88333" lnSpcReduction="10000"/>
          </a:bodyPr>
          <a:lstStyle/>
          <a:p>
            <a:r>
              <a:rPr lang="en-US" dirty="0"/>
              <a:t>The protoplasm of a cell consists of nucleus, cell membrane and cytoplasm.</a:t>
            </a:r>
          </a:p>
          <a:p>
            <a:r>
              <a:rPr lang="en-US" dirty="0"/>
              <a:t>The protoplasm is bound by a plasma membrane or cell membrane on all sides.</a:t>
            </a:r>
          </a:p>
          <a:p>
            <a:r>
              <a:rPr lang="en-US" dirty="0"/>
              <a:t>Protoplasm has a nucleus.</a:t>
            </a:r>
          </a:p>
          <a:p>
            <a:r>
              <a:rPr lang="en-US" dirty="0"/>
              <a:t>The protoplasm is a viscous, viscid substance with jelly-like consistency where many biological and chemical cellular processes take place. </a:t>
            </a:r>
          </a:p>
        </p:txBody>
      </p:sp>
      <p:sp>
        <p:nvSpPr>
          <p:cNvPr id="1048714" name="Text Placeholder 10"/>
          <p:cNvSpPr>
            <a:spLocks noGrp="1"/>
          </p:cNvSpPr>
          <p:nvPr>
            <p:ph type="body" sz="quarter" idx="3"/>
          </p:nvPr>
        </p:nvSpPr>
        <p:spPr>
          <a:xfrm>
            <a:off x="6400808" y="616689"/>
            <a:ext cx="4646602" cy="1020726"/>
          </a:xfrm>
        </p:spPr>
        <p:txBody>
          <a:bodyPr>
            <a:normAutofit/>
          </a:bodyPr>
          <a:lstStyle/>
          <a:p>
            <a:r>
              <a:rPr lang="en-US" sz="3200" b="1" dirty="0">
                <a:solidFill>
                  <a:srgbClr val="FFFF00"/>
                </a:solidFill>
              </a:rPr>
              <a:t>Cytoplasm</a:t>
            </a:r>
          </a:p>
        </p:txBody>
      </p:sp>
      <p:sp>
        <p:nvSpPr>
          <p:cNvPr id="1048715" name="Content Placeholder 11"/>
          <p:cNvSpPr>
            <a:spLocks noGrp="1"/>
          </p:cNvSpPr>
          <p:nvPr>
            <p:ph sz="quarter" idx="4"/>
          </p:nvPr>
        </p:nvSpPr>
        <p:spPr>
          <a:xfrm>
            <a:off x="6172200" y="1786271"/>
            <a:ext cx="4875210" cy="4348714"/>
          </a:xfrm>
        </p:spPr>
        <p:txBody>
          <a:bodyPr>
            <a:normAutofit fontScale="88333" lnSpcReduction="10000"/>
          </a:bodyPr>
          <a:lstStyle/>
          <a:p>
            <a:r>
              <a:rPr lang="en-US" dirty="0"/>
              <a:t>The cytoplasm consists of cytosol, organelles and inclusions </a:t>
            </a:r>
          </a:p>
          <a:p>
            <a:r>
              <a:rPr lang="en-US" dirty="0"/>
              <a:t>cytoplasm is the substance which is present surrounding the nucleus within a cell.</a:t>
            </a:r>
          </a:p>
          <a:p>
            <a:r>
              <a:rPr lang="en-US" dirty="0"/>
              <a:t>Cytoplasm does not have a nucleus.</a:t>
            </a:r>
          </a:p>
          <a:p>
            <a:r>
              <a:rPr lang="en-US" dirty="0"/>
              <a:t>Cytoplasm is an organelle of the protoplasm which consists of mainly water and other substances like proteins, food reserves and metabolic wastes.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8294</Words>
  <Application>Microsoft Office PowerPoint</Application>
  <PresentationFormat>Widescreen</PresentationFormat>
  <Paragraphs>653</Paragraphs>
  <Slides>128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128</vt:i4>
      </vt:variant>
    </vt:vector>
  </HeadingPairs>
  <TitlesOfParts>
    <vt:vector size="134" baseType="lpstr">
      <vt:lpstr>Arial</vt:lpstr>
      <vt:lpstr>Calibri</vt:lpstr>
      <vt:lpstr>Calibri Light</vt:lpstr>
      <vt:lpstr>Times New Roman</vt:lpstr>
      <vt:lpstr>Wingdings</vt:lpstr>
      <vt:lpstr>Office Theme</vt:lpstr>
      <vt:lpstr>Plant cell organelles</vt:lpstr>
      <vt:lpstr>PLASTIDS </vt:lpstr>
      <vt:lpstr>DEFINITION: </vt:lpstr>
      <vt:lpstr>HISTORY </vt:lpstr>
      <vt:lpstr>ORIGIN OF PLASTIDS </vt:lpstr>
      <vt:lpstr>Primary endosymbiosis.  </vt:lpstr>
      <vt:lpstr>Secondary endosymbiosis. </vt:lpstr>
      <vt:lpstr>STRUCTURE OF PLASTIDS </vt:lpstr>
      <vt:lpstr> Stroma </vt:lpstr>
      <vt:lpstr>The Grana and Thylakoids </vt:lpstr>
      <vt:lpstr>Membranes of chloroplasts </vt:lpstr>
      <vt:lpstr>Plastoglobuli</vt:lpstr>
      <vt:lpstr>Quantosomes </vt:lpstr>
      <vt:lpstr>INHERITANCE OF PLASTIDS IN PLANTS </vt:lpstr>
      <vt:lpstr>CONT…</vt:lpstr>
      <vt:lpstr>TYPES OF PLASTIDS</vt:lpstr>
      <vt:lpstr>Proplastids</vt:lpstr>
      <vt:lpstr>Chloroplasts:  </vt:lpstr>
      <vt:lpstr>Pigments in chloroplasts </vt:lpstr>
      <vt:lpstr>CHROMOPLASTS: </vt:lpstr>
      <vt:lpstr>CONT…</vt:lpstr>
      <vt:lpstr>There are two types of chromoplasts which include: </vt:lpstr>
      <vt:lpstr>Based on their structures, chromoplasts are categorized as follows: </vt:lpstr>
      <vt:lpstr>Leucoplasts :  </vt:lpstr>
      <vt:lpstr>Location in plants and function</vt:lpstr>
      <vt:lpstr>Leucoplasts are classified into three groups:</vt:lpstr>
      <vt:lpstr>Amyloplast </vt:lpstr>
      <vt:lpstr>Function of Amyloplasts </vt:lpstr>
      <vt:lpstr>Oleoplastos </vt:lpstr>
      <vt:lpstr>Proteinoplast </vt:lpstr>
      <vt:lpstr>CONT…</vt:lpstr>
      <vt:lpstr>Gerontoplasts </vt:lpstr>
      <vt:lpstr>CONT…</vt:lpstr>
      <vt:lpstr>GENOME OF PLASTIDS </vt:lpstr>
      <vt:lpstr>ROLE OF GENES AND PROTIENS N PLASTID GENOME</vt:lpstr>
      <vt:lpstr>Units of kilobase pairs in plastid genome</vt:lpstr>
      <vt:lpstr> Stromules </vt:lpstr>
      <vt:lpstr>Plastid nucleoids </vt:lpstr>
      <vt:lpstr> MECHANISM OF REACTIONS IN PLASTIDS  </vt:lpstr>
      <vt:lpstr>Photosystem and reaction center </vt:lpstr>
      <vt:lpstr>Cont…</vt:lpstr>
      <vt:lpstr>  </vt:lpstr>
      <vt:lpstr>The light reaction involves two important steps which include photolysis and photophosphorylation.  </vt:lpstr>
      <vt:lpstr>Electron Flow  </vt:lpstr>
      <vt:lpstr>Five Protein Complexes involved in Electron Transfer. </vt:lpstr>
      <vt:lpstr>PSII and PSI   </vt:lpstr>
      <vt:lpstr>Plastoquinone (PQ)  </vt:lpstr>
      <vt:lpstr>Cytochrome b6f complex </vt:lpstr>
      <vt:lpstr>Plastocyanin (PC)</vt:lpstr>
      <vt:lpstr>PSII</vt:lpstr>
      <vt:lpstr>ATP SYNTHASE</vt:lpstr>
      <vt:lpstr>DARK REACTIONS </vt:lpstr>
      <vt:lpstr>CALVIN CYCLE</vt:lpstr>
      <vt:lpstr>Fixation: </vt:lpstr>
      <vt:lpstr>Reduction: </vt:lpstr>
      <vt:lpstr>Regeneration: </vt:lpstr>
      <vt:lpstr>PowerPoint Presentation</vt:lpstr>
      <vt:lpstr>Versatile roles of plastids in plant growth and development </vt:lpstr>
      <vt:lpstr>CONT…</vt:lpstr>
      <vt:lpstr>Function of plastids </vt:lpstr>
      <vt:lpstr>CONT…</vt:lpstr>
      <vt:lpstr>Plant cell wall</vt:lpstr>
      <vt:lpstr>PLANT CELL WALL</vt:lpstr>
      <vt:lpstr>Introduction </vt:lpstr>
      <vt:lpstr>PLANT CELL WALL</vt:lpstr>
      <vt:lpstr>COMPOSITION OF CELL WALL</vt:lpstr>
      <vt:lpstr>PowerPoint Presentation</vt:lpstr>
      <vt:lpstr>PowerPoint Presentation</vt:lpstr>
      <vt:lpstr>COMPONENTS OF CELL WALL:</vt:lpstr>
      <vt:lpstr>MIDDLE LAMELLA:</vt:lpstr>
      <vt:lpstr>Secondary cell wall:</vt:lpstr>
      <vt:lpstr>TERTIARY CELL WALL;</vt:lpstr>
      <vt:lpstr>Difference between primary and secondary cell wall</vt:lpstr>
      <vt:lpstr>FUNCTIONS OF CELL WALL:</vt:lpstr>
      <vt:lpstr>Support:</vt:lpstr>
      <vt:lpstr>Communication:</vt:lpstr>
      <vt:lpstr>Regulate diffusion :</vt:lpstr>
      <vt:lpstr>PowerPoint Presentation</vt:lpstr>
      <vt:lpstr> </vt:lpstr>
      <vt:lpstr>Is the cell wall living or  dead…?</vt:lpstr>
      <vt:lpstr>PowerPoint Presentation</vt:lpstr>
      <vt:lpstr>Pits :</vt:lpstr>
      <vt:lpstr>PowerPoint Presentation</vt:lpstr>
      <vt:lpstr>Types of Pits :</vt:lpstr>
      <vt:lpstr>PowerPoint Presentation</vt:lpstr>
      <vt:lpstr>Pits and plasmodsmata :</vt:lpstr>
      <vt:lpstr>Formation of cell wall</vt:lpstr>
      <vt:lpstr>Steps:</vt:lpstr>
      <vt:lpstr>PowerPoint Presentation</vt:lpstr>
      <vt:lpstr>PowerPoint Presentation</vt:lpstr>
      <vt:lpstr>PowerPoint Presentation</vt:lpstr>
      <vt:lpstr>cytoplasm</vt:lpstr>
      <vt:lpstr>Definition</vt:lpstr>
      <vt:lpstr>History of Cytoplasm</vt:lpstr>
      <vt:lpstr>Composition of Cytoplasm</vt:lpstr>
      <vt:lpstr>Physical and chemical features of Cytoplasm</vt:lpstr>
      <vt:lpstr>Location Of cytoplasm</vt:lpstr>
      <vt:lpstr>Difference between Cytoplasm and Protoplasm</vt:lpstr>
      <vt:lpstr>PowerPoint Presentation</vt:lpstr>
      <vt:lpstr>Functional differences</vt:lpstr>
      <vt:lpstr>Nucleoplasm</vt:lpstr>
      <vt:lpstr>Cytoplasm in Eukaryotes</vt:lpstr>
      <vt:lpstr>PowerPoint Presentation</vt:lpstr>
      <vt:lpstr>Cytoplasm in Amoeba</vt:lpstr>
      <vt:lpstr>Structure of Cytoplasm</vt:lpstr>
      <vt:lpstr>1. Microtubules or Spindle apparatus</vt:lpstr>
      <vt:lpstr>Intermediate filaments </vt:lpstr>
      <vt:lpstr>Microfilaments</vt:lpstr>
      <vt:lpstr>Cytoplasm of Prokaryotic cell</vt:lpstr>
      <vt:lpstr>Cytosol  of Prokaryotic cells</vt:lpstr>
      <vt:lpstr> Inclusions of Prokaryotic Cells</vt:lpstr>
      <vt:lpstr>Cytoskeleton of Prokaryotes</vt:lpstr>
      <vt:lpstr>Primary parts of cytoplasm</vt:lpstr>
      <vt:lpstr>In Amoeba</vt:lpstr>
      <vt:lpstr>Endoplasm</vt:lpstr>
      <vt:lpstr>Ectoplasm </vt:lpstr>
      <vt:lpstr>Components</vt:lpstr>
      <vt:lpstr>Cytoplasmic inclusions</vt:lpstr>
      <vt:lpstr>Cytoplasmic Streaming</vt:lpstr>
      <vt:lpstr>Impotance of Cytoplasmic streaming</vt:lpstr>
      <vt:lpstr>Cell Membrane and Cytoplasm</vt:lpstr>
      <vt:lpstr>Functions of Cytoplasm</vt:lpstr>
      <vt:lpstr>PowerPoint Presentation</vt:lpstr>
      <vt:lpstr>PowerPoint Presentation</vt:lpstr>
      <vt:lpstr>PowerPoint Presentation</vt:lpstr>
      <vt:lpstr>PowerPoint Presentation</vt:lpstr>
      <vt:lpstr>PowerPoint Presentation</vt:lpstr>
      <vt:lpstr>Cell division: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hafsa saeed</dc:creator>
  <cp:lastModifiedBy>hafsa saeed</cp:lastModifiedBy>
  <cp:revision>6</cp:revision>
  <dcterms:created xsi:type="dcterms:W3CDTF">2020-04-26T11:16:58Z</dcterms:created>
  <dcterms:modified xsi:type="dcterms:W3CDTF">2020-04-26T11:22:41Z</dcterms:modified>
</cp:coreProperties>
</file>