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9144000" cy="6858000"/>
  <p:embeddedFontLst>
    <p:embeddedFont>
      <p:font typeface="Arial" panose="020B0604020202020204" pitchFamily="34" charset="0"/>
      <p:regular r:id="rId49"/>
    </p:embeddedFont>
    <p:embeddedFont>
      <p:font typeface="Arial Black" panose="020B0A04020102020204" pitchFamily="34" charset="0"/>
      <p:regular r:id="rId50"/>
      <p:bold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Page</a:t>
            </a:r>
            <a:r>
              <a:rPr spc="-2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5" dirty="0"/>
              <a:t>Figure</a:t>
            </a:r>
            <a:r>
              <a:rPr spc="-65" dirty="0"/>
              <a:t> </a:t>
            </a:r>
            <a:r>
              <a:rPr dirty="0"/>
              <a:t>7-12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F49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Page</a:t>
            </a:r>
            <a:r>
              <a:rPr spc="-2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5" dirty="0"/>
              <a:t>Figure</a:t>
            </a:r>
            <a:r>
              <a:rPr spc="-65" dirty="0"/>
              <a:t> </a:t>
            </a:r>
            <a:r>
              <a:rPr dirty="0"/>
              <a:t>7-12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F49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Page</a:t>
            </a:r>
            <a:r>
              <a:rPr spc="-2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5" dirty="0"/>
              <a:t>Figure</a:t>
            </a:r>
            <a:r>
              <a:rPr spc="-65" dirty="0"/>
              <a:t> </a:t>
            </a:r>
            <a:r>
              <a:rPr dirty="0"/>
              <a:t>7-12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F49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Page</a:t>
            </a:r>
            <a:r>
              <a:rPr spc="-2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5" dirty="0"/>
              <a:t>Figure</a:t>
            </a:r>
            <a:r>
              <a:rPr spc="-65" dirty="0"/>
              <a:t> </a:t>
            </a:r>
            <a:r>
              <a:rPr dirty="0"/>
              <a:t>7-12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17675"/>
            <a:ext cx="9144000" cy="4602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34171" y="6640066"/>
            <a:ext cx="909827" cy="21793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534400" y="62483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0"/>
                </a:moveTo>
                <a:lnTo>
                  <a:pt x="0" y="0"/>
                </a:lnTo>
                <a:lnTo>
                  <a:pt x="0" y="609600"/>
                </a:lnTo>
                <a:lnTo>
                  <a:pt x="609600" y="609600"/>
                </a:lnTo>
                <a:lnTo>
                  <a:pt x="609600" y="0"/>
                </a:lnTo>
                <a:close/>
              </a:path>
            </a:pathLst>
          </a:custGeom>
          <a:solidFill>
            <a:srgbClr val="5E8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02225" y="3200400"/>
            <a:ext cx="4041775" cy="36575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362102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32282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Page</a:t>
            </a:r>
            <a:r>
              <a:rPr spc="-2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5" dirty="0"/>
              <a:t>Figure</a:t>
            </a:r>
            <a:r>
              <a:rPr spc="-65" dirty="0"/>
              <a:t> </a:t>
            </a:r>
            <a:r>
              <a:rPr dirty="0"/>
              <a:t>7-12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17675"/>
            <a:ext cx="9144000" cy="4602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34171" y="6640066"/>
            <a:ext cx="909827" cy="21793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534400" y="62483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0"/>
                </a:moveTo>
                <a:lnTo>
                  <a:pt x="0" y="0"/>
                </a:lnTo>
                <a:lnTo>
                  <a:pt x="0" y="609600"/>
                </a:lnTo>
                <a:lnTo>
                  <a:pt x="609600" y="609600"/>
                </a:lnTo>
                <a:lnTo>
                  <a:pt x="609600" y="0"/>
                </a:lnTo>
                <a:close/>
              </a:path>
            </a:pathLst>
          </a:custGeom>
          <a:solidFill>
            <a:srgbClr val="5E8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374345"/>
            <a:ext cx="86817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5F49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9162" y="1632965"/>
            <a:ext cx="7805674" cy="4256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31140" y="6445707"/>
            <a:ext cx="760094" cy="37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Page</a:t>
            </a:r>
            <a:r>
              <a:rPr spc="-2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5" dirty="0"/>
              <a:t>Figure</a:t>
            </a:r>
            <a:r>
              <a:rPr spc="-65" dirty="0"/>
              <a:t> </a:t>
            </a:r>
            <a:r>
              <a:rPr dirty="0"/>
              <a:t>7-12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jp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6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5988" y="5496255"/>
            <a:ext cx="314896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31775" marR="5080" indent="-219710">
              <a:lnSpc>
                <a:spcPts val="2160"/>
              </a:lnSpc>
              <a:spcBef>
                <a:spcPts val="375"/>
              </a:spcBef>
            </a:pPr>
            <a:r>
              <a:rPr sz="2000" spc="-45" dirty="0">
                <a:latin typeface="Arial Black"/>
                <a:cs typeface="Arial Black"/>
              </a:rPr>
              <a:t>Your </a:t>
            </a:r>
            <a:r>
              <a:rPr sz="2000" spc="-5" dirty="0">
                <a:latin typeface="Arial Black"/>
                <a:cs typeface="Arial Black"/>
              </a:rPr>
              <a:t>Interactive </a:t>
            </a:r>
            <a:r>
              <a:rPr sz="2000" dirty="0">
                <a:latin typeface="Arial Black"/>
                <a:cs typeface="Arial Black"/>
              </a:rPr>
              <a:t>Guide  to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Digital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World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275201"/>
            <a:ext cx="45878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56435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Arial Black"/>
                <a:cs typeface="Arial Black"/>
              </a:rPr>
              <a:t>Discovering</a:t>
            </a:r>
            <a:endParaRPr sz="3200" dirty="0">
              <a:latin typeface="Arial Black"/>
              <a:cs typeface="Arial Black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3200" spc="10" dirty="0">
                <a:latin typeface="Arial Black"/>
                <a:cs typeface="Arial Black"/>
              </a:rPr>
              <a:t>Computers</a:t>
            </a:r>
            <a:r>
              <a:rPr sz="3200" spc="-90" dirty="0">
                <a:latin typeface="Arial Black"/>
                <a:cs typeface="Arial Black"/>
              </a:rPr>
              <a:t> </a:t>
            </a:r>
            <a:r>
              <a:rPr lang="en-US" sz="3200" spc="-5" dirty="0">
                <a:latin typeface="Arial Black"/>
                <a:cs typeface="Arial Black"/>
              </a:rPr>
              <a:t> </a:t>
            </a: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247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Hard</a:t>
            </a:r>
            <a:r>
              <a:rPr spc="-75" dirty="0"/>
              <a:t> </a:t>
            </a:r>
            <a:r>
              <a:rPr spc="-10" dirty="0"/>
              <a:t>Disks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299275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Hard </a:t>
            </a:r>
            <a:r>
              <a:rPr sz="3200" spc="-10" dirty="0">
                <a:latin typeface="Calibri"/>
                <a:cs typeface="Calibri"/>
              </a:rPr>
              <a:t>disks </a:t>
            </a:r>
            <a:r>
              <a:rPr sz="3200" spc="-5" dirty="0">
                <a:latin typeface="Calibri"/>
                <a:cs typeface="Calibri"/>
              </a:rPr>
              <a:t>can  </a:t>
            </a:r>
            <a:r>
              <a:rPr sz="3200" spc="-25" dirty="0">
                <a:latin typeface="Calibri"/>
                <a:cs typeface="Calibri"/>
              </a:rPr>
              <a:t>store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spc="-5" dirty="0">
                <a:latin typeface="Calibri"/>
                <a:cs typeface="Calibri"/>
              </a:rPr>
              <a:t>using  longitudinal  </a:t>
            </a:r>
            <a:r>
              <a:rPr sz="3200" spc="-15" dirty="0">
                <a:latin typeface="Calibri"/>
                <a:cs typeface="Calibri"/>
              </a:rPr>
              <a:t>recording </a:t>
            </a:r>
            <a:r>
              <a:rPr sz="3200" spc="-5" dirty="0">
                <a:latin typeface="Calibri"/>
                <a:cs typeface="Calibri"/>
              </a:rPr>
              <a:t>or  perpendicular  </a:t>
            </a:r>
            <a:r>
              <a:rPr sz="3200" spc="-15" dirty="0">
                <a:latin typeface="Calibri"/>
                <a:cs typeface="Calibri"/>
              </a:rPr>
              <a:t>recording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1752625"/>
            <a:ext cx="4881499" cy="43520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63995"/>
            <a:ext cx="68199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356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247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Hard</a:t>
            </a:r>
            <a:r>
              <a:rPr spc="-75" dirty="0"/>
              <a:t> </a:t>
            </a:r>
            <a:r>
              <a:rPr spc="-10" dirty="0"/>
              <a:t>Disks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50863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Characteristics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hard </a:t>
            </a:r>
            <a:r>
              <a:rPr sz="3200" spc="-5" dirty="0">
                <a:latin typeface="Calibri"/>
                <a:cs typeface="Calibri"/>
              </a:rPr>
              <a:t>disk  include: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725" y="2809875"/>
            <a:ext cx="3571875" cy="1095375"/>
            <a:chOff x="85725" y="2809875"/>
            <a:chExt cx="3571875" cy="10953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25" y="2809875"/>
              <a:ext cx="1771650" cy="10953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5475" y="2809875"/>
              <a:ext cx="1762125" cy="109537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78027" y="3035299"/>
            <a:ext cx="27457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7325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Capacity	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Platters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5700" y="2781300"/>
            <a:ext cx="1838325" cy="11239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24046" y="2881629"/>
            <a:ext cx="1330960" cy="6680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12420" marR="5080" indent="-300355">
              <a:lnSpc>
                <a:spcPts val="2420"/>
              </a:lnSpc>
              <a:spcBef>
                <a:spcPts val="359"/>
              </a:spcBef>
            </a:pP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ead/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Heads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" y="3952875"/>
            <a:ext cx="1771650" cy="11049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41451" y="4185665"/>
            <a:ext cx="10629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Cylinders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85950" y="3924300"/>
            <a:ext cx="1847850" cy="113347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111755" y="4031996"/>
            <a:ext cx="1337945" cy="668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535"/>
              </a:lnSpc>
              <a:spcBef>
                <a:spcPts val="95"/>
              </a:spcBef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Sectors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  <a:p>
            <a:pPr marL="635" algn="ctr">
              <a:lnSpc>
                <a:spcPts val="2535"/>
              </a:lnSpc>
            </a:pP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Tracks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86175" y="3924300"/>
            <a:ext cx="1857375" cy="113347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913378" y="4031996"/>
            <a:ext cx="1350645" cy="668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35"/>
              </a:lnSpc>
              <a:spcBef>
                <a:spcPts val="95"/>
              </a:spcBef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Revolutions</a:t>
            </a:r>
            <a:endParaRPr sz="2200">
              <a:latin typeface="Calibri"/>
              <a:cs typeface="Calibri"/>
            </a:endParaRPr>
          </a:p>
          <a:p>
            <a:pPr marL="41275">
              <a:lnSpc>
                <a:spcPts val="2535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Minute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0600" y="5076825"/>
            <a:ext cx="1771650" cy="113347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409191" y="5182311"/>
            <a:ext cx="937894" cy="668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530"/>
              </a:lnSpc>
              <a:spcBef>
                <a:spcPts val="95"/>
              </a:spcBef>
            </a:pP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Transfer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530"/>
              </a:lnSpc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62250" y="5105400"/>
            <a:ext cx="1838325" cy="11049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983483" y="5335930"/>
            <a:ext cx="14052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62600" y="2590800"/>
            <a:ext cx="3443859" cy="262890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31140" y="6445707"/>
            <a:ext cx="6438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357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247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Hard</a:t>
            </a:r>
            <a:r>
              <a:rPr spc="-75" dirty="0"/>
              <a:t> </a:t>
            </a:r>
            <a:r>
              <a:rPr spc="-10" dirty="0"/>
              <a:t>Disks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4245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solidFill>
                  <a:srgbClr val="5E8845"/>
                </a:solidFill>
                <a:latin typeface="Calibri"/>
                <a:cs typeface="Calibri"/>
              </a:rPr>
              <a:t>Formatting </a:t>
            </a:r>
            <a:r>
              <a:rPr sz="2800" spc="-5" dirty="0">
                <a:latin typeface="Calibri"/>
                <a:cs typeface="Calibri"/>
              </a:rPr>
              <a:t>is the </a:t>
            </a:r>
            <a:r>
              <a:rPr sz="2800" spc="-15" dirty="0">
                <a:latin typeface="Calibri"/>
                <a:cs typeface="Calibri"/>
              </a:rPr>
              <a:t>process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dividing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disk </a:t>
            </a:r>
            <a:r>
              <a:rPr sz="2800" spc="-20" dirty="0">
                <a:latin typeface="Calibri"/>
                <a:cs typeface="Calibri"/>
              </a:rPr>
              <a:t>into tracks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sectors </a:t>
            </a:r>
            <a:r>
              <a:rPr sz="2800" spc="-5" dirty="0">
                <a:latin typeface="Calibri"/>
                <a:cs typeface="Calibri"/>
              </a:rPr>
              <a:t>so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operating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25" dirty="0">
                <a:latin typeface="Calibri"/>
                <a:cs typeface="Calibri"/>
              </a:rPr>
              <a:t>store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5" dirty="0">
                <a:latin typeface="Calibri"/>
                <a:cs typeface="Calibri"/>
              </a:rPr>
              <a:t>locate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information </a:t>
            </a:r>
            <a:r>
              <a:rPr sz="2800" spc="-5" dirty="0">
                <a:latin typeface="Calibri"/>
                <a:cs typeface="Calibri"/>
              </a:rPr>
              <a:t>on the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disk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3048025"/>
            <a:ext cx="4724400" cy="333565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6438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357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247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Hard</a:t>
            </a:r>
            <a:r>
              <a:rPr spc="-75" dirty="0"/>
              <a:t> </a:t>
            </a:r>
            <a:r>
              <a:rPr spc="-10" dirty="0"/>
              <a:t>Disks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2611" y="1600200"/>
            <a:ext cx="4938649" cy="4648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1140" y="6445707"/>
            <a:ext cx="6438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358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247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Hard</a:t>
            </a:r>
            <a:r>
              <a:rPr spc="-75" dirty="0"/>
              <a:t> </a:t>
            </a:r>
            <a:r>
              <a:rPr spc="-10" dirty="0"/>
              <a:t>Disks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69054" cy="3333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hard </a:t>
            </a:r>
            <a:r>
              <a:rPr sz="2800" spc="-10" dirty="0">
                <a:latin typeface="Calibri"/>
                <a:cs typeface="Calibri"/>
              </a:rPr>
              <a:t>disk </a:t>
            </a:r>
            <a:r>
              <a:rPr sz="2800" spc="-5" dirty="0">
                <a:latin typeface="Calibri"/>
                <a:cs typeface="Calibri"/>
              </a:rPr>
              <a:t>arms  </a:t>
            </a:r>
            <a:r>
              <a:rPr sz="2800" spc="-15" dirty="0">
                <a:latin typeface="Calibri"/>
                <a:cs typeface="Calibri"/>
              </a:rPr>
              <a:t>move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read/write  head, </a:t>
            </a:r>
            <a:r>
              <a:rPr sz="2800" spc="-5" dirty="0">
                <a:latin typeface="Calibri"/>
                <a:cs typeface="Calibri"/>
              </a:rPr>
              <a:t>which </a:t>
            </a:r>
            <a:r>
              <a:rPr sz="2800" spc="-10" dirty="0">
                <a:latin typeface="Calibri"/>
                <a:cs typeface="Calibri"/>
              </a:rPr>
              <a:t>reads items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writes items </a:t>
            </a:r>
            <a:r>
              <a:rPr sz="2800" spc="-5" dirty="0">
                <a:latin typeface="Calibri"/>
                <a:cs typeface="Calibri"/>
              </a:rPr>
              <a:t>in the  </a:t>
            </a:r>
            <a:r>
              <a:rPr sz="2800" spc="-15" dirty="0">
                <a:latin typeface="Calibri"/>
                <a:cs typeface="Calibri"/>
              </a:rPr>
              <a:t>drive</a:t>
            </a:r>
            <a:endParaRPr sz="2800">
              <a:latin typeface="Calibri"/>
              <a:cs typeface="Calibri"/>
            </a:endParaRPr>
          </a:p>
          <a:p>
            <a:pPr marL="756285" marR="1040130" indent="-287020" algn="just">
              <a:lnSpc>
                <a:spcPct val="100000"/>
              </a:lnSpc>
              <a:spcBef>
                <a:spcPts val="610"/>
              </a:spcBef>
            </a:pPr>
            <a:r>
              <a:rPr sz="2400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400" spc="-10" dirty="0">
                <a:latin typeface="Calibri"/>
                <a:cs typeface="Calibri"/>
              </a:rPr>
              <a:t>Location often </a:t>
            </a:r>
            <a:r>
              <a:rPr sz="2400" dirty="0">
                <a:latin typeface="Calibri"/>
                <a:cs typeface="Calibri"/>
              </a:rPr>
              <a:t>is  </a:t>
            </a:r>
            <a:r>
              <a:rPr sz="2400" spc="-20" dirty="0">
                <a:latin typeface="Calibri"/>
                <a:cs typeface="Calibri"/>
              </a:rPr>
              <a:t>referred </a:t>
            </a:r>
            <a:r>
              <a:rPr sz="2400" spc="-15" dirty="0">
                <a:latin typeface="Calibri"/>
                <a:cs typeface="Calibri"/>
              </a:rPr>
              <a:t>to by </a:t>
            </a:r>
            <a:r>
              <a:rPr sz="2400" dirty="0">
                <a:latin typeface="Calibri"/>
                <a:cs typeface="Calibri"/>
              </a:rPr>
              <a:t>its  cylinder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616200"/>
            <a:ext cx="4038600" cy="24938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358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247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Hard</a:t>
            </a:r>
            <a:r>
              <a:rPr spc="-75" dirty="0"/>
              <a:t> </a:t>
            </a:r>
            <a:r>
              <a:rPr spc="-10" dirty="0"/>
              <a:t>Disks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712075" cy="158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head </a:t>
            </a:r>
            <a:r>
              <a:rPr sz="3200" spc="-15" dirty="0">
                <a:latin typeface="Calibri"/>
                <a:cs typeface="Calibri"/>
              </a:rPr>
              <a:t>crash occurs </a:t>
            </a:r>
            <a:r>
              <a:rPr sz="3200" spc="-5" dirty="0">
                <a:latin typeface="Calibri"/>
                <a:cs typeface="Calibri"/>
              </a:rPr>
              <a:t>when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read/write </a:t>
            </a:r>
            <a:r>
              <a:rPr sz="3200" spc="-5" dirty="0">
                <a:latin typeface="Calibri"/>
                <a:cs typeface="Calibri"/>
              </a:rPr>
              <a:t>head  </a:t>
            </a:r>
            <a:r>
              <a:rPr sz="3200" spc="-10" dirty="0">
                <a:latin typeface="Calibri"/>
                <a:cs typeface="Calibri"/>
              </a:rPr>
              <a:t>touches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surface </a:t>
            </a:r>
            <a:r>
              <a:rPr sz="3200" dirty="0">
                <a:latin typeface="Calibri"/>
                <a:cs typeface="Calibri"/>
              </a:rPr>
              <a:t>of 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platter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Always </a:t>
            </a:r>
            <a:r>
              <a:rPr sz="3200" spc="-30" dirty="0">
                <a:latin typeface="Calibri"/>
                <a:cs typeface="Calibri"/>
              </a:rPr>
              <a:t>keep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5" dirty="0">
                <a:solidFill>
                  <a:srgbClr val="5E8845"/>
                </a:solidFill>
                <a:latin typeface="Calibri"/>
                <a:cs typeface="Calibri"/>
              </a:rPr>
              <a:t>backup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your </a:t>
            </a:r>
            <a:r>
              <a:rPr sz="3200" spc="-20" dirty="0">
                <a:latin typeface="Calibri"/>
                <a:cs typeface="Calibri"/>
              </a:rPr>
              <a:t>hard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disk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3200400"/>
            <a:ext cx="7239000" cy="30765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1026794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358 –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359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247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Hard</a:t>
            </a:r>
            <a:r>
              <a:rPr spc="-75" dirty="0"/>
              <a:t> </a:t>
            </a:r>
            <a:r>
              <a:rPr spc="-10" dirty="0"/>
              <a:t>Disks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658340"/>
            <a:ext cx="8839200" cy="45318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Page</a:t>
            </a:r>
            <a:r>
              <a:rPr spc="-20" dirty="0"/>
              <a:t> </a:t>
            </a:r>
            <a:r>
              <a:rPr dirty="0"/>
              <a:t>359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5" dirty="0"/>
              <a:t>Figure</a:t>
            </a:r>
            <a:r>
              <a:rPr spc="-65" dirty="0"/>
              <a:t> </a:t>
            </a:r>
            <a:r>
              <a:rPr dirty="0"/>
              <a:t>7-12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247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Hard</a:t>
            </a:r>
            <a:r>
              <a:rPr spc="-75" dirty="0"/>
              <a:t> </a:t>
            </a:r>
            <a:r>
              <a:rPr spc="-10" dirty="0"/>
              <a:t>Disks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385809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5E8845"/>
                </a:solidFill>
                <a:latin typeface="Calibri"/>
                <a:cs typeface="Calibri"/>
              </a:rPr>
              <a:t>RAID </a:t>
            </a:r>
            <a:r>
              <a:rPr sz="3200" spc="-10" dirty="0">
                <a:latin typeface="Calibri"/>
                <a:cs typeface="Calibri"/>
              </a:rPr>
              <a:t>(redundant </a:t>
            </a:r>
            <a:r>
              <a:rPr sz="3200" spc="-25" dirty="0">
                <a:latin typeface="Calibri"/>
                <a:cs typeface="Calibri"/>
              </a:rPr>
              <a:t>array </a:t>
            </a:r>
            <a:r>
              <a:rPr sz="3200" spc="-5" dirty="0">
                <a:latin typeface="Calibri"/>
                <a:cs typeface="Calibri"/>
              </a:rPr>
              <a:t>of independent </a:t>
            </a:r>
            <a:r>
              <a:rPr sz="3200" spc="-10" dirty="0">
                <a:latin typeface="Calibri"/>
                <a:cs typeface="Calibri"/>
              </a:rPr>
              <a:t>disks) </a:t>
            </a:r>
            <a:r>
              <a:rPr sz="3200" dirty="0">
                <a:latin typeface="Calibri"/>
                <a:cs typeface="Calibri"/>
              </a:rPr>
              <a:t>is a  </a:t>
            </a:r>
            <a:r>
              <a:rPr sz="3200" spc="-10" dirty="0">
                <a:latin typeface="Calibri"/>
                <a:cs typeface="Calibri"/>
              </a:rPr>
              <a:t>group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two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15" dirty="0">
                <a:latin typeface="Calibri"/>
                <a:cs typeface="Calibri"/>
              </a:rPr>
              <a:t>more </a:t>
            </a:r>
            <a:r>
              <a:rPr sz="3200" spc="-20" dirty="0">
                <a:latin typeface="Calibri"/>
                <a:cs typeface="Calibri"/>
              </a:rPr>
              <a:t>integrated </a:t>
            </a:r>
            <a:r>
              <a:rPr sz="3200" spc="-15" dirty="0">
                <a:latin typeface="Calibri"/>
                <a:cs typeface="Calibri"/>
              </a:rPr>
              <a:t>hard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disks</a:t>
            </a:r>
            <a:endParaRPr sz="3200">
              <a:latin typeface="Calibri"/>
              <a:cs typeface="Calibri"/>
            </a:endParaRPr>
          </a:p>
          <a:p>
            <a:pPr marL="355600" marR="560070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10" dirty="0">
                <a:solidFill>
                  <a:srgbClr val="5E8845"/>
                </a:solidFill>
                <a:latin typeface="Calibri"/>
                <a:cs typeface="Calibri"/>
              </a:rPr>
              <a:t>network attached </a:t>
            </a:r>
            <a:r>
              <a:rPr sz="3200" b="1" spc="-25" dirty="0">
                <a:solidFill>
                  <a:srgbClr val="5E8845"/>
                </a:solidFill>
                <a:latin typeface="Calibri"/>
                <a:cs typeface="Calibri"/>
              </a:rPr>
              <a:t>storage </a:t>
            </a:r>
            <a:r>
              <a:rPr sz="3200" spc="-5" dirty="0">
                <a:latin typeface="Calibri"/>
                <a:cs typeface="Calibri"/>
              </a:rPr>
              <a:t>(NAS) device </a:t>
            </a:r>
            <a:r>
              <a:rPr sz="3200" dirty="0">
                <a:latin typeface="Calibri"/>
                <a:cs typeface="Calibri"/>
              </a:rPr>
              <a:t>is a  </a:t>
            </a:r>
            <a:r>
              <a:rPr sz="3200" spc="-5" dirty="0">
                <a:latin typeface="Calibri"/>
                <a:cs typeface="Calibri"/>
              </a:rPr>
              <a:t>server </a:t>
            </a:r>
            <a:r>
              <a:rPr sz="3200" spc="-10" dirty="0">
                <a:latin typeface="Calibri"/>
                <a:cs typeface="Calibri"/>
              </a:rPr>
              <a:t>connected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network </a:t>
            </a:r>
            <a:r>
              <a:rPr sz="3200" dirty="0">
                <a:latin typeface="Calibri"/>
                <a:cs typeface="Calibri"/>
              </a:rPr>
              <a:t>with the </a:t>
            </a:r>
            <a:r>
              <a:rPr sz="3200" spc="-5" dirty="0">
                <a:latin typeface="Calibri"/>
                <a:cs typeface="Calibri"/>
              </a:rPr>
              <a:t>sole  purpose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providing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storage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3810000"/>
            <a:ext cx="1990725" cy="2514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360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247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Hard</a:t>
            </a:r>
            <a:r>
              <a:rPr spc="-75" dirty="0"/>
              <a:t> </a:t>
            </a:r>
            <a:r>
              <a:rPr spc="-10" dirty="0"/>
              <a:t>Disks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5725" y="1514475"/>
            <a:ext cx="9058275" cy="4819650"/>
            <a:chOff x="85725" y="1514475"/>
            <a:chExt cx="9058275" cy="4819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25" y="1514475"/>
              <a:ext cx="8963025" cy="1619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695450"/>
              <a:ext cx="1895475" cy="1295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25" y="3152775"/>
              <a:ext cx="8963025" cy="15811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" y="3295650"/>
              <a:ext cx="1895475" cy="129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725" y="4752975"/>
              <a:ext cx="9058275" cy="158115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163572" y="1644776"/>
            <a:ext cx="6692900" cy="42703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680085" algn="just">
              <a:lnSpc>
                <a:spcPct val="91600"/>
              </a:lnSpc>
              <a:spcBef>
                <a:spcPts val="395"/>
              </a:spcBef>
            </a:pP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900" b="1" spc="-15" dirty="0">
                <a:solidFill>
                  <a:srgbClr val="FFFFFF"/>
                </a:solidFill>
                <a:latin typeface="Calibri"/>
                <a:cs typeface="Calibri"/>
              </a:rPr>
              <a:t>external hard </a:t>
            </a:r>
            <a:r>
              <a:rPr sz="2900" b="1" spc="-5" dirty="0">
                <a:solidFill>
                  <a:srgbClr val="FFFFFF"/>
                </a:solidFill>
                <a:latin typeface="Calibri"/>
                <a:cs typeface="Calibri"/>
              </a:rPr>
              <a:t>disk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is a </a:t>
            </a:r>
            <a:r>
              <a:rPr sz="2900" spc="-20" dirty="0">
                <a:solidFill>
                  <a:srgbClr val="FFFFFF"/>
                </a:solidFill>
                <a:latin typeface="Calibri"/>
                <a:cs typeface="Calibri"/>
              </a:rPr>
              <a:t>separate 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free-  </a:t>
            </a: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standing 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hard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disk </a:t>
            </a: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connects 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to your  </a:t>
            </a: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computer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with a </a:t>
            </a: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cable </a:t>
            </a: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wirelessly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Calibri"/>
              <a:cs typeface="Calibri"/>
            </a:endParaRPr>
          </a:p>
          <a:p>
            <a:pPr marL="12700" marR="552450">
              <a:lnSpc>
                <a:spcPts val="3180"/>
              </a:lnSpc>
            </a:pP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900" b="1" spc="-15" dirty="0">
                <a:solidFill>
                  <a:srgbClr val="FFFFFF"/>
                </a:solidFill>
                <a:latin typeface="Calibri"/>
                <a:cs typeface="Calibri"/>
              </a:rPr>
              <a:t>removable </a:t>
            </a:r>
            <a:r>
              <a:rPr sz="2900" b="1" spc="-10" dirty="0">
                <a:solidFill>
                  <a:srgbClr val="FFFFFF"/>
                </a:solidFill>
                <a:latin typeface="Calibri"/>
                <a:cs typeface="Calibri"/>
              </a:rPr>
              <a:t>hard </a:t>
            </a:r>
            <a:r>
              <a:rPr sz="2900" b="1" spc="-5" dirty="0">
                <a:solidFill>
                  <a:srgbClr val="FFFFFF"/>
                </a:solidFill>
                <a:latin typeface="Calibri"/>
                <a:cs typeface="Calibri"/>
              </a:rPr>
              <a:t>disk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is a 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hard </a:t>
            </a: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disk that  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insert and </a:t>
            </a:r>
            <a:r>
              <a:rPr sz="2900" spc="-20" dirty="0">
                <a:solidFill>
                  <a:srgbClr val="FFFFFF"/>
                </a:solidFill>
                <a:latin typeface="Calibri"/>
                <a:cs typeface="Calibri"/>
              </a:rPr>
              <a:t>remove 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2700" marR="5080">
              <a:lnSpc>
                <a:spcPts val="3180"/>
              </a:lnSpc>
            </a:pP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Internal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external hard </a:t>
            </a: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disks 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available 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miniature 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sizes </a:t>
            </a: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(miniature 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2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disks)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" y="4895850"/>
            <a:ext cx="1895475" cy="12858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6392976"/>
            <a:ext cx="1111250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Pages 360 –</a:t>
            </a:r>
            <a:r>
              <a:rPr sz="1100" spc="-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361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Figures </a:t>
            </a:r>
            <a:r>
              <a:rPr sz="1100" dirty="0">
                <a:latin typeface="Calibri"/>
                <a:cs typeface="Calibri"/>
              </a:rPr>
              <a:t>7-14 –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7-15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247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Hard</a:t>
            </a:r>
            <a:r>
              <a:rPr spc="-75" dirty="0"/>
              <a:t> </a:t>
            </a:r>
            <a:r>
              <a:rPr spc="-10" dirty="0"/>
              <a:t>Disks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08707" y="3417823"/>
            <a:ext cx="2250440" cy="1360805"/>
            <a:chOff x="2108707" y="3417823"/>
            <a:chExt cx="2250440" cy="1360805"/>
          </a:xfrm>
        </p:grpSpPr>
        <p:sp>
          <p:nvSpPr>
            <p:cNvPr id="4" name="object 4"/>
            <p:cNvSpPr/>
            <p:nvPr/>
          </p:nvSpPr>
          <p:spPr>
            <a:xfrm>
              <a:off x="2121407" y="3430523"/>
              <a:ext cx="2225040" cy="1335405"/>
            </a:xfrm>
            <a:custGeom>
              <a:avLst/>
              <a:gdLst/>
              <a:ahLst/>
              <a:cxnLst/>
              <a:rect l="l" t="t" r="r" b="b"/>
              <a:pathLst>
                <a:path w="2225040" h="1335404">
                  <a:moveTo>
                    <a:pt x="2225040" y="0"/>
                  </a:moveTo>
                  <a:lnTo>
                    <a:pt x="0" y="0"/>
                  </a:lnTo>
                  <a:lnTo>
                    <a:pt x="0" y="1335024"/>
                  </a:lnTo>
                  <a:lnTo>
                    <a:pt x="2002536" y="1335024"/>
                  </a:lnTo>
                  <a:lnTo>
                    <a:pt x="2225040" y="1112520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23943" y="4543043"/>
              <a:ext cx="222885" cy="222885"/>
            </a:xfrm>
            <a:custGeom>
              <a:avLst/>
              <a:gdLst/>
              <a:ahLst/>
              <a:cxnLst/>
              <a:rect l="l" t="t" r="r" b="b"/>
              <a:pathLst>
                <a:path w="222885" h="222885">
                  <a:moveTo>
                    <a:pt x="222503" y="0"/>
                  </a:moveTo>
                  <a:lnTo>
                    <a:pt x="44450" y="44449"/>
                  </a:lnTo>
                  <a:lnTo>
                    <a:pt x="0" y="222503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21407" y="3430523"/>
              <a:ext cx="2225040" cy="1335405"/>
            </a:xfrm>
            <a:custGeom>
              <a:avLst/>
              <a:gdLst/>
              <a:ahLst/>
              <a:cxnLst/>
              <a:rect l="l" t="t" r="r" b="b"/>
              <a:pathLst>
                <a:path w="2225040" h="1335404">
                  <a:moveTo>
                    <a:pt x="2002536" y="1335024"/>
                  </a:moveTo>
                  <a:lnTo>
                    <a:pt x="2046986" y="1156970"/>
                  </a:lnTo>
                  <a:lnTo>
                    <a:pt x="2225040" y="1112520"/>
                  </a:lnTo>
                  <a:lnTo>
                    <a:pt x="2002536" y="1335024"/>
                  </a:lnTo>
                  <a:lnTo>
                    <a:pt x="0" y="1335024"/>
                  </a:lnTo>
                  <a:lnTo>
                    <a:pt x="0" y="0"/>
                  </a:lnTo>
                  <a:lnTo>
                    <a:pt x="2225040" y="0"/>
                  </a:lnTo>
                  <a:lnTo>
                    <a:pt x="2225040" y="1112520"/>
                  </a:lnTo>
                </a:path>
              </a:pathLst>
            </a:custGeom>
            <a:ln w="25400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556252" y="3417823"/>
            <a:ext cx="2250440" cy="1360805"/>
            <a:chOff x="4556252" y="3417823"/>
            <a:chExt cx="2250440" cy="1360805"/>
          </a:xfrm>
        </p:grpSpPr>
        <p:sp>
          <p:nvSpPr>
            <p:cNvPr id="8" name="object 8"/>
            <p:cNvSpPr/>
            <p:nvPr/>
          </p:nvSpPr>
          <p:spPr>
            <a:xfrm>
              <a:off x="4568952" y="3430523"/>
              <a:ext cx="2225040" cy="1335405"/>
            </a:xfrm>
            <a:custGeom>
              <a:avLst/>
              <a:gdLst/>
              <a:ahLst/>
              <a:cxnLst/>
              <a:rect l="l" t="t" r="r" b="b"/>
              <a:pathLst>
                <a:path w="2225040" h="1335404">
                  <a:moveTo>
                    <a:pt x="2225040" y="0"/>
                  </a:moveTo>
                  <a:lnTo>
                    <a:pt x="0" y="0"/>
                  </a:lnTo>
                  <a:lnTo>
                    <a:pt x="0" y="1335024"/>
                  </a:lnTo>
                  <a:lnTo>
                    <a:pt x="2002536" y="1335024"/>
                  </a:lnTo>
                  <a:lnTo>
                    <a:pt x="2225040" y="1112520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1488" y="4543043"/>
              <a:ext cx="222885" cy="222885"/>
            </a:xfrm>
            <a:custGeom>
              <a:avLst/>
              <a:gdLst/>
              <a:ahLst/>
              <a:cxnLst/>
              <a:rect l="l" t="t" r="r" b="b"/>
              <a:pathLst>
                <a:path w="222884" h="222885">
                  <a:moveTo>
                    <a:pt x="222503" y="0"/>
                  </a:moveTo>
                  <a:lnTo>
                    <a:pt x="44576" y="44449"/>
                  </a:lnTo>
                  <a:lnTo>
                    <a:pt x="0" y="222503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68952" y="3430523"/>
              <a:ext cx="2225040" cy="1335405"/>
            </a:xfrm>
            <a:custGeom>
              <a:avLst/>
              <a:gdLst/>
              <a:ahLst/>
              <a:cxnLst/>
              <a:rect l="l" t="t" r="r" b="b"/>
              <a:pathLst>
                <a:path w="2225040" h="1335404">
                  <a:moveTo>
                    <a:pt x="2002536" y="1335024"/>
                  </a:moveTo>
                  <a:lnTo>
                    <a:pt x="2047113" y="1156970"/>
                  </a:lnTo>
                  <a:lnTo>
                    <a:pt x="2225040" y="1112520"/>
                  </a:lnTo>
                  <a:lnTo>
                    <a:pt x="2002536" y="1335024"/>
                  </a:lnTo>
                  <a:lnTo>
                    <a:pt x="0" y="1335024"/>
                  </a:lnTo>
                  <a:lnTo>
                    <a:pt x="0" y="0"/>
                  </a:lnTo>
                  <a:lnTo>
                    <a:pt x="2225040" y="0"/>
                  </a:lnTo>
                  <a:lnTo>
                    <a:pt x="2225040" y="1112520"/>
                  </a:lnTo>
                </a:path>
              </a:pathLst>
            </a:custGeom>
            <a:ln w="25400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108707" y="4975352"/>
            <a:ext cx="2250440" cy="1360805"/>
            <a:chOff x="2108707" y="4975352"/>
            <a:chExt cx="2250440" cy="1360805"/>
          </a:xfrm>
        </p:grpSpPr>
        <p:sp>
          <p:nvSpPr>
            <p:cNvPr id="12" name="object 12"/>
            <p:cNvSpPr/>
            <p:nvPr/>
          </p:nvSpPr>
          <p:spPr>
            <a:xfrm>
              <a:off x="2121407" y="4988052"/>
              <a:ext cx="2225040" cy="1335405"/>
            </a:xfrm>
            <a:custGeom>
              <a:avLst/>
              <a:gdLst/>
              <a:ahLst/>
              <a:cxnLst/>
              <a:rect l="l" t="t" r="r" b="b"/>
              <a:pathLst>
                <a:path w="2225040" h="1335404">
                  <a:moveTo>
                    <a:pt x="2225040" y="0"/>
                  </a:moveTo>
                  <a:lnTo>
                    <a:pt x="0" y="0"/>
                  </a:lnTo>
                  <a:lnTo>
                    <a:pt x="0" y="1335062"/>
                  </a:lnTo>
                  <a:lnTo>
                    <a:pt x="2002536" y="1335062"/>
                  </a:lnTo>
                  <a:lnTo>
                    <a:pt x="2225040" y="1112545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23943" y="6100597"/>
              <a:ext cx="222885" cy="222885"/>
            </a:xfrm>
            <a:custGeom>
              <a:avLst/>
              <a:gdLst/>
              <a:ahLst/>
              <a:cxnLst/>
              <a:rect l="l" t="t" r="r" b="b"/>
              <a:pathLst>
                <a:path w="222885" h="222885">
                  <a:moveTo>
                    <a:pt x="222503" y="0"/>
                  </a:moveTo>
                  <a:lnTo>
                    <a:pt x="44450" y="44500"/>
                  </a:lnTo>
                  <a:lnTo>
                    <a:pt x="0" y="222516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21407" y="4988052"/>
              <a:ext cx="2225040" cy="1335405"/>
            </a:xfrm>
            <a:custGeom>
              <a:avLst/>
              <a:gdLst/>
              <a:ahLst/>
              <a:cxnLst/>
              <a:rect l="l" t="t" r="r" b="b"/>
              <a:pathLst>
                <a:path w="2225040" h="1335404">
                  <a:moveTo>
                    <a:pt x="2002536" y="1335062"/>
                  </a:moveTo>
                  <a:lnTo>
                    <a:pt x="2046986" y="1157046"/>
                  </a:lnTo>
                  <a:lnTo>
                    <a:pt x="2225040" y="1112545"/>
                  </a:lnTo>
                  <a:lnTo>
                    <a:pt x="2002536" y="1335062"/>
                  </a:lnTo>
                  <a:lnTo>
                    <a:pt x="0" y="1335062"/>
                  </a:lnTo>
                  <a:lnTo>
                    <a:pt x="0" y="0"/>
                  </a:lnTo>
                  <a:lnTo>
                    <a:pt x="2225040" y="0"/>
                  </a:lnTo>
                  <a:lnTo>
                    <a:pt x="2225040" y="1112545"/>
                  </a:lnTo>
                </a:path>
              </a:pathLst>
            </a:custGeom>
            <a:ln w="25400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556252" y="4975352"/>
            <a:ext cx="2250440" cy="1360805"/>
            <a:chOff x="4556252" y="4975352"/>
            <a:chExt cx="2250440" cy="1360805"/>
          </a:xfrm>
        </p:grpSpPr>
        <p:sp>
          <p:nvSpPr>
            <p:cNvPr id="16" name="object 16"/>
            <p:cNvSpPr/>
            <p:nvPr/>
          </p:nvSpPr>
          <p:spPr>
            <a:xfrm>
              <a:off x="4568952" y="4988052"/>
              <a:ext cx="2225040" cy="1335405"/>
            </a:xfrm>
            <a:custGeom>
              <a:avLst/>
              <a:gdLst/>
              <a:ahLst/>
              <a:cxnLst/>
              <a:rect l="l" t="t" r="r" b="b"/>
              <a:pathLst>
                <a:path w="2225040" h="1335404">
                  <a:moveTo>
                    <a:pt x="2225040" y="0"/>
                  </a:moveTo>
                  <a:lnTo>
                    <a:pt x="0" y="0"/>
                  </a:lnTo>
                  <a:lnTo>
                    <a:pt x="0" y="1335062"/>
                  </a:lnTo>
                  <a:lnTo>
                    <a:pt x="2002536" y="1335062"/>
                  </a:lnTo>
                  <a:lnTo>
                    <a:pt x="2225040" y="1112545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71488" y="6100597"/>
              <a:ext cx="222885" cy="222885"/>
            </a:xfrm>
            <a:custGeom>
              <a:avLst/>
              <a:gdLst/>
              <a:ahLst/>
              <a:cxnLst/>
              <a:rect l="l" t="t" r="r" b="b"/>
              <a:pathLst>
                <a:path w="222884" h="222885">
                  <a:moveTo>
                    <a:pt x="222503" y="0"/>
                  </a:moveTo>
                  <a:lnTo>
                    <a:pt x="44576" y="44500"/>
                  </a:lnTo>
                  <a:lnTo>
                    <a:pt x="0" y="222516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68952" y="4988052"/>
              <a:ext cx="2225040" cy="1335405"/>
            </a:xfrm>
            <a:custGeom>
              <a:avLst/>
              <a:gdLst/>
              <a:ahLst/>
              <a:cxnLst/>
              <a:rect l="l" t="t" r="r" b="b"/>
              <a:pathLst>
                <a:path w="2225040" h="1335404">
                  <a:moveTo>
                    <a:pt x="2002536" y="1335062"/>
                  </a:moveTo>
                  <a:lnTo>
                    <a:pt x="2047113" y="1157046"/>
                  </a:lnTo>
                  <a:lnTo>
                    <a:pt x="2225040" y="1112545"/>
                  </a:lnTo>
                  <a:lnTo>
                    <a:pt x="2002536" y="1335062"/>
                  </a:lnTo>
                  <a:lnTo>
                    <a:pt x="0" y="1335062"/>
                  </a:lnTo>
                  <a:lnTo>
                    <a:pt x="0" y="0"/>
                  </a:lnTo>
                  <a:lnTo>
                    <a:pt x="2225040" y="0"/>
                  </a:lnTo>
                  <a:lnTo>
                    <a:pt x="2225040" y="1112545"/>
                  </a:lnTo>
                </a:path>
              </a:pathLst>
            </a:custGeom>
            <a:ln w="25400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31140" y="1610613"/>
            <a:ext cx="8232775" cy="4259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disk </a:t>
            </a:r>
            <a:r>
              <a:rPr sz="2800" spc="-20" dirty="0">
                <a:latin typeface="Calibri"/>
                <a:cs typeface="Calibri"/>
              </a:rPr>
              <a:t>controller </a:t>
            </a:r>
            <a:r>
              <a:rPr sz="2800" spc="-15" dirty="0">
                <a:latin typeface="Calibri"/>
                <a:cs typeface="Calibri"/>
              </a:rPr>
              <a:t>consists </a:t>
            </a:r>
            <a:r>
              <a:rPr sz="2800" spc="-5" dirty="0">
                <a:latin typeface="Calibri"/>
                <a:cs typeface="Calibri"/>
              </a:rPr>
              <a:t>of a special-purpose chip and  </a:t>
            </a:r>
            <a:r>
              <a:rPr sz="2800" spc="-10" dirty="0">
                <a:latin typeface="Calibri"/>
                <a:cs typeface="Calibri"/>
              </a:rPr>
              <a:t>electronic circuits that </a:t>
            </a:r>
            <a:r>
              <a:rPr sz="2800" spc="-20" dirty="0">
                <a:latin typeface="Calibri"/>
                <a:cs typeface="Calibri"/>
              </a:rPr>
              <a:t>control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transfer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  <a:p>
            <a:pPr marL="355600" marR="180975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latin typeface="Calibri"/>
                <a:cs typeface="Calibri"/>
              </a:rPr>
              <a:t>data, </a:t>
            </a:r>
            <a:r>
              <a:rPr sz="2800" spc="-10" dirty="0">
                <a:latin typeface="Calibri"/>
                <a:cs typeface="Calibri"/>
              </a:rPr>
              <a:t>instructions,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information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disk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10" dirty="0">
                <a:latin typeface="Calibri"/>
                <a:cs typeface="Calibri"/>
              </a:rPr>
              <a:t>bus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other </a:t>
            </a:r>
            <a:r>
              <a:rPr sz="2800" spc="-15" dirty="0">
                <a:latin typeface="Calibri"/>
                <a:cs typeface="Calibri"/>
              </a:rPr>
              <a:t>components </a:t>
            </a:r>
            <a:r>
              <a:rPr sz="2800" spc="-5" dirty="0">
                <a:latin typeface="Calibri"/>
                <a:cs typeface="Calibri"/>
              </a:rPr>
              <a:t>of the  </a:t>
            </a:r>
            <a:r>
              <a:rPr sz="2800" spc="-15" dirty="0">
                <a:latin typeface="Calibri"/>
                <a:cs typeface="Calibri"/>
              </a:rPr>
              <a:t>computer</a:t>
            </a:r>
            <a:endParaRPr sz="2800">
              <a:latin typeface="Calibri"/>
              <a:cs typeface="Calibri"/>
            </a:endParaRPr>
          </a:p>
          <a:p>
            <a:pPr marL="187960" algn="ctr">
              <a:lnSpc>
                <a:spcPts val="4270"/>
              </a:lnSpc>
              <a:tabLst>
                <a:tab pos="2666365" algn="l"/>
              </a:tabLst>
            </a:pPr>
            <a:r>
              <a:rPr sz="5100" spc="-210" dirty="0">
                <a:latin typeface="Calibri"/>
                <a:cs typeface="Calibri"/>
              </a:rPr>
              <a:t>SATA	</a:t>
            </a:r>
            <a:r>
              <a:rPr sz="5100" spc="-5" dirty="0">
                <a:latin typeface="Calibri"/>
                <a:cs typeface="Calibri"/>
              </a:rPr>
              <a:t>EIDE</a:t>
            </a:r>
            <a:endParaRPr sz="5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000">
              <a:latin typeface="Calibri"/>
              <a:cs typeface="Calibri"/>
            </a:endParaRPr>
          </a:p>
          <a:p>
            <a:pPr marL="152400" algn="ctr">
              <a:lnSpc>
                <a:spcPct val="100000"/>
              </a:lnSpc>
              <a:tabLst>
                <a:tab pos="2670175" algn="l"/>
              </a:tabLst>
            </a:pPr>
            <a:r>
              <a:rPr sz="5100" spc="-5" dirty="0">
                <a:latin typeface="Calibri"/>
                <a:cs typeface="Calibri"/>
              </a:rPr>
              <a:t>SCSI	</a:t>
            </a:r>
            <a:r>
              <a:rPr sz="5100" spc="-15" dirty="0">
                <a:latin typeface="Calibri"/>
                <a:cs typeface="Calibri"/>
              </a:rPr>
              <a:t>SAS</a:t>
            </a:r>
            <a:endParaRPr sz="5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1140" y="6463995"/>
            <a:ext cx="10363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361 -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362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362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Objectives</a:t>
            </a:r>
            <a:r>
              <a:rPr spc="-60" dirty="0"/>
              <a:t> </a:t>
            </a:r>
            <a:r>
              <a:rPr spc="-10" dirty="0"/>
              <a:t>Overview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75" y="1552575"/>
            <a:ext cx="3695700" cy="22764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49223" y="2337943"/>
            <a:ext cx="311340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92405" marR="5080" indent="-180340">
              <a:lnSpc>
                <a:spcPts val="2210"/>
              </a:lnSpc>
              <a:spcBef>
                <a:spcPts val="335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Differentiate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storage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devices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0100" y="1543050"/>
            <a:ext cx="3905250" cy="2286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17745" y="1640205"/>
            <a:ext cx="3437890" cy="2006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algn="ctr">
              <a:lnSpc>
                <a:spcPct val="91700"/>
              </a:lnSpc>
              <a:spcBef>
                <a:spcPts val="3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Describe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characteristics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internal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hard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disk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including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capacity,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platters,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read/write  heads, cylinders,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sectors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tracks, revolutions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endParaRPr sz="2000">
              <a:latin typeface="Calibri"/>
              <a:cs typeface="Calibri"/>
            </a:endParaRPr>
          </a:p>
          <a:p>
            <a:pPr marL="38100" marR="27940" algn="ctr">
              <a:lnSpc>
                <a:spcPts val="2200"/>
              </a:lnSpc>
              <a:spcBef>
                <a:spcPts val="4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minute,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transfer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rate,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access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375" y="4057650"/>
            <a:ext cx="3829050" cy="22669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29132" y="4421200"/>
            <a:ext cx="3355975" cy="144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>
              <a:lnSpc>
                <a:spcPts val="2305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Discuss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purpose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2000">
              <a:latin typeface="Calibri"/>
              <a:cs typeface="Calibri"/>
            </a:endParaRPr>
          </a:p>
          <a:p>
            <a:pPr marL="12700" marR="5080" indent="801370">
              <a:lnSpc>
                <a:spcPts val="2200"/>
              </a:lnSpc>
              <a:spcBef>
                <a:spcPts val="14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attached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storage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devices,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external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removable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05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hard disks,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disk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controllers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86300" y="4057650"/>
            <a:ext cx="3695700" cy="226695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31104" y="4839970"/>
            <a:ext cx="301117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87985" marR="5080" indent="-375285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Describe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various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 flash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140" y="6444183"/>
            <a:ext cx="132334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</a:rPr>
              <a:t>See </a:t>
            </a:r>
            <a:r>
              <a:rPr sz="1100" dirty="0">
                <a:latin typeface="Calibri"/>
                <a:cs typeface="Calibri"/>
              </a:rPr>
              <a:t>Page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351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for </a:t>
            </a:r>
            <a:r>
              <a:rPr sz="1100" dirty="0">
                <a:latin typeface="Calibri"/>
                <a:cs typeface="Calibri"/>
              </a:rPr>
              <a:t>Detailed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Objectives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63254" y="6479235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739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Flash </a:t>
            </a:r>
            <a:r>
              <a:rPr spc="-10" dirty="0"/>
              <a:t>Memory</a:t>
            </a:r>
            <a:r>
              <a:rPr spc="-35" dirty="0"/>
              <a:t> </a:t>
            </a:r>
            <a:r>
              <a:rPr spc="-30" dirty="0"/>
              <a:t>Storage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462010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83919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Flash </a:t>
            </a:r>
            <a:r>
              <a:rPr sz="3200" dirty="0">
                <a:latin typeface="Calibri"/>
                <a:cs typeface="Calibri"/>
              </a:rPr>
              <a:t>memory </a:t>
            </a:r>
            <a:r>
              <a:rPr sz="3200" spc="-5" dirty="0">
                <a:latin typeface="Calibri"/>
                <a:cs typeface="Calibri"/>
              </a:rPr>
              <a:t>chips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type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solid </a:t>
            </a:r>
            <a:r>
              <a:rPr sz="3200" spc="-35" dirty="0">
                <a:latin typeface="Calibri"/>
                <a:cs typeface="Calibri"/>
              </a:rPr>
              <a:t>state  </a:t>
            </a:r>
            <a:r>
              <a:rPr sz="3200" dirty="0">
                <a:latin typeface="Calibri"/>
                <a:cs typeface="Calibri"/>
              </a:rPr>
              <a:t>media and </a:t>
            </a:r>
            <a:r>
              <a:rPr sz="3200" spc="-15" dirty="0">
                <a:latin typeface="Calibri"/>
                <a:cs typeface="Calibri"/>
              </a:rPr>
              <a:t>contain </a:t>
            </a:r>
            <a:r>
              <a:rPr sz="3200" dirty="0">
                <a:latin typeface="Calibri"/>
                <a:cs typeface="Calibri"/>
              </a:rPr>
              <a:t>no moving</a:t>
            </a:r>
            <a:r>
              <a:rPr sz="3200" spc="-5" dirty="0">
                <a:latin typeface="Calibri"/>
                <a:cs typeface="Calibri"/>
              </a:rPr>
              <a:t> parts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5E8845"/>
                </a:solidFill>
                <a:latin typeface="Calibri"/>
                <a:cs typeface="Calibri"/>
              </a:rPr>
              <a:t>Solid </a:t>
            </a:r>
            <a:r>
              <a:rPr sz="3200" b="1" spc="-25" dirty="0">
                <a:solidFill>
                  <a:srgbClr val="5E8845"/>
                </a:solidFill>
                <a:latin typeface="Calibri"/>
                <a:cs typeface="Calibri"/>
              </a:rPr>
              <a:t>state </a:t>
            </a:r>
            <a:r>
              <a:rPr sz="3200" b="1" spc="-5" dirty="0">
                <a:solidFill>
                  <a:srgbClr val="5E8845"/>
                </a:solidFill>
                <a:latin typeface="Calibri"/>
                <a:cs typeface="Calibri"/>
              </a:rPr>
              <a:t>drives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b="1" spc="-5" dirty="0">
                <a:solidFill>
                  <a:srgbClr val="5E8845"/>
                </a:solidFill>
                <a:latin typeface="Calibri"/>
                <a:cs typeface="Calibri"/>
              </a:rPr>
              <a:t>SSDs</a:t>
            </a:r>
            <a:r>
              <a:rPr sz="3200" spc="-5" dirty="0">
                <a:latin typeface="Calibri"/>
                <a:cs typeface="Calibri"/>
              </a:rPr>
              <a:t>) </a:t>
            </a:r>
            <a:r>
              <a:rPr sz="3200" spc="-25" dirty="0">
                <a:latin typeface="Calibri"/>
                <a:cs typeface="Calibri"/>
              </a:rPr>
              <a:t>have </a:t>
            </a:r>
            <a:r>
              <a:rPr sz="3200" spc="-15" dirty="0">
                <a:latin typeface="Calibri"/>
                <a:cs typeface="Calibri"/>
              </a:rPr>
              <a:t>several advantages  over </a:t>
            </a:r>
            <a:r>
              <a:rPr sz="3200" spc="-5" dirty="0">
                <a:latin typeface="Calibri"/>
                <a:cs typeface="Calibri"/>
              </a:rPr>
              <a:t>magnetic </a:t>
            </a:r>
            <a:r>
              <a:rPr sz="3200" spc="-15" dirty="0">
                <a:latin typeface="Calibri"/>
                <a:cs typeface="Calibri"/>
              </a:rPr>
              <a:t>hard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disks: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" y="4371975"/>
            <a:ext cx="2162175" cy="13525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6867" y="4872354"/>
            <a:ext cx="1524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Faster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0300" y="4371975"/>
            <a:ext cx="2171700" cy="13525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654554" y="4872354"/>
            <a:ext cx="1670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Faster transfer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rates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1050" y="4371975"/>
            <a:ext cx="2314575" cy="13525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771771" y="4760722"/>
            <a:ext cx="1917064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3825" marR="5080" indent="-11176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Generate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less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heat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consume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less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power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575" y="4371975"/>
            <a:ext cx="2162175" cy="135255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509509" y="4872354"/>
            <a:ext cx="923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longer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140" y="6463995"/>
            <a:ext cx="9982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362 -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363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739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Flash </a:t>
            </a:r>
            <a:r>
              <a:rPr spc="-10" dirty="0"/>
              <a:t>Memory</a:t>
            </a:r>
            <a:r>
              <a:rPr spc="-35" dirty="0"/>
              <a:t> </a:t>
            </a:r>
            <a:r>
              <a:rPr spc="-30" dirty="0"/>
              <a:t>Storage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363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7-17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981212"/>
            <a:ext cx="7741666" cy="38178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739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Flash </a:t>
            </a:r>
            <a:r>
              <a:rPr spc="-10" dirty="0"/>
              <a:t>Memory</a:t>
            </a:r>
            <a:r>
              <a:rPr spc="-35" dirty="0"/>
              <a:t> </a:t>
            </a:r>
            <a:r>
              <a:rPr spc="-30" dirty="0"/>
              <a:t>Storage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56551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5" dirty="0">
                <a:solidFill>
                  <a:srgbClr val="5E8845"/>
                </a:solidFill>
                <a:latin typeface="Calibri"/>
                <a:cs typeface="Calibri"/>
              </a:rPr>
              <a:t>memory </a:t>
            </a:r>
            <a:r>
              <a:rPr sz="3200" b="1" spc="-15" dirty="0">
                <a:solidFill>
                  <a:srgbClr val="5E8845"/>
                </a:solidFill>
                <a:latin typeface="Calibri"/>
                <a:cs typeface="Calibri"/>
              </a:rPr>
              <a:t>card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10" dirty="0">
                <a:latin typeface="Calibri"/>
                <a:cs typeface="Calibri"/>
              </a:rPr>
              <a:t>removable </a:t>
            </a:r>
            <a:r>
              <a:rPr sz="3200" spc="-5" dirty="0">
                <a:latin typeface="Calibri"/>
                <a:cs typeface="Calibri"/>
              </a:rPr>
              <a:t>flash </a:t>
            </a:r>
            <a:r>
              <a:rPr sz="3200" dirty="0">
                <a:latin typeface="Calibri"/>
                <a:cs typeface="Calibri"/>
              </a:rPr>
              <a:t>memory  </a:t>
            </a:r>
            <a:r>
              <a:rPr sz="3200" spc="-5" dirty="0">
                <a:latin typeface="Calibri"/>
                <a:cs typeface="Calibri"/>
              </a:rPr>
              <a:t>device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15" dirty="0">
                <a:latin typeface="Calibri"/>
                <a:cs typeface="Calibri"/>
              </a:rPr>
              <a:t>you </a:t>
            </a:r>
            <a:r>
              <a:rPr sz="3200" spc="-5" dirty="0">
                <a:latin typeface="Calibri"/>
                <a:cs typeface="Calibri"/>
              </a:rPr>
              <a:t>insert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remove from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slot </a:t>
            </a:r>
            <a:r>
              <a:rPr sz="3200" dirty="0">
                <a:latin typeface="Calibri"/>
                <a:cs typeface="Calibri"/>
              </a:rPr>
              <a:t>in a  </a:t>
            </a:r>
            <a:r>
              <a:rPr sz="3200" spc="-40" dirty="0">
                <a:latin typeface="Calibri"/>
                <a:cs typeface="Calibri"/>
              </a:rPr>
              <a:t>computer, </a:t>
            </a:r>
            <a:r>
              <a:rPr sz="3200" spc="-5" dirty="0">
                <a:latin typeface="Calibri"/>
                <a:cs typeface="Calibri"/>
              </a:rPr>
              <a:t>mobile device, or </a:t>
            </a:r>
            <a:r>
              <a:rPr sz="3200" spc="-20" dirty="0">
                <a:latin typeface="Calibri"/>
                <a:cs typeface="Calibri"/>
              </a:rPr>
              <a:t>card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reader/writer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364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" y="3343275"/>
            <a:ext cx="2238375" cy="13620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99415" y="3606800"/>
            <a:ext cx="176530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636905" marR="5080" indent="-624840">
              <a:lnSpc>
                <a:spcPts val="2640"/>
              </a:lnSpc>
              <a:spcBef>
                <a:spcPts val="385"/>
              </a:spcBef>
            </a:pPr>
            <a:r>
              <a:rPr sz="2400" spc="-5" dirty="0">
                <a:latin typeface="Calibri"/>
                <a:cs typeface="Calibri"/>
              </a:rPr>
              <a:t>Compa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tFlash  </a:t>
            </a:r>
            <a:r>
              <a:rPr sz="2400" spc="-5" dirty="0">
                <a:latin typeface="Calibri"/>
                <a:cs typeface="Calibri"/>
              </a:rPr>
              <a:t>(CF)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3150" y="3343275"/>
            <a:ext cx="2257425" cy="13620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585466" y="3606800"/>
            <a:ext cx="171259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99440" marR="5080" indent="-587375">
              <a:lnSpc>
                <a:spcPts val="2640"/>
              </a:lnSpc>
              <a:spcBef>
                <a:spcPts val="385"/>
              </a:spcBef>
            </a:pPr>
            <a:r>
              <a:rPr sz="2400" spc="-10" dirty="0">
                <a:latin typeface="Calibri"/>
                <a:cs typeface="Calibri"/>
              </a:rPr>
              <a:t>Secure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Digital  </a:t>
            </a:r>
            <a:r>
              <a:rPr sz="2400" spc="-5" dirty="0">
                <a:latin typeface="Calibri"/>
                <a:cs typeface="Calibri"/>
              </a:rPr>
              <a:t>(SD)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00575" y="3324225"/>
            <a:ext cx="2257425" cy="138112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45811" y="3439109"/>
            <a:ext cx="1712595" cy="10610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345"/>
              </a:spcBef>
            </a:pPr>
            <a:r>
              <a:rPr sz="2400" spc="-10" dirty="0">
                <a:latin typeface="Calibri"/>
                <a:cs typeface="Calibri"/>
              </a:rPr>
              <a:t>Secure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Digital  </a:t>
            </a:r>
            <a:r>
              <a:rPr sz="2400" spc="-5" dirty="0">
                <a:latin typeface="Calibri"/>
                <a:cs typeface="Calibri"/>
              </a:rPr>
              <a:t>High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Capacity  (SDHC)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67525" y="3343275"/>
            <a:ext cx="2181225" cy="136207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433564" y="3774185"/>
            <a:ext cx="1059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microSD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5" y="4781550"/>
            <a:ext cx="2181225" cy="135255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76199" y="5212460"/>
            <a:ext cx="1411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microSDHC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3150" y="4781550"/>
            <a:ext cx="2181225" cy="135255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799079" y="5045202"/>
            <a:ext cx="128587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6870" marR="5080" indent="-344805">
              <a:lnSpc>
                <a:spcPts val="2640"/>
              </a:lnSpc>
              <a:spcBef>
                <a:spcPts val="385"/>
              </a:spcBef>
            </a:pPr>
            <a:r>
              <a:rPr sz="2400" dirty="0">
                <a:latin typeface="Calibri"/>
                <a:cs typeface="Calibri"/>
              </a:rPr>
              <a:t>xD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Picture  </a:t>
            </a:r>
            <a:r>
              <a:rPr sz="2400" spc="-10" dirty="0">
                <a:latin typeface="Calibri"/>
                <a:cs typeface="Calibri"/>
              </a:rPr>
              <a:t>Card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91050" y="4781550"/>
            <a:ext cx="2209800" cy="135255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835144" y="5212460"/>
            <a:ext cx="17329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Memory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Stick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48475" y="4781550"/>
            <a:ext cx="2286000" cy="135255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095235" y="5045202"/>
            <a:ext cx="173228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72720" marR="5080" indent="-160020">
              <a:lnSpc>
                <a:spcPts val="2640"/>
              </a:lnSpc>
              <a:spcBef>
                <a:spcPts val="385"/>
              </a:spcBef>
            </a:pPr>
            <a:r>
              <a:rPr sz="2400" dirty="0">
                <a:latin typeface="Calibri"/>
                <a:cs typeface="Calibri"/>
              </a:rPr>
              <a:t>Memory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Stick  </a:t>
            </a:r>
            <a:r>
              <a:rPr sz="2400" spc="-10" dirty="0">
                <a:latin typeface="Calibri"/>
                <a:cs typeface="Calibri"/>
              </a:rPr>
              <a:t>Micro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(M2)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739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Flash </a:t>
            </a:r>
            <a:r>
              <a:rPr spc="-10" dirty="0"/>
              <a:t>Memory</a:t>
            </a:r>
            <a:r>
              <a:rPr spc="-35" dirty="0"/>
              <a:t> </a:t>
            </a:r>
            <a:r>
              <a:rPr spc="-30" dirty="0"/>
              <a:t>Storage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92976"/>
            <a:ext cx="1143000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Pages 364 –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365</a:t>
            </a:r>
            <a:endParaRPr sz="11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Figures </a:t>
            </a:r>
            <a:r>
              <a:rPr sz="1100" dirty="0">
                <a:latin typeface="Calibri"/>
                <a:cs typeface="Calibri"/>
              </a:rPr>
              <a:t>7-18 –</a:t>
            </a:r>
            <a:r>
              <a:rPr sz="1100" spc="-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7-19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3365627" cy="36767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4227" y="1600136"/>
            <a:ext cx="3606673" cy="452602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739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Flash </a:t>
            </a:r>
            <a:r>
              <a:rPr spc="-10" dirty="0"/>
              <a:t>Memory</a:t>
            </a:r>
            <a:r>
              <a:rPr spc="-35" dirty="0"/>
              <a:t> </a:t>
            </a:r>
            <a:r>
              <a:rPr spc="-30" dirty="0"/>
              <a:t>Storage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228" y="1600200"/>
            <a:ext cx="7157466" cy="4648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Page</a:t>
            </a:r>
            <a:r>
              <a:rPr spc="-20" dirty="0"/>
              <a:t> </a:t>
            </a:r>
            <a:r>
              <a:rPr dirty="0"/>
              <a:t>366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5" dirty="0"/>
              <a:t>Figure</a:t>
            </a:r>
            <a:r>
              <a:rPr spc="-65" dirty="0"/>
              <a:t> </a:t>
            </a:r>
            <a:r>
              <a:rPr dirty="0"/>
              <a:t>7-20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739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Flash </a:t>
            </a:r>
            <a:r>
              <a:rPr spc="-10" dirty="0"/>
              <a:t>Memory</a:t>
            </a:r>
            <a:r>
              <a:rPr spc="-35" dirty="0"/>
              <a:t> </a:t>
            </a:r>
            <a:r>
              <a:rPr spc="-30" dirty="0"/>
              <a:t>Storage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2637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5E8845"/>
                </a:solidFill>
                <a:latin typeface="Calibri"/>
                <a:cs typeface="Calibri"/>
              </a:rPr>
              <a:t>USB </a:t>
            </a:r>
            <a:r>
              <a:rPr sz="3200" b="1" spc="-5" dirty="0">
                <a:solidFill>
                  <a:srgbClr val="5E8845"/>
                </a:solidFill>
                <a:latin typeface="Calibri"/>
                <a:cs typeface="Calibri"/>
              </a:rPr>
              <a:t>flash drives </a:t>
            </a:r>
            <a:r>
              <a:rPr sz="3200" spc="-5" dirty="0">
                <a:latin typeface="Calibri"/>
                <a:cs typeface="Calibri"/>
              </a:rPr>
              <a:t>plug </a:t>
            </a:r>
            <a:r>
              <a:rPr sz="3200" spc="-20" dirty="0">
                <a:latin typeface="Calibri"/>
                <a:cs typeface="Calibri"/>
              </a:rPr>
              <a:t>into </a:t>
            </a:r>
            <a:r>
              <a:rPr sz="3200" dirty="0">
                <a:latin typeface="Calibri"/>
                <a:cs typeface="Calibri"/>
              </a:rPr>
              <a:t>a USB </a:t>
            </a:r>
            <a:r>
              <a:rPr sz="3200" spc="-5" dirty="0">
                <a:latin typeface="Calibri"/>
                <a:cs typeface="Calibri"/>
              </a:rPr>
              <a:t>port on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10" dirty="0">
                <a:latin typeface="Calibri"/>
                <a:cs typeface="Calibri"/>
              </a:rPr>
              <a:t>computer </a:t>
            </a:r>
            <a:r>
              <a:rPr sz="3200" dirty="0">
                <a:latin typeface="Calibri"/>
                <a:cs typeface="Calibri"/>
              </a:rPr>
              <a:t>or mobile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device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590800"/>
            <a:ext cx="5638800" cy="36652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367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739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Flash </a:t>
            </a:r>
            <a:r>
              <a:rPr spc="-10" dirty="0"/>
              <a:t>Memory</a:t>
            </a:r>
            <a:r>
              <a:rPr spc="-35" dirty="0"/>
              <a:t> </a:t>
            </a:r>
            <a:r>
              <a:rPr spc="-30" dirty="0"/>
              <a:t>Storage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39210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b="1" spc="-15" dirty="0">
                <a:solidFill>
                  <a:srgbClr val="5E8845"/>
                </a:solidFill>
                <a:latin typeface="Calibri"/>
                <a:cs typeface="Calibri"/>
              </a:rPr>
              <a:t>ExpressCard </a:t>
            </a:r>
            <a:r>
              <a:rPr sz="2800" b="1" spc="-10" dirty="0">
                <a:solidFill>
                  <a:srgbClr val="5E8845"/>
                </a:solidFill>
                <a:latin typeface="Calibri"/>
                <a:cs typeface="Calibri"/>
              </a:rPr>
              <a:t>module  </a:t>
            </a:r>
            <a:r>
              <a:rPr sz="2800" spc="-5" dirty="0">
                <a:latin typeface="Calibri"/>
                <a:cs typeface="Calibri"/>
              </a:rPr>
              <a:t>is a </a:t>
            </a:r>
            <a:r>
              <a:rPr sz="2800" spc="-15" dirty="0">
                <a:latin typeface="Calibri"/>
                <a:cs typeface="Calibri"/>
              </a:rPr>
              <a:t>removable </a:t>
            </a:r>
            <a:r>
              <a:rPr sz="2800" spc="-10" dirty="0">
                <a:latin typeface="Calibri"/>
                <a:cs typeface="Calibri"/>
              </a:rPr>
              <a:t>device  that </a:t>
            </a:r>
            <a:r>
              <a:rPr sz="2800" spc="-5" dirty="0">
                <a:latin typeface="Calibri"/>
                <a:cs typeface="Calibri"/>
              </a:rPr>
              <a:t>fits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an  </a:t>
            </a:r>
            <a:r>
              <a:rPr sz="2800" spc="-15" dirty="0">
                <a:latin typeface="Calibri"/>
                <a:cs typeface="Calibri"/>
              </a:rPr>
              <a:t>ExpressCard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slot</a:t>
            </a:r>
            <a:endParaRPr sz="2800">
              <a:latin typeface="Calibri"/>
              <a:cs typeface="Calibri"/>
            </a:endParaRPr>
          </a:p>
          <a:p>
            <a:pPr marL="355600" marR="939165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Developed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PCMCIA</a:t>
            </a:r>
            <a:endParaRPr sz="2800">
              <a:latin typeface="Calibri"/>
              <a:cs typeface="Calibri"/>
            </a:endParaRPr>
          </a:p>
          <a:p>
            <a:pPr marL="355600" marR="465455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Commonly used </a:t>
            </a:r>
            <a:r>
              <a:rPr sz="2800" spc="-5" dirty="0">
                <a:latin typeface="Calibri"/>
                <a:cs typeface="Calibri"/>
              </a:rPr>
              <a:t>in  </a:t>
            </a:r>
            <a:r>
              <a:rPr sz="2800" spc="-10" dirty="0">
                <a:latin typeface="Calibri"/>
                <a:cs typeface="Calibri"/>
              </a:rPr>
              <a:t>notebook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computers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580894"/>
            <a:ext cx="4038600" cy="256451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367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941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Cloud</a:t>
            </a:r>
            <a:r>
              <a:rPr spc="-70" dirty="0"/>
              <a:t> </a:t>
            </a:r>
            <a:r>
              <a:rPr spc="-35" dirty="0"/>
              <a:t>Storage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4728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5E8845"/>
                </a:solidFill>
                <a:latin typeface="Calibri"/>
                <a:cs typeface="Calibri"/>
              </a:rPr>
              <a:t>Cloud </a:t>
            </a:r>
            <a:r>
              <a:rPr sz="3200" b="1" spc="-25" dirty="0">
                <a:solidFill>
                  <a:srgbClr val="5E8845"/>
                </a:solidFill>
                <a:latin typeface="Calibri"/>
                <a:cs typeface="Calibri"/>
              </a:rPr>
              <a:t>storage </a:t>
            </a:r>
            <a:r>
              <a:rPr sz="3200" dirty="0">
                <a:latin typeface="Calibri"/>
                <a:cs typeface="Calibri"/>
              </a:rPr>
              <a:t>is an </a:t>
            </a:r>
            <a:r>
              <a:rPr sz="3200" spc="-10" dirty="0">
                <a:latin typeface="Calibri"/>
                <a:cs typeface="Calibri"/>
              </a:rPr>
              <a:t>Internet </a:t>
            </a:r>
            <a:r>
              <a:rPr sz="3200" dirty="0">
                <a:latin typeface="Calibri"/>
                <a:cs typeface="Calibri"/>
              </a:rPr>
              <a:t>service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15" dirty="0">
                <a:latin typeface="Calibri"/>
                <a:cs typeface="Calibri"/>
              </a:rPr>
              <a:t>provides  </a:t>
            </a:r>
            <a:r>
              <a:rPr sz="3200" spc="-25" dirty="0">
                <a:latin typeface="Calibri"/>
                <a:cs typeface="Calibri"/>
              </a:rPr>
              <a:t>storage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computer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users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2667038"/>
            <a:ext cx="5867400" cy="37816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368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941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Cloud</a:t>
            </a:r>
            <a:r>
              <a:rPr spc="-70" dirty="0"/>
              <a:t> </a:t>
            </a:r>
            <a:r>
              <a:rPr spc="-35" dirty="0"/>
              <a:t>Storage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461260"/>
            <a:ext cx="8839200" cy="29262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368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941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Cloud</a:t>
            </a:r>
            <a:r>
              <a:rPr spc="-70" dirty="0"/>
              <a:t> </a:t>
            </a:r>
            <a:r>
              <a:rPr spc="-35" dirty="0"/>
              <a:t>Storage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369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00250" y="2390775"/>
            <a:ext cx="6972300" cy="3781425"/>
            <a:chOff x="2000250" y="2390775"/>
            <a:chExt cx="6972300" cy="37814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0" y="2390775"/>
              <a:ext cx="6972300" cy="685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50" y="3009900"/>
              <a:ext cx="6972300" cy="685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50" y="3629025"/>
              <a:ext cx="6972300" cy="6858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0250" y="4248150"/>
              <a:ext cx="6972300" cy="685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0250" y="4867275"/>
              <a:ext cx="6972300" cy="685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00250" y="5476875"/>
              <a:ext cx="6972300" cy="69532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31140" y="1607565"/>
            <a:ext cx="8190230" cy="4358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Users </a:t>
            </a:r>
            <a:r>
              <a:rPr sz="3200" spc="-10" dirty="0">
                <a:latin typeface="Calibri"/>
                <a:cs typeface="Calibri"/>
              </a:rPr>
              <a:t>subscribe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cloud </a:t>
            </a:r>
            <a:r>
              <a:rPr sz="3200" spc="-25" dirty="0">
                <a:latin typeface="Calibri"/>
                <a:cs typeface="Calibri"/>
              </a:rPr>
              <a:t>storage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variety </a:t>
            </a:r>
            <a:r>
              <a:rPr sz="3200" spc="-5" dirty="0">
                <a:latin typeface="Calibri"/>
                <a:cs typeface="Calibri"/>
              </a:rPr>
              <a:t>of  reasons:</a:t>
            </a:r>
            <a:endParaRPr sz="3200">
              <a:latin typeface="Calibri"/>
              <a:cs typeface="Calibri"/>
            </a:endParaRPr>
          </a:p>
          <a:p>
            <a:pPr marL="2017395">
              <a:lnSpc>
                <a:spcPts val="2105"/>
              </a:lnSpc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Access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files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Calibri"/>
              <a:cs typeface="Calibri"/>
            </a:endParaRPr>
          </a:p>
          <a:p>
            <a:pPr marL="2017395">
              <a:lnSpc>
                <a:spcPct val="100000"/>
              </a:lnSpc>
            </a:pP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Store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large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files</a:t>
            </a:r>
            <a:r>
              <a:rPr sz="2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instantaneously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Calibri"/>
              <a:cs typeface="Calibri"/>
            </a:endParaRPr>
          </a:p>
          <a:p>
            <a:pPr marL="2017395">
              <a:lnSpc>
                <a:spcPct val="100000"/>
              </a:lnSpc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Allow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others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access their</a:t>
            </a:r>
            <a:r>
              <a:rPr sz="2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files</a:t>
            </a:r>
            <a:endParaRPr sz="2300">
              <a:latin typeface="Calibri"/>
              <a:cs typeface="Calibri"/>
            </a:endParaRPr>
          </a:p>
          <a:p>
            <a:pPr marL="2017395" marR="546100">
              <a:lnSpc>
                <a:spcPct val="176300"/>
              </a:lnSpc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View time-critical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images immediately 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Store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offsite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backups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Calibri"/>
              <a:cs typeface="Calibri"/>
            </a:endParaRPr>
          </a:p>
          <a:p>
            <a:pPr marL="2017395">
              <a:lnSpc>
                <a:spcPct val="100000"/>
              </a:lnSpc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Provide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functions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362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Objectives</a:t>
            </a:r>
            <a:r>
              <a:rPr spc="-60" dirty="0"/>
              <a:t> </a:t>
            </a:r>
            <a:r>
              <a:rPr spc="-10" dirty="0"/>
              <a:t>Overview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75" y="1552575"/>
            <a:ext cx="3762375" cy="22764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2225" y="2290063"/>
            <a:ext cx="3227705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14325" marR="5080" indent="-302260">
              <a:lnSpc>
                <a:spcPts val="2530"/>
              </a:lnSpc>
              <a:spcBef>
                <a:spcPts val="380"/>
              </a:spcBef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Describe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cloud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r>
              <a:rPr sz="23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explain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23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advantages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7725" y="1552575"/>
            <a:ext cx="3810000" cy="22764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96358" y="2290063"/>
            <a:ext cx="3284220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768350" marR="5080" indent="-756285">
              <a:lnSpc>
                <a:spcPts val="2530"/>
              </a:lnSpc>
              <a:spcBef>
                <a:spcPts val="380"/>
              </a:spcBef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Describe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characteristics 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optical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discs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850" y="4057650"/>
            <a:ext cx="3857625" cy="22669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40409" y="4310634"/>
            <a:ext cx="3331210" cy="166052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67665" marR="5080" indent="-355600">
              <a:lnSpc>
                <a:spcPct val="91600"/>
              </a:lnSpc>
              <a:spcBef>
                <a:spcPts val="335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Differentiate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among</a:t>
            </a:r>
            <a:r>
              <a:rPr sz="23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various 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types of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optical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discs:  CDs,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archive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discs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2300">
              <a:latin typeface="Calibri"/>
              <a:cs typeface="Calibri"/>
            </a:endParaRPr>
          </a:p>
          <a:p>
            <a:pPr marL="1152525" marR="33655" indent="-1109980">
              <a:lnSpc>
                <a:spcPts val="2520"/>
              </a:lnSpc>
              <a:spcBef>
                <a:spcPts val="55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Picture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CDs,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DVDs,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and Blu-  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ray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Discs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86300" y="4038600"/>
            <a:ext cx="3714750" cy="22860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961890" y="4150233"/>
            <a:ext cx="3152775" cy="198183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20040" marR="313055" indent="-2540" algn="ctr">
              <a:lnSpc>
                <a:spcPct val="91500"/>
              </a:lnSpc>
              <a:spcBef>
                <a:spcPts val="335"/>
              </a:spcBef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Identify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uses of  tape, magnetic</a:t>
            </a:r>
            <a:r>
              <a:rPr sz="23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stripe 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cards,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smart</a:t>
            </a:r>
            <a:endParaRPr sz="2300">
              <a:latin typeface="Calibri"/>
              <a:cs typeface="Calibri"/>
            </a:endParaRPr>
          </a:p>
          <a:p>
            <a:pPr marL="12065" marR="5080" indent="-1905" algn="ctr">
              <a:lnSpc>
                <a:spcPct val="91600"/>
              </a:lnSpc>
              <a:spcBef>
                <a:spcPts val="5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cards,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microfilm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microfiche,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enterprise 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140" y="6444183"/>
            <a:ext cx="132334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</a:rPr>
              <a:t>See </a:t>
            </a:r>
            <a:r>
              <a:rPr sz="1100" dirty="0">
                <a:latin typeface="Calibri"/>
                <a:cs typeface="Calibri"/>
              </a:rPr>
              <a:t>Page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351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for </a:t>
            </a:r>
            <a:r>
              <a:rPr sz="1100" dirty="0">
                <a:latin typeface="Calibri"/>
                <a:cs typeface="Calibri"/>
              </a:rPr>
              <a:t>Detailed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Objectives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63254" y="6479235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700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Optical</a:t>
            </a:r>
            <a:r>
              <a:rPr spc="-65" dirty="0"/>
              <a:t> </a:t>
            </a:r>
            <a:r>
              <a:rPr spc="-10" dirty="0"/>
              <a:t>Discs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280400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An </a:t>
            </a:r>
            <a:r>
              <a:rPr sz="3200" spc="-10" dirty="0">
                <a:latin typeface="Calibri"/>
                <a:cs typeface="Calibri"/>
              </a:rPr>
              <a:t>optical </a:t>
            </a:r>
            <a:r>
              <a:rPr sz="3200" spc="-5" dirty="0">
                <a:latin typeface="Calibri"/>
                <a:cs typeface="Calibri"/>
              </a:rPr>
              <a:t>disc </a:t>
            </a:r>
            <a:r>
              <a:rPr sz="3200" spc="-10" dirty="0">
                <a:latin typeface="Calibri"/>
                <a:cs typeface="Calibri"/>
              </a:rPr>
              <a:t>consists </a:t>
            </a:r>
            <a:r>
              <a:rPr sz="3200" dirty="0">
                <a:latin typeface="Calibri"/>
                <a:cs typeface="Calibri"/>
              </a:rPr>
              <a:t>of a </a:t>
            </a:r>
            <a:r>
              <a:rPr sz="3200" spc="-10" dirty="0">
                <a:latin typeface="Calibri"/>
                <a:cs typeface="Calibri"/>
              </a:rPr>
              <a:t>flat, round, portable  </a:t>
            </a:r>
            <a:r>
              <a:rPr sz="3200" spc="-5" dirty="0">
                <a:latin typeface="Calibri"/>
                <a:cs typeface="Calibri"/>
              </a:rPr>
              <a:t>disc </a:t>
            </a:r>
            <a:r>
              <a:rPr sz="3200" dirty="0">
                <a:latin typeface="Calibri"/>
                <a:cs typeface="Calibri"/>
              </a:rPr>
              <a:t>made of </a:t>
            </a:r>
            <a:r>
              <a:rPr sz="3200" spc="-10" dirty="0">
                <a:latin typeface="Calibri"/>
                <a:cs typeface="Calibri"/>
              </a:rPr>
              <a:t>metal, plastic, </a:t>
            </a:r>
            <a:r>
              <a:rPr sz="3200" dirty="0">
                <a:latin typeface="Calibri"/>
                <a:cs typeface="Calibri"/>
              </a:rPr>
              <a:t>and lacquer </a:t>
            </a:r>
            <a:r>
              <a:rPr sz="3200" spc="-15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is  </a:t>
            </a:r>
            <a:r>
              <a:rPr sz="3200" spc="-15" dirty="0">
                <a:latin typeface="Calibri"/>
                <a:cs typeface="Calibri"/>
              </a:rPr>
              <a:t>written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read </a:t>
            </a:r>
            <a:r>
              <a:rPr sz="3200" spc="-15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laser</a:t>
            </a:r>
            <a:endParaRPr sz="3200">
              <a:latin typeface="Calibri"/>
              <a:cs typeface="Calibri"/>
            </a:endParaRPr>
          </a:p>
          <a:p>
            <a:pPr marL="355600" marR="1908175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Typically </a:t>
            </a:r>
            <a:r>
              <a:rPr sz="3200" spc="-30" dirty="0">
                <a:latin typeface="Calibri"/>
                <a:cs typeface="Calibri"/>
              </a:rPr>
              <a:t>store </a:t>
            </a:r>
            <a:r>
              <a:rPr sz="3200" spc="-10" dirty="0">
                <a:latin typeface="Calibri"/>
                <a:cs typeface="Calibri"/>
              </a:rPr>
              <a:t>software, </a:t>
            </a:r>
            <a:r>
              <a:rPr sz="3200" spc="-15" dirty="0">
                <a:latin typeface="Calibri"/>
                <a:cs typeface="Calibri"/>
              </a:rPr>
              <a:t>data, </a:t>
            </a:r>
            <a:r>
              <a:rPr sz="3200" spc="-10" dirty="0">
                <a:latin typeface="Calibri"/>
                <a:cs typeface="Calibri"/>
              </a:rPr>
              <a:t>digital  photos, </a:t>
            </a:r>
            <a:r>
              <a:rPr sz="3200" dirty="0">
                <a:latin typeface="Calibri"/>
                <a:cs typeface="Calibri"/>
              </a:rPr>
              <a:t>movies,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music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Read </a:t>
            </a:r>
            <a:r>
              <a:rPr sz="3200" spc="-5" dirty="0">
                <a:latin typeface="Calibri"/>
                <a:cs typeface="Calibri"/>
              </a:rPr>
              <a:t>only vs.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rewritable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3810063"/>
            <a:ext cx="3092069" cy="25288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370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23630" y="6479235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700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Optical</a:t>
            </a:r>
            <a:r>
              <a:rPr spc="-65" dirty="0"/>
              <a:t> </a:t>
            </a:r>
            <a:r>
              <a:rPr spc="-10" dirty="0"/>
              <a:t>Discs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038350"/>
            <a:ext cx="7620000" cy="37719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370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700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Optical</a:t>
            </a:r>
            <a:r>
              <a:rPr spc="-65" dirty="0"/>
              <a:t> </a:t>
            </a:r>
            <a:r>
              <a:rPr spc="-10" dirty="0"/>
              <a:t>Discs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18890" cy="3098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Optical discs commonly  </a:t>
            </a:r>
            <a:r>
              <a:rPr sz="2800" spc="-25" dirty="0">
                <a:latin typeface="Calibri"/>
                <a:cs typeface="Calibri"/>
              </a:rPr>
              <a:t>store </a:t>
            </a:r>
            <a:r>
              <a:rPr sz="2800" spc="-10" dirty="0">
                <a:latin typeface="Calibri"/>
                <a:cs typeface="Calibri"/>
              </a:rPr>
              <a:t>items in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single  </a:t>
            </a:r>
            <a:r>
              <a:rPr sz="2800" spc="-15" dirty="0">
                <a:latin typeface="Calibri"/>
                <a:cs typeface="Calibri"/>
              </a:rPr>
              <a:t>track that spirals </a:t>
            </a:r>
            <a:r>
              <a:rPr sz="2800" spc="-20" dirty="0">
                <a:latin typeface="Calibri"/>
                <a:cs typeface="Calibri"/>
              </a:rPr>
              <a:t>from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center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disc </a:t>
            </a:r>
            <a:r>
              <a:rPr sz="2800" spc="-20" dirty="0">
                <a:latin typeface="Calibri"/>
                <a:cs typeface="Calibri"/>
              </a:rPr>
              <a:t>to 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edge</a:t>
            </a:r>
            <a:endParaRPr sz="2800">
              <a:latin typeface="Calibri"/>
              <a:cs typeface="Calibri"/>
            </a:endParaRPr>
          </a:p>
          <a:p>
            <a:pPr marL="355600" marR="616585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0" dirty="0">
                <a:latin typeface="Calibri"/>
                <a:cs typeface="Calibri"/>
              </a:rPr>
              <a:t>Track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divided </a:t>
            </a:r>
            <a:r>
              <a:rPr sz="2800" spc="-20" dirty="0">
                <a:latin typeface="Calibri"/>
                <a:cs typeface="Calibri"/>
              </a:rPr>
              <a:t>into  </a:t>
            </a:r>
            <a:r>
              <a:rPr sz="2800" spc="-15" dirty="0">
                <a:latin typeface="Calibri"/>
                <a:cs typeface="Calibri"/>
              </a:rPr>
              <a:t>evenly </a:t>
            </a:r>
            <a:r>
              <a:rPr sz="2800" spc="-20" dirty="0">
                <a:latin typeface="Calibri"/>
                <a:cs typeface="Calibri"/>
              </a:rPr>
              <a:t>sized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sectors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711159"/>
            <a:ext cx="4038600" cy="430403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371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700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Optical</a:t>
            </a:r>
            <a:r>
              <a:rPr spc="-65" dirty="0"/>
              <a:t> </a:t>
            </a:r>
            <a:r>
              <a:rPr spc="-10" dirty="0"/>
              <a:t>Discs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36404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Care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optical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discs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2133600"/>
            <a:ext cx="4267200" cy="40965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371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700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Optical</a:t>
            </a:r>
            <a:r>
              <a:rPr spc="-65" dirty="0"/>
              <a:t> </a:t>
            </a:r>
            <a:r>
              <a:rPr spc="-10" dirty="0"/>
              <a:t>Discs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" y="1514475"/>
            <a:ext cx="8963025" cy="16192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55951" y="1472292"/>
            <a:ext cx="6541770" cy="1042669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CD-ROM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read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but not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written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2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85"/>
              </a:spcBef>
              <a:buChar char="•"/>
              <a:tabLst>
                <a:tab pos="241300" algn="l"/>
              </a:tabLst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Read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CD-ROM drive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or CD-ROM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player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725" y="1714500"/>
            <a:ext cx="8963025" cy="4619625"/>
            <a:chOff x="85725" y="1714500"/>
            <a:chExt cx="8963025" cy="46196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1714500"/>
              <a:ext cx="1819275" cy="12096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25" y="3152775"/>
              <a:ext cx="8963025" cy="15811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700" y="3314700"/>
              <a:ext cx="1819275" cy="1209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725" y="4705350"/>
              <a:ext cx="8963025" cy="162877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155951" y="3477514"/>
            <a:ext cx="6320790" cy="22339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425"/>
              </a:spcBef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CD-R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is a multisession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optical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disc on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which 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users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write, but not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erase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700" b="1" spc="-10" dirty="0">
                <a:solidFill>
                  <a:srgbClr val="FFFFFF"/>
                </a:solidFill>
                <a:latin typeface="Calibri"/>
                <a:cs typeface="Calibri"/>
              </a:rPr>
              <a:t>CD-RW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is an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erasable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multisession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endParaRPr sz="2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0"/>
              </a:spcBef>
              <a:buChar char="•"/>
              <a:tabLst>
                <a:tab pos="241300" algn="l"/>
              </a:tabLst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Must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CD-RW drive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6700" y="4914900"/>
            <a:ext cx="1819275" cy="120967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31140" y="6445707"/>
            <a:ext cx="1026794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372 –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373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9950" y="65554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700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Optical</a:t>
            </a:r>
            <a:r>
              <a:rPr spc="-65" dirty="0"/>
              <a:t> </a:t>
            </a:r>
            <a:r>
              <a:rPr spc="-10" dirty="0"/>
              <a:t>Discs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3631" y="1636776"/>
            <a:ext cx="4227830" cy="904240"/>
            <a:chOff x="103631" y="1636776"/>
            <a:chExt cx="4227830" cy="904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31" y="1636776"/>
              <a:ext cx="4227576" cy="9037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38" y="1662099"/>
              <a:ext cx="4130421" cy="8063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2438" y="1662099"/>
            <a:ext cx="4130675" cy="806450"/>
          </a:xfrm>
          <a:prstGeom prst="rect">
            <a:avLst/>
          </a:prstGeom>
          <a:ln w="12700">
            <a:solidFill>
              <a:srgbClr val="8063A1"/>
            </a:solidFill>
          </a:ln>
        </p:spPr>
        <p:txBody>
          <a:bodyPr vert="horz" wrap="square" lIns="0" tIns="147955" rIns="0" bIns="0" rtlCol="0">
            <a:spAutoFit/>
          </a:bodyPr>
          <a:lstStyle/>
          <a:p>
            <a:pPr marL="1186815">
              <a:lnSpc>
                <a:spcPct val="100000"/>
              </a:lnSpc>
              <a:spcBef>
                <a:spcPts val="116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Archive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6088" y="2462148"/>
            <a:ext cx="4143375" cy="3731260"/>
            <a:chOff x="146088" y="2462148"/>
            <a:chExt cx="4143375" cy="3731260"/>
          </a:xfrm>
        </p:grpSpPr>
        <p:sp>
          <p:nvSpPr>
            <p:cNvPr id="8" name="object 8"/>
            <p:cNvSpPr/>
            <p:nvPr/>
          </p:nvSpPr>
          <p:spPr>
            <a:xfrm>
              <a:off x="152438" y="2468498"/>
              <a:ext cx="4130675" cy="3718560"/>
            </a:xfrm>
            <a:custGeom>
              <a:avLst/>
              <a:gdLst/>
              <a:ahLst/>
              <a:cxnLst/>
              <a:rect l="l" t="t" r="r" b="b"/>
              <a:pathLst>
                <a:path w="4130675" h="3718560">
                  <a:moveTo>
                    <a:pt x="4130421" y="0"/>
                  </a:moveTo>
                  <a:lnTo>
                    <a:pt x="0" y="0"/>
                  </a:lnTo>
                  <a:lnTo>
                    <a:pt x="0" y="3718052"/>
                  </a:lnTo>
                  <a:lnTo>
                    <a:pt x="4130421" y="3718052"/>
                  </a:lnTo>
                  <a:lnTo>
                    <a:pt x="4130421" y="0"/>
                  </a:lnTo>
                  <a:close/>
                </a:path>
              </a:pathLst>
            </a:custGeom>
            <a:solidFill>
              <a:srgbClr val="D7D2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38" y="2468498"/>
              <a:ext cx="4130675" cy="3718560"/>
            </a:xfrm>
            <a:custGeom>
              <a:avLst/>
              <a:gdLst/>
              <a:ahLst/>
              <a:cxnLst/>
              <a:rect l="l" t="t" r="r" b="b"/>
              <a:pathLst>
                <a:path w="4130675" h="3718560">
                  <a:moveTo>
                    <a:pt x="0" y="3718052"/>
                  </a:moveTo>
                  <a:lnTo>
                    <a:pt x="4130421" y="3718052"/>
                  </a:lnTo>
                  <a:lnTo>
                    <a:pt x="4130421" y="0"/>
                  </a:lnTo>
                  <a:lnTo>
                    <a:pt x="0" y="0"/>
                  </a:lnTo>
                  <a:lnTo>
                    <a:pt x="0" y="3718052"/>
                  </a:lnTo>
                  <a:close/>
                </a:path>
              </a:pathLst>
            </a:custGeom>
            <a:ln w="12700">
              <a:solidFill>
                <a:srgbClr val="D7D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2438" y="2546095"/>
            <a:ext cx="4130675" cy="292608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435609" marR="487680" indent="-287020" algn="just">
              <a:lnSpc>
                <a:spcPts val="3070"/>
              </a:lnSpc>
              <a:spcBef>
                <a:spcPts val="439"/>
              </a:spcBef>
              <a:buChar char="•"/>
              <a:tabLst>
                <a:tab pos="436245" algn="l"/>
              </a:tabLst>
            </a:pPr>
            <a:r>
              <a:rPr sz="2800" spc="-15" dirty="0">
                <a:latin typeface="Calibri"/>
                <a:cs typeface="Calibri"/>
              </a:rPr>
              <a:t>Stores photos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an  </a:t>
            </a:r>
            <a:r>
              <a:rPr sz="2800" spc="-10" dirty="0">
                <a:latin typeface="Calibri"/>
                <a:cs typeface="Calibri"/>
              </a:rPr>
              <a:t>online </a:t>
            </a:r>
            <a:r>
              <a:rPr sz="2800" spc="-15" dirty="0">
                <a:latin typeface="Calibri"/>
                <a:cs typeface="Calibri"/>
              </a:rPr>
              <a:t>photo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center</a:t>
            </a:r>
            <a:endParaRPr sz="2800">
              <a:latin typeface="Calibri"/>
              <a:cs typeface="Calibri"/>
            </a:endParaRPr>
          </a:p>
          <a:p>
            <a:pPr marL="435609" marR="567055" indent="-287020" algn="just">
              <a:lnSpc>
                <a:spcPts val="3070"/>
              </a:lnSpc>
              <a:spcBef>
                <a:spcPts val="520"/>
              </a:spcBef>
              <a:buChar char="•"/>
              <a:tabLst>
                <a:tab pos="436245" algn="l"/>
              </a:tabLst>
            </a:pPr>
            <a:r>
              <a:rPr sz="2800" spc="-10" dirty="0">
                <a:latin typeface="Calibri"/>
                <a:cs typeface="Calibri"/>
              </a:rPr>
              <a:t>Resolution usually </a:t>
            </a:r>
            <a:r>
              <a:rPr sz="2800" spc="-5" dirty="0">
                <a:latin typeface="Calibri"/>
                <a:cs typeface="Calibri"/>
              </a:rPr>
              <a:t>is  </a:t>
            </a:r>
            <a:r>
              <a:rPr sz="2800" spc="-10" dirty="0">
                <a:latin typeface="Calibri"/>
                <a:cs typeface="Calibri"/>
              </a:rPr>
              <a:t>7200 </a:t>
            </a:r>
            <a:r>
              <a:rPr sz="2800" spc="-20" dirty="0">
                <a:latin typeface="Calibri"/>
                <a:cs typeface="Calibri"/>
              </a:rPr>
              <a:t>pixels </a:t>
            </a:r>
            <a:r>
              <a:rPr sz="2800" spc="-10" dirty="0">
                <a:latin typeface="Calibri"/>
                <a:cs typeface="Calibri"/>
              </a:rPr>
              <a:t>per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photo</a:t>
            </a:r>
            <a:endParaRPr sz="2800">
              <a:latin typeface="Calibri"/>
              <a:cs typeface="Calibri"/>
            </a:endParaRPr>
          </a:p>
          <a:p>
            <a:pPr marL="435609" marR="522605" indent="-287020" algn="just">
              <a:lnSpc>
                <a:spcPct val="91600"/>
              </a:lnSpc>
              <a:spcBef>
                <a:spcPts val="459"/>
              </a:spcBef>
              <a:buChar char="•"/>
              <a:tabLst>
                <a:tab pos="436245" algn="l"/>
              </a:tabLst>
            </a:pPr>
            <a:r>
              <a:rPr sz="2800" spc="-15" dirty="0">
                <a:latin typeface="Calibri"/>
                <a:cs typeface="Calibri"/>
              </a:rPr>
              <a:t>Cost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determined </a:t>
            </a:r>
            <a:r>
              <a:rPr sz="2800" spc="-15" dirty="0">
                <a:latin typeface="Calibri"/>
                <a:cs typeface="Calibri"/>
              </a:rPr>
              <a:t>by  </a:t>
            </a:r>
            <a:r>
              <a:rPr sz="2800" spc="-5" dirty="0">
                <a:latin typeface="Calibri"/>
                <a:cs typeface="Calibri"/>
              </a:rPr>
              <a:t>the number of </a:t>
            </a:r>
            <a:r>
              <a:rPr sz="2800" spc="-15" dirty="0">
                <a:latin typeface="Calibri"/>
                <a:cs typeface="Calibri"/>
              </a:rPr>
              <a:t>photos  </a:t>
            </a:r>
            <a:r>
              <a:rPr sz="2800" spc="-10" dirty="0">
                <a:latin typeface="Calibri"/>
                <a:cs typeface="Calibri"/>
              </a:rPr>
              <a:t>being </a:t>
            </a:r>
            <a:r>
              <a:rPr sz="2800" spc="-25" dirty="0">
                <a:latin typeface="Calibri"/>
                <a:cs typeface="Calibri"/>
              </a:rPr>
              <a:t>stored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12791" y="1636776"/>
            <a:ext cx="4227830" cy="904240"/>
            <a:chOff x="4812791" y="1636776"/>
            <a:chExt cx="4227830" cy="90424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2791" y="1636776"/>
              <a:ext cx="4227575" cy="9037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1178" y="1662099"/>
              <a:ext cx="4130421" cy="80639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861178" y="1662099"/>
            <a:ext cx="4130675" cy="806450"/>
          </a:xfrm>
          <a:prstGeom prst="rect">
            <a:avLst/>
          </a:prstGeom>
          <a:ln w="12700">
            <a:solidFill>
              <a:srgbClr val="8063A1"/>
            </a:solidFill>
          </a:ln>
        </p:spPr>
        <p:txBody>
          <a:bodyPr vert="horz" wrap="square" lIns="0" tIns="1479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6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Picture CD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54828" y="2462148"/>
            <a:ext cx="4143375" cy="3731260"/>
            <a:chOff x="4854828" y="2462148"/>
            <a:chExt cx="4143375" cy="3731260"/>
          </a:xfrm>
        </p:grpSpPr>
        <p:sp>
          <p:nvSpPr>
            <p:cNvPr id="16" name="object 16"/>
            <p:cNvSpPr/>
            <p:nvPr/>
          </p:nvSpPr>
          <p:spPr>
            <a:xfrm>
              <a:off x="4861178" y="2468498"/>
              <a:ext cx="4130675" cy="3718560"/>
            </a:xfrm>
            <a:custGeom>
              <a:avLst/>
              <a:gdLst/>
              <a:ahLst/>
              <a:cxnLst/>
              <a:rect l="l" t="t" r="r" b="b"/>
              <a:pathLst>
                <a:path w="4130675" h="3718560">
                  <a:moveTo>
                    <a:pt x="4130421" y="0"/>
                  </a:moveTo>
                  <a:lnTo>
                    <a:pt x="0" y="0"/>
                  </a:lnTo>
                  <a:lnTo>
                    <a:pt x="0" y="3718052"/>
                  </a:lnTo>
                  <a:lnTo>
                    <a:pt x="4130421" y="3718052"/>
                  </a:lnTo>
                  <a:lnTo>
                    <a:pt x="4130421" y="0"/>
                  </a:lnTo>
                  <a:close/>
                </a:path>
              </a:pathLst>
            </a:custGeom>
            <a:solidFill>
              <a:srgbClr val="D7D2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61178" y="2468498"/>
              <a:ext cx="4130675" cy="3718560"/>
            </a:xfrm>
            <a:custGeom>
              <a:avLst/>
              <a:gdLst/>
              <a:ahLst/>
              <a:cxnLst/>
              <a:rect l="l" t="t" r="r" b="b"/>
              <a:pathLst>
                <a:path w="4130675" h="3718560">
                  <a:moveTo>
                    <a:pt x="0" y="3718052"/>
                  </a:moveTo>
                  <a:lnTo>
                    <a:pt x="4130421" y="3718052"/>
                  </a:lnTo>
                  <a:lnTo>
                    <a:pt x="4130421" y="0"/>
                  </a:lnTo>
                  <a:lnTo>
                    <a:pt x="0" y="0"/>
                  </a:lnTo>
                  <a:lnTo>
                    <a:pt x="0" y="3718052"/>
                  </a:lnTo>
                  <a:close/>
                </a:path>
              </a:pathLst>
            </a:custGeom>
            <a:ln w="12700">
              <a:solidFill>
                <a:srgbClr val="D7D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861178" y="2546095"/>
            <a:ext cx="4130675" cy="331597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436245" marR="346075" indent="-287020">
              <a:lnSpc>
                <a:spcPts val="3070"/>
              </a:lnSpc>
              <a:spcBef>
                <a:spcPts val="439"/>
              </a:spcBef>
              <a:buChar char="•"/>
              <a:tabLst>
                <a:tab pos="436880" algn="l"/>
              </a:tabLst>
            </a:pPr>
            <a:r>
              <a:rPr sz="2800" spc="-10" dirty="0">
                <a:latin typeface="Calibri"/>
                <a:cs typeface="Calibri"/>
              </a:rPr>
              <a:t>Single-session CD-ROM  that </a:t>
            </a:r>
            <a:r>
              <a:rPr sz="2800" spc="-25" dirty="0">
                <a:latin typeface="Calibri"/>
                <a:cs typeface="Calibri"/>
              </a:rPr>
              <a:t>stores </a:t>
            </a:r>
            <a:r>
              <a:rPr sz="2800" spc="-15" dirty="0">
                <a:latin typeface="Calibri"/>
                <a:cs typeface="Calibri"/>
              </a:rPr>
              <a:t>digital  </a:t>
            </a:r>
            <a:r>
              <a:rPr sz="2800" spc="-20" dirty="0">
                <a:latin typeface="Calibri"/>
                <a:cs typeface="Calibri"/>
              </a:rPr>
              <a:t>versions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film</a:t>
            </a:r>
            <a:endParaRPr sz="2800">
              <a:latin typeface="Calibri"/>
              <a:cs typeface="Calibri"/>
            </a:endParaRPr>
          </a:p>
          <a:p>
            <a:pPr marL="436245" marR="450215" indent="-287020">
              <a:lnSpc>
                <a:spcPts val="3090"/>
              </a:lnSpc>
              <a:spcBef>
                <a:spcPts val="505"/>
              </a:spcBef>
              <a:buChar char="•"/>
              <a:tabLst>
                <a:tab pos="436880" algn="l"/>
              </a:tabLst>
            </a:pPr>
            <a:r>
              <a:rPr sz="2800" spc="-25" dirty="0">
                <a:latin typeface="Calibri"/>
                <a:cs typeface="Calibri"/>
              </a:rPr>
              <a:t>Typically </a:t>
            </a:r>
            <a:r>
              <a:rPr sz="2800" spc="-10" dirty="0">
                <a:latin typeface="Calibri"/>
                <a:cs typeface="Calibri"/>
              </a:rPr>
              <a:t>uses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1024 </a:t>
            </a:r>
            <a:r>
              <a:rPr sz="2800" spc="-5" dirty="0">
                <a:latin typeface="Calibri"/>
                <a:cs typeface="Calibri"/>
              </a:rPr>
              <a:t>x  1536 </a:t>
            </a:r>
            <a:r>
              <a:rPr sz="2800" spc="-15" dirty="0">
                <a:latin typeface="Calibri"/>
                <a:cs typeface="Calibri"/>
              </a:rPr>
              <a:t>resolution</a:t>
            </a:r>
            <a:endParaRPr sz="2800">
              <a:latin typeface="Calibri"/>
              <a:cs typeface="Calibri"/>
            </a:endParaRPr>
          </a:p>
          <a:p>
            <a:pPr marL="436245" marR="787400" indent="-287020">
              <a:lnSpc>
                <a:spcPts val="3070"/>
              </a:lnSpc>
              <a:spcBef>
                <a:spcPts val="509"/>
              </a:spcBef>
              <a:buChar char="•"/>
              <a:tabLst>
                <a:tab pos="436880" algn="l"/>
              </a:tabLst>
            </a:pPr>
            <a:r>
              <a:rPr sz="2800" spc="-20" dirty="0">
                <a:latin typeface="Calibri"/>
                <a:cs typeface="Calibri"/>
              </a:rPr>
              <a:t>Many </a:t>
            </a:r>
            <a:r>
              <a:rPr sz="2800" spc="-15" dirty="0">
                <a:latin typeface="Calibri"/>
                <a:cs typeface="Calibri"/>
              </a:rPr>
              <a:t>photo </a:t>
            </a:r>
            <a:r>
              <a:rPr sz="2800" spc="-20" dirty="0">
                <a:latin typeface="Calibri"/>
                <a:cs typeface="Calibri"/>
              </a:rPr>
              <a:t>centers  </a:t>
            </a:r>
            <a:r>
              <a:rPr sz="2800" spc="-25" dirty="0">
                <a:latin typeface="Calibri"/>
                <a:cs typeface="Calibri"/>
              </a:rPr>
              <a:t>offer </a:t>
            </a:r>
            <a:r>
              <a:rPr sz="2800" spc="-10" dirty="0">
                <a:latin typeface="Calibri"/>
                <a:cs typeface="Calibri"/>
              </a:rPr>
              <a:t>Picture CD  </a:t>
            </a:r>
            <a:r>
              <a:rPr sz="2800" spc="-5" dirty="0">
                <a:latin typeface="Calibri"/>
                <a:cs typeface="Calibri"/>
              </a:rPr>
              <a:t>services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374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700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Optical</a:t>
            </a:r>
            <a:r>
              <a:rPr spc="-65" dirty="0"/>
              <a:t> </a:t>
            </a:r>
            <a:r>
              <a:rPr spc="-10" dirty="0"/>
              <a:t>Discs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407607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374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586" y="1600200"/>
            <a:ext cx="6354826" cy="46482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1140" y="6646874"/>
            <a:ext cx="7219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7-31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700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Optical</a:t>
            </a:r>
            <a:r>
              <a:rPr spc="-65" dirty="0"/>
              <a:t> </a:t>
            </a:r>
            <a:r>
              <a:rPr spc="-10" dirty="0"/>
              <a:t>Discs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5725" y="1514475"/>
            <a:ext cx="9039225" cy="4819650"/>
            <a:chOff x="85725" y="1514475"/>
            <a:chExt cx="9039225" cy="4819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25" y="1514475"/>
              <a:ext cx="9039225" cy="1619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1714500"/>
              <a:ext cx="1828800" cy="12096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25" y="3152775"/>
              <a:ext cx="9039225" cy="15811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700" y="3314700"/>
              <a:ext cx="1828800" cy="12096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725" y="4752975"/>
              <a:ext cx="9039225" cy="158115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514475" marR="23495">
              <a:lnSpc>
                <a:spcPts val="2960"/>
              </a:lnSpc>
              <a:spcBef>
                <a:spcPts val="430"/>
              </a:spcBef>
            </a:pPr>
            <a:r>
              <a:rPr dirty="0"/>
              <a:t>A </a:t>
            </a:r>
            <a:r>
              <a:rPr b="1" spc="-10" dirty="0">
                <a:latin typeface="Calibri"/>
                <a:cs typeface="Calibri"/>
              </a:rPr>
              <a:t>DVD-ROM </a:t>
            </a:r>
            <a:r>
              <a:rPr dirty="0"/>
              <a:t>is a </a:t>
            </a:r>
            <a:r>
              <a:rPr spc="-5" dirty="0"/>
              <a:t>high-capacity </a:t>
            </a:r>
            <a:r>
              <a:rPr spc="-10" dirty="0"/>
              <a:t>optical </a:t>
            </a:r>
            <a:r>
              <a:rPr spc="-5" dirty="0"/>
              <a:t>disc on  </a:t>
            </a:r>
            <a:r>
              <a:rPr dirty="0"/>
              <a:t>which </a:t>
            </a:r>
            <a:r>
              <a:rPr spc="-15" dirty="0"/>
              <a:t>users </a:t>
            </a:r>
            <a:r>
              <a:rPr spc="-10" dirty="0"/>
              <a:t>can read </a:t>
            </a:r>
            <a:r>
              <a:rPr spc="-5" dirty="0"/>
              <a:t>but not </a:t>
            </a:r>
            <a:r>
              <a:rPr spc="-10" dirty="0"/>
              <a:t>write </a:t>
            </a:r>
            <a:r>
              <a:rPr spc="-5" dirty="0"/>
              <a:t>or </a:t>
            </a:r>
            <a:r>
              <a:rPr spc="-15" dirty="0"/>
              <a:t>erase</a:t>
            </a:r>
          </a:p>
          <a:p>
            <a:pPr marL="1743075" indent="-228600">
              <a:lnSpc>
                <a:spcPct val="100000"/>
              </a:lnSpc>
              <a:spcBef>
                <a:spcPts val="935"/>
              </a:spcBef>
              <a:buChar char="•"/>
              <a:tabLst>
                <a:tab pos="1743075" algn="l"/>
              </a:tabLst>
            </a:pPr>
            <a:r>
              <a:rPr sz="2100" spc="-10" dirty="0"/>
              <a:t>Requires </a:t>
            </a:r>
            <a:r>
              <a:rPr sz="2100" dirty="0"/>
              <a:t>a </a:t>
            </a:r>
            <a:r>
              <a:rPr sz="2100" b="1" spc="-15" dirty="0">
                <a:latin typeface="Calibri"/>
                <a:cs typeface="Calibri"/>
              </a:rPr>
              <a:t>DVD-ROM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drive</a:t>
            </a:r>
            <a:endParaRPr sz="2100">
              <a:latin typeface="Calibri"/>
              <a:cs typeface="Calibri"/>
            </a:endParaRPr>
          </a:p>
          <a:p>
            <a:pPr marL="1501775"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 marL="1501775">
              <a:lnSpc>
                <a:spcPct val="100000"/>
              </a:lnSpc>
              <a:spcBef>
                <a:spcPts val="15"/>
              </a:spcBef>
            </a:pPr>
            <a:endParaRPr sz="2100">
              <a:latin typeface="Calibri"/>
              <a:cs typeface="Calibri"/>
            </a:endParaRPr>
          </a:p>
          <a:p>
            <a:pPr marL="1514475" marR="186055">
              <a:lnSpc>
                <a:spcPts val="2970"/>
              </a:lnSpc>
            </a:pPr>
            <a:r>
              <a:rPr dirty="0"/>
              <a:t>A </a:t>
            </a:r>
            <a:r>
              <a:rPr spc="-20" dirty="0"/>
              <a:t>Blu-ray </a:t>
            </a:r>
            <a:r>
              <a:rPr spc="-10" dirty="0"/>
              <a:t>Disc-ROM (BD-ROM) </a:t>
            </a:r>
            <a:r>
              <a:rPr spc="-5" dirty="0"/>
              <a:t>has </a:t>
            </a:r>
            <a:r>
              <a:rPr dirty="0"/>
              <a:t>a </a:t>
            </a:r>
            <a:r>
              <a:rPr spc="-25" dirty="0"/>
              <a:t>storage  </a:t>
            </a:r>
            <a:r>
              <a:rPr spc="-5" dirty="0"/>
              <a:t>capacity of </a:t>
            </a:r>
            <a:r>
              <a:rPr dirty="0"/>
              <a:t>100</a:t>
            </a:r>
            <a:r>
              <a:rPr spc="-10" dirty="0"/>
              <a:t> </a:t>
            </a:r>
            <a:r>
              <a:rPr dirty="0"/>
              <a:t>GB</a:t>
            </a:r>
          </a:p>
          <a:p>
            <a:pPr marL="1501775">
              <a:lnSpc>
                <a:spcPct val="100000"/>
              </a:lnSpc>
            </a:pPr>
            <a:endParaRPr dirty="0"/>
          </a:p>
          <a:p>
            <a:pPr marL="1501775">
              <a:lnSpc>
                <a:spcPct val="100000"/>
              </a:lnSpc>
            </a:pPr>
            <a:endParaRPr sz="2750"/>
          </a:p>
          <a:p>
            <a:pPr marL="1514475" marR="5080">
              <a:lnSpc>
                <a:spcPts val="2960"/>
              </a:lnSpc>
            </a:pPr>
            <a:r>
              <a:rPr b="1" spc="-10" dirty="0">
                <a:latin typeface="Calibri"/>
                <a:cs typeface="Calibri"/>
              </a:rPr>
              <a:t>DVD-RW</a:t>
            </a:r>
            <a:r>
              <a:rPr spc="-10" dirty="0"/>
              <a:t>, </a:t>
            </a:r>
            <a:r>
              <a:rPr b="1" spc="-15" dirty="0">
                <a:latin typeface="Calibri"/>
                <a:cs typeface="Calibri"/>
              </a:rPr>
              <a:t>DVD+RW</a:t>
            </a:r>
            <a:r>
              <a:rPr spc="-15" dirty="0"/>
              <a:t>, </a:t>
            </a:r>
            <a:r>
              <a:rPr dirty="0"/>
              <a:t>and </a:t>
            </a:r>
            <a:r>
              <a:rPr b="1" spc="-10" dirty="0">
                <a:latin typeface="Calibri"/>
                <a:cs typeface="Calibri"/>
              </a:rPr>
              <a:t>DVD+RAM </a:t>
            </a:r>
            <a:r>
              <a:rPr spc="-15" dirty="0"/>
              <a:t>are </a:t>
            </a:r>
            <a:r>
              <a:rPr spc="-5" dirty="0"/>
              <a:t>high-  capacity </a:t>
            </a:r>
            <a:r>
              <a:rPr spc="-15" dirty="0"/>
              <a:t>rewritable DVD</a:t>
            </a:r>
            <a:r>
              <a:rPr spc="5" dirty="0"/>
              <a:t> </a:t>
            </a:r>
            <a:r>
              <a:rPr spc="-15" dirty="0"/>
              <a:t>formats</a:t>
            </a: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6700" y="4914900"/>
            <a:ext cx="1828800" cy="12096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1140" y="6646874"/>
            <a:ext cx="7219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6407607"/>
            <a:ext cx="10267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375 –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376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829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 </a:t>
            </a:r>
            <a:r>
              <a:rPr spc="-30" dirty="0"/>
              <a:t>Types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35" dirty="0"/>
              <a:t>Storage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4475" y="1476375"/>
            <a:ext cx="6762750" cy="49053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376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829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 </a:t>
            </a:r>
            <a:r>
              <a:rPr spc="-30" dirty="0"/>
              <a:t>Types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35" dirty="0"/>
              <a:t>Storage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571865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60" dirty="0">
                <a:solidFill>
                  <a:srgbClr val="5E8845"/>
                </a:solidFill>
                <a:latin typeface="Calibri"/>
                <a:cs typeface="Calibri"/>
              </a:rPr>
              <a:t>Tape </a:t>
            </a:r>
            <a:r>
              <a:rPr sz="2800" spc="-5" dirty="0">
                <a:latin typeface="Calibri"/>
                <a:cs typeface="Calibri"/>
              </a:rPr>
              <a:t>is a </a:t>
            </a:r>
            <a:r>
              <a:rPr sz="2800" spc="-10" dirty="0">
                <a:latin typeface="Calibri"/>
                <a:cs typeface="Calibri"/>
              </a:rPr>
              <a:t>magnetically </a:t>
            </a:r>
            <a:r>
              <a:rPr sz="2800" spc="-20" dirty="0">
                <a:latin typeface="Calibri"/>
                <a:cs typeface="Calibri"/>
              </a:rPr>
              <a:t>coated </a:t>
            </a:r>
            <a:r>
              <a:rPr sz="2800" spc="-10" dirty="0">
                <a:latin typeface="Calibri"/>
                <a:cs typeface="Calibri"/>
              </a:rPr>
              <a:t>ribbon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plastic </a:t>
            </a:r>
            <a:r>
              <a:rPr sz="2800" spc="-5" dirty="0">
                <a:latin typeface="Calibri"/>
                <a:cs typeface="Calibri"/>
              </a:rPr>
              <a:t>capable </a:t>
            </a:r>
            <a:r>
              <a:rPr sz="2800" spc="-10" dirty="0">
                <a:latin typeface="Calibri"/>
                <a:cs typeface="Calibri"/>
              </a:rPr>
              <a:t>of  </a:t>
            </a:r>
            <a:r>
              <a:rPr sz="2800" spc="-15" dirty="0">
                <a:latin typeface="Calibri"/>
                <a:cs typeface="Calibri"/>
              </a:rPr>
              <a:t>storing large </a:t>
            </a:r>
            <a:r>
              <a:rPr sz="2800" spc="-10" dirty="0">
                <a:latin typeface="Calibri"/>
                <a:cs typeface="Calibri"/>
              </a:rPr>
              <a:t>amounts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information</a:t>
            </a:r>
            <a:endParaRPr sz="2800">
              <a:latin typeface="Calibri"/>
              <a:cs typeface="Calibri"/>
            </a:endParaRPr>
          </a:p>
          <a:p>
            <a:pPr marL="355600" marR="12065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5E8845"/>
                </a:solidFill>
                <a:latin typeface="Calibri"/>
                <a:cs typeface="Calibri"/>
              </a:rPr>
              <a:t>tape drive </a:t>
            </a:r>
            <a:r>
              <a:rPr sz="2800" spc="-10" dirty="0">
                <a:latin typeface="Calibri"/>
                <a:cs typeface="Calibri"/>
              </a:rPr>
              <a:t>reads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writes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information </a:t>
            </a:r>
            <a:r>
              <a:rPr sz="2800" spc="-5" dirty="0">
                <a:latin typeface="Calibri"/>
                <a:cs typeface="Calibri"/>
              </a:rPr>
              <a:t>on a  </a:t>
            </a:r>
            <a:r>
              <a:rPr sz="2800" spc="-15" dirty="0">
                <a:latin typeface="Calibri"/>
                <a:cs typeface="Calibri"/>
              </a:rPr>
              <a:t>tape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3581336"/>
            <a:ext cx="6248400" cy="25540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Page</a:t>
            </a:r>
            <a:r>
              <a:rPr spc="-20" dirty="0"/>
              <a:t> </a:t>
            </a:r>
            <a:r>
              <a:rPr dirty="0"/>
              <a:t>376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5" dirty="0"/>
              <a:t>Figure</a:t>
            </a:r>
            <a:r>
              <a:rPr spc="-65" dirty="0"/>
              <a:t> </a:t>
            </a:r>
            <a:r>
              <a:rPr dirty="0"/>
              <a:t>7-35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17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60" dirty="0"/>
              <a:t>t</a:t>
            </a:r>
            <a:r>
              <a:rPr spc="-5" dirty="0"/>
              <a:t>o</a:t>
            </a:r>
            <a:r>
              <a:rPr spc="-100" dirty="0"/>
              <a:t>r</a:t>
            </a:r>
            <a:r>
              <a:rPr spc="-5" dirty="0"/>
              <a:t>a</a:t>
            </a:r>
            <a:r>
              <a:rPr spc="-60" dirty="0"/>
              <a:t>g</a:t>
            </a:r>
            <a:r>
              <a:rPr spc="-5" dirty="0"/>
              <a:t>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100" y="1581150"/>
            <a:ext cx="9010650" cy="4724400"/>
            <a:chOff x="38100" y="1581150"/>
            <a:chExt cx="9010650" cy="4724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" y="1581150"/>
              <a:ext cx="9010650" cy="23717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" y="3933825"/>
              <a:ext cx="9010650" cy="237172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1523" y="2092198"/>
            <a:ext cx="7530465" cy="382460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4390"/>
              </a:lnSpc>
              <a:spcBef>
                <a:spcPts val="580"/>
              </a:spcBef>
            </a:pP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Storage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holds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data,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instructions,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information 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sz="4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0">
              <a:latin typeface="Calibri"/>
              <a:cs typeface="Calibri"/>
            </a:endParaRPr>
          </a:p>
          <a:p>
            <a:pPr marL="12700" marR="18415">
              <a:lnSpc>
                <a:spcPct val="91500"/>
              </a:lnSpc>
              <a:spcBef>
                <a:spcPts val="2590"/>
              </a:spcBef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4000" b="1" spc="-40" dirty="0">
                <a:solidFill>
                  <a:srgbClr val="FFFFFF"/>
                </a:solidFill>
                <a:latin typeface="Calibri"/>
                <a:cs typeface="Calibri"/>
              </a:rPr>
              <a:t>storage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medium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is the 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physical 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material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on which a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computer </a:t>
            </a:r>
            <a:r>
              <a:rPr sz="4000" spc="-35" dirty="0">
                <a:solidFill>
                  <a:srgbClr val="FFFFFF"/>
                </a:solidFill>
                <a:latin typeface="Calibri"/>
                <a:cs typeface="Calibri"/>
              </a:rPr>
              <a:t>keeps 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data,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instructions,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4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352 -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353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829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 </a:t>
            </a:r>
            <a:r>
              <a:rPr spc="-30" dirty="0"/>
              <a:t>Types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35" dirty="0"/>
              <a:t>Storage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658870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5E8845"/>
                </a:solidFill>
                <a:latin typeface="Calibri"/>
                <a:cs typeface="Calibri"/>
              </a:rPr>
              <a:t>magnetic stripe </a:t>
            </a:r>
            <a:r>
              <a:rPr sz="2800" b="1" spc="-20" dirty="0">
                <a:solidFill>
                  <a:srgbClr val="5E8845"/>
                </a:solidFill>
                <a:latin typeface="Calibri"/>
                <a:cs typeface="Calibri"/>
              </a:rPr>
              <a:t>card  </a:t>
            </a:r>
            <a:r>
              <a:rPr sz="2800" spc="-15" dirty="0">
                <a:latin typeface="Calibri"/>
                <a:cs typeface="Calibri"/>
              </a:rPr>
              <a:t>contains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magnetic  </a:t>
            </a:r>
            <a:r>
              <a:rPr sz="2800" spc="-15" dirty="0">
                <a:latin typeface="Calibri"/>
                <a:cs typeface="Calibri"/>
              </a:rPr>
              <a:t>stripe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5" dirty="0">
                <a:latin typeface="Calibri"/>
                <a:cs typeface="Calibri"/>
              </a:rPr>
              <a:t>stores  </a:t>
            </a:r>
            <a:r>
              <a:rPr sz="2800" spc="-15" dirty="0">
                <a:latin typeface="Calibri"/>
                <a:cs typeface="Calibri"/>
              </a:rPr>
              <a:t>information</a:t>
            </a:r>
            <a:endParaRPr sz="2800">
              <a:latin typeface="Calibri"/>
              <a:cs typeface="Calibri"/>
            </a:endParaRPr>
          </a:p>
          <a:p>
            <a:pPr marL="355600" marR="11811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5" dirty="0">
                <a:solidFill>
                  <a:srgbClr val="5E8845"/>
                </a:solidFill>
                <a:latin typeface="Calibri"/>
                <a:cs typeface="Calibri"/>
              </a:rPr>
              <a:t>smart </a:t>
            </a:r>
            <a:r>
              <a:rPr sz="2800" b="1" spc="-15" dirty="0">
                <a:solidFill>
                  <a:srgbClr val="5E8845"/>
                </a:solidFill>
                <a:latin typeface="Calibri"/>
                <a:cs typeface="Calibri"/>
              </a:rPr>
              <a:t>card </a:t>
            </a:r>
            <a:r>
              <a:rPr sz="2800" spc="-25" dirty="0">
                <a:latin typeface="Calibri"/>
                <a:cs typeface="Calibri"/>
              </a:rPr>
              <a:t>stores 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5" dirty="0">
                <a:latin typeface="Calibri"/>
                <a:cs typeface="Calibri"/>
              </a:rPr>
              <a:t>on a </a:t>
            </a:r>
            <a:r>
              <a:rPr sz="2800" spc="-10" dirty="0">
                <a:latin typeface="Calibri"/>
                <a:cs typeface="Calibri"/>
              </a:rPr>
              <a:t>thin  </a:t>
            </a:r>
            <a:r>
              <a:rPr sz="2800" spc="-15" dirty="0">
                <a:latin typeface="Calibri"/>
                <a:cs typeface="Calibri"/>
              </a:rPr>
              <a:t>microprocessor  </a:t>
            </a:r>
            <a:r>
              <a:rPr sz="2800" spc="-5" dirty="0">
                <a:latin typeface="Calibri"/>
                <a:cs typeface="Calibri"/>
              </a:rPr>
              <a:t>embedded in 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card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1788" y="1600136"/>
            <a:ext cx="3011423" cy="452602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Page</a:t>
            </a:r>
            <a:r>
              <a:rPr spc="-20" dirty="0"/>
              <a:t> </a:t>
            </a:r>
            <a:r>
              <a:rPr dirty="0"/>
              <a:t>377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5" dirty="0"/>
              <a:t>Figure</a:t>
            </a:r>
            <a:r>
              <a:rPr spc="-65" dirty="0"/>
              <a:t> </a:t>
            </a:r>
            <a:r>
              <a:rPr dirty="0"/>
              <a:t>7-36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829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 </a:t>
            </a:r>
            <a:r>
              <a:rPr spc="-30" dirty="0"/>
              <a:t>Types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35" dirty="0"/>
              <a:t>Storage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5806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5E8845"/>
                </a:solidFill>
                <a:latin typeface="Calibri"/>
                <a:cs typeface="Calibri"/>
              </a:rPr>
              <a:t>Microfilm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b="1" spc="-5" dirty="0">
                <a:solidFill>
                  <a:srgbClr val="5E8845"/>
                </a:solidFill>
                <a:latin typeface="Calibri"/>
                <a:cs typeface="Calibri"/>
              </a:rPr>
              <a:t>microfiche </a:t>
            </a:r>
            <a:r>
              <a:rPr sz="3200" spc="-30" dirty="0">
                <a:latin typeface="Calibri"/>
                <a:cs typeface="Calibri"/>
              </a:rPr>
              <a:t>store </a:t>
            </a:r>
            <a:r>
              <a:rPr sz="3200" spc="-10" dirty="0">
                <a:latin typeface="Calibri"/>
                <a:cs typeface="Calibri"/>
              </a:rPr>
              <a:t>microscopic  </a:t>
            </a:r>
            <a:r>
              <a:rPr sz="3200" spc="-5" dirty="0">
                <a:latin typeface="Calibri"/>
                <a:cs typeface="Calibri"/>
              </a:rPr>
              <a:t>images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documents </a:t>
            </a:r>
            <a:r>
              <a:rPr sz="3200" dirty="0">
                <a:latin typeface="Calibri"/>
                <a:cs typeface="Calibri"/>
              </a:rPr>
              <a:t>on a </a:t>
            </a:r>
            <a:r>
              <a:rPr sz="3200" spc="-15" dirty="0">
                <a:latin typeface="Calibri"/>
                <a:cs typeface="Calibri"/>
              </a:rPr>
              <a:t>roll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sheet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film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2743136"/>
            <a:ext cx="4686300" cy="35502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378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7-37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829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 </a:t>
            </a:r>
            <a:r>
              <a:rPr spc="-30" dirty="0"/>
              <a:t>Types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35" dirty="0"/>
              <a:t>Storage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643123"/>
            <a:ext cx="7620000" cy="25622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378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7-38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829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 </a:t>
            </a:r>
            <a:r>
              <a:rPr spc="-30" dirty="0"/>
              <a:t>Types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35" dirty="0"/>
              <a:t>Storage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106409" cy="1942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Enterprise </a:t>
            </a:r>
            <a:r>
              <a:rPr sz="3200" spc="-25" dirty="0">
                <a:latin typeface="Calibri"/>
                <a:cs typeface="Calibri"/>
              </a:rPr>
              <a:t>storage stores </a:t>
            </a:r>
            <a:r>
              <a:rPr sz="3200" spc="-10" dirty="0">
                <a:latin typeface="Calibri"/>
                <a:cs typeface="Calibri"/>
              </a:rPr>
              <a:t>huge </a:t>
            </a:r>
            <a:r>
              <a:rPr sz="3200" spc="-5" dirty="0">
                <a:latin typeface="Calibri"/>
                <a:cs typeface="Calibri"/>
              </a:rPr>
              <a:t>volumes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data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information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15" dirty="0">
                <a:latin typeface="Calibri"/>
                <a:cs typeface="Calibri"/>
              </a:rPr>
              <a:t>large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businesses</a:t>
            </a:r>
            <a:endParaRPr sz="3200">
              <a:latin typeface="Calibri"/>
              <a:cs typeface="Calibri"/>
            </a:endParaRPr>
          </a:p>
          <a:p>
            <a:pPr marL="756285" marR="519430" indent="-28702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latin typeface="Calibri"/>
                <a:cs typeface="Calibri"/>
              </a:rPr>
              <a:t>Uses </a:t>
            </a:r>
            <a:r>
              <a:rPr sz="2800" spc="-10" dirty="0">
                <a:latin typeface="Calibri"/>
                <a:cs typeface="Calibri"/>
              </a:rPr>
              <a:t>special </a:t>
            </a:r>
            <a:r>
              <a:rPr sz="2800" spc="-20" dirty="0">
                <a:latin typeface="Calibri"/>
                <a:cs typeface="Calibri"/>
              </a:rPr>
              <a:t>hardware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heavy </a:t>
            </a:r>
            <a:r>
              <a:rPr sz="2800" spc="-10" dirty="0">
                <a:latin typeface="Calibri"/>
                <a:cs typeface="Calibri"/>
              </a:rPr>
              <a:t>use, </a:t>
            </a:r>
            <a:r>
              <a:rPr sz="2800" spc="-15" dirty="0">
                <a:latin typeface="Calibri"/>
                <a:cs typeface="Calibri"/>
              </a:rPr>
              <a:t>maximum  </a:t>
            </a:r>
            <a:r>
              <a:rPr sz="2800" spc="-30" dirty="0">
                <a:latin typeface="Calibri"/>
                <a:cs typeface="Calibri"/>
              </a:rPr>
              <a:t>availability,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maximum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efficiency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3733800"/>
            <a:ext cx="6248400" cy="25618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Page</a:t>
            </a:r>
            <a:r>
              <a:rPr spc="-20" dirty="0"/>
              <a:t> </a:t>
            </a:r>
            <a:r>
              <a:rPr dirty="0"/>
              <a:t>379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5" dirty="0"/>
              <a:t>Figure</a:t>
            </a:r>
            <a:r>
              <a:rPr spc="-65" dirty="0"/>
              <a:t> </a:t>
            </a:r>
            <a:r>
              <a:rPr dirty="0"/>
              <a:t>7-39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619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Putting </a:t>
            </a:r>
            <a:r>
              <a:rPr spc="-5" dirty="0"/>
              <a:t>It All</a:t>
            </a:r>
            <a:r>
              <a:rPr spc="-25" dirty="0"/>
              <a:t> </a:t>
            </a:r>
            <a:r>
              <a:rPr spc="-55" dirty="0"/>
              <a:t>Together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9700" y="1587500"/>
            <a:ext cx="8864600" cy="4743450"/>
            <a:chOff x="139700" y="1587500"/>
            <a:chExt cx="8864600" cy="4743450"/>
          </a:xfrm>
        </p:grpSpPr>
        <p:sp>
          <p:nvSpPr>
            <p:cNvPr id="4" name="object 4"/>
            <p:cNvSpPr/>
            <p:nvPr/>
          </p:nvSpPr>
          <p:spPr>
            <a:xfrm>
              <a:off x="152400" y="1600200"/>
              <a:ext cx="8839200" cy="2091689"/>
            </a:xfrm>
            <a:custGeom>
              <a:avLst/>
              <a:gdLst/>
              <a:ahLst/>
              <a:cxnLst/>
              <a:rect l="l" t="t" r="r" b="b"/>
              <a:pathLst>
                <a:path w="8839200" h="2091689">
                  <a:moveTo>
                    <a:pt x="8630031" y="0"/>
                  </a:moveTo>
                  <a:lnTo>
                    <a:pt x="209169" y="0"/>
                  </a:lnTo>
                  <a:lnTo>
                    <a:pt x="161208" y="5521"/>
                  </a:lnTo>
                  <a:lnTo>
                    <a:pt x="117182" y="21251"/>
                  </a:lnTo>
                  <a:lnTo>
                    <a:pt x="78345" y="45936"/>
                  </a:lnTo>
                  <a:lnTo>
                    <a:pt x="45952" y="78323"/>
                  </a:lnTo>
                  <a:lnTo>
                    <a:pt x="21260" y="117160"/>
                  </a:lnTo>
                  <a:lnTo>
                    <a:pt x="5524" y="161192"/>
                  </a:lnTo>
                  <a:lnTo>
                    <a:pt x="0" y="209169"/>
                  </a:lnTo>
                  <a:lnTo>
                    <a:pt x="0" y="1882521"/>
                  </a:lnTo>
                  <a:lnTo>
                    <a:pt x="5524" y="1930497"/>
                  </a:lnTo>
                  <a:lnTo>
                    <a:pt x="21260" y="1974529"/>
                  </a:lnTo>
                  <a:lnTo>
                    <a:pt x="45952" y="2013366"/>
                  </a:lnTo>
                  <a:lnTo>
                    <a:pt x="78345" y="2045753"/>
                  </a:lnTo>
                  <a:lnTo>
                    <a:pt x="117182" y="2070438"/>
                  </a:lnTo>
                  <a:lnTo>
                    <a:pt x="161208" y="2086168"/>
                  </a:lnTo>
                  <a:lnTo>
                    <a:pt x="209169" y="2091689"/>
                  </a:lnTo>
                  <a:lnTo>
                    <a:pt x="8630031" y="2091689"/>
                  </a:lnTo>
                  <a:lnTo>
                    <a:pt x="8678007" y="2086168"/>
                  </a:lnTo>
                  <a:lnTo>
                    <a:pt x="8722039" y="2070438"/>
                  </a:lnTo>
                  <a:lnTo>
                    <a:pt x="8760876" y="2045753"/>
                  </a:lnTo>
                  <a:lnTo>
                    <a:pt x="8793263" y="2013366"/>
                  </a:lnTo>
                  <a:lnTo>
                    <a:pt x="8817948" y="1974529"/>
                  </a:lnTo>
                  <a:lnTo>
                    <a:pt x="8833678" y="1930497"/>
                  </a:lnTo>
                  <a:lnTo>
                    <a:pt x="8839200" y="1882521"/>
                  </a:lnTo>
                  <a:lnTo>
                    <a:pt x="8839200" y="209169"/>
                  </a:lnTo>
                  <a:lnTo>
                    <a:pt x="8833678" y="161192"/>
                  </a:lnTo>
                  <a:lnTo>
                    <a:pt x="8817948" y="117160"/>
                  </a:lnTo>
                  <a:lnTo>
                    <a:pt x="8793263" y="78323"/>
                  </a:lnTo>
                  <a:lnTo>
                    <a:pt x="8760876" y="45936"/>
                  </a:lnTo>
                  <a:lnTo>
                    <a:pt x="8722039" y="21251"/>
                  </a:lnTo>
                  <a:lnTo>
                    <a:pt x="8678007" y="5521"/>
                  </a:lnTo>
                  <a:lnTo>
                    <a:pt x="863003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600200"/>
              <a:ext cx="8839200" cy="2091689"/>
            </a:xfrm>
            <a:custGeom>
              <a:avLst/>
              <a:gdLst/>
              <a:ahLst/>
              <a:cxnLst/>
              <a:rect l="l" t="t" r="r" b="b"/>
              <a:pathLst>
                <a:path w="8839200" h="2091689">
                  <a:moveTo>
                    <a:pt x="0" y="209169"/>
                  </a:moveTo>
                  <a:lnTo>
                    <a:pt x="5524" y="161192"/>
                  </a:lnTo>
                  <a:lnTo>
                    <a:pt x="21260" y="117160"/>
                  </a:lnTo>
                  <a:lnTo>
                    <a:pt x="45952" y="78323"/>
                  </a:lnTo>
                  <a:lnTo>
                    <a:pt x="78345" y="45936"/>
                  </a:lnTo>
                  <a:lnTo>
                    <a:pt x="117182" y="21251"/>
                  </a:lnTo>
                  <a:lnTo>
                    <a:pt x="161208" y="5521"/>
                  </a:lnTo>
                  <a:lnTo>
                    <a:pt x="209169" y="0"/>
                  </a:lnTo>
                  <a:lnTo>
                    <a:pt x="8630031" y="0"/>
                  </a:lnTo>
                  <a:lnTo>
                    <a:pt x="8678007" y="5521"/>
                  </a:lnTo>
                  <a:lnTo>
                    <a:pt x="8722039" y="21251"/>
                  </a:lnTo>
                  <a:lnTo>
                    <a:pt x="8760876" y="45936"/>
                  </a:lnTo>
                  <a:lnTo>
                    <a:pt x="8793263" y="78323"/>
                  </a:lnTo>
                  <a:lnTo>
                    <a:pt x="8817948" y="117160"/>
                  </a:lnTo>
                  <a:lnTo>
                    <a:pt x="8833678" y="161192"/>
                  </a:lnTo>
                  <a:lnTo>
                    <a:pt x="8839200" y="209169"/>
                  </a:lnTo>
                  <a:lnTo>
                    <a:pt x="8839200" y="1882521"/>
                  </a:lnTo>
                  <a:lnTo>
                    <a:pt x="8833678" y="1930497"/>
                  </a:lnTo>
                  <a:lnTo>
                    <a:pt x="8817948" y="1974529"/>
                  </a:lnTo>
                  <a:lnTo>
                    <a:pt x="8793263" y="2013366"/>
                  </a:lnTo>
                  <a:lnTo>
                    <a:pt x="8760876" y="2045753"/>
                  </a:lnTo>
                  <a:lnTo>
                    <a:pt x="8722039" y="2070438"/>
                  </a:lnTo>
                  <a:lnTo>
                    <a:pt x="8678007" y="2086168"/>
                  </a:lnTo>
                  <a:lnTo>
                    <a:pt x="8630031" y="2091689"/>
                  </a:lnTo>
                  <a:lnTo>
                    <a:pt x="209169" y="2091689"/>
                  </a:lnTo>
                  <a:lnTo>
                    <a:pt x="161208" y="2086168"/>
                  </a:lnTo>
                  <a:lnTo>
                    <a:pt x="117182" y="2070438"/>
                  </a:lnTo>
                  <a:lnTo>
                    <a:pt x="78345" y="2045753"/>
                  </a:lnTo>
                  <a:lnTo>
                    <a:pt x="45952" y="2013366"/>
                  </a:lnTo>
                  <a:lnTo>
                    <a:pt x="21260" y="1974529"/>
                  </a:lnTo>
                  <a:lnTo>
                    <a:pt x="5524" y="1930497"/>
                  </a:lnTo>
                  <a:lnTo>
                    <a:pt x="0" y="1882521"/>
                  </a:lnTo>
                  <a:lnTo>
                    <a:pt x="0" y="209169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615" y="1837943"/>
              <a:ext cx="2718816" cy="1656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575" y="1879091"/>
              <a:ext cx="2596515" cy="153390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7575" y="1879091"/>
              <a:ext cx="2596515" cy="1534160"/>
            </a:xfrm>
            <a:custGeom>
              <a:avLst/>
              <a:gdLst/>
              <a:ahLst/>
              <a:cxnLst/>
              <a:rect l="l" t="t" r="r" b="b"/>
              <a:pathLst>
                <a:path w="2596515" h="1534160">
                  <a:moveTo>
                    <a:pt x="0" y="153416"/>
                  </a:moveTo>
                  <a:lnTo>
                    <a:pt x="7820" y="104932"/>
                  </a:lnTo>
                  <a:lnTo>
                    <a:pt x="29597" y="62819"/>
                  </a:lnTo>
                  <a:lnTo>
                    <a:pt x="62802" y="29606"/>
                  </a:lnTo>
                  <a:lnTo>
                    <a:pt x="104909" y="7823"/>
                  </a:lnTo>
                  <a:lnTo>
                    <a:pt x="153390" y="0"/>
                  </a:lnTo>
                  <a:lnTo>
                    <a:pt x="2443099" y="0"/>
                  </a:lnTo>
                  <a:lnTo>
                    <a:pt x="2491582" y="7823"/>
                  </a:lnTo>
                  <a:lnTo>
                    <a:pt x="2533695" y="29606"/>
                  </a:lnTo>
                  <a:lnTo>
                    <a:pt x="2566908" y="62819"/>
                  </a:lnTo>
                  <a:lnTo>
                    <a:pt x="2588691" y="104932"/>
                  </a:lnTo>
                  <a:lnTo>
                    <a:pt x="2596515" y="153416"/>
                  </a:lnTo>
                  <a:lnTo>
                    <a:pt x="2596515" y="1380490"/>
                  </a:lnTo>
                  <a:lnTo>
                    <a:pt x="2588691" y="1428973"/>
                  </a:lnTo>
                  <a:lnTo>
                    <a:pt x="2566908" y="1471086"/>
                  </a:lnTo>
                  <a:lnTo>
                    <a:pt x="2533695" y="1504299"/>
                  </a:lnTo>
                  <a:lnTo>
                    <a:pt x="2491582" y="1526082"/>
                  </a:lnTo>
                  <a:lnTo>
                    <a:pt x="2443099" y="1533906"/>
                  </a:lnTo>
                  <a:lnTo>
                    <a:pt x="153390" y="1533906"/>
                  </a:lnTo>
                  <a:lnTo>
                    <a:pt x="104909" y="1526082"/>
                  </a:lnTo>
                  <a:lnTo>
                    <a:pt x="62802" y="1504299"/>
                  </a:lnTo>
                  <a:lnTo>
                    <a:pt x="29597" y="1471086"/>
                  </a:lnTo>
                  <a:lnTo>
                    <a:pt x="7820" y="1428973"/>
                  </a:lnTo>
                  <a:lnTo>
                    <a:pt x="0" y="1380490"/>
                  </a:lnTo>
                  <a:lnTo>
                    <a:pt x="0" y="153416"/>
                  </a:lnTo>
                  <a:close/>
                </a:path>
              </a:pathLst>
            </a:custGeom>
            <a:ln w="381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615" y="3649979"/>
              <a:ext cx="2718816" cy="26807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7575" y="3691889"/>
              <a:ext cx="2596515" cy="2556510"/>
            </a:xfrm>
            <a:custGeom>
              <a:avLst/>
              <a:gdLst/>
              <a:ahLst/>
              <a:cxnLst/>
              <a:rect l="l" t="t" r="r" b="b"/>
              <a:pathLst>
                <a:path w="2596515" h="2556510">
                  <a:moveTo>
                    <a:pt x="2596515" y="0"/>
                  </a:moveTo>
                  <a:lnTo>
                    <a:pt x="0" y="0"/>
                  </a:lnTo>
                  <a:lnTo>
                    <a:pt x="0" y="2288070"/>
                  </a:lnTo>
                  <a:lnTo>
                    <a:pt x="4324" y="2336323"/>
                  </a:lnTo>
                  <a:lnTo>
                    <a:pt x="16793" y="2381739"/>
                  </a:lnTo>
                  <a:lnTo>
                    <a:pt x="36648" y="2423558"/>
                  </a:lnTo>
                  <a:lnTo>
                    <a:pt x="63132" y="2461024"/>
                  </a:lnTo>
                  <a:lnTo>
                    <a:pt x="95485" y="2493377"/>
                  </a:lnTo>
                  <a:lnTo>
                    <a:pt x="132951" y="2519861"/>
                  </a:lnTo>
                  <a:lnTo>
                    <a:pt x="174770" y="2539716"/>
                  </a:lnTo>
                  <a:lnTo>
                    <a:pt x="220186" y="2552185"/>
                  </a:lnTo>
                  <a:lnTo>
                    <a:pt x="268439" y="2556510"/>
                  </a:lnTo>
                  <a:lnTo>
                    <a:pt x="2328037" y="2556510"/>
                  </a:lnTo>
                  <a:lnTo>
                    <a:pt x="2376311" y="2552185"/>
                  </a:lnTo>
                  <a:lnTo>
                    <a:pt x="2421741" y="2539716"/>
                  </a:lnTo>
                  <a:lnTo>
                    <a:pt x="2463569" y="2519861"/>
                  </a:lnTo>
                  <a:lnTo>
                    <a:pt x="2501038" y="2493377"/>
                  </a:lnTo>
                  <a:lnTo>
                    <a:pt x="2533391" y="2461024"/>
                  </a:lnTo>
                  <a:lnTo>
                    <a:pt x="2559873" y="2423558"/>
                  </a:lnTo>
                  <a:lnTo>
                    <a:pt x="2579725" y="2381739"/>
                  </a:lnTo>
                  <a:lnTo>
                    <a:pt x="2592191" y="2336323"/>
                  </a:lnTo>
                  <a:lnTo>
                    <a:pt x="2596515" y="2288070"/>
                  </a:lnTo>
                  <a:lnTo>
                    <a:pt x="2596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7575" y="3691889"/>
              <a:ext cx="2596515" cy="2556510"/>
            </a:xfrm>
            <a:custGeom>
              <a:avLst/>
              <a:gdLst/>
              <a:ahLst/>
              <a:cxnLst/>
              <a:rect l="l" t="t" r="r" b="b"/>
              <a:pathLst>
                <a:path w="2596515" h="2556510">
                  <a:moveTo>
                    <a:pt x="2328037" y="2556510"/>
                  </a:moveTo>
                  <a:lnTo>
                    <a:pt x="268439" y="2556510"/>
                  </a:lnTo>
                  <a:lnTo>
                    <a:pt x="220186" y="2552185"/>
                  </a:lnTo>
                  <a:lnTo>
                    <a:pt x="174770" y="2539716"/>
                  </a:lnTo>
                  <a:lnTo>
                    <a:pt x="132951" y="2519861"/>
                  </a:lnTo>
                  <a:lnTo>
                    <a:pt x="95485" y="2493377"/>
                  </a:lnTo>
                  <a:lnTo>
                    <a:pt x="63132" y="2461024"/>
                  </a:lnTo>
                  <a:lnTo>
                    <a:pt x="36648" y="2423558"/>
                  </a:lnTo>
                  <a:lnTo>
                    <a:pt x="16793" y="2381739"/>
                  </a:lnTo>
                  <a:lnTo>
                    <a:pt x="4324" y="2336323"/>
                  </a:lnTo>
                  <a:lnTo>
                    <a:pt x="0" y="2288070"/>
                  </a:lnTo>
                  <a:lnTo>
                    <a:pt x="0" y="0"/>
                  </a:lnTo>
                  <a:lnTo>
                    <a:pt x="2596515" y="0"/>
                  </a:lnTo>
                  <a:lnTo>
                    <a:pt x="2596515" y="2288070"/>
                  </a:lnTo>
                  <a:lnTo>
                    <a:pt x="2592191" y="2336323"/>
                  </a:lnTo>
                  <a:lnTo>
                    <a:pt x="2579725" y="2381739"/>
                  </a:lnTo>
                  <a:lnTo>
                    <a:pt x="2559873" y="2423558"/>
                  </a:lnTo>
                  <a:lnTo>
                    <a:pt x="2533391" y="2461024"/>
                  </a:lnTo>
                  <a:lnTo>
                    <a:pt x="2501038" y="2493377"/>
                  </a:lnTo>
                  <a:lnTo>
                    <a:pt x="2463569" y="2519861"/>
                  </a:lnTo>
                  <a:lnTo>
                    <a:pt x="2421741" y="2539716"/>
                  </a:lnTo>
                  <a:lnTo>
                    <a:pt x="2376311" y="2552185"/>
                  </a:lnTo>
                  <a:lnTo>
                    <a:pt x="2328037" y="2556510"/>
                  </a:lnTo>
                  <a:close/>
                </a:path>
              </a:pathLst>
            </a:custGeom>
            <a:ln w="381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0194" y="3692144"/>
            <a:ext cx="1617345" cy="177101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697230">
              <a:lnSpc>
                <a:spcPct val="100000"/>
              </a:lnSpc>
              <a:spcBef>
                <a:spcPts val="590"/>
              </a:spcBef>
            </a:pPr>
            <a:r>
              <a:rPr sz="1500" b="1" dirty="0">
                <a:latin typeface="Calibri"/>
                <a:cs typeface="Calibri"/>
              </a:rPr>
              <a:t>Home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user</a:t>
            </a:r>
            <a:endParaRPr sz="15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90"/>
              </a:spcBef>
              <a:buFont typeface="Calibri"/>
              <a:buChar char="•"/>
              <a:tabLst>
                <a:tab pos="148590" algn="l"/>
              </a:tabLst>
            </a:pPr>
            <a:r>
              <a:rPr sz="1500" spc="-5" dirty="0">
                <a:latin typeface="Calibri"/>
                <a:cs typeface="Calibri"/>
              </a:rPr>
              <a:t>500 </a:t>
            </a:r>
            <a:r>
              <a:rPr sz="1500" dirty="0">
                <a:latin typeface="Calibri"/>
                <a:cs typeface="Calibri"/>
              </a:rPr>
              <a:t>GB </a:t>
            </a:r>
            <a:r>
              <a:rPr sz="1500" spc="-10" dirty="0">
                <a:latin typeface="Calibri"/>
                <a:cs typeface="Calibri"/>
              </a:rPr>
              <a:t>hard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disk</a:t>
            </a:r>
            <a:endParaRPr sz="15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80"/>
              </a:spcBef>
              <a:buChar char="•"/>
              <a:tabLst>
                <a:tab pos="148590" algn="l"/>
              </a:tabLst>
            </a:pPr>
            <a:r>
              <a:rPr sz="1500" dirty="0">
                <a:latin typeface="Calibri"/>
                <a:cs typeface="Calibri"/>
              </a:rPr>
              <a:t>Cloud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storage</a:t>
            </a:r>
            <a:endParaRPr sz="15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95"/>
              </a:spcBef>
              <a:buChar char="•"/>
              <a:tabLst>
                <a:tab pos="148590" algn="l"/>
              </a:tabLst>
            </a:pPr>
            <a:r>
              <a:rPr sz="1500" spc="-5" dirty="0">
                <a:latin typeface="Calibri"/>
                <a:cs typeface="Calibri"/>
              </a:rPr>
              <a:t>Optical disc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drive</a:t>
            </a:r>
            <a:endParaRPr sz="15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95"/>
              </a:spcBef>
              <a:buChar char="•"/>
              <a:tabLst>
                <a:tab pos="148590" algn="l"/>
              </a:tabLst>
            </a:pPr>
            <a:r>
              <a:rPr sz="1500" spc="-5" dirty="0">
                <a:latin typeface="Calibri"/>
                <a:cs typeface="Calibri"/>
              </a:rPr>
              <a:t>Card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reader/writer</a:t>
            </a:r>
            <a:endParaRPr sz="15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90"/>
              </a:spcBef>
              <a:buChar char="•"/>
              <a:tabLst>
                <a:tab pos="148590" algn="l"/>
              </a:tabLst>
            </a:pPr>
            <a:r>
              <a:rPr sz="1500" spc="-5" dirty="0">
                <a:latin typeface="Calibri"/>
                <a:cs typeface="Calibri"/>
              </a:rPr>
              <a:t>USB flash drive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12592" y="1837944"/>
            <a:ext cx="2719070" cy="4493260"/>
            <a:chOff x="3212592" y="1837944"/>
            <a:chExt cx="2719070" cy="449326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2592" y="1837944"/>
              <a:ext cx="2718816" cy="16565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3679" y="1879092"/>
              <a:ext cx="2596515" cy="153390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73679" y="1879092"/>
              <a:ext cx="2596515" cy="1534160"/>
            </a:xfrm>
            <a:custGeom>
              <a:avLst/>
              <a:gdLst/>
              <a:ahLst/>
              <a:cxnLst/>
              <a:rect l="l" t="t" r="r" b="b"/>
              <a:pathLst>
                <a:path w="2596515" h="1534160">
                  <a:moveTo>
                    <a:pt x="0" y="153416"/>
                  </a:moveTo>
                  <a:lnTo>
                    <a:pt x="7823" y="104932"/>
                  </a:lnTo>
                  <a:lnTo>
                    <a:pt x="29606" y="62819"/>
                  </a:lnTo>
                  <a:lnTo>
                    <a:pt x="62819" y="29606"/>
                  </a:lnTo>
                  <a:lnTo>
                    <a:pt x="104932" y="7823"/>
                  </a:lnTo>
                  <a:lnTo>
                    <a:pt x="153416" y="0"/>
                  </a:lnTo>
                  <a:lnTo>
                    <a:pt x="2443226" y="0"/>
                  </a:lnTo>
                  <a:lnTo>
                    <a:pt x="2491696" y="7823"/>
                  </a:lnTo>
                  <a:lnTo>
                    <a:pt x="2533778" y="29606"/>
                  </a:lnTo>
                  <a:lnTo>
                    <a:pt x="2566953" y="62819"/>
                  </a:lnTo>
                  <a:lnTo>
                    <a:pt x="2588705" y="104932"/>
                  </a:lnTo>
                  <a:lnTo>
                    <a:pt x="2596515" y="153416"/>
                  </a:lnTo>
                  <a:lnTo>
                    <a:pt x="2596515" y="1380490"/>
                  </a:lnTo>
                  <a:lnTo>
                    <a:pt x="2588705" y="1428973"/>
                  </a:lnTo>
                  <a:lnTo>
                    <a:pt x="2566953" y="1471086"/>
                  </a:lnTo>
                  <a:lnTo>
                    <a:pt x="2533778" y="1504299"/>
                  </a:lnTo>
                  <a:lnTo>
                    <a:pt x="2491696" y="1526082"/>
                  </a:lnTo>
                  <a:lnTo>
                    <a:pt x="2443226" y="1533906"/>
                  </a:lnTo>
                  <a:lnTo>
                    <a:pt x="153416" y="1533906"/>
                  </a:lnTo>
                  <a:lnTo>
                    <a:pt x="104932" y="1526082"/>
                  </a:lnTo>
                  <a:lnTo>
                    <a:pt x="62819" y="1504299"/>
                  </a:lnTo>
                  <a:lnTo>
                    <a:pt x="29606" y="1471086"/>
                  </a:lnTo>
                  <a:lnTo>
                    <a:pt x="7823" y="1428973"/>
                  </a:lnTo>
                  <a:lnTo>
                    <a:pt x="0" y="1380490"/>
                  </a:lnTo>
                  <a:lnTo>
                    <a:pt x="0" y="153416"/>
                  </a:lnTo>
                  <a:close/>
                </a:path>
              </a:pathLst>
            </a:custGeom>
            <a:ln w="381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2592" y="3649979"/>
              <a:ext cx="2718816" cy="268071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73679" y="3691889"/>
              <a:ext cx="2596515" cy="2556510"/>
            </a:xfrm>
            <a:custGeom>
              <a:avLst/>
              <a:gdLst/>
              <a:ahLst/>
              <a:cxnLst/>
              <a:rect l="l" t="t" r="r" b="b"/>
              <a:pathLst>
                <a:path w="2596515" h="2556510">
                  <a:moveTo>
                    <a:pt x="2596515" y="0"/>
                  </a:moveTo>
                  <a:lnTo>
                    <a:pt x="0" y="0"/>
                  </a:lnTo>
                  <a:lnTo>
                    <a:pt x="0" y="2288070"/>
                  </a:lnTo>
                  <a:lnTo>
                    <a:pt x="4327" y="2336323"/>
                  </a:lnTo>
                  <a:lnTo>
                    <a:pt x="16804" y="2381739"/>
                  </a:lnTo>
                  <a:lnTo>
                    <a:pt x="36670" y="2423558"/>
                  </a:lnTo>
                  <a:lnTo>
                    <a:pt x="63164" y="2461024"/>
                  </a:lnTo>
                  <a:lnTo>
                    <a:pt x="95528" y="2493377"/>
                  </a:lnTo>
                  <a:lnTo>
                    <a:pt x="133001" y="2519861"/>
                  </a:lnTo>
                  <a:lnTo>
                    <a:pt x="174824" y="2539716"/>
                  </a:lnTo>
                  <a:lnTo>
                    <a:pt x="220236" y="2552185"/>
                  </a:lnTo>
                  <a:lnTo>
                    <a:pt x="268478" y="2556510"/>
                  </a:lnTo>
                  <a:lnTo>
                    <a:pt x="2328164" y="2556510"/>
                  </a:lnTo>
                  <a:lnTo>
                    <a:pt x="2376401" y="2552185"/>
                  </a:lnTo>
                  <a:lnTo>
                    <a:pt x="2421801" y="2539716"/>
                  </a:lnTo>
                  <a:lnTo>
                    <a:pt x="2463607" y="2519861"/>
                  </a:lnTo>
                  <a:lnTo>
                    <a:pt x="2501060" y="2493377"/>
                  </a:lnTo>
                  <a:lnTo>
                    <a:pt x="2533403" y="2461024"/>
                  </a:lnTo>
                  <a:lnTo>
                    <a:pt x="2559877" y="2423558"/>
                  </a:lnTo>
                  <a:lnTo>
                    <a:pt x="2579726" y="2381739"/>
                  </a:lnTo>
                  <a:lnTo>
                    <a:pt x="2592191" y="2336323"/>
                  </a:lnTo>
                  <a:lnTo>
                    <a:pt x="2596515" y="2288070"/>
                  </a:lnTo>
                  <a:lnTo>
                    <a:pt x="2596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73679" y="3691889"/>
              <a:ext cx="2596515" cy="2556510"/>
            </a:xfrm>
            <a:custGeom>
              <a:avLst/>
              <a:gdLst/>
              <a:ahLst/>
              <a:cxnLst/>
              <a:rect l="l" t="t" r="r" b="b"/>
              <a:pathLst>
                <a:path w="2596515" h="2556510">
                  <a:moveTo>
                    <a:pt x="2328164" y="2556510"/>
                  </a:moveTo>
                  <a:lnTo>
                    <a:pt x="268478" y="2556510"/>
                  </a:lnTo>
                  <a:lnTo>
                    <a:pt x="220236" y="2552185"/>
                  </a:lnTo>
                  <a:lnTo>
                    <a:pt x="174824" y="2539716"/>
                  </a:lnTo>
                  <a:lnTo>
                    <a:pt x="133001" y="2519861"/>
                  </a:lnTo>
                  <a:lnTo>
                    <a:pt x="95528" y="2493377"/>
                  </a:lnTo>
                  <a:lnTo>
                    <a:pt x="63164" y="2461024"/>
                  </a:lnTo>
                  <a:lnTo>
                    <a:pt x="36670" y="2423558"/>
                  </a:lnTo>
                  <a:lnTo>
                    <a:pt x="16804" y="2381739"/>
                  </a:lnTo>
                  <a:lnTo>
                    <a:pt x="4327" y="2336323"/>
                  </a:lnTo>
                  <a:lnTo>
                    <a:pt x="0" y="2288070"/>
                  </a:lnTo>
                  <a:lnTo>
                    <a:pt x="0" y="0"/>
                  </a:lnTo>
                  <a:lnTo>
                    <a:pt x="2596515" y="0"/>
                  </a:lnTo>
                  <a:lnTo>
                    <a:pt x="2596515" y="2288070"/>
                  </a:lnTo>
                  <a:lnTo>
                    <a:pt x="2592191" y="2336323"/>
                  </a:lnTo>
                  <a:lnTo>
                    <a:pt x="2579726" y="2381739"/>
                  </a:lnTo>
                  <a:lnTo>
                    <a:pt x="2559877" y="2423558"/>
                  </a:lnTo>
                  <a:lnTo>
                    <a:pt x="2533403" y="2461024"/>
                  </a:lnTo>
                  <a:lnTo>
                    <a:pt x="2501060" y="2493377"/>
                  </a:lnTo>
                  <a:lnTo>
                    <a:pt x="2463607" y="2519861"/>
                  </a:lnTo>
                  <a:lnTo>
                    <a:pt x="2421801" y="2539716"/>
                  </a:lnTo>
                  <a:lnTo>
                    <a:pt x="2376401" y="2552185"/>
                  </a:lnTo>
                  <a:lnTo>
                    <a:pt x="2328164" y="2556510"/>
                  </a:lnTo>
                  <a:close/>
                </a:path>
              </a:pathLst>
            </a:custGeom>
            <a:ln w="381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46779" y="3754628"/>
            <a:ext cx="2146935" cy="212598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954405" marR="5080" indent="-838835">
              <a:lnSpc>
                <a:spcPts val="1639"/>
              </a:lnSpc>
              <a:spcBef>
                <a:spcPts val="285"/>
              </a:spcBef>
            </a:pPr>
            <a:r>
              <a:rPr sz="1500" b="1" dirty="0">
                <a:latin typeface="Calibri"/>
                <a:cs typeface="Calibri"/>
              </a:rPr>
              <a:t>Small Office/Home</a:t>
            </a:r>
            <a:r>
              <a:rPr sz="1500" b="1" spc="-1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Office  user</a:t>
            </a:r>
            <a:endParaRPr sz="15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70"/>
              </a:spcBef>
              <a:buChar char="•"/>
              <a:tabLst>
                <a:tab pos="148590" algn="l"/>
              </a:tabLst>
            </a:pPr>
            <a:r>
              <a:rPr sz="1500" dirty="0">
                <a:latin typeface="Calibri"/>
                <a:cs typeface="Calibri"/>
              </a:rPr>
              <a:t>1 </a:t>
            </a:r>
            <a:r>
              <a:rPr sz="1500" spc="-5" dirty="0">
                <a:latin typeface="Calibri"/>
                <a:cs typeface="Calibri"/>
              </a:rPr>
              <a:t>TB </a:t>
            </a:r>
            <a:r>
              <a:rPr sz="1500" spc="-10" dirty="0">
                <a:latin typeface="Calibri"/>
                <a:cs typeface="Calibri"/>
              </a:rPr>
              <a:t>hard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disk</a:t>
            </a:r>
            <a:endParaRPr sz="15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95"/>
              </a:spcBef>
              <a:buChar char="•"/>
              <a:tabLst>
                <a:tab pos="148590" algn="l"/>
              </a:tabLst>
            </a:pPr>
            <a:r>
              <a:rPr sz="1500" spc="-5" dirty="0">
                <a:latin typeface="Calibri"/>
                <a:cs typeface="Calibri"/>
              </a:rPr>
              <a:t>Cloud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storage</a:t>
            </a:r>
            <a:endParaRPr sz="15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80"/>
              </a:spcBef>
              <a:buChar char="•"/>
              <a:tabLst>
                <a:tab pos="148590" algn="l"/>
              </a:tabLst>
            </a:pPr>
            <a:r>
              <a:rPr sz="1500" spc="-5" dirty="0">
                <a:latin typeface="Calibri"/>
                <a:cs typeface="Calibri"/>
              </a:rPr>
              <a:t>Optical disc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drive</a:t>
            </a:r>
            <a:endParaRPr sz="1500">
              <a:latin typeface="Calibri"/>
              <a:cs typeface="Calibri"/>
            </a:endParaRPr>
          </a:p>
          <a:p>
            <a:pPr marL="12700" marR="347980">
              <a:lnSpc>
                <a:spcPts val="1639"/>
              </a:lnSpc>
              <a:spcBef>
                <a:spcPts val="680"/>
              </a:spcBef>
              <a:buChar char="•"/>
              <a:tabLst>
                <a:tab pos="148590" algn="l"/>
              </a:tabLst>
            </a:pPr>
            <a:r>
              <a:rPr sz="1500" spc="-5" dirty="0">
                <a:latin typeface="Calibri"/>
                <a:cs typeface="Calibri"/>
              </a:rPr>
              <a:t>External </a:t>
            </a:r>
            <a:r>
              <a:rPr sz="1500" spc="-10" dirty="0">
                <a:latin typeface="Calibri"/>
                <a:cs typeface="Calibri"/>
              </a:rPr>
              <a:t>hard </a:t>
            </a:r>
            <a:r>
              <a:rPr sz="1500" dirty="0">
                <a:latin typeface="Calibri"/>
                <a:cs typeface="Calibri"/>
              </a:rPr>
              <a:t>disk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for  </a:t>
            </a:r>
            <a:r>
              <a:rPr sz="1500" spc="-5" dirty="0">
                <a:latin typeface="Calibri"/>
                <a:cs typeface="Calibri"/>
              </a:rPr>
              <a:t>backup</a:t>
            </a:r>
            <a:endParaRPr sz="15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65"/>
              </a:spcBef>
              <a:buChar char="•"/>
              <a:tabLst>
                <a:tab pos="148590" algn="l"/>
              </a:tabLst>
            </a:pPr>
            <a:r>
              <a:rPr sz="1500" spc="-5" dirty="0">
                <a:latin typeface="Calibri"/>
                <a:cs typeface="Calibri"/>
              </a:rPr>
              <a:t>USB flash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drive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068567" y="1837944"/>
            <a:ext cx="2719070" cy="4493260"/>
            <a:chOff x="6068567" y="1837944"/>
            <a:chExt cx="2719070" cy="449326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8567" y="1837944"/>
              <a:ext cx="2718816" cy="16565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29908" y="1879092"/>
              <a:ext cx="2596515" cy="153390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29908" y="1879092"/>
              <a:ext cx="2596515" cy="1534160"/>
            </a:xfrm>
            <a:custGeom>
              <a:avLst/>
              <a:gdLst/>
              <a:ahLst/>
              <a:cxnLst/>
              <a:rect l="l" t="t" r="r" b="b"/>
              <a:pathLst>
                <a:path w="2596515" h="1534160">
                  <a:moveTo>
                    <a:pt x="0" y="153416"/>
                  </a:moveTo>
                  <a:lnTo>
                    <a:pt x="7823" y="104932"/>
                  </a:lnTo>
                  <a:lnTo>
                    <a:pt x="29606" y="62819"/>
                  </a:lnTo>
                  <a:lnTo>
                    <a:pt x="62819" y="29606"/>
                  </a:lnTo>
                  <a:lnTo>
                    <a:pt x="104932" y="7823"/>
                  </a:lnTo>
                  <a:lnTo>
                    <a:pt x="153415" y="0"/>
                  </a:lnTo>
                  <a:lnTo>
                    <a:pt x="2443098" y="0"/>
                  </a:lnTo>
                  <a:lnTo>
                    <a:pt x="2491582" y="7823"/>
                  </a:lnTo>
                  <a:lnTo>
                    <a:pt x="2533695" y="29606"/>
                  </a:lnTo>
                  <a:lnTo>
                    <a:pt x="2566908" y="62819"/>
                  </a:lnTo>
                  <a:lnTo>
                    <a:pt x="2588691" y="104932"/>
                  </a:lnTo>
                  <a:lnTo>
                    <a:pt x="2596515" y="153416"/>
                  </a:lnTo>
                  <a:lnTo>
                    <a:pt x="2596515" y="1380490"/>
                  </a:lnTo>
                  <a:lnTo>
                    <a:pt x="2588691" y="1428973"/>
                  </a:lnTo>
                  <a:lnTo>
                    <a:pt x="2566908" y="1471086"/>
                  </a:lnTo>
                  <a:lnTo>
                    <a:pt x="2533695" y="1504299"/>
                  </a:lnTo>
                  <a:lnTo>
                    <a:pt x="2491582" y="1526082"/>
                  </a:lnTo>
                  <a:lnTo>
                    <a:pt x="2443098" y="1533906"/>
                  </a:lnTo>
                  <a:lnTo>
                    <a:pt x="153415" y="1533906"/>
                  </a:lnTo>
                  <a:lnTo>
                    <a:pt x="104932" y="1526082"/>
                  </a:lnTo>
                  <a:lnTo>
                    <a:pt x="62819" y="1504299"/>
                  </a:lnTo>
                  <a:lnTo>
                    <a:pt x="29606" y="1471086"/>
                  </a:lnTo>
                  <a:lnTo>
                    <a:pt x="7823" y="1428973"/>
                  </a:lnTo>
                  <a:lnTo>
                    <a:pt x="0" y="1380490"/>
                  </a:lnTo>
                  <a:lnTo>
                    <a:pt x="0" y="153416"/>
                  </a:lnTo>
                  <a:close/>
                </a:path>
              </a:pathLst>
            </a:custGeom>
            <a:ln w="381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68567" y="3649979"/>
              <a:ext cx="2718816" cy="26807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129908" y="3691889"/>
              <a:ext cx="2596515" cy="2556510"/>
            </a:xfrm>
            <a:custGeom>
              <a:avLst/>
              <a:gdLst/>
              <a:ahLst/>
              <a:cxnLst/>
              <a:rect l="l" t="t" r="r" b="b"/>
              <a:pathLst>
                <a:path w="2596515" h="2556510">
                  <a:moveTo>
                    <a:pt x="2596515" y="0"/>
                  </a:moveTo>
                  <a:lnTo>
                    <a:pt x="0" y="0"/>
                  </a:lnTo>
                  <a:lnTo>
                    <a:pt x="0" y="2288070"/>
                  </a:lnTo>
                  <a:lnTo>
                    <a:pt x="4323" y="2336323"/>
                  </a:lnTo>
                  <a:lnTo>
                    <a:pt x="16789" y="2381739"/>
                  </a:lnTo>
                  <a:lnTo>
                    <a:pt x="36641" y="2423558"/>
                  </a:lnTo>
                  <a:lnTo>
                    <a:pt x="63123" y="2461024"/>
                  </a:lnTo>
                  <a:lnTo>
                    <a:pt x="95476" y="2493377"/>
                  </a:lnTo>
                  <a:lnTo>
                    <a:pt x="132945" y="2519861"/>
                  </a:lnTo>
                  <a:lnTo>
                    <a:pt x="174773" y="2539716"/>
                  </a:lnTo>
                  <a:lnTo>
                    <a:pt x="220203" y="2552185"/>
                  </a:lnTo>
                  <a:lnTo>
                    <a:pt x="268477" y="2556510"/>
                  </a:lnTo>
                  <a:lnTo>
                    <a:pt x="2328037" y="2556510"/>
                  </a:lnTo>
                  <a:lnTo>
                    <a:pt x="2376311" y="2552185"/>
                  </a:lnTo>
                  <a:lnTo>
                    <a:pt x="2421741" y="2539716"/>
                  </a:lnTo>
                  <a:lnTo>
                    <a:pt x="2463569" y="2519861"/>
                  </a:lnTo>
                  <a:lnTo>
                    <a:pt x="2501038" y="2493377"/>
                  </a:lnTo>
                  <a:lnTo>
                    <a:pt x="2533391" y="2461024"/>
                  </a:lnTo>
                  <a:lnTo>
                    <a:pt x="2559873" y="2423558"/>
                  </a:lnTo>
                  <a:lnTo>
                    <a:pt x="2579725" y="2381739"/>
                  </a:lnTo>
                  <a:lnTo>
                    <a:pt x="2592191" y="2336323"/>
                  </a:lnTo>
                  <a:lnTo>
                    <a:pt x="2596515" y="2288070"/>
                  </a:lnTo>
                  <a:lnTo>
                    <a:pt x="2596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29908" y="3691889"/>
              <a:ext cx="2596515" cy="2556510"/>
            </a:xfrm>
            <a:custGeom>
              <a:avLst/>
              <a:gdLst/>
              <a:ahLst/>
              <a:cxnLst/>
              <a:rect l="l" t="t" r="r" b="b"/>
              <a:pathLst>
                <a:path w="2596515" h="2556510">
                  <a:moveTo>
                    <a:pt x="2328037" y="2556510"/>
                  </a:moveTo>
                  <a:lnTo>
                    <a:pt x="268477" y="2556510"/>
                  </a:lnTo>
                  <a:lnTo>
                    <a:pt x="220203" y="2552185"/>
                  </a:lnTo>
                  <a:lnTo>
                    <a:pt x="174773" y="2539716"/>
                  </a:lnTo>
                  <a:lnTo>
                    <a:pt x="132945" y="2519861"/>
                  </a:lnTo>
                  <a:lnTo>
                    <a:pt x="95476" y="2493377"/>
                  </a:lnTo>
                  <a:lnTo>
                    <a:pt x="63123" y="2461024"/>
                  </a:lnTo>
                  <a:lnTo>
                    <a:pt x="36641" y="2423558"/>
                  </a:lnTo>
                  <a:lnTo>
                    <a:pt x="16789" y="2381739"/>
                  </a:lnTo>
                  <a:lnTo>
                    <a:pt x="4323" y="2336323"/>
                  </a:lnTo>
                  <a:lnTo>
                    <a:pt x="0" y="2288070"/>
                  </a:lnTo>
                  <a:lnTo>
                    <a:pt x="0" y="0"/>
                  </a:lnTo>
                  <a:lnTo>
                    <a:pt x="2596515" y="0"/>
                  </a:lnTo>
                  <a:lnTo>
                    <a:pt x="2596515" y="2288070"/>
                  </a:lnTo>
                  <a:lnTo>
                    <a:pt x="2592191" y="2336323"/>
                  </a:lnTo>
                  <a:lnTo>
                    <a:pt x="2579725" y="2381739"/>
                  </a:lnTo>
                  <a:lnTo>
                    <a:pt x="2559873" y="2423558"/>
                  </a:lnTo>
                  <a:lnTo>
                    <a:pt x="2533391" y="2461024"/>
                  </a:lnTo>
                  <a:lnTo>
                    <a:pt x="2501038" y="2493377"/>
                  </a:lnTo>
                  <a:lnTo>
                    <a:pt x="2463569" y="2519861"/>
                  </a:lnTo>
                  <a:lnTo>
                    <a:pt x="2421741" y="2539716"/>
                  </a:lnTo>
                  <a:lnTo>
                    <a:pt x="2376311" y="2552185"/>
                  </a:lnTo>
                  <a:lnTo>
                    <a:pt x="2328037" y="2556510"/>
                  </a:lnTo>
                  <a:close/>
                </a:path>
              </a:pathLst>
            </a:custGeom>
            <a:ln w="381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303390" y="3692144"/>
            <a:ext cx="1823720" cy="227076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844550">
              <a:lnSpc>
                <a:spcPct val="100000"/>
              </a:lnSpc>
              <a:spcBef>
                <a:spcPts val="590"/>
              </a:spcBef>
            </a:pPr>
            <a:r>
              <a:rPr sz="1500" b="1" spc="-5" dirty="0">
                <a:latin typeface="Calibri"/>
                <a:cs typeface="Calibri"/>
              </a:rPr>
              <a:t>Mobile</a:t>
            </a:r>
            <a:endParaRPr sz="15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90"/>
              </a:spcBef>
              <a:buChar char="•"/>
              <a:tabLst>
                <a:tab pos="148590" algn="l"/>
              </a:tabLst>
            </a:pPr>
            <a:r>
              <a:rPr sz="1500" spc="-5" dirty="0">
                <a:latin typeface="Calibri"/>
                <a:cs typeface="Calibri"/>
              </a:rPr>
              <a:t>250 </a:t>
            </a:r>
            <a:r>
              <a:rPr sz="1500" dirty="0">
                <a:latin typeface="Calibri"/>
                <a:cs typeface="Calibri"/>
              </a:rPr>
              <a:t>GB </a:t>
            </a:r>
            <a:r>
              <a:rPr sz="1500" spc="-10" dirty="0">
                <a:latin typeface="Calibri"/>
                <a:cs typeface="Calibri"/>
              </a:rPr>
              <a:t>hard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disk</a:t>
            </a:r>
            <a:endParaRPr sz="15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80"/>
              </a:spcBef>
              <a:buChar char="•"/>
              <a:tabLst>
                <a:tab pos="148590" algn="l"/>
              </a:tabLst>
            </a:pPr>
            <a:r>
              <a:rPr sz="1500" dirty="0">
                <a:latin typeface="Calibri"/>
                <a:cs typeface="Calibri"/>
              </a:rPr>
              <a:t>Cloud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storage</a:t>
            </a:r>
            <a:endParaRPr sz="15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95"/>
              </a:spcBef>
              <a:buChar char="•"/>
              <a:tabLst>
                <a:tab pos="148590" algn="l"/>
              </a:tabLst>
            </a:pPr>
            <a:r>
              <a:rPr sz="1500" spc="-5" dirty="0">
                <a:latin typeface="Calibri"/>
                <a:cs typeface="Calibri"/>
              </a:rPr>
              <a:t>Optical disc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drive</a:t>
            </a:r>
            <a:endParaRPr sz="15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95"/>
              </a:spcBef>
              <a:buChar char="•"/>
              <a:tabLst>
                <a:tab pos="148590" algn="l"/>
              </a:tabLst>
            </a:pPr>
            <a:r>
              <a:rPr sz="1500" spc="-5" dirty="0">
                <a:latin typeface="Calibri"/>
                <a:cs typeface="Calibri"/>
              </a:rPr>
              <a:t>Card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reader/writer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ts val="1639"/>
              </a:lnSpc>
              <a:spcBef>
                <a:spcPts val="680"/>
              </a:spcBef>
              <a:buChar char="•"/>
              <a:tabLst>
                <a:tab pos="148590" algn="l"/>
              </a:tabLst>
            </a:pPr>
            <a:r>
              <a:rPr sz="1500" spc="-10" dirty="0">
                <a:latin typeface="Calibri"/>
                <a:cs typeface="Calibri"/>
              </a:rPr>
              <a:t>Portable </a:t>
            </a:r>
            <a:r>
              <a:rPr sz="1500" spc="-5" dirty="0">
                <a:latin typeface="Calibri"/>
                <a:cs typeface="Calibri"/>
              </a:rPr>
              <a:t>hard </a:t>
            </a:r>
            <a:r>
              <a:rPr sz="1500" dirty="0">
                <a:latin typeface="Calibri"/>
                <a:cs typeface="Calibri"/>
              </a:rPr>
              <a:t>disk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for  </a:t>
            </a:r>
            <a:r>
              <a:rPr sz="1500" spc="-5" dirty="0">
                <a:latin typeface="Calibri"/>
                <a:cs typeface="Calibri"/>
              </a:rPr>
              <a:t>backup</a:t>
            </a:r>
            <a:endParaRPr sz="15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65"/>
              </a:spcBef>
              <a:buChar char="•"/>
              <a:tabLst>
                <a:tab pos="148590" algn="l"/>
              </a:tabLst>
            </a:pPr>
            <a:r>
              <a:rPr sz="1500" spc="-5" dirty="0">
                <a:latin typeface="Calibri"/>
                <a:cs typeface="Calibri"/>
              </a:rPr>
              <a:t>USB flash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drive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380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619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Putting </a:t>
            </a:r>
            <a:r>
              <a:rPr spc="-5" dirty="0"/>
              <a:t>It All</a:t>
            </a:r>
            <a:r>
              <a:rPr spc="-25" dirty="0"/>
              <a:t> </a:t>
            </a:r>
            <a:r>
              <a:rPr spc="-55" dirty="0"/>
              <a:t>Together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9700" y="1587500"/>
            <a:ext cx="8864600" cy="4743450"/>
            <a:chOff x="139700" y="1587500"/>
            <a:chExt cx="8864600" cy="4743450"/>
          </a:xfrm>
        </p:grpSpPr>
        <p:sp>
          <p:nvSpPr>
            <p:cNvPr id="4" name="object 4"/>
            <p:cNvSpPr/>
            <p:nvPr/>
          </p:nvSpPr>
          <p:spPr>
            <a:xfrm>
              <a:off x="152400" y="1600200"/>
              <a:ext cx="8839200" cy="2091689"/>
            </a:xfrm>
            <a:custGeom>
              <a:avLst/>
              <a:gdLst/>
              <a:ahLst/>
              <a:cxnLst/>
              <a:rect l="l" t="t" r="r" b="b"/>
              <a:pathLst>
                <a:path w="8839200" h="2091689">
                  <a:moveTo>
                    <a:pt x="8630031" y="0"/>
                  </a:moveTo>
                  <a:lnTo>
                    <a:pt x="209169" y="0"/>
                  </a:lnTo>
                  <a:lnTo>
                    <a:pt x="161208" y="5521"/>
                  </a:lnTo>
                  <a:lnTo>
                    <a:pt x="117182" y="21251"/>
                  </a:lnTo>
                  <a:lnTo>
                    <a:pt x="78345" y="45936"/>
                  </a:lnTo>
                  <a:lnTo>
                    <a:pt x="45952" y="78323"/>
                  </a:lnTo>
                  <a:lnTo>
                    <a:pt x="21260" y="117160"/>
                  </a:lnTo>
                  <a:lnTo>
                    <a:pt x="5524" y="161192"/>
                  </a:lnTo>
                  <a:lnTo>
                    <a:pt x="0" y="209169"/>
                  </a:lnTo>
                  <a:lnTo>
                    <a:pt x="0" y="1882521"/>
                  </a:lnTo>
                  <a:lnTo>
                    <a:pt x="5524" y="1930497"/>
                  </a:lnTo>
                  <a:lnTo>
                    <a:pt x="21260" y="1974529"/>
                  </a:lnTo>
                  <a:lnTo>
                    <a:pt x="45952" y="2013366"/>
                  </a:lnTo>
                  <a:lnTo>
                    <a:pt x="78345" y="2045753"/>
                  </a:lnTo>
                  <a:lnTo>
                    <a:pt x="117182" y="2070438"/>
                  </a:lnTo>
                  <a:lnTo>
                    <a:pt x="161208" y="2086168"/>
                  </a:lnTo>
                  <a:lnTo>
                    <a:pt x="209169" y="2091689"/>
                  </a:lnTo>
                  <a:lnTo>
                    <a:pt x="8630031" y="2091689"/>
                  </a:lnTo>
                  <a:lnTo>
                    <a:pt x="8678007" y="2086168"/>
                  </a:lnTo>
                  <a:lnTo>
                    <a:pt x="8722039" y="2070438"/>
                  </a:lnTo>
                  <a:lnTo>
                    <a:pt x="8760876" y="2045753"/>
                  </a:lnTo>
                  <a:lnTo>
                    <a:pt x="8793263" y="2013366"/>
                  </a:lnTo>
                  <a:lnTo>
                    <a:pt x="8817948" y="1974529"/>
                  </a:lnTo>
                  <a:lnTo>
                    <a:pt x="8833678" y="1930497"/>
                  </a:lnTo>
                  <a:lnTo>
                    <a:pt x="8839200" y="1882521"/>
                  </a:lnTo>
                  <a:lnTo>
                    <a:pt x="8839200" y="209169"/>
                  </a:lnTo>
                  <a:lnTo>
                    <a:pt x="8833678" y="161192"/>
                  </a:lnTo>
                  <a:lnTo>
                    <a:pt x="8817948" y="117160"/>
                  </a:lnTo>
                  <a:lnTo>
                    <a:pt x="8793263" y="78323"/>
                  </a:lnTo>
                  <a:lnTo>
                    <a:pt x="8760876" y="45936"/>
                  </a:lnTo>
                  <a:lnTo>
                    <a:pt x="8722039" y="21251"/>
                  </a:lnTo>
                  <a:lnTo>
                    <a:pt x="8678007" y="5521"/>
                  </a:lnTo>
                  <a:lnTo>
                    <a:pt x="863003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600200"/>
              <a:ext cx="8839200" cy="2091689"/>
            </a:xfrm>
            <a:custGeom>
              <a:avLst/>
              <a:gdLst/>
              <a:ahLst/>
              <a:cxnLst/>
              <a:rect l="l" t="t" r="r" b="b"/>
              <a:pathLst>
                <a:path w="8839200" h="2091689">
                  <a:moveTo>
                    <a:pt x="0" y="209169"/>
                  </a:moveTo>
                  <a:lnTo>
                    <a:pt x="5524" y="161192"/>
                  </a:lnTo>
                  <a:lnTo>
                    <a:pt x="21260" y="117160"/>
                  </a:lnTo>
                  <a:lnTo>
                    <a:pt x="45952" y="78323"/>
                  </a:lnTo>
                  <a:lnTo>
                    <a:pt x="78345" y="45936"/>
                  </a:lnTo>
                  <a:lnTo>
                    <a:pt x="117182" y="21251"/>
                  </a:lnTo>
                  <a:lnTo>
                    <a:pt x="161208" y="5521"/>
                  </a:lnTo>
                  <a:lnTo>
                    <a:pt x="209169" y="0"/>
                  </a:lnTo>
                  <a:lnTo>
                    <a:pt x="8630031" y="0"/>
                  </a:lnTo>
                  <a:lnTo>
                    <a:pt x="8678007" y="5521"/>
                  </a:lnTo>
                  <a:lnTo>
                    <a:pt x="8722039" y="21251"/>
                  </a:lnTo>
                  <a:lnTo>
                    <a:pt x="8760876" y="45936"/>
                  </a:lnTo>
                  <a:lnTo>
                    <a:pt x="8793263" y="78323"/>
                  </a:lnTo>
                  <a:lnTo>
                    <a:pt x="8817948" y="117160"/>
                  </a:lnTo>
                  <a:lnTo>
                    <a:pt x="8833678" y="161192"/>
                  </a:lnTo>
                  <a:lnTo>
                    <a:pt x="8839200" y="209169"/>
                  </a:lnTo>
                  <a:lnTo>
                    <a:pt x="8839200" y="1882521"/>
                  </a:lnTo>
                  <a:lnTo>
                    <a:pt x="8833678" y="1930497"/>
                  </a:lnTo>
                  <a:lnTo>
                    <a:pt x="8817948" y="1974529"/>
                  </a:lnTo>
                  <a:lnTo>
                    <a:pt x="8793263" y="2013366"/>
                  </a:lnTo>
                  <a:lnTo>
                    <a:pt x="8760876" y="2045753"/>
                  </a:lnTo>
                  <a:lnTo>
                    <a:pt x="8722039" y="2070438"/>
                  </a:lnTo>
                  <a:lnTo>
                    <a:pt x="8678007" y="2086168"/>
                  </a:lnTo>
                  <a:lnTo>
                    <a:pt x="8630031" y="2091689"/>
                  </a:lnTo>
                  <a:lnTo>
                    <a:pt x="209169" y="2091689"/>
                  </a:lnTo>
                  <a:lnTo>
                    <a:pt x="161208" y="2086168"/>
                  </a:lnTo>
                  <a:lnTo>
                    <a:pt x="117182" y="2070438"/>
                  </a:lnTo>
                  <a:lnTo>
                    <a:pt x="78345" y="2045753"/>
                  </a:lnTo>
                  <a:lnTo>
                    <a:pt x="45952" y="2013366"/>
                  </a:lnTo>
                  <a:lnTo>
                    <a:pt x="21260" y="1974529"/>
                  </a:lnTo>
                  <a:lnTo>
                    <a:pt x="5524" y="1930497"/>
                  </a:lnTo>
                  <a:lnTo>
                    <a:pt x="0" y="1882521"/>
                  </a:lnTo>
                  <a:lnTo>
                    <a:pt x="0" y="209169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615" y="1837943"/>
              <a:ext cx="2718816" cy="1656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575" y="1879091"/>
              <a:ext cx="2596515" cy="153390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7575" y="1879091"/>
              <a:ext cx="2596515" cy="1534160"/>
            </a:xfrm>
            <a:custGeom>
              <a:avLst/>
              <a:gdLst/>
              <a:ahLst/>
              <a:cxnLst/>
              <a:rect l="l" t="t" r="r" b="b"/>
              <a:pathLst>
                <a:path w="2596515" h="1534160">
                  <a:moveTo>
                    <a:pt x="0" y="153416"/>
                  </a:moveTo>
                  <a:lnTo>
                    <a:pt x="7820" y="104932"/>
                  </a:lnTo>
                  <a:lnTo>
                    <a:pt x="29597" y="62819"/>
                  </a:lnTo>
                  <a:lnTo>
                    <a:pt x="62802" y="29606"/>
                  </a:lnTo>
                  <a:lnTo>
                    <a:pt x="104909" y="7823"/>
                  </a:lnTo>
                  <a:lnTo>
                    <a:pt x="153390" y="0"/>
                  </a:lnTo>
                  <a:lnTo>
                    <a:pt x="2443099" y="0"/>
                  </a:lnTo>
                  <a:lnTo>
                    <a:pt x="2491582" y="7823"/>
                  </a:lnTo>
                  <a:lnTo>
                    <a:pt x="2533695" y="29606"/>
                  </a:lnTo>
                  <a:lnTo>
                    <a:pt x="2566908" y="62819"/>
                  </a:lnTo>
                  <a:lnTo>
                    <a:pt x="2588691" y="104932"/>
                  </a:lnTo>
                  <a:lnTo>
                    <a:pt x="2596515" y="153416"/>
                  </a:lnTo>
                  <a:lnTo>
                    <a:pt x="2596515" y="1380490"/>
                  </a:lnTo>
                  <a:lnTo>
                    <a:pt x="2588691" y="1428973"/>
                  </a:lnTo>
                  <a:lnTo>
                    <a:pt x="2566908" y="1471086"/>
                  </a:lnTo>
                  <a:lnTo>
                    <a:pt x="2533695" y="1504299"/>
                  </a:lnTo>
                  <a:lnTo>
                    <a:pt x="2491582" y="1526082"/>
                  </a:lnTo>
                  <a:lnTo>
                    <a:pt x="2443099" y="1533906"/>
                  </a:lnTo>
                  <a:lnTo>
                    <a:pt x="153390" y="1533906"/>
                  </a:lnTo>
                  <a:lnTo>
                    <a:pt x="104909" y="1526082"/>
                  </a:lnTo>
                  <a:lnTo>
                    <a:pt x="62802" y="1504299"/>
                  </a:lnTo>
                  <a:lnTo>
                    <a:pt x="29597" y="1471086"/>
                  </a:lnTo>
                  <a:lnTo>
                    <a:pt x="7820" y="1428973"/>
                  </a:lnTo>
                  <a:lnTo>
                    <a:pt x="0" y="1380490"/>
                  </a:lnTo>
                  <a:lnTo>
                    <a:pt x="0" y="153416"/>
                  </a:lnTo>
                  <a:close/>
                </a:path>
              </a:pathLst>
            </a:custGeom>
            <a:ln w="381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615" y="3649979"/>
              <a:ext cx="2718816" cy="26807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7575" y="3691889"/>
              <a:ext cx="2596515" cy="2556510"/>
            </a:xfrm>
            <a:custGeom>
              <a:avLst/>
              <a:gdLst/>
              <a:ahLst/>
              <a:cxnLst/>
              <a:rect l="l" t="t" r="r" b="b"/>
              <a:pathLst>
                <a:path w="2596515" h="2556510">
                  <a:moveTo>
                    <a:pt x="2596515" y="0"/>
                  </a:moveTo>
                  <a:lnTo>
                    <a:pt x="0" y="0"/>
                  </a:lnTo>
                  <a:lnTo>
                    <a:pt x="0" y="2288070"/>
                  </a:lnTo>
                  <a:lnTo>
                    <a:pt x="4324" y="2336323"/>
                  </a:lnTo>
                  <a:lnTo>
                    <a:pt x="16793" y="2381739"/>
                  </a:lnTo>
                  <a:lnTo>
                    <a:pt x="36648" y="2423558"/>
                  </a:lnTo>
                  <a:lnTo>
                    <a:pt x="63132" y="2461024"/>
                  </a:lnTo>
                  <a:lnTo>
                    <a:pt x="95485" y="2493377"/>
                  </a:lnTo>
                  <a:lnTo>
                    <a:pt x="132951" y="2519861"/>
                  </a:lnTo>
                  <a:lnTo>
                    <a:pt x="174770" y="2539716"/>
                  </a:lnTo>
                  <a:lnTo>
                    <a:pt x="220186" y="2552185"/>
                  </a:lnTo>
                  <a:lnTo>
                    <a:pt x="268439" y="2556510"/>
                  </a:lnTo>
                  <a:lnTo>
                    <a:pt x="2328037" y="2556510"/>
                  </a:lnTo>
                  <a:lnTo>
                    <a:pt x="2376311" y="2552185"/>
                  </a:lnTo>
                  <a:lnTo>
                    <a:pt x="2421741" y="2539716"/>
                  </a:lnTo>
                  <a:lnTo>
                    <a:pt x="2463569" y="2519861"/>
                  </a:lnTo>
                  <a:lnTo>
                    <a:pt x="2501038" y="2493377"/>
                  </a:lnTo>
                  <a:lnTo>
                    <a:pt x="2533391" y="2461024"/>
                  </a:lnTo>
                  <a:lnTo>
                    <a:pt x="2559873" y="2423558"/>
                  </a:lnTo>
                  <a:lnTo>
                    <a:pt x="2579725" y="2381739"/>
                  </a:lnTo>
                  <a:lnTo>
                    <a:pt x="2592191" y="2336323"/>
                  </a:lnTo>
                  <a:lnTo>
                    <a:pt x="2596515" y="2288070"/>
                  </a:lnTo>
                  <a:lnTo>
                    <a:pt x="2596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7575" y="3691889"/>
              <a:ext cx="2596515" cy="2556510"/>
            </a:xfrm>
            <a:custGeom>
              <a:avLst/>
              <a:gdLst/>
              <a:ahLst/>
              <a:cxnLst/>
              <a:rect l="l" t="t" r="r" b="b"/>
              <a:pathLst>
                <a:path w="2596515" h="2556510">
                  <a:moveTo>
                    <a:pt x="2328037" y="2556510"/>
                  </a:moveTo>
                  <a:lnTo>
                    <a:pt x="268439" y="2556510"/>
                  </a:lnTo>
                  <a:lnTo>
                    <a:pt x="220186" y="2552185"/>
                  </a:lnTo>
                  <a:lnTo>
                    <a:pt x="174770" y="2539716"/>
                  </a:lnTo>
                  <a:lnTo>
                    <a:pt x="132951" y="2519861"/>
                  </a:lnTo>
                  <a:lnTo>
                    <a:pt x="95485" y="2493377"/>
                  </a:lnTo>
                  <a:lnTo>
                    <a:pt x="63132" y="2461024"/>
                  </a:lnTo>
                  <a:lnTo>
                    <a:pt x="36648" y="2423558"/>
                  </a:lnTo>
                  <a:lnTo>
                    <a:pt x="16793" y="2381739"/>
                  </a:lnTo>
                  <a:lnTo>
                    <a:pt x="4324" y="2336323"/>
                  </a:lnTo>
                  <a:lnTo>
                    <a:pt x="0" y="2288070"/>
                  </a:lnTo>
                  <a:lnTo>
                    <a:pt x="0" y="0"/>
                  </a:lnTo>
                  <a:lnTo>
                    <a:pt x="2596515" y="0"/>
                  </a:lnTo>
                  <a:lnTo>
                    <a:pt x="2596515" y="2288070"/>
                  </a:lnTo>
                  <a:lnTo>
                    <a:pt x="2592191" y="2336323"/>
                  </a:lnTo>
                  <a:lnTo>
                    <a:pt x="2579725" y="2381739"/>
                  </a:lnTo>
                  <a:lnTo>
                    <a:pt x="2559873" y="2423558"/>
                  </a:lnTo>
                  <a:lnTo>
                    <a:pt x="2533391" y="2461024"/>
                  </a:lnTo>
                  <a:lnTo>
                    <a:pt x="2501038" y="2493377"/>
                  </a:lnTo>
                  <a:lnTo>
                    <a:pt x="2463569" y="2519861"/>
                  </a:lnTo>
                  <a:lnTo>
                    <a:pt x="2421741" y="2539716"/>
                  </a:lnTo>
                  <a:lnTo>
                    <a:pt x="2376311" y="2552185"/>
                  </a:lnTo>
                  <a:lnTo>
                    <a:pt x="2328037" y="2556510"/>
                  </a:lnTo>
                  <a:close/>
                </a:path>
              </a:pathLst>
            </a:custGeom>
            <a:ln w="381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7509" y="3693566"/>
            <a:ext cx="1943100" cy="210883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632460">
              <a:lnSpc>
                <a:spcPct val="100000"/>
              </a:lnSpc>
              <a:spcBef>
                <a:spcPts val="620"/>
              </a:spcBef>
            </a:pPr>
            <a:r>
              <a:rPr sz="1600" b="1" spc="-15" dirty="0">
                <a:latin typeface="Calibri"/>
                <a:cs typeface="Calibri"/>
              </a:rPr>
              <a:t>Power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User</a:t>
            </a:r>
            <a:endParaRPr sz="1600">
              <a:latin typeface="Calibri"/>
              <a:cs typeface="Calibri"/>
            </a:endParaRPr>
          </a:p>
          <a:p>
            <a:pPr marL="159385" indent="-147320">
              <a:lnSpc>
                <a:spcPct val="100000"/>
              </a:lnSpc>
              <a:spcBef>
                <a:spcPts val="515"/>
              </a:spcBef>
              <a:buChar char="•"/>
              <a:tabLst>
                <a:tab pos="160020" algn="l"/>
              </a:tabLst>
            </a:pPr>
            <a:r>
              <a:rPr sz="1600" spc="-5" dirty="0">
                <a:latin typeface="Calibri"/>
                <a:cs typeface="Calibri"/>
              </a:rPr>
              <a:t>2.5 TB </a:t>
            </a:r>
            <a:r>
              <a:rPr sz="1600" spc="-15" dirty="0">
                <a:latin typeface="Calibri"/>
                <a:cs typeface="Calibri"/>
              </a:rPr>
              <a:t>hard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disk</a:t>
            </a:r>
            <a:endParaRPr sz="1600">
              <a:latin typeface="Calibri"/>
              <a:cs typeface="Calibri"/>
            </a:endParaRPr>
          </a:p>
          <a:p>
            <a:pPr marL="159385" indent="-147320">
              <a:lnSpc>
                <a:spcPct val="100000"/>
              </a:lnSpc>
              <a:spcBef>
                <a:spcPts val="530"/>
              </a:spcBef>
              <a:buChar char="•"/>
              <a:tabLst>
                <a:tab pos="160020" algn="l"/>
              </a:tabLst>
            </a:pPr>
            <a:r>
              <a:rPr sz="1600" spc="-10" dirty="0">
                <a:latin typeface="Calibri"/>
                <a:cs typeface="Calibri"/>
              </a:rPr>
              <a:t>Cloud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storage</a:t>
            </a:r>
            <a:endParaRPr sz="1600">
              <a:latin typeface="Calibri"/>
              <a:cs typeface="Calibri"/>
            </a:endParaRPr>
          </a:p>
          <a:p>
            <a:pPr marL="159385" indent="-147320">
              <a:lnSpc>
                <a:spcPct val="100000"/>
              </a:lnSpc>
              <a:spcBef>
                <a:spcPts val="515"/>
              </a:spcBef>
              <a:buChar char="•"/>
              <a:tabLst>
                <a:tab pos="160020" algn="l"/>
              </a:tabLst>
            </a:pPr>
            <a:r>
              <a:rPr sz="1600" spc="-10" dirty="0">
                <a:latin typeface="Calibri"/>
                <a:cs typeface="Calibri"/>
              </a:rPr>
              <a:t>Optical </a:t>
            </a:r>
            <a:r>
              <a:rPr sz="1600" spc="-5" dirty="0">
                <a:latin typeface="Calibri"/>
                <a:cs typeface="Calibri"/>
              </a:rPr>
              <a:t>disc</a:t>
            </a:r>
            <a:r>
              <a:rPr sz="1600" spc="-10" dirty="0">
                <a:latin typeface="Calibri"/>
                <a:cs typeface="Calibri"/>
              </a:rPr>
              <a:t> drive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760"/>
              </a:lnSpc>
              <a:spcBef>
                <a:spcPts val="710"/>
              </a:spcBef>
              <a:buChar char="•"/>
              <a:tabLst>
                <a:tab pos="160020" algn="l"/>
              </a:tabLst>
            </a:pPr>
            <a:r>
              <a:rPr sz="1600" spc="-15" dirty="0">
                <a:latin typeface="Calibri"/>
                <a:cs typeface="Calibri"/>
              </a:rPr>
              <a:t>Portable hard </a:t>
            </a:r>
            <a:r>
              <a:rPr sz="1600" spc="-5" dirty="0">
                <a:latin typeface="Calibri"/>
                <a:cs typeface="Calibri"/>
              </a:rPr>
              <a:t>disk </a:t>
            </a:r>
            <a:r>
              <a:rPr sz="1600" spc="-20" dirty="0">
                <a:latin typeface="Calibri"/>
                <a:cs typeface="Calibri"/>
              </a:rPr>
              <a:t>for  </a:t>
            </a:r>
            <a:r>
              <a:rPr sz="1600" spc="-15" dirty="0">
                <a:latin typeface="Calibri"/>
                <a:cs typeface="Calibri"/>
              </a:rPr>
              <a:t>backup</a:t>
            </a:r>
            <a:endParaRPr sz="16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490"/>
              </a:spcBef>
              <a:buChar char="•"/>
              <a:tabLst>
                <a:tab pos="159385" algn="l"/>
              </a:tabLst>
            </a:pPr>
            <a:r>
              <a:rPr sz="1600" spc="-10" dirty="0">
                <a:latin typeface="Calibri"/>
                <a:cs typeface="Calibri"/>
              </a:rPr>
              <a:t>USB </a:t>
            </a:r>
            <a:r>
              <a:rPr sz="1600" spc="-5" dirty="0">
                <a:latin typeface="Calibri"/>
                <a:cs typeface="Calibri"/>
              </a:rPr>
              <a:t>flash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drive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12592" y="1837944"/>
            <a:ext cx="2719070" cy="4493260"/>
            <a:chOff x="3212592" y="1837944"/>
            <a:chExt cx="2719070" cy="449326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2592" y="1837944"/>
              <a:ext cx="2718816" cy="16565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3679" y="1879092"/>
              <a:ext cx="2596515" cy="153390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73679" y="1879092"/>
              <a:ext cx="2596515" cy="1534160"/>
            </a:xfrm>
            <a:custGeom>
              <a:avLst/>
              <a:gdLst/>
              <a:ahLst/>
              <a:cxnLst/>
              <a:rect l="l" t="t" r="r" b="b"/>
              <a:pathLst>
                <a:path w="2596515" h="1534160">
                  <a:moveTo>
                    <a:pt x="0" y="153416"/>
                  </a:moveTo>
                  <a:lnTo>
                    <a:pt x="7823" y="104932"/>
                  </a:lnTo>
                  <a:lnTo>
                    <a:pt x="29606" y="62819"/>
                  </a:lnTo>
                  <a:lnTo>
                    <a:pt x="62819" y="29606"/>
                  </a:lnTo>
                  <a:lnTo>
                    <a:pt x="104932" y="7823"/>
                  </a:lnTo>
                  <a:lnTo>
                    <a:pt x="153416" y="0"/>
                  </a:lnTo>
                  <a:lnTo>
                    <a:pt x="2443226" y="0"/>
                  </a:lnTo>
                  <a:lnTo>
                    <a:pt x="2491696" y="7823"/>
                  </a:lnTo>
                  <a:lnTo>
                    <a:pt x="2533778" y="29606"/>
                  </a:lnTo>
                  <a:lnTo>
                    <a:pt x="2566953" y="62819"/>
                  </a:lnTo>
                  <a:lnTo>
                    <a:pt x="2588705" y="104932"/>
                  </a:lnTo>
                  <a:lnTo>
                    <a:pt x="2596515" y="153416"/>
                  </a:lnTo>
                  <a:lnTo>
                    <a:pt x="2596515" y="1380490"/>
                  </a:lnTo>
                  <a:lnTo>
                    <a:pt x="2588705" y="1428973"/>
                  </a:lnTo>
                  <a:lnTo>
                    <a:pt x="2566953" y="1471086"/>
                  </a:lnTo>
                  <a:lnTo>
                    <a:pt x="2533778" y="1504299"/>
                  </a:lnTo>
                  <a:lnTo>
                    <a:pt x="2491696" y="1526082"/>
                  </a:lnTo>
                  <a:lnTo>
                    <a:pt x="2443226" y="1533906"/>
                  </a:lnTo>
                  <a:lnTo>
                    <a:pt x="153416" y="1533906"/>
                  </a:lnTo>
                  <a:lnTo>
                    <a:pt x="104932" y="1526082"/>
                  </a:lnTo>
                  <a:lnTo>
                    <a:pt x="62819" y="1504299"/>
                  </a:lnTo>
                  <a:lnTo>
                    <a:pt x="29606" y="1471086"/>
                  </a:lnTo>
                  <a:lnTo>
                    <a:pt x="7823" y="1428973"/>
                  </a:lnTo>
                  <a:lnTo>
                    <a:pt x="0" y="1380490"/>
                  </a:lnTo>
                  <a:lnTo>
                    <a:pt x="0" y="153416"/>
                  </a:lnTo>
                  <a:close/>
                </a:path>
              </a:pathLst>
            </a:custGeom>
            <a:ln w="381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2592" y="3649979"/>
              <a:ext cx="2718816" cy="268071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73679" y="3691889"/>
              <a:ext cx="2596515" cy="2556510"/>
            </a:xfrm>
            <a:custGeom>
              <a:avLst/>
              <a:gdLst/>
              <a:ahLst/>
              <a:cxnLst/>
              <a:rect l="l" t="t" r="r" b="b"/>
              <a:pathLst>
                <a:path w="2596515" h="2556510">
                  <a:moveTo>
                    <a:pt x="2596515" y="0"/>
                  </a:moveTo>
                  <a:lnTo>
                    <a:pt x="0" y="0"/>
                  </a:lnTo>
                  <a:lnTo>
                    <a:pt x="0" y="2288070"/>
                  </a:lnTo>
                  <a:lnTo>
                    <a:pt x="4327" y="2336323"/>
                  </a:lnTo>
                  <a:lnTo>
                    <a:pt x="16804" y="2381739"/>
                  </a:lnTo>
                  <a:lnTo>
                    <a:pt x="36670" y="2423558"/>
                  </a:lnTo>
                  <a:lnTo>
                    <a:pt x="63164" y="2461024"/>
                  </a:lnTo>
                  <a:lnTo>
                    <a:pt x="95528" y="2493377"/>
                  </a:lnTo>
                  <a:lnTo>
                    <a:pt x="133001" y="2519861"/>
                  </a:lnTo>
                  <a:lnTo>
                    <a:pt x="174824" y="2539716"/>
                  </a:lnTo>
                  <a:lnTo>
                    <a:pt x="220236" y="2552185"/>
                  </a:lnTo>
                  <a:lnTo>
                    <a:pt x="268478" y="2556510"/>
                  </a:lnTo>
                  <a:lnTo>
                    <a:pt x="2328164" y="2556510"/>
                  </a:lnTo>
                  <a:lnTo>
                    <a:pt x="2376401" y="2552185"/>
                  </a:lnTo>
                  <a:lnTo>
                    <a:pt x="2421801" y="2539716"/>
                  </a:lnTo>
                  <a:lnTo>
                    <a:pt x="2463607" y="2519861"/>
                  </a:lnTo>
                  <a:lnTo>
                    <a:pt x="2501060" y="2493377"/>
                  </a:lnTo>
                  <a:lnTo>
                    <a:pt x="2533403" y="2461024"/>
                  </a:lnTo>
                  <a:lnTo>
                    <a:pt x="2559877" y="2423558"/>
                  </a:lnTo>
                  <a:lnTo>
                    <a:pt x="2579726" y="2381739"/>
                  </a:lnTo>
                  <a:lnTo>
                    <a:pt x="2592191" y="2336323"/>
                  </a:lnTo>
                  <a:lnTo>
                    <a:pt x="2596515" y="2288070"/>
                  </a:lnTo>
                  <a:lnTo>
                    <a:pt x="2596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73679" y="3691889"/>
              <a:ext cx="2596515" cy="2556510"/>
            </a:xfrm>
            <a:custGeom>
              <a:avLst/>
              <a:gdLst/>
              <a:ahLst/>
              <a:cxnLst/>
              <a:rect l="l" t="t" r="r" b="b"/>
              <a:pathLst>
                <a:path w="2596515" h="2556510">
                  <a:moveTo>
                    <a:pt x="2328164" y="2556510"/>
                  </a:moveTo>
                  <a:lnTo>
                    <a:pt x="268478" y="2556510"/>
                  </a:lnTo>
                  <a:lnTo>
                    <a:pt x="220236" y="2552185"/>
                  </a:lnTo>
                  <a:lnTo>
                    <a:pt x="174824" y="2539716"/>
                  </a:lnTo>
                  <a:lnTo>
                    <a:pt x="133001" y="2519861"/>
                  </a:lnTo>
                  <a:lnTo>
                    <a:pt x="95528" y="2493377"/>
                  </a:lnTo>
                  <a:lnTo>
                    <a:pt x="63164" y="2461024"/>
                  </a:lnTo>
                  <a:lnTo>
                    <a:pt x="36670" y="2423558"/>
                  </a:lnTo>
                  <a:lnTo>
                    <a:pt x="16804" y="2381739"/>
                  </a:lnTo>
                  <a:lnTo>
                    <a:pt x="4327" y="2336323"/>
                  </a:lnTo>
                  <a:lnTo>
                    <a:pt x="0" y="2288070"/>
                  </a:lnTo>
                  <a:lnTo>
                    <a:pt x="0" y="0"/>
                  </a:lnTo>
                  <a:lnTo>
                    <a:pt x="2596515" y="0"/>
                  </a:lnTo>
                  <a:lnTo>
                    <a:pt x="2596515" y="2288070"/>
                  </a:lnTo>
                  <a:lnTo>
                    <a:pt x="2592191" y="2336323"/>
                  </a:lnTo>
                  <a:lnTo>
                    <a:pt x="2579726" y="2381739"/>
                  </a:lnTo>
                  <a:lnTo>
                    <a:pt x="2559877" y="2423558"/>
                  </a:lnTo>
                  <a:lnTo>
                    <a:pt x="2533403" y="2461024"/>
                  </a:lnTo>
                  <a:lnTo>
                    <a:pt x="2501060" y="2493377"/>
                  </a:lnTo>
                  <a:lnTo>
                    <a:pt x="2463607" y="2519861"/>
                  </a:lnTo>
                  <a:lnTo>
                    <a:pt x="2421801" y="2539716"/>
                  </a:lnTo>
                  <a:lnTo>
                    <a:pt x="2376401" y="2552185"/>
                  </a:lnTo>
                  <a:lnTo>
                    <a:pt x="2328164" y="2556510"/>
                  </a:lnTo>
                  <a:close/>
                </a:path>
              </a:pathLst>
            </a:custGeom>
            <a:ln w="381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54146" y="3760089"/>
            <a:ext cx="1962150" cy="204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2415" algn="ctr">
              <a:lnSpc>
                <a:spcPts val="1839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Enterprise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User</a:t>
            </a:r>
            <a:endParaRPr sz="1600">
              <a:latin typeface="Calibri"/>
              <a:cs typeface="Calibri"/>
            </a:endParaRPr>
          </a:p>
          <a:p>
            <a:pPr marL="273685" algn="ctr">
              <a:lnSpc>
                <a:spcPts val="1839"/>
              </a:lnSpc>
            </a:pPr>
            <a:r>
              <a:rPr sz="1600" b="1" spc="-10" dirty="0">
                <a:latin typeface="Calibri"/>
                <a:cs typeface="Calibri"/>
              </a:rPr>
              <a:t>(desktop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computer)</a:t>
            </a:r>
            <a:endParaRPr sz="16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525"/>
              </a:spcBef>
              <a:buChar char="•"/>
              <a:tabLst>
                <a:tab pos="159385" algn="l"/>
              </a:tabLst>
            </a:pPr>
            <a:r>
              <a:rPr sz="1600" spc="-5" dirty="0">
                <a:latin typeface="Calibri"/>
                <a:cs typeface="Calibri"/>
              </a:rPr>
              <a:t>1 TB </a:t>
            </a:r>
            <a:r>
              <a:rPr sz="1600" spc="-15" dirty="0">
                <a:latin typeface="Calibri"/>
                <a:cs typeface="Calibri"/>
              </a:rPr>
              <a:t>hard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disk</a:t>
            </a:r>
            <a:endParaRPr sz="1600">
              <a:latin typeface="Calibri"/>
              <a:cs typeface="Calibri"/>
            </a:endParaRPr>
          </a:p>
          <a:p>
            <a:pPr marL="159385" indent="-147320">
              <a:lnSpc>
                <a:spcPct val="100000"/>
              </a:lnSpc>
              <a:spcBef>
                <a:spcPts val="520"/>
              </a:spcBef>
              <a:buChar char="•"/>
              <a:tabLst>
                <a:tab pos="160020" algn="l"/>
              </a:tabLst>
            </a:pPr>
            <a:r>
              <a:rPr sz="1600" spc="-10" dirty="0">
                <a:latin typeface="Calibri"/>
                <a:cs typeface="Calibri"/>
              </a:rPr>
              <a:t>Optical </a:t>
            </a:r>
            <a:r>
              <a:rPr sz="1600" spc="-5" dirty="0">
                <a:latin typeface="Calibri"/>
                <a:cs typeface="Calibri"/>
              </a:rPr>
              <a:t>disc</a:t>
            </a:r>
            <a:r>
              <a:rPr sz="1600" spc="-10" dirty="0">
                <a:latin typeface="Calibri"/>
                <a:cs typeface="Calibri"/>
              </a:rPr>
              <a:t> drive</a:t>
            </a:r>
            <a:endParaRPr sz="1600">
              <a:latin typeface="Calibri"/>
              <a:cs typeface="Calibri"/>
            </a:endParaRPr>
          </a:p>
          <a:p>
            <a:pPr marL="159385" indent="-147320">
              <a:lnSpc>
                <a:spcPct val="100000"/>
              </a:lnSpc>
              <a:spcBef>
                <a:spcPts val="515"/>
              </a:spcBef>
              <a:buChar char="•"/>
              <a:tabLst>
                <a:tab pos="160020" algn="l"/>
              </a:tabLst>
            </a:pPr>
            <a:r>
              <a:rPr sz="1600" spc="-5" dirty="0">
                <a:latin typeface="Calibri"/>
                <a:cs typeface="Calibri"/>
              </a:rPr>
              <a:t>Smart </a:t>
            </a:r>
            <a:r>
              <a:rPr sz="1600" spc="-15" dirty="0">
                <a:latin typeface="Calibri"/>
                <a:cs typeface="Calibri"/>
              </a:rPr>
              <a:t>card </a:t>
            </a:r>
            <a:r>
              <a:rPr sz="1600" spc="-10" dirty="0">
                <a:latin typeface="Calibri"/>
                <a:cs typeface="Calibri"/>
              </a:rPr>
              <a:t>reader</a:t>
            </a:r>
            <a:endParaRPr sz="1600">
              <a:latin typeface="Calibri"/>
              <a:cs typeface="Calibri"/>
            </a:endParaRPr>
          </a:p>
          <a:p>
            <a:pPr marL="159385" indent="-147320">
              <a:lnSpc>
                <a:spcPct val="100000"/>
              </a:lnSpc>
              <a:spcBef>
                <a:spcPts val="530"/>
              </a:spcBef>
              <a:buChar char="•"/>
              <a:tabLst>
                <a:tab pos="160020" algn="l"/>
              </a:tabLst>
            </a:pPr>
            <a:r>
              <a:rPr sz="1600" spc="-35" dirty="0">
                <a:latin typeface="Calibri"/>
                <a:cs typeface="Calibri"/>
              </a:rPr>
              <a:t>Tape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drive</a:t>
            </a:r>
            <a:endParaRPr sz="16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515"/>
              </a:spcBef>
              <a:buChar char="•"/>
              <a:tabLst>
                <a:tab pos="159385" algn="l"/>
              </a:tabLst>
            </a:pPr>
            <a:r>
              <a:rPr sz="1600" spc="-10" dirty="0">
                <a:latin typeface="Calibri"/>
                <a:cs typeface="Calibri"/>
              </a:rPr>
              <a:t>USB </a:t>
            </a:r>
            <a:r>
              <a:rPr sz="1600" spc="-5" dirty="0">
                <a:latin typeface="Calibri"/>
                <a:cs typeface="Calibri"/>
              </a:rPr>
              <a:t>flash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drive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068567" y="1837944"/>
            <a:ext cx="2719070" cy="4493260"/>
            <a:chOff x="6068567" y="1837944"/>
            <a:chExt cx="2719070" cy="449326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8567" y="1837944"/>
              <a:ext cx="2718816" cy="16565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29908" y="1879092"/>
              <a:ext cx="2596515" cy="153390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29908" y="1879092"/>
              <a:ext cx="2596515" cy="1534160"/>
            </a:xfrm>
            <a:custGeom>
              <a:avLst/>
              <a:gdLst/>
              <a:ahLst/>
              <a:cxnLst/>
              <a:rect l="l" t="t" r="r" b="b"/>
              <a:pathLst>
                <a:path w="2596515" h="1534160">
                  <a:moveTo>
                    <a:pt x="0" y="153416"/>
                  </a:moveTo>
                  <a:lnTo>
                    <a:pt x="7823" y="104932"/>
                  </a:lnTo>
                  <a:lnTo>
                    <a:pt x="29606" y="62819"/>
                  </a:lnTo>
                  <a:lnTo>
                    <a:pt x="62819" y="29606"/>
                  </a:lnTo>
                  <a:lnTo>
                    <a:pt x="104932" y="7823"/>
                  </a:lnTo>
                  <a:lnTo>
                    <a:pt x="153415" y="0"/>
                  </a:lnTo>
                  <a:lnTo>
                    <a:pt x="2443098" y="0"/>
                  </a:lnTo>
                  <a:lnTo>
                    <a:pt x="2491582" y="7823"/>
                  </a:lnTo>
                  <a:lnTo>
                    <a:pt x="2533695" y="29606"/>
                  </a:lnTo>
                  <a:lnTo>
                    <a:pt x="2566908" y="62819"/>
                  </a:lnTo>
                  <a:lnTo>
                    <a:pt x="2588691" y="104932"/>
                  </a:lnTo>
                  <a:lnTo>
                    <a:pt x="2596515" y="153416"/>
                  </a:lnTo>
                  <a:lnTo>
                    <a:pt x="2596515" y="1380490"/>
                  </a:lnTo>
                  <a:lnTo>
                    <a:pt x="2588691" y="1428973"/>
                  </a:lnTo>
                  <a:lnTo>
                    <a:pt x="2566908" y="1471086"/>
                  </a:lnTo>
                  <a:lnTo>
                    <a:pt x="2533695" y="1504299"/>
                  </a:lnTo>
                  <a:lnTo>
                    <a:pt x="2491582" y="1526082"/>
                  </a:lnTo>
                  <a:lnTo>
                    <a:pt x="2443098" y="1533906"/>
                  </a:lnTo>
                  <a:lnTo>
                    <a:pt x="153415" y="1533906"/>
                  </a:lnTo>
                  <a:lnTo>
                    <a:pt x="104932" y="1526082"/>
                  </a:lnTo>
                  <a:lnTo>
                    <a:pt x="62819" y="1504299"/>
                  </a:lnTo>
                  <a:lnTo>
                    <a:pt x="29606" y="1471086"/>
                  </a:lnTo>
                  <a:lnTo>
                    <a:pt x="7823" y="1428973"/>
                  </a:lnTo>
                  <a:lnTo>
                    <a:pt x="0" y="1380490"/>
                  </a:lnTo>
                  <a:lnTo>
                    <a:pt x="0" y="153416"/>
                  </a:lnTo>
                  <a:close/>
                </a:path>
              </a:pathLst>
            </a:custGeom>
            <a:ln w="381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68567" y="3649979"/>
              <a:ext cx="2718816" cy="26807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129908" y="3691889"/>
              <a:ext cx="2596515" cy="2556510"/>
            </a:xfrm>
            <a:custGeom>
              <a:avLst/>
              <a:gdLst/>
              <a:ahLst/>
              <a:cxnLst/>
              <a:rect l="l" t="t" r="r" b="b"/>
              <a:pathLst>
                <a:path w="2596515" h="2556510">
                  <a:moveTo>
                    <a:pt x="2596515" y="0"/>
                  </a:moveTo>
                  <a:lnTo>
                    <a:pt x="0" y="0"/>
                  </a:lnTo>
                  <a:lnTo>
                    <a:pt x="0" y="2288070"/>
                  </a:lnTo>
                  <a:lnTo>
                    <a:pt x="4323" y="2336323"/>
                  </a:lnTo>
                  <a:lnTo>
                    <a:pt x="16789" y="2381739"/>
                  </a:lnTo>
                  <a:lnTo>
                    <a:pt x="36641" y="2423558"/>
                  </a:lnTo>
                  <a:lnTo>
                    <a:pt x="63123" y="2461024"/>
                  </a:lnTo>
                  <a:lnTo>
                    <a:pt x="95476" y="2493377"/>
                  </a:lnTo>
                  <a:lnTo>
                    <a:pt x="132945" y="2519861"/>
                  </a:lnTo>
                  <a:lnTo>
                    <a:pt x="174773" y="2539716"/>
                  </a:lnTo>
                  <a:lnTo>
                    <a:pt x="220203" y="2552185"/>
                  </a:lnTo>
                  <a:lnTo>
                    <a:pt x="268477" y="2556510"/>
                  </a:lnTo>
                  <a:lnTo>
                    <a:pt x="2328037" y="2556510"/>
                  </a:lnTo>
                  <a:lnTo>
                    <a:pt x="2376311" y="2552185"/>
                  </a:lnTo>
                  <a:lnTo>
                    <a:pt x="2421741" y="2539716"/>
                  </a:lnTo>
                  <a:lnTo>
                    <a:pt x="2463569" y="2519861"/>
                  </a:lnTo>
                  <a:lnTo>
                    <a:pt x="2501038" y="2493377"/>
                  </a:lnTo>
                  <a:lnTo>
                    <a:pt x="2533391" y="2461024"/>
                  </a:lnTo>
                  <a:lnTo>
                    <a:pt x="2559873" y="2423558"/>
                  </a:lnTo>
                  <a:lnTo>
                    <a:pt x="2579725" y="2381739"/>
                  </a:lnTo>
                  <a:lnTo>
                    <a:pt x="2592191" y="2336323"/>
                  </a:lnTo>
                  <a:lnTo>
                    <a:pt x="2596515" y="2288070"/>
                  </a:lnTo>
                  <a:lnTo>
                    <a:pt x="2596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29908" y="3691889"/>
              <a:ext cx="2596515" cy="2556510"/>
            </a:xfrm>
            <a:custGeom>
              <a:avLst/>
              <a:gdLst/>
              <a:ahLst/>
              <a:cxnLst/>
              <a:rect l="l" t="t" r="r" b="b"/>
              <a:pathLst>
                <a:path w="2596515" h="2556510">
                  <a:moveTo>
                    <a:pt x="2328037" y="2556510"/>
                  </a:moveTo>
                  <a:lnTo>
                    <a:pt x="268477" y="2556510"/>
                  </a:lnTo>
                  <a:lnTo>
                    <a:pt x="220203" y="2552185"/>
                  </a:lnTo>
                  <a:lnTo>
                    <a:pt x="174773" y="2539716"/>
                  </a:lnTo>
                  <a:lnTo>
                    <a:pt x="132945" y="2519861"/>
                  </a:lnTo>
                  <a:lnTo>
                    <a:pt x="95476" y="2493377"/>
                  </a:lnTo>
                  <a:lnTo>
                    <a:pt x="63123" y="2461024"/>
                  </a:lnTo>
                  <a:lnTo>
                    <a:pt x="36641" y="2423558"/>
                  </a:lnTo>
                  <a:lnTo>
                    <a:pt x="16789" y="2381739"/>
                  </a:lnTo>
                  <a:lnTo>
                    <a:pt x="4323" y="2336323"/>
                  </a:lnTo>
                  <a:lnTo>
                    <a:pt x="0" y="2288070"/>
                  </a:lnTo>
                  <a:lnTo>
                    <a:pt x="0" y="0"/>
                  </a:lnTo>
                  <a:lnTo>
                    <a:pt x="2596515" y="0"/>
                  </a:lnTo>
                  <a:lnTo>
                    <a:pt x="2596515" y="2288070"/>
                  </a:lnTo>
                  <a:lnTo>
                    <a:pt x="2592191" y="2336323"/>
                  </a:lnTo>
                  <a:lnTo>
                    <a:pt x="2579725" y="2381739"/>
                  </a:lnTo>
                  <a:lnTo>
                    <a:pt x="2559873" y="2423558"/>
                  </a:lnTo>
                  <a:lnTo>
                    <a:pt x="2533391" y="2461024"/>
                  </a:lnTo>
                  <a:lnTo>
                    <a:pt x="2501038" y="2493377"/>
                  </a:lnTo>
                  <a:lnTo>
                    <a:pt x="2463569" y="2519861"/>
                  </a:lnTo>
                  <a:lnTo>
                    <a:pt x="2421741" y="2539716"/>
                  </a:lnTo>
                  <a:lnTo>
                    <a:pt x="2376311" y="2552185"/>
                  </a:lnTo>
                  <a:lnTo>
                    <a:pt x="2328037" y="2556510"/>
                  </a:lnTo>
                  <a:close/>
                </a:path>
              </a:pathLst>
            </a:custGeom>
            <a:ln w="381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310629" y="3760089"/>
            <a:ext cx="210947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 algn="ctr">
              <a:lnSpc>
                <a:spcPts val="1839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Enterprise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User</a:t>
            </a:r>
            <a:endParaRPr sz="1600">
              <a:latin typeface="Calibri"/>
              <a:cs typeface="Calibri"/>
            </a:endParaRPr>
          </a:p>
          <a:p>
            <a:pPr marL="126364" algn="ctr">
              <a:lnSpc>
                <a:spcPts val="1839"/>
              </a:lnSpc>
            </a:pPr>
            <a:r>
              <a:rPr sz="1600" b="1" spc="-5" dirty="0">
                <a:latin typeface="Calibri"/>
                <a:cs typeface="Calibri"/>
              </a:rPr>
              <a:t>(server or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mainframe)</a:t>
            </a:r>
            <a:endParaRPr sz="1600">
              <a:latin typeface="Calibri"/>
              <a:cs typeface="Calibri"/>
            </a:endParaRPr>
          </a:p>
          <a:p>
            <a:pPr marL="159385" indent="-147320">
              <a:lnSpc>
                <a:spcPct val="100000"/>
              </a:lnSpc>
              <a:spcBef>
                <a:spcPts val="525"/>
              </a:spcBef>
              <a:buChar char="•"/>
              <a:tabLst>
                <a:tab pos="160020" algn="l"/>
              </a:tabLst>
            </a:pPr>
            <a:r>
              <a:rPr sz="1600" spc="-10" dirty="0">
                <a:latin typeface="Calibri"/>
                <a:cs typeface="Calibri"/>
              </a:rPr>
              <a:t>Network </a:t>
            </a:r>
            <a:r>
              <a:rPr sz="1600" spc="-15" dirty="0">
                <a:latin typeface="Calibri"/>
                <a:cs typeface="Calibri"/>
              </a:rPr>
              <a:t>storage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server</a:t>
            </a:r>
            <a:endParaRPr sz="16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520"/>
              </a:spcBef>
              <a:buChar char="•"/>
              <a:tabLst>
                <a:tab pos="159385" algn="l"/>
              </a:tabLst>
            </a:pPr>
            <a:r>
              <a:rPr sz="1600" spc="-5" dirty="0">
                <a:latin typeface="Calibri"/>
                <a:cs typeface="Calibri"/>
              </a:rPr>
              <a:t>40 TB </a:t>
            </a:r>
            <a:r>
              <a:rPr sz="1600" spc="-15" dirty="0">
                <a:latin typeface="Calibri"/>
                <a:cs typeface="Calibri"/>
              </a:rPr>
              <a:t>hard </a:t>
            </a:r>
            <a:r>
              <a:rPr sz="1600" spc="-5" dirty="0">
                <a:latin typeface="Calibri"/>
                <a:cs typeface="Calibri"/>
              </a:rPr>
              <a:t>disk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system</a:t>
            </a:r>
            <a:endParaRPr sz="1600">
              <a:latin typeface="Calibri"/>
              <a:cs typeface="Calibri"/>
            </a:endParaRPr>
          </a:p>
          <a:p>
            <a:pPr marL="159385" indent="-147320">
              <a:lnSpc>
                <a:spcPct val="100000"/>
              </a:lnSpc>
              <a:spcBef>
                <a:spcPts val="515"/>
              </a:spcBef>
              <a:buChar char="•"/>
              <a:tabLst>
                <a:tab pos="160020" algn="l"/>
              </a:tabLst>
            </a:pPr>
            <a:r>
              <a:rPr sz="1600" spc="-10" dirty="0">
                <a:latin typeface="Calibri"/>
                <a:cs typeface="Calibri"/>
              </a:rPr>
              <a:t>Optical </a:t>
            </a:r>
            <a:r>
              <a:rPr sz="1600" spc="-5" dirty="0">
                <a:latin typeface="Calibri"/>
                <a:cs typeface="Calibri"/>
              </a:rPr>
              <a:t>disc </a:t>
            </a:r>
            <a:r>
              <a:rPr sz="1600" spc="-10" dirty="0">
                <a:latin typeface="Calibri"/>
                <a:cs typeface="Calibri"/>
              </a:rPr>
              <a:t>server</a:t>
            </a:r>
            <a:endParaRPr sz="16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530"/>
              </a:spcBef>
              <a:buChar char="•"/>
              <a:tabLst>
                <a:tab pos="159385" algn="l"/>
              </a:tabLst>
            </a:pPr>
            <a:r>
              <a:rPr sz="1600" spc="-10" dirty="0">
                <a:latin typeface="Calibri"/>
                <a:cs typeface="Calibri"/>
              </a:rPr>
              <a:t>Microfilm or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microfiche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380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37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" y="2619375"/>
            <a:ext cx="4438650" cy="26479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3319" y="3558032"/>
            <a:ext cx="3928110" cy="668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535"/>
              </a:lnSpc>
              <a:spcBef>
                <a:spcPts val="95"/>
              </a:spcBef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Various storage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media and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535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devices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7725" y="2619375"/>
            <a:ext cx="4486275" cy="26479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81753" y="2790570"/>
            <a:ext cx="4011929" cy="22034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065" marR="5080" indent="-1905" algn="ctr">
              <a:lnSpc>
                <a:spcPct val="91600"/>
              </a:lnSpc>
              <a:spcBef>
                <a:spcPts val="31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Internal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hard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disks, external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removable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hard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disks,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solid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state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drives,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cards,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USB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flash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drives, ExpressCard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modules, cloud 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storage,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CDs,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DVDs,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Blu-ray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Discs,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tape,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smart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cards,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microfilm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microfiche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381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275201"/>
            <a:ext cx="45878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56435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Arial Black"/>
                <a:cs typeface="Arial Black"/>
              </a:rPr>
              <a:t>Discovering</a:t>
            </a:r>
            <a:endParaRPr sz="3200" dirty="0">
              <a:latin typeface="Arial Black"/>
              <a:cs typeface="Arial Black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3200" spc="10" dirty="0">
                <a:latin typeface="Arial Black"/>
                <a:cs typeface="Arial Black"/>
              </a:rPr>
              <a:t>Computers</a:t>
            </a:r>
            <a:r>
              <a:rPr sz="3200" spc="-90" dirty="0">
                <a:latin typeface="Arial Black"/>
                <a:cs typeface="Arial Black"/>
              </a:rPr>
              <a:t> </a:t>
            </a:r>
            <a:r>
              <a:rPr lang="en-US" sz="3200" spc="-5" dirty="0">
                <a:latin typeface="Arial Black"/>
                <a:cs typeface="Arial Black"/>
              </a:rPr>
              <a:t> 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1688" y="5496255"/>
            <a:ext cx="3263265" cy="10820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6075" marR="5080" indent="-219710">
              <a:lnSpc>
                <a:spcPts val="2160"/>
              </a:lnSpc>
              <a:spcBef>
                <a:spcPts val="375"/>
              </a:spcBef>
            </a:pPr>
            <a:r>
              <a:rPr sz="2000" spc="-45" dirty="0">
                <a:latin typeface="Arial Black"/>
                <a:cs typeface="Arial Black"/>
              </a:rPr>
              <a:t>Your </a:t>
            </a:r>
            <a:r>
              <a:rPr sz="2000" spc="-5" dirty="0">
                <a:latin typeface="Arial Black"/>
                <a:cs typeface="Arial Black"/>
              </a:rPr>
              <a:t>Interactive </a:t>
            </a:r>
            <a:r>
              <a:rPr sz="2000" dirty="0">
                <a:latin typeface="Arial Black"/>
                <a:cs typeface="Arial Black"/>
              </a:rPr>
              <a:t>Guide  to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Digital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World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b="1" spc="-10" dirty="0">
                <a:solidFill>
                  <a:srgbClr val="5E8845"/>
                </a:solidFill>
                <a:latin typeface="Calibri"/>
                <a:cs typeface="Calibri"/>
              </a:rPr>
              <a:t>Chapter </a:t>
            </a:r>
            <a:r>
              <a:rPr sz="2400" b="1" dirty="0">
                <a:solidFill>
                  <a:srgbClr val="5E8845"/>
                </a:solidFill>
                <a:latin typeface="Calibri"/>
                <a:cs typeface="Calibri"/>
              </a:rPr>
              <a:t>7</a:t>
            </a:r>
            <a:r>
              <a:rPr sz="2400" b="1" spc="-10" dirty="0">
                <a:solidFill>
                  <a:srgbClr val="5E8845"/>
                </a:solidFill>
                <a:latin typeface="Calibri"/>
                <a:cs typeface="Calibri"/>
              </a:rPr>
              <a:t> Complete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17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60" dirty="0"/>
              <a:t>t</a:t>
            </a:r>
            <a:r>
              <a:rPr spc="-5" dirty="0"/>
              <a:t>o</a:t>
            </a:r>
            <a:r>
              <a:rPr spc="-100" dirty="0"/>
              <a:t>r</a:t>
            </a:r>
            <a:r>
              <a:rPr spc="-5" dirty="0"/>
              <a:t>a</a:t>
            </a:r>
            <a:r>
              <a:rPr spc="-60" dirty="0"/>
              <a:t>g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407607"/>
            <a:ext cx="10267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352 –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353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016645"/>
            <a:ext cx="8839200" cy="381533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1140" y="6646874"/>
            <a:ext cx="669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17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60" dirty="0"/>
              <a:t>t</a:t>
            </a:r>
            <a:r>
              <a:rPr spc="-5" dirty="0"/>
              <a:t>o</a:t>
            </a:r>
            <a:r>
              <a:rPr spc="-100" dirty="0"/>
              <a:t>r</a:t>
            </a:r>
            <a:r>
              <a:rPr spc="-5" dirty="0"/>
              <a:t>a</a:t>
            </a:r>
            <a:r>
              <a:rPr spc="-60" dirty="0"/>
              <a:t>g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6690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5E8845"/>
                </a:solidFill>
                <a:latin typeface="Calibri"/>
                <a:cs typeface="Calibri"/>
              </a:rPr>
              <a:t>Capacity </a:t>
            </a:r>
            <a:r>
              <a:rPr sz="3200" dirty="0">
                <a:latin typeface="Calibri"/>
                <a:cs typeface="Calibri"/>
              </a:rPr>
              <a:t>is the </a:t>
            </a:r>
            <a:r>
              <a:rPr sz="3200" spc="-5" dirty="0">
                <a:latin typeface="Calibri"/>
                <a:cs typeface="Calibri"/>
              </a:rPr>
              <a:t>number of </a:t>
            </a:r>
            <a:r>
              <a:rPr sz="3200" spc="-15" dirty="0">
                <a:latin typeface="Calibri"/>
                <a:cs typeface="Calibri"/>
              </a:rPr>
              <a:t>bytes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25" dirty="0">
                <a:latin typeface="Calibri"/>
                <a:cs typeface="Calibri"/>
              </a:rPr>
              <a:t>storage </a:t>
            </a:r>
            <a:r>
              <a:rPr sz="3200" spc="-5" dirty="0">
                <a:latin typeface="Calibri"/>
                <a:cs typeface="Calibri"/>
              </a:rPr>
              <a:t>medium  </a:t>
            </a:r>
            <a:r>
              <a:rPr sz="3200" spc="-10" dirty="0">
                <a:latin typeface="Calibri"/>
                <a:cs typeface="Calibri"/>
              </a:rPr>
              <a:t>can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hold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354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2667000"/>
            <a:ext cx="5715000" cy="34575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1140" y="6646874"/>
            <a:ext cx="669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17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60" dirty="0"/>
              <a:t>t</a:t>
            </a:r>
            <a:r>
              <a:rPr spc="-5" dirty="0"/>
              <a:t>o</a:t>
            </a:r>
            <a:r>
              <a:rPr spc="-100" dirty="0"/>
              <a:t>r</a:t>
            </a:r>
            <a:r>
              <a:rPr spc="-5" dirty="0"/>
              <a:t>a</a:t>
            </a:r>
            <a:r>
              <a:rPr spc="-60" dirty="0"/>
              <a:t>g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354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04925" y="3076575"/>
            <a:ext cx="2743200" cy="3276600"/>
            <a:chOff x="1304925" y="3076575"/>
            <a:chExt cx="2743200" cy="32766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4925" y="3076575"/>
              <a:ext cx="2143125" cy="1638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4525" y="4714875"/>
              <a:ext cx="2133600" cy="16383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31140" y="1607565"/>
            <a:ext cx="8247380" cy="4487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25" dirty="0">
                <a:solidFill>
                  <a:srgbClr val="5E8845"/>
                </a:solidFill>
                <a:latin typeface="Calibri"/>
                <a:cs typeface="Calibri"/>
              </a:rPr>
              <a:t>storage </a:t>
            </a:r>
            <a:r>
              <a:rPr sz="3200" b="1" spc="-5" dirty="0">
                <a:solidFill>
                  <a:srgbClr val="5E8845"/>
                </a:solidFill>
                <a:latin typeface="Calibri"/>
                <a:cs typeface="Calibri"/>
              </a:rPr>
              <a:t>device </a:t>
            </a:r>
            <a:r>
              <a:rPr sz="3200" dirty="0">
                <a:latin typeface="Calibri"/>
                <a:cs typeface="Calibri"/>
              </a:rPr>
              <a:t>is the </a:t>
            </a:r>
            <a:r>
              <a:rPr sz="3200" spc="-15" dirty="0">
                <a:latin typeface="Calibri"/>
                <a:cs typeface="Calibri"/>
              </a:rPr>
              <a:t>computer </a:t>
            </a:r>
            <a:r>
              <a:rPr sz="3200" spc="-20" dirty="0">
                <a:latin typeface="Calibri"/>
                <a:cs typeface="Calibri"/>
              </a:rPr>
              <a:t>hardware </a:t>
            </a:r>
            <a:r>
              <a:rPr sz="3200" spc="-10" dirty="0">
                <a:latin typeface="Calibri"/>
                <a:cs typeface="Calibri"/>
              </a:rPr>
              <a:t>that  </a:t>
            </a:r>
            <a:r>
              <a:rPr sz="3200" spc="-20" dirty="0">
                <a:latin typeface="Calibri"/>
                <a:cs typeface="Calibri"/>
              </a:rPr>
              <a:t>records </a:t>
            </a:r>
            <a:r>
              <a:rPr sz="3200" spc="-10" dirty="0">
                <a:latin typeface="Calibri"/>
                <a:cs typeface="Calibri"/>
              </a:rPr>
              <a:t>and/or </a:t>
            </a:r>
            <a:r>
              <a:rPr sz="3200" spc="-15" dirty="0">
                <a:latin typeface="Calibri"/>
                <a:cs typeface="Calibri"/>
              </a:rPr>
              <a:t>retrieves </a:t>
            </a:r>
            <a:r>
              <a:rPr sz="3200" spc="-10" dirty="0">
                <a:latin typeface="Calibri"/>
                <a:cs typeface="Calibri"/>
              </a:rPr>
              <a:t>items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20" dirty="0">
                <a:latin typeface="Calibri"/>
                <a:cs typeface="Calibri"/>
              </a:rPr>
              <a:t>from  </a:t>
            </a:r>
            <a:r>
              <a:rPr sz="3200" spc="-25" dirty="0">
                <a:latin typeface="Calibri"/>
                <a:cs typeface="Calibri"/>
              </a:rPr>
              <a:t>storage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media</a:t>
            </a:r>
            <a:endParaRPr sz="3200">
              <a:latin typeface="Calibri"/>
              <a:cs typeface="Calibri"/>
            </a:endParaRPr>
          </a:p>
          <a:p>
            <a:pPr marL="3387090" marR="1958975">
              <a:lnSpc>
                <a:spcPct val="91600"/>
              </a:lnSpc>
              <a:spcBef>
                <a:spcPts val="160"/>
              </a:spcBef>
            </a:pPr>
            <a:r>
              <a:rPr sz="2400" b="1" spc="-10" dirty="0">
                <a:solidFill>
                  <a:srgbClr val="5E8845"/>
                </a:solidFill>
                <a:latin typeface="Calibri"/>
                <a:cs typeface="Calibri"/>
              </a:rPr>
              <a:t>Reading </a:t>
            </a:r>
            <a:r>
              <a:rPr sz="2400" dirty="0">
                <a:latin typeface="Calibri"/>
                <a:cs typeface="Calibri"/>
              </a:rPr>
              <a:t>is the </a:t>
            </a:r>
            <a:r>
              <a:rPr sz="2400" spc="-10" dirty="0">
                <a:latin typeface="Calibri"/>
                <a:cs typeface="Calibri"/>
              </a:rPr>
              <a:t>process 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transferring </a:t>
            </a:r>
            <a:r>
              <a:rPr sz="2400" spc="-5" dirty="0">
                <a:latin typeface="Calibri"/>
                <a:cs typeface="Calibri"/>
              </a:rPr>
              <a:t>items 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storage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medium  </a:t>
            </a:r>
            <a:r>
              <a:rPr sz="2400" spc="-15" dirty="0">
                <a:latin typeface="Calibri"/>
                <a:cs typeface="Calibri"/>
              </a:rPr>
              <a:t>into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memory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Calibri"/>
              <a:cs typeface="Calibri"/>
            </a:endParaRPr>
          </a:p>
          <a:p>
            <a:pPr marL="3990340" marR="1236980">
              <a:lnSpc>
                <a:spcPct val="91600"/>
              </a:lnSpc>
            </a:pPr>
            <a:r>
              <a:rPr sz="2400" b="1" spc="-15" dirty="0">
                <a:solidFill>
                  <a:srgbClr val="5E8845"/>
                </a:solidFill>
                <a:latin typeface="Calibri"/>
                <a:cs typeface="Calibri"/>
              </a:rPr>
              <a:t>Writing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process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spc="-15" dirty="0">
                <a:latin typeface="Calibri"/>
                <a:cs typeface="Calibri"/>
              </a:rPr>
              <a:t>transferring </a:t>
            </a:r>
            <a:r>
              <a:rPr sz="2400" spc="-5" dirty="0">
                <a:latin typeface="Calibri"/>
                <a:cs typeface="Calibri"/>
              </a:rPr>
              <a:t>items </a:t>
            </a:r>
            <a:r>
              <a:rPr sz="2400" spc="-15" dirty="0">
                <a:latin typeface="Calibri"/>
                <a:cs typeface="Calibri"/>
              </a:rPr>
              <a:t>from  </a:t>
            </a:r>
            <a:r>
              <a:rPr sz="2400" dirty="0">
                <a:latin typeface="Calibri"/>
                <a:cs typeface="Calibri"/>
              </a:rPr>
              <a:t>memory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storage  </a:t>
            </a:r>
            <a:r>
              <a:rPr sz="2400" dirty="0">
                <a:latin typeface="Calibri"/>
                <a:cs typeface="Calibri"/>
              </a:rPr>
              <a:t>medium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17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60" dirty="0"/>
              <a:t>t</a:t>
            </a:r>
            <a:r>
              <a:rPr spc="-5" dirty="0"/>
              <a:t>o</a:t>
            </a:r>
            <a:r>
              <a:rPr spc="-100" dirty="0"/>
              <a:t>r</a:t>
            </a:r>
            <a:r>
              <a:rPr spc="-5" dirty="0"/>
              <a:t>a</a:t>
            </a:r>
            <a:r>
              <a:rPr spc="-60" dirty="0"/>
              <a:t>g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1131"/>
            <a:ext cx="3804920" cy="361822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5E8845"/>
                </a:solidFill>
                <a:latin typeface="Calibri"/>
                <a:cs typeface="Calibri"/>
              </a:rPr>
              <a:t>Access time</a:t>
            </a:r>
            <a:r>
              <a:rPr sz="2800" b="1" dirty="0">
                <a:solidFill>
                  <a:srgbClr val="5E884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measures: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0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The amount of </a:t>
            </a:r>
            <a:r>
              <a:rPr sz="2400" dirty="0">
                <a:latin typeface="Calibri"/>
                <a:cs typeface="Calibri"/>
              </a:rPr>
              <a:t>time it  </a:t>
            </a:r>
            <a:r>
              <a:rPr sz="2400" spc="-20" dirty="0">
                <a:latin typeface="Calibri"/>
                <a:cs typeface="Calibri"/>
              </a:rPr>
              <a:t>takes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storage </a:t>
            </a:r>
            <a:r>
              <a:rPr sz="2400" spc="-5" dirty="0">
                <a:latin typeface="Calibri"/>
                <a:cs typeface="Calibri"/>
              </a:rPr>
              <a:t>device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 locate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item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20" dirty="0">
                <a:latin typeface="Calibri"/>
                <a:cs typeface="Calibri"/>
              </a:rPr>
              <a:t>storage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medium</a:t>
            </a:r>
            <a:endParaRPr sz="2400">
              <a:latin typeface="Calibri"/>
              <a:cs typeface="Calibri"/>
            </a:endParaRPr>
          </a:p>
          <a:p>
            <a:pPr marL="756285" marR="487045" lvl="1" indent="-287020">
              <a:lnSpc>
                <a:spcPct val="100000"/>
              </a:lnSpc>
              <a:spcBef>
                <a:spcPts val="58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time </a:t>
            </a:r>
            <a:r>
              <a:rPr sz="2400" spc="-10" dirty="0">
                <a:latin typeface="Calibri"/>
                <a:cs typeface="Calibri"/>
              </a:rPr>
              <a:t>required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spc="-10" dirty="0">
                <a:latin typeface="Calibri"/>
                <a:cs typeface="Calibri"/>
              </a:rPr>
              <a:t>deliver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item </a:t>
            </a:r>
            <a:r>
              <a:rPr sz="2400" spc="-15" dirty="0">
                <a:latin typeface="Calibri"/>
                <a:cs typeface="Calibri"/>
              </a:rPr>
              <a:t>from  </a:t>
            </a:r>
            <a:r>
              <a:rPr sz="2400" dirty="0">
                <a:latin typeface="Calibri"/>
                <a:cs typeface="Calibri"/>
              </a:rPr>
              <a:t>memory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the  processor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559" y="1600136"/>
            <a:ext cx="3865880" cy="452602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6438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355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3254" y="6479235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247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Hard</a:t>
            </a:r>
            <a:r>
              <a:rPr spc="-75" dirty="0"/>
              <a:t> </a:t>
            </a:r>
            <a:r>
              <a:rPr spc="-10" dirty="0"/>
              <a:t>Disks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2138"/>
            <a:ext cx="835914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A </a:t>
            </a:r>
            <a:r>
              <a:rPr sz="2600" b="1" spc="-15" dirty="0">
                <a:solidFill>
                  <a:srgbClr val="5E8845"/>
                </a:solidFill>
                <a:latin typeface="Calibri"/>
                <a:cs typeface="Calibri"/>
              </a:rPr>
              <a:t>hard </a:t>
            </a:r>
            <a:r>
              <a:rPr sz="2600" b="1" spc="-5" dirty="0">
                <a:solidFill>
                  <a:srgbClr val="5E8845"/>
                </a:solidFill>
                <a:latin typeface="Calibri"/>
                <a:cs typeface="Calibri"/>
              </a:rPr>
              <a:t>disk </a:t>
            </a:r>
            <a:r>
              <a:rPr sz="2600" spc="-15" dirty="0">
                <a:latin typeface="Calibri"/>
                <a:cs typeface="Calibri"/>
              </a:rPr>
              <a:t>contains </a:t>
            </a:r>
            <a:r>
              <a:rPr sz="2600" spc="-5" dirty="0">
                <a:latin typeface="Calibri"/>
                <a:cs typeface="Calibri"/>
              </a:rPr>
              <a:t>one or </a:t>
            </a:r>
            <a:r>
              <a:rPr sz="2600" spc="-10" dirty="0">
                <a:latin typeface="Calibri"/>
                <a:cs typeface="Calibri"/>
              </a:rPr>
              <a:t>more inflexible, </a:t>
            </a:r>
            <a:r>
              <a:rPr sz="2600" spc="-5" dirty="0">
                <a:latin typeface="Calibri"/>
                <a:cs typeface="Calibri"/>
              </a:rPr>
              <a:t>circular </a:t>
            </a:r>
            <a:r>
              <a:rPr sz="2600" spc="-20" dirty="0">
                <a:latin typeface="Calibri"/>
                <a:cs typeface="Calibri"/>
              </a:rPr>
              <a:t>platters  </a:t>
            </a:r>
            <a:r>
              <a:rPr sz="2600" spc="-5" dirty="0">
                <a:latin typeface="Calibri"/>
                <a:cs typeface="Calibri"/>
              </a:rPr>
              <a:t>that use magnetic particles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spc="-20" dirty="0">
                <a:latin typeface="Calibri"/>
                <a:cs typeface="Calibri"/>
              </a:rPr>
              <a:t>store </a:t>
            </a:r>
            <a:r>
              <a:rPr sz="2600" spc="-15" dirty="0">
                <a:latin typeface="Calibri"/>
                <a:cs typeface="Calibri"/>
              </a:rPr>
              <a:t>data, </a:t>
            </a:r>
            <a:r>
              <a:rPr sz="2600" dirty="0">
                <a:latin typeface="Calibri"/>
                <a:cs typeface="Calibri"/>
              </a:rPr>
              <a:t>instructions, and  </a:t>
            </a:r>
            <a:r>
              <a:rPr sz="2600" spc="-10" dirty="0">
                <a:latin typeface="Calibri"/>
                <a:cs typeface="Calibri"/>
              </a:rPr>
              <a:t>information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2819412"/>
            <a:ext cx="3481324" cy="34640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6438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355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7-5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654" y="6479235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4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1780</Words>
  <Application>Microsoft Office PowerPoint</Application>
  <PresentationFormat>On-screen Show (4:3)</PresentationFormat>
  <Paragraphs>384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Calibri</vt:lpstr>
      <vt:lpstr>Arial</vt:lpstr>
      <vt:lpstr>Arial Black</vt:lpstr>
      <vt:lpstr>Office Theme</vt:lpstr>
      <vt:lpstr>PowerPoint Presentation</vt:lpstr>
      <vt:lpstr>Objectives Overview</vt:lpstr>
      <vt:lpstr>Objectives Overview</vt:lpstr>
      <vt:lpstr>Storage</vt:lpstr>
      <vt:lpstr>Storage</vt:lpstr>
      <vt:lpstr>Storage</vt:lpstr>
      <vt:lpstr>Storage</vt:lpstr>
      <vt:lpstr>Storage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Flash Memory Storage</vt:lpstr>
      <vt:lpstr>Flash Memory Storage</vt:lpstr>
      <vt:lpstr>Flash Memory Storage</vt:lpstr>
      <vt:lpstr>Flash Memory Storage</vt:lpstr>
      <vt:lpstr>Flash Memory Storage</vt:lpstr>
      <vt:lpstr>Flash Memory Storage</vt:lpstr>
      <vt:lpstr>Flash Memory Storage</vt:lpstr>
      <vt:lpstr>Cloud Storage</vt:lpstr>
      <vt:lpstr>Cloud Storage</vt:lpstr>
      <vt:lpstr>Cloud Storage</vt:lpstr>
      <vt:lpstr>Optical Discs</vt:lpstr>
      <vt:lpstr>Optical Discs</vt:lpstr>
      <vt:lpstr>Optical Discs</vt:lpstr>
      <vt:lpstr>Optical Discs</vt:lpstr>
      <vt:lpstr>Optical Discs</vt:lpstr>
      <vt:lpstr>Optical Discs</vt:lpstr>
      <vt:lpstr>Optical Discs</vt:lpstr>
      <vt:lpstr>Optical Discs</vt:lpstr>
      <vt:lpstr>Other Types of Storage</vt:lpstr>
      <vt:lpstr>Other Types of Storage</vt:lpstr>
      <vt:lpstr>Other Types of Storage</vt:lpstr>
      <vt:lpstr>Other Types of Storage</vt:lpstr>
      <vt:lpstr>Other Types of Storage</vt:lpstr>
      <vt:lpstr>Other Types of Storage</vt:lpstr>
      <vt:lpstr>Putting It All Together</vt:lpstr>
      <vt:lpstr>Putting It All Together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Abdul Qadeer</cp:lastModifiedBy>
  <cp:revision>1</cp:revision>
  <dcterms:created xsi:type="dcterms:W3CDTF">2020-09-28T08:46:06Z</dcterms:created>
  <dcterms:modified xsi:type="dcterms:W3CDTF">2020-11-29T13:09:52Z</dcterms:modified>
</cp:coreProperties>
</file>