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2" r:id="rId3"/>
    <p:sldId id="299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2" r:id="rId12"/>
    <p:sldId id="321" r:id="rId13"/>
    <p:sldId id="308" r:id="rId14"/>
  </p:sldIdLst>
  <p:sldSz cx="9144000" cy="6858000" type="screen4x3"/>
  <p:notesSz cx="10234613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CC"/>
    <a:srgbClr val="CCFF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7838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B725F244-0E57-48DF-9F56-766B01E529D0}" type="datetimeFigureOut">
              <a:rPr lang="en-US" smtClean="0"/>
              <a:pPr/>
              <a:t>2/27/2019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5708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7838" y="6745708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4E8D8FC5-7EE3-4D86-938A-5B0A642AD4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411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0F7F6FB6-070A-4DFE-8799-1853B5BEE514}" type="datetimeFigureOut">
              <a:rPr lang="en-US" smtClean="0"/>
              <a:pPr/>
              <a:t>2/27/2019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3400"/>
            <a:ext cx="3551237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462" y="3373676"/>
            <a:ext cx="8187690" cy="3196114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246" y="6746119"/>
            <a:ext cx="4434999" cy="355124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5CD285AE-5B40-4E7E-BD53-427AC31884B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17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876800"/>
            <a:ext cx="7848600" cy="1390651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  <a:latin typeface="Aharoni" pitchFamily="2" charset="-79"/>
                <a:cs typeface="Aharoni" pitchFamily="2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685800"/>
            <a:ext cx="3962400" cy="3581400"/>
          </a:xfrm>
        </p:spPr>
        <p:txBody>
          <a:bodyPr anchor="b" anchorCtr="1"/>
          <a:lstStyle>
            <a:lvl1pPr marL="0" indent="0" algn="ctr">
              <a:buNone/>
              <a:defRPr b="1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dse_logo_cl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8200" y="685801"/>
            <a:ext cx="3581400" cy="41902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8862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86200"/>
            <a:ext cx="4038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fld id="{85799EBC-1BED-4079-ABAE-694336AA9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fld id="{B916CA86-E7E9-4BB3-B024-82BC8652AB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Franklin Gothic Dem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rgbClr val="CCFF66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4876800"/>
            <a:ext cx="8153400" cy="1390651"/>
          </a:xfrm>
        </p:spPr>
        <p:txBody>
          <a:bodyPr>
            <a:noAutofit/>
          </a:bodyPr>
          <a:lstStyle/>
          <a:p>
            <a:r>
              <a:rPr lang="en-US" sz="3200" b="0" dirty="0"/>
              <a:t>Good practices for requirements</a:t>
            </a:r>
            <a:br>
              <a:rPr lang="en-US" sz="3200" b="0" dirty="0"/>
            </a:br>
            <a:r>
              <a:rPr lang="en-US" sz="3200" b="0" dirty="0"/>
              <a:t>engineering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Lecture </a:t>
            </a:r>
            <a:r>
              <a:rPr lang="en-GB" dirty="0" smtClean="0"/>
              <a:t>04,05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Requirements specification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04" r="25098"/>
          <a:stretch/>
        </p:blipFill>
        <p:spPr>
          <a:xfrm>
            <a:off x="838200" y="1524000"/>
            <a:ext cx="1981200" cy="4525963"/>
          </a:xfrm>
        </p:spPr>
      </p:pic>
      <p:sp>
        <p:nvSpPr>
          <p:cNvPr id="3" name="Rectangle 2"/>
          <p:cNvSpPr/>
          <p:nvPr/>
        </p:nvSpPr>
        <p:spPr>
          <a:xfrm>
            <a:off x="2831910" y="1752600"/>
            <a:ext cx="623589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1.vision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scope, use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case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template,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SRS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template.</a:t>
            </a:r>
          </a:p>
          <a:p>
            <a:pPr algn="ctr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2.Labeling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requirements permits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 traceability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the recording of changes made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3.Business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rules include corporate policies, government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regulations, standards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and computational algorithms</a:t>
            </a:r>
          </a:p>
        </p:txBody>
      </p:sp>
    </p:spTree>
    <p:extLst>
      <p:ext uri="{BB962C8B-B14F-4D97-AF65-F5344CB8AC3E}">
        <p14:creationId xmlns:p14="http://schemas.microsoft.com/office/powerpoint/2010/main" val="3422823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Good practices: Requirements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Validation ensures that the requirements are correct, demonstrate the desired quality </a:t>
            </a:r>
            <a:r>
              <a:rPr lang="en-US" dirty="0" smtClean="0"/>
              <a:t>characteristics, and </a:t>
            </a:r>
            <a:r>
              <a:rPr lang="en-US" dirty="0"/>
              <a:t>will satisfy customer needs. Requirements that seem fine when you read them might turn out </a:t>
            </a:r>
            <a:r>
              <a:rPr lang="en-US" dirty="0" smtClean="0"/>
              <a:t>to have </a:t>
            </a:r>
            <a:r>
              <a:rPr lang="en-US" dirty="0"/>
              <a:t>ambiguities and gaps when developers try to work with them.</a:t>
            </a:r>
          </a:p>
        </p:txBody>
      </p:sp>
    </p:spTree>
    <p:extLst>
      <p:ext uri="{BB962C8B-B14F-4D97-AF65-F5344CB8AC3E}">
        <p14:creationId xmlns:p14="http://schemas.microsoft.com/office/powerpoint/2010/main" val="3736513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Requirements </a:t>
            </a:r>
            <a:r>
              <a:rPr lang="en-US" b="1" dirty="0"/>
              <a:t>validation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97"/>
          <a:stretch/>
        </p:blipFill>
        <p:spPr>
          <a:xfrm>
            <a:off x="457200" y="1828800"/>
            <a:ext cx="1843879" cy="4525963"/>
          </a:xfrm>
        </p:spPr>
      </p:pic>
      <p:sp>
        <p:nvSpPr>
          <p:cNvPr id="3" name="Rectangle 2"/>
          <p:cNvSpPr/>
          <p:nvPr/>
        </p:nvSpPr>
        <p:spPr>
          <a:xfrm>
            <a:off x="2514600" y="1803779"/>
            <a:ext cx="6629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1.carefully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examine the written requirements, analysis models,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related information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 defects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2.Ask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users to describe how they will determine whether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solution meets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their needs and is fit for use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3.build executable mock-ups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a system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4021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8800" dirty="0">
                <a:solidFill>
                  <a:srgbClr val="008000"/>
                </a:solidFill>
              </a:rPr>
              <a:t>Q</a:t>
            </a:r>
            <a:r>
              <a:rPr lang="en-GB" sz="6600" dirty="0">
                <a:solidFill>
                  <a:srgbClr val="008000"/>
                </a:solidFill>
              </a:rPr>
              <a:t>&amp;</a:t>
            </a:r>
            <a:r>
              <a:rPr lang="en-GB" sz="8800" dirty="0">
                <a:solidFill>
                  <a:srgbClr val="008000"/>
                </a:solidFill>
              </a:rPr>
              <a:t>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 Requirements engineering process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1447800"/>
            <a:ext cx="77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lists more than 50 practices, grouped into 7 categories, that can help all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development.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“Good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practices for requirements engineering,” not “Best practices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It’s doubtful whether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all of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these practices will ever be systematically evaluated for this purpose. Nonetheless, many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other practitioners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have found these techniques to be effective (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Sommerville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and Sawyer 1997;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Hofmann 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Lehner 2001; Gottesdiener 2005; IIBA 2009).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39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/>
              <a:t>A requirements development process framework</a:t>
            </a:r>
            <a:endParaRPr lang="en-GB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828800"/>
            <a:ext cx="8153400" cy="35813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  <a:p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     </a:t>
            </a:r>
          </a:p>
          <a:p>
            <a:pPr marL="0" indent="0">
              <a:buNone/>
            </a:pPr>
            <a:r>
              <a:rPr lang="en-US" sz="1200" dirty="0"/>
              <a:t> </a:t>
            </a:r>
            <a:r>
              <a:rPr lang="en-US" sz="1200" dirty="0" smtClean="0"/>
              <a:t>                   The </a:t>
            </a:r>
            <a:r>
              <a:rPr lang="en-US" sz="1200" dirty="0"/>
              <a:t>distribution of requirements development effort over time varies for projects that </a:t>
            </a:r>
            <a:r>
              <a:rPr lang="en-US" sz="1200" dirty="0" smtClean="0"/>
              <a:t>follow different </a:t>
            </a:r>
            <a:r>
              <a:rPr lang="en-US" sz="1200" dirty="0"/>
              <a:t>development life cycles.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19200"/>
            <a:ext cx="8001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23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Good practices: Requirements elicitation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dirty="0"/>
              <a:t>three levels of requirements: business, user, and functional</a:t>
            </a:r>
            <a:r>
              <a:rPr lang="en-US" sz="2800" dirty="0" smtClean="0"/>
              <a:t>.</a:t>
            </a:r>
          </a:p>
          <a:p>
            <a:pPr marL="0" indent="0" algn="just">
              <a:buNone/>
            </a:pP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/>
              <a:t>These come </a:t>
            </a:r>
            <a:r>
              <a:rPr lang="en-US" sz="2800" dirty="0" smtClean="0"/>
              <a:t>from </a:t>
            </a:r>
            <a:r>
              <a:rPr lang="en-US" sz="2800" dirty="0" smtClean="0">
                <a:solidFill>
                  <a:srgbClr val="FF0000"/>
                </a:solidFill>
              </a:rPr>
              <a:t>different </a:t>
            </a:r>
            <a:r>
              <a:rPr lang="en-US" sz="2800" dirty="0">
                <a:solidFill>
                  <a:srgbClr val="FF0000"/>
                </a:solidFill>
              </a:rPr>
              <a:t>sources </a:t>
            </a:r>
            <a:r>
              <a:rPr lang="en-US" sz="2800" dirty="0"/>
              <a:t>at </a:t>
            </a:r>
            <a:r>
              <a:rPr lang="en-US" sz="2800" dirty="0">
                <a:solidFill>
                  <a:srgbClr val="FF0000"/>
                </a:solidFill>
              </a:rPr>
              <a:t>different times </a:t>
            </a:r>
            <a:r>
              <a:rPr lang="en-US" sz="2800" dirty="0"/>
              <a:t>during the project, have </a:t>
            </a:r>
            <a:r>
              <a:rPr lang="en-US" sz="2800" dirty="0">
                <a:solidFill>
                  <a:srgbClr val="FF0000"/>
                </a:solidFill>
              </a:rPr>
              <a:t>different audiences </a:t>
            </a:r>
            <a:r>
              <a:rPr lang="en-US" sz="2800" dirty="0"/>
              <a:t>and </a:t>
            </a:r>
            <a:r>
              <a:rPr lang="en-US" sz="2800" dirty="0">
                <a:solidFill>
                  <a:srgbClr val="FF0000"/>
                </a:solidFill>
              </a:rPr>
              <a:t>purposes,</a:t>
            </a:r>
            <a:r>
              <a:rPr lang="en-US" sz="2800" dirty="0"/>
              <a:t> </a:t>
            </a:r>
            <a:r>
              <a:rPr lang="en-US" sz="2800" dirty="0" smtClean="0"/>
              <a:t>and need </a:t>
            </a:r>
            <a:r>
              <a:rPr lang="en-US" sz="2800" dirty="0"/>
              <a:t>to be documented in different ways. </a:t>
            </a:r>
          </a:p>
        </p:txBody>
      </p:sp>
    </p:spTree>
    <p:extLst>
      <p:ext uri="{BB962C8B-B14F-4D97-AF65-F5344CB8AC3E}">
        <p14:creationId xmlns:p14="http://schemas.microsoft.com/office/powerpoint/2010/main" val="2778713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Requirements elicitation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902"/>
          <a:stretch/>
        </p:blipFill>
        <p:spPr>
          <a:xfrm>
            <a:off x="609600" y="1600200"/>
            <a:ext cx="1920080" cy="4525963"/>
          </a:xfrm>
        </p:spPr>
      </p:pic>
      <p:sp>
        <p:nvSpPr>
          <p:cNvPr id="5" name="Rectangle 4"/>
          <p:cNvSpPr/>
          <p:nvPr/>
        </p:nvSpPr>
        <p:spPr>
          <a:xfrm>
            <a:off x="2438400" y="1600200"/>
            <a:ext cx="6338145" cy="42473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Segoe"/>
              </a:rPr>
              <a:t>1.vision </a:t>
            </a:r>
            <a:r>
              <a:rPr lang="en-US" dirty="0">
                <a:latin typeface="Segoe"/>
              </a:rPr>
              <a:t>should </a:t>
            </a:r>
            <a:r>
              <a:rPr lang="en-US" dirty="0" smtClean="0">
                <a:latin typeface="Segoe"/>
              </a:rPr>
              <a:t>remain stable </a:t>
            </a:r>
            <a:r>
              <a:rPr lang="en-US" dirty="0"/>
              <a:t>iteration needs its </a:t>
            </a:r>
            <a:r>
              <a:rPr lang="en-US" dirty="0" smtClean="0"/>
              <a:t>own</a:t>
            </a:r>
          </a:p>
          <a:p>
            <a:pPr algn="ctr"/>
            <a:r>
              <a:rPr lang="en-US" dirty="0" smtClean="0"/>
              <a:t> scope statement.</a:t>
            </a:r>
          </a:p>
          <a:p>
            <a:pPr algn="ctr"/>
            <a:r>
              <a:rPr lang="en-US" dirty="0" smtClean="0"/>
              <a:t>2.They </a:t>
            </a:r>
            <a:r>
              <a:rPr lang="en-US" dirty="0"/>
              <a:t>might differ in </a:t>
            </a:r>
            <a:r>
              <a:rPr lang="en-US" dirty="0" smtClean="0"/>
              <a:t>frequency of </a:t>
            </a:r>
            <a:r>
              <a:rPr lang="en-US" dirty="0"/>
              <a:t>use, features used, </a:t>
            </a:r>
            <a:r>
              <a:rPr lang="en-US" dirty="0" smtClean="0"/>
              <a:t>privilege</a:t>
            </a:r>
          </a:p>
          <a:p>
            <a:pPr algn="ctr"/>
            <a:r>
              <a:rPr lang="en-US" dirty="0" smtClean="0"/>
              <a:t> </a:t>
            </a:r>
            <a:r>
              <a:rPr lang="en-US" dirty="0"/>
              <a:t>levels, or </a:t>
            </a:r>
            <a:r>
              <a:rPr lang="en-US" dirty="0" smtClean="0"/>
              <a:t>experience.</a:t>
            </a:r>
          </a:p>
          <a:p>
            <a:pPr algn="ctr"/>
            <a:r>
              <a:rPr lang="en-US" dirty="0" smtClean="0"/>
              <a:t>3.The </a:t>
            </a:r>
            <a:r>
              <a:rPr lang="en-US" dirty="0"/>
              <a:t>product champion presents the </a:t>
            </a:r>
            <a:r>
              <a:rPr lang="en-US" dirty="0" smtClean="0"/>
              <a:t>needs of </a:t>
            </a:r>
            <a:r>
              <a:rPr lang="en-US" dirty="0"/>
              <a:t>the </a:t>
            </a:r>
            <a:r>
              <a:rPr lang="en-US" dirty="0" smtClean="0"/>
              <a:t>user class </a:t>
            </a:r>
            <a:r>
              <a:rPr lang="en-US" dirty="0"/>
              <a:t>and </a:t>
            </a:r>
            <a:endParaRPr lang="en-US" dirty="0" smtClean="0"/>
          </a:p>
          <a:p>
            <a:pPr algn="ctr"/>
            <a:r>
              <a:rPr lang="en-US" dirty="0" smtClean="0"/>
              <a:t>makes </a:t>
            </a:r>
            <a:r>
              <a:rPr lang="en-US" dirty="0"/>
              <a:t>decisions on its behalf</a:t>
            </a:r>
            <a:r>
              <a:rPr lang="en-US" dirty="0" smtClean="0"/>
              <a:t>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4.</a:t>
            </a:r>
            <a:r>
              <a:rPr lang="en-US" dirty="0"/>
              <a:t> Collect their input on both functionality and quality</a:t>
            </a:r>
          </a:p>
          <a:p>
            <a:pPr algn="ctr"/>
            <a:r>
              <a:rPr lang="en-US" dirty="0"/>
              <a:t>characteristics for the product under development</a:t>
            </a:r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5.</a:t>
            </a:r>
            <a:r>
              <a:rPr lang="en-US" dirty="0"/>
              <a:t> User requirements can be expressed in the form of use cases</a:t>
            </a:r>
            <a:r>
              <a:rPr lang="en-US" dirty="0" smtClean="0"/>
              <a:t>,</a:t>
            </a:r>
          </a:p>
          <a:p>
            <a:pPr algn="ctr"/>
            <a:r>
              <a:rPr lang="en-US" dirty="0" smtClean="0"/>
              <a:t> </a:t>
            </a:r>
            <a:r>
              <a:rPr lang="en-US" dirty="0"/>
              <a:t>user stories, or scenarios.</a:t>
            </a:r>
            <a:endParaRPr lang="en-US" dirty="0" smtClean="0"/>
          </a:p>
          <a:p>
            <a:pPr algn="ctr"/>
            <a:r>
              <a:rPr lang="en-US" dirty="0"/>
              <a:t>8</a:t>
            </a:r>
            <a:r>
              <a:rPr lang="en-US" dirty="0" smtClean="0"/>
              <a:t>. </a:t>
            </a:r>
            <a:r>
              <a:rPr lang="en-US" dirty="0"/>
              <a:t>collaboration between analysts and customers are a </a:t>
            </a:r>
            <a:r>
              <a:rPr lang="en-US" dirty="0" smtClean="0"/>
              <a:t>powerful</a:t>
            </a:r>
          </a:p>
          <a:p>
            <a:pPr algn="ctr"/>
            <a:r>
              <a:rPr lang="en-US" dirty="0" smtClean="0"/>
              <a:t> </a:t>
            </a:r>
            <a:r>
              <a:rPr lang="en-US" dirty="0"/>
              <a:t>way to explore user needs and to </a:t>
            </a:r>
            <a:r>
              <a:rPr lang="en-US" dirty="0" smtClean="0"/>
              <a:t>draft requirements documents.</a:t>
            </a:r>
          </a:p>
          <a:p>
            <a:pPr algn="ctr"/>
            <a:r>
              <a:rPr lang="en-US" dirty="0" smtClean="0"/>
              <a:t>10.</a:t>
            </a:r>
            <a:r>
              <a:rPr lang="en-US" dirty="0"/>
              <a:t> Questionnaires are a way to survey large groups of users </a:t>
            </a:r>
            <a:endParaRPr lang="en-US" dirty="0" smtClean="0"/>
          </a:p>
          <a:p>
            <a:pPr algn="ctr"/>
            <a:r>
              <a:rPr lang="en-US" dirty="0" smtClean="0"/>
              <a:t>to determine what </a:t>
            </a:r>
            <a:r>
              <a:rPr lang="en-US" dirty="0"/>
              <a:t>they need.</a:t>
            </a:r>
          </a:p>
        </p:txBody>
      </p:sp>
    </p:spTree>
    <p:extLst>
      <p:ext uri="{BB962C8B-B14F-4D97-AF65-F5344CB8AC3E}">
        <p14:creationId xmlns:p14="http://schemas.microsoft.com/office/powerpoint/2010/main" val="2883623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Requirements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Requirements analysis involves refining the requirements to ensure that all stakeholders </a:t>
            </a:r>
            <a:r>
              <a:rPr lang="en-US" dirty="0" smtClean="0"/>
              <a:t>understand them </a:t>
            </a:r>
            <a:r>
              <a:rPr lang="en-US" dirty="0"/>
              <a:t>and scrutinizing them for errors, omissions, and other </a:t>
            </a:r>
            <a:r>
              <a:rPr lang="en-US" dirty="0" smtClean="0"/>
              <a:t>deficiencies.</a:t>
            </a:r>
          </a:p>
          <a:p>
            <a:r>
              <a:rPr lang="en-US" dirty="0"/>
              <a:t>The goal is to develop requirements of sufficient</a:t>
            </a:r>
          </a:p>
          <a:p>
            <a:pPr marL="0" indent="0">
              <a:buNone/>
            </a:pPr>
            <a:r>
              <a:rPr lang="en-US" dirty="0"/>
              <a:t>quality and precision that managers can construct realistic project estimates and technical staff can</a:t>
            </a:r>
          </a:p>
          <a:p>
            <a:pPr marL="0" indent="0">
              <a:buNone/>
            </a:pPr>
            <a:r>
              <a:rPr lang="en-US" dirty="0"/>
              <a:t>proceed with design, construction, and testing.</a:t>
            </a:r>
          </a:p>
        </p:txBody>
      </p:sp>
    </p:spTree>
    <p:extLst>
      <p:ext uri="{BB962C8B-B14F-4D97-AF65-F5344CB8AC3E}">
        <p14:creationId xmlns:p14="http://schemas.microsoft.com/office/powerpoint/2010/main" val="2812881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Requirements analysis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4" t="1684" r="50592" b="1684"/>
          <a:stretch/>
        </p:blipFill>
        <p:spPr>
          <a:xfrm>
            <a:off x="838200" y="1533644"/>
            <a:ext cx="2819400" cy="4373563"/>
          </a:xfrm>
        </p:spPr>
      </p:pic>
      <p:sp>
        <p:nvSpPr>
          <p:cNvPr id="3" name="Rectangle 2"/>
          <p:cNvSpPr/>
          <p:nvPr/>
        </p:nvSpPr>
        <p:spPr>
          <a:xfrm>
            <a:off x="3905250" y="1510625"/>
            <a:ext cx="4572000" cy="34470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1.Based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 priority, determine which release or increment will contain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each feature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 set of requirements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2.An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analysis model is a diagram that depicts requirements visually,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contrast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the textual representation of a list of functional requirements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96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Good practices: Requirements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</a:t>
            </a:r>
            <a:r>
              <a:rPr lang="en-US" dirty="0" smtClean="0"/>
              <a:t>ocument </a:t>
            </a:r>
            <a:r>
              <a:rPr lang="en-US" dirty="0"/>
              <a:t>requirements of different types in </a:t>
            </a:r>
            <a:r>
              <a:rPr lang="en-US" dirty="0" smtClean="0"/>
              <a:t>a consistent</a:t>
            </a:r>
            <a:r>
              <a:rPr lang="en-US" dirty="0"/>
              <a:t>, accessible, and reviewable way that is readily understandable by the intended audiences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dirty="0" smtClean="0"/>
              <a:t>ecord </a:t>
            </a:r>
            <a:r>
              <a:rPr lang="en-US" dirty="0"/>
              <a:t>the business requirements in a vision and scope document. </a:t>
            </a:r>
            <a:endParaRPr lang="en-US" dirty="0" smtClean="0"/>
          </a:p>
          <a:p>
            <a:r>
              <a:rPr lang="en-US" dirty="0" smtClean="0"/>
              <a:t>User requirements typically </a:t>
            </a:r>
            <a:r>
              <a:rPr lang="en-US" dirty="0"/>
              <a:t>are represented in the form of use cases or user stories. Detailed software </a:t>
            </a:r>
            <a:r>
              <a:rPr lang="en-US" dirty="0" smtClean="0"/>
              <a:t>FR and NFRs </a:t>
            </a:r>
            <a:r>
              <a:rPr lang="en-US" dirty="0"/>
              <a:t>are recorded in a </a:t>
            </a:r>
            <a:r>
              <a:rPr lang="en-US" dirty="0" smtClean="0"/>
              <a:t>(</a:t>
            </a:r>
            <a:r>
              <a:rPr lang="en-US" dirty="0"/>
              <a:t>SRS) or </a:t>
            </a:r>
            <a:r>
              <a:rPr lang="en-US" dirty="0" smtClean="0"/>
              <a:t>an alternative </a:t>
            </a:r>
            <a:r>
              <a:rPr lang="en-US" dirty="0"/>
              <a:t>repository, such as a requirements management tool.</a:t>
            </a:r>
          </a:p>
        </p:txBody>
      </p:sp>
    </p:spTree>
    <p:extLst>
      <p:ext uri="{BB962C8B-B14F-4D97-AF65-F5344CB8AC3E}">
        <p14:creationId xmlns:p14="http://schemas.microsoft.com/office/powerpoint/2010/main" val="1977257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</TotalTime>
  <Words>599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Aharoni</vt:lpstr>
      <vt:lpstr>Arial</vt:lpstr>
      <vt:lpstr>Calibri</vt:lpstr>
      <vt:lpstr>Franklin Gothic Demi</vt:lpstr>
      <vt:lpstr>Segoe</vt:lpstr>
      <vt:lpstr>Office Theme</vt:lpstr>
      <vt:lpstr>Good practices for requirements engineering</vt:lpstr>
      <vt:lpstr> Requirements engineering process</vt:lpstr>
      <vt:lpstr>A requirements development process framework</vt:lpstr>
      <vt:lpstr>Cont.</vt:lpstr>
      <vt:lpstr>Good practices: Requirements elicitation</vt:lpstr>
      <vt:lpstr>Requirements elicitation</vt:lpstr>
      <vt:lpstr>Requirements analysis</vt:lpstr>
      <vt:lpstr>Requirements analysis</vt:lpstr>
      <vt:lpstr>Good practices: Requirements specification</vt:lpstr>
      <vt:lpstr>Requirements specification</vt:lpstr>
      <vt:lpstr>Good practices: Requirements validation</vt:lpstr>
      <vt:lpstr>Requirements validation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naveed</dc:creator>
  <cp:lastModifiedBy>madnia ashraf</cp:lastModifiedBy>
  <cp:revision>83</cp:revision>
  <dcterms:created xsi:type="dcterms:W3CDTF">2006-08-16T00:00:00Z</dcterms:created>
  <dcterms:modified xsi:type="dcterms:W3CDTF">2019-02-27T04:59:16Z</dcterms:modified>
</cp:coreProperties>
</file>