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1" r:id="rId1"/>
  </p:sldMasterIdLst>
  <p:sldIdLst>
    <p:sldId id="273" r:id="rId2"/>
    <p:sldId id="275" r:id="rId3"/>
    <p:sldId id="257" r:id="rId4"/>
    <p:sldId id="258" r:id="rId5"/>
    <p:sldId id="260" r:id="rId6"/>
    <p:sldId id="261" r:id="rId7"/>
    <p:sldId id="259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1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viewProps" Target="view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tableStyles" Target="tableStyle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899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12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3946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5931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35368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122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298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634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668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073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143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7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027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845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668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562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42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  <p:sldLayoutId id="2147483853" r:id="rId12"/>
    <p:sldLayoutId id="2147483854" r:id="rId13"/>
    <p:sldLayoutId id="2147483855" r:id="rId14"/>
    <p:sldLayoutId id="2147483856" r:id="rId15"/>
    <p:sldLayoutId id="214748385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5.xml" 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interest.com/amp/pin/5331840433817" TargetMode="External" /><Relationship Id="rId2" Type="http://schemas.openxmlformats.org/officeDocument/2006/relationships/hyperlink" Target="https://m.youtube.com/watch?v=NYa-NjPOu7offeren" TargetMode="External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 /><Relationship Id="rId1" Type="http://schemas.openxmlformats.org/officeDocument/2006/relationships/slideLayout" Target="../slideLayouts/slideLayout5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5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 /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5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 /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5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347A7346-FC2D-6945-925C-2EB6437223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7AD4F87A-1B2C-5144-8E62-A840024C59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4602" y="0"/>
            <a:ext cx="12246602" cy="7021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389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7283D-99D6-8B40-B4D9-84DB76CEC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              Nutrition</a:t>
            </a:r>
            <a:r>
              <a:rPr lang="en-GB"/>
              <a:t> </a:t>
            </a:r>
            <a:r>
              <a:rPr lang="en-GB" b="1"/>
              <a:t>and</a:t>
            </a:r>
            <a:r>
              <a:rPr lang="en-GB"/>
              <a:t> </a:t>
            </a:r>
            <a:r>
              <a:rPr lang="en-GB" b="1"/>
              <a:t>reserve</a:t>
            </a:r>
            <a:r>
              <a:rPr lang="en-GB"/>
              <a:t> </a:t>
            </a:r>
            <a:r>
              <a:rPr lang="en-GB" b="1"/>
              <a:t>food</a:t>
            </a:r>
            <a:endParaRPr lang="en-US" b="1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FD7A62-FEB6-934F-A1CD-4B109D32D1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Bacteria</a:t>
            </a:r>
            <a:endParaRPr lang="en-US" b="1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541E1B-76DA-3043-8437-CFC31B25C4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92924" y="2929773"/>
            <a:ext cx="3235457" cy="3131253"/>
          </a:xfrm>
        </p:spPr>
        <p:txBody>
          <a:bodyPr/>
          <a:lstStyle/>
          <a:p>
            <a:r>
              <a:rPr lang="en-GB"/>
              <a:t>May be autotrophic or heterotrophic.</a:t>
            </a:r>
          </a:p>
          <a:p>
            <a:r>
              <a:rPr lang="en-GB"/>
              <a:t>Reserve food material is glycogen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AFB62E-3955-FA41-AC30-44F5160060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b="1"/>
              <a:t>Cyanobacteria</a:t>
            </a:r>
            <a:endParaRPr lang="en-US" b="1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3AF1C4-D290-BF43-B80F-D245582D94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048767" y="2929773"/>
            <a:ext cx="4185617" cy="3304117"/>
          </a:xfrm>
        </p:spPr>
        <p:txBody>
          <a:bodyPr/>
          <a:lstStyle/>
          <a:p>
            <a:r>
              <a:rPr lang="en-GB"/>
              <a:t>Usually autotrophic.</a:t>
            </a:r>
          </a:p>
          <a:p>
            <a:r>
              <a:rPr lang="en-GB"/>
              <a:t>Reserve food material is cyanophycean starch.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928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536F3-7608-874D-9D11-C54DE598B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                Photosynthetic</a:t>
            </a:r>
            <a:r>
              <a:rPr lang="en-GB"/>
              <a:t> </a:t>
            </a:r>
            <a:r>
              <a:rPr lang="en-GB" b="1"/>
              <a:t>pigments</a:t>
            </a:r>
            <a:endParaRPr lang="en-US" b="1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77C654-742A-5A4A-A017-046716053F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Bacteria</a:t>
            </a:r>
            <a:endParaRPr lang="en-US" b="1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6AC76891-9F47-714F-9D80-CE699A23066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/>
              <a:t>Photosynthetic pigments are light-harvesting molecules found in the thylakoid membranes of chloroplasts.</a:t>
            </a:r>
          </a:p>
          <a:p>
            <a:r>
              <a:rPr lang="en-GB"/>
              <a:t>Photosynthetic pigment is bacteriochlorophyll.</a:t>
            </a:r>
          </a:p>
          <a:p>
            <a:endParaRPr lang="en-GB"/>
          </a:p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41B156-ED24-B04D-AEEE-29741314FA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b="1"/>
              <a:t>Cyanobacteria</a:t>
            </a:r>
            <a:endParaRPr lang="en-US" b="1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BE2933-AB7C-4A4C-A452-4B451BEC0A1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GB"/>
              <a:t>Photosynthetic pigment is chlorophyll a.</a:t>
            </a:r>
          </a:p>
          <a:p>
            <a:r>
              <a:rPr lang="en-GB"/>
              <a:t>The photosynthetic pigments of cyanobacteria include chlorophyll a, β-carotene, zeaxanthin, echinenone, myxoxanthophyll, and other xanthophylls in addition to an array of water soluble chromoproteins, organized in the phycobilisomes.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717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2236F-AB34-4540-B863-384D0228E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                Accessory</a:t>
            </a:r>
            <a:r>
              <a:rPr lang="en-GB"/>
              <a:t> </a:t>
            </a:r>
            <a:r>
              <a:rPr lang="en-GB" b="1"/>
              <a:t>pigment</a:t>
            </a:r>
            <a:endParaRPr lang="en-US" b="1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27744A-E83B-F54E-9296-378FD11935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Bacteria</a:t>
            </a:r>
            <a:endParaRPr lang="en-US" b="1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CCFB34-335E-8E4A-966F-54D0F2E1DFA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/>
              <a:t>Absent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B97B00-9251-5340-9298-1660653247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b="1"/>
              <a:t>Cyanobacteria</a:t>
            </a:r>
            <a:endParaRPr lang="en-US" b="1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E90455-F575-7E46-8FBF-E972DD9DFFB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/>
              <a:t>Accessory pigment like phycocyanin and phycoerythrin are present in dominating form.</a:t>
            </a:r>
          </a:p>
          <a:p>
            <a:r>
              <a:rPr lang="en-GB"/>
              <a:t>Cyanobacteria and red algae have phycocyanin and allophycocyanin as accessory pigments to absorbe orange light. They also have a red pigment called phycoerythrin that absorbs green light and extends the range of photosynthesis.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8410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5CB32-C64A-C54C-833A-FB1B7B763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Spore</a:t>
            </a:r>
            <a:r>
              <a:rPr lang="en-GB"/>
              <a:t> </a:t>
            </a:r>
            <a:r>
              <a:rPr lang="en-GB" b="1"/>
              <a:t>formation</a:t>
            </a:r>
            <a:r>
              <a:rPr lang="en-GB"/>
              <a:t> </a:t>
            </a:r>
            <a:r>
              <a:rPr lang="en-GB" b="1"/>
              <a:t>and</a:t>
            </a:r>
            <a:r>
              <a:rPr lang="en-GB"/>
              <a:t> </a:t>
            </a:r>
            <a:r>
              <a:rPr lang="en-GB" b="1"/>
              <a:t>heterocyst</a:t>
            </a:r>
            <a:endParaRPr lang="en-US" b="1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7CE17B-0979-5E4A-9DEB-1F83E75B8F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Bacteria</a:t>
            </a:r>
            <a:endParaRPr lang="en-US" b="1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CF8C02-A935-4847-A7BC-705F256D544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/>
              <a:t>Spore formationn is endogenous.</a:t>
            </a:r>
          </a:p>
          <a:p>
            <a:endParaRPr lang="en-GB"/>
          </a:p>
          <a:p>
            <a:r>
              <a:rPr lang="en-GB"/>
              <a:t>Heterocyst is absent.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35B863-7E5F-E94C-ABCA-2783C1791F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b="1"/>
              <a:t>Cyanobacteria</a:t>
            </a:r>
            <a:endParaRPr lang="en-US" b="1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E52EC3-9672-794C-B533-684CB4DF66C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/>
              <a:t>Is not endogenous.</a:t>
            </a:r>
          </a:p>
          <a:p>
            <a:endParaRPr lang="en-GB"/>
          </a:p>
          <a:p>
            <a:r>
              <a:rPr lang="en-GB"/>
              <a:t>Heterocyst is Present.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8413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192B9-3E2E-DD41-8A45-24E62E2C8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                     Hydrogen</a:t>
            </a:r>
            <a:r>
              <a:rPr lang="en-GB"/>
              <a:t> </a:t>
            </a:r>
            <a:r>
              <a:rPr lang="en-GB" b="1"/>
              <a:t>donor</a:t>
            </a:r>
            <a:endParaRPr lang="en-US" b="1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B63998-C42C-C747-922C-BBF937665A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Bacteria</a:t>
            </a:r>
            <a:endParaRPr lang="en-US" b="1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DC958E-89D5-DE43-BC2A-4FEEC82E861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/>
              <a:t>During photosynthesis hydrogen donor is not water; as a result oxygen is not evolved. Thus photosynthesis is anoxygenic.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42C046-0210-C34C-B1C2-544D0E209D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b="1"/>
              <a:t>Cyanobacteria</a:t>
            </a:r>
            <a:endParaRPr lang="en-US" b="1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EBE3B6-2F26-534F-924A-696B96F0DCF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/>
              <a:t>Hydrogen donor is water, oxygen is evolved. Process is oxygenic.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7486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2E6D6-FD57-CF4A-89C4-5B3C93793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Locomotory</a:t>
            </a:r>
            <a:r>
              <a:rPr lang="en-GB"/>
              <a:t> </a:t>
            </a:r>
            <a:r>
              <a:rPr lang="en-GB" b="1"/>
              <a:t>organ</a:t>
            </a:r>
            <a:r>
              <a:rPr lang="en-GB"/>
              <a:t> </a:t>
            </a:r>
            <a:r>
              <a:rPr lang="en-GB" b="1"/>
              <a:t>and</a:t>
            </a:r>
            <a:r>
              <a:rPr lang="en-GB"/>
              <a:t> </a:t>
            </a:r>
            <a:r>
              <a:rPr lang="en-GB" b="1"/>
              <a:t>sexual</a:t>
            </a:r>
            <a:r>
              <a:rPr lang="en-GB"/>
              <a:t> </a:t>
            </a:r>
            <a:r>
              <a:rPr lang="en-GB" b="1"/>
              <a:t>reproduction</a:t>
            </a:r>
            <a:endParaRPr lang="en-US" b="1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4F4E68-93E5-7346-AFC7-3157333E0B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Bacteria</a:t>
            </a:r>
            <a:endParaRPr lang="en-US" b="1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07FCF1-5EBC-E244-960D-875EC41634E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/>
              <a:t>Flagella act as locomotory organ.</a:t>
            </a:r>
          </a:p>
          <a:p>
            <a:endParaRPr lang="en-GB"/>
          </a:p>
          <a:p>
            <a:r>
              <a:rPr lang="en-GB"/>
              <a:t>Sexual reproduction takes place by conjugation, transformation and transduction.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4761A3-F34A-8C47-88CA-8631E55A2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b="1"/>
              <a:t>Cyanobacteria</a:t>
            </a:r>
            <a:endParaRPr lang="en-US" b="1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FF2A00-F427-EC47-BA4D-C08BB8D4F32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/>
              <a:t>Lack flagella and other locomotory organs.  </a:t>
            </a:r>
          </a:p>
          <a:p>
            <a:r>
              <a:rPr lang="en-GB"/>
              <a:t>Sexual reproduction is totally absent.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1807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83284-2CB7-3C4B-8671-405BBC200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Sexual</a:t>
            </a:r>
            <a:r>
              <a:rPr lang="en-GB"/>
              <a:t> </a:t>
            </a:r>
            <a:r>
              <a:rPr lang="en-GB" b="1"/>
              <a:t>reproduction</a:t>
            </a:r>
            <a:r>
              <a:rPr lang="en-GB"/>
              <a:t> </a:t>
            </a:r>
            <a:r>
              <a:rPr lang="en-GB" b="1"/>
              <a:t>in</a:t>
            </a:r>
            <a:r>
              <a:rPr lang="en-GB"/>
              <a:t> </a:t>
            </a:r>
            <a:r>
              <a:rPr lang="en-GB" b="1"/>
              <a:t>bacteria</a:t>
            </a:r>
            <a:endParaRPr lang="en-US" b="1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727B4EA6-2876-3047-A06F-5DEF79A8212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44375" cy="6929439"/>
          </a:xfrm>
        </p:spPr>
      </p:pic>
    </p:spTree>
    <p:extLst>
      <p:ext uri="{BB962C8B-B14F-4D97-AF65-F5344CB8AC3E}">
        <p14:creationId xmlns:p14="http://schemas.microsoft.com/office/powerpoint/2010/main" val="29337057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C9AEA-257B-2E46-B53A-B87A57D25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                             References</a:t>
            </a:r>
            <a:endParaRPr lang="en-US" b="1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C31DD6-5649-694B-AE58-77742E46E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9180" y="1663618"/>
            <a:ext cx="7342617" cy="4584782"/>
          </a:xfrm>
        </p:spPr>
        <p:txBody>
          <a:bodyPr/>
          <a:lstStyle/>
          <a:p>
            <a:r>
              <a:rPr lang="en-GB">
                <a:hlinkClick r:id="rId2"/>
              </a:rPr>
              <a:t>https://m.youtube.com/watch?v=NYa-NjPOu7offeren</a:t>
            </a:r>
            <a:r>
              <a:rPr lang="en-GB"/>
              <a:t>...</a:t>
            </a:r>
          </a:p>
          <a:p>
            <a:r>
              <a:rPr lang="en-GB">
                <a:hlinkClick r:id="rId3"/>
              </a:rPr>
              <a:t>https://www.pinterest.com/amp/pin/5331840433817</a:t>
            </a:r>
            <a:r>
              <a:rPr lang="en-GB"/>
              <a:t>...</a:t>
            </a:r>
          </a:p>
          <a:p>
            <a:r>
              <a:rPr lang="en-GB"/>
              <a:t>https://m.youtube.com/watch?v=NYa-NjPOu7o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703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>
            <a:extLst>
              <a:ext uri="{FF2B5EF4-FFF2-40B4-BE49-F238E27FC236}">
                <a16:creationId xmlns:a16="http://schemas.microsoft.com/office/drawing/2014/main" id="{39059E99-1CC9-3940-AF72-6BAAFDEAA2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25352" y="142875"/>
            <a:ext cx="15290641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141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47FD9-E7E0-4549-8060-DB48A291F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                          Content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D1E76-6C37-A740-ACA9-D49D3146B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644335" cy="4724400"/>
          </a:xfrm>
        </p:spPr>
        <p:txBody>
          <a:bodyPr>
            <a:normAutofit lnSpcReduction="10000"/>
          </a:bodyPr>
          <a:lstStyle/>
          <a:p>
            <a:r>
              <a:rPr lang="en-GB"/>
              <a:t>Introduction</a:t>
            </a:r>
          </a:p>
          <a:p>
            <a:r>
              <a:rPr lang="en-GB"/>
              <a:t>Size </a:t>
            </a:r>
          </a:p>
          <a:p>
            <a:r>
              <a:rPr lang="en-GB"/>
              <a:t>Distribution</a:t>
            </a:r>
          </a:p>
          <a:p>
            <a:r>
              <a:rPr lang="en-GB"/>
              <a:t>Flagella</a:t>
            </a:r>
          </a:p>
          <a:p>
            <a:r>
              <a:rPr lang="en-GB"/>
              <a:t>Cell wall</a:t>
            </a:r>
          </a:p>
          <a:p>
            <a:r>
              <a:rPr lang="en-GB"/>
              <a:t>Nutrition </a:t>
            </a:r>
          </a:p>
          <a:p>
            <a:r>
              <a:rPr lang="en-GB"/>
              <a:t>Reserve food</a:t>
            </a:r>
          </a:p>
          <a:p>
            <a:r>
              <a:rPr lang="en-GB"/>
              <a:t>Photosynthetic pigments</a:t>
            </a:r>
          </a:p>
          <a:p>
            <a:r>
              <a:rPr lang="en-GB"/>
              <a:t>Accessory pigments</a:t>
            </a:r>
          </a:p>
          <a:p>
            <a:r>
              <a:rPr lang="en-GB"/>
              <a:t>Spore formation</a:t>
            </a:r>
          </a:p>
          <a:p>
            <a:r>
              <a:rPr lang="en-GB"/>
              <a:t>Heterocyst</a:t>
            </a:r>
          </a:p>
          <a:p>
            <a:r>
              <a:rPr lang="en-GB"/>
              <a:t>Sexual reproduction</a:t>
            </a:r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210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10444BFD-4C9A-F045-957D-DFA860CBBF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246663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63928-33EF-DA42-AA41-9FE17E746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/>
              <a:t>                     Bacteria</a:t>
            </a:r>
            <a:endParaRPr lang="en-US" sz="4800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9A0D5-DF57-C240-B8BB-58A2D16F6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Bacteria are unicellular</a:t>
            </a:r>
          </a:p>
          <a:p>
            <a:r>
              <a:rPr lang="en-GB"/>
              <a:t>Microscopic </a:t>
            </a:r>
          </a:p>
          <a:p>
            <a:r>
              <a:rPr lang="en-GB"/>
              <a:t>Prokaryotic organisms</a:t>
            </a:r>
          </a:p>
          <a:p>
            <a:r>
              <a:rPr lang="en-GB"/>
              <a:t> Most of them are devoid of chlorophyll and lead a heterotrophic mode of life.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74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8FCCD-7323-0C49-AE56-A4CDBBE06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                       Cyanobacteria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CE637-8D9E-7E48-8BDD-09DC01432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blue green algae </a:t>
            </a:r>
          </a:p>
          <a:p>
            <a:r>
              <a:rPr lang="en-GB"/>
              <a:t>A group of ancient gram negative photosynthetic prokaryotes. </a:t>
            </a:r>
          </a:p>
          <a:p>
            <a:r>
              <a:rPr lang="en-GB"/>
              <a:t>They are one of the most successful groups of organisms that have survived for about three billion years. </a:t>
            </a:r>
          </a:p>
          <a:p>
            <a:r>
              <a:rPr lang="en-GB"/>
              <a:t>They can also live in extreme habitats like hot springs and under side of icebergs</a:t>
            </a:r>
          </a:p>
          <a:p>
            <a:r>
              <a:rPr lang="en-GB"/>
              <a:t>They differ from other bacteria in that cyanobacteria possess chlorophyll-a While most bacteria don’t contain chlorophyll.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0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F471C-1F21-0C45-AE98-086D57C25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2804" y="524199"/>
            <a:ext cx="8911687" cy="1280890"/>
          </a:xfrm>
        </p:spPr>
        <p:txBody>
          <a:bodyPr/>
          <a:lstStyle/>
          <a:p>
            <a:r>
              <a:rPr lang="en-GB" b="1"/>
              <a:t>                               Size</a:t>
            </a:r>
            <a:endParaRPr lang="en-US" b="1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3923E3-AC3B-AE49-BB92-AF43E06D80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1412" y="2219143"/>
            <a:ext cx="3992732" cy="844834"/>
          </a:xfrm>
        </p:spPr>
        <p:txBody>
          <a:bodyPr/>
          <a:lstStyle/>
          <a:p>
            <a:r>
              <a:rPr lang="en-GB" b="1"/>
              <a:t>Bacteria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DE5F3-40D1-454B-A125-F48B47BDA7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41412" y="3243262"/>
            <a:ext cx="4259177" cy="3379324"/>
          </a:xfrm>
        </p:spPr>
        <p:txBody>
          <a:bodyPr/>
          <a:lstStyle/>
          <a:p>
            <a:r>
              <a:rPr lang="en-GB"/>
              <a:t>Comparatively smaller</a:t>
            </a:r>
          </a:p>
          <a:p>
            <a:r>
              <a:rPr lang="en-GB"/>
              <a:t>It ranges from 0.5 to 5 micrometer in length.     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2EE0E0-BEE0-1C4B-8684-0B91C46DD9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43133" y="2667001"/>
            <a:ext cx="4604280" cy="396976"/>
          </a:xfrm>
        </p:spPr>
        <p:txBody>
          <a:bodyPr/>
          <a:lstStyle/>
          <a:p>
            <a:r>
              <a:rPr lang="en-GB" b="1"/>
              <a:t>Cyanobacteria</a:t>
            </a:r>
            <a:endParaRPr lang="en-US" b="1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F2C140-BACF-A846-BB71-A58E01E606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64932" y="3063977"/>
            <a:ext cx="4118459" cy="11773924"/>
          </a:xfrm>
        </p:spPr>
        <p:txBody>
          <a:bodyPr/>
          <a:lstStyle/>
          <a:p>
            <a:r>
              <a:rPr lang="en-GB"/>
              <a:t>Comparatively larger</a:t>
            </a:r>
          </a:p>
          <a:p>
            <a:r>
              <a:rPr lang="en-GB"/>
              <a:t>It ranges from 0.5 to 60 micrometer.</a:t>
            </a:r>
            <a:endParaRPr lang="en-US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EE35B841-E9E5-5E41-A8CC-93A80D2018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2110" y="4306879"/>
            <a:ext cx="3697288" cy="2429842"/>
          </a:xfrm>
          <a:prstGeom prst="rect">
            <a:avLst/>
          </a:prstGeom>
        </p:spPr>
      </p:pic>
      <p:pic>
        <p:nvPicPr>
          <p:cNvPr id="8" name="Picture 8">
            <a:extLst>
              <a:ext uri="{FF2B5EF4-FFF2-40B4-BE49-F238E27FC236}">
                <a16:creationId xmlns:a16="http://schemas.microsoft.com/office/drawing/2014/main" id="{EED94D24-F491-9D46-AFB9-165EA555FB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6008" y="4423784"/>
            <a:ext cx="2695465" cy="2312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706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20816-CBA1-9541-AFFE-628C8F483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                         Distribution</a:t>
            </a:r>
            <a:endParaRPr lang="en-US" b="1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FB29DC-5D52-0D4E-8BF1-5BA9667E0B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Bacteria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EE7EB-2242-AC4E-A057-F732181D6E3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/>
              <a:t>Found every possible places in earth.</a:t>
            </a:r>
          </a:p>
          <a:p>
            <a:r>
              <a:rPr lang="en-GB"/>
              <a:t>Soil, rock, oceans and even arctic snow. </a:t>
            </a:r>
          </a:p>
          <a:p>
            <a:r>
              <a:rPr lang="en-GB"/>
              <a:t>Some live in or on other organisms including plants and animals including humans.</a:t>
            </a:r>
          </a:p>
          <a:p>
            <a:r>
              <a:rPr lang="en-GB"/>
              <a:t>There are approximately 10 times as many bacterial cells as human cells in the human body.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B0ACA4-A940-8C45-A162-BFE485C5F1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b="1"/>
              <a:t>Cyanobacteria</a:t>
            </a:r>
            <a:endParaRPr lang="en-US" b="1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8D1490-0125-9842-B113-AED26D4BD82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/>
              <a:t>Only found in presence of sunlight and moisture. </a:t>
            </a:r>
          </a:p>
          <a:p>
            <a:r>
              <a:rPr lang="en-GB"/>
              <a:t> Cyanobacteria are present in a wide range of habitats viz. Marine, freshwater, soil, biological soil crusts, snow, cryoconites, etc. </a:t>
            </a:r>
          </a:p>
          <a:p>
            <a:r>
              <a:rPr lang="en-GB"/>
              <a:t>Further, they are found in symbiotic association with different hosts and also occur in extreme stressed conditions like volcanic ash, salted soils, and anthropogenically disturbed areas.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770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E2EE9-CEB7-4442-820D-D5BBD1B00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                              Flagella</a:t>
            </a:r>
            <a:endParaRPr lang="en-US" b="1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DFDF01-A09A-3546-83C6-A564299294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Bacteria</a:t>
            </a:r>
            <a:endParaRPr lang="en-US" b="1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04932C-C632-5F42-BA36-492C19C7875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/>
              <a:t>May bear flagella.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98BA62-672A-D34F-A9AF-2BF41E8743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b="1"/>
              <a:t>Cyanobacteria</a:t>
            </a:r>
            <a:endParaRPr lang="en-US" b="1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6FD0DE-BB74-B648-B80F-7003486AA18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/>
              <a:t>Flagella always absent.</a:t>
            </a:r>
            <a:endParaRPr lang="en-US"/>
          </a:p>
        </p:txBody>
      </p:sp>
      <p:pic>
        <p:nvPicPr>
          <p:cNvPr id="9" name="Picture 9">
            <a:extLst>
              <a:ext uri="{FF2B5EF4-FFF2-40B4-BE49-F238E27FC236}">
                <a16:creationId xmlns:a16="http://schemas.microsoft.com/office/drawing/2014/main" id="{DBD05F54-E401-3A40-8F34-7697CC5498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4360" y="3186475"/>
            <a:ext cx="3518299" cy="3354060"/>
          </a:xfrm>
          <a:prstGeom prst="rect">
            <a:avLst/>
          </a:prstGeom>
        </p:spPr>
      </p:pic>
      <p:pic>
        <p:nvPicPr>
          <p:cNvPr id="10" name="Picture 10">
            <a:extLst>
              <a:ext uri="{FF2B5EF4-FFF2-40B4-BE49-F238E27FC236}">
                <a16:creationId xmlns:a16="http://schemas.microsoft.com/office/drawing/2014/main" id="{EF256D0D-40F6-B047-AE42-4DBC14A888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8037" y="3186475"/>
            <a:ext cx="4191000" cy="3354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980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14670-2A88-F74C-BF7D-D663A1BC3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                           Cell</a:t>
            </a:r>
            <a:r>
              <a:rPr lang="en-GB"/>
              <a:t> </a:t>
            </a:r>
            <a:r>
              <a:rPr lang="en-GB" b="1"/>
              <a:t>wall</a:t>
            </a:r>
            <a:endParaRPr lang="en-US" b="1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F1E810-91ED-5C44-A648-C2D297B50D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Bacteria</a:t>
            </a:r>
            <a:endParaRPr lang="en-US" b="1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2D49AF-CBA3-824A-9709-C95C35304E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375296" y="2616668"/>
            <a:ext cx="3720703" cy="4241332"/>
          </a:xfrm>
        </p:spPr>
        <p:txBody>
          <a:bodyPr/>
          <a:lstStyle/>
          <a:p>
            <a:r>
              <a:rPr lang="en-GB"/>
              <a:t>1-2 layered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FA707C-5B79-2A4D-AA72-EEFE7EB149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b="1"/>
              <a:t>Cyanobacteria</a:t>
            </a:r>
            <a:endParaRPr lang="en-US" b="1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82EF6C-6DBE-8449-AEC6-0E354620549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/>
              <a:t>4-layered </a:t>
            </a:r>
            <a:endParaRPr lang="en-US"/>
          </a:p>
        </p:txBody>
      </p:sp>
      <p:pic>
        <p:nvPicPr>
          <p:cNvPr id="11" name="Picture 11">
            <a:extLst>
              <a:ext uri="{FF2B5EF4-FFF2-40B4-BE49-F238E27FC236}">
                <a16:creationId xmlns:a16="http://schemas.microsoft.com/office/drawing/2014/main" id="{94045686-263E-BE4D-9093-B5FAF4F197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1810" y="3296319"/>
            <a:ext cx="4185617" cy="3304117"/>
          </a:xfrm>
          <a:prstGeom prst="rect">
            <a:avLst/>
          </a:prstGeom>
        </p:spPr>
      </p:pic>
      <p:pic>
        <p:nvPicPr>
          <p:cNvPr id="14" name="Picture 14">
            <a:extLst>
              <a:ext uri="{FF2B5EF4-FFF2-40B4-BE49-F238E27FC236}">
                <a16:creationId xmlns:a16="http://schemas.microsoft.com/office/drawing/2014/main" id="{047EB494-3DB7-314F-B0D9-1B20FC070E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7947" y="3089539"/>
            <a:ext cx="3867150" cy="3510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98112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18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Wisp</vt:lpstr>
      <vt:lpstr>PowerPoint Presentation</vt:lpstr>
      <vt:lpstr>                          Content</vt:lpstr>
      <vt:lpstr>PowerPoint Presentation</vt:lpstr>
      <vt:lpstr>                     Bacteria</vt:lpstr>
      <vt:lpstr>                       Cyanobacteria</vt:lpstr>
      <vt:lpstr>                               Size</vt:lpstr>
      <vt:lpstr>                         Distribution</vt:lpstr>
      <vt:lpstr>                              Flagella</vt:lpstr>
      <vt:lpstr>                           Cell wall</vt:lpstr>
      <vt:lpstr>              Nutrition and reserve food</vt:lpstr>
      <vt:lpstr>                Photosynthetic pigments</vt:lpstr>
      <vt:lpstr>                Accessory pigment</vt:lpstr>
      <vt:lpstr>Spore formation and heterocyst</vt:lpstr>
      <vt:lpstr>                     Hydrogen donor</vt:lpstr>
      <vt:lpstr>Locomotory organ and sexual reproduction</vt:lpstr>
      <vt:lpstr>Sexual reproduction in bacteria</vt:lpstr>
      <vt:lpstr>                             References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Submitted to:Sir Rameez Submitted by: Ashraaf Zahra Roll no: BBOF18M023 Department of botany BS 5th semester regular</dc:title>
  <dc:creator>923484329692</dc:creator>
  <cp:lastModifiedBy>ranahammad7242@gmail.com</cp:lastModifiedBy>
  <cp:revision>12</cp:revision>
  <dcterms:created xsi:type="dcterms:W3CDTF">2020-11-17T10:15:15Z</dcterms:created>
  <dcterms:modified xsi:type="dcterms:W3CDTF">2020-11-21T09:55:02Z</dcterms:modified>
</cp:coreProperties>
</file>