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1642" y="3932377"/>
            <a:ext cx="26828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>
                <a:latin typeface="Carlito"/>
                <a:cs typeface="Carlito"/>
              </a:rPr>
              <a:t>AL-JAZEERA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71800" y="880317"/>
            <a:ext cx="3391592" cy="28534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899"/>
            <a:ext cx="16490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5" dirty="0">
                <a:latin typeface="Carlito"/>
                <a:cs typeface="Carlito"/>
              </a:rPr>
              <a:t>Profile: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69465"/>
            <a:ext cx="5170805" cy="430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15" dirty="0">
                <a:latin typeface="Carlito"/>
                <a:cs typeface="Carlito"/>
              </a:rPr>
              <a:t>Type:</a:t>
            </a:r>
            <a:endParaRPr sz="1800">
              <a:latin typeface="Carlito"/>
              <a:cs typeface="Carlito"/>
            </a:endParaRPr>
          </a:p>
          <a:p>
            <a:pPr marL="850900">
              <a:lnSpc>
                <a:spcPct val="100000"/>
              </a:lnSpc>
            </a:pPr>
            <a:r>
              <a:rPr sz="1800" spc="-10" dirty="0">
                <a:latin typeface="Carlito"/>
                <a:cs typeface="Carlito"/>
              </a:rPr>
              <a:t>Satellite </a:t>
            </a:r>
            <a:r>
              <a:rPr sz="1800" spc="-5" dirty="0">
                <a:latin typeface="Carlito"/>
                <a:cs typeface="Carlito"/>
              </a:rPr>
              <a:t>television</a:t>
            </a:r>
            <a:r>
              <a:rPr sz="1800" spc="4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network</a:t>
            </a:r>
            <a:endParaRPr sz="1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5" dirty="0">
                <a:latin typeface="Carlito"/>
                <a:cs typeface="Carlito"/>
              </a:rPr>
              <a:t>Country:</a:t>
            </a:r>
            <a:endParaRPr sz="1800">
              <a:latin typeface="Carlito"/>
              <a:cs typeface="Carlito"/>
            </a:endParaRPr>
          </a:p>
          <a:p>
            <a:pPr marL="850900">
              <a:lnSpc>
                <a:spcPct val="100000"/>
              </a:lnSpc>
            </a:pPr>
            <a:r>
              <a:rPr sz="1800" spc="-10" dirty="0">
                <a:latin typeface="Carlito"/>
                <a:cs typeface="Carlito"/>
              </a:rPr>
              <a:t>Qatar</a:t>
            </a:r>
            <a:endParaRPr sz="1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10" dirty="0">
                <a:latin typeface="Carlito"/>
                <a:cs typeface="Carlito"/>
              </a:rPr>
              <a:t>Availability:</a:t>
            </a:r>
            <a:endParaRPr sz="1800">
              <a:latin typeface="Carlito"/>
              <a:cs typeface="Carlito"/>
            </a:endParaRPr>
          </a:p>
          <a:p>
            <a:pPr marL="902969">
              <a:lnSpc>
                <a:spcPct val="100000"/>
              </a:lnSpc>
            </a:pPr>
            <a:r>
              <a:rPr sz="1800" spc="-15" dirty="0">
                <a:latin typeface="Carlito"/>
                <a:cs typeface="Carlito"/>
              </a:rPr>
              <a:t>Worldwide</a:t>
            </a:r>
            <a:endParaRPr sz="1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5" dirty="0">
                <a:latin typeface="Carlito"/>
                <a:cs typeface="Carlito"/>
              </a:rPr>
              <a:t>Owner</a:t>
            </a:r>
            <a:endParaRPr sz="1800">
              <a:latin typeface="Carlito"/>
              <a:cs typeface="Carlito"/>
            </a:endParaRPr>
          </a:p>
          <a:p>
            <a:pPr marL="902969">
              <a:lnSpc>
                <a:spcPct val="100000"/>
              </a:lnSpc>
            </a:pPr>
            <a:r>
              <a:rPr sz="1800" spc="-5" dirty="0">
                <a:latin typeface="Carlito"/>
                <a:cs typeface="Carlito"/>
              </a:rPr>
              <a:t>Sheikh Hamad bin Thamer</a:t>
            </a:r>
            <a:r>
              <a:rPr sz="1800" spc="5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al-Thani</a:t>
            </a:r>
            <a:endParaRPr sz="1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20" dirty="0">
                <a:latin typeface="Carlito"/>
                <a:cs typeface="Carlito"/>
              </a:rPr>
              <a:t>Key </a:t>
            </a:r>
            <a:r>
              <a:rPr sz="1800" b="1" spc="-5" dirty="0">
                <a:latin typeface="Carlito"/>
                <a:cs typeface="Carlito"/>
              </a:rPr>
              <a:t>people:</a:t>
            </a:r>
            <a:endParaRPr sz="1800">
              <a:latin typeface="Carlito"/>
              <a:cs typeface="Carlito"/>
            </a:endParaRPr>
          </a:p>
          <a:p>
            <a:pPr marL="931544" marR="5080" indent="-29209">
              <a:lnSpc>
                <a:spcPct val="80000"/>
              </a:lnSpc>
              <a:spcBef>
                <a:spcPts val="430"/>
              </a:spcBef>
            </a:pPr>
            <a:r>
              <a:rPr sz="1800" spc="-5" dirty="0">
                <a:latin typeface="Carlito"/>
                <a:cs typeface="Carlito"/>
              </a:rPr>
              <a:t>Sheikh Hamad bin Thamer al-Thani, Chairman  </a:t>
            </a:r>
            <a:r>
              <a:rPr sz="1800" spc="-15" dirty="0">
                <a:latin typeface="Carlito"/>
                <a:cs typeface="Carlito"/>
              </a:rPr>
              <a:t>Wadah </a:t>
            </a:r>
            <a:r>
              <a:rPr sz="1800" spc="-10" dirty="0">
                <a:latin typeface="Carlito"/>
                <a:cs typeface="Carlito"/>
              </a:rPr>
              <a:t>Khanfar</a:t>
            </a:r>
            <a:r>
              <a:rPr sz="1800" spc="1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Director-General</a:t>
            </a:r>
            <a:endParaRPr sz="1800">
              <a:latin typeface="Carlito"/>
              <a:cs typeface="Carlito"/>
            </a:endParaRPr>
          </a:p>
          <a:p>
            <a:pPr marL="931544">
              <a:lnSpc>
                <a:spcPts val="1730"/>
              </a:lnSpc>
            </a:pPr>
            <a:r>
              <a:rPr sz="1800" dirty="0">
                <a:latin typeface="Carlito"/>
                <a:cs typeface="Carlito"/>
              </a:rPr>
              <a:t>Ahmed </a:t>
            </a:r>
            <a:r>
              <a:rPr sz="1800" spc="-5" dirty="0">
                <a:latin typeface="Carlito"/>
                <a:cs typeface="Carlito"/>
              </a:rPr>
              <a:t>Sheikh</a:t>
            </a:r>
            <a:r>
              <a:rPr sz="1800" spc="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Editor-in-chief</a:t>
            </a:r>
            <a:endParaRPr sz="1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5" dirty="0">
                <a:latin typeface="Carlito"/>
                <a:cs typeface="Carlito"/>
              </a:rPr>
              <a:t>Launch</a:t>
            </a:r>
            <a:r>
              <a:rPr sz="1800" b="1" spc="-15" dirty="0">
                <a:latin typeface="Carlito"/>
                <a:cs typeface="Carlito"/>
              </a:rPr>
              <a:t> </a:t>
            </a:r>
            <a:r>
              <a:rPr sz="1800" b="1" spc="-10" dirty="0">
                <a:latin typeface="Carlito"/>
                <a:cs typeface="Carlito"/>
              </a:rPr>
              <a:t>date:</a:t>
            </a:r>
            <a:endParaRPr sz="1800">
              <a:latin typeface="Carlito"/>
              <a:cs typeface="Carlito"/>
            </a:endParaRPr>
          </a:p>
          <a:p>
            <a:pPr marL="902969">
              <a:lnSpc>
                <a:spcPct val="100000"/>
              </a:lnSpc>
            </a:pPr>
            <a:r>
              <a:rPr sz="1800" spc="-5" dirty="0">
                <a:latin typeface="Carlito"/>
                <a:cs typeface="Carlito"/>
              </a:rPr>
              <a:t>1996</a:t>
            </a:r>
            <a:endParaRPr sz="1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5" dirty="0">
                <a:latin typeface="Carlito"/>
                <a:cs typeface="Carlito"/>
              </a:rPr>
              <a:t>Official</a:t>
            </a:r>
            <a:r>
              <a:rPr sz="1800" b="1" spc="5" dirty="0">
                <a:latin typeface="Carlito"/>
                <a:cs typeface="Carlito"/>
              </a:rPr>
              <a:t> </a:t>
            </a:r>
            <a:r>
              <a:rPr sz="1800" b="1" spc="-15" dirty="0">
                <a:latin typeface="Carlito"/>
                <a:cs typeface="Carlito"/>
              </a:rPr>
              <a:t>Website:</a:t>
            </a:r>
            <a:endParaRPr sz="1800">
              <a:latin typeface="Carlito"/>
              <a:cs typeface="Carlito"/>
            </a:endParaRPr>
          </a:p>
          <a:p>
            <a:pPr marL="902969">
              <a:lnSpc>
                <a:spcPct val="100000"/>
              </a:lnSpc>
            </a:pPr>
            <a:r>
              <a:rPr sz="1800" spc="-10" dirty="0">
                <a:latin typeface="Carlito"/>
                <a:cs typeface="Carlito"/>
              </a:rPr>
              <a:t>aljazeera.net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63747"/>
            <a:ext cx="7717790" cy="254952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5" dirty="0">
                <a:latin typeface="Carlito"/>
                <a:cs typeface="Carlito"/>
              </a:rPr>
              <a:t>Bureaus:</a:t>
            </a:r>
            <a:endParaRPr sz="1800">
              <a:latin typeface="Carlito"/>
              <a:cs typeface="Carlito"/>
            </a:endParaRPr>
          </a:p>
          <a:p>
            <a:pPr marL="1059815">
              <a:lnSpc>
                <a:spcPct val="100000"/>
              </a:lnSpc>
              <a:spcBef>
                <a:spcPts val="430"/>
              </a:spcBef>
            </a:pPr>
            <a:r>
              <a:rPr sz="1800" spc="-10" dirty="0">
                <a:latin typeface="Carlito"/>
                <a:cs typeface="Carlito"/>
              </a:rPr>
              <a:t>more </a:t>
            </a:r>
            <a:r>
              <a:rPr sz="1800" dirty="0">
                <a:latin typeface="Carlito"/>
                <a:cs typeface="Carlito"/>
              </a:rPr>
              <a:t>than</a:t>
            </a:r>
            <a:r>
              <a:rPr sz="1800" spc="25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30</a:t>
            </a:r>
            <a:endParaRPr sz="1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b="1" spc="-10" dirty="0">
                <a:latin typeface="Carlito"/>
                <a:cs typeface="Carlito"/>
              </a:rPr>
              <a:t>Viewers:</a:t>
            </a:r>
            <a:endParaRPr sz="1800">
              <a:latin typeface="Carlito"/>
              <a:cs typeface="Carlito"/>
            </a:endParaRPr>
          </a:p>
          <a:p>
            <a:pPr marL="1059815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latin typeface="Carlito"/>
                <a:cs typeface="Carlito"/>
              </a:rPr>
              <a:t>40-million in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10" dirty="0">
                <a:latin typeface="Carlito"/>
                <a:cs typeface="Carlito"/>
              </a:rPr>
              <a:t>Arab</a:t>
            </a:r>
            <a:r>
              <a:rPr sz="1800" spc="45" dirty="0">
                <a:latin typeface="Carlito"/>
                <a:cs typeface="Carlito"/>
              </a:rPr>
              <a:t> </a:t>
            </a:r>
            <a:r>
              <a:rPr sz="1800" spc="-10" dirty="0">
                <a:latin typeface="Carlito"/>
                <a:cs typeface="Carlito"/>
              </a:rPr>
              <a:t>world.</a:t>
            </a:r>
            <a:endParaRPr sz="1800">
              <a:latin typeface="Carlito"/>
              <a:cs typeface="Carlito"/>
            </a:endParaRPr>
          </a:p>
          <a:p>
            <a:pPr marL="1059815">
              <a:lnSpc>
                <a:spcPct val="100000"/>
              </a:lnSpc>
              <a:spcBef>
                <a:spcPts val="434"/>
              </a:spcBef>
            </a:pPr>
            <a:r>
              <a:rPr sz="1800" spc="-15" dirty="0">
                <a:latin typeface="Carlito"/>
                <a:cs typeface="Carlito"/>
              </a:rPr>
              <a:t>Viewers </a:t>
            </a:r>
            <a:r>
              <a:rPr sz="1800" spc="-5" dirty="0">
                <a:latin typeface="Carlito"/>
                <a:cs typeface="Carlito"/>
              </a:rPr>
              <a:t>in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10" dirty="0">
                <a:latin typeface="Carlito"/>
                <a:cs typeface="Carlito"/>
              </a:rPr>
              <a:t>research ranged </a:t>
            </a:r>
            <a:r>
              <a:rPr sz="1800" spc="-5" dirty="0">
                <a:latin typeface="Carlito"/>
                <a:cs typeface="Carlito"/>
              </a:rPr>
              <a:t>between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5" dirty="0">
                <a:latin typeface="Carlito"/>
                <a:cs typeface="Carlito"/>
              </a:rPr>
              <a:t>ages of </a:t>
            </a:r>
            <a:r>
              <a:rPr sz="1800" dirty="0">
                <a:latin typeface="Carlito"/>
                <a:cs typeface="Carlito"/>
              </a:rPr>
              <a:t>15 </a:t>
            </a:r>
            <a:r>
              <a:rPr sz="1800" spc="-10" dirty="0">
                <a:latin typeface="Carlito"/>
                <a:cs typeface="Carlito"/>
              </a:rPr>
              <a:t>to over </a:t>
            </a:r>
            <a:r>
              <a:rPr sz="1800" dirty="0">
                <a:latin typeface="Carlito"/>
                <a:cs typeface="Carlito"/>
              </a:rPr>
              <a:t>40</a:t>
            </a:r>
            <a:r>
              <a:rPr sz="1800" spc="165" dirty="0">
                <a:latin typeface="Carlito"/>
                <a:cs typeface="Carlito"/>
              </a:rPr>
              <a:t> </a:t>
            </a:r>
            <a:r>
              <a:rPr sz="1800" spc="-15" dirty="0">
                <a:latin typeface="Carlito"/>
                <a:cs typeface="Carlito"/>
              </a:rPr>
              <a:t>years</a:t>
            </a:r>
            <a:endParaRPr sz="18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</a:pPr>
            <a:r>
              <a:rPr sz="1800" spc="-10" dirty="0">
                <a:latin typeface="Carlito"/>
                <a:cs typeface="Carlito"/>
              </a:rPr>
              <a:t>old.</a:t>
            </a:r>
            <a:endParaRPr sz="1800">
              <a:latin typeface="Carlito"/>
              <a:cs typeface="Carlito"/>
            </a:endParaRPr>
          </a:p>
          <a:p>
            <a:pPr marL="1113155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latin typeface="Carlito"/>
                <a:cs typeface="Carlito"/>
              </a:rPr>
              <a:t>The majority of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10" dirty="0">
                <a:latin typeface="Carlito"/>
                <a:cs typeface="Carlito"/>
              </a:rPr>
              <a:t>viewers </a:t>
            </a:r>
            <a:r>
              <a:rPr sz="1800" spc="-5" dirty="0">
                <a:latin typeface="Carlito"/>
                <a:cs typeface="Carlito"/>
              </a:rPr>
              <a:t>of </a:t>
            </a:r>
            <a:r>
              <a:rPr sz="1800" dirty="0">
                <a:latin typeface="Carlito"/>
                <a:cs typeface="Carlito"/>
              </a:rPr>
              <a:t>Al </a:t>
            </a:r>
            <a:r>
              <a:rPr sz="1800" spc="-15" dirty="0">
                <a:latin typeface="Carlito"/>
                <a:cs typeface="Carlito"/>
              </a:rPr>
              <a:t>Jazeera </a:t>
            </a:r>
            <a:r>
              <a:rPr sz="1800" spc="-10" dirty="0">
                <a:latin typeface="Carlito"/>
                <a:cs typeface="Carlito"/>
              </a:rPr>
              <a:t>live </a:t>
            </a:r>
            <a:r>
              <a:rPr sz="1800" spc="-5" dirty="0">
                <a:latin typeface="Carlito"/>
                <a:cs typeface="Carlito"/>
              </a:rPr>
              <a:t>in </a:t>
            </a:r>
            <a:r>
              <a:rPr sz="1800" spc="-10" dirty="0">
                <a:latin typeface="Carlito"/>
                <a:cs typeface="Carlito"/>
              </a:rPr>
              <a:t>populated </a:t>
            </a:r>
            <a:r>
              <a:rPr sz="1800" spc="-5" dirty="0">
                <a:latin typeface="Carlito"/>
                <a:cs typeface="Carlito"/>
              </a:rPr>
              <a:t>urban</a:t>
            </a:r>
            <a:r>
              <a:rPr sz="1800" spc="15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cities</a:t>
            </a:r>
            <a:endParaRPr sz="18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rlito"/>
                <a:cs typeface="Carlito"/>
              </a:rPr>
              <a:t>while </a:t>
            </a:r>
            <a:r>
              <a:rPr sz="1800" dirty="0">
                <a:latin typeface="Carlito"/>
                <a:cs typeface="Carlito"/>
              </a:rPr>
              <a:t>a </a:t>
            </a:r>
            <a:r>
              <a:rPr sz="1800" spc="-5" dirty="0">
                <a:latin typeface="Carlito"/>
                <a:cs typeface="Carlito"/>
              </a:rPr>
              <a:t>very </a:t>
            </a:r>
            <a:r>
              <a:rPr sz="1800" dirty="0">
                <a:latin typeface="Carlito"/>
                <a:cs typeface="Carlito"/>
              </a:rPr>
              <a:t>small </a:t>
            </a:r>
            <a:r>
              <a:rPr sz="1800" spc="-10" dirty="0">
                <a:latin typeface="Carlito"/>
                <a:cs typeface="Carlito"/>
              </a:rPr>
              <a:t>percentage report </a:t>
            </a:r>
            <a:r>
              <a:rPr sz="1800" spc="-5" dirty="0">
                <a:latin typeface="Carlito"/>
                <a:cs typeface="Carlito"/>
              </a:rPr>
              <a:t>living in </a:t>
            </a:r>
            <a:r>
              <a:rPr sz="1800" spc="-10" dirty="0">
                <a:latin typeface="Carlito"/>
                <a:cs typeface="Carlito"/>
              </a:rPr>
              <a:t>rural</a:t>
            </a:r>
            <a:r>
              <a:rPr sz="1800" spc="7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areas.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899"/>
            <a:ext cx="179323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Carlito"/>
                <a:cs typeface="Carlito"/>
              </a:rPr>
              <a:t>Hi</a:t>
            </a:r>
            <a:r>
              <a:rPr sz="4400" b="0" spc="-45" dirty="0">
                <a:latin typeface="Carlito"/>
                <a:cs typeface="Carlito"/>
              </a:rPr>
              <a:t>s</a:t>
            </a:r>
            <a:r>
              <a:rPr sz="4400" b="0" spc="-50" dirty="0">
                <a:latin typeface="Carlito"/>
                <a:cs typeface="Carlito"/>
              </a:rPr>
              <a:t>t</a:t>
            </a:r>
            <a:r>
              <a:rPr sz="4400" b="0" spc="-5" dirty="0">
                <a:latin typeface="Carlito"/>
                <a:cs typeface="Carlito"/>
              </a:rPr>
              <a:t>o</a:t>
            </a:r>
            <a:r>
              <a:rPr sz="4400" b="0" spc="20" dirty="0">
                <a:latin typeface="Carlito"/>
                <a:cs typeface="Carlito"/>
              </a:rPr>
              <a:t>r</a:t>
            </a:r>
            <a:r>
              <a:rPr sz="4400" b="0" dirty="0">
                <a:latin typeface="Carlito"/>
                <a:cs typeface="Carlito"/>
              </a:rPr>
              <a:t>y: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51800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3589654" algn="l"/>
              </a:tabLst>
            </a:pPr>
            <a:r>
              <a:rPr sz="3200" dirty="0">
                <a:latin typeface="Carlito"/>
                <a:cs typeface="Carlito"/>
              </a:rPr>
              <a:t>Al </a:t>
            </a:r>
            <a:r>
              <a:rPr sz="3200" spc="-20" dirty="0">
                <a:latin typeface="Carlito"/>
                <a:cs typeface="Carlito"/>
              </a:rPr>
              <a:t>Jazeera </a:t>
            </a:r>
            <a:r>
              <a:rPr sz="3200" dirty="0">
                <a:latin typeface="Carlito"/>
                <a:cs typeface="Carlito"/>
              </a:rPr>
              <a:t>is the </a:t>
            </a:r>
            <a:r>
              <a:rPr sz="3200" spc="-15" dirty="0">
                <a:latin typeface="Carlito"/>
                <a:cs typeface="Carlito"/>
              </a:rPr>
              <a:t>largest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most </a:t>
            </a:r>
            <a:r>
              <a:rPr sz="3200" spc="-20" dirty="0">
                <a:latin typeface="Carlito"/>
                <a:cs typeface="Carlito"/>
              </a:rPr>
              <a:t>controversial  </a:t>
            </a:r>
            <a:r>
              <a:rPr sz="3200" spc="-10" dirty="0">
                <a:latin typeface="Carlito"/>
                <a:cs typeface="Carlito"/>
              </a:rPr>
              <a:t>Arabic News </a:t>
            </a:r>
            <a:r>
              <a:rPr sz="3200" spc="-5" dirty="0">
                <a:latin typeface="Carlito"/>
                <a:cs typeface="Carlito"/>
              </a:rPr>
              <a:t>Channel </a:t>
            </a:r>
            <a:r>
              <a:rPr sz="3200" dirty="0">
                <a:latin typeface="Carlito"/>
                <a:cs typeface="Carlito"/>
              </a:rPr>
              <a:t>in the Middle </a:t>
            </a:r>
            <a:r>
              <a:rPr sz="3200" spc="-20" dirty="0">
                <a:latin typeface="Carlito"/>
                <a:cs typeface="Carlito"/>
              </a:rPr>
              <a:t>East,  offering </a:t>
            </a:r>
            <a:r>
              <a:rPr sz="3200" spc="-10" dirty="0">
                <a:latin typeface="Carlito"/>
                <a:cs typeface="Carlito"/>
              </a:rPr>
              <a:t>news </a:t>
            </a:r>
            <a:r>
              <a:rPr sz="3200" spc="-20" dirty="0">
                <a:latin typeface="Carlito"/>
                <a:cs typeface="Carlito"/>
              </a:rPr>
              <a:t>coverage </a:t>
            </a:r>
            <a:r>
              <a:rPr sz="3200" dirty="0">
                <a:latin typeface="Carlito"/>
                <a:cs typeface="Carlito"/>
              </a:rPr>
              <a:t>24 </a:t>
            </a:r>
            <a:r>
              <a:rPr sz="3200" spc="-15" dirty="0">
                <a:latin typeface="Carlito"/>
                <a:cs typeface="Carlito"/>
              </a:rPr>
              <a:t>hours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20" dirty="0">
                <a:latin typeface="Carlito"/>
                <a:cs typeface="Carlito"/>
              </a:rPr>
              <a:t>day from  </a:t>
            </a:r>
            <a:r>
              <a:rPr sz="3200" spc="-10" dirty="0">
                <a:latin typeface="Carlito"/>
                <a:cs typeface="Carlito"/>
              </a:rPr>
              <a:t>around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world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focusing </a:t>
            </a:r>
            <a:r>
              <a:rPr sz="3200" dirty="0">
                <a:latin typeface="Carlito"/>
                <a:cs typeface="Carlito"/>
              </a:rPr>
              <a:t>on the </a:t>
            </a:r>
            <a:r>
              <a:rPr sz="3200" spc="-20" dirty="0">
                <a:latin typeface="Carlito"/>
                <a:cs typeface="Carlito"/>
              </a:rPr>
              <a:t>hottest  </a:t>
            </a:r>
            <a:r>
              <a:rPr sz="3200" spc="-5" dirty="0">
                <a:latin typeface="Carlito"/>
                <a:cs typeface="Carlito"/>
              </a:rPr>
              <a:t>regions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of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conflict.	Founded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1996,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5" dirty="0">
                <a:latin typeface="Carlito"/>
                <a:cs typeface="Carlito"/>
              </a:rPr>
              <a:t>based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5" dirty="0">
                <a:latin typeface="Carlito"/>
                <a:cs typeface="Carlito"/>
              </a:rPr>
              <a:t>Qatar, </a:t>
            </a:r>
            <a:r>
              <a:rPr sz="3200" dirty="0">
                <a:latin typeface="Carlito"/>
                <a:cs typeface="Carlito"/>
              </a:rPr>
              <a:t>the Al </a:t>
            </a:r>
            <a:r>
              <a:rPr sz="3200" spc="-20" dirty="0">
                <a:latin typeface="Carlito"/>
                <a:cs typeface="Carlito"/>
              </a:rPr>
              <a:t>Jazeera </a:t>
            </a:r>
            <a:r>
              <a:rPr sz="3200" spc="-10" dirty="0">
                <a:latin typeface="Carlito"/>
                <a:cs typeface="Carlito"/>
              </a:rPr>
              <a:t>news network </a:t>
            </a:r>
            <a:r>
              <a:rPr sz="3200" dirty="0">
                <a:latin typeface="Carlito"/>
                <a:cs typeface="Carlito"/>
              </a:rPr>
              <a:t>is  the </a:t>
            </a:r>
            <a:r>
              <a:rPr sz="3200" spc="-25" dirty="0">
                <a:latin typeface="Carlito"/>
                <a:cs typeface="Carlito"/>
              </a:rPr>
              <a:t>fastest </a:t>
            </a:r>
            <a:r>
              <a:rPr sz="3200" spc="-10" dirty="0">
                <a:latin typeface="Carlito"/>
                <a:cs typeface="Carlito"/>
              </a:rPr>
              <a:t>growing network </a:t>
            </a:r>
            <a:r>
              <a:rPr sz="3200" dirty="0">
                <a:latin typeface="Carlito"/>
                <a:cs typeface="Carlito"/>
              </a:rPr>
              <a:t>among </a:t>
            </a:r>
            <a:r>
              <a:rPr sz="3200" spc="-15" dirty="0">
                <a:latin typeface="Carlito"/>
                <a:cs typeface="Carlito"/>
              </a:rPr>
              <a:t>Arab  </a:t>
            </a:r>
            <a:r>
              <a:rPr sz="3200" spc="-5" dirty="0">
                <a:latin typeface="Carlito"/>
                <a:cs typeface="Carlito"/>
              </a:rPr>
              <a:t>communities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Arabic </a:t>
            </a:r>
            <a:r>
              <a:rPr sz="3200" spc="-5" dirty="0">
                <a:latin typeface="Carlito"/>
                <a:cs typeface="Carlito"/>
              </a:rPr>
              <a:t>speaking people  </a:t>
            </a:r>
            <a:r>
              <a:rPr sz="3200" spc="-10" dirty="0">
                <a:latin typeface="Carlito"/>
                <a:cs typeface="Carlito"/>
              </a:rPr>
              <a:t>around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world.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</a:t>
            </a:r>
            <a:r>
              <a:rPr spc="-60" dirty="0"/>
              <a:t>r</a:t>
            </a:r>
            <a:r>
              <a:rPr spc="-5" dirty="0"/>
              <a:t>og</a:t>
            </a:r>
            <a:r>
              <a:rPr spc="-95" dirty="0"/>
              <a:t>r</a:t>
            </a:r>
            <a:r>
              <a:rPr spc="-5" dirty="0"/>
              <a:t>ams: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8059420" cy="414147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2413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latin typeface="Carlito"/>
                <a:cs typeface="Carlito"/>
              </a:rPr>
              <a:t>Programs </a:t>
            </a:r>
            <a:r>
              <a:rPr sz="2700" spc="-5" dirty="0">
                <a:latin typeface="Carlito"/>
                <a:cs typeface="Carlito"/>
              </a:rPr>
              <a:t>on </a:t>
            </a:r>
            <a:r>
              <a:rPr sz="2700" dirty="0">
                <a:latin typeface="Carlito"/>
                <a:cs typeface="Carlito"/>
              </a:rPr>
              <a:t>Al </a:t>
            </a:r>
            <a:r>
              <a:rPr sz="2700" spc="-20" dirty="0">
                <a:latin typeface="Carlito"/>
                <a:cs typeface="Carlito"/>
              </a:rPr>
              <a:t>Jazeera </a:t>
            </a:r>
            <a:r>
              <a:rPr sz="2700" spc="-15" dirty="0">
                <a:latin typeface="Carlito"/>
                <a:cs typeface="Carlito"/>
              </a:rPr>
              <a:t>are devoted to </a:t>
            </a:r>
            <a:r>
              <a:rPr sz="2700" spc="-10" dirty="0">
                <a:latin typeface="Carlito"/>
                <a:cs typeface="Carlito"/>
              </a:rPr>
              <a:t>various topics </a:t>
            </a:r>
            <a:r>
              <a:rPr sz="2700" spc="-5" dirty="0">
                <a:latin typeface="Carlito"/>
                <a:cs typeface="Carlito"/>
              </a:rPr>
              <a:t>of  </a:t>
            </a:r>
            <a:r>
              <a:rPr sz="2700" spc="-10" dirty="0">
                <a:latin typeface="Carlito"/>
                <a:cs typeface="Carlito"/>
              </a:rPr>
              <a:t>relevance </a:t>
            </a:r>
            <a:r>
              <a:rPr sz="2700" spc="-15" dirty="0">
                <a:latin typeface="Carlito"/>
                <a:cs typeface="Carlito"/>
              </a:rPr>
              <a:t>to </a:t>
            </a:r>
            <a:r>
              <a:rPr sz="2700" dirty="0">
                <a:latin typeface="Carlito"/>
                <a:cs typeface="Carlito"/>
              </a:rPr>
              <a:t>the </a:t>
            </a:r>
            <a:r>
              <a:rPr sz="2700" spc="-15" dirty="0">
                <a:latin typeface="Carlito"/>
                <a:cs typeface="Carlito"/>
              </a:rPr>
              <a:t>Arabic </a:t>
            </a:r>
            <a:r>
              <a:rPr sz="2700" spc="-5" dirty="0">
                <a:latin typeface="Carlito"/>
                <a:cs typeface="Carlito"/>
              </a:rPr>
              <a:t>audience. </a:t>
            </a:r>
            <a:r>
              <a:rPr sz="2700" dirty="0">
                <a:latin typeface="Carlito"/>
                <a:cs typeface="Carlito"/>
              </a:rPr>
              <a:t>While the </a:t>
            </a:r>
            <a:r>
              <a:rPr sz="2700" spc="-20" dirty="0">
                <a:latin typeface="Carlito"/>
                <a:cs typeface="Carlito"/>
              </a:rPr>
              <a:t>programs  offered </a:t>
            </a:r>
            <a:r>
              <a:rPr sz="2700" dirty="0">
                <a:latin typeface="Carlito"/>
                <a:cs typeface="Carlito"/>
              </a:rPr>
              <a:t>mainly </a:t>
            </a:r>
            <a:r>
              <a:rPr sz="2700" spc="-15" dirty="0">
                <a:latin typeface="Carlito"/>
                <a:cs typeface="Carlito"/>
              </a:rPr>
              <a:t>focus </a:t>
            </a:r>
            <a:r>
              <a:rPr sz="2700" spc="-5" dirty="0">
                <a:latin typeface="Carlito"/>
                <a:cs typeface="Carlito"/>
              </a:rPr>
              <a:t>on </a:t>
            </a:r>
            <a:r>
              <a:rPr sz="2700" dirty="0">
                <a:latin typeface="Carlito"/>
                <a:cs typeface="Carlito"/>
              </a:rPr>
              <a:t>global </a:t>
            </a:r>
            <a:r>
              <a:rPr sz="2700" spc="-10" dirty="0">
                <a:latin typeface="Carlito"/>
                <a:cs typeface="Carlito"/>
              </a:rPr>
              <a:t>news </a:t>
            </a:r>
            <a:r>
              <a:rPr sz="2700" dirty="0">
                <a:latin typeface="Carlito"/>
                <a:cs typeface="Carlito"/>
              </a:rPr>
              <a:t>and </a:t>
            </a:r>
            <a:r>
              <a:rPr sz="2700" spc="-10" dirty="0">
                <a:latin typeface="Carlito"/>
                <a:cs typeface="Carlito"/>
              </a:rPr>
              <a:t>events </a:t>
            </a:r>
            <a:r>
              <a:rPr sz="2700" spc="-5" dirty="0">
                <a:latin typeface="Carlito"/>
                <a:cs typeface="Carlito"/>
              </a:rPr>
              <a:t>of </a:t>
            </a:r>
            <a:r>
              <a:rPr sz="2700" dirty="0">
                <a:latin typeface="Carlito"/>
                <a:cs typeface="Carlito"/>
              </a:rPr>
              <a:t>the  </a:t>
            </a:r>
            <a:r>
              <a:rPr sz="2700" spc="-60" dirty="0">
                <a:latin typeface="Carlito"/>
                <a:cs typeface="Carlito"/>
              </a:rPr>
              <a:t>day, </a:t>
            </a:r>
            <a:r>
              <a:rPr sz="2700" spc="-5" dirty="0">
                <a:latin typeface="Carlito"/>
                <a:cs typeface="Carlito"/>
              </a:rPr>
              <a:t>they </a:t>
            </a:r>
            <a:r>
              <a:rPr sz="2700" dirty="0">
                <a:latin typeface="Carlito"/>
                <a:cs typeface="Carlito"/>
              </a:rPr>
              <a:t>also </a:t>
            </a:r>
            <a:r>
              <a:rPr sz="2700" spc="-20" dirty="0">
                <a:latin typeface="Carlito"/>
                <a:cs typeface="Carlito"/>
              </a:rPr>
              <a:t>offer </a:t>
            </a:r>
            <a:r>
              <a:rPr sz="2700" dirty="0">
                <a:latin typeface="Carlito"/>
                <a:cs typeface="Carlito"/>
              </a:rPr>
              <a:t>an </a:t>
            </a:r>
            <a:r>
              <a:rPr sz="2700" spc="-5" dirty="0">
                <a:latin typeface="Carlito"/>
                <a:cs typeface="Carlito"/>
              </a:rPr>
              <a:t>assortment of </a:t>
            </a:r>
            <a:r>
              <a:rPr sz="2700" spc="-20" dirty="0">
                <a:latin typeface="Carlito"/>
                <a:cs typeface="Carlito"/>
              </a:rPr>
              <a:t>programs  </a:t>
            </a:r>
            <a:r>
              <a:rPr sz="2700" spc="-10" dirty="0">
                <a:latin typeface="Carlito"/>
                <a:cs typeface="Carlito"/>
              </a:rPr>
              <a:t>covering </a:t>
            </a:r>
            <a:r>
              <a:rPr sz="2700" dirty="0">
                <a:latin typeface="Carlito"/>
                <a:cs typeface="Carlito"/>
              </a:rPr>
              <a:t>a </a:t>
            </a:r>
            <a:r>
              <a:rPr sz="2700" spc="-20" dirty="0">
                <a:latin typeface="Carlito"/>
                <a:cs typeface="Carlito"/>
              </a:rPr>
              <a:t>range </a:t>
            </a:r>
            <a:r>
              <a:rPr sz="2700" spc="-5" dirty="0">
                <a:latin typeface="Carlito"/>
                <a:cs typeface="Carlito"/>
              </a:rPr>
              <a:t>of topics.</a:t>
            </a:r>
            <a:endParaRPr sz="270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6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30" dirty="0">
                <a:latin typeface="Times New Roman"/>
                <a:cs typeface="Times New Roman"/>
              </a:rPr>
              <a:t>With </a:t>
            </a:r>
            <a:r>
              <a:rPr sz="2700" dirty="0">
                <a:latin typeface="Times New Roman"/>
                <a:cs typeface="Times New Roman"/>
              </a:rPr>
              <a:t>programming focusing primarily on news  coverage and analysis, the station has earned the</a:t>
            </a:r>
            <a:r>
              <a:rPr sz="2700" spc="-10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loyalty  of a </a:t>
            </a:r>
            <a:r>
              <a:rPr sz="2700" spc="-10" dirty="0">
                <a:latin typeface="Times New Roman"/>
                <a:cs typeface="Times New Roman"/>
              </a:rPr>
              <a:t>large </a:t>
            </a:r>
            <a:r>
              <a:rPr sz="2700" dirty="0">
                <a:latin typeface="Times New Roman"/>
                <a:cs typeface="Times New Roman"/>
              </a:rPr>
              <a:t>audience. It has also earned the </a:t>
            </a:r>
            <a:r>
              <a:rPr sz="2700" spc="-5" dirty="0">
                <a:latin typeface="Times New Roman"/>
                <a:cs typeface="Times New Roman"/>
              </a:rPr>
              <a:t>enmity </a:t>
            </a:r>
            <a:r>
              <a:rPr sz="2700" dirty="0">
                <a:latin typeface="Times New Roman"/>
                <a:cs typeface="Times New Roman"/>
              </a:rPr>
              <a:t>of  various critics who </a:t>
            </a:r>
            <a:r>
              <a:rPr sz="2700" spc="-10" dirty="0">
                <a:latin typeface="Times New Roman"/>
                <a:cs typeface="Times New Roman"/>
              </a:rPr>
              <a:t>argue </a:t>
            </a:r>
            <a:r>
              <a:rPr sz="2700" dirty="0">
                <a:latin typeface="Times New Roman"/>
                <a:cs typeface="Times New Roman"/>
              </a:rPr>
              <a:t>that </a:t>
            </a:r>
            <a:r>
              <a:rPr sz="2700" spc="-5" dirty="0">
                <a:latin typeface="Times New Roman"/>
                <a:cs typeface="Times New Roman"/>
              </a:rPr>
              <a:t>Al </a:t>
            </a:r>
            <a:r>
              <a:rPr sz="2700" dirty="0">
                <a:latin typeface="Times New Roman"/>
                <a:cs typeface="Times New Roman"/>
              </a:rPr>
              <a:t>Jazeera </a:t>
            </a:r>
            <a:r>
              <a:rPr sz="2700" spc="-5" dirty="0">
                <a:latin typeface="Times New Roman"/>
                <a:cs typeface="Times New Roman"/>
              </a:rPr>
              <a:t>is </a:t>
            </a:r>
            <a:r>
              <a:rPr sz="2700" dirty="0">
                <a:latin typeface="Times New Roman"/>
                <a:cs typeface="Times New Roman"/>
              </a:rPr>
              <a:t>overly  sensational, with a bent on showing bloody footage  </a:t>
            </a:r>
            <a:r>
              <a:rPr sz="2700" spc="-5" dirty="0">
                <a:latin typeface="Times New Roman"/>
                <a:cs typeface="Times New Roman"/>
              </a:rPr>
              <a:t>from </a:t>
            </a:r>
            <a:r>
              <a:rPr sz="2700" dirty="0">
                <a:latin typeface="Times New Roman"/>
                <a:cs typeface="Times New Roman"/>
              </a:rPr>
              <a:t>war zones as </a:t>
            </a:r>
            <a:r>
              <a:rPr sz="2700" spc="-5" dirty="0">
                <a:latin typeface="Times New Roman"/>
                <a:cs typeface="Times New Roman"/>
              </a:rPr>
              <a:t>well </a:t>
            </a:r>
            <a:r>
              <a:rPr sz="2700" dirty="0">
                <a:latin typeface="Times New Roman"/>
                <a:cs typeface="Times New Roman"/>
              </a:rPr>
              <a:t>as giving coverage to violent  groups.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6069" y="192150"/>
            <a:ext cx="49911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Organization </a:t>
            </a:r>
            <a:r>
              <a:rPr spc="-5" dirty="0"/>
              <a:t>&amp;</a:t>
            </a:r>
            <a:r>
              <a:rPr spc="35" dirty="0"/>
              <a:t> </a:t>
            </a:r>
            <a:r>
              <a:rPr spc="-5" dirty="0"/>
              <a:t>Funding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8034020" cy="3641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The original </a:t>
            </a:r>
            <a:r>
              <a:rPr sz="1800" spc="-5" dirty="0">
                <a:latin typeface="Times New Roman"/>
                <a:cs typeface="Times New Roman"/>
              </a:rPr>
              <a:t>Al </a:t>
            </a:r>
            <a:r>
              <a:rPr sz="1800" dirty="0">
                <a:latin typeface="Times New Roman"/>
                <a:cs typeface="Times New Roman"/>
              </a:rPr>
              <a:t>Jazeera channel </a:t>
            </a:r>
            <a:r>
              <a:rPr sz="1800" spc="-5" dirty="0">
                <a:latin typeface="Times New Roman"/>
                <a:cs typeface="Times New Roman"/>
              </a:rPr>
              <a:t>was </a:t>
            </a:r>
            <a:r>
              <a:rPr sz="1800" dirty="0">
                <a:latin typeface="Times New Roman"/>
                <a:cs typeface="Times New Roman"/>
              </a:rPr>
              <a:t>started in 1996 </a:t>
            </a:r>
            <a:r>
              <a:rPr sz="1800" spc="-5" dirty="0">
                <a:latin typeface="Times New Roman"/>
                <a:cs typeface="Times New Roman"/>
              </a:rPr>
              <a:t>with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US$150 </a:t>
            </a:r>
            <a:r>
              <a:rPr sz="1800" dirty="0">
                <a:latin typeface="Times New Roman"/>
                <a:cs typeface="Times New Roman"/>
              </a:rPr>
              <a:t>million grant  from the </a:t>
            </a:r>
            <a:r>
              <a:rPr sz="1800" spc="-5" dirty="0">
                <a:latin typeface="Times New Roman"/>
                <a:cs typeface="Times New Roman"/>
              </a:rPr>
              <a:t>Emir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15" dirty="0">
                <a:latin typeface="Times New Roman"/>
                <a:cs typeface="Times New Roman"/>
              </a:rPr>
              <a:t>Qatar, </a:t>
            </a:r>
            <a:r>
              <a:rPr sz="1800" spc="-5" dirty="0">
                <a:latin typeface="Times New Roman"/>
                <a:cs typeface="Times New Roman"/>
              </a:rPr>
              <a:t>Sheikh </a:t>
            </a:r>
            <a:r>
              <a:rPr sz="1800" dirty="0">
                <a:latin typeface="Times New Roman"/>
                <a:cs typeface="Times New Roman"/>
              </a:rPr>
              <a:t>Hamad bin Khalifa The channel began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broadcasting  in late 1996, </a:t>
            </a:r>
            <a:r>
              <a:rPr sz="1800" spc="-5" dirty="0">
                <a:latin typeface="Times New Roman"/>
                <a:cs typeface="Times New Roman"/>
              </a:rPr>
              <a:t>with many </a:t>
            </a:r>
            <a:r>
              <a:rPr sz="1800" spc="-10" dirty="0">
                <a:latin typeface="Times New Roman"/>
                <a:cs typeface="Times New Roman"/>
              </a:rPr>
              <a:t>staff </a:t>
            </a:r>
            <a:r>
              <a:rPr sz="1800" dirty="0">
                <a:latin typeface="Times New Roman"/>
                <a:cs typeface="Times New Roman"/>
              </a:rPr>
              <a:t>joining from the BBC </a:t>
            </a:r>
            <a:r>
              <a:rPr sz="1800" spc="-30" dirty="0">
                <a:latin typeface="Times New Roman"/>
                <a:cs typeface="Times New Roman"/>
              </a:rPr>
              <a:t>World </a:t>
            </a:r>
            <a:r>
              <a:rPr sz="1800" dirty="0">
                <a:latin typeface="Times New Roman"/>
                <a:cs typeface="Times New Roman"/>
              </a:rPr>
              <a:t>Service's Saudi-co-  owned Arabic language TV station, which had shut down in April 1996 after </a:t>
            </a:r>
            <a:r>
              <a:rPr sz="1800" spc="-5" dirty="0">
                <a:latin typeface="Times New Roman"/>
                <a:cs typeface="Times New Roman"/>
              </a:rPr>
              <a:t>two  </a:t>
            </a:r>
            <a:r>
              <a:rPr sz="1800" dirty="0">
                <a:latin typeface="Times New Roman"/>
                <a:cs typeface="Times New Roman"/>
              </a:rPr>
              <a:t>years of operation because of </a:t>
            </a:r>
            <a:r>
              <a:rPr sz="1800" spc="-5" dirty="0">
                <a:latin typeface="Times New Roman"/>
                <a:cs typeface="Times New Roman"/>
              </a:rPr>
              <a:t>censorship </a:t>
            </a:r>
            <a:r>
              <a:rPr sz="1800" dirty="0">
                <a:latin typeface="Times New Roman"/>
                <a:cs typeface="Times New Roman"/>
              </a:rPr>
              <a:t>demands by the Saudi Arabian  </a:t>
            </a:r>
            <a:r>
              <a:rPr sz="1800" spc="-5" dirty="0">
                <a:latin typeface="Times New Roman"/>
                <a:cs typeface="Times New Roman"/>
              </a:rPr>
              <a:t>government.</a:t>
            </a:r>
            <a:endParaRPr sz="1800">
              <a:latin typeface="Times New Roman"/>
              <a:cs typeface="Times New Roman"/>
            </a:endParaRPr>
          </a:p>
          <a:p>
            <a:pPr marL="355600" marR="58419" indent="-342900">
              <a:lnSpc>
                <a:spcPct val="100099"/>
              </a:lnSpc>
              <a:spcBef>
                <a:spcPts val="3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800" spc="-10" dirty="0">
                <a:latin typeface="Carlito"/>
                <a:cs typeface="Carlito"/>
              </a:rPr>
              <a:t>Following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5" dirty="0">
                <a:latin typeface="Carlito"/>
                <a:cs typeface="Carlito"/>
              </a:rPr>
              <a:t>initial </a:t>
            </a:r>
            <a:r>
              <a:rPr sz="1800" dirty="0">
                <a:latin typeface="Carlito"/>
                <a:cs typeface="Carlito"/>
              </a:rPr>
              <a:t>US$ 150 </a:t>
            </a:r>
            <a:r>
              <a:rPr sz="1800" spc="-5" dirty="0">
                <a:latin typeface="Carlito"/>
                <a:cs typeface="Carlito"/>
              </a:rPr>
              <a:t>million </a:t>
            </a:r>
            <a:r>
              <a:rPr sz="1800" spc="-10" dirty="0">
                <a:latin typeface="Carlito"/>
                <a:cs typeface="Carlito"/>
              </a:rPr>
              <a:t>grant from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5" dirty="0">
                <a:latin typeface="Carlito"/>
                <a:cs typeface="Carlito"/>
              </a:rPr>
              <a:t>Emir of </a:t>
            </a:r>
            <a:r>
              <a:rPr sz="1800" spc="-35" dirty="0">
                <a:latin typeface="Carlito"/>
                <a:cs typeface="Carlito"/>
              </a:rPr>
              <a:t>Qatar, </a:t>
            </a:r>
            <a:r>
              <a:rPr sz="1800" dirty="0">
                <a:latin typeface="Carlito"/>
                <a:cs typeface="Carlito"/>
              </a:rPr>
              <a:t>Al </a:t>
            </a:r>
            <a:r>
              <a:rPr sz="1800" spc="-15" dirty="0">
                <a:latin typeface="Carlito"/>
                <a:cs typeface="Carlito"/>
              </a:rPr>
              <a:t>Jazeera </a:t>
            </a:r>
            <a:r>
              <a:rPr sz="1800" spc="-5" dirty="0">
                <a:latin typeface="Carlito"/>
                <a:cs typeface="Carlito"/>
              </a:rPr>
              <a:t>had  aimed </a:t>
            </a:r>
            <a:r>
              <a:rPr sz="1800" spc="-10" dirty="0">
                <a:latin typeface="Carlito"/>
                <a:cs typeface="Carlito"/>
              </a:rPr>
              <a:t>to become </a:t>
            </a:r>
            <a:r>
              <a:rPr sz="1800" spc="-5" dirty="0">
                <a:latin typeface="Carlito"/>
                <a:cs typeface="Carlito"/>
              </a:rPr>
              <a:t>self-sufficient </a:t>
            </a:r>
            <a:r>
              <a:rPr sz="1800" spc="-10" dirty="0">
                <a:latin typeface="Carlito"/>
                <a:cs typeface="Carlito"/>
              </a:rPr>
              <a:t>through </a:t>
            </a:r>
            <a:r>
              <a:rPr sz="1800" spc="-5" dirty="0">
                <a:latin typeface="Carlito"/>
                <a:cs typeface="Carlito"/>
              </a:rPr>
              <a:t>advertising </a:t>
            </a:r>
            <a:r>
              <a:rPr sz="1800" spc="-10" dirty="0">
                <a:latin typeface="Carlito"/>
                <a:cs typeface="Carlito"/>
              </a:rPr>
              <a:t>by </a:t>
            </a:r>
            <a:r>
              <a:rPr sz="1800" spc="-5" dirty="0">
                <a:latin typeface="Carlito"/>
                <a:cs typeface="Carlito"/>
              </a:rPr>
              <a:t>2001, but </a:t>
            </a:r>
            <a:r>
              <a:rPr sz="1800" dirty="0">
                <a:latin typeface="Carlito"/>
                <a:cs typeface="Carlito"/>
              </a:rPr>
              <a:t>when </a:t>
            </a:r>
            <a:r>
              <a:rPr sz="1800" spc="-5" dirty="0">
                <a:latin typeface="Carlito"/>
                <a:cs typeface="Carlito"/>
              </a:rPr>
              <a:t>this </a:t>
            </a:r>
            <a:r>
              <a:rPr sz="1800" spc="-10" dirty="0">
                <a:latin typeface="Carlito"/>
                <a:cs typeface="Carlito"/>
              </a:rPr>
              <a:t>failed  to </a:t>
            </a:r>
            <a:r>
              <a:rPr sz="1800" spc="-35" dirty="0">
                <a:latin typeface="Carlito"/>
                <a:cs typeface="Carlito"/>
              </a:rPr>
              <a:t>occur, </a:t>
            </a:r>
            <a:r>
              <a:rPr sz="1800" dirty="0">
                <a:latin typeface="Carlito"/>
                <a:cs typeface="Carlito"/>
              </a:rPr>
              <a:t>the </a:t>
            </a:r>
            <a:r>
              <a:rPr sz="1800" spc="-5" dirty="0">
                <a:latin typeface="Carlito"/>
                <a:cs typeface="Carlito"/>
              </a:rPr>
              <a:t>Emir agreed </a:t>
            </a:r>
            <a:r>
              <a:rPr sz="1800" spc="-10" dirty="0">
                <a:latin typeface="Carlito"/>
                <a:cs typeface="Carlito"/>
              </a:rPr>
              <a:t>to continue </a:t>
            </a:r>
            <a:r>
              <a:rPr sz="1800" spc="-5" dirty="0">
                <a:latin typeface="Carlito"/>
                <a:cs typeface="Carlito"/>
              </a:rPr>
              <a:t>subsidizing it on </a:t>
            </a:r>
            <a:r>
              <a:rPr sz="1800" dirty="0">
                <a:latin typeface="Carlito"/>
                <a:cs typeface="Carlito"/>
              </a:rPr>
              <a:t>a </a:t>
            </a:r>
            <a:r>
              <a:rPr sz="1800" spc="-5" dirty="0">
                <a:latin typeface="Carlito"/>
                <a:cs typeface="Carlito"/>
              </a:rPr>
              <a:t>year-by-year basis </a:t>
            </a:r>
            <a:r>
              <a:rPr sz="1800" spc="-10" dirty="0">
                <a:latin typeface="Carlito"/>
                <a:cs typeface="Carlito"/>
              </a:rPr>
              <a:t>(US$30  </a:t>
            </a:r>
            <a:r>
              <a:rPr sz="1800" spc="-5" dirty="0">
                <a:latin typeface="Carlito"/>
                <a:cs typeface="Carlito"/>
              </a:rPr>
              <a:t>million in </a:t>
            </a:r>
            <a:r>
              <a:rPr sz="1800" dirty="0">
                <a:latin typeface="Carlito"/>
                <a:cs typeface="Carlito"/>
              </a:rPr>
              <a:t>2004, </a:t>
            </a:r>
            <a:r>
              <a:rPr sz="1800" spc="-10" dirty="0">
                <a:latin typeface="Carlito"/>
                <a:cs typeface="Carlito"/>
              </a:rPr>
              <a:t>according to </a:t>
            </a:r>
            <a:r>
              <a:rPr sz="1800" spc="-5" dirty="0">
                <a:latin typeface="Carlito"/>
                <a:cs typeface="Carlito"/>
              </a:rPr>
              <a:t>Arnaud de </a:t>
            </a:r>
            <a:r>
              <a:rPr sz="1800" spc="-10" dirty="0">
                <a:latin typeface="Carlito"/>
                <a:cs typeface="Carlito"/>
              </a:rPr>
              <a:t>Borchgrave. </a:t>
            </a:r>
            <a:r>
              <a:rPr sz="1800" spc="-5" dirty="0">
                <a:latin typeface="Carlito"/>
                <a:cs typeface="Carlito"/>
              </a:rPr>
              <a:t>Other major </a:t>
            </a:r>
            <a:r>
              <a:rPr sz="1800" spc="-10" dirty="0">
                <a:latin typeface="Carlito"/>
                <a:cs typeface="Carlito"/>
              </a:rPr>
              <a:t>sources </a:t>
            </a:r>
            <a:r>
              <a:rPr sz="1800" spc="-5" dirty="0">
                <a:latin typeface="Carlito"/>
                <a:cs typeface="Carlito"/>
              </a:rPr>
              <a:t>of  </a:t>
            </a:r>
            <a:r>
              <a:rPr sz="1800" spc="-10" dirty="0">
                <a:latin typeface="Carlito"/>
                <a:cs typeface="Carlito"/>
              </a:rPr>
              <a:t>income </a:t>
            </a:r>
            <a:r>
              <a:rPr sz="1800" spc="-5" dirty="0">
                <a:latin typeface="Carlito"/>
                <a:cs typeface="Carlito"/>
              </a:rPr>
              <a:t>include advertising, cable subscription </a:t>
            </a:r>
            <a:r>
              <a:rPr sz="1800" spc="-10" dirty="0">
                <a:latin typeface="Carlito"/>
                <a:cs typeface="Carlito"/>
              </a:rPr>
              <a:t>fees, broadcasting </a:t>
            </a:r>
            <a:r>
              <a:rPr sz="1800" spc="-5" dirty="0">
                <a:latin typeface="Carlito"/>
                <a:cs typeface="Carlito"/>
              </a:rPr>
              <a:t>deals with other  companies, </a:t>
            </a:r>
            <a:r>
              <a:rPr sz="1800" dirty="0">
                <a:latin typeface="Carlito"/>
                <a:cs typeface="Carlito"/>
              </a:rPr>
              <a:t>and </a:t>
            </a:r>
            <a:r>
              <a:rPr sz="1800" spc="-5" dirty="0">
                <a:latin typeface="Carlito"/>
                <a:cs typeface="Carlito"/>
              </a:rPr>
              <a:t>sale of </a:t>
            </a:r>
            <a:r>
              <a:rPr sz="1800" spc="-15" dirty="0">
                <a:latin typeface="Carlito"/>
                <a:cs typeface="Carlito"/>
              </a:rPr>
              <a:t>footage. </a:t>
            </a:r>
            <a:r>
              <a:rPr sz="1800" dirty="0">
                <a:latin typeface="Carlito"/>
                <a:cs typeface="Carlito"/>
              </a:rPr>
              <a:t>In 2000, </a:t>
            </a:r>
            <a:r>
              <a:rPr sz="1800" spc="-5" dirty="0">
                <a:latin typeface="Carlito"/>
                <a:cs typeface="Carlito"/>
              </a:rPr>
              <a:t>advertising </a:t>
            </a:r>
            <a:r>
              <a:rPr sz="1800" spc="-10" dirty="0">
                <a:latin typeface="Carlito"/>
                <a:cs typeface="Carlito"/>
              </a:rPr>
              <a:t>accounted </a:t>
            </a:r>
            <a:r>
              <a:rPr sz="1800" spc="-15" dirty="0">
                <a:latin typeface="Carlito"/>
                <a:cs typeface="Carlito"/>
              </a:rPr>
              <a:t>for </a:t>
            </a:r>
            <a:r>
              <a:rPr sz="1800" dirty="0">
                <a:latin typeface="Carlito"/>
                <a:cs typeface="Carlito"/>
              </a:rPr>
              <a:t>40% </a:t>
            </a:r>
            <a:r>
              <a:rPr sz="1800" spc="-5" dirty="0">
                <a:latin typeface="Carlito"/>
                <a:cs typeface="Carlito"/>
              </a:rPr>
              <a:t>of </a:t>
            </a:r>
            <a:r>
              <a:rPr sz="1800" dirty="0">
                <a:latin typeface="Carlito"/>
                <a:cs typeface="Carlito"/>
              </a:rPr>
              <a:t>the  </a:t>
            </a:r>
            <a:r>
              <a:rPr sz="1800" spc="-15" dirty="0">
                <a:latin typeface="Carlito"/>
                <a:cs typeface="Carlito"/>
              </a:rPr>
              <a:t>station's</a:t>
            </a:r>
            <a:r>
              <a:rPr sz="1800" spc="-10" dirty="0">
                <a:latin typeface="Carlito"/>
                <a:cs typeface="Carlito"/>
              </a:rPr>
              <a:t> revenue.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0</TotalTime>
  <Words>404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BlackTie</vt:lpstr>
      <vt:lpstr>PowerPoint Presentation</vt:lpstr>
      <vt:lpstr>Profile:</vt:lpstr>
      <vt:lpstr>PowerPoint Presentation</vt:lpstr>
      <vt:lpstr>History:</vt:lpstr>
      <vt:lpstr>Programs:</vt:lpstr>
      <vt:lpstr>Organization &amp; Funding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92320</dc:creator>
  <cp:lastModifiedBy>923206035640</cp:lastModifiedBy>
  <cp:revision>1</cp:revision>
  <dcterms:created xsi:type="dcterms:W3CDTF">2020-05-03T17:20:35Z</dcterms:created>
  <dcterms:modified xsi:type="dcterms:W3CDTF">2020-05-03T17:21:35Z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2017-08-08T00:00:00Z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2020-05-03T00:00:00Z</vt:filetime>
  </property>
</Properties>
</file>