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7"/>
  </p:notesMasterIdLst>
  <p:sldIdLst>
    <p:sldId id="256" r:id="rId2"/>
    <p:sldId id="257" r:id="rId3"/>
    <p:sldId id="259" r:id="rId4"/>
    <p:sldId id="280" r:id="rId5"/>
    <p:sldId id="279" r:id="rId6"/>
    <p:sldId id="262" r:id="rId7"/>
    <p:sldId id="263" r:id="rId8"/>
    <p:sldId id="264" r:id="rId9"/>
    <p:sldId id="265" r:id="rId10"/>
    <p:sldId id="266" r:id="rId11"/>
    <p:sldId id="268" r:id="rId12"/>
    <p:sldId id="267" r:id="rId13"/>
    <p:sldId id="270" r:id="rId14"/>
    <p:sldId id="271" r:id="rId15"/>
    <p:sldId id="272" r:id="rId16"/>
    <p:sldId id="273" r:id="rId17"/>
    <p:sldId id="274" r:id="rId18"/>
    <p:sldId id="275" r:id="rId19"/>
    <p:sldId id="276" r:id="rId20"/>
    <p:sldId id="278" r:id="rId21"/>
    <p:sldId id="285"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1" d="100"/>
          <a:sy n="61"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2E779-984D-41D3-82D8-DB6FFD60986A}" type="datetimeFigureOut">
              <a:rPr lang="en-US" smtClean="0"/>
              <a:t>26-Oct-20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392D5-AF46-44CB-BA5F-9F5BB6D91EC6}" type="slidenum">
              <a:rPr lang="en-US" smtClean="0"/>
              <a:t>‹#›</a:t>
            </a:fld>
            <a:endParaRPr lang="en-US"/>
          </a:p>
        </p:txBody>
      </p:sp>
    </p:spTree>
    <p:extLst>
      <p:ext uri="{BB962C8B-B14F-4D97-AF65-F5344CB8AC3E}">
        <p14:creationId xmlns:p14="http://schemas.microsoft.com/office/powerpoint/2010/main" val="208914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392D5-AF46-44CB-BA5F-9F5BB6D91EC6}" type="slidenum">
              <a:rPr lang="en-US" smtClean="0"/>
              <a:t>1</a:t>
            </a:fld>
            <a:endParaRPr lang="en-US"/>
          </a:p>
        </p:txBody>
      </p:sp>
    </p:spTree>
    <p:extLst>
      <p:ext uri="{BB962C8B-B14F-4D97-AF65-F5344CB8AC3E}">
        <p14:creationId xmlns:p14="http://schemas.microsoft.com/office/powerpoint/2010/main" val="278287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392D5-AF46-44CB-BA5F-9F5BB6D91EC6}" type="slidenum">
              <a:rPr lang="en-US" smtClean="0"/>
              <a:t>2</a:t>
            </a:fld>
            <a:endParaRPr lang="en-US"/>
          </a:p>
        </p:txBody>
      </p:sp>
    </p:spTree>
    <p:extLst>
      <p:ext uri="{BB962C8B-B14F-4D97-AF65-F5344CB8AC3E}">
        <p14:creationId xmlns:p14="http://schemas.microsoft.com/office/powerpoint/2010/main" val="284689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FTP</a:t>
            </a:r>
          </a:p>
          <a:p>
            <a:r>
              <a:rPr lang="en-US" dirty="0" smtClean="0"/>
              <a:t>Example: </a:t>
            </a:r>
            <a:r>
              <a:rPr lang="en-US" dirty="0" err="1" smtClean="0"/>
              <a:t>Filezilla</a:t>
            </a:r>
            <a:endParaRPr lang="en-US" dirty="0" smtClean="0"/>
          </a:p>
          <a:p>
            <a:endParaRPr lang="en-US" dirty="0" smtClean="0"/>
          </a:p>
          <a:p>
            <a:r>
              <a:rPr lang="en-US" dirty="0" smtClean="0"/>
              <a:t>Chatting and Instant</a:t>
            </a:r>
            <a:r>
              <a:rPr lang="en-US" baseline="0" dirty="0" smtClean="0"/>
              <a:t> Messaging </a:t>
            </a:r>
          </a:p>
          <a:p>
            <a:r>
              <a:rPr lang="en-US" sz="1200" b="1" i="0" kern="1200" dirty="0" smtClean="0">
                <a:solidFill>
                  <a:schemeClr val="tx1"/>
                </a:solidFill>
                <a:effectLst/>
                <a:latin typeface="+mn-lt"/>
                <a:ea typeface="+mn-ea"/>
                <a:cs typeface="+mn-cs"/>
              </a:rPr>
              <a:t>Instant messaging</a:t>
            </a:r>
            <a:r>
              <a:rPr lang="en-US" sz="1200" b="0" i="0" kern="1200" dirty="0" smtClean="0">
                <a:solidFill>
                  <a:schemeClr val="tx1"/>
                </a:solidFill>
                <a:effectLst/>
                <a:latin typeface="+mn-lt"/>
                <a:ea typeface="+mn-ea"/>
                <a:cs typeface="+mn-cs"/>
              </a:rPr>
              <a:t> (IM), form of text-based communication in which two persons participate in a single conversation over their computers or mobile devices within an Internet-based chatroom</a:t>
            </a:r>
            <a:endParaRPr lang="en-US" dirty="0" smtClean="0"/>
          </a:p>
          <a:p>
            <a:endParaRPr lang="en-US" dirty="0"/>
          </a:p>
        </p:txBody>
      </p:sp>
      <p:sp>
        <p:nvSpPr>
          <p:cNvPr id="4" name="Slide Number Placeholder 3"/>
          <p:cNvSpPr>
            <a:spLocks noGrp="1"/>
          </p:cNvSpPr>
          <p:nvPr>
            <p:ph type="sldNum" sz="quarter" idx="10"/>
          </p:nvPr>
        </p:nvSpPr>
        <p:spPr/>
        <p:txBody>
          <a:bodyPr/>
          <a:lstStyle/>
          <a:p>
            <a:fld id="{47C392D5-AF46-44CB-BA5F-9F5BB6D91EC6}" type="slidenum">
              <a:rPr lang="en-US" smtClean="0"/>
              <a:t>18</a:t>
            </a:fld>
            <a:endParaRPr lang="en-US"/>
          </a:p>
        </p:txBody>
      </p:sp>
    </p:spTree>
    <p:extLst>
      <p:ext uri="{BB962C8B-B14F-4D97-AF65-F5344CB8AC3E}">
        <p14:creationId xmlns:p14="http://schemas.microsoft.com/office/powerpoint/2010/main" val="289075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1620F8-4EBF-4A29-A90C-34729D29D3EC}" type="datetime1">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2A04-BED9-4375-AD78-EBA75F5DE3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9BCF9A-1194-4D57-A589-53A8E0959355}" type="datetime1">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327991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336952-1A57-420A-9D20-8DEBD9A4BF75}" type="datetime1">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422756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221591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940AA-B207-41B1-881B-AB1A40F52CC1}" type="datetime1">
              <a:rPr lang="en-US" smtClean="0"/>
              <a:t>26-Oct-20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2A04-BED9-4375-AD78-EBA75F5DE3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43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8234D-5D82-49EB-97D4-C0BA7812CF3E}" type="datetime1">
              <a:rPr lang="en-US" smtClean="0"/>
              <a:t>26-Oct-20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128177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A31008-6A22-45BE-9ED4-89A55C8E2CBE}" type="datetime1">
              <a:rPr lang="en-US" smtClean="0"/>
              <a:t>26-Oct-20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25743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1A8187-4EDB-4585-A407-A82B2F2119E0}" type="datetime1">
              <a:rPr lang="en-US" smtClean="0"/>
              <a:t>26-Oct-20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214491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D27AD6-7389-48DC-AFE9-89EDFA470C5C}" type="datetime1">
              <a:rPr lang="en-US" smtClean="0"/>
              <a:t>26-Oct-20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111733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33997C-3D48-4BA8-8A1B-52CAB7425184}" type="datetime1">
              <a:rPr lang="en-US" smtClean="0"/>
              <a:t>26-Oct-20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E72A04-BED9-4375-AD78-EBA75F5DE3A2}" type="slidenum">
              <a:rPr lang="en-US" smtClean="0"/>
              <a:t>‹#›</a:t>
            </a:fld>
            <a:endParaRPr lang="en-US"/>
          </a:p>
        </p:txBody>
      </p:sp>
    </p:spTree>
    <p:extLst>
      <p:ext uri="{BB962C8B-B14F-4D97-AF65-F5344CB8AC3E}">
        <p14:creationId xmlns:p14="http://schemas.microsoft.com/office/powerpoint/2010/main" val="245561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11E5E-B7FE-479F-99D0-266DFD2F315E}" type="datetime1">
              <a:rPr lang="en-US" smtClean="0"/>
              <a:t>26-Oct-20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72A04-BED9-4375-AD78-EBA75F5DE3A2}" type="slidenum">
              <a:rPr lang="en-US" smtClean="0"/>
              <a:t>‹#›</a:t>
            </a:fld>
            <a:endParaRPr lang="en-US"/>
          </a:p>
        </p:txBody>
      </p:sp>
    </p:spTree>
    <p:extLst>
      <p:ext uri="{BB962C8B-B14F-4D97-AF65-F5344CB8AC3E}">
        <p14:creationId xmlns:p14="http://schemas.microsoft.com/office/powerpoint/2010/main" val="270954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25E4DE-946C-4289-B862-5C213C50E09D}" type="datetime1">
              <a:rPr lang="en-US" smtClean="0"/>
              <a:t>26-Oct-20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E72A04-BED9-4375-AD78-EBA75F5DE3A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11686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Computer Science &amp; Information Technology</a:t>
            </a:r>
            <a:endParaRPr lang="en-US" dirty="0"/>
          </a:p>
        </p:txBody>
      </p:sp>
      <p:sp>
        <p:nvSpPr>
          <p:cNvPr id="3" name="Subtitle 2"/>
          <p:cNvSpPr>
            <a:spLocks noGrp="1"/>
          </p:cNvSpPr>
          <p:nvPr>
            <p:ph type="subTitle" idx="1"/>
          </p:nvPr>
        </p:nvSpPr>
        <p:spPr/>
        <p:txBody>
          <a:bodyPr>
            <a:normAutofit/>
          </a:bodyPr>
          <a:lstStyle/>
          <a:p>
            <a:r>
              <a:rPr lang="en-US" dirty="0" smtClean="0"/>
              <a:t>Lecture # 2</a:t>
            </a:r>
          </a:p>
        </p:txBody>
      </p:sp>
      <p:sp>
        <p:nvSpPr>
          <p:cNvPr id="4" name="Date Placeholder 3"/>
          <p:cNvSpPr>
            <a:spLocks noGrp="1"/>
          </p:cNvSpPr>
          <p:nvPr>
            <p:ph type="dt" sz="half" idx="10"/>
          </p:nvPr>
        </p:nvSpPr>
        <p:spPr/>
        <p:txBody>
          <a:bodyPr/>
          <a:lstStyle/>
          <a:p>
            <a:fld id="{DD15FA6F-44C3-4DEE-A14F-853C7FA02E91}"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a:t>
            </a:fld>
            <a:endParaRPr lang="en-US"/>
          </a:p>
        </p:txBody>
      </p:sp>
    </p:spTree>
    <p:extLst>
      <p:ext uri="{BB962C8B-B14F-4D97-AF65-F5344CB8AC3E}">
        <p14:creationId xmlns:p14="http://schemas.microsoft.com/office/powerpoint/2010/main" val="429229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0" y="708338"/>
            <a:ext cx="10182173" cy="953036"/>
          </a:xfrm>
        </p:spPr>
        <p:txBody>
          <a:bodyPr/>
          <a:lstStyle/>
          <a:p>
            <a:r>
              <a:rPr lang="en-US" dirty="0" smtClean="0"/>
              <a:t>IT in Society</a:t>
            </a:r>
            <a:endParaRPr lang="en-US" dirty="0"/>
          </a:p>
        </p:txBody>
      </p:sp>
      <p:sp>
        <p:nvSpPr>
          <p:cNvPr id="3" name="Content Placeholder 2"/>
          <p:cNvSpPr>
            <a:spLocks noGrp="1"/>
          </p:cNvSpPr>
          <p:nvPr>
            <p:ph idx="1"/>
          </p:nvPr>
        </p:nvSpPr>
        <p:spPr>
          <a:xfrm>
            <a:off x="1981200" y="1867437"/>
            <a:ext cx="8229600" cy="4258727"/>
          </a:xfrm>
        </p:spPr>
        <p:txBody>
          <a:bodyPr>
            <a:normAutofit fontScale="92500" lnSpcReduction="20000"/>
          </a:bodyPr>
          <a:lstStyle/>
          <a:p>
            <a:r>
              <a:rPr lang="en-US" sz="2600" dirty="0"/>
              <a:t>Personal Communication</a:t>
            </a:r>
          </a:p>
          <a:p>
            <a:pPr lvl="1"/>
            <a:r>
              <a:rPr lang="en-US" sz="2600" dirty="0"/>
              <a:t>Conversations (phone, cell)</a:t>
            </a:r>
          </a:p>
          <a:p>
            <a:pPr lvl="1"/>
            <a:r>
              <a:rPr lang="en-US" sz="2600" dirty="0"/>
              <a:t>Messaging (E-mail, SMS)</a:t>
            </a:r>
          </a:p>
          <a:p>
            <a:pPr lvl="1"/>
            <a:r>
              <a:rPr lang="en-US" sz="2600" dirty="0"/>
              <a:t>Video Coms</a:t>
            </a:r>
          </a:p>
          <a:p>
            <a:r>
              <a:rPr lang="en-US" sz="2600" dirty="0"/>
              <a:t>Entertainment </a:t>
            </a:r>
          </a:p>
          <a:p>
            <a:pPr lvl="1"/>
            <a:r>
              <a:rPr lang="en-US" sz="2600" dirty="0"/>
              <a:t>Web surfing</a:t>
            </a:r>
          </a:p>
          <a:p>
            <a:pPr lvl="1"/>
            <a:r>
              <a:rPr lang="en-US" sz="2600" dirty="0"/>
              <a:t>Downloading video and audio files</a:t>
            </a:r>
          </a:p>
          <a:p>
            <a:pPr lvl="1"/>
            <a:r>
              <a:rPr lang="en-US" sz="2600" dirty="0"/>
              <a:t>Interactive gaming</a:t>
            </a:r>
          </a:p>
          <a:p>
            <a:r>
              <a:rPr lang="en-US" sz="2600" dirty="0"/>
              <a:t>Day-to-Day living</a:t>
            </a:r>
          </a:p>
          <a:p>
            <a:pPr lvl="1"/>
            <a:r>
              <a:rPr lang="en-US" sz="2600" dirty="0"/>
              <a:t>Buying airline ticket</a:t>
            </a:r>
          </a:p>
          <a:p>
            <a:pPr lvl="1"/>
            <a:r>
              <a:rPr lang="en-US" sz="2600" dirty="0"/>
              <a:t>Ordering books</a:t>
            </a:r>
          </a:p>
          <a:p>
            <a:pPr lvl="1"/>
            <a:r>
              <a:rPr lang="en-US" sz="2600" dirty="0"/>
              <a:t>Electronic banking/ stock market </a:t>
            </a:r>
            <a:endParaRPr lang="ar-SA" sz="2600" dirty="0"/>
          </a:p>
          <a:p>
            <a:endParaRPr lang="en-US" dirty="0"/>
          </a:p>
        </p:txBody>
      </p:sp>
      <p:sp>
        <p:nvSpPr>
          <p:cNvPr id="4" name="Date Placeholder 3"/>
          <p:cNvSpPr>
            <a:spLocks noGrp="1"/>
          </p:cNvSpPr>
          <p:nvPr>
            <p:ph type="dt" sz="half" idx="10"/>
          </p:nvPr>
        </p:nvSpPr>
        <p:spPr/>
        <p:txBody>
          <a:bodyPr/>
          <a:lstStyle/>
          <a:p>
            <a:fld id="{67885C60-34A7-4157-A4AA-40A59E2DFC51}"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92137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in Society</a:t>
            </a:r>
          </a:p>
        </p:txBody>
      </p:sp>
      <p:sp>
        <p:nvSpPr>
          <p:cNvPr id="3" name="Content Placeholder 2"/>
          <p:cNvSpPr>
            <a:spLocks noGrp="1"/>
          </p:cNvSpPr>
          <p:nvPr>
            <p:ph idx="1"/>
          </p:nvPr>
        </p:nvSpPr>
        <p:spPr/>
        <p:txBody>
          <a:bodyPr>
            <a:normAutofit/>
          </a:bodyPr>
          <a:lstStyle/>
          <a:p>
            <a:r>
              <a:rPr lang="en-US" sz="2800" dirty="0"/>
              <a:t>Electronic Commerce </a:t>
            </a:r>
            <a:r>
              <a:rPr lang="en-US" sz="2800" dirty="0" smtClean="0"/>
              <a:t>(E-Commerce)</a:t>
            </a:r>
            <a:endParaRPr lang="en-US" sz="2800" dirty="0"/>
          </a:p>
          <a:p>
            <a:pPr lvl="1"/>
            <a:r>
              <a:rPr lang="en-US" sz="2400" dirty="0"/>
              <a:t>Call Centers</a:t>
            </a:r>
          </a:p>
          <a:p>
            <a:pPr lvl="1"/>
            <a:r>
              <a:rPr lang="en-US" sz="2400" dirty="0"/>
              <a:t>Electronic transactions</a:t>
            </a:r>
          </a:p>
          <a:p>
            <a:pPr lvl="1"/>
            <a:r>
              <a:rPr lang="en-US" sz="2400" dirty="0"/>
              <a:t>Online sales</a:t>
            </a:r>
          </a:p>
          <a:p>
            <a:r>
              <a:rPr lang="en-US" sz="2800" dirty="0"/>
              <a:t>Business operations </a:t>
            </a:r>
          </a:p>
          <a:p>
            <a:pPr lvl="1"/>
            <a:r>
              <a:rPr lang="en-US" sz="2400" dirty="0"/>
              <a:t>Factory operation systems</a:t>
            </a:r>
          </a:p>
          <a:p>
            <a:pPr lvl="1"/>
            <a:r>
              <a:rPr lang="en-US" sz="2400" dirty="0"/>
              <a:t>Databases</a:t>
            </a:r>
            <a:endParaRPr lang="ar-SA" sz="2400" dirty="0"/>
          </a:p>
          <a:p>
            <a:endParaRPr lang="en-US" dirty="0"/>
          </a:p>
        </p:txBody>
      </p:sp>
      <p:sp>
        <p:nvSpPr>
          <p:cNvPr id="4" name="Date Placeholder 3"/>
          <p:cNvSpPr>
            <a:spLocks noGrp="1"/>
          </p:cNvSpPr>
          <p:nvPr>
            <p:ph type="dt" sz="half" idx="10"/>
          </p:nvPr>
        </p:nvSpPr>
        <p:spPr/>
        <p:txBody>
          <a:bodyPr/>
          <a:lstStyle/>
          <a:p>
            <a:fld id="{EA09AEE8-06DC-478B-BFDB-E2F83FC45324}"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688875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IT</a:t>
            </a:r>
            <a:endParaRPr lang="en-US" dirty="0"/>
          </a:p>
        </p:txBody>
      </p:sp>
      <p:sp>
        <p:nvSpPr>
          <p:cNvPr id="3" name="Content Placeholder 2"/>
          <p:cNvSpPr>
            <a:spLocks noGrp="1"/>
          </p:cNvSpPr>
          <p:nvPr>
            <p:ph idx="1"/>
          </p:nvPr>
        </p:nvSpPr>
        <p:spPr/>
        <p:txBody>
          <a:bodyPr/>
          <a:lstStyle/>
          <a:p>
            <a:pPr algn="just"/>
            <a:r>
              <a:rPr lang="en-US" sz="2800" dirty="0" smtClean="0"/>
              <a:t>Three components of IT are</a:t>
            </a:r>
          </a:p>
          <a:p>
            <a:pPr lvl="1" algn="just"/>
            <a:r>
              <a:rPr lang="en-US" sz="2400" dirty="0" smtClean="0"/>
              <a:t>Computers</a:t>
            </a:r>
          </a:p>
          <a:p>
            <a:pPr lvl="1" algn="just"/>
            <a:r>
              <a:rPr lang="en-US" sz="2400" dirty="0" smtClean="0"/>
              <a:t>Communication network</a:t>
            </a:r>
          </a:p>
          <a:p>
            <a:pPr lvl="1" algn="just"/>
            <a:r>
              <a:rPr lang="en-US" sz="2400" dirty="0" smtClean="0"/>
              <a:t>Know-how</a:t>
            </a:r>
          </a:p>
          <a:p>
            <a:pPr algn="just"/>
            <a:r>
              <a:rPr lang="en-US" sz="2400" b="1" i="1" dirty="0" smtClean="0"/>
              <a:t>COMPUTERS: </a:t>
            </a:r>
          </a:p>
          <a:p>
            <a:pPr algn="just"/>
            <a:r>
              <a:rPr lang="en-US" sz="2400" i="1" dirty="0" smtClean="0"/>
              <a:t>Computer is an </a:t>
            </a:r>
            <a:r>
              <a:rPr lang="en-US" sz="2400" dirty="0" smtClean="0"/>
              <a:t>electronic systems that can be instructed to accept, process, store and present data and information.</a:t>
            </a:r>
            <a:endParaRPr lang="en-US" sz="2400" b="1" i="1" dirty="0"/>
          </a:p>
        </p:txBody>
      </p:sp>
      <p:sp>
        <p:nvSpPr>
          <p:cNvPr id="4" name="Date Placeholder 3"/>
          <p:cNvSpPr>
            <a:spLocks noGrp="1"/>
          </p:cNvSpPr>
          <p:nvPr>
            <p:ph type="dt" sz="half" idx="10"/>
          </p:nvPr>
        </p:nvSpPr>
        <p:spPr/>
        <p:txBody>
          <a:bodyPr/>
          <a:lstStyle/>
          <a:p>
            <a:fld id="{47BCBF9F-74A5-4F46-B609-2430962AEC49}"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58579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IT</a:t>
            </a:r>
          </a:p>
        </p:txBody>
      </p:sp>
      <p:sp>
        <p:nvSpPr>
          <p:cNvPr id="3" name="Content Placeholder 2"/>
          <p:cNvSpPr>
            <a:spLocks noGrp="1"/>
          </p:cNvSpPr>
          <p:nvPr>
            <p:ph idx="1"/>
          </p:nvPr>
        </p:nvSpPr>
        <p:spPr/>
        <p:txBody>
          <a:bodyPr/>
          <a:lstStyle/>
          <a:p>
            <a:pPr algn="just"/>
            <a:r>
              <a:rPr lang="en-US" sz="2800" b="1" i="1" dirty="0" smtClean="0"/>
              <a:t>COMMUNICATION NETWORK: </a:t>
            </a:r>
          </a:p>
          <a:p>
            <a:pPr lvl="1" algn="just"/>
            <a:r>
              <a:rPr lang="en-US" sz="2400" dirty="0" smtClean="0"/>
              <a:t>It is an interconnection of different locations through a medium that allows people to send and receive information. </a:t>
            </a:r>
          </a:p>
          <a:p>
            <a:pPr lvl="1" algn="just"/>
            <a:r>
              <a:rPr lang="en-US" sz="2400" dirty="0" smtClean="0"/>
              <a:t>It allows people and businesses to interact. </a:t>
            </a:r>
          </a:p>
          <a:p>
            <a:pPr lvl="1" algn="just"/>
            <a:r>
              <a:rPr lang="en-US" sz="2400" dirty="0" smtClean="0"/>
              <a:t>It includes hardware, software and information.</a:t>
            </a:r>
          </a:p>
          <a:p>
            <a:pPr lvl="1" algn="just"/>
            <a:r>
              <a:rPr lang="en-US" sz="2400" dirty="0" smtClean="0"/>
              <a:t>It helps in easy and quick transfer of information from one place to another.</a:t>
            </a:r>
            <a:endParaRPr lang="en-US" sz="2400" dirty="0"/>
          </a:p>
          <a:p>
            <a:pPr marL="457200" lvl="1" indent="0" algn="just">
              <a:buNone/>
            </a:pPr>
            <a:endParaRPr lang="en-US" b="1" i="1" dirty="0" smtClean="0"/>
          </a:p>
        </p:txBody>
      </p:sp>
      <p:sp>
        <p:nvSpPr>
          <p:cNvPr id="4" name="Date Placeholder 3"/>
          <p:cNvSpPr>
            <a:spLocks noGrp="1"/>
          </p:cNvSpPr>
          <p:nvPr>
            <p:ph type="dt" sz="half" idx="10"/>
          </p:nvPr>
        </p:nvSpPr>
        <p:spPr/>
        <p:txBody>
          <a:bodyPr/>
          <a:lstStyle/>
          <a:p>
            <a:fld id="{3EDE9D02-425A-4F18-8CCD-95E64134CA9F}"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27158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IT</a:t>
            </a:r>
          </a:p>
        </p:txBody>
      </p:sp>
      <p:sp>
        <p:nvSpPr>
          <p:cNvPr id="3" name="Content Placeholder 2"/>
          <p:cNvSpPr>
            <a:spLocks noGrp="1"/>
          </p:cNvSpPr>
          <p:nvPr>
            <p:ph idx="1"/>
          </p:nvPr>
        </p:nvSpPr>
        <p:spPr/>
        <p:txBody>
          <a:bodyPr>
            <a:normAutofit/>
          </a:bodyPr>
          <a:lstStyle/>
          <a:p>
            <a:pPr algn="just"/>
            <a:r>
              <a:rPr lang="en-US" sz="2800" b="1" i="1" dirty="0" smtClean="0"/>
              <a:t>KNOW-HOW: </a:t>
            </a:r>
          </a:p>
          <a:p>
            <a:pPr lvl="1" algn="just"/>
            <a:r>
              <a:rPr lang="en-US" sz="2400" dirty="0" smtClean="0"/>
              <a:t>IT know-how includes the familiarity with the tools of information technology including the internet as well as the skills needed to use these tools. </a:t>
            </a:r>
          </a:p>
          <a:p>
            <a:pPr lvl="1" algn="just"/>
            <a:r>
              <a:rPr lang="en-US" sz="2400" dirty="0" smtClean="0"/>
              <a:t>It also includes the understanding of using IT for problem solving.</a:t>
            </a:r>
            <a:endParaRPr lang="en-US" sz="2400" b="1" i="1" dirty="0"/>
          </a:p>
        </p:txBody>
      </p:sp>
      <p:sp>
        <p:nvSpPr>
          <p:cNvPr id="4" name="Date Placeholder 3"/>
          <p:cNvSpPr>
            <a:spLocks noGrp="1"/>
          </p:cNvSpPr>
          <p:nvPr>
            <p:ph type="dt" sz="half" idx="10"/>
          </p:nvPr>
        </p:nvSpPr>
        <p:spPr/>
        <p:txBody>
          <a:bodyPr/>
          <a:lstStyle/>
          <a:p>
            <a:fld id="{C4A2ABD5-A15D-4221-B4B3-F12E61761EBC}"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33049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and Communication</a:t>
            </a:r>
          </a:p>
        </p:txBody>
      </p:sp>
      <p:sp>
        <p:nvSpPr>
          <p:cNvPr id="3" name="Content Placeholder 2"/>
          <p:cNvSpPr>
            <a:spLocks noGrp="1"/>
          </p:cNvSpPr>
          <p:nvPr>
            <p:ph idx="1"/>
          </p:nvPr>
        </p:nvSpPr>
        <p:spPr/>
        <p:txBody>
          <a:bodyPr>
            <a:normAutofit/>
          </a:bodyPr>
          <a:lstStyle/>
          <a:p>
            <a:pPr algn="just"/>
            <a:r>
              <a:rPr lang="en-US" sz="2800" dirty="0" smtClean="0"/>
              <a:t>Communication</a:t>
            </a:r>
          </a:p>
          <a:p>
            <a:pPr lvl="1" algn="just"/>
            <a:r>
              <a:rPr lang="en-US" sz="2400" dirty="0" smtClean="0"/>
              <a:t>Forms relationship between people</a:t>
            </a:r>
          </a:p>
          <a:p>
            <a:pPr lvl="1" algn="just"/>
            <a:r>
              <a:rPr lang="en-US" sz="2400" dirty="0" smtClean="0"/>
              <a:t>Facilitates the spread of knowledge</a:t>
            </a:r>
          </a:p>
          <a:p>
            <a:pPr algn="just"/>
            <a:r>
              <a:rPr lang="en-US" sz="2800" dirty="0" smtClean="0"/>
              <a:t>Many people believe that significance of communication is same as that of breathing.</a:t>
            </a:r>
          </a:p>
          <a:p>
            <a:pPr algn="just"/>
            <a:r>
              <a:rPr lang="en-US" sz="2800" dirty="0" smtClean="0"/>
              <a:t>Communication is the foundation of all human relationships and helps to spread knowledge and information among people.</a:t>
            </a:r>
            <a:endParaRPr lang="en-US" sz="2800" dirty="0"/>
          </a:p>
        </p:txBody>
      </p:sp>
      <p:sp>
        <p:nvSpPr>
          <p:cNvPr id="4" name="Date Placeholder 3"/>
          <p:cNvSpPr>
            <a:spLocks noGrp="1"/>
          </p:cNvSpPr>
          <p:nvPr>
            <p:ph type="dt" sz="half" idx="10"/>
          </p:nvPr>
        </p:nvSpPr>
        <p:spPr/>
        <p:txBody>
          <a:bodyPr/>
          <a:lstStyle/>
          <a:p>
            <a:fld id="{5932EDB5-B4C7-4F42-85B3-B71D808D3E0C}"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15</a:t>
            </a:fld>
            <a:endParaRPr lang="en-US"/>
          </a:p>
        </p:txBody>
      </p:sp>
    </p:spTree>
    <p:extLst>
      <p:ext uri="{BB962C8B-B14F-4D97-AF65-F5344CB8AC3E}">
        <p14:creationId xmlns:p14="http://schemas.microsoft.com/office/powerpoint/2010/main" val="74293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Communication</a:t>
            </a:r>
            <a:endParaRPr lang="en-US" dirty="0"/>
          </a:p>
        </p:txBody>
      </p:sp>
      <p:sp>
        <p:nvSpPr>
          <p:cNvPr id="3" name="Content Placeholder 2"/>
          <p:cNvSpPr>
            <a:spLocks noGrp="1"/>
          </p:cNvSpPr>
          <p:nvPr>
            <p:ph idx="1"/>
          </p:nvPr>
        </p:nvSpPr>
        <p:spPr/>
        <p:txBody>
          <a:bodyPr/>
          <a:lstStyle/>
          <a:p>
            <a:pPr marL="0" indent="0" algn="ctr">
              <a:buNone/>
            </a:pPr>
            <a:r>
              <a:rPr lang="en-US" i="1" dirty="0" smtClean="0"/>
              <a:t>“</a:t>
            </a:r>
            <a:r>
              <a:rPr lang="en-US" sz="2400" b="1" i="1" dirty="0" smtClean="0"/>
              <a:t>Communication is simply the act of transferring information from one place to another. It is basically the exchange of information by speaking, writing or using any other medium”</a:t>
            </a:r>
          </a:p>
          <a:p>
            <a:pPr marL="0" indent="0" algn="ctr">
              <a:buNone/>
            </a:pPr>
            <a:endParaRPr lang="en-US" i="1" dirty="0"/>
          </a:p>
        </p:txBody>
      </p:sp>
      <p:pic>
        <p:nvPicPr>
          <p:cNvPr id="1026" name="Picture 2" descr="C:\Users\IBRAHIM\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1"/>
            <a:ext cx="6172200" cy="22193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F1FDE05-8DB0-48C5-A90F-50027EE0F1B2}"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16</a:t>
            </a:fld>
            <a:endParaRPr lang="en-US"/>
          </a:p>
        </p:txBody>
      </p:sp>
    </p:spTree>
    <p:extLst>
      <p:ext uri="{BB962C8B-B14F-4D97-AF65-F5344CB8AC3E}">
        <p14:creationId xmlns:p14="http://schemas.microsoft.com/office/powerpoint/2010/main" val="394700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and Communication</a:t>
            </a:r>
          </a:p>
        </p:txBody>
      </p:sp>
      <p:sp>
        <p:nvSpPr>
          <p:cNvPr id="3" name="Content Placeholder 2"/>
          <p:cNvSpPr>
            <a:spLocks noGrp="1"/>
          </p:cNvSpPr>
          <p:nvPr>
            <p:ph idx="1"/>
          </p:nvPr>
        </p:nvSpPr>
        <p:spPr/>
        <p:txBody>
          <a:bodyPr>
            <a:normAutofit/>
          </a:bodyPr>
          <a:lstStyle/>
          <a:p>
            <a:pPr algn="just"/>
            <a:r>
              <a:rPr lang="en-US" sz="2400" dirty="0" smtClean="0"/>
              <a:t>Information and communication technology (ICT) is playing a very important role in effective and fast communication by enabling people to interact and communicate more quickly and efficiently.</a:t>
            </a:r>
          </a:p>
          <a:p>
            <a:pPr algn="just"/>
            <a:r>
              <a:rPr lang="en-US" sz="2400" dirty="0" smtClean="0"/>
              <a:t>A number of communication software have been developed that not only makes it easier and faster to contact and communicate with people around the world but also allow people to have better access to knowledge and information in all fields. </a:t>
            </a:r>
            <a:endParaRPr lang="en-US" sz="2400" dirty="0"/>
          </a:p>
        </p:txBody>
      </p:sp>
      <p:sp>
        <p:nvSpPr>
          <p:cNvPr id="4" name="Date Placeholder 3"/>
          <p:cNvSpPr>
            <a:spLocks noGrp="1"/>
          </p:cNvSpPr>
          <p:nvPr>
            <p:ph type="dt" sz="half" idx="10"/>
          </p:nvPr>
        </p:nvSpPr>
        <p:spPr/>
        <p:txBody>
          <a:bodyPr/>
          <a:lstStyle/>
          <a:p>
            <a:fld id="{4B9155E5-1928-4EC3-8A76-B06089D9BC32}"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17</a:t>
            </a:fld>
            <a:endParaRPr lang="en-US"/>
          </a:p>
        </p:txBody>
      </p:sp>
    </p:spTree>
    <p:extLst>
      <p:ext uri="{BB962C8B-B14F-4D97-AF65-F5344CB8AC3E}">
        <p14:creationId xmlns:p14="http://schemas.microsoft.com/office/powerpoint/2010/main" val="289133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Software</a:t>
            </a:r>
            <a:endParaRPr lang="en-US" dirty="0"/>
          </a:p>
        </p:txBody>
      </p:sp>
      <p:sp>
        <p:nvSpPr>
          <p:cNvPr id="3" name="Content Placeholder 2"/>
          <p:cNvSpPr>
            <a:spLocks noGrp="1"/>
          </p:cNvSpPr>
          <p:nvPr>
            <p:ph idx="1"/>
          </p:nvPr>
        </p:nvSpPr>
        <p:spPr/>
        <p:txBody>
          <a:bodyPr>
            <a:normAutofit/>
          </a:bodyPr>
          <a:lstStyle/>
          <a:p>
            <a:r>
              <a:rPr lang="en-US" sz="2800" dirty="0" smtClean="0"/>
              <a:t>Some common communication software are</a:t>
            </a:r>
          </a:p>
          <a:p>
            <a:pPr lvl="1"/>
            <a:r>
              <a:rPr lang="en-US" sz="2400" dirty="0" smtClean="0"/>
              <a:t>Email</a:t>
            </a:r>
          </a:p>
          <a:p>
            <a:pPr lvl="1"/>
            <a:r>
              <a:rPr lang="en-US" sz="2400" dirty="0" smtClean="0"/>
              <a:t>FTP</a:t>
            </a:r>
          </a:p>
          <a:p>
            <a:pPr lvl="1"/>
            <a:r>
              <a:rPr lang="en-US" sz="2400" dirty="0" smtClean="0"/>
              <a:t>Chatting and Instant Messaging</a:t>
            </a:r>
          </a:p>
          <a:p>
            <a:pPr lvl="1"/>
            <a:r>
              <a:rPr lang="en-US" sz="2400" dirty="0" smtClean="0"/>
              <a:t>Web Browser</a:t>
            </a:r>
          </a:p>
          <a:p>
            <a:pPr lvl="1"/>
            <a:r>
              <a:rPr lang="en-US" sz="2400" dirty="0" smtClean="0"/>
              <a:t>Internet Telephony</a:t>
            </a:r>
          </a:p>
          <a:p>
            <a:pPr lvl="1"/>
            <a:r>
              <a:rPr lang="en-US" sz="2400" dirty="0" smtClean="0"/>
              <a:t>Video Conferencing</a:t>
            </a:r>
          </a:p>
          <a:p>
            <a:pPr lvl="1"/>
            <a:endParaRPr lang="en-US" dirty="0"/>
          </a:p>
        </p:txBody>
      </p:sp>
      <p:sp>
        <p:nvSpPr>
          <p:cNvPr id="4" name="Date Placeholder 3"/>
          <p:cNvSpPr>
            <a:spLocks noGrp="1"/>
          </p:cNvSpPr>
          <p:nvPr>
            <p:ph type="dt" sz="half" idx="10"/>
          </p:nvPr>
        </p:nvSpPr>
        <p:spPr/>
        <p:txBody>
          <a:bodyPr/>
          <a:lstStyle/>
          <a:p>
            <a:fld id="{80279CF7-1C85-4F7C-B825-33E1472CCA81}"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18</a:t>
            </a:fld>
            <a:endParaRPr lang="en-US"/>
          </a:p>
        </p:txBody>
      </p:sp>
    </p:spTree>
    <p:extLst>
      <p:ext uri="{BB962C8B-B14F-4D97-AF65-F5344CB8AC3E}">
        <p14:creationId xmlns:p14="http://schemas.microsoft.com/office/powerpoint/2010/main" val="106413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Software</a:t>
            </a:r>
          </a:p>
        </p:txBody>
      </p:sp>
      <p:sp>
        <p:nvSpPr>
          <p:cNvPr id="3" name="Content Placeholder 2"/>
          <p:cNvSpPr>
            <a:spLocks noGrp="1"/>
          </p:cNvSpPr>
          <p:nvPr>
            <p:ph idx="1"/>
          </p:nvPr>
        </p:nvSpPr>
        <p:spPr/>
        <p:txBody>
          <a:bodyPr>
            <a:normAutofit/>
          </a:bodyPr>
          <a:lstStyle/>
          <a:p>
            <a:pPr algn="just"/>
            <a:r>
              <a:rPr lang="en-US" sz="2400" b="1" i="1" dirty="0" smtClean="0"/>
              <a:t>Email</a:t>
            </a:r>
            <a:r>
              <a:rPr lang="en-US" sz="2400" dirty="0" smtClean="0"/>
              <a:t> stands for electronic mail. </a:t>
            </a:r>
          </a:p>
          <a:p>
            <a:pPr algn="just"/>
            <a:r>
              <a:rPr lang="en-US" sz="2400" dirty="0" smtClean="0"/>
              <a:t>It is the exchange of text, messages and files through the internet. </a:t>
            </a:r>
          </a:p>
          <a:p>
            <a:pPr algn="just"/>
            <a:r>
              <a:rPr lang="en-US" sz="2400" dirty="0" smtClean="0"/>
              <a:t>Messages can be in the form of graphics, sounds, video clips and simple text. </a:t>
            </a:r>
          </a:p>
          <a:p>
            <a:pPr algn="just"/>
            <a:r>
              <a:rPr lang="en-US" sz="2400" dirty="0" smtClean="0"/>
              <a:t>Email is a fast way of delivering messages anywhere in the world in a very short time.</a:t>
            </a:r>
          </a:p>
          <a:p>
            <a:pPr algn="just"/>
            <a:r>
              <a:rPr lang="en-US" sz="2400" dirty="0"/>
              <a:t>Email can be sent using any email software.</a:t>
            </a:r>
          </a:p>
          <a:p>
            <a:pPr algn="just"/>
            <a:r>
              <a:rPr lang="en-US" sz="2400" dirty="0"/>
              <a:t>Some popular email software are yahoo mail, Gmail and Hotmail.</a:t>
            </a:r>
          </a:p>
          <a:p>
            <a:pPr algn="just"/>
            <a:endParaRPr lang="en-US" sz="2400" dirty="0" smtClean="0"/>
          </a:p>
        </p:txBody>
      </p:sp>
      <p:sp>
        <p:nvSpPr>
          <p:cNvPr id="4" name="Date Placeholder 3"/>
          <p:cNvSpPr>
            <a:spLocks noGrp="1"/>
          </p:cNvSpPr>
          <p:nvPr>
            <p:ph type="dt" sz="half" idx="10"/>
          </p:nvPr>
        </p:nvSpPr>
        <p:spPr/>
        <p:txBody>
          <a:bodyPr/>
          <a:lstStyle/>
          <a:p>
            <a:fld id="{2408FF43-BFF0-4C9E-B013-422C234599FA}"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19</a:t>
            </a:fld>
            <a:endParaRPr lang="en-US"/>
          </a:p>
        </p:txBody>
      </p:sp>
    </p:spTree>
    <p:extLst>
      <p:ext uri="{BB962C8B-B14F-4D97-AF65-F5344CB8AC3E}">
        <p14:creationId xmlns:p14="http://schemas.microsoft.com/office/powerpoint/2010/main" val="154560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CS &amp; IT</a:t>
            </a:r>
            <a:endParaRPr lang="en-US"/>
          </a:p>
        </p:txBody>
      </p:sp>
      <p:sp>
        <p:nvSpPr>
          <p:cNvPr id="3" name="Content Placeholder 2"/>
          <p:cNvSpPr>
            <a:spLocks noGrp="1"/>
          </p:cNvSpPr>
          <p:nvPr>
            <p:ph idx="1"/>
          </p:nvPr>
        </p:nvSpPr>
        <p:spPr/>
        <p:txBody>
          <a:bodyPr>
            <a:normAutofit/>
          </a:bodyPr>
          <a:lstStyle/>
          <a:p>
            <a:pPr marL="0" indent="0" algn="just">
              <a:buNone/>
            </a:pPr>
            <a:r>
              <a:rPr lang="en-US" sz="2800" b="1" dirty="0" smtClean="0"/>
              <a:t>Computer Science is the science that deals with:</a:t>
            </a:r>
          </a:p>
          <a:p>
            <a:pPr algn="just"/>
            <a:r>
              <a:rPr lang="en-US" sz="2400" dirty="0" smtClean="0"/>
              <a:t>The theory and methods of processing information in digital computers.</a:t>
            </a:r>
          </a:p>
          <a:p>
            <a:pPr algn="just"/>
            <a:r>
              <a:rPr lang="en-US" sz="2400" dirty="0" smtClean="0"/>
              <a:t>The design of computer hardware and software,</a:t>
            </a:r>
            <a:r>
              <a:rPr lang="en-US" sz="2400" dirty="0"/>
              <a:t> </a:t>
            </a:r>
            <a:r>
              <a:rPr lang="en-US" sz="2400" dirty="0" smtClean="0"/>
              <a:t>and </a:t>
            </a:r>
          </a:p>
          <a:p>
            <a:pPr algn="just"/>
            <a:r>
              <a:rPr lang="en-US" sz="2400" dirty="0" smtClean="0"/>
              <a:t>the applications of computers.</a:t>
            </a:r>
          </a:p>
          <a:p>
            <a:pPr marL="0" indent="0" algn="just">
              <a:buNone/>
            </a:pPr>
            <a:r>
              <a:rPr lang="en-US" sz="2800" b="1" dirty="0" smtClean="0"/>
              <a:t>Information technology is all about:</a:t>
            </a:r>
          </a:p>
          <a:p>
            <a:pPr algn="just"/>
            <a:r>
              <a:rPr lang="en-US" sz="2400" dirty="0"/>
              <a:t>H</a:t>
            </a:r>
            <a:r>
              <a:rPr lang="en-US" sz="2400" dirty="0" smtClean="0"/>
              <a:t>ow a computer works and what it can do?</a:t>
            </a:r>
          </a:p>
          <a:p>
            <a:pPr algn="just"/>
            <a:r>
              <a:rPr lang="en-US" sz="2400" dirty="0" smtClean="0"/>
              <a:t>Devices and programs used to store, retrieve and process information.</a:t>
            </a:r>
          </a:p>
        </p:txBody>
      </p:sp>
      <p:sp>
        <p:nvSpPr>
          <p:cNvPr id="4" name="Date Placeholder 3"/>
          <p:cNvSpPr>
            <a:spLocks noGrp="1"/>
          </p:cNvSpPr>
          <p:nvPr>
            <p:ph type="dt" sz="half" idx="10"/>
          </p:nvPr>
        </p:nvSpPr>
        <p:spPr/>
        <p:txBody>
          <a:bodyPr/>
          <a:lstStyle/>
          <a:p>
            <a:fld id="{6B9CF130-EFC2-46FF-B9F4-BA6659FE39FC}"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a:t>
            </a:fld>
            <a:endParaRPr lang="en-US"/>
          </a:p>
        </p:txBody>
      </p:sp>
    </p:spTree>
    <p:extLst>
      <p:ext uri="{BB962C8B-B14F-4D97-AF65-F5344CB8AC3E}">
        <p14:creationId xmlns:p14="http://schemas.microsoft.com/office/powerpoint/2010/main" val="312948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Software</a:t>
            </a:r>
          </a:p>
        </p:txBody>
      </p:sp>
      <p:sp>
        <p:nvSpPr>
          <p:cNvPr id="3" name="Content Placeholder 2"/>
          <p:cNvSpPr>
            <a:spLocks noGrp="1"/>
          </p:cNvSpPr>
          <p:nvPr>
            <p:ph idx="1"/>
          </p:nvPr>
        </p:nvSpPr>
        <p:spPr/>
        <p:txBody>
          <a:bodyPr>
            <a:normAutofit fontScale="92500" lnSpcReduction="20000"/>
          </a:bodyPr>
          <a:lstStyle/>
          <a:p>
            <a:pPr algn="just"/>
            <a:r>
              <a:rPr lang="en-US" sz="2400" b="1" i="1" dirty="0" smtClean="0"/>
              <a:t>FTP </a:t>
            </a:r>
            <a:r>
              <a:rPr lang="en-US" sz="2400" dirty="0" smtClean="0"/>
              <a:t>stands for file transfer protocol. </a:t>
            </a:r>
          </a:p>
          <a:p>
            <a:pPr algn="just"/>
            <a:r>
              <a:rPr lang="en-US" sz="2400" dirty="0" smtClean="0"/>
              <a:t>It is used on internet for sending files from one place to another. </a:t>
            </a:r>
          </a:p>
          <a:p>
            <a:pPr algn="just"/>
            <a:r>
              <a:rPr lang="en-US" sz="2400" dirty="0" smtClean="0">
                <a:solidFill>
                  <a:schemeClr val="tx1"/>
                </a:solidFill>
              </a:rPr>
              <a:t>It is </a:t>
            </a:r>
            <a:r>
              <a:rPr lang="en-US" sz="2400" dirty="0">
                <a:solidFill>
                  <a:schemeClr val="tx1"/>
                </a:solidFill>
              </a:rPr>
              <a:t>a standard network protocol used for the transfer of computer files between a client and server on a computer network. </a:t>
            </a:r>
            <a:endParaRPr lang="en-US" sz="2400" dirty="0" smtClean="0">
              <a:solidFill>
                <a:schemeClr val="tx1"/>
              </a:solidFill>
            </a:endParaRPr>
          </a:p>
          <a:p>
            <a:pPr algn="just"/>
            <a:r>
              <a:rPr lang="en-US" sz="2400" dirty="0" smtClean="0">
                <a:solidFill>
                  <a:schemeClr val="tx1"/>
                </a:solidFill>
              </a:rPr>
              <a:t>FTP </a:t>
            </a:r>
            <a:r>
              <a:rPr lang="en-US" sz="2400" dirty="0">
                <a:solidFill>
                  <a:schemeClr val="tx1"/>
                </a:solidFill>
              </a:rPr>
              <a:t>is built on a client-server model architecture using separate control and data connections between the client and the server</a:t>
            </a:r>
            <a:r>
              <a:rPr lang="en-US" sz="2400" dirty="0" smtClean="0">
                <a:solidFill>
                  <a:schemeClr val="tx1"/>
                </a:solidFill>
              </a:rPr>
              <a:t>.</a:t>
            </a:r>
            <a:endParaRPr lang="en-US" sz="2400" dirty="0" smtClean="0"/>
          </a:p>
          <a:p>
            <a:pPr algn="just"/>
            <a:r>
              <a:rPr lang="en-US" sz="2400" dirty="0" smtClean="0"/>
              <a:t>It is specially designed for professionals. Audio, video, graphics and data files can be uploaded and downloaded using this protocol. </a:t>
            </a:r>
          </a:p>
          <a:p>
            <a:pPr algn="just"/>
            <a:r>
              <a:rPr lang="en-US" sz="2400" dirty="0" smtClean="0"/>
              <a:t>Different software are available which use this protocol for transferring files on the internet.</a:t>
            </a:r>
          </a:p>
          <a:p>
            <a:pPr algn="just"/>
            <a:r>
              <a:rPr lang="en-US" sz="2400" dirty="0" smtClean="0"/>
              <a:t>FileZilla, </a:t>
            </a:r>
            <a:r>
              <a:rPr lang="en-US" sz="2400" dirty="0" err="1" smtClean="0"/>
              <a:t>CuteFTP</a:t>
            </a:r>
            <a:r>
              <a:rPr lang="en-US" sz="2400" dirty="0" smtClean="0"/>
              <a:t> and WS_FTP are examples of FTP software.</a:t>
            </a:r>
            <a:endParaRPr lang="en-US" sz="2400" b="1" i="1" dirty="0"/>
          </a:p>
        </p:txBody>
      </p:sp>
      <p:sp>
        <p:nvSpPr>
          <p:cNvPr id="4" name="Date Placeholder 3"/>
          <p:cNvSpPr>
            <a:spLocks noGrp="1"/>
          </p:cNvSpPr>
          <p:nvPr>
            <p:ph type="dt" sz="half" idx="10"/>
          </p:nvPr>
        </p:nvSpPr>
        <p:spPr/>
        <p:txBody>
          <a:bodyPr/>
          <a:lstStyle/>
          <a:p>
            <a:fld id="{72FFA461-5541-4AED-8FC5-60A07CBB8375}"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20</a:t>
            </a:fld>
            <a:endParaRPr lang="en-US"/>
          </a:p>
        </p:txBody>
      </p:sp>
    </p:spTree>
    <p:extLst>
      <p:ext uri="{BB962C8B-B14F-4D97-AF65-F5344CB8AC3E}">
        <p14:creationId xmlns:p14="http://schemas.microsoft.com/office/powerpoint/2010/main" val="270488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Client-Server Model Architecture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3576" y="1984453"/>
            <a:ext cx="5526845" cy="3684563"/>
          </a:xfrm>
        </p:spPr>
      </p:pic>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21</a:t>
            </a:fld>
            <a:endParaRPr lang="en-US"/>
          </a:p>
        </p:txBody>
      </p:sp>
    </p:spTree>
    <p:extLst>
      <p:ext uri="{BB962C8B-B14F-4D97-AF65-F5344CB8AC3E}">
        <p14:creationId xmlns:p14="http://schemas.microsoft.com/office/powerpoint/2010/main" val="120922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Chatting and Instant </a:t>
            </a:r>
            <a:r>
              <a:rPr lang="en-US" dirty="0" smtClean="0"/>
              <a:t>Messaging</a:t>
            </a:r>
            <a:endParaRPr lang="en-US" dirty="0"/>
          </a:p>
        </p:txBody>
      </p:sp>
      <p:sp>
        <p:nvSpPr>
          <p:cNvPr id="3" name="Content Placeholder 2"/>
          <p:cNvSpPr>
            <a:spLocks noGrp="1"/>
          </p:cNvSpPr>
          <p:nvPr>
            <p:ph idx="1"/>
          </p:nvPr>
        </p:nvSpPr>
        <p:spPr/>
        <p:txBody>
          <a:bodyPr/>
          <a:lstStyle/>
          <a:p>
            <a:r>
              <a:rPr lang="en-US" b="1" dirty="0"/>
              <a:t>Chat Rooms </a:t>
            </a:r>
          </a:p>
          <a:p>
            <a:pPr lvl="1">
              <a:buFont typeface="Arial" panose="020B0604020202020204" pitchFamily="34" charset="0"/>
              <a:buChar char="•"/>
            </a:pPr>
            <a:r>
              <a:rPr lang="en-US" dirty="0" smtClean="0"/>
              <a:t>Typed </a:t>
            </a:r>
            <a:r>
              <a:rPr lang="en-US" dirty="0"/>
              <a:t>conversation that occurs on the computer. </a:t>
            </a:r>
          </a:p>
          <a:p>
            <a:pPr lvl="1">
              <a:buFont typeface="Arial" panose="020B0604020202020204" pitchFamily="34" charset="0"/>
              <a:buChar char="•"/>
            </a:pPr>
            <a:r>
              <a:rPr lang="en-US" dirty="0" smtClean="0"/>
              <a:t>The </a:t>
            </a:r>
            <a:r>
              <a:rPr lang="en-US" dirty="0"/>
              <a:t>conversation is in real time. </a:t>
            </a:r>
          </a:p>
          <a:p>
            <a:pPr lvl="1">
              <a:buFont typeface="Arial" panose="020B0604020202020204" pitchFamily="34" charset="0"/>
              <a:buChar char="•"/>
            </a:pPr>
            <a:r>
              <a:rPr lang="en-US" dirty="0" smtClean="0"/>
              <a:t>Is </a:t>
            </a:r>
            <a:r>
              <a:rPr lang="en-US" dirty="0"/>
              <a:t>located on the Internet server with the purpose of permitting users to </a:t>
            </a:r>
            <a:r>
              <a:rPr lang="en-US" dirty="0" smtClean="0"/>
              <a:t>chat.</a:t>
            </a:r>
          </a:p>
          <a:p>
            <a:r>
              <a:rPr lang="en-US" b="1" dirty="0" smtClean="0"/>
              <a:t> </a:t>
            </a:r>
            <a:r>
              <a:rPr lang="en-US" b="1" dirty="0"/>
              <a:t>Instant Messaging (IM) </a:t>
            </a:r>
            <a:endParaRPr lang="en-US" b="1" dirty="0" smtClean="0"/>
          </a:p>
          <a:p>
            <a:pPr lvl="1">
              <a:buFont typeface="Arial" panose="020B0604020202020204" pitchFamily="34" charset="0"/>
              <a:buChar char="•"/>
            </a:pPr>
            <a:r>
              <a:rPr lang="en-US" dirty="0" smtClean="0"/>
              <a:t>An </a:t>
            </a:r>
            <a:r>
              <a:rPr lang="en-US" dirty="0"/>
              <a:t>Internet communication service that notifies you when one or more people are on line </a:t>
            </a:r>
          </a:p>
          <a:p>
            <a:pPr lvl="1">
              <a:buFont typeface="Arial" panose="020B0604020202020204" pitchFamily="34" charset="0"/>
              <a:buChar char="•"/>
            </a:pPr>
            <a:r>
              <a:rPr lang="en-US" dirty="0" smtClean="0"/>
              <a:t>You </a:t>
            </a:r>
            <a:r>
              <a:rPr lang="en-US" dirty="0"/>
              <a:t>are allowed to exchange messages or enter chat rooms with people you’ve list for </a:t>
            </a:r>
            <a:r>
              <a:rPr lang="en-US" dirty="0" smtClean="0"/>
              <a:t>IM’s</a:t>
            </a:r>
          </a:p>
          <a:p>
            <a:pPr lvl="1">
              <a:buFont typeface="Arial" panose="020B0604020202020204" pitchFamily="34" charset="0"/>
              <a:buChar char="•"/>
            </a:pPr>
            <a:r>
              <a:rPr lang="en-US" dirty="0" smtClean="0"/>
              <a:t>Both </a:t>
            </a:r>
            <a:r>
              <a:rPr lang="en-US" dirty="0"/>
              <a:t>parties must be on the computer at the same time </a:t>
            </a:r>
          </a:p>
          <a:p>
            <a:pPr lvl="1">
              <a:buFont typeface="Arial" panose="020B0604020202020204" pitchFamily="34" charset="0"/>
              <a:buChar char="•"/>
            </a:pPr>
            <a:r>
              <a:rPr lang="en-US" dirty="0" smtClean="0"/>
              <a:t>The </a:t>
            </a:r>
            <a:r>
              <a:rPr lang="en-US" dirty="0"/>
              <a:t>conversation or IM occurs in real time.</a:t>
            </a:r>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22</a:t>
            </a:fld>
            <a:endParaRPr lang="en-US"/>
          </a:p>
        </p:txBody>
      </p:sp>
    </p:spTree>
    <p:extLst>
      <p:ext uri="{BB962C8B-B14F-4D97-AF65-F5344CB8AC3E}">
        <p14:creationId xmlns:p14="http://schemas.microsoft.com/office/powerpoint/2010/main" val="219115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a:t>
            </a:r>
            <a:endParaRPr lang="en-US" dirty="0"/>
          </a:p>
        </p:txBody>
      </p:sp>
      <p:sp>
        <p:nvSpPr>
          <p:cNvPr id="3" name="Content Placeholder 2"/>
          <p:cNvSpPr>
            <a:spLocks noGrp="1"/>
          </p:cNvSpPr>
          <p:nvPr>
            <p:ph idx="1"/>
          </p:nvPr>
        </p:nvSpPr>
        <p:spPr/>
        <p:txBody>
          <a:bodyPr>
            <a:normAutofit/>
          </a:bodyPr>
          <a:lstStyle/>
          <a:p>
            <a:r>
              <a:rPr lang="en-US" sz="2200" dirty="0"/>
              <a:t>A </a:t>
            </a:r>
            <a:r>
              <a:rPr lang="en-US" sz="2200" b="1" dirty="0"/>
              <a:t>web browser</a:t>
            </a:r>
            <a:r>
              <a:rPr lang="en-US" sz="2200" dirty="0"/>
              <a:t> (commonly referred to as a </a:t>
            </a:r>
            <a:r>
              <a:rPr lang="en-US" sz="2200" b="1" dirty="0"/>
              <a:t>browser</a:t>
            </a:r>
            <a:r>
              <a:rPr lang="en-US" sz="2200" dirty="0"/>
              <a:t>) is a software application for accessing information on the </a:t>
            </a:r>
            <a:r>
              <a:rPr lang="en-US" sz="2200" b="1" dirty="0"/>
              <a:t>World Wide</a:t>
            </a:r>
            <a:r>
              <a:rPr lang="en-US" sz="2200" dirty="0"/>
              <a:t> </a:t>
            </a:r>
            <a:r>
              <a:rPr lang="en-US" sz="2200" b="1" dirty="0" smtClean="0"/>
              <a:t>Web (WWW)</a:t>
            </a:r>
            <a:r>
              <a:rPr lang="en-US" sz="2200" dirty="0" smtClean="0"/>
              <a:t>. </a:t>
            </a:r>
          </a:p>
          <a:p>
            <a:r>
              <a:rPr lang="en-US" sz="2200" dirty="0" smtClean="0"/>
              <a:t>When </a:t>
            </a:r>
            <a:r>
              <a:rPr lang="en-US" sz="2200" dirty="0"/>
              <a:t>a user requests a </a:t>
            </a:r>
            <a:r>
              <a:rPr lang="en-US" sz="2200" b="1" dirty="0"/>
              <a:t>web</a:t>
            </a:r>
            <a:r>
              <a:rPr lang="en-US" sz="2200" dirty="0"/>
              <a:t> page from a particular website</a:t>
            </a:r>
            <a:r>
              <a:rPr lang="en-US" sz="2200" dirty="0" smtClean="0"/>
              <a:t>,</a:t>
            </a:r>
          </a:p>
          <a:p>
            <a:r>
              <a:rPr lang="en-US" sz="2200" dirty="0" smtClean="0"/>
              <a:t> </a:t>
            </a:r>
            <a:r>
              <a:rPr lang="en-US" sz="2200" dirty="0"/>
              <a:t>the </a:t>
            </a:r>
            <a:r>
              <a:rPr lang="en-US" sz="2200" b="1" dirty="0"/>
              <a:t>web browser</a:t>
            </a:r>
            <a:r>
              <a:rPr lang="en-US" sz="2200" dirty="0"/>
              <a:t> retrieves the necessary content from a </a:t>
            </a:r>
            <a:r>
              <a:rPr lang="en-US" sz="2200" b="1" dirty="0"/>
              <a:t>web</a:t>
            </a:r>
            <a:r>
              <a:rPr lang="en-US" sz="2200" dirty="0"/>
              <a:t> server </a:t>
            </a:r>
            <a:r>
              <a:rPr lang="en-US" sz="2200" dirty="0" smtClean="0"/>
              <a:t>and</a:t>
            </a:r>
          </a:p>
          <a:p>
            <a:r>
              <a:rPr lang="en-US" sz="2200" dirty="0" smtClean="0"/>
              <a:t> </a:t>
            </a:r>
            <a:r>
              <a:rPr lang="en-US" sz="2200" dirty="0"/>
              <a:t>then displays the page on the user's device.</a:t>
            </a:r>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23</a:t>
            </a:fld>
            <a:endParaRPr lang="en-US"/>
          </a:p>
        </p:txBody>
      </p:sp>
    </p:spTree>
    <p:extLst>
      <p:ext uri="{BB962C8B-B14F-4D97-AF65-F5344CB8AC3E}">
        <p14:creationId xmlns:p14="http://schemas.microsoft.com/office/powerpoint/2010/main" val="114999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T</a:t>
            </a:r>
            <a:r>
              <a:rPr lang="en-US" dirty="0" smtClean="0"/>
              <a:t>elephony</a:t>
            </a:r>
            <a:endParaRPr lang="en-US" dirty="0"/>
          </a:p>
        </p:txBody>
      </p:sp>
      <p:sp>
        <p:nvSpPr>
          <p:cNvPr id="3" name="Content Placeholder 2"/>
          <p:cNvSpPr>
            <a:spLocks noGrp="1"/>
          </p:cNvSpPr>
          <p:nvPr>
            <p:ph idx="1"/>
          </p:nvPr>
        </p:nvSpPr>
        <p:spPr/>
        <p:txBody>
          <a:bodyPr>
            <a:normAutofit/>
          </a:bodyPr>
          <a:lstStyle/>
          <a:p>
            <a:r>
              <a:rPr lang="en-US" sz="2200" dirty="0"/>
              <a:t>Internet telephony is also called </a:t>
            </a:r>
            <a:r>
              <a:rPr lang="en-US" sz="2200" dirty="0" smtClean="0"/>
              <a:t>IP </a:t>
            </a:r>
            <a:r>
              <a:rPr lang="en-US" sz="2200" dirty="0"/>
              <a:t>telephony or broadband telephony</a:t>
            </a:r>
            <a:r>
              <a:rPr lang="en-US" sz="2200" dirty="0" smtClean="0"/>
              <a:t>.</a:t>
            </a:r>
          </a:p>
          <a:p>
            <a:r>
              <a:rPr lang="en-US" sz="2200" dirty="0"/>
              <a:t>Internet telephony is a type of communications technology that allows voice calls and other telephony services like fax, SMS and other voice-messaging applications to be transmitted using the Internet as a connection medium. </a:t>
            </a:r>
            <a:endParaRPr lang="en-US" sz="2200" dirty="0" smtClean="0"/>
          </a:p>
          <a:p>
            <a:r>
              <a:rPr lang="en-US" sz="2200" dirty="0" smtClean="0"/>
              <a:t>Software </a:t>
            </a:r>
            <a:r>
              <a:rPr lang="en-US" sz="2200" dirty="0"/>
              <a:t>under this technology is cost-effective and convenient because it allow the user to communicate through fax, voice and video calls anywhere in the world as long as there is an Internet connection. </a:t>
            </a:r>
            <a:endParaRPr lang="en-US" sz="2200" dirty="0" smtClean="0"/>
          </a:p>
          <a:p>
            <a:r>
              <a:rPr lang="en-US" sz="2200" dirty="0"/>
              <a:t>U</a:t>
            </a:r>
            <a:r>
              <a:rPr lang="en-US" sz="2200" dirty="0" smtClean="0"/>
              <a:t>sers </a:t>
            </a:r>
            <a:r>
              <a:rPr lang="en-US" sz="2200" dirty="0"/>
              <a:t>are able to bypass the charges that are common in traditional telephone services. </a:t>
            </a:r>
            <a:endParaRPr lang="en-US" sz="2200" dirty="0" smtClean="0"/>
          </a:p>
          <a:p>
            <a:r>
              <a:rPr lang="en-US" sz="2200" dirty="0" smtClean="0"/>
              <a:t>However</a:t>
            </a:r>
            <a:r>
              <a:rPr lang="en-US" sz="2200" dirty="0"/>
              <a:t>, the quality of this service is not as good as </a:t>
            </a:r>
            <a:r>
              <a:rPr lang="en-US" sz="2200" dirty="0" smtClean="0"/>
              <a:t>it </a:t>
            </a:r>
            <a:r>
              <a:rPr lang="en-US" sz="2200" dirty="0"/>
              <a:t>is very dependent on the quality and speed of the Internet connection.</a:t>
            </a:r>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24</a:t>
            </a:fld>
            <a:endParaRPr lang="en-US"/>
          </a:p>
        </p:txBody>
      </p:sp>
    </p:spTree>
    <p:extLst>
      <p:ext uri="{BB962C8B-B14F-4D97-AF65-F5344CB8AC3E}">
        <p14:creationId xmlns:p14="http://schemas.microsoft.com/office/powerpoint/2010/main" val="130606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Conferencing</a:t>
            </a:r>
            <a:endParaRPr lang="en-US" dirty="0"/>
          </a:p>
        </p:txBody>
      </p:sp>
      <p:sp>
        <p:nvSpPr>
          <p:cNvPr id="3" name="Content Placeholder 2"/>
          <p:cNvSpPr>
            <a:spLocks noGrp="1"/>
          </p:cNvSpPr>
          <p:nvPr>
            <p:ph idx="1"/>
          </p:nvPr>
        </p:nvSpPr>
        <p:spPr/>
        <p:txBody>
          <a:bodyPr>
            <a:normAutofit/>
          </a:bodyPr>
          <a:lstStyle/>
          <a:p>
            <a:r>
              <a:rPr lang="en-US" sz="2200" dirty="0"/>
              <a:t>Video conferencing is a technology that allows users in different locations to hold face-to-face meetings without having to move to a single location together. </a:t>
            </a:r>
            <a:endParaRPr lang="en-US" sz="2200" dirty="0" smtClean="0"/>
          </a:p>
          <a:p>
            <a:r>
              <a:rPr lang="en-US" sz="2200" dirty="0" smtClean="0"/>
              <a:t>This </a:t>
            </a:r>
            <a:r>
              <a:rPr lang="en-US" sz="2200" dirty="0"/>
              <a:t>technology is particularly convenient for business users in different cities or even different </a:t>
            </a:r>
            <a:r>
              <a:rPr lang="en-US" sz="2200" dirty="0" smtClean="0"/>
              <a:t>countries.</a:t>
            </a:r>
          </a:p>
          <a:p>
            <a:r>
              <a:rPr lang="en-US" sz="2200" dirty="0"/>
              <a:t>I</a:t>
            </a:r>
            <a:r>
              <a:rPr lang="en-US" sz="2200" dirty="0" smtClean="0"/>
              <a:t>t </a:t>
            </a:r>
            <a:r>
              <a:rPr lang="en-US" sz="2200" dirty="0"/>
              <a:t>saves time, expenses, and hassles associated with business travel. </a:t>
            </a:r>
            <a:endParaRPr lang="en-US" sz="2200" dirty="0" smtClean="0"/>
          </a:p>
          <a:p>
            <a:r>
              <a:rPr lang="en-US" sz="2200" dirty="0" smtClean="0"/>
              <a:t>Uses </a:t>
            </a:r>
            <a:r>
              <a:rPr lang="en-US" sz="2200" dirty="0"/>
              <a:t>for video conferencing include holding routine meetings, </a:t>
            </a:r>
            <a:r>
              <a:rPr lang="en-US" sz="2200" dirty="0" smtClean="0"/>
              <a:t>negotiating</a:t>
            </a:r>
            <a:r>
              <a:rPr lang="en-US" sz="2200" dirty="0"/>
              <a:t> business deals, and interviewing job candidates.</a:t>
            </a:r>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25</a:t>
            </a:fld>
            <a:endParaRPr lang="en-US"/>
          </a:p>
        </p:txBody>
      </p:sp>
    </p:spTree>
    <p:extLst>
      <p:ext uri="{BB962C8B-B14F-4D97-AF65-F5344CB8AC3E}">
        <p14:creationId xmlns:p14="http://schemas.microsoft.com/office/powerpoint/2010/main" val="201738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23" y="0"/>
            <a:ext cx="10058400" cy="1450757"/>
          </a:xfrm>
        </p:spPr>
        <p:txBody>
          <a:bodyPr/>
          <a:lstStyle/>
          <a:p>
            <a:r>
              <a:rPr lang="en-US" dirty="0" smtClean="0"/>
              <a:t>Use of CS &amp; IT in Education</a:t>
            </a:r>
            <a:endParaRPr lang="en-US" dirty="0"/>
          </a:p>
        </p:txBody>
      </p:sp>
      <p:pic>
        <p:nvPicPr>
          <p:cNvPr id="4" name="Content Placeholder 3"/>
          <p:cNvPicPr>
            <a:picLocks noGrp="1" noChangeAspect="1"/>
          </p:cNvPicPr>
          <p:nvPr>
            <p:ph idx="1"/>
          </p:nvPr>
        </p:nvPicPr>
        <p:blipFill>
          <a:blip r:embed="rId2"/>
          <a:stretch>
            <a:fillRect/>
          </a:stretch>
        </p:blipFill>
        <p:spPr>
          <a:xfrm>
            <a:off x="914400" y="112321"/>
            <a:ext cx="10215523" cy="5929706"/>
          </a:xfrm>
          <a:prstGeom prst="rect">
            <a:avLst/>
          </a:prstGeom>
        </p:spPr>
      </p:pic>
      <p:sp>
        <p:nvSpPr>
          <p:cNvPr id="5" name="Date Placeholder 4"/>
          <p:cNvSpPr>
            <a:spLocks noGrp="1"/>
          </p:cNvSpPr>
          <p:nvPr>
            <p:ph type="dt" sz="half" idx="10"/>
          </p:nvPr>
        </p:nvSpPr>
        <p:spPr/>
        <p:txBody>
          <a:bodyPr/>
          <a:lstStyle/>
          <a:p>
            <a:fld id="{79D2FDA0-1BB8-4EBC-B9B8-CE2062AB42C7}" type="datetime1">
              <a:rPr lang="en-US" smtClean="0"/>
              <a:t>26-Oct-20</a:t>
            </a:fld>
            <a:endParaRPr lang="en-US"/>
          </a:p>
        </p:txBody>
      </p:sp>
      <p:sp>
        <p:nvSpPr>
          <p:cNvPr id="6" name="Slide Number Placeholder 5"/>
          <p:cNvSpPr>
            <a:spLocks noGrp="1"/>
          </p:cNvSpPr>
          <p:nvPr>
            <p:ph type="sldNum" sz="quarter" idx="12"/>
          </p:nvPr>
        </p:nvSpPr>
        <p:spPr/>
        <p:txBody>
          <a:bodyPr/>
          <a:lstStyle/>
          <a:p>
            <a:fld id="{AAE72A04-BED9-4375-AD78-EBA75F5DE3A2}" type="slidenum">
              <a:rPr lang="en-US" smtClean="0"/>
              <a:t>3</a:t>
            </a:fld>
            <a:endParaRPr lang="en-US"/>
          </a:p>
        </p:txBody>
      </p:sp>
    </p:spTree>
    <p:extLst>
      <p:ext uri="{BB962C8B-B14F-4D97-AF65-F5344CB8AC3E}">
        <p14:creationId xmlns:p14="http://schemas.microsoft.com/office/powerpoint/2010/main" val="311319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Content Placeholder 2"/>
          <p:cNvSpPr>
            <a:spLocks noGrp="1"/>
          </p:cNvSpPr>
          <p:nvPr>
            <p:ph idx="1"/>
          </p:nvPr>
        </p:nvSpPr>
        <p:spPr/>
        <p:txBody>
          <a:bodyPr/>
          <a:lstStyle/>
          <a:p>
            <a:pPr marL="514350" indent="-514350">
              <a:buFont typeface="+mj-lt"/>
              <a:buAutoNum type="arabicPeriod"/>
            </a:pPr>
            <a:r>
              <a:rPr lang="en-US" sz="3200" b="1" dirty="0"/>
              <a:t>Increased access to resources</a:t>
            </a:r>
          </a:p>
          <a:p>
            <a:pPr lvl="1" algn="just"/>
            <a:r>
              <a:rPr lang="en-US" sz="2400" dirty="0"/>
              <a:t>It allows the students to access educational resources from anywhere at any time. </a:t>
            </a:r>
          </a:p>
          <a:p>
            <a:pPr lvl="1" algn="just"/>
            <a:r>
              <a:rPr lang="en-US" sz="2400" dirty="0"/>
              <a:t>This increased access to resources is very useful for the students. </a:t>
            </a:r>
          </a:p>
          <a:p>
            <a:pPr lvl="1" algn="just"/>
            <a:r>
              <a:rPr lang="en-US" sz="2400" dirty="0"/>
              <a:t>It is especially valuable for the students with special needs and students form rural areas and developing countries.</a:t>
            </a:r>
          </a:p>
          <a:p>
            <a:pPr marL="514350" indent="-514350" algn="just">
              <a:buFont typeface="+mj-lt"/>
              <a:buAutoNum type="arabicPeriod"/>
            </a:pPr>
            <a:r>
              <a:rPr lang="en-US" sz="3200" b="1" dirty="0"/>
              <a:t>Provide distant learning</a:t>
            </a:r>
          </a:p>
          <a:p>
            <a:pPr lvl="1" algn="just"/>
            <a:r>
              <a:rPr lang="en-US" sz="2400" dirty="0"/>
              <a:t>The learning has become web based with the help of this domain. It has resulted in the distance learning and online education.</a:t>
            </a:r>
            <a:endParaRPr lang="en-US" sz="2800" dirty="0"/>
          </a:p>
          <a:p>
            <a:endParaRPr lang="en-US" dirty="0"/>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4</a:t>
            </a:fld>
            <a:endParaRPr lang="en-US"/>
          </a:p>
        </p:txBody>
      </p:sp>
    </p:spTree>
    <p:extLst>
      <p:ext uri="{BB962C8B-B14F-4D97-AF65-F5344CB8AC3E}">
        <p14:creationId xmlns:p14="http://schemas.microsoft.com/office/powerpoint/2010/main" val="145323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pPr marL="514350" indent="-514350" algn="just">
              <a:buFont typeface="+mj-lt"/>
              <a:buAutoNum type="arabicPeriod" startAt="3"/>
            </a:pPr>
            <a:r>
              <a:rPr lang="en-US" sz="2800" b="1" dirty="0"/>
              <a:t>Supplement traditional learning</a:t>
            </a:r>
          </a:p>
          <a:p>
            <a:pPr lvl="1" algn="just"/>
            <a:r>
              <a:rPr lang="en-US" sz="2400" dirty="0"/>
              <a:t>It also helps the students in traditional learning. Students use software programs such as MS Word to prepare assignments and MS PowerPoint for presenting their work.</a:t>
            </a:r>
          </a:p>
          <a:p>
            <a:endParaRPr lang="en-US" dirty="0"/>
          </a:p>
        </p:txBody>
      </p:sp>
      <p:sp>
        <p:nvSpPr>
          <p:cNvPr id="4" name="Date Placeholder 3"/>
          <p:cNvSpPr>
            <a:spLocks noGrp="1"/>
          </p:cNvSpPr>
          <p:nvPr>
            <p:ph type="dt" sz="half" idx="10"/>
          </p:nvPr>
        </p:nvSpPr>
        <p:spPr/>
        <p:txBody>
          <a:bodyPr/>
          <a:lstStyle/>
          <a:p>
            <a:fld id="{990D1B47-1F65-4377-A922-42AA1E2C742E}" type="datetime1">
              <a:rPr lang="en-US" smtClean="0"/>
              <a:t>26-Oct-20</a:t>
            </a:fld>
            <a:endParaRPr lang="en-US"/>
          </a:p>
        </p:txBody>
      </p:sp>
      <p:sp>
        <p:nvSpPr>
          <p:cNvPr id="5" name="Slide Number Placeholder 4"/>
          <p:cNvSpPr>
            <a:spLocks noGrp="1"/>
          </p:cNvSpPr>
          <p:nvPr>
            <p:ph type="sldNum" sz="quarter" idx="12"/>
          </p:nvPr>
        </p:nvSpPr>
        <p:spPr/>
        <p:txBody>
          <a:bodyPr/>
          <a:lstStyle/>
          <a:p>
            <a:fld id="{AAE72A04-BED9-4375-AD78-EBA75F5DE3A2}" type="slidenum">
              <a:rPr lang="en-US" smtClean="0"/>
              <a:t>5</a:t>
            </a:fld>
            <a:endParaRPr lang="en-US"/>
          </a:p>
        </p:txBody>
      </p:sp>
    </p:spTree>
    <p:extLst>
      <p:ext uri="{BB962C8B-B14F-4D97-AF65-F5344CB8AC3E}">
        <p14:creationId xmlns:p14="http://schemas.microsoft.com/office/powerpoint/2010/main" val="16437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Technology</a:t>
            </a:r>
          </a:p>
        </p:txBody>
      </p:sp>
      <p:sp>
        <p:nvSpPr>
          <p:cNvPr id="3" name="Content Placeholder 2"/>
          <p:cNvSpPr>
            <a:spLocks noGrp="1"/>
          </p:cNvSpPr>
          <p:nvPr>
            <p:ph idx="1"/>
          </p:nvPr>
        </p:nvSpPr>
        <p:spPr/>
        <p:txBody>
          <a:bodyPr/>
          <a:lstStyle/>
          <a:p>
            <a:pPr algn="just"/>
            <a:r>
              <a:rPr lang="en-US" sz="2400" b="1" dirty="0" smtClean="0"/>
              <a:t>DATA</a:t>
            </a:r>
            <a:r>
              <a:rPr lang="en-US" sz="2400" dirty="0" smtClean="0"/>
              <a:t> </a:t>
            </a:r>
          </a:p>
          <a:p>
            <a:pPr algn="just"/>
            <a:r>
              <a:rPr lang="en-US" sz="2400" dirty="0" smtClean="0"/>
              <a:t>It is a collection of raw facts and figures.</a:t>
            </a:r>
          </a:p>
          <a:p>
            <a:pPr marL="0" indent="0" algn="just">
              <a:buNone/>
            </a:pPr>
            <a:r>
              <a:rPr lang="en-US" sz="2400" dirty="0"/>
              <a:t> </a:t>
            </a:r>
            <a:r>
              <a:rPr lang="en-US" sz="2400" dirty="0" smtClean="0"/>
              <a:t>Raw means the facts have not been processed to get their exact meaning.</a:t>
            </a:r>
          </a:p>
          <a:p>
            <a:pPr algn="just"/>
            <a:r>
              <a:rPr lang="en-US" sz="2400" b="1" dirty="0" smtClean="0"/>
              <a:t>INFORMATION </a:t>
            </a:r>
          </a:p>
          <a:p>
            <a:pPr algn="just"/>
            <a:r>
              <a:rPr lang="en-US" sz="2400" dirty="0" smtClean="0"/>
              <a:t>It</a:t>
            </a:r>
            <a:r>
              <a:rPr lang="en-US" sz="2400" b="1" dirty="0" smtClean="0"/>
              <a:t> </a:t>
            </a:r>
            <a:r>
              <a:rPr lang="en-US" sz="2400" dirty="0" smtClean="0"/>
              <a:t>is basically the processed data. It is an organized and processed form of data. </a:t>
            </a:r>
          </a:p>
          <a:p>
            <a:pPr algn="just"/>
            <a:r>
              <a:rPr lang="en-US" sz="2400" dirty="0" smtClean="0"/>
              <a:t>It is more meaningful than data and is used in making decisions.</a:t>
            </a:r>
            <a:endParaRPr lang="en-US" sz="2400" b="1" dirty="0"/>
          </a:p>
        </p:txBody>
      </p:sp>
      <p:sp>
        <p:nvSpPr>
          <p:cNvPr id="4" name="Date Placeholder 3"/>
          <p:cNvSpPr>
            <a:spLocks noGrp="1"/>
          </p:cNvSpPr>
          <p:nvPr>
            <p:ph type="dt" sz="half" idx="10"/>
          </p:nvPr>
        </p:nvSpPr>
        <p:spPr/>
        <p:txBody>
          <a:bodyPr/>
          <a:lstStyle/>
          <a:p>
            <a:fld id="{BC03E61E-910D-47B1-AD2D-51B85BE1DDB6}"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30522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lstStyle/>
          <a:p>
            <a:r>
              <a:rPr lang="en-US" dirty="0"/>
              <a:t>Information Technology</a:t>
            </a:r>
          </a:p>
        </p:txBody>
      </p:sp>
      <p:sp>
        <p:nvSpPr>
          <p:cNvPr id="3" name="Content Placeholder 2"/>
          <p:cNvSpPr>
            <a:spLocks noGrp="1"/>
          </p:cNvSpPr>
          <p:nvPr>
            <p:ph idx="1"/>
          </p:nvPr>
        </p:nvSpPr>
        <p:spPr>
          <a:xfrm>
            <a:off x="1981200" y="1219201"/>
            <a:ext cx="8229600" cy="4906963"/>
          </a:xfrm>
        </p:spPr>
        <p:txBody>
          <a:bodyPr/>
          <a:lstStyle/>
          <a:p>
            <a:pPr marL="0" indent="0" algn="ctr">
              <a:buNone/>
            </a:pPr>
            <a:r>
              <a:rPr lang="en-US" b="1" dirty="0" smtClean="0"/>
              <a:t>Methods for conveying information</a:t>
            </a:r>
          </a:p>
          <a:p>
            <a:pPr marL="0" indent="0" algn="ctr">
              <a:buNone/>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pic>
        <p:nvPicPr>
          <p:cNvPr id="4" name="Picture 4" descr="scan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28800"/>
            <a:ext cx="4876800" cy="448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ED5F0B5E-7D79-4955-9E46-F49B6DDB95BF}" type="datetime1">
              <a:rPr lang="en-US" smtClean="0"/>
              <a:t>26-Oct-20</a:t>
            </a:fld>
            <a:endParaRPr lang="en-US"/>
          </a:p>
        </p:txBody>
      </p:sp>
    </p:spTree>
    <p:extLst>
      <p:ext uri="{BB962C8B-B14F-4D97-AF65-F5344CB8AC3E}">
        <p14:creationId xmlns:p14="http://schemas.microsoft.com/office/powerpoint/2010/main" val="3573166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a:t>
            </a:r>
            <a:endParaRPr lang="en-US" dirty="0"/>
          </a:p>
        </p:txBody>
      </p:sp>
      <p:sp>
        <p:nvSpPr>
          <p:cNvPr id="3" name="Content Placeholder 2"/>
          <p:cNvSpPr>
            <a:spLocks noGrp="1"/>
          </p:cNvSpPr>
          <p:nvPr>
            <p:ph idx="1"/>
          </p:nvPr>
        </p:nvSpPr>
        <p:spPr/>
        <p:txBody>
          <a:bodyPr>
            <a:normAutofit/>
          </a:bodyPr>
          <a:lstStyle/>
          <a:p>
            <a:pPr algn="just"/>
            <a:r>
              <a:rPr lang="en-US" sz="2400" dirty="0" smtClean="0"/>
              <a:t>IT is the study </a:t>
            </a:r>
            <a:r>
              <a:rPr lang="en-US" sz="2400" dirty="0"/>
              <a:t>or use of </a:t>
            </a:r>
            <a:r>
              <a:rPr lang="en-US" sz="2400" dirty="0" smtClean="0"/>
              <a:t>systems especially </a:t>
            </a:r>
            <a:r>
              <a:rPr lang="en-US" sz="2400" dirty="0"/>
              <a:t>computers </a:t>
            </a:r>
            <a:r>
              <a:rPr lang="en-US" sz="2400" dirty="0" smtClean="0"/>
              <a:t>for </a:t>
            </a:r>
            <a:r>
              <a:rPr lang="en-US" sz="2400" dirty="0"/>
              <a:t>storing, retrieving, and sending information</a:t>
            </a:r>
            <a:r>
              <a:rPr lang="en-US" sz="2400" dirty="0" smtClean="0"/>
              <a:t>.</a:t>
            </a:r>
          </a:p>
          <a:p>
            <a:pPr algn="just"/>
            <a:r>
              <a:rPr lang="en-US" sz="2400" dirty="0" smtClean="0"/>
              <a:t>IT is the technology that uses computing with high speed communication links to spread information from one place to another.</a:t>
            </a:r>
          </a:p>
          <a:p>
            <a:pPr algn="just"/>
            <a:r>
              <a:rPr lang="en-US" sz="2400" dirty="0" smtClean="0"/>
              <a:t>IT is the </a:t>
            </a:r>
            <a:r>
              <a:rPr lang="en-US" sz="2400" dirty="0"/>
              <a:t>technology involving the development, maintenance, and use of computer systems, software, and networks for the processing and distribution of </a:t>
            </a:r>
            <a:r>
              <a:rPr lang="en-US" sz="2400" dirty="0" smtClean="0"/>
              <a:t>data.</a:t>
            </a:r>
            <a:endParaRPr lang="en-US" sz="2400" dirty="0"/>
          </a:p>
        </p:txBody>
      </p:sp>
      <p:sp>
        <p:nvSpPr>
          <p:cNvPr id="4" name="Date Placeholder 3"/>
          <p:cNvSpPr>
            <a:spLocks noGrp="1"/>
          </p:cNvSpPr>
          <p:nvPr>
            <p:ph type="dt" sz="half" idx="10"/>
          </p:nvPr>
        </p:nvSpPr>
        <p:spPr/>
        <p:txBody>
          <a:bodyPr/>
          <a:lstStyle/>
          <a:p>
            <a:fld id="{3B4ADBF0-4BA7-47B0-9C18-5B1EF2C1AC2A}" type="datetime1">
              <a:rPr lang="en-US" smtClean="0"/>
              <a:t>26-Oct-20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598160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Technology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63888" y="2128838"/>
            <a:ext cx="59245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741EE4CF-7896-4505-ACA0-68CBED03AA37}" type="datetime1">
              <a:rPr lang="en-US" smtClean="0"/>
              <a:t>26-Oct-20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776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181</TotalTime>
  <Words>1241</Words>
  <Application>Microsoft Office PowerPoint</Application>
  <PresentationFormat>Widescreen</PresentationFormat>
  <Paragraphs>192</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Retrospect</vt:lpstr>
      <vt:lpstr>Computer Science &amp; Information Technology</vt:lpstr>
      <vt:lpstr>Introduction to CS &amp; IT</vt:lpstr>
      <vt:lpstr>Use of CS &amp; IT in Education</vt:lpstr>
      <vt:lpstr>Advantages</vt:lpstr>
      <vt:lpstr>Advantages</vt:lpstr>
      <vt:lpstr>Information Technology</vt:lpstr>
      <vt:lpstr>Information Technology</vt:lpstr>
      <vt:lpstr>Information Technology</vt:lpstr>
      <vt:lpstr>Information Technology</vt:lpstr>
      <vt:lpstr>IT in Society</vt:lpstr>
      <vt:lpstr>IT in Society</vt:lpstr>
      <vt:lpstr>Components of IT</vt:lpstr>
      <vt:lpstr>Components of IT</vt:lpstr>
      <vt:lpstr>Components of IT</vt:lpstr>
      <vt:lpstr>People and Communication</vt:lpstr>
      <vt:lpstr>People and Communication</vt:lpstr>
      <vt:lpstr>People and Communication</vt:lpstr>
      <vt:lpstr>Communication Software</vt:lpstr>
      <vt:lpstr>Communication Software</vt:lpstr>
      <vt:lpstr>Communication Software</vt:lpstr>
      <vt:lpstr>Client-Server Model Architecture</vt:lpstr>
      <vt:lpstr>Chatting and Instant Messaging</vt:lpstr>
      <vt:lpstr>Web Browser</vt:lpstr>
      <vt:lpstr>Internet Telephony</vt:lpstr>
      <vt:lpstr>Video Conferencing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&amp; Information Technology(CS-301)</dc:title>
  <dc:creator>admin</dc:creator>
  <cp:lastModifiedBy>Maham Chattha</cp:lastModifiedBy>
  <cp:revision>22</cp:revision>
  <dcterms:created xsi:type="dcterms:W3CDTF">2019-10-15T19:31:20Z</dcterms:created>
  <dcterms:modified xsi:type="dcterms:W3CDTF">2020-10-26T08:02:22Z</dcterms:modified>
</cp:coreProperties>
</file>