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259" r:id="rId3"/>
    <p:sldId id="260" r:id="rId4"/>
    <p:sldId id="261" r:id="rId5"/>
    <p:sldId id="262" r:id="rId6"/>
    <p:sldId id="265" r:id="rId7"/>
    <p:sldId id="274" r:id="rId8"/>
    <p:sldId id="275" r:id="rId9"/>
    <p:sldId id="279" r:id="rId10"/>
    <p:sldId id="280" r:id="rId11"/>
    <p:sldId id="282" r:id="rId12"/>
    <p:sldId id="286" r:id="rId13"/>
    <p:sldId id="291" r:id="rId14"/>
    <p:sldId id="295" r:id="rId15"/>
    <p:sldId id="296" r:id="rId16"/>
    <p:sldId id="297" r:id="rId17"/>
    <p:sldId id="299" r:id="rId18"/>
    <p:sldId id="300" r:id="rId19"/>
    <p:sldId id="301" r:id="rId20"/>
    <p:sldId id="302" r:id="rId21"/>
    <p:sldId id="263" r:id="rId22"/>
    <p:sldId id="264" r:id="rId23"/>
    <p:sldId id="303" r:id="rId24"/>
    <p:sldId id="273" r:id="rId25"/>
    <p:sldId id="304" r:id="rId26"/>
    <p:sldId id="305" r:id="rId27"/>
    <p:sldId id="276" r:id="rId28"/>
    <p:sldId id="277" r:id="rId29"/>
    <p:sldId id="266" r:id="rId30"/>
    <p:sldId id="278" r:id="rId31"/>
    <p:sldId id="267" r:id="rId32"/>
    <p:sldId id="306" r:id="rId33"/>
    <p:sldId id="307" r:id="rId34"/>
  </p:sldIdLst>
  <p:sldSz cx="12192000" cy="6858000"/>
  <p:notesSz cx="9928225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hammad Fahad" initials="MF" lastIdx="5" clrIdx="0">
    <p:extLst>
      <p:ext uri="{19B8F6BF-5375-455C-9EA6-DF929625EA0E}">
        <p15:presenceInfo xmlns:p15="http://schemas.microsoft.com/office/powerpoint/2012/main" userId="750535509e7f3a5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93D2"/>
    <a:srgbClr val="5195D3"/>
    <a:srgbClr val="3B87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65" autoAdjust="0"/>
  </p:normalViewPr>
  <p:slideViewPr>
    <p:cSldViewPr snapToGrid="0">
      <p:cViewPr varScale="1">
        <p:scale>
          <a:sx n="48" d="100"/>
          <a:sy n="48" d="100"/>
        </p:scale>
        <p:origin x="53" y="40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231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3697" y="1"/>
            <a:ext cx="4302231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62D060A-3B73-43F0-BE2E-7CE0A8E5F7B4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2231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3697" y="6456612"/>
            <a:ext cx="4302231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20DB4C7-FA3C-45C6-A884-BCF298394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441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231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3697" y="1"/>
            <a:ext cx="4302231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2366588-B0A5-472E-B9B9-17E0A482C143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49313"/>
            <a:ext cx="4076700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823" y="3271380"/>
            <a:ext cx="7942580" cy="2676586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2231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3697" y="6456612"/>
            <a:ext cx="4302231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FA383C7-79F1-4A3C-BB63-E7E190198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603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895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web application is a web site that the user can control</a:t>
            </a:r>
          </a:p>
          <a:p>
            <a:r>
              <a:rPr lang="en-US" dirty="0"/>
              <a:t>Informational</a:t>
            </a:r>
            <a:r>
              <a:rPr lang="en-US" baseline="0" dirty="0"/>
              <a:t> vs interactive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6586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PK" dirty="0"/>
              <a:t>P</a:t>
            </a:r>
            <a:r>
              <a:rPr lang="en-GB" dirty="0"/>
              <a:t>a</a:t>
            </a:r>
            <a:r>
              <a:rPr lang="en-PK" dirty="0"/>
              <a:t>r</a:t>
            </a:r>
            <a:r>
              <a:rPr lang="en-GB" dirty="0"/>
              <a:t>a</a:t>
            </a:r>
            <a:r>
              <a:rPr lang="en-PK" dirty="0"/>
              <a:t>m</a:t>
            </a:r>
            <a:r>
              <a:rPr lang="en-GB" dirty="0"/>
              <a:t>e</a:t>
            </a:r>
            <a:r>
              <a:rPr lang="en-PK" dirty="0"/>
              <a:t>t</a:t>
            </a:r>
            <a:r>
              <a:rPr lang="en-GB" dirty="0"/>
              <a:t>e</a:t>
            </a:r>
            <a:r>
              <a:rPr lang="en-PK" dirty="0"/>
              <a:t>r </a:t>
            </a:r>
            <a:r>
              <a:rPr lang="en-GB" dirty="0"/>
              <a:t>l</a:t>
            </a:r>
            <a:r>
              <a:rPr lang="en-PK" dirty="0"/>
              <a:t> </a:t>
            </a:r>
            <a:r>
              <a:rPr lang="en-GB" dirty="0"/>
              <a:t>s</a:t>
            </a:r>
            <a:r>
              <a:rPr lang="en-PK" dirty="0"/>
              <a:t>p</a:t>
            </a:r>
            <a:r>
              <a:rPr lang="en-GB" dirty="0"/>
              <a:t>e</a:t>
            </a:r>
            <a:r>
              <a:rPr lang="en-PK" dirty="0"/>
              <a:t>c</a:t>
            </a:r>
            <a:r>
              <a:rPr lang="en-GB" dirty="0" err="1"/>
              <a:t>i</a:t>
            </a:r>
            <a:r>
              <a:rPr lang="en-PK" dirty="0"/>
              <a:t>f</a:t>
            </a:r>
            <a:r>
              <a:rPr lang="en-GB" dirty="0" err="1"/>
              <a:t>i</a:t>
            </a:r>
            <a:r>
              <a:rPr lang="en-PK" dirty="0"/>
              <a:t>e</a:t>
            </a:r>
            <a:r>
              <a:rPr lang="en-GB" dirty="0"/>
              <a:t>s</a:t>
            </a:r>
            <a:r>
              <a:rPr lang="en-PK" dirty="0"/>
              <a:t> </a:t>
            </a:r>
            <a:r>
              <a:rPr lang="en-GB" dirty="0"/>
              <a:t>a</a:t>
            </a:r>
            <a:r>
              <a:rPr lang="en-PK" dirty="0"/>
              <a:t> </a:t>
            </a:r>
            <a:r>
              <a:rPr lang="en-GB" dirty="0"/>
              <a:t> full textual representation of a day</a:t>
            </a:r>
            <a:endParaRPr lang="en-PK" dirty="0"/>
          </a:p>
          <a:p>
            <a:endParaRPr lang="en-P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157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PK" dirty="0"/>
              <a:t>P</a:t>
            </a:r>
            <a:r>
              <a:rPr lang="en-GB" dirty="0"/>
              <a:t>a</a:t>
            </a:r>
            <a:r>
              <a:rPr lang="en-PK" dirty="0"/>
              <a:t>r</a:t>
            </a:r>
            <a:r>
              <a:rPr lang="en-GB" dirty="0"/>
              <a:t>a</a:t>
            </a:r>
            <a:r>
              <a:rPr lang="en-PK" dirty="0"/>
              <a:t>m</a:t>
            </a:r>
            <a:r>
              <a:rPr lang="en-GB" dirty="0"/>
              <a:t>e</a:t>
            </a:r>
            <a:r>
              <a:rPr lang="en-PK" dirty="0"/>
              <a:t>t</a:t>
            </a:r>
            <a:r>
              <a:rPr lang="en-GB" dirty="0"/>
              <a:t>e</a:t>
            </a:r>
            <a:r>
              <a:rPr lang="en-PK" dirty="0"/>
              <a:t>r </a:t>
            </a:r>
            <a:r>
              <a:rPr lang="en-GB" dirty="0"/>
              <a:t>l</a:t>
            </a:r>
            <a:r>
              <a:rPr lang="en-PK" dirty="0"/>
              <a:t> </a:t>
            </a:r>
            <a:r>
              <a:rPr lang="en-GB" dirty="0"/>
              <a:t>s</a:t>
            </a:r>
            <a:r>
              <a:rPr lang="en-PK" dirty="0"/>
              <a:t>p</a:t>
            </a:r>
            <a:r>
              <a:rPr lang="en-GB" dirty="0"/>
              <a:t>e</a:t>
            </a:r>
            <a:r>
              <a:rPr lang="en-PK" dirty="0"/>
              <a:t>c</a:t>
            </a:r>
            <a:r>
              <a:rPr lang="en-GB" dirty="0" err="1"/>
              <a:t>i</a:t>
            </a:r>
            <a:r>
              <a:rPr lang="en-PK" dirty="0"/>
              <a:t>f</a:t>
            </a:r>
            <a:r>
              <a:rPr lang="en-GB" dirty="0" err="1"/>
              <a:t>i</a:t>
            </a:r>
            <a:r>
              <a:rPr lang="en-PK" dirty="0"/>
              <a:t>e</a:t>
            </a:r>
            <a:r>
              <a:rPr lang="en-GB" dirty="0"/>
              <a:t>s</a:t>
            </a:r>
            <a:r>
              <a:rPr lang="en-PK" dirty="0"/>
              <a:t> </a:t>
            </a:r>
            <a:r>
              <a:rPr lang="en-GB" dirty="0"/>
              <a:t>a</a:t>
            </a:r>
            <a:r>
              <a:rPr lang="en-PK" dirty="0"/>
              <a:t> </a:t>
            </a:r>
            <a:r>
              <a:rPr lang="en-GB" dirty="0"/>
              <a:t> full textual representation of a day</a:t>
            </a:r>
            <a:r>
              <a:rPr lang="en-PK" dirty="0"/>
              <a:t> and d specifies date</a:t>
            </a:r>
          </a:p>
          <a:p>
            <a:endParaRPr lang="en-P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5105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Asynchronous JavaScript And XML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716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97871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83680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 flipV="1">
            <a:off x="1524000" y="3533141"/>
            <a:ext cx="9144000" cy="182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365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926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244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045" y="271585"/>
            <a:ext cx="11279909" cy="1075749"/>
          </a:xfrm>
        </p:spPr>
        <p:txBody>
          <a:bodyPr/>
          <a:lstStyle>
            <a:lvl1pPr>
              <a:defRPr>
                <a:latin typeface="Gotham Narrow Book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526721"/>
            <a:ext cx="11279909" cy="4650242"/>
          </a:xfrm>
        </p:spPr>
        <p:txBody>
          <a:bodyPr/>
          <a:lstStyle>
            <a:lvl1pPr>
              <a:buClr>
                <a:schemeClr val="accent1">
                  <a:lumMod val="75000"/>
                </a:schemeClr>
              </a:buClr>
              <a:defRPr sz="3000">
                <a:solidFill>
                  <a:schemeClr val="tx1"/>
                </a:solidFill>
                <a:latin typeface="Gotham Narrow Book" pitchFamily="50" charset="0"/>
              </a:defRPr>
            </a:lvl1pPr>
            <a:lvl2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2pPr>
            <a:lvl3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3pPr>
            <a:lvl4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4pPr>
            <a:lvl5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Isosceles Triangle 6"/>
          <p:cNvSpPr/>
          <p:nvPr userDrawn="1"/>
        </p:nvSpPr>
        <p:spPr>
          <a:xfrm rot="5400000">
            <a:off x="-314326" y="585910"/>
            <a:ext cx="1004207" cy="375557"/>
          </a:xfrm>
          <a:prstGeom prst="triangle">
            <a:avLst/>
          </a:prstGeom>
          <a:gradFill>
            <a:gsLst>
              <a:gs pos="0">
                <a:srgbClr val="5195D3"/>
              </a:gs>
              <a:gs pos="58000">
                <a:srgbClr val="4E93D2"/>
              </a:gs>
              <a:gs pos="100000">
                <a:srgbClr val="3B87CD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6045" y="1347334"/>
            <a:ext cx="11279909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4605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938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404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58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820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782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988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893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6045" y="365124"/>
            <a:ext cx="11279909" cy="10757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045" y="1698171"/>
            <a:ext cx="11279909" cy="4478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6046" y="635634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Gotham Narrow Medium" pitchFamily="50" charset="0"/>
              </a:defRPr>
            </a:lvl1pPr>
          </a:lstStyle>
          <a:p>
            <a:fld id="{C8794E75-353D-442E-BDEA-2D1BE4A45A3F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92754" y="63563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D1DC9-C721-4D5F-A7A1-DF55DAF8C7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438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otham Narrow Book" pitchFamily="50" charset="0"/>
          <a:ea typeface="Adobe Fan Heiti Std B" panose="020B0700000000000000" pitchFamily="34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Gotham Narrow Medium" pitchFamily="50" charset="0"/>
        <a:buChar char="–"/>
        <a:defRPr sz="24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Gotham Narrow Medium" pitchFamily="50" charset="0"/>
        <a:buChar char="–"/>
        <a:defRPr sz="1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Web Systems &amp; Technologies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Chapter </a:t>
            </a:r>
            <a:r>
              <a:rPr lang="en-US" dirty="0"/>
              <a:t>1 – Introduction to Dynamic Web Content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552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-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Table USERS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INSERT INTO users VALUES('Smith', 'John', 'jsmith@mysite.com');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8071347"/>
              </p:ext>
            </p:extLst>
          </p:nvPr>
        </p:nvGraphicFramePr>
        <p:xfrm>
          <a:off x="966680" y="2006928"/>
          <a:ext cx="10414494" cy="9839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133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21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289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579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0070C0"/>
                          </a:solidFill>
                          <a:latin typeface="Gotham Medium" pitchFamily="50" charset="0"/>
                          <a:cs typeface="Gotham Medium" pitchFamily="50" charset="0"/>
                        </a:rPr>
                        <a:t>FirstName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>
                          <a:solidFill>
                            <a:srgbClr val="0070C0"/>
                          </a:solidFill>
                          <a:latin typeface="Gotham Medium" pitchFamily="50" charset="0"/>
                          <a:cs typeface="Gotham Medium" pitchFamily="50" charset="0"/>
                        </a:rPr>
                        <a:t>LastName</a:t>
                      </a:r>
                      <a:endParaRPr lang="en-US" sz="2800" dirty="0">
                        <a:solidFill>
                          <a:srgbClr val="0070C0"/>
                        </a:solidFill>
                        <a:latin typeface="Gotham Medium" pitchFamily="50" charset="0"/>
                        <a:cs typeface="Gotham Medium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0070C0"/>
                          </a:solidFill>
                          <a:latin typeface="Gotham Medium" pitchFamily="50" charset="0"/>
                          <a:cs typeface="Gotham Medium" pitchFamily="50" charset="0"/>
                        </a:rPr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57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1878315"/>
              </p:ext>
            </p:extLst>
          </p:nvPr>
        </p:nvGraphicFramePr>
        <p:xfrm>
          <a:off x="966680" y="4875895"/>
          <a:ext cx="10414494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22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99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023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579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0070C0"/>
                          </a:solidFill>
                          <a:latin typeface="Gotham Medium" pitchFamily="50" charset="0"/>
                          <a:cs typeface="Gotham Medium" pitchFamily="50" charset="0"/>
                        </a:rPr>
                        <a:t>FirstName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>
                          <a:solidFill>
                            <a:srgbClr val="0070C0"/>
                          </a:solidFill>
                          <a:latin typeface="Gotham Medium" pitchFamily="50" charset="0"/>
                          <a:cs typeface="Gotham Medium" pitchFamily="50" charset="0"/>
                        </a:rPr>
                        <a:t>LastName</a:t>
                      </a:r>
                      <a:endParaRPr lang="en-US" sz="2800" dirty="0">
                        <a:solidFill>
                          <a:srgbClr val="0070C0"/>
                        </a:solidFill>
                        <a:latin typeface="Gotham Medium" pitchFamily="50" charset="0"/>
                        <a:cs typeface="Gotham Medium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0070C0"/>
                          </a:solidFill>
                          <a:latin typeface="Gotham Medium" pitchFamily="50" charset="0"/>
                          <a:cs typeface="Gotham Medium" pitchFamily="50" charset="0"/>
                        </a:rPr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579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Gotham Medium" pitchFamily="50" charset="0"/>
                          <a:cs typeface="Gotham Medium" pitchFamily="50" charset="0"/>
                        </a:rPr>
                        <a:t>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Gotham Medium" pitchFamily="50" charset="0"/>
                          <a:cs typeface="Gotham Medium" pitchFamily="50" charset="0"/>
                        </a:rPr>
                        <a:t>John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Gotham Medium" pitchFamily="50" charset="0"/>
                          <a:cs typeface="Gotham Medium" pitchFamily="50" charset="0"/>
                        </a:rPr>
                        <a:t>jsmith@mysite.com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8044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-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Let’s assume that you have an email address for a user and need to look up that person’s name. To do this, you could issue a MySQL query such as the following: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SELECT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FROM users WHERE 	email='jsmith@mysite.com';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MySQL will then return Smith, John and any other pairs of names that may be associated with that email address in the database.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2034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JavaScript was developed to offer dynamic control over the various elements within an HTML document.</a:t>
            </a:r>
          </a:p>
          <a:p>
            <a:r>
              <a:rPr lang="en-US" dirty="0"/>
              <a:t>It provides a means for dynamic user interaction such as checking email address validity in input forms.</a:t>
            </a:r>
          </a:p>
          <a:p>
            <a:r>
              <a:rPr lang="en-US" dirty="0"/>
              <a:t>Today mostly JavaScript is being used for Ajax (process of accessing the web server in the background).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0975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 -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526720"/>
            <a:ext cx="11279909" cy="51947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&lt;script type="text/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javascript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document.write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("Today is " + Date() );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&lt;/script&gt;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Web browser interprets everything within the script tags as JavaScript, which writes the text </a:t>
            </a:r>
            <a:r>
              <a:rPr lang="en-US" dirty="0">
                <a:solidFill>
                  <a:srgbClr val="0070C0"/>
                </a:solidFill>
              </a:rPr>
              <a:t>Today is </a:t>
            </a:r>
            <a:r>
              <a:rPr lang="en-US" dirty="0"/>
              <a:t>to the current document along with the output from JavaScript Date function.</a:t>
            </a:r>
          </a:p>
          <a:p>
            <a:r>
              <a:rPr lang="en-US" dirty="0"/>
              <a:t>Output:</a:t>
            </a:r>
          </a:p>
          <a:p>
            <a:pPr marL="0" indent="0">
              <a:buNone/>
            </a:pPr>
            <a:r>
              <a:rPr lang="en-US" b="1" dirty="0"/>
              <a:t>	Today is </a:t>
            </a:r>
            <a:r>
              <a:rPr lang="en-PK" b="1" dirty="0"/>
              <a:t>W</a:t>
            </a:r>
            <a:r>
              <a:rPr lang="en-GB" b="1" dirty="0"/>
              <a:t>e</a:t>
            </a:r>
            <a:r>
              <a:rPr lang="en-PK" b="1" dirty="0"/>
              <a:t>d</a:t>
            </a:r>
            <a:r>
              <a:rPr lang="en-US" b="1" dirty="0"/>
              <a:t> Jan </a:t>
            </a:r>
            <a:r>
              <a:rPr lang="en-PK" b="1" dirty="0"/>
              <a:t>22</a:t>
            </a:r>
            <a:r>
              <a:rPr lang="en-US" b="1" dirty="0"/>
              <a:t> 20</a:t>
            </a:r>
            <a:r>
              <a:rPr lang="en-PK" b="1" dirty="0"/>
              <a:t>20</a:t>
            </a:r>
            <a:r>
              <a:rPr lang="en-US" b="1" dirty="0"/>
              <a:t> 0</a:t>
            </a:r>
            <a:r>
              <a:rPr lang="en-PK" b="1" dirty="0"/>
              <a:t>3</a:t>
            </a:r>
            <a:r>
              <a:rPr lang="en-US" b="1" dirty="0"/>
              <a:t>:</a:t>
            </a:r>
            <a:r>
              <a:rPr lang="en-PK" b="1" dirty="0"/>
              <a:t>35</a:t>
            </a:r>
            <a:r>
              <a:rPr lang="en-US" b="1" dirty="0"/>
              <a:t>:45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8075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CSS separates web sites content (HTML) from it’s style.</a:t>
            </a:r>
          </a:p>
          <a:p>
            <a:r>
              <a:rPr lang="en-US" dirty="0"/>
              <a:t>CSS is an extension to basic HTML that allows you to style any HTML element.</a:t>
            </a:r>
          </a:p>
          <a:p>
            <a:pPr lvl="1"/>
            <a:r>
              <a:rPr lang="en-US" dirty="0"/>
              <a:t>Change its dimensions, colors, borders, spacing, and so on.</a:t>
            </a:r>
          </a:p>
          <a:p>
            <a:pPr lvl="1"/>
            <a:r>
              <a:rPr lang="en-US" dirty="0"/>
              <a:t>Add animated transitions.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0293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CSS -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526720"/>
            <a:ext cx="11279909" cy="53312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&lt;style&gt;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p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text-align:justify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font-family:Helvetica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&lt;/style&gt;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These rules will change the default text alignment of the &lt;p&gt; tag so that paragraphs contained in it will be fully justified and will use the Helvetica font.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3772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15B93-8688-4F56-A804-4776F1BB6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Apache Web Server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7A56D1-9D82-42D9-A314-003D8C6EB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Apache </a:t>
            </a:r>
            <a:r>
              <a:rPr lang="en-PK" dirty="0"/>
              <a:t>H</a:t>
            </a:r>
            <a:r>
              <a:rPr lang="en-GB" dirty="0"/>
              <a:t>T</a:t>
            </a:r>
            <a:r>
              <a:rPr lang="en-PK" dirty="0"/>
              <a:t>T</a:t>
            </a:r>
            <a:r>
              <a:rPr lang="en-GB" dirty="0"/>
              <a:t>P</a:t>
            </a:r>
            <a:r>
              <a:rPr lang="en-PK" dirty="0"/>
              <a:t> </a:t>
            </a:r>
            <a:r>
              <a:rPr lang="en-GB" dirty="0"/>
              <a:t>S</a:t>
            </a:r>
            <a:r>
              <a:rPr lang="en-PK" dirty="0" err="1"/>
              <a:t>erver</a:t>
            </a:r>
            <a:r>
              <a:rPr lang="en-PK" dirty="0"/>
              <a:t> </a:t>
            </a:r>
            <a:r>
              <a:rPr lang="en-GB" dirty="0"/>
              <a:t>is an open-source and free web server software</a:t>
            </a:r>
            <a:r>
              <a:rPr lang="en-PK" dirty="0"/>
              <a:t>.</a:t>
            </a:r>
          </a:p>
          <a:p>
            <a:pPr lvl="1"/>
            <a:r>
              <a:rPr lang="en-PK" dirty="0"/>
              <a:t>~30% </a:t>
            </a:r>
            <a:r>
              <a:rPr lang="en-GB" dirty="0"/>
              <a:t>m</a:t>
            </a:r>
            <a:r>
              <a:rPr lang="en-PK" dirty="0"/>
              <a:t>a</a:t>
            </a:r>
            <a:r>
              <a:rPr lang="en-GB" dirty="0"/>
              <a:t>r</a:t>
            </a:r>
            <a:r>
              <a:rPr lang="en-PK" dirty="0"/>
              <a:t>k</a:t>
            </a:r>
            <a:r>
              <a:rPr lang="en-GB" dirty="0"/>
              <a:t>e</a:t>
            </a:r>
            <a:r>
              <a:rPr lang="en-PK" dirty="0"/>
              <a:t>t</a:t>
            </a:r>
            <a:r>
              <a:rPr lang="en-GB" dirty="0"/>
              <a:t>s</a:t>
            </a:r>
            <a:r>
              <a:rPr lang="en-PK" dirty="0"/>
              <a:t>hare.</a:t>
            </a:r>
          </a:p>
          <a:p>
            <a:pPr lvl="1"/>
            <a:r>
              <a:rPr lang="en-GB" dirty="0"/>
              <a:t>Free</a:t>
            </a:r>
            <a:r>
              <a:rPr lang="en-PK" dirty="0"/>
              <a:t> </a:t>
            </a:r>
            <a:r>
              <a:rPr lang="en-GB" dirty="0"/>
              <a:t>even for commercial use.</a:t>
            </a:r>
          </a:p>
          <a:p>
            <a:pPr lvl="1"/>
            <a:r>
              <a:rPr lang="en-GB" dirty="0"/>
              <a:t>Reliable, stable software.</a:t>
            </a:r>
          </a:p>
          <a:p>
            <a:pPr lvl="1"/>
            <a:r>
              <a:rPr lang="en-PK" dirty="0"/>
              <a:t>C</a:t>
            </a:r>
            <a:r>
              <a:rPr lang="en-GB" dirty="0"/>
              <a:t>o</a:t>
            </a:r>
            <a:r>
              <a:rPr lang="en-PK" dirty="0"/>
              <a:t>m</a:t>
            </a:r>
            <a:r>
              <a:rPr lang="en-GB" dirty="0"/>
              <a:t>m</a:t>
            </a:r>
            <a:r>
              <a:rPr lang="en-PK" dirty="0"/>
              <a:t>u</a:t>
            </a:r>
            <a:r>
              <a:rPr lang="en-GB" dirty="0"/>
              <a:t>n</a:t>
            </a:r>
            <a:r>
              <a:rPr lang="en-PK" dirty="0" err="1"/>
              <a:t>ity</a:t>
            </a:r>
            <a:r>
              <a:rPr lang="en-PK" dirty="0"/>
              <a:t> </a:t>
            </a:r>
            <a:r>
              <a:rPr lang="en-GB" dirty="0"/>
              <a:t>developed</a:t>
            </a:r>
            <a:r>
              <a:rPr lang="en-PK" dirty="0"/>
              <a:t> </a:t>
            </a:r>
            <a:r>
              <a:rPr lang="en-GB" dirty="0"/>
              <a:t>a</a:t>
            </a:r>
            <a:r>
              <a:rPr lang="en-PK" dirty="0"/>
              <a:t>n</a:t>
            </a:r>
            <a:r>
              <a:rPr lang="en-GB" dirty="0"/>
              <a:t>d</a:t>
            </a:r>
            <a:r>
              <a:rPr lang="en-PK" dirty="0"/>
              <a:t> </a:t>
            </a:r>
            <a:r>
              <a:rPr lang="en-GB" dirty="0"/>
              <a:t>frequently updated</a:t>
            </a:r>
            <a:r>
              <a:rPr lang="en-PK" dirty="0"/>
              <a:t>.</a:t>
            </a:r>
            <a:endParaRPr lang="en-GB" dirty="0"/>
          </a:p>
          <a:p>
            <a:pPr lvl="1"/>
            <a:r>
              <a:rPr lang="en-GB" dirty="0"/>
              <a:t>Cross-platform (works on both Unix and Windows servers).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468845-84A6-4D6C-ACC0-F5BDC528D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3698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4" y="1410834"/>
            <a:ext cx="11279909" cy="5194753"/>
          </a:xfrm>
        </p:spPr>
        <p:txBody>
          <a:bodyPr>
            <a:normAutofit/>
          </a:bodyPr>
          <a:lstStyle/>
          <a:p>
            <a:r>
              <a:rPr lang="en-US" sz="3200" dirty="0"/>
              <a:t>What is HTML?</a:t>
            </a:r>
          </a:p>
          <a:p>
            <a:pPr lvl="1"/>
            <a:r>
              <a:rPr lang="en-US" b="1" dirty="0">
                <a:solidFill>
                  <a:schemeClr val="accent5"/>
                </a:solidFill>
              </a:rPr>
              <a:t>H</a:t>
            </a:r>
            <a:r>
              <a:rPr lang="en-US" dirty="0"/>
              <a:t>yper </a:t>
            </a:r>
            <a:r>
              <a:rPr lang="en-US" b="1" dirty="0">
                <a:solidFill>
                  <a:schemeClr val="accent5"/>
                </a:solidFill>
              </a:rPr>
              <a:t>T</a:t>
            </a:r>
            <a:r>
              <a:rPr lang="en-US" dirty="0"/>
              <a:t>ext </a:t>
            </a:r>
            <a:r>
              <a:rPr lang="en-US" b="1" dirty="0">
                <a:solidFill>
                  <a:schemeClr val="accent5"/>
                </a:solidFill>
              </a:rPr>
              <a:t>M</a:t>
            </a:r>
            <a:r>
              <a:rPr lang="en-US" dirty="0"/>
              <a:t>arkup </a:t>
            </a:r>
            <a:r>
              <a:rPr lang="en-US" b="1" dirty="0">
                <a:solidFill>
                  <a:schemeClr val="accent5"/>
                </a:solidFill>
              </a:rPr>
              <a:t>L</a:t>
            </a:r>
            <a:r>
              <a:rPr lang="en-US" dirty="0"/>
              <a:t>anguage</a:t>
            </a:r>
          </a:p>
          <a:p>
            <a:pPr lvl="1"/>
            <a:r>
              <a:rPr lang="en-US" dirty="0"/>
              <a:t>Standard markup language for web pages. </a:t>
            </a:r>
          </a:p>
          <a:p>
            <a:r>
              <a:rPr lang="en-US" sz="3200" dirty="0"/>
              <a:t>HTML is a fairly simple language made up of elements.</a:t>
            </a:r>
          </a:p>
          <a:p>
            <a:r>
              <a:rPr lang="en-US" sz="3200" dirty="0"/>
              <a:t>When applied to pieces of text HTML elements can: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olidFill>
                  <a:schemeClr val="accent5"/>
                </a:solidFill>
              </a:rPr>
              <a:t>Give them different meaning in a document.</a:t>
            </a:r>
          </a:p>
          <a:p>
            <a:pPr marL="914400" lvl="2" indent="0">
              <a:buNone/>
            </a:pPr>
            <a:r>
              <a:rPr lang="en-US" dirty="0"/>
              <a:t> (is it a paragraph? is it a bulleted list? is it part of a table?)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olidFill>
                  <a:schemeClr val="accent5"/>
                </a:solidFill>
              </a:rPr>
              <a:t>Structure a document into logical sections.</a:t>
            </a:r>
          </a:p>
          <a:p>
            <a:pPr marL="914400" lvl="2" indent="0">
              <a:buNone/>
            </a:pPr>
            <a:r>
              <a:rPr lang="en-US" dirty="0"/>
              <a:t>(does it have a header? three columns of content? a navigation menu?)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olidFill>
                  <a:schemeClr val="accent5"/>
                </a:solidFill>
              </a:rPr>
              <a:t>Embed content</a:t>
            </a:r>
          </a:p>
          <a:p>
            <a:pPr marL="914400" lvl="2" indent="0">
              <a:buNone/>
            </a:pPr>
            <a:r>
              <a:rPr lang="en-US" dirty="0"/>
              <a:t>Add images, audio and videos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662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HTML elements are the building blocks of HTML pages.</a:t>
            </a:r>
          </a:p>
          <a:p>
            <a:r>
              <a:rPr lang="en-US" sz="3200" dirty="0"/>
              <a:t>HTML elements are represented by tags.</a:t>
            </a:r>
          </a:p>
          <a:p>
            <a:r>
              <a:rPr lang="en-US" sz="3200" dirty="0"/>
              <a:t>Browsers use HTML tags to determine how to display the content of the page.</a:t>
            </a:r>
          </a:p>
          <a:p>
            <a:r>
              <a:rPr lang="en-US" sz="3200" dirty="0"/>
              <a:t>Browsers do not display the HTML tags.</a:t>
            </a:r>
          </a:p>
          <a:p>
            <a:r>
              <a:rPr lang="en-US" sz="3200" dirty="0"/>
              <a:t>HTML code is stored in a simple text file with .html filename extension.</a:t>
            </a:r>
          </a:p>
          <a:p>
            <a:r>
              <a:rPr lang="en-US" sz="3200" dirty="0"/>
              <a:t>Static web pages are easily designed with only HTML.</a:t>
            </a:r>
          </a:p>
          <a:p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573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 Tags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HTML tags are element names surrounded by angle brackets:</a:t>
            </a:r>
          </a:p>
          <a:p>
            <a:pPr marL="0" indent="0">
              <a:buNone/>
            </a:pPr>
            <a:r>
              <a:rPr lang="en-US" sz="3200" dirty="0"/>
              <a:t>	</a:t>
            </a:r>
            <a:r>
              <a:rPr lang="en-US" sz="4000" dirty="0"/>
              <a:t>&lt;</a:t>
            </a:r>
            <a:r>
              <a:rPr lang="en-US" sz="4000" dirty="0" err="1"/>
              <a:t>tagname</a:t>
            </a:r>
            <a:r>
              <a:rPr lang="en-US" sz="4000" dirty="0"/>
              <a:t>&gt;content goes here...&lt;/</a:t>
            </a:r>
            <a:r>
              <a:rPr lang="en-US" sz="4000" dirty="0" err="1"/>
              <a:t>tagname</a:t>
            </a:r>
            <a:r>
              <a:rPr lang="en-US" sz="4000" dirty="0"/>
              <a:t>&gt;</a:t>
            </a:r>
          </a:p>
          <a:p>
            <a:pPr marL="0" indent="0">
              <a:buNone/>
            </a:pPr>
            <a:r>
              <a:rPr lang="en-US" sz="3200" dirty="0"/>
              <a:t>	</a:t>
            </a:r>
          </a:p>
          <a:p>
            <a:r>
              <a:rPr lang="en-US" sz="3200" dirty="0"/>
              <a:t>HTML tags normally come </a:t>
            </a:r>
            <a:r>
              <a:rPr lang="en-US" sz="3200" b="1" dirty="0"/>
              <a:t>in pairs.</a:t>
            </a:r>
            <a:endParaRPr lang="en-US" sz="3200" dirty="0"/>
          </a:p>
          <a:p>
            <a:r>
              <a:rPr lang="en-US" sz="3200" dirty="0"/>
              <a:t>The first tag in a pair is the </a:t>
            </a:r>
            <a:r>
              <a:rPr lang="en-US" sz="3200" b="1" dirty="0"/>
              <a:t>start tag </a:t>
            </a:r>
            <a:r>
              <a:rPr lang="en-US" sz="3200" dirty="0"/>
              <a:t>and</a:t>
            </a:r>
            <a:r>
              <a:rPr lang="en-US" sz="3200" b="1" dirty="0"/>
              <a:t> </a:t>
            </a:r>
            <a:r>
              <a:rPr lang="en-US" sz="3200" dirty="0"/>
              <a:t>the second tag is the </a:t>
            </a:r>
            <a:r>
              <a:rPr lang="en-US" sz="3200" b="1" dirty="0"/>
              <a:t>end tag.</a:t>
            </a:r>
            <a:endParaRPr lang="en-US" sz="3200" dirty="0"/>
          </a:p>
          <a:p>
            <a:r>
              <a:rPr lang="en-US" sz="3200" dirty="0"/>
              <a:t>The end tag is written like the start tag, but with a </a:t>
            </a:r>
            <a:r>
              <a:rPr lang="en-US" sz="3200" b="1" dirty="0"/>
              <a:t>forward slash</a:t>
            </a:r>
            <a:r>
              <a:rPr lang="en-US" sz="3200" dirty="0"/>
              <a:t> inserted before the tag name.</a:t>
            </a:r>
          </a:p>
          <a:p>
            <a:r>
              <a:rPr lang="en-US" sz="3200" dirty="0"/>
              <a:t>Are there any other type of tags?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37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Course Objective</a:t>
            </a:r>
          </a:p>
          <a:p>
            <a:pPr lvl="1"/>
            <a:r>
              <a:rPr lang="en-PK" dirty="0"/>
              <a:t>L</a:t>
            </a:r>
            <a:r>
              <a:rPr lang="en-US" dirty="0"/>
              <a:t>earn to create dynamic websites and applications</a:t>
            </a:r>
          </a:p>
          <a:p>
            <a:r>
              <a:rPr lang="en-US" dirty="0"/>
              <a:t>Technologies</a:t>
            </a:r>
          </a:p>
          <a:p>
            <a:pPr lvl="1"/>
            <a:r>
              <a:rPr lang="en-US" dirty="0"/>
              <a:t>HTML</a:t>
            </a:r>
          </a:p>
          <a:p>
            <a:pPr lvl="1"/>
            <a:r>
              <a:rPr lang="en-US" dirty="0"/>
              <a:t>PHP</a:t>
            </a:r>
          </a:p>
          <a:p>
            <a:pPr lvl="1"/>
            <a:r>
              <a:rPr lang="en-US" dirty="0"/>
              <a:t>MySQL</a:t>
            </a:r>
          </a:p>
          <a:p>
            <a:pPr lvl="1"/>
            <a:r>
              <a:rPr lang="en-US" dirty="0"/>
              <a:t>JavaScript</a:t>
            </a:r>
          </a:p>
          <a:p>
            <a:pPr lvl="1"/>
            <a:r>
              <a:rPr lang="en-US" dirty="0"/>
              <a:t>CSS</a:t>
            </a:r>
          </a:p>
          <a:p>
            <a:r>
              <a:rPr lang="en-US" dirty="0"/>
              <a:t>Textbook</a:t>
            </a:r>
          </a:p>
          <a:p>
            <a:pPr lvl="1"/>
            <a:r>
              <a:rPr lang="en-US" dirty="0"/>
              <a:t>Learning PHP, MySQL &amp; JavaScript </a:t>
            </a:r>
            <a:r>
              <a:rPr lang="en-PK" dirty="0"/>
              <a:t>w</a:t>
            </a:r>
            <a:r>
              <a:rPr lang="en-US" dirty="0" err="1"/>
              <a:t>ith</a:t>
            </a:r>
            <a:r>
              <a:rPr lang="en-US" dirty="0"/>
              <a:t> jQuery, CSS &amp; HTML5 </a:t>
            </a:r>
            <a:r>
              <a:rPr lang="en-PK" dirty="0"/>
              <a:t>4</a:t>
            </a:r>
            <a:r>
              <a:rPr lang="en-GB" baseline="30000" dirty="0"/>
              <a:t>t</a:t>
            </a:r>
            <a:r>
              <a:rPr lang="en-PK" baseline="30000" dirty="0"/>
              <a:t>h</a:t>
            </a:r>
            <a:r>
              <a:rPr lang="en-PK" dirty="0"/>
              <a:t> </a:t>
            </a:r>
            <a:r>
              <a:rPr lang="en-GB" dirty="0"/>
              <a:t>E</a:t>
            </a:r>
            <a:r>
              <a:rPr lang="en-PK" dirty="0"/>
              <a:t>d</a:t>
            </a:r>
            <a:r>
              <a:rPr lang="en-GB" dirty="0" err="1"/>
              <a:t>i</a:t>
            </a:r>
            <a:r>
              <a:rPr lang="en-PK" dirty="0"/>
              <a:t>t</a:t>
            </a:r>
            <a:r>
              <a:rPr lang="en-GB" dirty="0" err="1"/>
              <a:t>i</a:t>
            </a:r>
            <a:r>
              <a:rPr lang="en-PK" dirty="0"/>
              <a:t>o</a:t>
            </a:r>
            <a:r>
              <a:rPr lang="en-GB" dirty="0"/>
              <a:t>n</a:t>
            </a:r>
            <a:r>
              <a:rPr lang="en-PK" dirty="0"/>
              <a:t> </a:t>
            </a:r>
            <a:r>
              <a:rPr lang="en-US" dirty="0"/>
              <a:t>by Robin Nixon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452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&lt;!DOCTYPE html&gt;</a:t>
            </a:r>
            <a:br>
              <a:rPr lang="en-US" sz="3200" dirty="0"/>
            </a:br>
            <a:r>
              <a:rPr lang="en-US" sz="3200" dirty="0"/>
              <a:t>&lt;html&gt;</a:t>
            </a:r>
            <a:br>
              <a:rPr lang="en-US" sz="3200" dirty="0"/>
            </a:br>
            <a:r>
              <a:rPr lang="en-US" sz="3200" dirty="0"/>
              <a:t>	&lt;head&gt;</a:t>
            </a:r>
            <a:br>
              <a:rPr lang="en-US" sz="3200" dirty="0"/>
            </a:br>
            <a:r>
              <a:rPr lang="en-US" sz="3200" dirty="0"/>
              <a:t>		&lt;title&gt;Page Title&lt;/title&gt;</a:t>
            </a:r>
            <a:br>
              <a:rPr lang="en-US" sz="3200" dirty="0"/>
            </a:br>
            <a:r>
              <a:rPr lang="en-US" sz="3200" dirty="0"/>
              <a:t>	&lt;/head&gt;</a:t>
            </a:r>
            <a:br>
              <a:rPr lang="en-US" sz="3200" dirty="0"/>
            </a:br>
            <a:r>
              <a:rPr lang="en-US" sz="3200" dirty="0"/>
              <a:t>	</a:t>
            </a:r>
          </a:p>
          <a:p>
            <a:pPr marL="0" indent="0">
              <a:buNone/>
            </a:pPr>
            <a:r>
              <a:rPr lang="en-US" sz="3200" dirty="0"/>
              <a:t>	&lt;body&gt;</a:t>
            </a:r>
            <a:br>
              <a:rPr lang="en-US" sz="3200" dirty="0"/>
            </a:br>
            <a:r>
              <a:rPr lang="en-US" sz="3200" dirty="0"/>
              <a:t>		&lt;h1&gt;This is Heading&lt;/h1&gt;</a:t>
            </a:r>
            <a:br>
              <a:rPr lang="en-US" sz="3200" dirty="0"/>
            </a:br>
            <a:r>
              <a:rPr lang="en-US" sz="3200" dirty="0"/>
              <a:t>		&lt;p&gt;This is paragraph&lt;/p&gt;</a:t>
            </a:r>
            <a:br>
              <a:rPr lang="en-US" sz="3200" dirty="0"/>
            </a:br>
            <a:r>
              <a:rPr lang="en-US" sz="3200" dirty="0"/>
              <a:t>	&lt;/body&gt;</a:t>
            </a:r>
            <a:br>
              <a:rPr lang="en-US" sz="3200" dirty="0"/>
            </a:br>
            <a:r>
              <a:rPr lang="en-US" sz="3200" dirty="0"/>
              <a:t>&lt;/html&gt;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9198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HTML Page Structure</a:t>
            </a: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7417" y="1706561"/>
            <a:ext cx="5235661" cy="4649788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7974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&lt;!DOCTYPE&gt; Declaration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500" dirty="0"/>
              <a:t>Represents the document type.</a:t>
            </a:r>
          </a:p>
          <a:p>
            <a:r>
              <a:rPr lang="en-US" sz="3500" dirty="0"/>
              <a:t>Tells the web browser about the version of HTML.</a:t>
            </a:r>
          </a:p>
          <a:p>
            <a:r>
              <a:rPr lang="en-US" sz="3500" dirty="0"/>
              <a:t>Helps browsers to display web pages correctly.</a:t>
            </a:r>
          </a:p>
          <a:p>
            <a:r>
              <a:rPr lang="en-US" sz="3500" dirty="0"/>
              <a:t>Must only appear once at the top of the page.</a:t>
            </a:r>
          </a:p>
          <a:p>
            <a:r>
              <a:rPr lang="en-US" sz="3500" dirty="0"/>
              <a:t>It is not an HTML tag.</a:t>
            </a:r>
          </a:p>
          <a:p>
            <a:r>
              <a:rPr lang="en-US" sz="3500" dirty="0"/>
              <a:t>It is not case sensitive.</a:t>
            </a:r>
          </a:p>
          <a:p>
            <a:endParaRPr lang="en-US" sz="3500" dirty="0"/>
          </a:p>
          <a:p>
            <a:r>
              <a:rPr lang="en-US" sz="3500" dirty="0"/>
              <a:t>Example &lt;!DOCTYPE&gt; declaration for HTML5:</a:t>
            </a:r>
          </a:p>
          <a:p>
            <a:pPr marL="457200" lvl="1" indent="0">
              <a:buNone/>
            </a:pPr>
            <a:endParaRPr lang="en-US" sz="3500" dirty="0"/>
          </a:p>
          <a:p>
            <a:pPr marL="457200" lvl="1" indent="0">
              <a:buNone/>
            </a:pPr>
            <a:r>
              <a:rPr lang="en-US" sz="3500" dirty="0"/>
              <a:t>		&lt;!DOCTYPE html&gt;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7067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HTML Documents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All HTML documents must start with a document type declaration: </a:t>
            </a:r>
            <a:r>
              <a:rPr lang="en-US" sz="3200" b="1" dirty="0"/>
              <a:t>&lt;!DOCTYPE html&gt;</a:t>
            </a:r>
            <a:r>
              <a:rPr lang="en-US" sz="3200" dirty="0"/>
              <a:t>.</a:t>
            </a:r>
          </a:p>
          <a:p>
            <a:r>
              <a:rPr lang="en-US" sz="3200" dirty="0"/>
              <a:t>The HTML document itself begins with </a:t>
            </a:r>
            <a:r>
              <a:rPr lang="en-US" sz="3200" b="1" dirty="0"/>
              <a:t>&lt;html&gt;</a:t>
            </a:r>
            <a:r>
              <a:rPr lang="en-US" sz="3200" dirty="0"/>
              <a:t> and ends with </a:t>
            </a:r>
            <a:r>
              <a:rPr lang="en-US" sz="3200" b="1" dirty="0"/>
              <a:t>&lt;/html&gt;</a:t>
            </a:r>
            <a:r>
              <a:rPr lang="en-US" sz="3200" dirty="0"/>
              <a:t>.</a:t>
            </a:r>
          </a:p>
          <a:p>
            <a:r>
              <a:rPr lang="en-US" sz="3200" dirty="0"/>
              <a:t>The visible part of the HTML document is between </a:t>
            </a:r>
            <a:r>
              <a:rPr lang="en-US" sz="3200" b="1" dirty="0"/>
              <a:t>&lt;body&gt;</a:t>
            </a:r>
            <a:r>
              <a:rPr lang="en-US" sz="3200" dirty="0"/>
              <a:t> and </a:t>
            </a:r>
            <a:r>
              <a:rPr lang="en-US" sz="3200" b="1" dirty="0"/>
              <a:t>&lt;/body&gt;</a:t>
            </a:r>
            <a:r>
              <a:rPr lang="en-US" sz="3200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0170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HTML 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An HTML element usually consists of a </a:t>
            </a:r>
            <a:r>
              <a:rPr lang="en-US" sz="3200" b="1" dirty="0"/>
              <a:t>start</a:t>
            </a:r>
            <a:r>
              <a:rPr lang="en-US" sz="3200" dirty="0"/>
              <a:t> tag and </a:t>
            </a:r>
            <a:r>
              <a:rPr lang="en-US" sz="3200" b="1" dirty="0"/>
              <a:t>end</a:t>
            </a:r>
            <a:r>
              <a:rPr lang="en-US" sz="3200" dirty="0"/>
              <a:t> tag, with the content inserted in between:</a:t>
            </a:r>
          </a:p>
          <a:p>
            <a:pPr marL="0" indent="0">
              <a:buNone/>
            </a:pPr>
            <a:r>
              <a:rPr lang="en-US" sz="3200" dirty="0"/>
              <a:t>	&lt;</a:t>
            </a:r>
            <a:r>
              <a:rPr lang="en-US" sz="3200" dirty="0" err="1"/>
              <a:t>tagname</a:t>
            </a:r>
            <a:r>
              <a:rPr lang="en-US" sz="3200" dirty="0"/>
              <a:t>&gt;Content goes here...&lt;/</a:t>
            </a:r>
            <a:r>
              <a:rPr lang="en-US" sz="3200" dirty="0" err="1"/>
              <a:t>tagname</a:t>
            </a:r>
            <a:r>
              <a:rPr lang="en-US" sz="3200" dirty="0"/>
              <a:t>&gt;</a:t>
            </a:r>
          </a:p>
          <a:p>
            <a:endParaRPr lang="en-US" sz="3200" dirty="0"/>
          </a:p>
          <a:p>
            <a:r>
              <a:rPr lang="en-US" sz="3200" dirty="0"/>
              <a:t>HTML elements can be nested (elements can contain elements).</a:t>
            </a:r>
          </a:p>
          <a:p>
            <a:r>
              <a:rPr lang="en-US" sz="3200" dirty="0"/>
              <a:t>All HTML documents consist of nested HTML elements.</a:t>
            </a:r>
          </a:p>
          <a:p>
            <a:pPr marL="0" indent="0">
              <a:buNone/>
            </a:pP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043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HTML Attributes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Attributes provide additional information about HTML elements.</a:t>
            </a:r>
          </a:p>
          <a:p>
            <a:r>
              <a:rPr lang="en-US" sz="3200" dirty="0"/>
              <a:t>All HTML elements can have </a:t>
            </a:r>
            <a:r>
              <a:rPr lang="en-US" sz="3200" b="1" dirty="0"/>
              <a:t>attributes.</a:t>
            </a:r>
            <a:endParaRPr lang="en-US" sz="3200" dirty="0"/>
          </a:p>
          <a:p>
            <a:r>
              <a:rPr lang="en-US" sz="3200" dirty="0"/>
              <a:t>Attributes provide </a:t>
            </a:r>
            <a:r>
              <a:rPr lang="en-US" sz="3200" b="1" dirty="0"/>
              <a:t>additional information</a:t>
            </a:r>
            <a:r>
              <a:rPr lang="en-US" sz="3200" dirty="0"/>
              <a:t> about an element.</a:t>
            </a:r>
          </a:p>
          <a:p>
            <a:r>
              <a:rPr lang="en-US" sz="3200" dirty="0"/>
              <a:t>Attributes are always specified in </a:t>
            </a:r>
            <a:r>
              <a:rPr lang="en-US" sz="3200" b="1" dirty="0"/>
              <a:t>the start tag.</a:t>
            </a:r>
            <a:endParaRPr lang="en-US" sz="3200" dirty="0"/>
          </a:p>
          <a:p>
            <a:r>
              <a:rPr lang="en-US" sz="3200" dirty="0"/>
              <a:t>Attributes usually come in name/value pairs like: </a:t>
            </a:r>
            <a:r>
              <a:rPr lang="en-US" sz="3200" b="1" dirty="0"/>
              <a:t>name="value"</a:t>
            </a:r>
            <a:endParaRPr lang="en-US" sz="3200" dirty="0"/>
          </a:p>
          <a:p>
            <a:pPr marL="0" indent="0">
              <a:buNone/>
            </a:pPr>
            <a:br>
              <a:rPr lang="en-US" sz="3200" dirty="0"/>
            </a:b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9720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 Attributes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err="1"/>
              <a:t>href</a:t>
            </a:r>
            <a:r>
              <a:rPr lang="en-US" sz="3200" dirty="0"/>
              <a:t> Attribute</a:t>
            </a:r>
          </a:p>
          <a:p>
            <a:pPr lvl="1"/>
            <a:r>
              <a:rPr lang="en-US" sz="3000" dirty="0"/>
              <a:t>HTML links are defined with the &lt;a&gt; tag.</a:t>
            </a:r>
          </a:p>
          <a:p>
            <a:pPr lvl="1"/>
            <a:r>
              <a:rPr lang="en-US" sz="3000" dirty="0"/>
              <a:t>The link address is specified in the </a:t>
            </a:r>
            <a:r>
              <a:rPr lang="en-US" sz="3000" dirty="0" err="1"/>
              <a:t>href</a:t>
            </a:r>
            <a:r>
              <a:rPr lang="en-US" sz="3000" dirty="0"/>
              <a:t> attribute:</a:t>
            </a:r>
          </a:p>
          <a:p>
            <a:pPr marL="457200" lvl="1" indent="0">
              <a:buNone/>
            </a:pPr>
            <a:r>
              <a:rPr lang="en-US" sz="3000" dirty="0"/>
              <a:t>&lt;a </a:t>
            </a:r>
            <a:r>
              <a:rPr lang="en-US" sz="3000" dirty="0" err="1"/>
              <a:t>href</a:t>
            </a:r>
            <a:r>
              <a:rPr lang="en-US" sz="3000" dirty="0"/>
              <a:t>="https://www.w3schools.com"&gt;This is a link&lt;/a&gt;</a:t>
            </a:r>
          </a:p>
          <a:p>
            <a:pPr marL="457200" lvl="1" indent="0">
              <a:buNone/>
            </a:pPr>
            <a:endParaRPr lang="en-US" sz="3200" dirty="0"/>
          </a:p>
          <a:p>
            <a:r>
              <a:rPr lang="en-US" sz="3200" dirty="0" err="1"/>
              <a:t>src</a:t>
            </a:r>
            <a:r>
              <a:rPr lang="en-US" sz="3200" dirty="0"/>
              <a:t> Attribute</a:t>
            </a:r>
          </a:p>
          <a:p>
            <a:pPr lvl="1"/>
            <a:r>
              <a:rPr lang="en-US" sz="3000" dirty="0"/>
              <a:t>HTML images are defined with the &lt;</a:t>
            </a:r>
            <a:r>
              <a:rPr lang="en-US" sz="3000" dirty="0" err="1"/>
              <a:t>img</a:t>
            </a:r>
            <a:r>
              <a:rPr lang="en-US" sz="3000" dirty="0"/>
              <a:t>&gt; tag.</a:t>
            </a:r>
          </a:p>
          <a:p>
            <a:pPr lvl="1"/>
            <a:r>
              <a:rPr lang="en-US" sz="3000" dirty="0"/>
              <a:t>The filename of the image source is specified in the </a:t>
            </a:r>
            <a:r>
              <a:rPr lang="en-US" sz="3000" dirty="0" err="1"/>
              <a:t>src</a:t>
            </a:r>
            <a:r>
              <a:rPr lang="en-US" sz="3000" dirty="0"/>
              <a:t> attribute:</a:t>
            </a:r>
          </a:p>
          <a:p>
            <a:pPr marL="457200" lvl="1" indent="0">
              <a:buNone/>
            </a:pPr>
            <a:r>
              <a:rPr lang="en-US" sz="3000" dirty="0"/>
              <a:t>&lt;</a:t>
            </a:r>
            <a:r>
              <a:rPr lang="en-US" sz="3000" dirty="0" err="1"/>
              <a:t>img</a:t>
            </a:r>
            <a:r>
              <a:rPr lang="en-US" sz="3000" dirty="0"/>
              <a:t> </a:t>
            </a:r>
            <a:r>
              <a:rPr lang="en-US" sz="3000" dirty="0" err="1"/>
              <a:t>src</a:t>
            </a:r>
            <a:r>
              <a:rPr lang="en-US" sz="3000" dirty="0"/>
              <a:t>="img_1.jpg"&gt;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49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 Attributes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526720"/>
            <a:ext cx="11279909" cy="4988379"/>
          </a:xfrm>
        </p:spPr>
        <p:txBody>
          <a:bodyPr/>
          <a:lstStyle/>
          <a:p>
            <a:r>
              <a:rPr lang="en-US" sz="3200" dirty="0"/>
              <a:t>alt Attribute</a:t>
            </a:r>
          </a:p>
          <a:p>
            <a:pPr lvl="1"/>
            <a:r>
              <a:rPr lang="en-US" sz="3200" dirty="0"/>
              <a:t>The </a:t>
            </a:r>
            <a:r>
              <a:rPr lang="en-US" sz="3200" b="1" dirty="0"/>
              <a:t>alt</a:t>
            </a:r>
            <a:r>
              <a:rPr lang="en-US" sz="3200" dirty="0"/>
              <a:t> attribute specifies an alternative text (can be read), when an image cannot be displayed.</a:t>
            </a:r>
          </a:p>
          <a:p>
            <a:pPr marL="457200" lvl="1" indent="0">
              <a:buNone/>
            </a:pPr>
            <a:r>
              <a:rPr lang="en-US" sz="3200" dirty="0"/>
              <a:t>&lt;</a:t>
            </a:r>
            <a:r>
              <a:rPr lang="en-US" sz="3200" dirty="0" err="1"/>
              <a:t>img</a:t>
            </a:r>
            <a:r>
              <a:rPr lang="en-US" sz="3200" dirty="0"/>
              <a:t> </a:t>
            </a:r>
            <a:r>
              <a:rPr lang="en-US" sz="3200" dirty="0" err="1"/>
              <a:t>src</a:t>
            </a:r>
            <a:r>
              <a:rPr lang="en-US" sz="3200" dirty="0"/>
              <a:t>="img_mouse.jpg" alt=“Logitech wireless mouse"&gt;</a:t>
            </a:r>
          </a:p>
          <a:p>
            <a:endParaRPr lang="en-US" sz="3200" dirty="0"/>
          </a:p>
          <a:p>
            <a:r>
              <a:rPr lang="en-US" sz="3200" dirty="0"/>
              <a:t>style Attribute</a:t>
            </a:r>
          </a:p>
          <a:p>
            <a:pPr lvl="1"/>
            <a:r>
              <a:rPr lang="en-US" sz="3200" dirty="0"/>
              <a:t>The style attribute is used to specify the styling of an element, like color, font, size etc.</a:t>
            </a:r>
          </a:p>
          <a:p>
            <a:pPr marL="457200" lvl="1" indent="0">
              <a:buNone/>
            </a:pPr>
            <a:r>
              <a:rPr lang="en-US" sz="3200" dirty="0"/>
              <a:t>&lt;p style="</a:t>
            </a:r>
            <a:r>
              <a:rPr lang="en-US" sz="3200" dirty="0" err="1"/>
              <a:t>color:red</a:t>
            </a:r>
            <a:r>
              <a:rPr lang="en-US" sz="3200" dirty="0"/>
              <a:t>"&gt;I am a paragraph&lt;/p&gt;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2584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 Attributes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title Attribute</a:t>
            </a:r>
          </a:p>
          <a:p>
            <a:pPr lvl="1"/>
            <a:r>
              <a:rPr lang="en-US" sz="3000" dirty="0"/>
              <a:t>The value of the title attribute will be displayed as a tooltip when you mouse over the element.</a:t>
            </a:r>
          </a:p>
          <a:p>
            <a:pPr marL="457200" lvl="1" indent="0">
              <a:buNone/>
            </a:pPr>
            <a:endParaRPr lang="en-US" sz="3000" dirty="0"/>
          </a:p>
          <a:p>
            <a:pPr marL="457200" lvl="1" indent="0">
              <a:buNone/>
            </a:pPr>
            <a:r>
              <a:rPr lang="en-US" sz="3000" dirty="0"/>
              <a:t>&lt;p title=“This is a tooltip"&gt;</a:t>
            </a:r>
            <a:br>
              <a:rPr lang="en-US" sz="3000" dirty="0"/>
            </a:br>
            <a:r>
              <a:rPr lang="en-US" sz="3000" dirty="0"/>
              <a:t>This is a paragraph.</a:t>
            </a:r>
            <a:br>
              <a:rPr lang="en-US" sz="3000" dirty="0"/>
            </a:br>
            <a:r>
              <a:rPr lang="en-US" sz="3000" dirty="0"/>
              <a:t>&lt;/p&gt;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8756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HTML Headings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HTML headings are defined with the </a:t>
            </a:r>
            <a:r>
              <a:rPr lang="en-US" b="1" dirty="0"/>
              <a:t>&lt;h1&gt;</a:t>
            </a:r>
            <a:r>
              <a:rPr lang="en-US" dirty="0"/>
              <a:t> to </a:t>
            </a:r>
            <a:r>
              <a:rPr lang="en-US" b="1" dirty="0"/>
              <a:t>&lt;h6&gt;</a:t>
            </a:r>
            <a:r>
              <a:rPr lang="en-US" dirty="0"/>
              <a:t> tags.</a:t>
            </a:r>
          </a:p>
          <a:p>
            <a:r>
              <a:rPr lang="en-US" b="1" dirty="0"/>
              <a:t>&lt;h1&gt; </a:t>
            </a:r>
            <a:r>
              <a:rPr lang="en-US" dirty="0"/>
              <a:t>defines the most important heading, </a:t>
            </a:r>
            <a:r>
              <a:rPr lang="en-US" b="1" dirty="0"/>
              <a:t>&lt;h6&gt; </a:t>
            </a:r>
            <a:r>
              <a:rPr lang="en-US" dirty="0"/>
              <a:t>defines the least important heading.</a:t>
            </a:r>
          </a:p>
          <a:p>
            <a:r>
              <a:rPr lang="en-US" dirty="0"/>
              <a:t>Each HTML heading has a default size.</a:t>
            </a:r>
          </a:p>
          <a:p>
            <a:r>
              <a:rPr lang="en-US" dirty="0"/>
              <a:t>The size for any heading can be specified with the style attribute, using the font-size property:</a:t>
            </a:r>
          </a:p>
          <a:p>
            <a:pPr marL="457200" lvl="1" indent="0">
              <a:buNone/>
            </a:pPr>
            <a:r>
              <a:rPr lang="en-US" sz="3200" dirty="0"/>
              <a:t>&lt;h1 style="font-size:60px;"&gt;Heading 1&lt;/h1&gt;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777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 and HTML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526720"/>
            <a:ext cx="11279909" cy="5194753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>
                <a:solidFill>
                  <a:schemeClr val="accent5"/>
                </a:solidFill>
              </a:rPr>
              <a:t>HTTP</a:t>
            </a:r>
            <a:r>
              <a:rPr lang="en-US" sz="3200" dirty="0"/>
              <a:t> is a communication standard that governs the requests and responses that take place between the browser </a:t>
            </a:r>
            <a:r>
              <a:rPr lang="en-US" dirty="0"/>
              <a:t>and the web server.</a:t>
            </a:r>
          </a:p>
          <a:p>
            <a:r>
              <a:rPr lang="en-GB" sz="3200" dirty="0">
                <a:solidFill>
                  <a:schemeClr val="accent5"/>
                </a:solidFill>
              </a:rPr>
              <a:t>H</a:t>
            </a:r>
            <a:r>
              <a:rPr lang="en-PK" sz="3200" dirty="0">
                <a:solidFill>
                  <a:schemeClr val="accent5"/>
                </a:solidFill>
              </a:rPr>
              <a:t>TM</a:t>
            </a:r>
            <a:r>
              <a:rPr lang="en-GB" sz="3200" dirty="0">
                <a:solidFill>
                  <a:schemeClr val="accent5"/>
                </a:solidFill>
              </a:rPr>
              <a:t>L</a:t>
            </a:r>
            <a:r>
              <a:rPr lang="en-PK" sz="3200" dirty="0">
                <a:solidFill>
                  <a:schemeClr val="accent5"/>
                </a:solidFill>
              </a:rPr>
              <a:t> </a:t>
            </a:r>
            <a:r>
              <a:rPr lang="en-GB" sz="3200" dirty="0"/>
              <a:t>is the standard </a:t>
            </a:r>
            <a:r>
              <a:rPr lang="en-GB" sz="3200" dirty="0" err="1"/>
              <a:t>markup</a:t>
            </a:r>
            <a:r>
              <a:rPr lang="en-GB" sz="3200" dirty="0"/>
              <a:t> language for documents designed to be displayed in a web browser.</a:t>
            </a:r>
            <a:endParaRPr lang="en-PK" sz="3200" dirty="0"/>
          </a:p>
          <a:p>
            <a:r>
              <a:rPr lang="en-US" sz="3200" dirty="0">
                <a:solidFill>
                  <a:schemeClr val="accent5"/>
                </a:solidFill>
              </a:rPr>
              <a:t>Server</a:t>
            </a:r>
            <a:r>
              <a:rPr lang="en-US" sz="3200" dirty="0"/>
              <a:t> accepts a request from the client and attempts to reply to it in a meaningful way.</a:t>
            </a:r>
          </a:p>
          <a:p>
            <a:pPr lvl="1"/>
            <a:r>
              <a:rPr lang="en-US" dirty="0"/>
              <a:t>i.e. sending the requested web page.</a:t>
            </a:r>
          </a:p>
          <a:p>
            <a:r>
              <a:rPr lang="en-US" sz="3200" dirty="0">
                <a:solidFill>
                  <a:schemeClr val="accent5"/>
                </a:solidFill>
              </a:rPr>
              <a:t>Client</a:t>
            </a:r>
            <a:r>
              <a:rPr lang="en-US" sz="3200" dirty="0"/>
              <a:t> is the computer which generates the request for service.</a:t>
            </a:r>
          </a:p>
          <a:p>
            <a:pPr lvl="1"/>
            <a:r>
              <a:rPr lang="en-US" dirty="0"/>
              <a:t>Term is also applied to the web browser.</a:t>
            </a:r>
          </a:p>
          <a:p>
            <a:r>
              <a:rPr lang="en-US" sz="3200" dirty="0"/>
              <a:t>There can be several other devices between client and server:</a:t>
            </a:r>
          </a:p>
          <a:p>
            <a:pPr lvl="1"/>
            <a:r>
              <a:rPr lang="en-US" dirty="0"/>
              <a:t>Routers, Proxies, Gateways, and so on.</a:t>
            </a:r>
          </a:p>
          <a:p>
            <a:pPr lvl="1"/>
            <a:r>
              <a:rPr lang="en-US" dirty="0"/>
              <a:t>They ensure that requests and responses are correctly transferred between client and server.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6128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HTML Horizontal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526720"/>
            <a:ext cx="11279909" cy="5013779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The </a:t>
            </a:r>
            <a:r>
              <a:rPr lang="en-US" sz="3200" b="1" dirty="0"/>
              <a:t>&lt;</a:t>
            </a:r>
            <a:r>
              <a:rPr lang="en-US" sz="3200" b="1" dirty="0" err="1"/>
              <a:t>hr</a:t>
            </a:r>
            <a:r>
              <a:rPr lang="en-US" sz="3200" b="1" dirty="0"/>
              <a:t>&gt; </a:t>
            </a:r>
            <a:r>
              <a:rPr lang="en-US" sz="3200" dirty="0"/>
              <a:t>element represents a thematic break between paragraph-level elements.</a:t>
            </a:r>
          </a:p>
          <a:p>
            <a:r>
              <a:rPr lang="en-US" sz="3200" dirty="0"/>
              <a:t>It is used to separate content.</a:t>
            </a:r>
          </a:p>
          <a:p>
            <a:r>
              <a:rPr lang="en-US" sz="3200" dirty="0"/>
              <a:t>Presented as a horizontal rule.</a:t>
            </a:r>
            <a:endParaRPr lang="en-US" dirty="0"/>
          </a:p>
          <a:p>
            <a:pPr marL="457200" lvl="1" indent="0">
              <a:buNone/>
            </a:pPr>
            <a:endParaRPr lang="en-US" sz="3200" dirty="0"/>
          </a:p>
          <a:p>
            <a:pPr marL="457200" lvl="1" indent="0">
              <a:buNone/>
            </a:pPr>
            <a:r>
              <a:rPr lang="en-US" sz="3200" dirty="0"/>
              <a:t>&lt;h1&gt;This is heading 1&lt;/h1&gt;</a:t>
            </a:r>
            <a:br>
              <a:rPr lang="en-US" sz="3200" dirty="0"/>
            </a:br>
            <a:r>
              <a:rPr lang="en-US" sz="3200" dirty="0"/>
              <a:t>&lt;p&gt;This is some text.&lt;/p&gt;</a:t>
            </a:r>
            <a:br>
              <a:rPr lang="en-US" sz="3200" dirty="0"/>
            </a:br>
            <a:r>
              <a:rPr lang="en-US" sz="3200" dirty="0"/>
              <a:t>&lt;</a:t>
            </a:r>
            <a:r>
              <a:rPr lang="en-US" sz="3200" dirty="0" err="1"/>
              <a:t>hr</a:t>
            </a:r>
            <a:r>
              <a:rPr lang="en-US" sz="3200" dirty="0"/>
              <a:t>&gt;</a:t>
            </a:r>
            <a:br>
              <a:rPr lang="en-US" sz="3200" dirty="0"/>
            </a:br>
            <a:r>
              <a:rPr lang="en-US" sz="3200" dirty="0"/>
              <a:t>&lt;h2&gt;This is heading 2&lt;/h2&gt;</a:t>
            </a:r>
            <a:br>
              <a:rPr lang="en-US" sz="3200" dirty="0"/>
            </a:br>
            <a:r>
              <a:rPr lang="en-US" sz="3200" dirty="0"/>
              <a:t>&lt;p&gt;This is some other text.&lt;/p&gt;</a:t>
            </a:r>
            <a:br>
              <a:rPr lang="en-US" sz="3200" dirty="0"/>
            </a:br>
            <a:r>
              <a:rPr lang="en-US" sz="3200" dirty="0"/>
              <a:t>&lt;</a:t>
            </a:r>
            <a:r>
              <a:rPr lang="en-US" sz="3200" dirty="0" err="1"/>
              <a:t>hr</a:t>
            </a:r>
            <a:r>
              <a:rPr lang="en-US" sz="3200" dirty="0"/>
              <a:t>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573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HTML Paragraphs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HTML paragraphs are defined with the </a:t>
            </a:r>
            <a:r>
              <a:rPr lang="en-US" b="1" dirty="0"/>
              <a:t>&lt;p&gt;</a:t>
            </a:r>
            <a:r>
              <a:rPr lang="en-US" dirty="0"/>
              <a:t> tag:</a:t>
            </a:r>
          </a:p>
          <a:p>
            <a:pPr marL="457200" lvl="1" indent="0">
              <a:buNone/>
            </a:pPr>
            <a:r>
              <a:rPr lang="en-US" dirty="0"/>
              <a:t>&lt;p&gt;This is a paragraph.&lt;/p&gt;</a:t>
            </a:r>
            <a:br>
              <a:rPr lang="en-US" dirty="0"/>
            </a:br>
            <a:r>
              <a:rPr lang="en-US" dirty="0"/>
              <a:t>&lt;p&gt;This is another paragraph.&lt;/p&gt;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HTML Line Breaks</a:t>
            </a:r>
          </a:p>
          <a:p>
            <a:pPr lvl="1"/>
            <a:r>
              <a:rPr lang="en-US" dirty="0"/>
              <a:t>The HTML </a:t>
            </a:r>
            <a:r>
              <a:rPr lang="en-US" b="1" dirty="0"/>
              <a:t>&lt;</a:t>
            </a:r>
            <a:r>
              <a:rPr lang="en-US" b="1" dirty="0" err="1"/>
              <a:t>br</a:t>
            </a:r>
            <a:r>
              <a:rPr lang="en-US" b="1" dirty="0"/>
              <a:t>&gt;</a:t>
            </a:r>
            <a:r>
              <a:rPr lang="en-US" dirty="0"/>
              <a:t> element defines a </a:t>
            </a:r>
            <a:r>
              <a:rPr lang="en-US" b="1" dirty="0"/>
              <a:t>line break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Use &lt;</a:t>
            </a:r>
            <a:r>
              <a:rPr lang="en-US" dirty="0" err="1"/>
              <a:t>br</a:t>
            </a:r>
            <a:r>
              <a:rPr lang="en-US" dirty="0"/>
              <a:t>&gt; if you want a line break (a new line) without starting a new paragraph:</a:t>
            </a:r>
          </a:p>
          <a:p>
            <a:pPr marL="0" indent="0">
              <a:buNone/>
            </a:pPr>
            <a:r>
              <a:rPr lang="en-US" dirty="0"/>
              <a:t>	&lt;p&gt;This is&lt;</a:t>
            </a:r>
            <a:r>
              <a:rPr lang="en-US" dirty="0" err="1"/>
              <a:t>br</a:t>
            </a:r>
            <a:r>
              <a:rPr lang="en-US" dirty="0"/>
              <a:t>&gt;a paragraph&lt;</a:t>
            </a:r>
            <a:r>
              <a:rPr lang="en-US" dirty="0" err="1"/>
              <a:t>br</a:t>
            </a:r>
            <a:r>
              <a:rPr lang="en-US" dirty="0"/>
              <a:t>&gt;with line breaks.&lt;/p&gt;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93044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HTML Paragraphs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HTML, spaces and new lines are ignored.</a:t>
            </a:r>
          </a:p>
          <a:p>
            <a:r>
              <a:rPr lang="en-US" dirty="0"/>
              <a:t>The Poem Problem: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&lt;p&gt;</a:t>
            </a:r>
            <a:br>
              <a:rPr lang="en-US" dirty="0"/>
            </a:br>
            <a:r>
              <a:rPr lang="en-US" dirty="0"/>
              <a:t>  Line one of poem.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  Line two of poem.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  Line three of poem.</a:t>
            </a:r>
            <a:br>
              <a:rPr lang="en-US" dirty="0"/>
            </a:br>
            <a:r>
              <a:rPr lang="en-US" dirty="0"/>
              <a:t>&lt;/p&gt;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63861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HTML Paragraphs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526720"/>
            <a:ext cx="11279909" cy="5331279"/>
          </a:xfrm>
        </p:spPr>
        <p:txBody>
          <a:bodyPr>
            <a:normAutofit/>
          </a:bodyPr>
          <a:lstStyle/>
          <a:p>
            <a:r>
              <a:rPr lang="en-US" dirty="0"/>
              <a:t>The HTML &lt;pre&gt; element defines preformatted text.</a:t>
            </a:r>
          </a:p>
          <a:p>
            <a:r>
              <a:rPr lang="en-US" dirty="0"/>
              <a:t>The text inside a &lt;pre&gt; element is displayed in a fixed-width font and it preserves both spaces and line breaks:</a:t>
            </a:r>
          </a:p>
          <a:p>
            <a:pPr marL="0" indent="0">
              <a:buNone/>
            </a:pPr>
            <a:r>
              <a:rPr lang="en-US" dirty="0"/>
              <a:t>&lt;pre&gt;</a:t>
            </a:r>
            <a:br>
              <a:rPr lang="en-US" dirty="0"/>
            </a:br>
            <a:r>
              <a:rPr lang="en-US" dirty="0"/>
              <a:t>  Line one of poem.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  Line two of poem.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  Line three of poem.</a:t>
            </a:r>
            <a:br>
              <a:rPr lang="en-US" dirty="0"/>
            </a:br>
            <a:r>
              <a:rPr lang="en-US" dirty="0"/>
              <a:t>&lt;/pre&gt;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034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Request/Response 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Web browser asks the web server to send it a web page.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Web server sends back the page.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Browser then takes care of displaying the page.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683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basic client/server request/response sequence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7975" y="1386917"/>
            <a:ext cx="6285064" cy="5472988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5</a:t>
            </a:fld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EAEA86E-11C5-4807-97B2-011638363C19}"/>
              </a:ext>
            </a:extLst>
          </p:cNvPr>
          <p:cNvSpPr/>
          <p:nvPr/>
        </p:nvSpPr>
        <p:spPr>
          <a:xfrm>
            <a:off x="6768576" y="1386917"/>
            <a:ext cx="542342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Gotham Narrow Book" pitchFamily="50" charset="0"/>
                <a:ea typeface="Adobe Fan Heiti Std B" panose="020B0700000000000000" pitchFamily="34" charset="-128"/>
                <a:cs typeface="+mj-cs"/>
              </a:rPr>
              <a:t>You enter http://server.com into your browser’s address bar.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Gotham Narrow Book" pitchFamily="50" charset="0"/>
                <a:ea typeface="Adobe Fan Heiti Std B" panose="020B0700000000000000" pitchFamily="34" charset="-128"/>
                <a:cs typeface="+mj-cs"/>
              </a:rPr>
              <a:t>Your browser looks up the IP address for server.com.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Gotham Narrow Book" pitchFamily="50" charset="0"/>
                <a:ea typeface="Adobe Fan Heiti Std B" panose="020B0700000000000000" pitchFamily="34" charset="-128"/>
                <a:cs typeface="+mj-cs"/>
              </a:rPr>
              <a:t>Your browser issues a request for the home page at server.com.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Gotham Narrow Book" pitchFamily="50" charset="0"/>
                <a:ea typeface="Adobe Fan Heiti Std B" panose="020B0700000000000000" pitchFamily="34" charset="-128"/>
                <a:cs typeface="+mj-cs"/>
              </a:rPr>
              <a:t>The request crosses the Internet and arrives at the server.com web server.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Gotham Narrow Book" pitchFamily="50" charset="0"/>
                <a:ea typeface="Adobe Fan Heiti Std B" panose="020B0700000000000000" pitchFamily="34" charset="-128"/>
                <a:cs typeface="+mj-cs"/>
              </a:rPr>
              <a:t>The web server, having received the request, looks for the web page on its disk.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Gotham Narrow Book" pitchFamily="50" charset="0"/>
                <a:ea typeface="Adobe Fan Heiti Std B" panose="020B0700000000000000" pitchFamily="34" charset="-128"/>
                <a:cs typeface="+mj-cs"/>
              </a:rPr>
              <a:t>The web page is retrieved by the server and returned to the browser.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Gotham Narrow Book" pitchFamily="50" charset="0"/>
                <a:ea typeface="Adobe Fan Heiti Std B" panose="020B0700000000000000" pitchFamily="34" charset="-128"/>
                <a:cs typeface="+mj-cs"/>
              </a:rPr>
              <a:t>Your browser displays the web page.</a:t>
            </a:r>
            <a:endParaRPr lang="en-PK" sz="2000" dirty="0">
              <a:latin typeface="Gotham Narrow Book" pitchFamily="50" charset="0"/>
              <a:ea typeface="Adobe Fan Heiti Std B" panose="020B0700000000000000" pitchFamily="34" charset="-128"/>
              <a:cs typeface="+mj-cs"/>
            </a:endParaRPr>
          </a:p>
          <a:p>
            <a:pPr marL="514350" indent="-514350">
              <a:buFont typeface="+mj-lt"/>
              <a:buAutoNum type="arabicPeriod"/>
            </a:pPr>
            <a:endParaRPr lang="en-PK" sz="2000" dirty="0">
              <a:latin typeface="Gotham Narrow Book" pitchFamily="50" charset="0"/>
              <a:ea typeface="Adobe Fan Heiti Std B" panose="020B0700000000000000" pitchFamily="34" charset="-128"/>
              <a:cs typeface="+mj-cs"/>
            </a:endParaRPr>
          </a:p>
          <a:p>
            <a:r>
              <a:rPr lang="en-GB" sz="2000" dirty="0">
                <a:latin typeface="Gotham Narrow Book" pitchFamily="50" charset="0"/>
                <a:ea typeface="Adobe Fan Heiti Std B" panose="020B0700000000000000" pitchFamily="34" charset="-128"/>
                <a:cs typeface="+mj-cs"/>
              </a:rPr>
              <a:t>D</a:t>
            </a:r>
            <a:r>
              <a:rPr lang="en-PK" sz="2000" dirty="0">
                <a:latin typeface="Gotham Narrow Book" pitchFamily="50" charset="0"/>
                <a:ea typeface="Adobe Fan Heiti Std B" panose="020B0700000000000000" pitchFamily="34" charset="-128"/>
                <a:cs typeface="+mj-cs"/>
              </a:rPr>
              <a:t>o</a:t>
            </a:r>
            <a:r>
              <a:rPr lang="en-GB" sz="2000" dirty="0">
                <a:latin typeface="Gotham Narrow Book" pitchFamily="50" charset="0"/>
                <a:ea typeface="Adobe Fan Heiti Std B" panose="020B0700000000000000" pitchFamily="34" charset="-128"/>
                <a:cs typeface="+mj-cs"/>
              </a:rPr>
              <a:t>m</a:t>
            </a:r>
            <a:r>
              <a:rPr lang="en-PK" sz="2000" dirty="0">
                <a:latin typeface="Gotham Narrow Book" pitchFamily="50" charset="0"/>
                <a:ea typeface="Adobe Fan Heiti Std B" panose="020B0700000000000000" pitchFamily="34" charset="-128"/>
                <a:cs typeface="+mj-cs"/>
              </a:rPr>
              <a:t>a</a:t>
            </a:r>
            <a:r>
              <a:rPr lang="en-GB" sz="2000" dirty="0" err="1">
                <a:latin typeface="Gotham Narrow Book" pitchFamily="50" charset="0"/>
                <a:ea typeface="Adobe Fan Heiti Std B" panose="020B0700000000000000" pitchFamily="34" charset="-128"/>
                <a:cs typeface="+mj-cs"/>
              </a:rPr>
              <a:t>i</a:t>
            </a:r>
            <a:r>
              <a:rPr lang="en-PK" sz="2000" dirty="0">
                <a:latin typeface="Gotham Narrow Book" pitchFamily="50" charset="0"/>
                <a:ea typeface="Adobe Fan Heiti Std B" panose="020B0700000000000000" pitchFamily="34" charset="-128"/>
                <a:cs typeface="+mj-cs"/>
              </a:rPr>
              <a:t>n </a:t>
            </a:r>
            <a:r>
              <a:rPr lang="en-PK" sz="2000" dirty="0" err="1">
                <a:latin typeface="Gotham Narrow Book" pitchFamily="50" charset="0"/>
                <a:ea typeface="Adobe Fan Heiti Std B" panose="020B0700000000000000" pitchFamily="34" charset="-128"/>
                <a:cs typeface="+mj-cs"/>
              </a:rPr>
              <a:t>N</a:t>
            </a:r>
            <a:r>
              <a:rPr lang="en-GB" sz="2000" dirty="0">
                <a:latin typeface="Gotham Narrow Book" pitchFamily="50" charset="0"/>
                <a:ea typeface="Adobe Fan Heiti Std B" panose="020B0700000000000000" pitchFamily="34" charset="-128"/>
                <a:cs typeface="+mj-cs"/>
              </a:rPr>
              <a:t>a</a:t>
            </a:r>
            <a:r>
              <a:rPr lang="en-PK" sz="2000" dirty="0">
                <a:latin typeface="Gotham Narrow Book" pitchFamily="50" charset="0"/>
                <a:ea typeface="Adobe Fan Heiti Std B" panose="020B0700000000000000" pitchFamily="34" charset="-128"/>
                <a:cs typeface="+mj-cs"/>
              </a:rPr>
              <a:t>m</a:t>
            </a:r>
            <a:r>
              <a:rPr lang="en-GB" sz="2000" dirty="0">
                <a:latin typeface="Gotham Narrow Book" pitchFamily="50" charset="0"/>
                <a:ea typeface="Adobe Fan Heiti Std B" panose="020B0700000000000000" pitchFamily="34" charset="-128"/>
                <a:cs typeface="+mj-cs"/>
              </a:rPr>
              <a:t>e</a:t>
            </a:r>
            <a:r>
              <a:rPr lang="en-PK" sz="2000" dirty="0">
                <a:latin typeface="Gotham Narrow Book" pitchFamily="50" charset="0"/>
                <a:ea typeface="Adobe Fan Heiti Std B" panose="020B0700000000000000" pitchFamily="34" charset="-128"/>
                <a:cs typeface="+mj-cs"/>
              </a:rPr>
              <a:t> </a:t>
            </a:r>
            <a:r>
              <a:rPr lang="en-GB" sz="2000" dirty="0">
                <a:latin typeface="Gotham Narrow Book" pitchFamily="50" charset="0"/>
                <a:ea typeface="Adobe Fan Heiti Std B" panose="020B0700000000000000" pitchFamily="34" charset="-128"/>
                <a:cs typeface="+mj-cs"/>
              </a:rPr>
              <a:t>S</a:t>
            </a:r>
            <a:r>
              <a:rPr lang="en-PK" sz="2000" dirty="0">
                <a:latin typeface="Gotham Narrow Book" pitchFamily="50" charset="0"/>
                <a:ea typeface="Adobe Fan Heiti Std B" panose="020B0700000000000000" pitchFamily="34" charset="-128"/>
                <a:cs typeface="+mj-cs"/>
              </a:rPr>
              <a:t>e</a:t>
            </a:r>
            <a:r>
              <a:rPr lang="en-GB" sz="2000" dirty="0">
                <a:latin typeface="Gotham Narrow Book" pitchFamily="50" charset="0"/>
                <a:ea typeface="Adobe Fan Heiti Std B" panose="020B0700000000000000" pitchFamily="34" charset="-128"/>
                <a:cs typeface="+mj-cs"/>
              </a:rPr>
              <a:t>r</a:t>
            </a:r>
            <a:r>
              <a:rPr lang="en-PK" sz="2000" dirty="0">
                <a:latin typeface="Gotham Narrow Book" pitchFamily="50" charset="0"/>
                <a:ea typeface="Adobe Fan Heiti Std B" panose="020B0700000000000000" pitchFamily="34" charset="-128"/>
                <a:cs typeface="+mj-cs"/>
              </a:rPr>
              <a:t>v</a:t>
            </a:r>
            <a:r>
              <a:rPr lang="en-GB" sz="2000" dirty="0" err="1">
                <a:latin typeface="Gotham Narrow Book" pitchFamily="50" charset="0"/>
                <a:ea typeface="Adobe Fan Heiti Std B" panose="020B0700000000000000" pitchFamily="34" charset="-128"/>
                <a:cs typeface="+mj-cs"/>
              </a:rPr>
              <a:t>i</a:t>
            </a:r>
            <a:r>
              <a:rPr lang="en-PK" sz="2000" dirty="0">
                <a:latin typeface="Gotham Narrow Book" pitchFamily="50" charset="0"/>
                <a:ea typeface="Adobe Fan Heiti Std B" panose="020B0700000000000000" pitchFamily="34" charset="-128"/>
                <a:cs typeface="+mj-cs"/>
              </a:rPr>
              <a:t>c</a:t>
            </a:r>
            <a:r>
              <a:rPr lang="en-GB" sz="2000" dirty="0">
                <a:latin typeface="Gotham Narrow Book" pitchFamily="50" charset="0"/>
                <a:ea typeface="Adobe Fan Heiti Std B" panose="020B0700000000000000" pitchFamily="34" charset="-128"/>
                <a:cs typeface="+mj-cs"/>
              </a:rPr>
              <a:t>e</a:t>
            </a:r>
            <a:r>
              <a:rPr lang="en-PK" sz="2000" dirty="0">
                <a:latin typeface="Gotham Narrow Book" pitchFamily="50" charset="0"/>
                <a:ea typeface="Adobe Fan Heiti Std B" panose="020B0700000000000000" pitchFamily="34" charset="-128"/>
                <a:cs typeface="+mj-cs"/>
              </a:rPr>
              <a:t> - Every machine connected to the inter</a:t>
            </a:r>
            <a:r>
              <a:rPr lang="en-GB" sz="2000" dirty="0">
                <a:latin typeface="Gotham Narrow Book" pitchFamily="50" charset="0"/>
                <a:ea typeface="Adobe Fan Heiti Std B" panose="020B0700000000000000" pitchFamily="34" charset="-128"/>
                <a:cs typeface="+mj-cs"/>
              </a:rPr>
              <a:t>n</a:t>
            </a:r>
            <a:r>
              <a:rPr lang="en-PK" sz="2000" dirty="0">
                <a:latin typeface="Gotham Narrow Book" pitchFamily="50" charset="0"/>
                <a:ea typeface="Adobe Fan Heiti Std B" panose="020B0700000000000000" pitchFamily="34" charset="-128"/>
                <a:cs typeface="+mj-cs"/>
              </a:rPr>
              <a:t>et has an IP address. </a:t>
            </a:r>
            <a:r>
              <a:rPr lang="en-GB" sz="2000" dirty="0">
                <a:latin typeface="Gotham Narrow Book" pitchFamily="50" charset="0"/>
                <a:ea typeface="Adobe Fan Heiti Std B" panose="020B0700000000000000" pitchFamily="34" charset="-128"/>
                <a:cs typeface="+mj-cs"/>
              </a:rPr>
              <a:t>U</a:t>
            </a:r>
            <a:r>
              <a:rPr lang="en-PK" sz="2000" dirty="0">
                <a:latin typeface="Gotham Narrow Book" pitchFamily="50" charset="0"/>
                <a:ea typeface="Adobe Fan Heiti Std B" panose="020B0700000000000000" pitchFamily="34" charset="-128"/>
                <a:cs typeface="+mj-cs"/>
              </a:rPr>
              <a:t>s</a:t>
            </a:r>
            <a:r>
              <a:rPr lang="en-GB" sz="2000" dirty="0">
                <a:latin typeface="Gotham Narrow Book" pitchFamily="50" charset="0"/>
                <a:ea typeface="Adobe Fan Heiti Std B" panose="020B0700000000000000" pitchFamily="34" charset="-128"/>
                <a:cs typeface="+mj-cs"/>
              </a:rPr>
              <a:t>u</a:t>
            </a:r>
            <a:r>
              <a:rPr lang="en-PK" sz="2000" dirty="0">
                <a:latin typeface="Gotham Narrow Book" pitchFamily="50" charset="0"/>
                <a:ea typeface="Adobe Fan Heiti Std B" panose="020B0700000000000000" pitchFamily="34" charset="-128"/>
                <a:cs typeface="+mj-cs"/>
              </a:rPr>
              <a:t>ally access web servers by name.</a:t>
            </a:r>
            <a:endParaRPr lang="en-US" sz="2000" dirty="0">
              <a:latin typeface="Gotham Narrow Book" pitchFamily="50" charset="0"/>
              <a:ea typeface="Adobe Fan Heiti Std B" panose="020B0700000000000000" pitchFamily="34" charset="-12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92703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dynamic client/server request/response sequence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4412" y="1368850"/>
            <a:ext cx="5891587" cy="551066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6</a:t>
            </a:fld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BA06D07-59EC-49D7-855A-F71089FA7E2C}"/>
              </a:ext>
            </a:extLst>
          </p:cNvPr>
          <p:cNvSpPr/>
          <p:nvPr/>
        </p:nvSpPr>
        <p:spPr>
          <a:xfrm>
            <a:off x="6095999" y="1422041"/>
            <a:ext cx="6096000" cy="53245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sz="2000" dirty="0">
                <a:latin typeface="Gotham Narrow Book" pitchFamily="50" charset="0"/>
                <a:ea typeface="Adobe Fan Heiti Std B" panose="020B0700000000000000" pitchFamily="34" charset="-128"/>
                <a:cs typeface="+mj-cs"/>
              </a:rPr>
              <a:t>The web server, having received the request, fetches the home page from its hard disk.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sz="2000" dirty="0">
                <a:latin typeface="Gotham Narrow Book" pitchFamily="50" charset="0"/>
                <a:ea typeface="Adobe Fan Heiti Std B" panose="020B0700000000000000" pitchFamily="34" charset="-128"/>
                <a:cs typeface="+mj-cs"/>
              </a:rPr>
              <a:t>The web server notices that homepage incorporates PHP scripting and passes the page to the PHP interpreter.</a:t>
            </a:r>
            <a:endParaRPr lang="en-PK" sz="2000" dirty="0">
              <a:latin typeface="Gotham Narrow Book" pitchFamily="50" charset="0"/>
              <a:ea typeface="Adobe Fan Heiti Std B" panose="020B0700000000000000" pitchFamily="34" charset="-128"/>
              <a:cs typeface="+mj-cs"/>
            </a:endParaRPr>
          </a:p>
          <a:p>
            <a:pPr marL="514350" indent="-514350">
              <a:buFont typeface="+mj-lt"/>
              <a:buAutoNum type="arabicPeriod" startAt="7"/>
            </a:pPr>
            <a:r>
              <a:rPr lang="en-US" sz="2000" dirty="0"/>
              <a:t>The PHP interpreter executes the PHP code.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sz="2000" dirty="0"/>
              <a:t>Some of the PHP contains MySQL statements, which the PHP interpreter now passes to the MySQL database engine.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sz="2000" dirty="0"/>
              <a:t>The MySQL database returns the results of the statements to the PHP interpreter.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sz="2000" dirty="0"/>
              <a:t>The PHP interpreter returns the results of the executed PHP code, along with the results from the MySQL database, to the web server.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sz="2000" dirty="0"/>
              <a:t>The web server returns the page to the requesting client, which displays it.</a:t>
            </a:r>
          </a:p>
          <a:p>
            <a:pPr marL="514350" indent="-514350">
              <a:buFont typeface="+mj-lt"/>
              <a:buAutoNum type="arabicPeriod"/>
            </a:pPr>
            <a:endParaRPr lang="en-US" sz="2000" dirty="0">
              <a:latin typeface="Gotham Narrow Book" pitchFamily="50" charset="0"/>
              <a:ea typeface="Adobe Fan Heiti Std B" panose="020B0700000000000000" pitchFamily="34" charset="-12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14232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223" y="1516830"/>
            <a:ext cx="11279910" cy="4141694"/>
          </a:xfrm>
        </p:spPr>
        <p:txBody>
          <a:bodyPr>
            <a:normAutofit/>
          </a:bodyPr>
          <a:lstStyle/>
          <a:p>
            <a:r>
              <a:rPr lang="en-US" dirty="0"/>
              <a:t>PHP is used to embed dynamic activity in web pages. </a:t>
            </a:r>
          </a:p>
          <a:p>
            <a:r>
              <a:rPr lang="en-US" dirty="0"/>
              <a:t>Pages with </a:t>
            </a:r>
            <a:r>
              <a:rPr lang="en-US" i="1" dirty="0"/>
              <a:t>.php </a:t>
            </a:r>
            <a:r>
              <a:rPr lang="en-US" dirty="0"/>
              <a:t>extension have access to the scripting language. </a:t>
            </a:r>
          </a:p>
          <a:p>
            <a:r>
              <a:rPr lang="en-US" dirty="0"/>
              <a:t>PHP  integrates seamlessly with HTML markup.</a:t>
            </a:r>
          </a:p>
          <a:p>
            <a:r>
              <a:rPr lang="en-US" dirty="0"/>
              <a:t>PHP gives unlimited control over the web server. </a:t>
            </a:r>
          </a:p>
          <a:p>
            <a:pPr lvl="1"/>
            <a:r>
              <a:rPr lang="en-US" dirty="0"/>
              <a:t>Modify HTML on the fly</a:t>
            </a:r>
          </a:p>
          <a:p>
            <a:pPr lvl="1"/>
            <a:r>
              <a:rPr lang="en-US" dirty="0"/>
              <a:t>Process </a:t>
            </a:r>
            <a:r>
              <a:rPr lang="en-PK" dirty="0"/>
              <a:t>p</a:t>
            </a:r>
            <a:r>
              <a:rPr lang="en-GB" dirty="0"/>
              <a:t>a</a:t>
            </a:r>
            <a:r>
              <a:rPr lang="en-PK" dirty="0"/>
              <a:t>y</a:t>
            </a:r>
            <a:r>
              <a:rPr lang="en-GB" dirty="0"/>
              <a:t>m</a:t>
            </a:r>
            <a:r>
              <a:rPr lang="en-PK" dirty="0"/>
              <a:t>e</a:t>
            </a:r>
            <a:r>
              <a:rPr lang="en-GB" dirty="0"/>
              <a:t>n</a:t>
            </a:r>
            <a:r>
              <a:rPr lang="en-PK" dirty="0"/>
              <a:t>t</a:t>
            </a:r>
            <a:r>
              <a:rPr lang="en-GB" dirty="0"/>
              <a:t>s</a:t>
            </a:r>
            <a:endParaRPr lang="en-US" dirty="0"/>
          </a:p>
          <a:p>
            <a:pPr lvl="1"/>
            <a:r>
              <a:rPr lang="en-PK" dirty="0"/>
              <a:t>C</a:t>
            </a:r>
            <a:r>
              <a:rPr lang="en-GB" dirty="0"/>
              <a:t>o</a:t>
            </a:r>
            <a:r>
              <a:rPr lang="en-PK" dirty="0"/>
              <a:t>n</a:t>
            </a:r>
            <a:r>
              <a:rPr lang="en-GB" dirty="0"/>
              <a:t>n</a:t>
            </a:r>
            <a:r>
              <a:rPr lang="en-PK" dirty="0"/>
              <a:t>e</a:t>
            </a:r>
            <a:r>
              <a:rPr lang="en-GB" dirty="0"/>
              <a:t>c</a:t>
            </a:r>
            <a:r>
              <a:rPr lang="en-PK" dirty="0"/>
              <a:t>t</a:t>
            </a:r>
            <a:r>
              <a:rPr lang="en-US" dirty="0"/>
              <a:t> to a database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334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-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526721"/>
            <a:ext cx="11279909" cy="5059694"/>
          </a:xfrm>
        </p:spPr>
        <p:txBody>
          <a:bodyPr>
            <a:normAutofit fontScale="92500" lnSpcReduction="20000"/>
          </a:bodyPr>
          <a:lstStyle/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&lt;?php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echo " Today is " . date("l") . ". ";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?&gt;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Here's the latest news.</a:t>
            </a:r>
            <a:endParaRPr lang="en-PK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PK" dirty="0"/>
          </a:p>
          <a:p>
            <a:r>
              <a:rPr lang="en-US" dirty="0"/>
              <a:t>The opening </a:t>
            </a:r>
            <a:r>
              <a:rPr lang="en-US" b="1" dirty="0">
                <a:solidFill>
                  <a:srgbClr val="0070C0"/>
                </a:solidFill>
              </a:rPr>
              <a:t>&lt;?php </a:t>
            </a:r>
            <a:r>
              <a:rPr lang="en-US" dirty="0"/>
              <a:t>tells the web server to allow the PHP program to interpret all the following code up to the </a:t>
            </a:r>
            <a:r>
              <a:rPr lang="en-US" b="1" dirty="0">
                <a:solidFill>
                  <a:srgbClr val="0070C0"/>
                </a:solidFill>
              </a:rPr>
              <a:t>?&gt;</a:t>
            </a:r>
            <a:r>
              <a:rPr lang="en-US" dirty="0"/>
              <a:t> tag. </a:t>
            </a:r>
          </a:p>
          <a:p>
            <a:r>
              <a:rPr lang="en-US" dirty="0"/>
              <a:t>Everything outside these tags is sent to the client as direct HTML. </a:t>
            </a:r>
          </a:p>
          <a:p>
            <a:r>
              <a:rPr lang="en-US" dirty="0"/>
              <a:t>The built-in date function within PHP tags displays the current day of the week according to the server’s system time.</a:t>
            </a:r>
          </a:p>
          <a:p>
            <a:r>
              <a:rPr lang="en-US" dirty="0"/>
              <a:t>Output: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Today is Wednesday. Here's the latest news.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203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MySQL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526721"/>
            <a:ext cx="11279909" cy="5059694"/>
          </a:xfrm>
        </p:spPr>
        <p:txBody>
          <a:bodyPr>
            <a:normAutofit/>
          </a:bodyPr>
          <a:lstStyle/>
          <a:p>
            <a:r>
              <a:rPr lang="en-US" dirty="0"/>
              <a:t>In the early days of the Web, many sites used text files to store data such as usernames and passwords.</a:t>
            </a:r>
          </a:p>
          <a:p>
            <a:r>
              <a:rPr lang="en-PK" dirty="0"/>
              <a:t>T</a:t>
            </a:r>
            <a:r>
              <a:rPr lang="en-GB" dirty="0"/>
              <a:t>e</a:t>
            </a:r>
            <a:r>
              <a:rPr lang="en-PK" dirty="0"/>
              <a:t>x</a:t>
            </a:r>
            <a:r>
              <a:rPr lang="en-GB" dirty="0"/>
              <a:t>t</a:t>
            </a:r>
            <a:r>
              <a:rPr lang="en-PK" dirty="0"/>
              <a:t> </a:t>
            </a:r>
            <a:r>
              <a:rPr lang="en-GB" dirty="0"/>
              <a:t>f</a:t>
            </a:r>
            <a:r>
              <a:rPr lang="en-PK" dirty="0" err="1"/>
              <a:t>i</a:t>
            </a:r>
            <a:r>
              <a:rPr lang="en-GB" dirty="0"/>
              <a:t>l</a:t>
            </a:r>
            <a:r>
              <a:rPr lang="en-PK" dirty="0"/>
              <a:t>e</a:t>
            </a:r>
            <a:r>
              <a:rPr lang="en-GB" dirty="0"/>
              <a:t>s</a:t>
            </a:r>
            <a:r>
              <a:rPr lang="en-PK" dirty="0"/>
              <a:t> </a:t>
            </a:r>
            <a:r>
              <a:rPr lang="en-GB" dirty="0"/>
              <a:t>a</a:t>
            </a:r>
            <a:r>
              <a:rPr lang="en-PK" dirty="0"/>
              <a:t>r</a:t>
            </a:r>
            <a:r>
              <a:rPr lang="en-GB" dirty="0"/>
              <a:t>e</a:t>
            </a:r>
            <a:r>
              <a:rPr lang="en-PK" dirty="0"/>
              <a:t> </a:t>
            </a:r>
            <a:r>
              <a:rPr lang="en-GB" dirty="0"/>
              <a:t>h</a:t>
            </a:r>
            <a:r>
              <a:rPr lang="en-PK" dirty="0" err="1"/>
              <a:t>ard</a:t>
            </a:r>
            <a:r>
              <a:rPr lang="en-PK" dirty="0"/>
              <a:t> to mana</a:t>
            </a:r>
            <a:r>
              <a:rPr lang="en-GB" dirty="0"/>
              <a:t>g</a:t>
            </a:r>
            <a:r>
              <a:rPr lang="en-PK" dirty="0"/>
              <a:t>e</a:t>
            </a:r>
          </a:p>
          <a:p>
            <a:pPr lvl="1"/>
            <a:r>
              <a:rPr lang="en-GB" dirty="0"/>
              <a:t>c</a:t>
            </a:r>
            <a:r>
              <a:rPr lang="en-US" dirty="0" err="1"/>
              <a:t>orruption</a:t>
            </a:r>
            <a:r>
              <a:rPr lang="en-US" dirty="0"/>
              <a:t> from multiple simultaneous accesses</a:t>
            </a:r>
            <a:endParaRPr lang="en-PK" dirty="0"/>
          </a:p>
          <a:p>
            <a:pPr lvl="1"/>
            <a:r>
              <a:rPr lang="en-US" dirty="0"/>
              <a:t>difficult to merge files and perform complex searches</a:t>
            </a:r>
          </a:p>
          <a:p>
            <a:r>
              <a:rPr lang="en-PK" dirty="0"/>
              <a:t>S</a:t>
            </a:r>
            <a:r>
              <a:rPr lang="en-GB" dirty="0"/>
              <a:t>o</a:t>
            </a:r>
            <a:r>
              <a:rPr lang="en-PK" dirty="0"/>
              <a:t>l</a:t>
            </a:r>
            <a:r>
              <a:rPr lang="en-GB" dirty="0"/>
              <a:t>u</a:t>
            </a:r>
            <a:r>
              <a:rPr lang="en-PK" dirty="0"/>
              <a:t>t</a:t>
            </a:r>
            <a:r>
              <a:rPr lang="en-GB" dirty="0" err="1"/>
              <a:t>i</a:t>
            </a:r>
            <a:r>
              <a:rPr lang="en-PK" dirty="0"/>
              <a:t>o</a:t>
            </a:r>
            <a:r>
              <a:rPr lang="en-GB" dirty="0"/>
              <a:t>n</a:t>
            </a:r>
            <a:r>
              <a:rPr lang="en-PK" dirty="0"/>
              <a:t> </a:t>
            </a:r>
            <a:r>
              <a:rPr lang="en-GB" dirty="0" err="1"/>
              <a:t>i</a:t>
            </a:r>
            <a:r>
              <a:rPr lang="en-PK" dirty="0"/>
              <a:t>s </a:t>
            </a:r>
            <a:r>
              <a:rPr lang="en-GB" dirty="0"/>
              <a:t>t</a:t>
            </a:r>
            <a:r>
              <a:rPr lang="en-PK" dirty="0"/>
              <a:t>o </a:t>
            </a:r>
            <a:r>
              <a:rPr lang="en-GB" dirty="0"/>
              <a:t>u</a:t>
            </a:r>
            <a:r>
              <a:rPr lang="en-PK" dirty="0"/>
              <a:t>s</a:t>
            </a:r>
            <a:r>
              <a:rPr lang="en-GB" dirty="0"/>
              <a:t>e</a:t>
            </a:r>
            <a:r>
              <a:rPr lang="en-PK" dirty="0"/>
              <a:t> </a:t>
            </a:r>
            <a:r>
              <a:rPr lang="en-US" dirty="0"/>
              <a:t>relational databases with structured querying</a:t>
            </a:r>
            <a:r>
              <a:rPr lang="en-PK" dirty="0"/>
              <a:t> </a:t>
            </a:r>
            <a:r>
              <a:rPr lang="en-GB" dirty="0"/>
              <a:t>l</a:t>
            </a:r>
            <a:r>
              <a:rPr lang="en-PK" dirty="0"/>
              <a:t>a</a:t>
            </a:r>
            <a:r>
              <a:rPr lang="en-GB" dirty="0"/>
              <a:t>n</a:t>
            </a:r>
            <a:r>
              <a:rPr lang="en-PK" dirty="0"/>
              <a:t>g</a:t>
            </a:r>
            <a:r>
              <a:rPr lang="en-GB" dirty="0"/>
              <a:t>u</a:t>
            </a:r>
            <a:r>
              <a:rPr lang="en-PK" dirty="0"/>
              <a:t>a</a:t>
            </a:r>
            <a:r>
              <a:rPr lang="en-GB" dirty="0"/>
              <a:t>g</a:t>
            </a:r>
            <a:r>
              <a:rPr lang="en-PK" dirty="0"/>
              <a:t>e.</a:t>
            </a:r>
          </a:p>
          <a:p>
            <a:r>
              <a:rPr lang="en-US" dirty="0"/>
              <a:t>MySQL is open source</a:t>
            </a:r>
            <a:r>
              <a:rPr lang="en-PK" dirty="0"/>
              <a:t>, </a:t>
            </a:r>
            <a:r>
              <a:rPr lang="en-US" dirty="0"/>
              <a:t>free to use</a:t>
            </a:r>
            <a:r>
              <a:rPr lang="en-PK" dirty="0"/>
              <a:t>, r</a:t>
            </a:r>
            <a:r>
              <a:rPr lang="en-US" dirty="0" err="1"/>
              <a:t>obust</a:t>
            </a:r>
            <a:r>
              <a:rPr lang="en-US" dirty="0"/>
              <a:t> and fast database management system</a:t>
            </a:r>
            <a:r>
              <a:rPr lang="en-PK" dirty="0"/>
              <a:t>.</a:t>
            </a:r>
          </a:p>
          <a:p>
            <a:pPr lvl="1"/>
            <a:r>
              <a:rPr lang="en-GB" dirty="0"/>
              <a:t>D</a:t>
            </a:r>
            <a:r>
              <a:rPr lang="en-PK" dirty="0"/>
              <a:t>a</a:t>
            </a:r>
            <a:r>
              <a:rPr lang="en-GB" dirty="0"/>
              <a:t>t</a:t>
            </a:r>
            <a:r>
              <a:rPr lang="en-PK" dirty="0"/>
              <a:t>a</a:t>
            </a:r>
            <a:r>
              <a:rPr lang="en-GB" dirty="0"/>
              <a:t>b</a:t>
            </a:r>
            <a:r>
              <a:rPr lang="en-PK" dirty="0"/>
              <a:t>a</a:t>
            </a:r>
            <a:r>
              <a:rPr lang="en-GB" dirty="0"/>
              <a:t>s</a:t>
            </a:r>
            <a:r>
              <a:rPr lang="en-PK" dirty="0"/>
              <a:t>e </a:t>
            </a:r>
            <a:r>
              <a:rPr lang="en-GB" dirty="0" err="1"/>
              <a:t>i</a:t>
            </a:r>
            <a:r>
              <a:rPr lang="en-PK" dirty="0"/>
              <a:t>s </a:t>
            </a:r>
            <a:r>
              <a:rPr lang="en-GB" dirty="0"/>
              <a:t>a</a:t>
            </a:r>
            <a:r>
              <a:rPr lang="en-PK" dirty="0"/>
              <a:t> </a:t>
            </a:r>
            <a:r>
              <a:rPr lang="en-GB" dirty="0"/>
              <a:t>c</a:t>
            </a:r>
            <a:r>
              <a:rPr lang="en-PK" dirty="0"/>
              <a:t>o</a:t>
            </a:r>
            <a:r>
              <a:rPr lang="en-GB" dirty="0"/>
              <a:t>l</a:t>
            </a:r>
            <a:r>
              <a:rPr lang="en-PK" dirty="0"/>
              <a:t>l</a:t>
            </a:r>
            <a:r>
              <a:rPr lang="en-GB" dirty="0"/>
              <a:t>e</a:t>
            </a:r>
            <a:r>
              <a:rPr lang="en-PK" dirty="0"/>
              <a:t>c</a:t>
            </a:r>
            <a:r>
              <a:rPr lang="en-GB" dirty="0"/>
              <a:t>t</a:t>
            </a:r>
            <a:r>
              <a:rPr lang="en-PK" dirty="0" err="1"/>
              <a:t>i</a:t>
            </a:r>
            <a:r>
              <a:rPr lang="en-GB" dirty="0"/>
              <a:t>o</a:t>
            </a:r>
            <a:r>
              <a:rPr lang="en-PK" dirty="0"/>
              <a:t>n of </a:t>
            </a:r>
            <a:r>
              <a:rPr lang="en-GB" dirty="0"/>
              <a:t>t</a:t>
            </a:r>
            <a:r>
              <a:rPr lang="en-PK" dirty="0"/>
              <a:t>w</a:t>
            </a:r>
            <a:r>
              <a:rPr lang="en-GB" dirty="0"/>
              <a:t>o</a:t>
            </a:r>
            <a:r>
              <a:rPr lang="en-PK" dirty="0"/>
              <a:t> </a:t>
            </a:r>
            <a:r>
              <a:rPr lang="en-GB" dirty="0"/>
              <a:t>d</a:t>
            </a:r>
            <a:r>
              <a:rPr lang="en-PK" dirty="0" err="1"/>
              <a:t>i</a:t>
            </a:r>
            <a:r>
              <a:rPr lang="en-GB" dirty="0"/>
              <a:t>m</a:t>
            </a:r>
            <a:r>
              <a:rPr lang="en-PK" dirty="0"/>
              <a:t>e</a:t>
            </a:r>
            <a:r>
              <a:rPr lang="en-GB" dirty="0"/>
              <a:t>n</a:t>
            </a:r>
            <a:r>
              <a:rPr lang="en-PK" dirty="0"/>
              <a:t>t</a:t>
            </a:r>
            <a:r>
              <a:rPr lang="en-GB" dirty="0" err="1"/>
              <a:t>i</a:t>
            </a:r>
            <a:r>
              <a:rPr lang="en-PK" dirty="0"/>
              <a:t>o</a:t>
            </a:r>
            <a:r>
              <a:rPr lang="en-GB" dirty="0"/>
              <a:t>n</a:t>
            </a:r>
            <a:r>
              <a:rPr lang="en-PK" dirty="0"/>
              <a:t>a</a:t>
            </a:r>
            <a:r>
              <a:rPr lang="en-GB" dirty="0"/>
              <a:t>l</a:t>
            </a:r>
            <a:r>
              <a:rPr lang="en-PK" dirty="0"/>
              <a:t> table</a:t>
            </a:r>
            <a:r>
              <a:rPr lang="en-GB" dirty="0"/>
              <a:t>s</a:t>
            </a:r>
            <a:r>
              <a:rPr lang="en-PK" dirty="0"/>
              <a:t> which holds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609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3716</TotalTime>
  <Words>2404</Words>
  <Application>Microsoft Office PowerPoint</Application>
  <PresentationFormat>Widescreen</PresentationFormat>
  <Paragraphs>285</Paragraphs>
  <Slides>33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1" baseType="lpstr">
      <vt:lpstr>Arial</vt:lpstr>
      <vt:lpstr>Calibri</vt:lpstr>
      <vt:lpstr>Courier New</vt:lpstr>
      <vt:lpstr>Gotham Medium</vt:lpstr>
      <vt:lpstr>Gotham Narrow Book</vt:lpstr>
      <vt:lpstr>Gotham Narrow Medium</vt:lpstr>
      <vt:lpstr>Wingdings</vt:lpstr>
      <vt:lpstr>Office Theme</vt:lpstr>
      <vt:lpstr>Web Systems &amp; Technologies</vt:lpstr>
      <vt:lpstr>Introduction</vt:lpstr>
      <vt:lpstr>HTTP and HTML</vt:lpstr>
      <vt:lpstr>Request/Response Procedure</vt:lpstr>
      <vt:lpstr>The basic client/server request/response sequence</vt:lpstr>
      <vt:lpstr>A dynamic client/server request/response sequence</vt:lpstr>
      <vt:lpstr>PHP</vt:lpstr>
      <vt:lpstr>PHP - Example</vt:lpstr>
      <vt:lpstr>MySQL</vt:lpstr>
      <vt:lpstr>SQL - Example</vt:lpstr>
      <vt:lpstr>SQL - Example</vt:lpstr>
      <vt:lpstr>JavaScript</vt:lpstr>
      <vt:lpstr>JavaScript - Example</vt:lpstr>
      <vt:lpstr>CSS</vt:lpstr>
      <vt:lpstr>CSS - Example</vt:lpstr>
      <vt:lpstr>The Apache Web Server</vt:lpstr>
      <vt:lpstr>HTML</vt:lpstr>
      <vt:lpstr>HTML</vt:lpstr>
      <vt:lpstr>HTML Tags</vt:lpstr>
      <vt:lpstr>Example</vt:lpstr>
      <vt:lpstr>HTML Page Structure</vt:lpstr>
      <vt:lpstr>&lt;!DOCTYPE&gt; Declaration</vt:lpstr>
      <vt:lpstr>HTML Documents</vt:lpstr>
      <vt:lpstr>HTML Elements</vt:lpstr>
      <vt:lpstr>HTML Attributes</vt:lpstr>
      <vt:lpstr>HTML Attributes</vt:lpstr>
      <vt:lpstr>HTML Attributes</vt:lpstr>
      <vt:lpstr>HTML Attributes</vt:lpstr>
      <vt:lpstr>HTML Headings</vt:lpstr>
      <vt:lpstr>HTML Horizontal Rules</vt:lpstr>
      <vt:lpstr>HTML Paragraphs</vt:lpstr>
      <vt:lpstr>HTML Paragraphs</vt:lpstr>
      <vt:lpstr>HTML Paragraphs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Dynamic Web Content and HTML</dc:title>
  <dc:subject>Web Systems and Technologies</dc:subject>
  <dc:creator>Muhammad Fahad</dc:creator>
  <cp:lastModifiedBy>Muhammad Fahad</cp:lastModifiedBy>
  <cp:revision>334</cp:revision>
  <cp:lastPrinted>2020-01-22T05:25:50Z</cp:lastPrinted>
  <dcterms:created xsi:type="dcterms:W3CDTF">2017-11-25T11:53:26Z</dcterms:created>
  <dcterms:modified xsi:type="dcterms:W3CDTF">2020-05-02T19:28:27Z</dcterms:modified>
</cp:coreProperties>
</file>