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8" r:id="rId2"/>
    <p:sldId id="258" r:id="rId3"/>
    <p:sldId id="262" r:id="rId4"/>
    <p:sldId id="263" r:id="rId5"/>
    <p:sldId id="274" r:id="rId6"/>
    <p:sldId id="264" r:id="rId7"/>
    <p:sldId id="279" r:id="rId8"/>
    <p:sldId id="280" r:id="rId9"/>
    <p:sldId id="261" r:id="rId10"/>
    <p:sldId id="269" r:id="rId11"/>
    <p:sldId id="270" r:id="rId12"/>
    <p:sldId id="271" r:id="rId13"/>
    <p:sldId id="27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showGuides="1">
      <p:cViewPr varScale="1">
        <p:scale>
          <a:sx n="60" d="100"/>
          <a:sy n="60" d="100"/>
        </p:scale>
        <p:origin x="422" y="53"/>
      </p:cViewPr>
      <p:guideLst>
        <p:guide orient="horz" pos="2160"/>
        <p:guide pos="3840"/>
      </p:guideLst>
    </p:cSldViewPr>
  </p:slideViewPr>
  <p:notesTextViewPr>
    <p:cViewPr>
      <p:scale>
        <a:sx n="1" d="1"/>
        <a:sy n="1" d="1"/>
      </p:scale>
      <p:origin x="0" y="0"/>
    </p:cViewPr>
  </p:notesTextViewPr>
  <p:notesViewPr>
    <p:cSldViewPr snapToGrid="0" showGuides="1">
      <p:cViewPr varScale="1">
        <p:scale>
          <a:sx n="95" d="100"/>
          <a:sy n="95" d="100"/>
        </p:scale>
        <p:origin x="358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584336-D0B1-4B0E-BA5C-55B2CED1D394}" type="doc">
      <dgm:prSet loTypeId="urn:microsoft.com/office/officeart/2005/8/layout/radial3" loCatId="cycle" qsTypeId="urn:microsoft.com/office/officeart/2005/8/quickstyle/simple1" qsCatId="simple" csTypeId="urn:microsoft.com/office/officeart/2005/8/colors/colorful1" csCatId="colorful" phldr="1"/>
      <dgm:spPr/>
      <dgm:t>
        <a:bodyPr/>
        <a:lstStyle/>
        <a:p>
          <a:endParaRPr lang="en-US"/>
        </a:p>
      </dgm:t>
    </dgm:pt>
    <dgm:pt modelId="{2356E178-4180-471B-A95D-2442FCF758CB}">
      <dgm:prSet phldrT="[Text]" custT="1"/>
      <dgm:spPr/>
      <dgm:t>
        <a:bodyPr/>
        <a:lstStyle/>
        <a:p>
          <a:r>
            <a:rPr lang="en-US" sz="1600" dirty="0" smtClean="0"/>
            <a:t>Scope of educational Psychology</a:t>
          </a:r>
          <a:endParaRPr lang="en-US" sz="1600" dirty="0" smtClean="0"/>
        </a:p>
      </dgm:t>
    </dgm:pt>
    <dgm:pt modelId="{28637787-CABB-4AAD-B4EC-042A0B395341}" type="parTrans" cxnId="{3D751365-FC4E-4999-8138-5C7B52A6F84F}">
      <dgm:prSet/>
      <dgm:spPr/>
      <dgm:t>
        <a:bodyPr/>
        <a:lstStyle/>
        <a:p>
          <a:endParaRPr lang="en-US"/>
        </a:p>
      </dgm:t>
    </dgm:pt>
    <dgm:pt modelId="{419F9E5C-97BF-4A9A-8E09-71B55289B3AE}" type="sibTrans" cxnId="{3D751365-FC4E-4999-8138-5C7B52A6F84F}">
      <dgm:prSet/>
      <dgm:spPr/>
      <dgm:t>
        <a:bodyPr/>
        <a:lstStyle/>
        <a:p>
          <a:endParaRPr lang="en-US"/>
        </a:p>
      </dgm:t>
    </dgm:pt>
    <dgm:pt modelId="{D6369594-53CA-4743-BFF7-C2D904DA742C}">
      <dgm:prSet phldrT="[Text]"/>
      <dgm:spPr/>
      <dgm:t>
        <a:bodyPr/>
        <a:lstStyle/>
        <a:p>
          <a:r>
            <a:rPr lang="en-US" dirty="0" smtClean="0"/>
            <a:t>Teacher</a:t>
          </a:r>
          <a:endParaRPr lang="en-US" dirty="0"/>
        </a:p>
      </dgm:t>
    </dgm:pt>
    <dgm:pt modelId="{5433BCDE-D01B-4C43-9770-3BCF6A203491}" type="parTrans" cxnId="{AFAA54E3-514A-4D36-807E-9FBD4120AF30}">
      <dgm:prSet/>
      <dgm:spPr/>
      <dgm:t>
        <a:bodyPr/>
        <a:lstStyle/>
        <a:p>
          <a:endParaRPr lang="en-US"/>
        </a:p>
      </dgm:t>
    </dgm:pt>
    <dgm:pt modelId="{5B98D9CA-9FDF-44BD-98EC-0F6E2E37923A}" type="sibTrans" cxnId="{AFAA54E3-514A-4D36-807E-9FBD4120AF30}">
      <dgm:prSet/>
      <dgm:spPr/>
      <dgm:t>
        <a:bodyPr/>
        <a:lstStyle/>
        <a:p>
          <a:endParaRPr lang="en-US"/>
        </a:p>
      </dgm:t>
    </dgm:pt>
    <dgm:pt modelId="{B626C495-F3A7-4ADE-A0FE-4E7983E98359}">
      <dgm:prSet phldrT="[Text]"/>
      <dgm:spPr/>
      <dgm:t>
        <a:bodyPr/>
        <a:lstStyle/>
        <a:p>
          <a:r>
            <a:rPr lang="en-US" dirty="0" smtClean="0"/>
            <a:t>Learner or Pupil</a:t>
          </a:r>
          <a:endParaRPr lang="en-US" dirty="0"/>
        </a:p>
      </dgm:t>
    </dgm:pt>
    <dgm:pt modelId="{6F2AC2C2-8163-4C6A-99C5-72A6C2B2A33F}" type="parTrans" cxnId="{13AF98FC-2DB9-4B5F-85B0-E587DE19880D}">
      <dgm:prSet/>
      <dgm:spPr/>
      <dgm:t>
        <a:bodyPr/>
        <a:lstStyle/>
        <a:p>
          <a:endParaRPr lang="en-US"/>
        </a:p>
      </dgm:t>
    </dgm:pt>
    <dgm:pt modelId="{91A8EA40-4823-4FE8-82D6-C24B81F0FC1F}" type="sibTrans" cxnId="{13AF98FC-2DB9-4B5F-85B0-E587DE19880D}">
      <dgm:prSet/>
      <dgm:spPr/>
      <dgm:t>
        <a:bodyPr/>
        <a:lstStyle/>
        <a:p>
          <a:endParaRPr lang="en-US"/>
        </a:p>
      </dgm:t>
    </dgm:pt>
    <dgm:pt modelId="{D29A96DB-6F80-4EFE-879C-37D5B0E0B9B9}">
      <dgm:prSet phldrT="[Text]"/>
      <dgm:spPr/>
      <dgm:t>
        <a:bodyPr/>
        <a:lstStyle/>
        <a:p>
          <a:r>
            <a:rPr lang="en-US" dirty="0" smtClean="0"/>
            <a:t>Learning experience</a:t>
          </a:r>
          <a:endParaRPr lang="en-US" dirty="0"/>
        </a:p>
      </dgm:t>
    </dgm:pt>
    <dgm:pt modelId="{4BC8A9AB-5FD1-4208-A3C5-AC4B2E23E2FE}" type="parTrans" cxnId="{AFF25626-C3AC-4E5D-A3F1-E5899864E0D7}">
      <dgm:prSet/>
      <dgm:spPr/>
      <dgm:t>
        <a:bodyPr/>
        <a:lstStyle/>
        <a:p>
          <a:endParaRPr lang="en-US"/>
        </a:p>
      </dgm:t>
    </dgm:pt>
    <dgm:pt modelId="{9B5FE0B1-30A5-4C3A-93D2-B85C111778C4}" type="sibTrans" cxnId="{AFF25626-C3AC-4E5D-A3F1-E5899864E0D7}">
      <dgm:prSet/>
      <dgm:spPr/>
      <dgm:t>
        <a:bodyPr/>
        <a:lstStyle/>
        <a:p>
          <a:endParaRPr lang="en-US"/>
        </a:p>
      </dgm:t>
    </dgm:pt>
    <dgm:pt modelId="{831C17D8-D0E5-4C55-93C7-E10E80913911}">
      <dgm:prSet phldrT="[Text]"/>
      <dgm:spPr/>
      <dgm:t>
        <a:bodyPr/>
        <a:lstStyle/>
        <a:p>
          <a:r>
            <a:rPr lang="en-US" dirty="0" smtClean="0"/>
            <a:t>Learning process</a:t>
          </a:r>
          <a:endParaRPr lang="en-US" dirty="0"/>
        </a:p>
      </dgm:t>
    </dgm:pt>
    <dgm:pt modelId="{DAB48144-560F-49C2-9570-5A1BBBDC6CDB}" type="parTrans" cxnId="{9BFD7326-DCC4-43E6-AD7E-B01676196498}">
      <dgm:prSet/>
      <dgm:spPr/>
      <dgm:t>
        <a:bodyPr/>
        <a:lstStyle/>
        <a:p>
          <a:endParaRPr lang="en-US"/>
        </a:p>
      </dgm:t>
    </dgm:pt>
    <dgm:pt modelId="{4F7070A0-43BF-40C6-8975-20685B74C1D5}" type="sibTrans" cxnId="{9BFD7326-DCC4-43E6-AD7E-B01676196498}">
      <dgm:prSet/>
      <dgm:spPr/>
      <dgm:t>
        <a:bodyPr/>
        <a:lstStyle/>
        <a:p>
          <a:endParaRPr lang="en-US"/>
        </a:p>
      </dgm:t>
    </dgm:pt>
    <dgm:pt modelId="{87FE006E-4E49-4D1A-83D7-4D205D3EDB13}">
      <dgm:prSet phldrT="[Text]" custRadScaleRad="104776" custRadScaleInc="-19296"/>
      <dgm:spPr/>
    </dgm:pt>
    <dgm:pt modelId="{0A692C3E-73CC-423B-B8F9-1654F898CA10}" type="parTrans" cxnId="{327CCA99-183E-4B94-92B8-18184DFA21A9}">
      <dgm:prSet/>
      <dgm:spPr/>
      <dgm:t>
        <a:bodyPr/>
        <a:lstStyle/>
        <a:p>
          <a:endParaRPr lang="en-GB"/>
        </a:p>
      </dgm:t>
    </dgm:pt>
    <dgm:pt modelId="{9B50286F-6D14-435C-9119-67668960F350}" type="sibTrans" cxnId="{327CCA99-183E-4B94-92B8-18184DFA21A9}">
      <dgm:prSet/>
      <dgm:spPr/>
      <dgm:t>
        <a:bodyPr/>
        <a:lstStyle/>
        <a:p>
          <a:endParaRPr lang="en-GB"/>
        </a:p>
      </dgm:t>
    </dgm:pt>
    <dgm:pt modelId="{47A16BE2-F95B-4EBB-B740-D49BB1AB4F0F}">
      <dgm:prSet phldrT="[Text]" custRadScaleRad="104776" custRadScaleInc="-19296"/>
      <dgm:spPr/>
    </dgm:pt>
    <dgm:pt modelId="{DCD10D58-2F54-47C4-9B74-7FD1ED2B9CBF}" type="parTrans" cxnId="{34945D89-7D22-4981-86D0-B4CA7100086D}">
      <dgm:prSet/>
      <dgm:spPr/>
      <dgm:t>
        <a:bodyPr/>
        <a:lstStyle/>
        <a:p>
          <a:endParaRPr lang="en-GB"/>
        </a:p>
      </dgm:t>
    </dgm:pt>
    <dgm:pt modelId="{EBD27D56-19F6-40E0-9F5C-E939A6EFC319}" type="sibTrans" cxnId="{34945D89-7D22-4981-86D0-B4CA7100086D}">
      <dgm:prSet/>
      <dgm:spPr/>
      <dgm:t>
        <a:bodyPr/>
        <a:lstStyle/>
        <a:p>
          <a:endParaRPr lang="en-GB"/>
        </a:p>
      </dgm:t>
    </dgm:pt>
    <dgm:pt modelId="{44A1ECD6-F907-4CE1-A3EE-E0AE4525C8A9}">
      <dgm:prSet phldrT="[Text]" custRadScaleRad="104776" custRadScaleInc="-19296"/>
      <dgm:spPr/>
    </dgm:pt>
    <dgm:pt modelId="{4AFB7601-C27F-4CEF-9552-B16164CB6095}" type="parTrans" cxnId="{6CB570C8-0579-41EB-A67C-0987F08CBBF1}">
      <dgm:prSet/>
      <dgm:spPr/>
      <dgm:t>
        <a:bodyPr/>
        <a:lstStyle/>
        <a:p>
          <a:endParaRPr lang="en-GB"/>
        </a:p>
      </dgm:t>
    </dgm:pt>
    <dgm:pt modelId="{5C86C2BF-C7D5-453A-BA9A-9186934E8192}" type="sibTrans" cxnId="{6CB570C8-0579-41EB-A67C-0987F08CBBF1}">
      <dgm:prSet/>
      <dgm:spPr/>
      <dgm:t>
        <a:bodyPr/>
        <a:lstStyle/>
        <a:p>
          <a:endParaRPr lang="en-GB"/>
        </a:p>
      </dgm:t>
    </dgm:pt>
    <dgm:pt modelId="{175F1DAC-7B7E-4D09-8DB8-99368C0C72D4}" type="pres">
      <dgm:prSet presAssocID="{62584336-D0B1-4B0E-BA5C-55B2CED1D394}" presName="composite" presStyleCnt="0">
        <dgm:presLayoutVars>
          <dgm:chMax val="1"/>
          <dgm:dir/>
          <dgm:resizeHandles val="exact"/>
        </dgm:presLayoutVars>
      </dgm:prSet>
      <dgm:spPr/>
      <dgm:t>
        <a:bodyPr/>
        <a:lstStyle/>
        <a:p>
          <a:endParaRPr lang="en-US"/>
        </a:p>
      </dgm:t>
    </dgm:pt>
    <dgm:pt modelId="{1C01A5B2-67EA-4686-B86C-CBFC598D5477}" type="pres">
      <dgm:prSet presAssocID="{62584336-D0B1-4B0E-BA5C-55B2CED1D394}" presName="radial" presStyleCnt="0">
        <dgm:presLayoutVars>
          <dgm:animLvl val="ctr"/>
        </dgm:presLayoutVars>
      </dgm:prSet>
      <dgm:spPr/>
    </dgm:pt>
    <dgm:pt modelId="{BCE91178-6285-466B-B709-592B0FC9227A}" type="pres">
      <dgm:prSet presAssocID="{2356E178-4180-471B-A95D-2442FCF758CB}" presName="centerShape" presStyleLbl="vennNode1" presStyleIdx="0" presStyleCnt="5" custLinFactNeighborX="-1646" custLinFactNeighborY="-823"/>
      <dgm:spPr/>
      <dgm:t>
        <a:bodyPr/>
        <a:lstStyle/>
        <a:p>
          <a:endParaRPr lang="en-GB"/>
        </a:p>
      </dgm:t>
    </dgm:pt>
    <dgm:pt modelId="{9E228D11-6776-4AE6-9EE5-CCB65BB1A723}" type="pres">
      <dgm:prSet presAssocID="{D29A96DB-6F80-4EFE-879C-37D5B0E0B9B9}" presName="node" presStyleLbl="vennNode1" presStyleIdx="1" presStyleCnt="5">
        <dgm:presLayoutVars>
          <dgm:bulletEnabled val="1"/>
        </dgm:presLayoutVars>
      </dgm:prSet>
      <dgm:spPr/>
      <dgm:t>
        <a:bodyPr/>
        <a:lstStyle/>
        <a:p>
          <a:endParaRPr lang="en-US"/>
        </a:p>
      </dgm:t>
    </dgm:pt>
    <dgm:pt modelId="{08AEE97F-7C4B-4D04-8D27-E839A1E23ABB}" type="pres">
      <dgm:prSet presAssocID="{831C17D8-D0E5-4C55-93C7-E10E80913911}" presName="node" presStyleLbl="vennNode1" presStyleIdx="2" presStyleCnt="5" custRadScaleRad="104776" custRadScaleInc="-19296">
        <dgm:presLayoutVars>
          <dgm:bulletEnabled val="1"/>
        </dgm:presLayoutVars>
      </dgm:prSet>
      <dgm:spPr/>
      <dgm:t>
        <a:bodyPr/>
        <a:lstStyle/>
        <a:p>
          <a:endParaRPr lang="en-US"/>
        </a:p>
      </dgm:t>
    </dgm:pt>
    <dgm:pt modelId="{3255F1BD-E04A-41BF-B64D-B06E6D0468D8}" type="pres">
      <dgm:prSet presAssocID="{D6369594-53CA-4743-BFF7-C2D904DA742C}" presName="node" presStyleLbl="vennNode1" presStyleIdx="3" presStyleCnt="5" custRadScaleRad="95180" custRadScaleInc="40698">
        <dgm:presLayoutVars>
          <dgm:bulletEnabled val="1"/>
        </dgm:presLayoutVars>
      </dgm:prSet>
      <dgm:spPr/>
      <dgm:t>
        <a:bodyPr/>
        <a:lstStyle/>
        <a:p>
          <a:endParaRPr lang="en-US"/>
        </a:p>
      </dgm:t>
    </dgm:pt>
    <dgm:pt modelId="{BCC6AE36-1AA5-4143-A95B-3979139E867E}" type="pres">
      <dgm:prSet presAssocID="{B626C495-F3A7-4ADE-A0FE-4E7983E98359}" presName="node" presStyleLbl="vennNode1" presStyleIdx="4" presStyleCnt="5" custRadScaleRad="108249" custRadScaleInc="17650">
        <dgm:presLayoutVars>
          <dgm:bulletEnabled val="1"/>
        </dgm:presLayoutVars>
      </dgm:prSet>
      <dgm:spPr/>
      <dgm:t>
        <a:bodyPr/>
        <a:lstStyle/>
        <a:p>
          <a:endParaRPr lang="en-US"/>
        </a:p>
      </dgm:t>
    </dgm:pt>
  </dgm:ptLst>
  <dgm:cxnLst>
    <dgm:cxn modelId="{E14348BC-A7DB-4D35-A4E1-96573131B005}" type="presOf" srcId="{831C17D8-D0E5-4C55-93C7-E10E80913911}" destId="{08AEE97F-7C4B-4D04-8D27-E839A1E23ABB}" srcOrd="0" destOrd="0" presId="urn:microsoft.com/office/officeart/2005/8/layout/radial3"/>
    <dgm:cxn modelId="{6CB570C8-0579-41EB-A67C-0987F08CBBF1}" srcId="{62584336-D0B1-4B0E-BA5C-55B2CED1D394}" destId="{44A1ECD6-F907-4CE1-A3EE-E0AE4525C8A9}" srcOrd="3" destOrd="0" parTransId="{4AFB7601-C27F-4CEF-9552-B16164CB6095}" sibTransId="{5C86C2BF-C7D5-453A-BA9A-9186934E8192}"/>
    <dgm:cxn modelId="{3D751365-FC4E-4999-8138-5C7B52A6F84F}" srcId="{62584336-D0B1-4B0E-BA5C-55B2CED1D394}" destId="{2356E178-4180-471B-A95D-2442FCF758CB}" srcOrd="0" destOrd="0" parTransId="{28637787-CABB-4AAD-B4EC-042A0B395341}" sibTransId="{419F9E5C-97BF-4A9A-8E09-71B55289B3AE}"/>
    <dgm:cxn modelId="{34945D89-7D22-4981-86D0-B4CA7100086D}" srcId="{62584336-D0B1-4B0E-BA5C-55B2CED1D394}" destId="{47A16BE2-F95B-4EBB-B740-D49BB1AB4F0F}" srcOrd="2" destOrd="0" parTransId="{DCD10D58-2F54-47C4-9B74-7FD1ED2B9CBF}" sibTransId="{EBD27D56-19F6-40E0-9F5C-E939A6EFC319}"/>
    <dgm:cxn modelId="{B6E83B19-5D11-44BC-AD17-99B028D996DF}" type="presOf" srcId="{B626C495-F3A7-4ADE-A0FE-4E7983E98359}" destId="{BCC6AE36-1AA5-4143-A95B-3979139E867E}" srcOrd="0" destOrd="0" presId="urn:microsoft.com/office/officeart/2005/8/layout/radial3"/>
    <dgm:cxn modelId="{BAFD616A-48D4-4CE2-BE90-B473CBD27401}" type="presOf" srcId="{62584336-D0B1-4B0E-BA5C-55B2CED1D394}" destId="{175F1DAC-7B7E-4D09-8DB8-99368C0C72D4}" srcOrd="0" destOrd="0" presId="urn:microsoft.com/office/officeart/2005/8/layout/radial3"/>
    <dgm:cxn modelId="{37B8B281-0B1B-4ECA-A19B-C3630F0E93D0}" type="presOf" srcId="{D29A96DB-6F80-4EFE-879C-37D5B0E0B9B9}" destId="{9E228D11-6776-4AE6-9EE5-CCB65BB1A723}" srcOrd="0" destOrd="0" presId="urn:microsoft.com/office/officeart/2005/8/layout/radial3"/>
    <dgm:cxn modelId="{13AF98FC-2DB9-4B5F-85B0-E587DE19880D}" srcId="{2356E178-4180-471B-A95D-2442FCF758CB}" destId="{B626C495-F3A7-4ADE-A0FE-4E7983E98359}" srcOrd="3" destOrd="0" parTransId="{6F2AC2C2-8163-4C6A-99C5-72A6C2B2A33F}" sibTransId="{91A8EA40-4823-4FE8-82D6-C24B81F0FC1F}"/>
    <dgm:cxn modelId="{9BFD7326-DCC4-43E6-AD7E-B01676196498}" srcId="{2356E178-4180-471B-A95D-2442FCF758CB}" destId="{831C17D8-D0E5-4C55-93C7-E10E80913911}" srcOrd="1" destOrd="0" parTransId="{DAB48144-560F-49C2-9570-5A1BBBDC6CDB}" sibTransId="{4F7070A0-43BF-40C6-8975-20685B74C1D5}"/>
    <dgm:cxn modelId="{AFAA54E3-514A-4D36-807E-9FBD4120AF30}" srcId="{2356E178-4180-471B-A95D-2442FCF758CB}" destId="{D6369594-53CA-4743-BFF7-C2D904DA742C}" srcOrd="2" destOrd="0" parTransId="{5433BCDE-D01B-4C43-9770-3BCF6A203491}" sibTransId="{5B98D9CA-9FDF-44BD-98EC-0F6E2E37923A}"/>
    <dgm:cxn modelId="{AEE98D22-A9F2-4255-AFB6-A0ED2CB1873F}" type="presOf" srcId="{D6369594-53CA-4743-BFF7-C2D904DA742C}" destId="{3255F1BD-E04A-41BF-B64D-B06E6D0468D8}" srcOrd="0" destOrd="0" presId="urn:microsoft.com/office/officeart/2005/8/layout/radial3"/>
    <dgm:cxn modelId="{AFF25626-C3AC-4E5D-A3F1-E5899864E0D7}" srcId="{2356E178-4180-471B-A95D-2442FCF758CB}" destId="{D29A96DB-6F80-4EFE-879C-37D5B0E0B9B9}" srcOrd="0" destOrd="0" parTransId="{4BC8A9AB-5FD1-4208-A3C5-AC4B2E23E2FE}" sibTransId="{9B5FE0B1-30A5-4C3A-93D2-B85C111778C4}"/>
    <dgm:cxn modelId="{327CCA99-183E-4B94-92B8-18184DFA21A9}" srcId="{62584336-D0B1-4B0E-BA5C-55B2CED1D394}" destId="{87FE006E-4E49-4D1A-83D7-4D205D3EDB13}" srcOrd="1" destOrd="0" parTransId="{0A692C3E-73CC-423B-B8F9-1654F898CA10}" sibTransId="{9B50286F-6D14-435C-9119-67668960F350}"/>
    <dgm:cxn modelId="{0FB53482-0B31-4F55-88DC-5DECA4A2B768}" type="presOf" srcId="{2356E178-4180-471B-A95D-2442FCF758CB}" destId="{BCE91178-6285-466B-B709-592B0FC9227A}" srcOrd="0" destOrd="0" presId="urn:microsoft.com/office/officeart/2005/8/layout/radial3"/>
    <dgm:cxn modelId="{322F8310-51C0-41AC-BA86-878469AEE493}" type="presParOf" srcId="{175F1DAC-7B7E-4D09-8DB8-99368C0C72D4}" destId="{1C01A5B2-67EA-4686-B86C-CBFC598D5477}" srcOrd="0" destOrd="0" presId="urn:microsoft.com/office/officeart/2005/8/layout/radial3"/>
    <dgm:cxn modelId="{1031B324-18E7-481D-B25A-3C05B3224A7B}" type="presParOf" srcId="{1C01A5B2-67EA-4686-B86C-CBFC598D5477}" destId="{BCE91178-6285-466B-B709-592B0FC9227A}" srcOrd="0" destOrd="0" presId="urn:microsoft.com/office/officeart/2005/8/layout/radial3"/>
    <dgm:cxn modelId="{7EE2BCE4-FE8E-4C8D-98D7-08AFE48E7795}" type="presParOf" srcId="{1C01A5B2-67EA-4686-B86C-CBFC598D5477}" destId="{9E228D11-6776-4AE6-9EE5-CCB65BB1A723}" srcOrd="1" destOrd="0" presId="urn:microsoft.com/office/officeart/2005/8/layout/radial3"/>
    <dgm:cxn modelId="{63871F83-0524-4022-8E4C-B3227F138316}" type="presParOf" srcId="{1C01A5B2-67EA-4686-B86C-CBFC598D5477}" destId="{08AEE97F-7C4B-4D04-8D27-E839A1E23ABB}" srcOrd="2" destOrd="0" presId="urn:microsoft.com/office/officeart/2005/8/layout/radial3"/>
    <dgm:cxn modelId="{E4CFE2F0-8814-4D45-A112-66C25B52A3B9}" type="presParOf" srcId="{1C01A5B2-67EA-4686-B86C-CBFC598D5477}" destId="{3255F1BD-E04A-41BF-B64D-B06E6D0468D8}" srcOrd="3" destOrd="0" presId="urn:microsoft.com/office/officeart/2005/8/layout/radial3"/>
    <dgm:cxn modelId="{D5D1BF6F-28A7-4A59-B882-B2B4B916C482}" type="presParOf" srcId="{1C01A5B2-67EA-4686-B86C-CBFC598D5477}" destId="{BCC6AE36-1AA5-4143-A95B-3979139E867E}" srcOrd="4" destOrd="0" presId="urn:microsoft.com/office/officeart/2005/8/layout/radial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E91178-6285-466B-B709-592B0FC9227A}">
      <dsp:nvSpPr>
        <dsp:cNvPr id="0" name=""/>
        <dsp:cNvSpPr/>
      </dsp:nvSpPr>
      <dsp:spPr>
        <a:xfrm>
          <a:off x="1164697" y="925778"/>
          <a:ext cx="2369604" cy="2369604"/>
        </a:xfrm>
        <a:prstGeom prst="ellipse">
          <a:avLst/>
        </a:prstGeom>
        <a:solidFill>
          <a:schemeClr val="accent2">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kern="1200" dirty="0" smtClean="0"/>
            <a:t>Scope of educational Psychology</a:t>
          </a:r>
          <a:endParaRPr lang="en-US" sz="1600" kern="1200" dirty="0" smtClean="0"/>
        </a:p>
      </dsp:txBody>
      <dsp:txXfrm>
        <a:off x="1511717" y="1272798"/>
        <a:ext cx="1675564" cy="1675564"/>
      </dsp:txXfrm>
    </dsp:sp>
    <dsp:sp modelId="{9E228D11-6776-4AE6-9EE5-CCB65BB1A723}">
      <dsp:nvSpPr>
        <dsp:cNvPr id="0" name=""/>
        <dsp:cNvSpPr/>
      </dsp:nvSpPr>
      <dsp:spPr>
        <a:xfrm>
          <a:off x="1807898" y="422"/>
          <a:ext cx="1184802" cy="1184802"/>
        </a:xfrm>
        <a:prstGeom prst="ellipse">
          <a:avLst/>
        </a:prstGeom>
        <a:solidFill>
          <a:schemeClr val="accent3">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Learning experience</a:t>
          </a:r>
          <a:endParaRPr lang="en-US" sz="1300" kern="1200" dirty="0"/>
        </a:p>
      </dsp:txBody>
      <dsp:txXfrm>
        <a:off x="1981408" y="173932"/>
        <a:ext cx="837782" cy="837782"/>
      </dsp:txXfrm>
    </dsp:sp>
    <dsp:sp modelId="{08AEE97F-7C4B-4D04-8D27-E839A1E23ABB}">
      <dsp:nvSpPr>
        <dsp:cNvPr id="0" name=""/>
        <dsp:cNvSpPr/>
      </dsp:nvSpPr>
      <dsp:spPr>
        <a:xfrm>
          <a:off x="3351053" y="1060978"/>
          <a:ext cx="1184802" cy="1184802"/>
        </a:xfrm>
        <a:prstGeom prst="ellipse">
          <a:avLst/>
        </a:prstGeom>
        <a:solidFill>
          <a:schemeClr val="accent4">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Learning process</a:t>
          </a:r>
          <a:endParaRPr lang="en-US" sz="1300" kern="1200" dirty="0"/>
        </a:p>
      </dsp:txBody>
      <dsp:txXfrm>
        <a:off x="3524563" y="1234488"/>
        <a:ext cx="837782" cy="837782"/>
      </dsp:txXfrm>
    </dsp:sp>
    <dsp:sp modelId="{3255F1BD-E04A-41BF-B64D-B06E6D0468D8}">
      <dsp:nvSpPr>
        <dsp:cNvPr id="0" name=""/>
        <dsp:cNvSpPr/>
      </dsp:nvSpPr>
      <dsp:spPr>
        <a:xfrm>
          <a:off x="931597" y="2722309"/>
          <a:ext cx="1184802" cy="118480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Teacher</a:t>
          </a:r>
          <a:endParaRPr lang="en-US" sz="1300" kern="1200" dirty="0"/>
        </a:p>
      </dsp:txBody>
      <dsp:txXfrm>
        <a:off x="1105107" y="2895819"/>
        <a:ext cx="837782" cy="837782"/>
      </dsp:txXfrm>
    </dsp:sp>
    <dsp:sp modelId="{BCC6AE36-1AA5-4143-A95B-3979139E867E}">
      <dsp:nvSpPr>
        <dsp:cNvPr id="0" name=""/>
        <dsp:cNvSpPr/>
      </dsp:nvSpPr>
      <dsp:spPr>
        <a:xfrm>
          <a:off x="201235" y="1086365"/>
          <a:ext cx="1184802" cy="1184802"/>
        </a:xfrm>
        <a:prstGeom prst="ellipse">
          <a:avLst/>
        </a:prstGeom>
        <a:solidFill>
          <a:schemeClr val="accent6">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16510" tIns="16510" rIns="16510" bIns="16510" numCol="1" spcCol="1270" anchor="ctr" anchorCtr="0">
          <a:noAutofit/>
        </a:bodyPr>
        <a:lstStyle/>
        <a:p>
          <a:pPr lvl="0" algn="ctr" defTabSz="577850">
            <a:lnSpc>
              <a:spcPct val="90000"/>
            </a:lnSpc>
            <a:spcBef>
              <a:spcPct val="0"/>
            </a:spcBef>
            <a:spcAft>
              <a:spcPct val="35000"/>
            </a:spcAft>
          </a:pPr>
          <a:r>
            <a:rPr lang="en-US" sz="1300" kern="1200" dirty="0" smtClean="0"/>
            <a:t>Learner or Pupil</a:t>
          </a:r>
          <a:endParaRPr lang="en-US" sz="1300" kern="1200" dirty="0"/>
        </a:p>
      </dsp:txBody>
      <dsp:txXfrm>
        <a:off x="374745" y="1259875"/>
        <a:ext cx="837782" cy="837782"/>
      </dsp:txXfrm>
    </dsp:sp>
  </dsp:spTree>
</dsp:drawing>
</file>

<file path=ppt/diagrams/layout1.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6F93605-0C0C-4258-9724-5F2F9BB3BC90}" type="datetimeFigureOut">
              <a:rPr lang="en-US" smtClean="0"/>
              <a:t>10/12/2020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FFE7F-C917-439A-8026-3D301EB5CC28}" type="slidenum">
              <a:rPr lang="en-US" smtClean="0"/>
              <a:t>‹#›</a:t>
            </a:fld>
            <a:endParaRPr lang="en-US"/>
          </a:p>
        </p:txBody>
      </p:sp>
    </p:spTree>
    <p:extLst>
      <p:ext uri="{BB962C8B-B14F-4D97-AF65-F5344CB8AC3E}">
        <p14:creationId xmlns:p14="http://schemas.microsoft.com/office/powerpoint/2010/main" val="75279982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F31B3D-E4E3-4A80-AB70-C5564C267266}" type="datetimeFigureOut">
              <a:rPr lang="en-US" smtClean="0"/>
              <a:t>10/12/2020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C0B30D-C07A-425B-A90C-BA7BEB191079}" type="slidenum">
              <a:rPr lang="en-US" smtClean="0"/>
              <a:t>‹#›</a:t>
            </a:fld>
            <a:endParaRPr lang="en-US"/>
          </a:p>
        </p:txBody>
      </p:sp>
    </p:spTree>
    <p:extLst>
      <p:ext uri="{BB962C8B-B14F-4D97-AF65-F5344CB8AC3E}">
        <p14:creationId xmlns:p14="http://schemas.microsoft.com/office/powerpoint/2010/main" val="37231904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6800" y="4245434"/>
            <a:ext cx="8686800" cy="1464906"/>
          </a:xfrm>
        </p:spPr>
        <p:txBody>
          <a:bodyPr anchor="b">
            <a:normAutofit/>
          </a:bodyPr>
          <a:lstStyle>
            <a:lvl1pPr algn="l">
              <a:lnSpc>
                <a:spcPct val="80000"/>
              </a:lnSpc>
              <a:defRPr sz="4800">
                <a:solidFill>
                  <a:schemeClr val="bg1"/>
                </a:solidFill>
                <a:effectLst>
                  <a:outerShdw blurRad="63500" algn="ctr" rotWithShape="0">
                    <a:prstClr val="black">
                      <a:alpha val="40000"/>
                    </a:prst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066800" y="5731795"/>
            <a:ext cx="8686800" cy="440405"/>
          </a:xfrm>
        </p:spPr>
        <p:txBody>
          <a:bodyPr/>
          <a:lstStyle>
            <a:lvl1pPr marL="0" indent="0" algn="l">
              <a:spcBef>
                <a:spcPts val="0"/>
              </a:spcBef>
              <a:buNone/>
              <a:defRPr sz="2400">
                <a:solidFill>
                  <a:schemeClr val="bg1"/>
                </a:solidFill>
                <a:effectLst>
                  <a:outerShdw blurRad="63500" algn="ctr" rotWithShape="0">
                    <a:prstClr val="black">
                      <a:alpha val="40000"/>
                    </a:prstClr>
                  </a:outerShdw>
                </a:effectLs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6400" y="457200"/>
            <a:ext cx="1828800" cy="57197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66800" y="457200"/>
            <a:ext cx="7955280" cy="57197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10/12/2020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66800" y="457518"/>
            <a:ext cx="10058400" cy="118872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7CC0096-1860-4642-9CD2-0079EA5E7CD1}" type="datetimeFigureOut">
              <a:rPr lang="en-US" smtClean="0"/>
              <a:t>10/12/2020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69848" y="4242816"/>
            <a:ext cx="8686800" cy="1463040"/>
          </a:xfrm>
        </p:spPr>
        <p:txBody>
          <a:bodyPr anchor="b">
            <a:normAutofit/>
          </a:bodyPr>
          <a:lstStyle>
            <a:lvl1pPr>
              <a:defRPr sz="4800"/>
            </a:lvl1pPr>
          </a:lstStyle>
          <a:p>
            <a:r>
              <a:rPr lang="en-US" smtClean="0"/>
              <a:t>Click to edit Master title style</a:t>
            </a:r>
            <a:endParaRPr lang="en-US"/>
          </a:p>
        </p:txBody>
      </p:sp>
      <p:sp>
        <p:nvSpPr>
          <p:cNvPr id="3" name="Text Placeholder 2"/>
          <p:cNvSpPr>
            <a:spLocks noGrp="1"/>
          </p:cNvSpPr>
          <p:nvPr>
            <p:ph type="body" idx="1"/>
          </p:nvPr>
        </p:nvSpPr>
        <p:spPr>
          <a:xfrm>
            <a:off x="1066799" y="5733288"/>
            <a:ext cx="8686800" cy="438912"/>
          </a:xfrm>
        </p:spPr>
        <p:txBody>
          <a:bodyPr/>
          <a:lstStyle>
            <a:lvl1pPr marL="0" indent="0">
              <a:spcBef>
                <a:spcPts val="0"/>
              </a:spcBef>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668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24600" y="1904999"/>
            <a:ext cx="4800600" cy="4271963"/>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7CC0096-1860-4642-9CD2-0079EA5E7CD1}" type="datetimeFigureOut">
              <a:rPr lang="en-US" smtClean="0"/>
              <a:t>10/12/2020</a:t>
            </a:fld>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a:xfrm>
            <a:off x="10668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668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24600" y="1772815"/>
            <a:ext cx="4800600" cy="737121"/>
          </a:xfrm>
        </p:spPr>
        <p:txBody>
          <a:bodyPr anchor="ctr"/>
          <a:lstStyle>
            <a:lvl1pPr marL="0" indent="0">
              <a:spcBef>
                <a:spcPts val="0"/>
              </a:spcBef>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324600" y="2509937"/>
            <a:ext cx="4800600" cy="36622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7CC0096-1860-4642-9CD2-0079EA5E7CD1}" type="datetimeFigureOut">
              <a:rPr lang="en-US" smtClean="0"/>
              <a:t>10/12/2020</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7CC0096-1860-4642-9CD2-0079EA5E7CD1}" type="datetimeFigureOut">
              <a:rPr lang="en-US" smtClean="0"/>
              <a:t>10/12/2020</a:t>
            </a:fld>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C0096-1860-4642-9CD2-0079EA5E7CD1}" type="datetimeFigureOut">
              <a:rPr lang="en-US" smtClean="0"/>
              <a:t>10/12/2020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0672"/>
            <a:ext cx="4663440" cy="1828800"/>
          </a:xfrm>
        </p:spPr>
        <p:txBody>
          <a:bodyPr anchor="b">
            <a:normAutofit/>
          </a:bodyPr>
          <a:lstStyle>
            <a:lvl1pPr>
              <a:defRPr sz="3600"/>
            </a:lvl1pPr>
          </a:lstStyle>
          <a:p>
            <a:r>
              <a:rPr lang="en-US" smtClean="0"/>
              <a:t>Click to edit Master title style</a:t>
            </a:r>
            <a:endParaRPr lang="en-US"/>
          </a:p>
        </p:txBody>
      </p:sp>
      <p:sp>
        <p:nvSpPr>
          <p:cNvPr id="3" name="Content Placeholder 2"/>
          <p:cNvSpPr>
            <a:spLocks noGrp="1"/>
          </p:cNvSpPr>
          <p:nvPr>
            <p:ph idx="1"/>
          </p:nvPr>
        </p:nvSpPr>
        <p:spPr>
          <a:xfrm>
            <a:off x="685799" y="457200"/>
            <a:ext cx="5410201" cy="5715000"/>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CC0096-1860-4642-9CD2-0079EA5E7CD1}" type="datetimeFigureOut">
              <a:rPr lang="en-US" smtClean="0"/>
              <a:t>10/12/2020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42760" y="3093099"/>
            <a:ext cx="4663440" cy="1828800"/>
          </a:xfrm>
        </p:spPr>
        <p:txBody>
          <a:bodyPr anchor="b">
            <a:normAutofit/>
          </a:bodyPr>
          <a:lstStyle>
            <a:lvl1pPr>
              <a:defRPr sz="3600"/>
            </a:lvl1pPr>
          </a:lstStyle>
          <a:p>
            <a:r>
              <a:rPr lang="en-US" smtClean="0"/>
              <a:t>Click to edit Master title style</a:t>
            </a:r>
            <a:endParaRPr lang="en-US" dirty="0"/>
          </a:p>
        </p:txBody>
      </p:sp>
      <p:sp>
        <p:nvSpPr>
          <p:cNvPr id="3" name="Picture Placeholder 2" descr="An empty placeholder to add an image. Click on the placeholder and select the image that you wish to add."/>
          <p:cNvSpPr>
            <a:spLocks noGrp="1"/>
          </p:cNvSpPr>
          <p:nvPr>
            <p:ph type="pic" idx="1"/>
          </p:nvPr>
        </p:nvSpPr>
        <p:spPr>
          <a:xfrm>
            <a:off x="0" y="0"/>
            <a:ext cx="6096000" cy="6858000"/>
          </a:xfrm>
        </p:spPr>
        <p:txBody>
          <a:bodyPr tIns="4572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6842760" y="4983480"/>
            <a:ext cx="4663440" cy="1188720"/>
          </a:xfrm>
        </p:spPr>
        <p:txBody>
          <a:bodyPr>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800" y="457518"/>
            <a:ext cx="10058400" cy="118872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6800" y="1905001"/>
            <a:ext cx="10058400" cy="42672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66800" y="6400800"/>
            <a:ext cx="1097280" cy="228600"/>
          </a:xfrm>
          <a:prstGeom prst="rect">
            <a:avLst/>
          </a:prstGeom>
        </p:spPr>
        <p:txBody>
          <a:bodyPr vert="horz" lIns="91440" tIns="45720" rIns="91440" bIns="45720" rtlCol="0" anchor="ctr"/>
          <a:lstStyle>
            <a:lvl1pPr algn="l">
              <a:defRPr sz="1100">
                <a:solidFill>
                  <a:schemeClr val="tx1"/>
                </a:solidFill>
              </a:defRPr>
            </a:lvl1pPr>
          </a:lstStyle>
          <a:p>
            <a:fld id="{37CC0096-1860-4642-9CD2-0079EA5E7CD1}" type="datetimeFigureOut">
              <a:rPr lang="en-US" smtClean="0"/>
              <a:pPr/>
              <a:t>10/12/2020</a:t>
            </a:fld>
            <a:endParaRPr lang="en-US" dirty="0"/>
          </a:p>
        </p:txBody>
      </p:sp>
      <p:sp>
        <p:nvSpPr>
          <p:cNvPr id="5" name="Footer Placeholder 4"/>
          <p:cNvSpPr>
            <a:spLocks noGrp="1"/>
          </p:cNvSpPr>
          <p:nvPr>
            <p:ph type="ftr" sz="quarter" idx="3"/>
          </p:nvPr>
        </p:nvSpPr>
        <p:spPr>
          <a:xfrm>
            <a:off x="2422849" y="6400800"/>
            <a:ext cx="7315200" cy="228600"/>
          </a:xfrm>
          <a:prstGeom prst="rect">
            <a:avLst/>
          </a:prstGeom>
        </p:spPr>
        <p:txBody>
          <a:bodyPr vert="horz" lIns="91440" tIns="45720" rIns="91440" bIns="45720" rtlCol="0" anchor="ctr"/>
          <a:lstStyle>
            <a:lvl1pPr algn="ctr">
              <a:defRPr sz="1100">
                <a:solidFill>
                  <a:schemeClr val="tx1"/>
                </a:solidFill>
              </a:defRPr>
            </a:lvl1pPr>
          </a:lstStyle>
          <a:p>
            <a:endParaRPr lang="en-US" dirty="0"/>
          </a:p>
        </p:txBody>
      </p:sp>
      <p:sp>
        <p:nvSpPr>
          <p:cNvPr id="6" name="Slide Number Placeholder 5"/>
          <p:cNvSpPr>
            <a:spLocks noGrp="1"/>
          </p:cNvSpPr>
          <p:nvPr>
            <p:ph type="sldNum" sz="quarter" idx="4"/>
          </p:nvPr>
        </p:nvSpPr>
        <p:spPr>
          <a:xfrm>
            <a:off x="10027920" y="6400800"/>
            <a:ext cx="1097280" cy="228600"/>
          </a:xfrm>
          <a:prstGeom prst="rect">
            <a:avLst/>
          </a:prstGeom>
        </p:spPr>
        <p:txBody>
          <a:bodyPr vert="horz" lIns="91440" tIns="45720" rIns="91440" bIns="45720" rtlCol="0" anchor="ctr"/>
          <a:lstStyle>
            <a:lvl1pPr algn="r">
              <a:defRPr sz="1100">
                <a:solidFill>
                  <a:schemeClr val="tx1"/>
                </a:solidFill>
              </a:defRPr>
            </a:lvl1p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5"/>
        </a:buClr>
        <a:buSzPct val="90000"/>
        <a:buFont typeface="Arial" pitchFamily="34" charset="0"/>
        <a:buChar char="•"/>
        <a:defRPr sz="2400" kern="1200">
          <a:solidFill>
            <a:schemeClr val="tx1"/>
          </a:solidFill>
          <a:latin typeface="+mn-lt"/>
          <a:ea typeface="+mn-ea"/>
          <a:cs typeface="+mn-cs"/>
        </a:defRPr>
      </a:lvl1pPr>
      <a:lvl2pPr marL="548640" indent="-228600" algn="l" defTabSz="914400" rtl="0" eaLnBrk="1" latinLnBrk="0" hangingPunct="1">
        <a:lnSpc>
          <a:spcPct val="90000"/>
        </a:lnSpc>
        <a:spcBef>
          <a:spcPts val="1200"/>
        </a:spcBef>
        <a:buClr>
          <a:schemeClr val="accent5"/>
        </a:buClr>
        <a:buSzPct val="90000"/>
        <a:buFont typeface="Arial" pitchFamily="34" charset="0"/>
        <a:buChar char="•"/>
        <a:defRPr sz="2000" kern="1200">
          <a:solidFill>
            <a:schemeClr val="tx1"/>
          </a:solidFill>
          <a:latin typeface="+mn-lt"/>
          <a:ea typeface="+mn-ea"/>
          <a:cs typeface="+mn-cs"/>
        </a:defRPr>
      </a:lvl2pPr>
      <a:lvl3pPr marL="822960" indent="-228600" algn="l" defTabSz="914400" rtl="0" eaLnBrk="1" latinLnBrk="0" hangingPunct="1">
        <a:lnSpc>
          <a:spcPct val="90000"/>
        </a:lnSpc>
        <a:spcBef>
          <a:spcPts val="800"/>
        </a:spcBef>
        <a:buClr>
          <a:schemeClr val="accent5"/>
        </a:buClr>
        <a:buSzPct val="90000"/>
        <a:buFont typeface="Arial" pitchFamily="34" charset="0"/>
        <a:buChar char="•"/>
        <a:defRPr sz="1800" kern="1200">
          <a:solidFill>
            <a:schemeClr val="tx1"/>
          </a:solidFill>
          <a:latin typeface="+mn-lt"/>
          <a:ea typeface="+mn-ea"/>
          <a:cs typeface="+mn-cs"/>
        </a:defRPr>
      </a:lvl3pPr>
      <a:lvl4pPr marL="1097280" indent="-182880" algn="l" defTabSz="914400" rtl="0" eaLnBrk="1" latinLnBrk="0" hangingPunct="1">
        <a:lnSpc>
          <a:spcPct val="90000"/>
        </a:lnSpc>
        <a:spcBef>
          <a:spcPts val="800"/>
        </a:spcBef>
        <a:buClr>
          <a:schemeClr val="accent5"/>
        </a:buClr>
        <a:buSzPct val="90000"/>
        <a:buFont typeface="Arial" pitchFamily="34" charset="0"/>
        <a:buChar char="•"/>
        <a:defRPr sz="1600" kern="1200">
          <a:solidFill>
            <a:schemeClr val="tx1"/>
          </a:solidFill>
          <a:latin typeface="+mn-lt"/>
          <a:ea typeface="+mn-ea"/>
          <a:cs typeface="+mn-cs"/>
        </a:defRPr>
      </a:lvl4pPr>
      <a:lvl5pPr marL="13258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5pPr>
      <a:lvl6pPr marL="15544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6pPr>
      <a:lvl7pPr marL="17830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7pPr>
      <a:lvl8pPr marL="20116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8pPr>
      <a:lvl9pPr marL="2240280" indent="-137160" algn="l" defTabSz="914400" rtl="0" eaLnBrk="1" latinLnBrk="0" hangingPunct="1">
        <a:lnSpc>
          <a:spcPct val="90000"/>
        </a:lnSpc>
        <a:spcBef>
          <a:spcPts val="600"/>
        </a:spcBef>
        <a:buClr>
          <a:schemeClr val="accent5"/>
        </a:buClr>
        <a:buSzPct val="90000"/>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0468" y="406579"/>
            <a:ext cx="11206766" cy="700458"/>
          </a:xfrm>
        </p:spPr>
        <p:txBody>
          <a:bodyPr/>
          <a:lstStyle/>
          <a:p>
            <a:r>
              <a:rPr lang="en-US" dirty="0" smtClean="0"/>
              <a:t>Educational Psychology</a:t>
            </a:r>
            <a:endParaRPr lang="en-US" dirty="0"/>
          </a:p>
        </p:txBody>
      </p:sp>
      <p:sp>
        <p:nvSpPr>
          <p:cNvPr id="3" name="Subtitle 2"/>
          <p:cNvSpPr>
            <a:spLocks noGrp="1"/>
          </p:cNvSpPr>
          <p:nvPr>
            <p:ph type="subTitle" idx="1"/>
          </p:nvPr>
        </p:nvSpPr>
        <p:spPr>
          <a:xfrm>
            <a:off x="369194" y="4738512"/>
            <a:ext cx="8686800" cy="965219"/>
          </a:xfrm>
        </p:spPr>
        <p:txBody>
          <a:bodyPr>
            <a:normAutofit fontScale="92500" lnSpcReduction="10000"/>
          </a:bodyPr>
          <a:lstStyle/>
          <a:p>
            <a:r>
              <a:rPr lang="en-US" dirty="0" smtClean="0"/>
              <a:t>Instructor:</a:t>
            </a:r>
            <a:r>
              <a:rPr lang="en-US" dirty="0" smtClean="0"/>
              <a:t>                             </a:t>
            </a:r>
            <a:r>
              <a:rPr lang="en-US" dirty="0" err="1" smtClean="0"/>
              <a:t>Hina</a:t>
            </a:r>
            <a:r>
              <a:rPr lang="en-US" dirty="0" smtClean="0"/>
              <a:t> </a:t>
            </a:r>
            <a:r>
              <a:rPr lang="en-US" dirty="0" smtClean="0"/>
              <a:t>Zahra</a:t>
            </a:r>
          </a:p>
          <a:p>
            <a:endParaRPr lang="en-US" dirty="0" smtClean="0"/>
          </a:p>
          <a:p>
            <a:r>
              <a:rPr lang="en-US" dirty="0" smtClean="0"/>
              <a:t>University of Sargodha Sub Campus (Bhakkar)</a:t>
            </a:r>
            <a:endParaRPr lang="en-US" dirty="0"/>
          </a:p>
        </p:txBody>
      </p:sp>
    </p:spTree>
    <p:extLst>
      <p:ext uri="{BB962C8B-B14F-4D97-AF65-F5344CB8AC3E}">
        <p14:creationId xmlns:p14="http://schemas.microsoft.com/office/powerpoint/2010/main" val="237011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9" y="457199"/>
            <a:ext cx="11265795" cy="5840569"/>
          </a:xfrm>
        </p:spPr>
        <p:txBody>
          <a:bodyPr>
            <a:normAutofit/>
          </a:bodyPr>
          <a:lstStyle/>
          <a:p>
            <a:r>
              <a:rPr lang="en-GB" b="1" i="1" dirty="0"/>
              <a:t>Learning experiences</a:t>
            </a:r>
            <a:r>
              <a:rPr lang="en-GB" dirty="0"/>
              <a:t>: This is the second area of educational psychology and </a:t>
            </a:r>
            <a:r>
              <a:rPr lang="en-GB" dirty="0" smtClean="0"/>
              <a:t>though the </a:t>
            </a:r>
            <a:r>
              <a:rPr lang="en-GB" dirty="0"/>
              <a:t>subject does not directly connect itself with the problem of what to teach or </a:t>
            </a:r>
            <a:r>
              <a:rPr lang="en-GB" dirty="0" smtClean="0"/>
              <a:t>what learning </a:t>
            </a:r>
            <a:r>
              <a:rPr lang="en-GB" dirty="0"/>
              <a:t>experiences to provide the learner, it has the responsibility of suggesting </a:t>
            </a:r>
            <a:r>
              <a:rPr lang="en-GB" dirty="0" smtClean="0"/>
              <a:t>the techniques </a:t>
            </a:r>
            <a:r>
              <a:rPr lang="en-GB" dirty="0"/>
              <a:t>on acquiring learning experiences. Educational psychology helps in </a:t>
            </a:r>
            <a:r>
              <a:rPr lang="en-GB" dirty="0" smtClean="0"/>
              <a:t>deciding the </a:t>
            </a:r>
            <a:r>
              <a:rPr lang="en-GB" dirty="0"/>
              <a:t>kinds of learning experiences desirable at different stages of growth </a:t>
            </a:r>
            <a:r>
              <a:rPr lang="en-GB" dirty="0" smtClean="0"/>
              <a:t>and development </a:t>
            </a:r>
            <a:r>
              <a:rPr lang="en-GB" dirty="0"/>
              <a:t>of the learner so that these experiences can be acquired with a </a:t>
            </a:r>
            <a:r>
              <a:rPr lang="en-GB" dirty="0" smtClean="0"/>
              <a:t>greater ease </a:t>
            </a:r>
            <a:r>
              <a:rPr lang="en-GB" dirty="0"/>
              <a:t>and satisfaction. In this area, education psychology has the subject matter </a:t>
            </a:r>
            <a:r>
              <a:rPr lang="en-GB" dirty="0" smtClean="0"/>
              <a:t>which facilitates </a:t>
            </a:r>
            <a:r>
              <a:rPr lang="en-GB" dirty="0"/>
              <a:t>the selection of the desirable experiences for the learner</a:t>
            </a:r>
            <a:r>
              <a:rPr lang="en-GB" dirty="0" smtClean="0"/>
              <a:t>.</a:t>
            </a:r>
          </a:p>
          <a:p>
            <a:endParaRPr lang="en-US" sz="2200" dirty="0" smtClean="0">
              <a:solidFill>
                <a:schemeClr val="accent1"/>
              </a:solidFill>
              <a:latin typeface="+mj-lt"/>
            </a:endParaRPr>
          </a:p>
        </p:txBody>
      </p:sp>
    </p:spTree>
    <p:extLst>
      <p:ext uri="{BB962C8B-B14F-4D97-AF65-F5344CB8AC3E}">
        <p14:creationId xmlns:p14="http://schemas.microsoft.com/office/powerpoint/2010/main" val="214500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9" y="457199"/>
            <a:ext cx="11265795" cy="5840569"/>
          </a:xfrm>
        </p:spPr>
        <p:txBody>
          <a:bodyPr>
            <a:normAutofit/>
          </a:bodyPr>
          <a:lstStyle/>
          <a:p>
            <a:r>
              <a:rPr lang="en-GB" b="1" i="1" dirty="0"/>
              <a:t>Learning processes</a:t>
            </a:r>
            <a:r>
              <a:rPr lang="en-GB" dirty="0"/>
              <a:t>: After knowing the learner and deciding on the types of </a:t>
            </a:r>
            <a:r>
              <a:rPr lang="en-GB" dirty="0" smtClean="0"/>
              <a:t>learning experiences </a:t>
            </a:r>
            <a:r>
              <a:rPr lang="en-GB" dirty="0"/>
              <a:t>that are to be provided , the next problem arises when helping </a:t>
            </a:r>
            <a:r>
              <a:rPr lang="en-GB" dirty="0" smtClean="0"/>
              <a:t>learner properly </a:t>
            </a:r>
            <a:r>
              <a:rPr lang="en-GB" dirty="0"/>
              <a:t>acquires these experiences with ease and convenience. Therefore around </a:t>
            </a:r>
            <a:r>
              <a:rPr lang="en-GB" dirty="0" smtClean="0"/>
              <a:t>this pivot</a:t>
            </a:r>
            <a:r>
              <a:rPr lang="en-GB" dirty="0"/>
              <a:t>, educational psychology deals with the nature of learning and how it takes </a:t>
            </a:r>
            <a:r>
              <a:rPr lang="en-GB" dirty="0" smtClean="0"/>
              <a:t>place and </a:t>
            </a:r>
            <a:r>
              <a:rPr lang="en-GB" dirty="0"/>
              <a:t>comprises topics such as laws, principles and theories of learning, </a:t>
            </a:r>
            <a:r>
              <a:rPr lang="en-GB" dirty="0" smtClean="0"/>
              <a:t>remembering and forgetting perceiving . </a:t>
            </a:r>
            <a:r>
              <a:rPr lang="en-GB" dirty="0"/>
              <a:t>Concept formation, thinking and reasoning process, problem solving, </a:t>
            </a:r>
            <a:r>
              <a:rPr lang="en-GB" dirty="0" smtClean="0"/>
              <a:t> transfer </a:t>
            </a:r>
            <a:r>
              <a:rPr lang="en-GB" dirty="0"/>
              <a:t>of </a:t>
            </a:r>
            <a:r>
              <a:rPr lang="en-GB" dirty="0" smtClean="0"/>
              <a:t>training, ways </a:t>
            </a:r>
            <a:r>
              <a:rPr lang="en-GB" dirty="0"/>
              <a:t>and means of effective learning and so on.</a:t>
            </a:r>
            <a:endParaRPr lang="en-GB" dirty="0" smtClean="0"/>
          </a:p>
          <a:p>
            <a:endParaRPr lang="en-US" sz="2200" dirty="0"/>
          </a:p>
        </p:txBody>
      </p:sp>
    </p:spTree>
    <p:extLst>
      <p:ext uri="{BB962C8B-B14F-4D97-AF65-F5344CB8AC3E}">
        <p14:creationId xmlns:p14="http://schemas.microsoft.com/office/powerpoint/2010/main" val="4085226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799" y="457199"/>
            <a:ext cx="11265795" cy="5840569"/>
          </a:xfrm>
        </p:spPr>
        <p:txBody>
          <a:bodyPr>
            <a:normAutofit/>
          </a:bodyPr>
          <a:lstStyle/>
          <a:p>
            <a:r>
              <a:rPr lang="en-GB" b="1" i="1" dirty="0"/>
              <a:t>Learning situation or environment</a:t>
            </a:r>
            <a:r>
              <a:rPr lang="en-GB" dirty="0"/>
              <a:t>: Under this topic , educational psychology </a:t>
            </a:r>
            <a:r>
              <a:rPr lang="en-GB" dirty="0" smtClean="0"/>
              <a:t>focuses on </a:t>
            </a:r>
            <a:r>
              <a:rPr lang="en-GB" dirty="0"/>
              <a:t>the environmental factors and learning situations which come between the </a:t>
            </a:r>
            <a:r>
              <a:rPr lang="en-GB" dirty="0" smtClean="0"/>
              <a:t>learner and </a:t>
            </a:r>
            <a:r>
              <a:rPr lang="en-GB" dirty="0"/>
              <a:t>the teacher.</a:t>
            </a:r>
          </a:p>
          <a:p>
            <a:r>
              <a:rPr lang="en-GB" b="1" i="1" dirty="0"/>
              <a:t>Teacher</a:t>
            </a:r>
            <a:r>
              <a:rPr lang="en-GB" dirty="0"/>
              <a:t>: Last but not the least is the teacher. It emphasize the need of knowing the </a:t>
            </a:r>
            <a:r>
              <a:rPr lang="en-GB" dirty="0" smtClean="0"/>
              <a:t>self for </a:t>
            </a:r>
            <a:r>
              <a:rPr lang="en-GB" dirty="0"/>
              <a:t>a teacher to play his role properly in the process of education. It discusses </a:t>
            </a:r>
            <a:r>
              <a:rPr lang="en-GB" dirty="0" smtClean="0"/>
              <a:t>conflicts </a:t>
            </a:r>
            <a:r>
              <a:rPr lang="en-GB" dirty="0"/>
              <a:t>motivation, anxiety, adjustment level of aspiration etc. Moreover it throws </a:t>
            </a:r>
            <a:r>
              <a:rPr lang="en-GB" dirty="0" smtClean="0"/>
              <a:t>light on </a:t>
            </a:r>
            <a:r>
              <a:rPr lang="en-GB" dirty="0"/>
              <a:t>the essential personality traits, interest, aptitudes, characteristics of effective </a:t>
            </a:r>
            <a:r>
              <a:rPr lang="en-GB" dirty="0" smtClean="0"/>
              <a:t>teaching etc</a:t>
            </a:r>
            <a:r>
              <a:rPr lang="en-GB" dirty="0"/>
              <a:t>. so as to inspire him to become a successful teacher.</a:t>
            </a:r>
            <a:endParaRPr lang="en-US" dirty="0"/>
          </a:p>
        </p:txBody>
      </p:sp>
    </p:spTree>
    <p:extLst>
      <p:ext uri="{BB962C8B-B14F-4D97-AF65-F5344CB8AC3E}">
        <p14:creationId xmlns:p14="http://schemas.microsoft.com/office/powerpoint/2010/main" val="3460414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stretch>
            <a:fillRect/>
          </a:stretch>
        </p:blipFill>
        <p:spPr>
          <a:xfrm>
            <a:off x="1352282" y="-3018"/>
            <a:ext cx="9672034" cy="6861018"/>
          </a:xfrm>
          <a:prstGeom prst="rect">
            <a:avLst/>
          </a:prstGeom>
        </p:spPr>
      </p:pic>
    </p:spTree>
    <p:extLst>
      <p:ext uri="{BB962C8B-B14F-4D97-AF65-F5344CB8AC3E}">
        <p14:creationId xmlns:p14="http://schemas.microsoft.com/office/powerpoint/2010/main" val="353834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INTRODUCTION OF PSYCHOLOGY</a:t>
            </a:r>
            <a:endParaRPr lang="en-US" b="1" dirty="0">
              <a:solidFill>
                <a:schemeClr val="accent1"/>
              </a:solidFill>
            </a:endParaRPr>
          </a:p>
        </p:txBody>
      </p:sp>
      <p:sp>
        <p:nvSpPr>
          <p:cNvPr id="3" name="Content Placeholder 2"/>
          <p:cNvSpPr>
            <a:spLocks noGrp="1"/>
          </p:cNvSpPr>
          <p:nvPr>
            <p:ph idx="1"/>
          </p:nvPr>
        </p:nvSpPr>
        <p:spPr>
          <a:xfrm>
            <a:off x="101600" y="1917699"/>
            <a:ext cx="11976100" cy="5118101"/>
          </a:xfrm>
        </p:spPr>
        <p:txBody>
          <a:bodyPr>
            <a:normAutofit/>
          </a:bodyPr>
          <a:lstStyle/>
          <a:p>
            <a:r>
              <a:rPr lang="en-GB" dirty="0"/>
              <a:t>The word psychology is derived from Greek word psycho &amp; logos.</a:t>
            </a:r>
          </a:p>
          <a:p>
            <a:r>
              <a:rPr lang="en-GB" dirty="0"/>
              <a:t>‘Psycho’ means “soul” and ‘logos’ means “science”. The science of soul.</a:t>
            </a:r>
          </a:p>
          <a:p>
            <a:r>
              <a:rPr lang="en-GB" dirty="0"/>
              <a:t>It is scientific because it is systematic study of observable</a:t>
            </a:r>
          </a:p>
          <a:p>
            <a:pPr marL="0" indent="0">
              <a:buNone/>
            </a:pPr>
            <a:r>
              <a:rPr lang="en-GB" dirty="0" smtClean="0"/>
              <a:t>     events/behaviour.</a:t>
            </a:r>
          </a:p>
          <a:p>
            <a:r>
              <a:rPr lang="en-GB" dirty="0" smtClean="0"/>
              <a:t>Today </a:t>
            </a:r>
            <a:r>
              <a:rPr lang="en-GB" dirty="0"/>
              <a:t>Psychology is scientific method of collecting data about</a:t>
            </a:r>
          </a:p>
          <a:p>
            <a:pPr marL="0" indent="0">
              <a:buNone/>
            </a:pPr>
            <a:r>
              <a:rPr lang="en-GB" dirty="0" smtClean="0"/>
              <a:t>    individual </a:t>
            </a:r>
            <a:r>
              <a:rPr lang="en-GB" dirty="0"/>
              <a:t>and groups to </a:t>
            </a:r>
            <a:r>
              <a:rPr lang="en-GB" dirty="0" smtClean="0"/>
              <a:t>analyse </a:t>
            </a:r>
            <a:r>
              <a:rPr lang="en-GB" dirty="0"/>
              <a:t>and predict their </a:t>
            </a:r>
            <a:r>
              <a:rPr lang="en-GB" dirty="0" smtClean="0"/>
              <a:t>behaviour.</a:t>
            </a:r>
            <a:endParaRPr lang="en-US" dirty="0">
              <a:solidFill>
                <a:schemeClr val="tx2"/>
              </a:solidFill>
            </a:endParaRPr>
          </a:p>
        </p:txBody>
      </p:sp>
    </p:spTree>
    <p:extLst>
      <p:ext uri="{BB962C8B-B14F-4D97-AF65-F5344CB8AC3E}">
        <p14:creationId xmlns:p14="http://schemas.microsoft.com/office/powerpoint/2010/main" val="2253536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9225" y="0"/>
            <a:ext cx="8686800" cy="1039052"/>
          </a:xfrm>
        </p:spPr>
        <p:txBody>
          <a:bodyPr>
            <a:normAutofit fontScale="90000"/>
          </a:bodyPr>
          <a:lstStyle/>
          <a:p>
            <a:r>
              <a:rPr lang="en-GB" sz="3200" dirty="0" smtClean="0"/>
              <a:t/>
            </a:r>
            <a:br>
              <a:rPr lang="en-GB" sz="3200" dirty="0" smtClean="0"/>
            </a:br>
            <a:r>
              <a:rPr lang="en-GB" sz="3200" dirty="0"/>
              <a:t/>
            </a:r>
            <a:br>
              <a:rPr lang="en-GB" sz="3200" dirty="0"/>
            </a:br>
            <a:r>
              <a:rPr lang="en-GB" sz="3200" dirty="0" smtClean="0"/>
              <a:t>INTRODUCTION </a:t>
            </a:r>
            <a:r>
              <a:rPr lang="en-GB" sz="3200" dirty="0"/>
              <a:t>OF EDUCATIONAL</a:t>
            </a:r>
            <a:br>
              <a:rPr lang="en-GB" sz="3200" dirty="0"/>
            </a:br>
            <a:r>
              <a:rPr lang="en-GB" sz="3200" dirty="0"/>
              <a:t>PSYCHOLOGY</a:t>
            </a:r>
            <a:endParaRPr lang="en-US" sz="3600" b="1" dirty="0">
              <a:solidFill>
                <a:schemeClr val="accent1"/>
              </a:solidFill>
            </a:endParaRPr>
          </a:p>
        </p:txBody>
      </p:sp>
      <p:sp>
        <p:nvSpPr>
          <p:cNvPr id="3" name="Text Placeholder 2"/>
          <p:cNvSpPr>
            <a:spLocks noGrp="1"/>
          </p:cNvSpPr>
          <p:nvPr>
            <p:ph type="body" idx="1"/>
          </p:nvPr>
        </p:nvSpPr>
        <p:spPr>
          <a:xfrm>
            <a:off x="590280" y="1122650"/>
            <a:ext cx="10112063" cy="5084967"/>
          </a:xfrm>
        </p:spPr>
        <p:txBody>
          <a:bodyPr>
            <a:normAutofit/>
          </a:bodyPr>
          <a:lstStyle/>
          <a:p>
            <a:pPr algn="just"/>
            <a:r>
              <a:rPr lang="en-GB" sz="2800" dirty="0"/>
              <a:t>Educational psychology is nothing but one of the branch of applied psychology. </a:t>
            </a:r>
            <a:r>
              <a:rPr lang="en-GB" sz="2800" dirty="0" smtClean="0"/>
              <a:t>It is </a:t>
            </a:r>
            <a:r>
              <a:rPr lang="en-GB" sz="2800" dirty="0"/>
              <a:t>an attempt to apply the knowledge of psychology to the field of education. </a:t>
            </a:r>
            <a:r>
              <a:rPr lang="en-GB" sz="2800" dirty="0" smtClean="0"/>
              <a:t>In other </a:t>
            </a:r>
            <a:r>
              <a:rPr lang="en-GB" sz="2800" dirty="0"/>
              <a:t>words , educational psychology is the study of the experience and </a:t>
            </a:r>
            <a:r>
              <a:rPr lang="en-GB" sz="2800" dirty="0" smtClean="0"/>
              <a:t>behaviour</a:t>
            </a:r>
            <a:endParaRPr lang="en-GB" sz="2800" dirty="0"/>
          </a:p>
          <a:p>
            <a:pPr algn="just"/>
            <a:r>
              <a:rPr lang="en-GB" sz="2800" dirty="0"/>
              <a:t>of the learner in relation to educational environment.</a:t>
            </a:r>
          </a:p>
          <a:p>
            <a:pPr algn="just"/>
            <a:r>
              <a:rPr lang="en-GB" sz="2800" dirty="0"/>
              <a:t>DEFINITIONS:</a:t>
            </a:r>
          </a:p>
          <a:p>
            <a:pPr algn="just"/>
            <a:r>
              <a:rPr lang="en-GB" sz="2800" dirty="0"/>
              <a:t>Crow and Crow put it as: “Educational Psychology describes and explains </a:t>
            </a:r>
            <a:r>
              <a:rPr lang="en-GB" sz="2800" dirty="0" smtClean="0"/>
              <a:t>the learning </a:t>
            </a:r>
            <a:r>
              <a:rPr lang="en-GB" sz="2800" dirty="0"/>
              <a:t>experience of an individual from birth through old age”.(1973)</a:t>
            </a:r>
          </a:p>
          <a:p>
            <a:pPr algn="just"/>
            <a:r>
              <a:rPr lang="en-GB" sz="2800" dirty="0"/>
              <a:t>According to Peel: “Educational Psychology is the science of </a:t>
            </a:r>
            <a:r>
              <a:rPr lang="en-GB" sz="2800" dirty="0" smtClean="0"/>
              <a:t>education”.(1956)</a:t>
            </a:r>
            <a:endParaRPr lang="en-US" sz="2800" dirty="0" smtClean="0">
              <a:solidFill>
                <a:schemeClr val="tx2"/>
              </a:solidFill>
            </a:endParaRPr>
          </a:p>
          <a:p>
            <a:pPr algn="just"/>
            <a:endParaRPr lang="en-US" dirty="0">
              <a:solidFill>
                <a:schemeClr val="tx2"/>
              </a:solidFill>
            </a:endParaRPr>
          </a:p>
        </p:txBody>
      </p:sp>
    </p:spTree>
    <p:extLst>
      <p:ext uri="{BB962C8B-B14F-4D97-AF65-F5344CB8AC3E}">
        <p14:creationId xmlns:p14="http://schemas.microsoft.com/office/powerpoint/2010/main" val="281170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399" y="0"/>
            <a:ext cx="11902226" cy="1188720"/>
          </a:xfrm>
        </p:spPr>
        <p:txBody>
          <a:bodyPr/>
          <a:lstStyle/>
          <a:p>
            <a:r>
              <a:rPr lang="en-GB" dirty="0"/>
              <a:t>EDUCATION AND EDUCATIONAL PSYCHOLOGY</a:t>
            </a:r>
            <a:endParaRPr lang="en-US" b="1" dirty="0">
              <a:solidFill>
                <a:schemeClr val="accent1"/>
              </a:solidFill>
            </a:endParaRPr>
          </a:p>
        </p:txBody>
      </p:sp>
      <p:sp>
        <p:nvSpPr>
          <p:cNvPr id="3" name="Text Placeholder 2"/>
          <p:cNvSpPr>
            <a:spLocks noGrp="1"/>
          </p:cNvSpPr>
          <p:nvPr>
            <p:ph type="body" idx="1"/>
          </p:nvPr>
        </p:nvSpPr>
        <p:spPr>
          <a:xfrm>
            <a:off x="386366" y="1378039"/>
            <a:ext cx="10908406" cy="5112913"/>
          </a:xfrm>
        </p:spPr>
        <p:txBody>
          <a:bodyPr>
            <a:normAutofit/>
          </a:bodyPr>
          <a:lstStyle/>
          <a:p>
            <a:r>
              <a:rPr lang="en-GB" sz="2800" dirty="0"/>
              <a:t>Education by all means, is an attempt to mould and shape the </a:t>
            </a:r>
            <a:r>
              <a:rPr lang="en-GB" sz="2800" dirty="0" smtClean="0"/>
              <a:t>behaviour </a:t>
            </a:r>
            <a:r>
              <a:rPr lang="en-GB" sz="2800" dirty="0"/>
              <a:t>of students. </a:t>
            </a:r>
            <a:r>
              <a:rPr lang="en-GB" sz="2800" dirty="0" smtClean="0"/>
              <a:t>Its aims </a:t>
            </a:r>
            <a:r>
              <a:rPr lang="en-GB" sz="2800" dirty="0"/>
              <a:t>to produce desirable changes in them for all-round development of </a:t>
            </a:r>
            <a:r>
              <a:rPr lang="en-GB" sz="2800" dirty="0" smtClean="0"/>
              <a:t>their personalities</a:t>
            </a:r>
            <a:r>
              <a:rPr lang="en-GB" sz="2800" dirty="0"/>
              <a:t>.</a:t>
            </a:r>
          </a:p>
          <a:p>
            <a:r>
              <a:rPr lang="en-GB" sz="2800" dirty="0"/>
              <a:t>The essential knowledge and skill to do this job satisfactorily is supplied by </a:t>
            </a:r>
            <a:r>
              <a:rPr lang="en-GB" sz="2800" dirty="0" smtClean="0"/>
              <a:t>educational Psychology </a:t>
            </a:r>
            <a:r>
              <a:rPr lang="en-GB" sz="2800" dirty="0"/>
              <a:t>as Peels puts it in the following words:</a:t>
            </a:r>
          </a:p>
          <a:p>
            <a:r>
              <a:rPr lang="en-GB" sz="2800" dirty="0"/>
              <a:t>“Educational Psychology helps the teacher to understand the development of his </a:t>
            </a:r>
            <a:r>
              <a:rPr lang="en-GB" sz="2800" dirty="0" smtClean="0"/>
              <a:t>pupils, the </a:t>
            </a:r>
            <a:r>
              <a:rPr lang="en-GB" sz="2800" dirty="0"/>
              <a:t>range and limits of their capacities the process by which they learn and their </a:t>
            </a:r>
            <a:r>
              <a:rPr lang="en-GB" sz="2800" dirty="0" smtClean="0"/>
              <a:t>social relationships</a:t>
            </a:r>
            <a:r>
              <a:rPr lang="en-GB" sz="2800" dirty="0"/>
              <a:t>” (1956</a:t>
            </a:r>
            <a:r>
              <a:rPr lang="en-GB" sz="2800" dirty="0" smtClean="0"/>
              <a:t>).</a:t>
            </a:r>
            <a:endParaRPr lang="en-US" sz="2800" dirty="0">
              <a:solidFill>
                <a:schemeClr val="tx2"/>
              </a:solidFill>
            </a:endParaRPr>
          </a:p>
        </p:txBody>
      </p:sp>
    </p:spTree>
    <p:extLst>
      <p:ext uri="{BB962C8B-B14F-4D97-AF65-F5344CB8AC3E}">
        <p14:creationId xmlns:p14="http://schemas.microsoft.com/office/powerpoint/2010/main" val="154329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553792" y="682581"/>
            <a:ext cx="11011436" cy="5489620"/>
          </a:xfrm>
        </p:spPr>
        <p:txBody>
          <a:bodyPr/>
          <a:lstStyle/>
          <a:p>
            <a:pPr marL="0" indent="0">
              <a:buNone/>
            </a:pPr>
            <a:endParaRPr lang="en-US" dirty="0">
              <a:solidFill>
                <a:schemeClr val="tx2"/>
              </a:solidFill>
            </a:endParaRPr>
          </a:p>
          <a:p>
            <a:r>
              <a:rPr lang="en-GB" dirty="0"/>
              <a:t>NATURE AND SCOPE</a:t>
            </a:r>
          </a:p>
          <a:p>
            <a:r>
              <a:rPr lang="en-GB" dirty="0"/>
              <a:t>OF</a:t>
            </a:r>
          </a:p>
          <a:p>
            <a:r>
              <a:rPr lang="en-GB" dirty="0"/>
              <a:t>EDUCATIONAL </a:t>
            </a:r>
            <a:r>
              <a:rPr lang="en-GB" dirty="0" smtClean="0"/>
              <a:t>PSYCHOLOGY</a:t>
            </a:r>
          </a:p>
          <a:p>
            <a:endParaRPr lang="en-US" dirty="0"/>
          </a:p>
          <a:p>
            <a:endParaRPr lang="en-US" dirty="0" smtClean="0"/>
          </a:p>
          <a:p>
            <a:endParaRPr lang="en-US" dirty="0"/>
          </a:p>
        </p:txBody>
      </p:sp>
      <p:pic>
        <p:nvPicPr>
          <p:cNvPr id="2" name="Picture 1"/>
          <p:cNvPicPr>
            <a:picLocks noChangeAspect="1"/>
          </p:cNvPicPr>
          <p:nvPr/>
        </p:nvPicPr>
        <p:blipFill>
          <a:blip r:embed="rId2"/>
          <a:stretch>
            <a:fillRect/>
          </a:stretch>
        </p:blipFill>
        <p:spPr>
          <a:xfrm>
            <a:off x="4851400" y="2746968"/>
            <a:ext cx="4102100" cy="2955332"/>
          </a:xfrm>
          <a:prstGeom prst="rect">
            <a:avLst/>
          </a:prstGeom>
        </p:spPr>
      </p:pic>
    </p:spTree>
    <p:extLst>
      <p:ext uri="{BB962C8B-B14F-4D97-AF65-F5344CB8AC3E}">
        <p14:creationId xmlns:p14="http://schemas.microsoft.com/office/powerpoint/2010/main" val="4043667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449318" cy="6615985"/>
          </a:xfrm>
        </p:spPr>
        <p:txBody>
          <a:bodyPr>
            <a:normAutofit fontScale="90000"/>
          </a:bodyPr>
          <a:lstStyle/>
          <a:p>
            <a:r>
              <a:rPr lang="en-GB" sz="2400" dirty="0" smtClean="0"/>
              <a:t/>
            </a:r>
            <a:br>
              <a:rPr lang="en-GB" sz="2400" dirty="0" smtClean="0"/>
            </a:br>
            <a:r>
              <a:rPr lang="en-GB" sz="2400" dirty="0"/>
              <a:t/>
            </a:r>
            <a:br>
              <a:rPr lang="en-GB" sz="2400" dirty="0"/>
            </a:br>
            <a:r>
              <a:rPr lang="en-GB" sz="2400" dirty="0" smtClean="0"/>
              <a:t/>
            </a:r>
            <a:br>
              <a:rPr lang="en-GB" sz="2400" dirty="0" smtClean="0"/>
            </a:br>
            <a:r>
              <a:rPr lang="en-US" sz="2700" b="1" dirty="0" smtClean="0">
                <a:solidFill>
                  <a:schemeClr val="tx1"/>
                </a:solidFill>
              </a:rPr>
              <a:t/>
            </a:r>
            <a:br>
              <a:rPr lang="en-US" sz="2700" b="1" dirty="0" smtClean="0">
                <a:solidFill>
                  <a:schemeClr val="tx1"/>
                </a:solidFill>
              </a:rPr>
            </a:br>
            <a:r>
              <a:rPr lang="en-US" sz="2700" dirty="0">
                <a:solidFill>
                  <a:schemeClr val="tx1"/>
                </a:solidFill>
              </a:rPr>
              <a:t/>
            </a:r>
            <a:br>
              <a:rPr lang="en-US" sz="2700" dirty="0">
                <a:solidFill>
                  <a:schemeClr val="tx1"/>
                </a:solidFill>
              </a:rPr>
            </a:br>
            <a:r>
              <a:rPr lang="en-GB" sz="2700" dirty="0"/>
              <a:t>NATURE OF EDUCATIONAL PSYCHOLOGY</a:t>
            </a:r>
            <a:r>
              <a:rPr lang="en-US" sz="2700" dirty="0">
                <a:solidFill>
                  <a:schemeClr val="tx2"/>
                </a:solidFill>
              </a:rPr>
              <a:t/>
            </a:r>
            <a:br>
              <a:rPr lang="en-US" sz="2700" dirty="0">
                <a:solidFill>
                  <a:schemeClr val="tx2"/>
                </a:solidFill>
              </a:rPr>
            </a:br>
            <a:r>
              <a:rPr lang="en-US" sz="2700" dirty="0"/>
              <a:t/>
            </a:r>
            <a:br>
              <a:rPr lang="en-US" sz="2700" dirty="0"/>
            </a:br>
            <a:r>
              <a:rPr lang="en-GB" sz="2700" dirty="0"/>
              <a:t>Its nature is scientific since it has been accepted that it is a science of education.</a:t>
            </a:r>
            <a:br>
              <a:rPr lang="en-GB" sz="2700" dirty="0"/>
            </a:br>
            <a:r>
              <a:rPr lang="en-GB" sz="2700" dirty="0"/>
              <a:t>The relationship between education and education psychology also throws light on</a:t>
            </a:r>
            <a:br>
              <a:rPr lang="en-GB" sz="2700" dirty="0"/>
            </a:br>
            <a:r>
              <a:rPr lang="en-GB" sz="2700" dirty="0"/>
              <a:t>its nature. We can summaries the nature of educational psychology in following</a:t>
            </a:r>
            <a:br>
              <a:rPr lang="en-GB" sz="2700" dirty="0"/>
            </a:br>
            <a:r>
              <a:rPr lang="en-GB" sz="2700" dirty="0"/>
              <a:t>ways.</a:t>
            </a:r>
            <a:br>
              <a:rPr lang="en-GB" sz="2700" dirty="0"/>
            </a:br>
            <a:r>
              <a:rPr lang="en-GB" sz="2700" dirty="0" smtClean="0"/>
              <a:t>I-By </a:t>
            </a:r>
            <a:r>
              <a:rPr lang="en-GB" sz="2700" dirty="0"/>
              <a:t>applying the principles and techniques of psychology, it tries to study the</a:t>
            </a:r>
            <a:br>
              <a:rPr lang="en-GB" sz="2700" dirty="0"/>
            </a:br>
            <a:r>
              <a:rPr lang="en-GB" sz="2700" dirty="0"/>
              <a:t>behaviour and experiences of the pupils.</a:t>
            </a:r>
            <a:br>
              <a:rPr lang="en-GB" sz="2700" dirty="0"/>
            </a:br>
            <a:r>
              <a:rPr lang="en-GB" sz="2700" dirty="0" smtClean="0"/>
              <a:t>II- </a:t>
            </a:r>
            <a:r>
              <a:rPr lang="en-GB" sz="2700" dirty="0"/>
              <a:t>Education Psychology limits its study to the behaviour of the pupils(learner) in</a:t>
            </a:r>
            <a:br>
              <a:rPr lang="en-GB" sz="2700" dirty="0"/>
            </a:br>
            <a:r>
              <a:rPr lang="en-GB" sz="2700" dirty="0"/>
              <a:t>relation to educational environment.</a:t>
            </a:r>
            <a:br>
              <a:rPr lang="en-GB" sz="2700" dirty="0"/>
            </a:br>
            <a:r>
              <a:rPr lang="en-GB" sz="2700" dirty="0" smtClean="0"/>
              <a:t>III- </a:t>
            </a:r>
            <a:r>
              <a:rPr lang="en-GB" sz="2700" dirty="0"/>
              <a:t>It gives the necessary knowledge and skill(technical guidance) for giving</a:t>
            </a:r>
            <a:br>
              <a:rPr lang="en-GB" sz="2700" dirty="0"/>
            </a:br>
            <a:r>
              <a:rPr lang="en-GB" sz="2700" dirty="0"/>
              <a:t>education to the pupils in a satisfactory way.</a:t>
            </a:r>
            <a:br>
              <a:rPr lang="en-GB" sz="2700" dirty="0"/>
            </a:br>
            <a:r>
              <a:rPr lang="en-GB" sz="2700" dirty="0" smtClean="0"/>
              <a:t>IV- </a:t>
            </a:r>
            <a:r>
              <a:rPr lang="en-GB" sz="2700" dirty="0"/>
              <a:t>It is applied positive science.</a:t>
            </a:r>
            <a:br>
              <a:rPr lang="en-GB" sz="2700" dirty="0"/>
            </a:br>
            <a:r>
              <a:rPr lang="en-GB" sz="2700" dirty="0" smtClean="0"/>
              <a:t>V- </a:t>
            </a:r>
            <a:r>
              <a:rPr lang="en-GB" sz="2700" dirty="0"/>
              <a:t>Educational Psychology is not a perfect science.</a:t>
            </a:r>
            <a:br>
              <a:rPr lang="en-GB" sz="2700" dirty="0"/>
            </a:br>
            <a:r>
              <a:rPr lang="en-GB" sz="2700" dirty="0" smtClean="0"/>
              <a:t>VI- </a:t>
            </a:r>
            <a:r>
              <a:rPr lang="en-GB" sz="2700" dirty="0"/>
              <a:t>It employs scientific methods and adopts scientific approach to study the</a:t>
            </a:r>
            <a:br>
              <a:rPr lang="en-GB" sz="2700" dirty="0"/>
            </a:br>
            <a:r>
              <a:rPr lang="en-GB" sz="2700" dirty="0"/>
              <a:t>behaviour of an individual in educational environment . Therefore, it is proper to call</a:t>
            </a:r>
            <a:br>
              <a:rPr lang="en-GB" sz="2700" dirty="0"/>
            </a:br>
            <a:r>
              <a:rPr lang="en-GB" sz="2700" dirty="0"/>
              <a:t>its nature as scientific.</a:t>
            </a:r>
            <a:r>
              <a:rPr lang="en-US" sz="2400" dirty="0" smtClean="0">
                <a:solidFill>
                  <a:schemeClr val="tx1"/>
                </a:solidFill>
              </a:rPr>
              <a:t/>
            </a:r>
            <a:br>
              <a:rPr lang="en-US" sz="2400" dirty="0" smtClean="0">
                <a:solidFill>
                  <a:schemeClr val="tx1"/>
                </a:solidFill>
              </a:rPr>
            </a:br>
            <a:r>
              <a:rPr lang="en-US" sz="2400" dirty="0">
                <a:solidFill>
                  <a:schemeClr val="tx1"/>
                </a:solidFill>
              </a:rPr>
              <a:t/>
            </a:r>
            <a:br>
              <a:rPr lang="en-US" sz="2400" dirty="0">
                <a:solidFill>
                  <a:schemeClr val="tx1"/>
                </a:solidFill>
              </a:rPr>
            </a:br>
            <a:r>
              <a:rPr lang="en-US" sz="2400" dirty="0" smtClean="0">
                <a:solidFill>
                  <a:schemeClr val="tx1"/>
                </a:solidFill>
              </a:rPr>
              <a:t/>
            </a:r>
            <a:br>
              <a:rPr lang="en-US" sz="2400" dirty="0" smtClean="0">
                <a:solidFill>
                  <a:schemeClr val="tx1"/>
                </a:solidFill>
              </a:rPr>
            </a:br>
            <a:endParaRPr lang="en-US" sz="2400" dirty="0">
              <a:solidFill>
                <a:schemeClr val="tx1"/>
              </a:solidFill>
            </a:endParaRPr>
          </a:p>
        </p:txBody>
      </p:sp>
    </p:spTree>
    <p:extLst>
      <p:ext uri="{BB962C8B-B14F-4D97-AF65-F5344CB8AC3E}">
        <p14:creationId xmlns:p14="http://schemas.microsoft.com/office/powerpoint/2010/main" val="2840829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Educational Psychology some basic problems to solve………</a:t>
            </a:r>
            <a:endParaRPr lang="en-GB" dirty="0"/>
          </a:p>
        </p:txBody>
      </p:sp>
      <p:sp>
        <p:nvSpPr>
          <p:cNvPr id="3" name="Content Placeholder 2"/>
          <p:cNvSpPr>
            <a:spLocks noGrp="1"/>
          </p:cNvSpPr>
          <p:nvPr>
            <p:ph idx="1"/>
          </p:nvPr>
        </p:nvSpPr>
        <p:spPr/>
        <p:txBody>
          <a:bodyPr>
            <a:normAutofit lnSpcReduction="10000"/>
          </a:bodyPr>
          <a:lstStyle/>
          <a:p>
            <a:pPr>
              <a:buFont typeface="Wingdings" panose="05000000000000000000" pitchFamily="2" charset="2"/>
              <a:buChar char="Ø"/>
            </a:pPr>
            <a:r>
              <a:rPr lang="en-US" dirty="0" smtClean="0"/>
              <a:t>Students attitude and Behavior</a:t>
            </a:r>
          </a:p>
          <a:p>
            <a:pPr>
              <a:buFont typeface="Wingdings" panose="05000000000000000000" pitchFamily="2" charset="2"/>
              <a:buChar char="Ø"/>
            </a:pPr>
            <a:r>
              <a:rPr lang="en-US" dirty="0" smtClean="0"/>
              <a:t>Class room size</a:t>
            </a:r>
          </a:p>
          <a:p>
            <a:pPr>
              <a:buFont typeface="Wingdings" panose="05000000000000000000" pitchFamily="2" charset="2"/>
              <a:buChar char="Ø"/>
            </a:pPr>
            <a:r>
              <a:rPr lang="en-US" dirty="0" smtClean="0"/>
              <a:t>Family Factors</a:t>
            </a:r>
          </a:p>
          <a:p>
            <a:pPr>
              <a:buFont typeface="Wingdings" panose="05000000000000000000" pitchFamily="2" charset="2"/>
              <a:buChar char="Ø"/>
            </a:pPr>
            <a:r>
              <a:rPr lang="en-US" dirty="0" smtClean="0"/>
              <a:t>Poverty</a:t>
            </a:r>
          </a:p>
          <a:p>
            <a:pPr>
              <a:buFont typeface="Wingdings" panose="05000000000000000000" pitchFamily="2" charset="2"/>
              <a:buChar char="Ø"/>
            </a:pPr>
            <a:r>
              <a:rPr lang="en-US" dirty="0" smtClean="0"/>
              <a:t>Technology</a:t>
            </a:r>
          </a:p>
          <a:p>
            <a:pPr>
              <a:buFont typeface="Wingdings" panose="05000000000000000000" pitchFamily="2" charset="2"/>
              <a:buChar char="Ø"/>
            </a:pPr>
            <a:r>
              <a:rPr lang="en-US" dirty="0" smtClean="0"/>
              <a:t>Bullying</a:t>
            </a:r>
          </a:p>
          <a:p>
            <a:pPr>
              <a:buFont typeface="Wingdings" panose="05000000000000000000" pitchFamily="2" charset="2"/>
              <a:buChar char="Ø"/>
            </a:pPr>
            <a:r>
              <a:rPr lang="en-US" dirty="0" smtClean="0"/>
              <a:t>Parental Involvement</a:t>
            </a:r>
          </a:p>
          <a:p>
            <a:pPr>
              <a:buFont typeface="Wingdings" panose="05000000000000000000" pitchFamily="2" charset="2"/>
              <a:buChar char="Ø"/>
            </a:pPr>
            <a:r>
              <a:rPr lang="en-US" dirty="0" smtClean="0"/>
              <a:t>No child left behind</a:t>
            </a:r>
          </a:p>
          <a:p>
            <a:pPr>
              <a:buFont typeface="Wingdings" panose="05000000000000000000" pitchFamily="2" charset="2"/>
              <a:buChar char="Ø"/>
            </a:pPr>
            <a:endParaRPr lang="en-GB" dirty="0"/>
          </a:p>
        </p:txBody>
      </p:sp>
    </p:spTree>
    <p:extLst>
      <p:ext uri="{BB962C8B-B14F-4D97-AF65-F5344CB8AC3E}">
        <p14:creationId xmlns:p14="http://schemas.microsoft.com/office/powerpoint/2010/main" val="3535640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can Educational Psychology solve the problems of Education</a:t>
            </a:r>
            <a:endParaRPr lang="en-GB" dirty="0"/>
          </a:p>
        </p:txBody>
      </p:sp>
      <p:sp>
        <p:nvSpPr>
          <p:cNvPr id="3" name="Content Placeholder 2"/>
          <p:cNvSpPr>
            <a:spLocks noGrp="1"/>
          </p:cNvSpPr>
          <p:nvPr>
            <p:ph idx="1"/>
          </p:nvPr>
        </p:nvSpPr>
        <p:spPr/>
        <p:txBody>
          <a:bodyPr>
            <a:normAutofit/>
          </a:bodyPr>
          <a:lstStyle/>
          <a:p>
            <a:pPr algn="just">
              <a:buFont typeface="Wingdings" panose="05000000000000000000" pitchFamily="2" charset="2"/>
              <a:buChar char="Ø"/>
            </a:pPr>
            <a:r>
              <a:rPr lang="en-US" dirty="0" smtClean="0"/>
              <a:t>Educational psychologists Work With Children to find out how they learn and process information and look for ways to improve their performance. And its not just intelligence that affect learning outcomes however  Emotional issues ,attitudes, motivation, self regulation,behaviour and self esteem all contribute to learning.</a:t>
            </a:r>
            <a:endParaRPr lang="en-GB" dirty="0"/>
          </a:p>
        </p:txBody>
      </p:sp>
    </p:spTree>
    <p:extLst>
      <p:ext uri="{BB962C8B-B14F-4D97-AF65-F5344CB8AC3E}">
        <p14:creationId xmlns:p14="http://schemas.microsoft.com/office/powerpoint/2010/main" val="36475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066800" y="1905000"/>
            <a:ext cx="4800600" cy="3761704"/>
          </a:xfrm>
        </p:spPr>
        <p:txBody>
          <a:bodyPr/>
          <a:lstStyle/>
          <a:p>
            <a:endParaRPr lang="en-US" dirty="0"/>
          </a:p>
          <a:p>
            <a:pPr marL="0" indent="0">
              <a:buNone/>
            </a:pPr>
            <a:endParaRPr lang="en-US" b="1" dirty="0">
              <a:solidFill>
                <a:schemeClr val="accent1"/>
              </a:solidFill>
            </a:endParaRPr>
          </a:p>
          <a:p>
            <a:pPr marL="0" indent="0">
              <a:buNone/>
            </a:pPr>
            <a:endParaRPr lang="en-US" dirty="0"/>
          </a:p>
        </p:txBody>
      </p:sp>
      <p:graphicFrame>
        <p:nvGraphicFramePr>
          <p:cNvPr id="5" name="Content Placeholder 4" descr="Radial venn diagram with four groups clustered around one group title"/>
          <p:cNvGraphicFramePr>
            <a:graphicFrameLocks noGrp="1"/>
          </p:cNvGraphicFramePr>
          <p:nvPr>
            <p:ph sz="half" idx="2"/>
            <p:extLst>
              <p:ext uri="{D42A27DB-BD31-4B8C-83A1-F6EECF244321}">
                <p14:modId xmlns:p14="http://schemas.microsoft.com/office/powerpoint/2010/main" val="3151142659"/>
              </p:ext>
            </p:extLst>
          </p:nvPr>
        </p:nvGraphicFramePr>
        <p:xfrm>
          <a:off x="6324600" y="1905000"/>
          <a:ext cx="4800600" cy="4271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itle 3"/>
          <p:cNvSpPr>
            <a:spLocks noGrp="1"/>
          </p:cNvSpPr>
          <p:nvPr>
            <p:ph type="title"/>
          </p:nvPr>
        </p:nvSpPr>
        <p:spPr/>
        <p:txBody>
          <a:bodyPr/>
          <a:lstStyle/>
          <a:p>
            <a:r>
              <a:rPr lang="en-US" dirty="0" smtClean="0"/>
              <a:t>Factor indicate the scope of educational Psychology</a:t>
            </a:r>
            <a:endParaRPr lang="en-US" dirty="0"/>
          </a:p>
        </p:txBody>
      </p:sp>
      <p:grpSp>
        <p:nvGrpSpPr>
          <p:cNvPr id="6" name="Group 5"/>
          <p:cNvGrpSpPr/>
          <p:nvPr/>
        </p:nvGrpSpPr>
        <p:grpSpPr>
          <a:xfrm>
            <a:off x="9351699" y="4614599"/>
            <a:ext cx="1184802" cy="1184802"/>
            <a:chOff x="3351053" y="1060978"/>
            <a:chExt cx="1184802" cy="1184802"/>
          </a:xfrm>
        </p:grpSpPr>
        <p:sp>
          <p:nvSpPr>
            <p:cNvPr id="7" name="Oval 6"/>
            <p:cNvSpPr/>
            <p:nvPr/>
          </p:nvSpPr>
          <p:spPr>
            <a:xfrm>
              <a:off x="3351053" y="1060978"/>
              <a:ext cx="1184802" cy="1184802"/>
            </a:xfrm>
            <a:prstGeom prst="ellipse">
              <a:avLst/>
            </a:prstGeom>
          </p:spPr>
          <p:style>
            <a:lnRef idx="2">
              <a:schemeClr val="lt1">
                <a:hueOff val="0"/>
                <a:satOff val="0"/>
                <a:lumOff val="0"/>
                <a:alphaOff val="0"/>
              </a:schemeClr>
            </a:lnRef>
            <a:fillRef idx="1">
              <a:schemeClr val="accent4">
                <a:alpha val="50000"/>
                <a:hueOff val="0"/>
                <a:satOff val="0"/>
                <a:lumOff val="0"/>
                <a:alphaOff val="0"/>
              </a:schemeClr>
            </a:fillRef>
            <a:effectRef idx="0">
              <a:schemeClr val="accent4">
                <a:alpha val="50000"/>
                <a:hueOff val="0"/>
                <a:satOff val="0"/>
                <a:lumOff val="0"/>
                <a:alphaOff val="0"/>
              </a:schemeClr>
            </a:effectRef>
            <a:fontRef idx="minor">
              <a:schemeClr val="tx1"/>
            </a:fontRef>
          </p:style>
        </p:sp>
        <p:sp>
          <p:nvSpPr>
            <p:cNvPr id="8" name="Oval 4"/>
            <p:cNvSpPr/>
            <p:nvPr/>
          </p:nvSpPr>
          <p:spPr>
            <a:xfrm>
              <a:off x="3524563" y="1275301"/>
              <a:ext cx="837782" cy="837782"/>
            </a:xfrm>
            <a:prstGeom prst="rect">
              <a:avLst/>
            </a:prstGeom>
          </p:spPr>
          <p:style>
            <a:lnRef idx="0">
              <a:scrgbClr r="0" g="0" b="0"/>
            </a:lnRef>
            <a:fillRef idx="0">
              <a:scrgbClr r="0" g="0" b="0"/>
            </a:fillRef>
            <a:effectRef idx="0">
              <a:scrgbClr r="0" g="0" b="0"/>
            </a:effectRef>
            <a:fontRef idx="minor">
              <a:schemeClr val="tx1"/>
            </a:fontRef>
          </p:style>
          <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US" sz="1400" dirty="0" smtClean="0"/>
                <a:t>Learning situation and environment</a:t>
              </a:r>
              <a:endParaRPr lang="en-US" sz="1400" kern="1200" dirty="0"/>
            </a:p>
          </p:txBody>
        </p:sp>
      </p:grpSp>
      <p:sp>
        <p:nvSpPr>
          <p:cNvPr id="2" name="Rectangle 1"/>
          <p:cNvSpPr/>
          <p:nvPr/>
        </p:nvSpPr>
        <p:spPr>
          <a:xfrm>
            <a:off x="419100" y="2678837"/>
            <a:ext cx="6096000" cy="1754326"/>
          </a:xfrm>
          <a:prstGeom prst="rect">
            <a:avLst/>
          </a:prstGeom>
        </p:spPr>
        <p:txBody>
          <a:bodyPr>
            <a:spAutoFit/>
          </a:bodyPr>
          <a:lstStyle/>
          <a:p>
            <a:r>
              <a:rPr lang="en-GB" b="1" i="1" dirty="0">
                <a:solidFill>
                  <a:srgbClr val="FF0000"/>
                </a:solidFill>
                <a:latin typeface="Arial" panose="020B0604020202020204" pitchFamily="34" charset="0"/>
              </a:rPr>
              <a:t>Learner</a:t>
            </a:r>
            <a:r>
              <a:rPr lang="en-GB" dirty="0">
                <a:solidFill>
                  <a:srgbClr val="000000"/>
                </a:solidFill>
                <a:latin typeface="Arial" panose="020B0604020202020204" pitchFamily="34" charset="0"/>
              </a:rPr>
              <a:t>: The total subject matter of educational psychology primarily revolves around</a:t>
            </a:r>
          </a:p>
          <a:p>
            <a:r>
              <a:rPr lang="en-GB" dirty="0">
                <a:solidFill>
                  <a:srgbClr val="000000"/>
                </a:solidFill>
                <a:latin typeface="Arial" panose="020B0604020202020204" pitchFamily="34" charset="0"/>
              </a:rPr>
              <a:t>this factor-learner. This subject of the subject acquaints us with the need of knowing the</a:t>
            </a:r>
          </a:p>
          <a:p>
            <a:r>
              <a:rPr lang="en-GB" dirty="0">
                <a:solidFill>
                  <a:srgbClr val="000000"/>
                </a:solidFill>
                <a:latin typeface="Arial" panose="020B0604020202020204" pitchFamily="34" charset="0"/>
              </a:rPr>
              <a:t>learner and deals with the learner and deals with the techniques of knowing him well.</a:t>
            </a:r>
            <a:endParaRPr lang="en-GB" dirty="0"/>
          </a:p>
        </p:txBody>
      </p:sp>
    </p:spTree>
    <p:extLst>
      <p:ext uri="{BB962C8B-B14F-4D97-AF65-F5344CB8AC3E}">
        <p14:creationId xmlns:p14="http://schemas.microsoft.com/office/powerpoint/2010/main" val="321317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herry Blossom 16x9">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0001117.potx" id="{A8D831F9-2DA4-4700-B230-431725864604}" vid="{ED9A2A59-32A4-4461-8593-D9E87F204B18}"/>
    </a:ext>
  </a:extLst>
</a:theme>
</file>

<file path=ppt/theme/theme2.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erryBlossom">
      <a:dk1>
        <a:srgbClr val="595959"/>
      </a:dk1>
      <a:lt1>
        <a:sysClr val="window" lastClr="FFFFFF"/>
      </a:lt1>
      <a:dk2>
        <a:srgbClr val="000000"/>
      </a:dk2>
      <a:lt2>
        <a:srgbClr val="F6F7E4"/>
      </a:lt2>
      <a:accent1>
        <a:srgbClr val="C44475"/>
      </a:accent1>
      <a:accent2>
        <a:srgbClr val="FA906A"/>
      </a:accent2>
      <a:accent3>
        <a:srgbClr val="FCB268"/>
      </a:accent3>
      <a:accent4>
        <a:srgbClr val="DB6B70"/>
      </a:accent4>
      <a:accent5>
        <a:srgbClr val="D680A5"/>
      </a:accent5>
      <a:accent6>
        <a:srgbClr val="BA7362"/>
      </a:accent6>
      <a:hlink>
        <a:srgbClr val="DB6B70"/>
      </a:hlink>
      <a:folHlink>
        <a:srgbClr val="969696"/>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Cherry blossom nature presentation (widescreen)</Template>
  <TotalTime>298</TotalTime>
  <Words>740</Words>
  <Application>Microsoft Office PowerPoint</Application>
  <PresentationFormat>Widescreen</PresentationFormat>
  <Paragraphs>53</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Cambria</vt:lpstr>
      <vt:lpstr>Wingdings</vt:lpstr>
      <vt:lpstr>Cherry Blossom 16x9</vt:lpstr>
      <vt:lpstr>Educational Psychology</vt:lpstr>
      <vt:lpstr>INTRODUCTION OF PSYCHOLOGY</vt:lpstr>
      <vt:lpstr>  INTRODUCTION OF EDUCATIONAL PSYCHOLOGY</vt:lpstr>
      <vt:lpstr>EDUCATION AND EDUCATIONAL PSYCHOLOGY</vt:lpstr>
      <vt:lpstr>PowerPoint Presentation</vt:lpstr>
      <vt:lpstr>     NATURE OF EDUCATIONAL PSYCHOLOGY  Its nature is scientific since it has been accepted that it is a science of education. The relationship between education and education psychology also throws light on its nature. We can summaries the nature of educational psychology in following ways. I-By applying the principles and techniques of psychology, it tries to study the behaviour and experiences of the pupils. II- Education Psychology limits its study to the behaviour of the pupils(learner) in relation to educational environment. III- It gives the necessary knowledge and skill(technical guidance) for giving education to the pupils in a satisfactory way. IV- It is applied positive science. V- Educational Psychology is not a perfect science. VI- It employs scientific methods and adopts scientific approach to study the behaviour of an individual in educational environment . Therefore, it is proper to call its nature as scientific.   </vt:lpstr>
      <vt:lpstr>Educational Psychology some basic problems to solve………</vt:lpstr>
      <vt:lpstr>How can Educational Psychology solve the problems of Education</vt:lpstr>
      <vt:lpstr>Factor indicate the scope of educational Psychology</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Models of Professional Development</dc:title>
  <dc:creator>Microsoft account</dc:creator>
  <cp:lastModifiedBy>khalid sohaib</cp:lastModifiedBy>
  <cp:revision>29</cp:revision>
  <dcterms:created xsi:type="dcterms:W3CDTF">2020-07-07T05:38:40Z</dcterms:created>
  <dcterms:modified xsi:type="dcterms:W3CDTF">2020-10-12T12:57:47Z</dcterms:modified>
</cp:coreProperties>
</file>