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B8BF50-04A4-4F59-8E16-28164FC171C9}"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811238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B8BF50-04A4-4F59-8E16-28164FC171C9}"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511223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B8BF50-04A4-4F59-8E16-28164FC171C9}"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73202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B8BF50-04A4-4F59-8E16-28164FC171C9}"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630313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B8BF50-04A4-4F59-8E16-28164FC171C9}"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19463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B8BF50-04A4-4F59-8E16-28164FC171C9}"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1210560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B8BF50-04A4-4F59-8E16-28164FC171C9}" type="datetimeFigureOut">
              <a:rPr lang="en-US" smtClean="0"/>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3068114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B8BF50-04A4-4F59-8E16-28164FC171C9}" type="datetimeFigureOut">
              <a:rPr lang="en-US" smtClean="0"/>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726989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B8BF50-04A4-4F59-8E16-28164FC171C9}" type="datetimeFigureOut">
              <a:rPr lang="en-US" smtClean="0"/>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2377891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B8BF50-04A4-4F59-8E16-28164FC171C9}"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389495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B8BF50-04A4-4F59-8E16-28164FC171C9}"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0F4EB7-5E22-4897-BE6F-C97C5932E835}" type="slidenum">
              <a:rPr lang="en-US" smtClean="0"/>
              <a:t>‹#›</a:t>
            </a:fld>
            <a:endParaRPr lang="en-US"/>
          </a:p>
        </p:txBody>
      </p:sp>
    </p:spTree>
    <p:extLst>
      <p:ext uri="{BB962C8B-B14F-4D97-AF65-F5344CB8AC3E}">
        <p14:creationId xmlns:p14="http://schemas.microsoft.com/office/powerpoint/2010/main" val="503949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B8BF50-04A4-4F59-8E16-28164FC171C9}" type="datetimeFigureOut">
              <a:rPr lang="en-US" smtClean="0"/>
              <a:t>4/3/2020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0F4EB7-5E22-4897-BE6F-C97C5932E835}" type="slidenum">
              <a:rPr lang="en-US" smtClean="0"/>
              <a:t>‹#›</a:t>
            </a:fld>
            <a:endParaRPr lang="en-US"/>
          </a:p>
        </p:txBody>
      </p:sp>
    </p:spTree>
    <p:extLst>
      <p:ext uri="{BB962C8B-B14F-4D97-AF65-F5344CB8AC3E}">
        <p14:creationId xmlns:p14="http://schemas.microsoft.com/office/powerpoint/2010/main" val="3338092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Statistics</a:t>
            </a:r>
          </a:p>
          <a:p>
            <a:r>
              <a:rPr lang="en-US" sz="3200" dirty="0" smtClean="0">
                <a:latin typeface="Times New Roman" pitchFamily="18" charset="0"/>
                <a:cs typeface="Times New Roman" pitchFamily="18" charset="0"/>
              </a:rPr>
              <a:t>Class:	BS 4</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(Social Work)</a:t>
            </a:r>
          </a:p>
          <a:p>
            <a:r>
              <a:rPr lang="en-US" sz="3200" dirty="0" smtClean="0">
                <a:latin typeface="Times New Roman" pitchFamily="18" charset="0"/>
                <a:cs typeface="Times New Roman" pitchFamily="18" charset="0"/>
              </a:rPr>
              <a:t>Lecture:	3</a:t>
            </a:r>
            <a:r>
              <a:rPr lang="en-US" sz="3200" baseline="30000" dirty="0" smtClean="0">
                <a:latin typeface="Times New Roman" pitchFamily="18" charset="0"/>
                <a:cs typeface="Times New Roman" pitchFamily="18" charset="0"/>
              </a:rPr>
              <a:t>rd</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Statistical Inference</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373965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06339"/>
            <a:ext cx="8686800" cy="2616101"/>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Statistical Inference</a:t>
            </a:r>
          </a:p>
          <a:p>
            <a:pPr algn="just"/>
            <a:r>
              <a:rPr lang="en-US" sz="2000" dirty="0" smtClean="0">
                <a:latin typeface="Times New Roman" pitchFamily="18" charset="0"/>
                <a:cs typeface="Times New Roman" pitchFamily="18" charset="0"/>
              </a:rPr>
              <a:t>	The information gained from the sample data is used to reach some conclusions about the characteristics of the population. This process is called statistical inference. </a:t>
            </a:r>
          </a:p>
          <a:p>
            <a:pPr algn="just"/>
            <a:r>
              <a:rPr lang="en-US" sz="2000" dirty="0" smtClean="0">
                <a:latin typeface="Times New Roman" pitchFamily="18" charset="0"/>
                <a:cs typeface="Times New Roman" pitchFamily="18" charset="0"/>
              </a:rPr>
              <a:t>There are two approaches of statistical inference namely</a:t>
            </a:r>
          </a:p>
          <a:p>
            <a:pPr marL="400050" indent="-400050" algn="just">
              <a:buAutoNum type="romanLcParenR"/>
            </a:pPr>
            <a:r>
              <a:rPr lang="en-US" sz="2000" dirty="0" smtClean="0">
                <a:latin typeface="Times New Roman" pitchFamily="18" charset="0"/>
                <a:cs typeface="Times New Roman" pitchFamily="18" charset="0"/>
              </a:rPr>
              <a:t>Estimation of parameter</a:t>
            </a:r>
          </a:p>
          <a:p>
            <a:pPr marL="400050" indent="-400050" algn="just">
              <a:buAutoNum type="romanLcParenR"/>
            </a:pPr>
            <a:r>
              <a:rPr lang="en-US" sz="2000" dirty="0" smtClean="0">
                <a:latin typeface="Times New Roman" pitchFamily="18" charset="0"/>
                <a:cs typeface="Times New Roman" pitchFamily="18" charset="0"/>
              </a:rPr>
              <a:t>Hypothesis Testing or testing of hypothesis</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57218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04800"/>
                <a:ext cx="8686800" cy="5233036"/>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1. Estimation of Parameter</a:t>
                </a:r>
              </a:p>
              <a:p>
                <a:pPr algn="just"/>
                <a:r>
                  <a:rPr lang="en-US" sz="2000" dirty="0" smtClean="0">
                    <a:latin typeface="Times New Roman" pitchFamily="18" charset="0"/>
                    <a:cs typeface="Times New Roman" pitchFamily="18" charset="0"/>
                  </a:rPr>
                  <a:t>	Statistical inference about the unknown value of the population parameter is called estimation of parameter. Suppose we are interested to know the average life of tires of a certain firm. This means we want an estimate of something which is not known to us. So it is the problem of estimation.</a:t>
                </a:r>
              </a:p>
              <a:p>
                <a:pPr algn="just"/>
                <a:r>
                  <a:rPr lang="en-US" sz="2000" b="1" dirty="0" smtClean="0">
                    <a:latin typeface="Times New Roman" pitchFamily="18" charset="0"/>
                    <a:cs typeface="Times New Roman" pitchFamily="18" charset="0"/>
                  </a:rPr>
                  <a:t>Important Terms</a:t>
                </a:r>
              </a:p>
              <a:p>
                <a:pPr algn="just"/>
                <a:r>
                  <a:rPr lang="en-US" sz="2000" b="1" dirty="0" smtClean="0">
                    <a:latin typeface="Times New Roman" pitchFamily="18" charset="0"/>
                    <a:cs typeface="Times New Roman" pitchFamily="18" charset="0"/>
                  </a:rPr>
                  <a:t>i) Estimate</a:t>
                </a:r>
              </a:p>
              <a:p>
                <a:pPr algn="just"/>
                <a:r>
                  <a:rPr lang="en-US" sz="2000" dirty="0" smtClean="0">
                    <a:latin typeface="Times New Roman" pitchFamily="18" charset="0"/>
                    <a:cs typeface="Times New Roman" pitchFamily="18" charset="0"/>
                  </a:rPr>
                  <a:t>An estimate is the numerical value calculated from the sample data. For example </a:t>
                </a:r>
                <a14:m>
                  <m:oMath xmlns:m="http://schemas.openxmlformats.org/officeDocument/2006/math">
                    <m:acc>
                      <m:accPr>
                        <m:chr m:val="̅"/>
                        <m:ctrlPr>
                          <a:rPr lang="en-US" sz="2000" i="1" smtClean="0">
                            <a:latin typeface="Cambria Math"/>
                          </a:rPr>
                        </m:ctrlPr>
                      </m:accPr>
                      <m:e>
                        <m:r>
                          <a:rPr lang="en-US" sz="2000" b="0" i="1" smtClean="0">
                            <a:latin typeface="Cambria Math"/>
                          </a:rPr>
                          <m:t>𝑋</m:t>
                        </m:r>
                      </m:e>
                    </m:acc>
                  </m:oMath>
                </a14:m>
                <a:r>
                  <a:rPr lang="en-US" sz="2000" dirty="0" smtClean="0">
                    <a:latin typeface="Times New Roman" pitchFamily="18" charset="0"/>
                    <a:cs typeface="Times New Roman" pitchFamily="18" charset="0"/>
                  </a:rPr>
                  <a:t> is the estimate of population mean </a:t>
                </a:r>
                <a:r>
                  <a:rPr lang="el-GR" sz="2000" dirty="0" smtClean="0">
                    <a:latin typeface="Times New Roman" pitchFamily="18" charset="0"/>
                    <a:cs typeface="Times New Roman" pitchFamily="18" charset="0"/>
                  </a:rPr>
                  <a:t>μ</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2) Estimator</a:t>
                </a:r>
              </a:p>
              <a:p>
                <a:pPr algn="just"/>
                <a:r>
                  <a:rPr lang="en-US" sz="2000" dirty="0" smtClean="0">
                    <a:latin typeface="Times New Roman" pitchFamily="18" charset="0"/>
                    <a:cs typeface="Times New Roman" pitchFamily="18" charset="0"/>
                  </a:rPr>
                  <a:t>An estimator is rule or formula that tells how to calculate an estimate based on the measurement contained in a sample. For example </a:t>
                </a:r>
                <a14:m>
                  <m:oMath xmlns:m="http://schemas.openxmlformats.org/officeDocument/2006/math">
                    <m:acc>
                      <m:accPr>
                        <m:chr m:val="̅"/>
                        <m:ctrlPr>
                          <a:rPr lang="en-US" sz="2000" i="1" smtClean="0">
                            <a:latin typeface="Cambria Math"/>
                            <a:cs typeface="Times New Roman" pitchFamily="18" charset="0"/>
                          </a:rPr>
                        </m:ctrlPr>
                      </m:accPr>
                      <m:e>
                        <m:r>
                          <a:rPr lang="en-US" sz="2000" b="0" i="1" smtClean="0">
                            <a:latin typeface="Cambria Math"/>
                            <a:cs typeface="Times New Roman" pitchFamily="18" charset="0"/>
                          </a:rPr>
                          <m:t>𝑋</m:t>
                        </m:r>
                      </m:e>
                    </m:acc>
                    <m:r>
                      <a:rPr lang="en-US" sz="2000" b="0" i="1" smtClean="0">
                        <a:latin typeface="Cambria Math"/>
                        <a:cs typeface="Times New Roman" pitchFamily="18" charset="0"/>
                      </a:rPr>
                      <m:t>=</m:t>
                    </m:r>
                    <m:f>
                      <m:fPr>
                        <m:ctrlPr>
                          <a:rPr lang="en-US" sz="2000" b="0" i="1" smtClean="0">
                            <a:latin typeface="Cambria Math"/>
                            <a:cs typeface="Times New Roman" pitchFamily="18" charset="0"/>
                          </a:rPr>
                        </m:ctrlPr>
                      </m:fPr>
                      <m:num>
                        <m:nary>
                          <m:naryPr>
                            <m:chr m:val="∑"/>
                            <m:subHide m:val="on"/>
                            <m:supHide m:val="on"/>
                            <m:ctrlPr>
                              <a:rPr lang="en-US" sz="2000" b="0" i="1" smtClean="0">
                                <a:latin typeface="Cambria Math"/>
                                <a:cs typeface="Times New Roman" pitchFamily="18" charset="0"/>
                              </a:rPr>
                            </m:ctrlPr>
                          </m:naryPr>
                          <m:sub/>
                          <m:sup/>
                          <m:e>
                            <m:r>
                              <a:rPr lang="en-US" sz="2000" b="0" i="1" smtClean="0">
                                <a:latin typeface="Cambria Math"/>
                                <a:cs typeface="Times New Roman" pitchFamily="18" charset="0"/>
                              </a:rPr>
                              <m:t>𝑋</m:t>
                            </m:r>
                          </m:e>
                        </m:nary>
                      </m:num>
                      <m:den>
                        <m:r>
                          <a:rPr lang="en-US" sz="2000" b="0" i="1" smtClean="0">
                            <a:latin typeface="Cambria Math"/>
                            <a:cs typeface="Times New Roman" pitchFamily="18" charset="0"/>
                          </a:rPr>
                          <m:t>𝑛</m:t>
                        </m:r>
                      </m:den>
                    </m:f>
                  </m:oMath>
                </a14:m>
                <a:r>
                  <a:rPr lang="en-US" sz="2000" dirty="0" smtClean="0">
                    <a:latin typeface="Times New Roman" pitchFamily="18" charset="0"/>
                    <a:cs typeface="Times New Roman" pitchFamily="18" charset="0"/>
                  </a:rPr>
                  <a:t> is the estimator.</a:t>
                </a:r>
              </a:p>
              <a:p>
                <a:pPr algn="just"/>
                <a:r>
                  <a:rPr lang="en-US" sz="2000" b="1" dirty="0" smtClean="0">
                    <a:latin typeface="Times New Roman" pitchFamily="18" charset="0"/>
                    <a:cs typeface="Times New Roman" pitchFamily="18" charset="0"/>
                  </a:rPr>
                  <a:t>3) Estimation</a:t>
                </a:r>
              </a:p>
              <a:p>
                <a:pPr algn="just"/>
                <a:r>
                  <a:rPr lang="en-US" sz="2000" dirty="0" smtClean="0">
                    <a:latin typeface="Times New Roman" pitchFamily="18" charset="0"/>
                    <a:cs typeface="Times New Roman" pitchFamily="18" charset="0"/>
                  </a:rPr>
                  <a:t>Estimation is the process by which we get information about the unknown value of population parameter by using sample values.</a:t>
                </a:r>
              </a:p>
              <a:p>
                <a:pPr algn="just"/>
                <a:endParaRPr lang="en-US" sz="2000" dirty="0" smtClean="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04800"/>
                <a:ext cx="8686800" cy="5233036"/>
              </a:xfrm>
              <a:prstGeom prst="rect">
                <a:avLst/>
              </a:prstGeom>
              <a:blipFill rotWithShape="1">
                <a:blip r:embed="rId2"/>
                <a:stretch>
                  <a:fillRect l="-1123" t="-932" r="-2877"/>
                </a:stretch>
              </a:blipFill>
            </p:spPr>
            <p:txBody>
              <a:bodyPr/>
              <a:lstStyle/>
              <a:p>
                <a:r>
                  <a:rPr lang="en-US">
                    <a:noFill/>
                  </a:rPr>
                  <a:t> </a:t>
                </a:r>
              </a:p>
            </p:txBody>
          </p:sp>
        </mc:Fallback>
      </mc:AlternateContent>
    </p:spTree>
    <p:extLst>
      <p:ext uri="{BB962C8B-B14F-4D97-AF65-F5344CB8AC3E}">
        <p14:creationId xmlns:p14="http://schemas.microsoft.com/office/powerpoint/2010/main" val="1347882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230832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estimation</a:t>
            </a:r>
          </a:p>
          <a:p>
            <a:pPr algn="just"/>
            <a:r>
              <a:rPr lang="en-US" sz="2000" b="1" dirty="0" smtClean="0">
                <a:latin typeface="Times New Roman" pitchFamily="18" charset="0"/>
                <a:cs typeface="Times New Roman" pitchFamily="18" charset="0"/>
              </a:rPr>
              <a:t>1. Point estimation</a:t>
            </a:r>
          </a:p>
          <a:p>
            <a:pPr algn="just"/>
            <a:r>
              <a:rPr lang="en-US" sz="2000" dirty="0" smtClean="0">
                <a:latin typeface="Times New Roman" pitchFamily="18" charset="0"/>
                <a:cs typeface="Times New Roman" pitchFamily="18" charset="0"/>
              </a:rPr>
              <a:t>	A point estimation is a process in which estimate is number representing an estimate of the population parameter based on sample.</a:t>
            </a:r>
          </a:p>
          <a:p>
            <a:pPr algn="just"/>
            <a:r>
              <a:rPr lang="en-US" sz="2000" b="1" dirty="0" smtClean="0">
                <a:latin typeface="Times New Roman" pitchFamily="18" charset="0"/>
                <a:cs typeface="Times New Roman" pitchFamily="18" charset="0"/>
              </a:rPr>
              <a:t>2. Interval Estimation</a:t>
            </a:r>
          </a:p>
          <a:p>
            <a:pPr algn="just"/>
            <a:r>
              <a:rPr lang="en-US" sz="2000" dirty="0" smtClean="0">
                <a:latin typeface="Times New Roman" pitchFamily="18" charset="0"/>
                <a:cs typeface="Times New Roman" pitchFamily="18" charset="0"/>
              </a:rPr>
              <a:t>	An interval estimation is a process in which estimate is the range of values within which the value of the parameter is expected to lie.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754532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5693866"/>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Testing of hypothesis</a:t>
            </a:r>
          </a:p>
          <a:p>
            <a:pPr algn="just"/>
            <a:r>
              <a:rPr lang="en-US" sz="2000" dirty="0" smtClean="0">
                <a:latin typeface="Times New Roman" pitchFamily="18" charset="0"/>
                <a:cs typeface="Times New Roman" pitchFamily="18" charset="0"/>
              </a:rPr>
              <a:t>	Hypothesis testing is a process which is used to check the validity of a statement about a population parameter.</a:t>
            </a:r>
          </a:p>
          <a:p>
            <a:pPr algn="just"/>
            <a:r>
              <a:rPr lang="en-US" sz="2000" b="1" dirty="0" smtClean="0">
                <a:latin typeface="Times New Roman" pitchFamily="18" charset="0"/>
                <a:cs typeface="Times New Roman" pitchFamily="18" charset="0"/>
              </a:rPr>
              <a:t>What is hypothesis?</a:t>
            </a:r>
          </a:p>
          <a:p>
            <a:pPr algn="just"/>
            <a:r>
              <a:rPr lang="en-US" sz="2000" dirty="0" smtClean="0">
                <a:latin typeface="Times New Roman" pitchFamily="18" charset="0"/>
                <a:cs typeface="Times New Roman" pitchFamily="18" charset="0"/>
              </a:rPr>
              <a:t>	A statement about the population parameter developed for the purpose of testing.</a:t>
            </a:r>
          </a:p>
          <a:p>
            <a:pPr algn="just"/>
            <a:r>
              <a:rPr lang="en-US" sz="2000" b="1" dirty="0" smtClean="0">
                <a:latin typeface="Times New Roman" pitchFamily="18" charset="0"/>
                <a:cs typeface="Times New Roman" pitchFamily="18" charset="0"/>
              </a:rPr>
              <a:t>Types of hypothesis</a:t>
            </a:r>
          </a:p>
          <a:p>
            <a:pPr algn="just"/>
            <a:r>
              <a:rPr lang="en-US" sz="2000" b="1" dirty="0" smtClean="0">
                <a:latin typeface="Times New Roman" pitchFamily="18" charset="0"/>
                <a:cs typeface="Times New Roman" pitchFamily="18" charset="0"/>
              </a:rPr>
              <a:t>1. Statistical hypothesis</a:t>
            </a:r>
          </a:p>
          <a:p>
            <a:pPr algn="just"/>
            <a:r>
              <a:rPr lang="en-US" sz="2000" dirty="0" smtClean="0">
                <a:latin typeface="Times New Roman" pitchFamily="18" charset="0"/>
                <a:cs typeface="Times New Roman" pitchFamily="18" charset="0"/>
              </a:rPr>
              <a:t>	A statistical hypothesis is statement about the numerical value of a population parameter.</a:t>
            </a:r>
          </a:p>
          <a:p>
            <a:pPr algn="just"/>
            <a:r>
              <a:rPr lang="en-US" sz="2000" b="1" dirty="0" smtClean="0">
                <a:latin typeface="Times New Roman" pitchFamily="18" charset="0"/>
                <a:cs typeface="Times New Roman" pitchFamily="18" charset="0"/>
              </a:rPr>
              <a:t>2. Null hypothesis</a:t>
            </a:r>
          </a:p>
          <a:p>
            <a:pPr algn="just"/>
            <a:r>
              <a:rPr lang="en-US" sz="2000" dirty="0" smtClean="0">
                <a:latin typeface="Times New Roman" pitchFamily="18" charset="0"/>
                <a:cs typeface="Times New Roman" pitchFamily="18" charset="0"/>
              </a:rPr>
              <a:t>	A null hypothesis is any hypothesis which is tested for possible rejection or acceptance under the assumption that it is true.</a:t>
            </a:r>
          </a:p>
          <a:p>
            <a:pPr algn="just"/>
            <a:r>
              <a:rPr lang="en-US" sz="2000" b="1" dirty="0" smtClean="0">
                <a:latin typeface="Times New Roman" pitchFamily="18" charset="0"/>
                <a:cs typeface="Times New Roman" pitchFamily="18" charset="0"/>
              </a:rPr>
              <a:t>3. Alternative hypothesis</a:t>
            </a:r>
          </a:p>
          <a:p>
            <a:pPr algn="just"/>
            <a:r>
              <a:rPr lang="en-US" sz="2000" dirty="0" smtClean="0">
                <a:latin typeface="Times New Roman" pitchFamily="18" charset="0"/>
                <a:cs typeface="Times New Roman" pitchFamily="18" charset="0"/>
              </a:rPr>
              <a:t>	A statement that specifying that the population parameter is some value other than the one specified under null hypothesis.</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500782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292387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Procedure for hypothesis testing</a:t>
            </a:r>
          </a:p>
          <a:p>
            <a:pPr algn="just"/>
            <a:r>
              <a:rPr lang="en-US" sz="2000" dirty="0" smtClean="0">
                <a:latin typeface="Times New Roman" pitchFamily="18" charset="0"/>
                <a:cs typeface="Times New Roman" pitchFamily="18" charset="0"/>
              </a:rPr>
              <a:t>	To perform any kind of statistical analysis for testing of hypothesis the following six steps are the base of every study. These steps are known as the procedure of hypothesis testing. These are as follows.</a:t>
            </a:r>
          </a:p>
          <a:p>
            <a:pPr algn="just"/>
            <a:r>
              <a:rPr lang="en-US" sz="2000" b="1" dirty="0" smtClean="0">
                <a:latin typeface="Times New Roman" pitchFamily="18" charset="0"/>
                <a:cs typeface="Times New Roman" pitchFamily="18" charset="0"/>
              </a:rPr>
              <a:t>1. Formulating the null and alternative hypothesis</a:t>
            </a:r>
          </a:p>
          <a:p>
            <a:pPr algn="just"/>
            <a:r>
              <a:rPr lang="en-US" sz="2000" dirty="0" smtClean="0">
                <a:latin typeface="Times New Roman" pitchFamily="18" charset="0"/>
                <a:cs typeface="Times New Roman" pitchFamily="18" charset="0"/>
              </a:rPr>
              <a:t>	The first step in hypothesis testing is to identify the problem and decide on the statements, that which statement can be a null hypothesis and which can be the alternative. Notationaly null and alternative hypothesis can be represented as</a:t>
            </a:r>
          </a:p>
          <a:p>
            <a:pPr algn="just"/>
            <a:endParaRPr lang="en-US" sz="2000" dirty="0" smtClean="0">
              <a:latin typeface="Times New Roman" pitchFamily="18" charset="0"/>
              <a:cs typeface="Times New Roman" pitchFamily="18" charset="0"/>
            </a:endParaRPr>
          </a:p>
        </p:txBody>
      </p:sp>
      <mc:AlternateContent xmlns:mc="http://schemas.openxmlformats.org/markup-compatibility/2006">
        <mc:Choice xmlns:a14="http://schemas.microsoft.com/office/drawing/2010/main" Requires="a14">
          <p:graphicFrame>
            <p:nvGraphicFramePr>
              <p:cNvPr id="3" name="Table 2"/>
              <p:cNvGraphicFramePr>
                <a:graphicFrameLocks noGrp="1"/>
              </p:cNvGraphicFramePr>
              <p:nvPr>
                <p:extLst>
                  <p:ext uri="{D42A27DB-BD31-4B8C-83A1-F6EECF244321}">
                    <p14:modId xmlns:p14="http://schemas.microsoft.com/office/powerpoint/2010/main" val="3869857863"/>
                  </p:ext>
                </p:extLst>
              </p:nvPr>
            </p:nvGraphicFramePr>
            <p:xfrm>
              <a:off x="1371600" y="3048000"/>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dirty="0" smtClean="0">
                              <a:latin typeface="Times New Roman" pitchFamily="18" charset="0"/>
                              <a:cs typeface="Times New Roman" pitchFamily="18" charset="0"/>
                            </a:rPr>
                            <a:t>Null hypothesis</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Alternative hypothesis</a:t>
                          </a:r>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𝐻</m:t>
                                    </m:r>
                                  </m:e>
                                  <m:sub>
                                    <m:r>
                                      <a:rPr lang="en-US" b="0" i="1" smtClean="0">
                                        <a:latin typeface="Cambria Math"/>
                                      </a:rPr>
                                      <m:t>0</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𝐻</m:t>
                                    </m:r>
                                  </m:e>
                                  <m:sub>
                                    <m:r>
                                      <a:rPr lang="en-US" b="0" i="1" smtClean="0">
                                        <a:latin typeface="Cambria Math"/>
                                      </a:rPr>
                                      <m:t>0</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&gt;</m:t>
                                </m:r>
                                <m:sSub>
                                  <m:sSubPr>
                                    <m:ctrlPr>
                                      <a:rPr lang="en-US" b="0" i="1" smtClean="0">
                                        <a:latin typeface="Cambria Math"/>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𝐻</m:t>
                                    </m:r>
                                  </m:e>
                                  <m:sub>
                                    <m:r>
                                      <a:rPr lang="en-US" b="0" i="1" smtClean="0">
                                        <a:latin typeface="Cambria Math"/>
                                      </a:rPr>
                                      <m:t>0</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&lt;</m:t>
                                </m:r>
                                <m:sSub>
                                  <m:sSubPr>
                                    <m:ctrlPr>
                                      <a:rPr lang="en-US" b="0" i="1" smtClean="0">
                                        <a:latin typeface="Cambria Math"/>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r>
                </a:tbl>
              </a:graphicData>
            </a:graphic>
          </p:graphicFrame>
        </mc:Choice>
        <mc:Fallback>
          <p:graphicFrame>
            <p:nvGraphicFramePr>
              <p:cNvPr id="3" name="Table 2"/>
              <p:cNvGraphicFramePr>
                <a:graphicFrameLocks noGrp="1"/>
              </p:cNvGraphicFramePr>
              <p:nvPr>
                <p:extLst>
                  <p:ext uri="{D42A27DB-BD31-4B8C-83A1-F6EECF244321}">
                    <p14:modId xmlns:p14="http://schemas.microsoft.com/office/powerpoint/2010/main" val="3869857863"/>
                  </p:ext>
                </p:extLst>
              </p:nvPr>
            </p:nvGraphicFramePr>
            <p:xfrm>
              <a:off x="1371600" y="3048000"/>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dirty="0" smtClean="0">
                              <a:latin typeface="Times New Roman" pitchFamily="18" charset="0"/>
                              <a:cs typeface="Times New Roman" pitchFamily="18" charset="0"/>
                            </a:rPr>
                            <a:t>Null hypothesis</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Alternative hypothesis</a:t>
                          </a:r>
                          <a:endParaRPr lang="en-US" dirty="0">
                            <a:latin typeface="Times New Roman" pitchFamily="18" charset="0"/>
                            <a:cs typeface="Times New Roman" pitchFamily="18" charset="0"/>
                          </a:endParaRPr>
                        </a:p>
                      </a:txBody>
                      <a:tcPr/>
                    </a:tc>
                  </a:tr>
                  <a:tr h="370840">
                    <a:tc>
                      <a:txBody>
                        <a:bodyPr/>
                        <a:lstStyle/>
                        <a:p>
                          <a:endParaRPr lang="en-US"/>
                        </a:p>
                      </a:txBody>
                      <a:tcPr>
                        <a:blipFill rotWithShape="1">
                          <a:blip r:embed="rId2"/>
                          <a:stretch>
                            <a:fillRect t="-108197" r="-100000" b="-200000"/>
                          </a:stretch>
                        </a:blipFill>
                      </a:tcPr>
                    </a:tc>
                    <a:tc>
                      <a:txBody>
                        <a:bodyPr/>
                        <a:lstStyle/>
                        <a:p>
                          <a:endParaRPr lang="en-US"/>
                        </a:p>
                      </a:txBody>
                      <a:tcPr>
                        <a:blipFill rotWithShape="1">
                          <a:blip r:embed="rId2"/>
                          <a:stretch>
                            <a:fillRect l="-100000" t="-108197" b="-200000"/>
                          </a:stretch>
                        </a:blipFill>
                      </a:tcPr>
                    </a:tc>
                  </a:tr>
                  <a:tr h="370840">
                    <a:tc>
                      <a:txBody>
                        <a:bodyPr/>
                        <a:lstStyle/>
                        <a:p>
                          <a:endParaRPr lang="en-US"/>
                        </a:p>
                      </a:txBody>
                      <a:tcPr>
                        <a:blipFill rotWithShape="1">
                          <a:blip r:embed="rId2"/>
                          <a:stretch>
                            <a:fillRect t="-211667" r="-100000" b="-103333"/>
                          </a:stretch>
                        </a:blipFill>
                      </a:tcPr>
                    </a:tc>
                    <a:tc>
                      <a:txBody>
                        <a:bodyPr/>
                        <a:lstStyle/>
                        <a:p>
                          <a:endParaRPr lang="en-US"/>
                        </a:p>
                      </a:txBody>
                      <a:tcPr>
                        <a:blipFill rotWithShape="1">
                          <a:blip r:embed="rId2"/>
                          <a:stretch>
                            <a:fillRect l="-100000" t="-211667" b="-103333"/>
                          </a:stretch>
                        </a:blipFill>
                      </a:tcPr>
                    </a:tc>
                  </a:tr>
                  <a:tr h="370840">
                    <a:tc>
                      <a:txBody>
                        <a:bodyPr/>
                        <a:lstStyle/>
                        <a:p>
                          <a:endParaRPr lang="en-US"/>
                        </a:p>
                      </a:txBody>
                      <a:tcPr>
                        <a:blipFill rotWithShape="1">
                          <a:blip r:embed="rId2"/>
                          <a:stretch>
                            <a:fillRect t="-306557" r="-100000" b="-1639"/>
                          </a:stretch>
                        </a:blipFill>
                      </a:tcPr>
                    </a:tc>
                    <a:tc>
                      <a:txBody>
                        <a:bodyPr/>
                        <a:lstStyle/>
                        <a:p>
                          <a:endParaRPr lang="en-US"/>
                        </a:p>
                      </a:txBody>
                      <a:tcPr>
                        <a:blipFill rotWithShape="1">
                          <a:blip r:embed="rId2"/>
                          <a:stretch>
                            <a:fillRect l="-100000" t="-306557" b="-1639"/>
                          </a:stretch>
                        </a:blipFill>
                      </a:tcPr>
                    </a:tc>
                  </a:tr>
                </a:tbl>
              </a:graphicData>
            </a:graphic>
          </p:graphicFrame>
        </mc:Fallback>
      </mc:AlternateContent>
      <mc:AlternateContent xmlns:mc="http://schemas.openxmlformats.org/markup-compatibility/2006" xmlns:a14="http://schemas.microsoft.com/office/drawing/2010/main">
        <mc:Choice Requires="a14">
          <p:sp>
            <p:nvSpPr>
              <p:cNvPr id="4" name="TextBox 3"/>
              <p:cNvSpPr txBox="1"/>
              <p:nvPr/>
            </p:nvSpPr>
            <p:spPr>
              <a:xfrm>
                <a:off x="685800" y="4800600"/>
                <a:ext cx="7924800" cy="707886"/>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Where </a:t>
                </a:r>
                <a14:m>
                  <m:oMath xmlns:m="http://schemas.openxmlformats.org/officeDocument/2006/math">
                    <m:r>
                      <a:rPr lang="en-US" sz="2000" b="0" i="1" smtClean="0">
                        <a:latin typeface="Cambria Math"/>
                        <a:ea typeface="Cambria Math"/>
                      </a:rPr>
                      <m:t>𝜃</m:t>
                    </m:r>
                  </m:oMath>
                </a14:m>
                <a:r>
                  <a:rPr lang="en-US" sz="2000" dirty="0" smtClean="0">
                    <a:latin typeface="Times New Roman" pitchFamily="18" charset="0"/>
                    <a:cs typeface="Times New Roman" pitchFamily="18" charset="0"/>
                  </a:rPr>
                  <a:t> is the population parameter and  </a:t>
                </a:r>
                <a14:m>
                  <m:oMath xmlns:m="http://schemas.openxmlformats.org/officeDocument/2006/math">
                    <m:sSub>
                      <m:sSubPr>
                        <m:ctrlPr>
                          <a:rPr lang="en-US" sz="2000" i="1" smtClean="0">
                            <a:latin typeface="Cambria Math"/>
                          </a:rPr>
                        </m:ctrlPr>
                      </m:sSubPr>
                      <m:e>
                        <m:r>
                          <a:rPr lang="en-US" sz="2000" b="0" i="1" smtClean="0">
                            <a:latin typeface="Cambria Math"/>
                            <a:ea typeface="Cambria Math"/>
                          </a:rPr>
                          <m:t>𝜃</m:t>
                        </m:r>
                      </m:e>
                      <m:sub>
                        <m:r>
                          <a:rPr lang="en-US" sz="2000" b="0" i="1" smtClean="0">
                            <a:latin typeface="Cambria Math"/>
                          </a:rPr>
                          <m:t>0 </m:t>
                        </m:r>
                      </m:sub>
                    </m:sSub>
                  </m:oMath>
                </a14:m>
                <a:r>
                  <a:rPr lang="en-US" sz="2000" dirty="0" smtClean="0">
                    <a:latin typeface="Times New Roman" pitchFamily="18" charset="0"/>
                    <a:cs typeface="Times New Roman" pitchFamily="18" charset="0"/>
                  </a:rPr>
                  <a:t> is the statement about the population parameter.</a:t>
                </a:r>
                <a:endParaRPr lang="en-US" sz="2000" dirty="0">
                  <a:latin typeface="Times New Roman" pitchFamily="18" charset="0"/>
                  <a:cs typeface="Times New Roman"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685800" y="4800600"/>
                <a:ext cx="7924800" cy="707886"/>
              </a:xfrm>
              <a:prstGeom prst="rect">
                <a:avLst/>
              </a:prstGeom>
              <a:blipFill rotWithShape="1">
                <a:blip r:embed="rId3"/>
                <a:stretch>
                  <a:fillRect l="-846" t="-4310" r="-769" b="-13793"/>
                </a:stretch>
              </a:blipFill>
            </p:spPr>
            <p:txBody>
              <a:bodyPr/>
              <a:lstStyle/>
              <a:p>
                <a:r>
                  <a:rPr lang="en-US">
                    <a:noFill/>
                  </a:rPr>
                  <a:t> </a:t>
                </a:r>
              </a:p>
            </p:txBody>
          </p:sp>
        </mc:Fallback>
      </mc:AlternateContent>
    </p:spTree>
    <p:extLst>
      <p:ext uri="{BB962C8B-B14F-4D97-AF65-F5344CB8AC3E}">
        <p14:creationId xmlns:p14="http://schemas.microsoft.com/office/powerpoint/2010/main" val="268753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228600" y="381000"/>
                <a:ext cx="8686800" cy="3170099"/>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2. Level of significance</a:t>
                </a:r>
              </a:p>
              <a:p>
                <a:pPr algn="just"/>
                <a:r>
                  <a:rPr lang="en-US" sz="2000" dirty="0" smtClean="0">
                    <a:latin typeface="Times New Roman" pitchFamily="18" charset="0"/>
                    <a:cs typeface="Times New Roman" pitchFamily="18" charset="0"/>
                  </a:rPr>
                  <a:t>	It is the probability of rejecting Ho when Ho is true. It is denoted by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It makes the size of critical region</a:t>
                </a:r>
                <a:r>
                  <a:rPr lang="en-US" sz="2000" dirty="0" smtClean="0">
                    <a:latin typeface="Times New Roman" pitchFamily="18" charset="0"/>
                    <a:cs typeface="Times New Roman" pitchFamily="18" charset="0"/>
                  </a:rPr>
                  <a:t>. 1%, 5%, 10%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3. Test statistics</a:t>
                </a:r>
              </a:p>
              <a:p>
                <a:pPr algn="just"/>
                <a:r>
                  <a:rPr lang="en-US" sz="2000" dirty="0" smtClean="0">
                    <a:latin typeface="Times New Roman" pitchFamily="18" charset="0"/>
                    <a:cs typeface="Times New Roman" pitchFamily="18" charset="0"/>
                  </a:rPr>
                  <a:t>	A statistic used as a basis for deciding whether the null hypothesis should be rejected is called test statistics.</a:t>
                </a:r>
              </a:p>
              <a:p>
                <a:pPr algn="just"/>
                <a:r>
                  <a:rPr lang="en-US" sz="2000" b="1" dirty="0" smtClean="0">
                    <a:latin typeface="Times New Roman" pitchFamily="18" charset="0"/>
                    <a:cs typeface="Times New Roman" pitchFamily="18" charset="0"/>
                  </a:rPr>
                  <a:t>4. Critical region</a:t>
                </a:r>
              </a:p>
              <a:p>
                <a:pPr algn="just"/>
                <a:r>
                  <a:rPr lang="en-US" sz="2000" dirty="0" smtClean="0">
                    <a:latin typeface="Times New Roman" pitchFamily="18" charset="0"/>
                    <a:cs typeface="Times New Roman" pitchFamily="18" charset="0"/>
                  </a:rPr>
                  <a:t>	Critical region or rejection region is decided by </a:t>
                </a:r>
                <a14:m>
                  <m:oMath xmlns:m="http://schemas.openxmlformats.org/officeDocument/2006/math">
                    <m:sSub>
                      <m:sSubPr>
                        <m:ctrlPr>
                          <a:rPr lang="en-US" sz="2000" i="1" smtClean="0">
                            <a:latin typeface="Cambria Math"/>
                          </a:rPr>
                        </m:ctrlPr>
                      </m:sSubPr>
                      <m:e>
                        <m:r>
                          <a:rPr lang="en-US" sz="2000" b="0" i="1" smtClean="0">
                            <a:latin typeface="Cambria Math"/>
                          </a:rPr>
                          <m:t>𝐻</m:t>
                        </m:r>
                      </m:e>
                      <m:sub>
                        <m:r>
                          <a:rPr lang="en-US" sz="2000" b="0" i="1" smtClean="0">
                            <a:latin typeface="Cambria Math"/>
                          </a:rPr>
                          <m:t>1</m:t>
                        </m:r>
                      </m:sub>
                    </m:sSub>
                    <m:r>
                      <a:rPr lang="en-US" sz="2000" b="0" i="0" smtClean="0">
                        <a:latin typeface="Cambria Math"/>
                      </a:rPr>
                      <m:t>. </m:t>
                    </m:r>
                  </m:oMath>
                </a14:m>
                <a:r>
                  <a:rPr lang="en-US" sz="2000" dirty="0" smtClean="0">
                    <a:latin typeface="Times New Roman" pitchFamily="18" charset="0"/>
                    <a:cs typeface="Times New Roman" pitchFamily="18" charset="0"/>
                  </a:rPr>
                  <a:t>The size of critical region is equal to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228600" y="381000"/>
                <a:ext cx="8686800" cy="3170099"/>
              </a:xfrm>
              <a:prstGeom prst="rect">
                <a:avLst/>
              </a:prstGeom>
              <a:blipFill rotWithShape="1">
                <a:blip r:embed="rId2"/>
                <a:stretch>
                  <a:fillRect l="-772" t="-962" r="-70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99222516"/>
                  </p:ext>
                </p:extLst>
              </p:nvPr>
            </p:nvGraphicFramePr>
            <p:xfrm>
              <a:off x="419100" y="3429000"/>
              <a:ext cx="8305799" cy="2021840"/>
            </p:xfrm>
            <a:graphic>
              <a:graphicData uri="http://schemas.openxmlformats.org/drawingml/2006/table">
                <a:tbl>
                  <a:tblPr firstRow="1" bandRow="1">
                    <a:tableStyleId>{5C22544A-7EE6-4342-B048-85BDC9FD1C3A}</a:tableStyleId>
                  </a:tblPr>
                  <a:tblGrid>
                    <a:gridCol w="1986170"/>
                    <a:gridCol w="4109830"/>
                    <a:gridCol w="2209799"/>
                  </a:tblGrid>
                  <a:tr h="370840">
                    <a:tc>
                      <a:txBody>
                        <a:bodyPr/>
                        <a:lstStyle/>
                        <a:p>
                          <a:pPr algn="ctr"/>
                          <a:r>
                            <a:rPr lang="en-US" dirty="0" smtClean="0">
                              <a:latin typeface="Times New Roman" pitchFamily="18" charset="0"/>
                              <a:cs typeface="Times New Roman" pitchFamily="18" charset="0"/>
                            </a:rPr>
                            <a:t>Alternative hypothesis</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Critical Region</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Conclusion</a:t>
                          </a:r>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Calculated value</a:t>
                          </a:r>
                          <a:r>
                            <a:rPr lang="en-US" baseline="0" dirty="0" smtClean="0">
                              <a:latin typeface="Times New Roman" pitchFamily="18" charset="0"/>
                              <a:cs typeface="Times New Roman" pitchFamily="18" charset="0"/>
                            </a:rPr>
                            <a:t> &lt; Tabulated value and Calculated value &gt;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a:t>
                          </a:r>
                          <a:r>
                            <a:rPr lang="en-US" baseline="0" dirty="0" smtClean="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&gt;</m:t>
                                </m:r>
                                <m:sSub>
                                  <m:sSubPr>
                                    <m:ctrlPr>
                                      <a:rPr lang="en-US" b="0" i="1" smtClean="0">
                                        <a:latin typeface="Cambria Math"/>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Calculated</a:t>
                          </a:r>
                          <a:r>
                            <a:rPr lang="en-US" baseline="0" dirty="0" smtClean="0">
                              <a:latin typeface="Times New Roman" pitchFamily="18" charset="0"/>
                              <a:cs typeface="Times New Roman" pitchFamily="18" charset="0"/>
                            </a:rPr>
                            <a:t> value &gt;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a:t>
                          </a:r>
                          <a:r>
                            <a:rPr lang="en-US" baseline="0" dirty="0" smtClean="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tr>
                  <a:tr h="370840">
                    <a:tc>
                      <a:txBody>
                        <a:bodyPr/>
                        <a:lstStyle/>
                        <a:p>
                          <a:pPr algn="ct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𝐻</m:t>
                                    </m:r>
                                  </m:e>
                                  <m:sub>
                                    <m:r>
                                      <a:rPr lang="en-US" b="0" i="1" smtClean="0">
                                        <a:latin typeface="Cambria Math"/>
                                      </a:rPr>
                                      <m:t>1</m:t>
                                    </m:r>
                                  </m:sub>
                                </m:sSub>
                                <m:r>
                                  <a:rPr lang="en-US" b="0" i="1" smtClean="0">
                                    <a:latin typeface="Cambria Math"/>
                                  </a:rPr>
                                  <m:t>: </m:t>
                                </m:r>
                                <m:r>
                                  <a:rPr lang="en-US" b="0" i="1" smtClean="0">
                                    <a:latin typeface="Cambria Math"/>
                                    <a:ea typeface="Cambria Math"/>
                                  </a:rPr>
                                  <m:t>𝜃</m:t>
                                </m:r>
                                <m:r>
                                  <a:rPr lang="en-US" b="0" i="1" smtClean="0">
                                    <a:latin typeface="Cambria Math"/>
                                    <a:ea typeface="Cambria Math"/>
                                  </a:rPr>
                                  <m:t>&lt;</m:t>
                                </m:r>
                                <m:sSub>
                                  <m:sSubPr>
                                    <m:ctrlPr>
                                      <a:rPr lang="en-US" b="0" i="1" smtClean="0">
                                        <a:latin typeface="Cambria Math"/>
                                        <a:ea typeface="Cambria Math"/>
                                      </a:rPr>
                                    </m:ctrlPr>
                                  </m:sSubPr>
                                  <m:e>
                                    <m:r>
                                      <a:rPr lang="en-US" b="0" i="1" smtClean="0">
                                        <a:latin typeface="Cambria Math"/>
                                        <a:ea typeface="Cambria Math"/>
                                      </a:rPr>
                                      <m:t>𝜃</m:t>
                                    </m:r>
                                  </m:e>
                                  <m:sub>
                                    <m:r>
                                      <a:rPr lang="en-US" b="0" i="1" smtClean="0">
                                        <a:latin typeface="Cambria Math"/>
                                        <a:ea typeface="Cambria Math"/>
                                      </a:rPr>
                                      <m:t>0</m:t>
                                    </m:r>
                                  </m:sub>
                                </m:sSub>
                              </m:oMath>
                            </m:oMathPara>
                          </a14:m>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Calculated value &lt;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 Ho</a:t>
                          </a:r>
                          <a:endParaRPr lang="en-US" dirty="0">
                            <a:latin typeface="Times New Roman" pitchFamily="18" charset="0"/>
                            <a:cs typeface="Times New Roman" pitchFamily="18" charset="0"/>
                          </a:endParaRPr>
                        </a:p>
                      </a:txBody>
                      <a:tcPr/>
                    </a:tc>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99222516"/>
                  </p:ext>
                </p:extLst>
              </p:nvPr>
            </p:nvGraphicFramePr>
            <p:xfrm>
              <a:off x="419100" y="3429000"/>
              <a:ext cx="8305799" cy="2021840"/>
            </p:xfrm>
            <a:graphic>
              <a:graphicData uri="http://schemas.openxmlformats.org/drawingml/2006/table">
                <a:tbl>
                  <a:tblPr firstRow="1" bandRow="1">
                    <a:tableStyleId>{5C22544A-7EE6-4342-B048-85BDC9FD1C3A}</a:tableStyleId>
                  </a:tblPr>
                  <a:tblGrid>
                    <a:gridCol w="1986170"/>
                    <a:gridCol w="4109830"/>
                    <a:gridCol w="2209799"/>
                  </a:tblGrid>
                  <a:tr h="640080">
                    <a:tc>
                      <a:txBody>
                        <a:bodyPr/>
                        <a:lstStyle/>
                        <a:p>
                          <a:pPr algn="ctr"/>
                          <a:r>
                            <a:rPr lang="en-US" dirty="0" smtClean="0">
                              <a:latin typeface="Times New Roman" pitchFamily="18" charset="0"/>
                              <a:cs typeface="Times New Roman" pitchFamily="18" charset="0"/>
                            </a:rPr>
                            <a:t>Alternative hypothesis</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Critical Region</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Conclusion</a:t>
                          </a:r>
                          <a:endParaRPr lang="en-US" dirty="0">
                            <a:latin typeface="Times New Roman" pitchFamily="18" charset="0"/>
                            <a:cs typeface="Times New Roman" pitchFamily="18" charset="0"/>
                          </a:endParaRPr>
                        </a:p>
                      </a:txBody>
                      <a:tcPr/>
                    </a:tc>
                  </a:tr>
                  <a:tr h="640080">
                    <a:tc>
                      <a:txBody>
                        <a:bodyPr/>
                        <a:lstStyle/>
                        <a:p>
                          <a:endParaRPr lang="en-US"/>
                        </a:p>
                      </a:txBody>
                      <a:tcPr>
                        <a:blipFill rotWithShape="1">
                          <a:blip r:embed="rId3"/>
                          <a:stretch>
                            <a:fillRect l="-307" t="-104762" r="-318098" b="-129524"/>
                          </a:stretch>
                        </a:blipFill>
                      </a:tcPr>
                    </a:tc>
                    <a:tc>
                      <a:txBody>
                        <a:bodyPr/>
                        <a:lstStyle/>
                        <a:p>
                          <a:pPr algn="ctr"/>
                          <a:r>
                            <a:rPr lang="en-US" dirty="0" smtClean="0">
                              <a:latin typeface="Times New Roman" pitchFamily="18" charset="0"/>
                              <a:cs typeface="Times New Roman" pitchFamily="18" charset="0"/>
                            </a:rPr>
                            <a:t>Calculated value</a:t>
                          </a:r>
                          <a:r>
                            <a:rPr lang="en-US" baseline="0" dirty="0" smtClean="0">
                              <a:latin typeface="Times New Roman" pitchFamily="18" charset="0"/>
                              <a:cs typeface="Times New Roman" pitchFamily="18" charset="0"/>
                            </a:rPr>
                            <a:t> &lt; Tabulated value and Calculated value &gt;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a:t>
                          </a:r>
                          <a:r>
                            <a:rPr lang="en-US" baseline="0" dirty="0" smtClean="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tr>
                  <a:tr h="370840">
                    <a:tc>
                      <a:txBody>
                        <a:bodyPr/>
                        <a:lstStyle/>
                        <a:p>
                          <a:endParaRPr lang="en-US"/>
                        </a:p>
                      </a:txBody>
                      <a:tcPr>
                        <a:blipFill rotWithShape="1">
                          <a:blip r:embed="rId3"/>
                          <a:stretch>
                            <a:fillRect l="-307" t="-358333" r="-318098" b="-126667"/>
                          </a:stretch>
                        </a:blipFill>
                      </a:tcPr>
                    </a:tc>
                    <a:tc>
                      <a:txBody>
                        <a:bodyPr/>
                        <a:lstStyle/>
                        <a:p>
                          <a:pPr algn="ctr"/>
                          <a:r>
                            <a:rPr lang="en-US" dirty="0" smtClean="0">
                              <a:latin typeface="Times New Roman" pitchFamily="18" charset="0"/>
                              <a:cs typeface="Times New Roman" pitchFamily="18" charset="0"/>
                            </a:rPr>
                            <a:t>Calculated</a:t>
                          </a:r>
                          <a:r>
                            <a:rPr lang="en-US" baseline="0" dirty="0" smtClean="0">
                              <a:latin typeface="Times New Roman" pitchFamily="18" charset="0"/>
                              <a:cs typeface="Times New Roman" pitchFamily="18" charset="0"/>
                            </a:rPr>
                            <a:t> value &gt;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a:t>
                          </a:r>
                          <a:r>
                            <a:rPr lang="en-US" baseline="0" dirty="0" smtClean="0">
                              <a:latin typeface="Times New Roman" pitchFamily="18" charset="0"/>
                              <a:cs typeface="Times New Roman" pitchFamily="18" charset="0"/>
                            </a:rPr>
                            <a:t> Ho</a:t>
                          </a:r>
                          <a:endParaRPr lang="en-US" dirty="0">
                            <a:latin typeface="Times New Roman" pitchFamily="18" charset="0"/>
                            <a:cs typeface="Times New Roman" pitchFamily="18" charset="0"/>
                          </a:endParaRPr>
                        </a:p>
                      </a:txBody>
                      <a:tcPr/>
                    </a:tc>
                  </a:tr>
                  <a:tr h="370840">
                    <a:tc>
                      <a:txBody>
                        <a:bodyPr/>
                        <a:lstStyle/>
                        <a:p>
                          <a:endParaRPr lang="en-US"/>
                        </a:p>
                      </a:txBody>
                      <a:tcPr>
                        <a:blipFill rotWithShape="1">
                          <a:blip r:embed="rId3"/>
                          <a:stretch>
                            <a:fillRect l="-307" t="-450820" r="-318098" b="-24590"/>
                          </a:stretch>
                        </a:blipFill>
                      </a:tcPr>
                    </a:tc>
                    <a:tc>
                      <a:txBody>
                        <a:bodyPr/>
                        <a:lstStyle/>
                        <a:p>
                          <a:pPr algn="ctr"/>
                          <a:r>
                            <a:rPr lang="en-US" dirty="0" smtClean="0">
                              <a:latin typeface="Times New Roman" pitchFamily="18" charset="0"/>
                              <a:cs typeface="Times New Roman" pitchFamily="18" charset="0"/>
                            </a:rPr>
                            <a:t>Calculated value &lt; Tabulated value</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Reject Ho</a:t>
                          </a:r>
                          <a:endParaRPr lang="en-US" dirty="0">
                            <a:latin typeface="Times New Roman" pitchFamily="18" charset="0"/>
                            <a:cs typeface="Times New Roman" pitchFamily="18" charset="0"/>
                          </a:endParaRPr>
                        </a:p>
                      </a:txBody>
                      <a:tcPr/>
                    </a:tc>
                  </a:tr>
                </a:tbl>
              </a:graphicData>
            </a:graphic>
          </p:graphicFrame>
        </mc:Fallback>
      </mc:AlternateContent>
    </p:spTree>
    <p:extLst>
      <p:ext uri="{BB962C8B-B14F-4D97-AF65-F5344CB8AC3E}">
        <p14:creationId xmlns:p14="http://schemas.microsoft.com/office/powerpoint/2010/main" val="2413248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152400" y="381000"/>
                <a:ext cx="8610600" cy="2554545"/>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5. Computation</a:t>
                </a:r>
              </a:p>
              <a:p>
                <a:pPr algn="just"/>
                <a:r>
                  <a:rPr lang="en-US" sz="2000" dirty="0" smtClean="0">
                    <a:latin typeface="Times New Roman" pitchFamily="18" charset="0"/>
                    <a:cs typeface="Times New Roman" pitchFamily="18" charset="0"/>
                  </a:rPr>
                  <a:t>	The relevant test-statistic is calculated from the sample data. The calculated value is to be compared with the tabulated value.</a:t>
                </a:r>
              </a:p>
              <a:p>
                <a:pPr algn="just"/>
                <a:r>
                  <a:rPr lang="en-US" sz="2000" b="1" dirty="0" smtClean="0">
                    <a:latin typeface="Times New Roman" pitchFamily="18" charset="0"/>
                    <a:cs typeface="Times New Roman" pitchFamily="18" charset="0"/>
                  </a:rPr>
                  <a:t>6. Conclusion</a:t>
                </a:r>
              </a:p>
              <a:p>
                <a:pPr algn="just"/>
                <a:r>
                  <a:rPr lang="en-US" sz="2000" dirty="0" smtClean="0">
                    <a:latin typeface="Times New Roman" pitchFamily="18" charset="0"/>
                    <a:cs typeface="Times New Roman" pitchFamily="18" charset="0"/>
                  </a:rPr>
                  <a:t>	If the calculated value of test-statistic lies in the rejection region, the null hypothesis Ho is rejected and </a:t>
                </a:r>
                <a14:m>
                  <m:oMath xmlns:m="http://schemas.openxmlformats.org/officeDocument/2006/math">
                    <m:sSub>
                      <m:sSubPr>
                        <m:ctrlPr>
                          <a:rPr lang="en-US" sz="2000" i="1" smtClean="0">
                            <a:latin typeface="Cambria Math"/>
                          </a:rPr>
                        </m:ctrlPr>
                      </m:sSubPr>
                      <m:e>
                        <m:r>
                          <a:rPr lang="en-US" sz="2000" b="0" i="1" smtClean="0">
                            <a:latin typeface="Cambria Math"/>
                          </a:rPr>
                          <m:t>𝐻</m:t>
                        </m:r>
                      </m:e>
                      <m:sub>
                        <m:r>
                          <a:rPr lang="en-US" sz="2000" b="0" i="1" smtClean="0">
                            <a:latin typeface="Cambria Math"/>
                          </a:rPr>
                          <m:t>1</m:t>
                        </m:r>
                      </m:sub>
                    </m:sSub>
                  </m:oMath>
                </a14:m>
                <a:r>
                  <a:rPr lang="en-US" sz="2000" dirty="0" smtClean="0">
                    <a:latin typeface="Times New Roman" pitchFamily="18" charset="0"/>
                    <a:cs typeface="Times New Roman" pitchFamily="18" charset="0"/>
                  </a:rPr>
                  <a:t> is accepted.</a:t>
                </a:r>
              </a:p>
              <a:p>
                <a:pPr algn="just"/>
                <a:r>
                  <a:rPr lang="en-US" sz="2000" dirty="0" smtClean="0">
                    <a:latin typeface="Times New Roman" pitchFamily="18" charset="0"/>
                    <a:cs typeface="Times New Roman" pitchFamily="18" charset="0"/>
                  </a:rPr>
                  <a:t>	And if the calculated value of the test-statistics do not falls in the rejection region then we say Ho is accepted or do not rejected.</a:t>
                </a: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52400" y="381000"/>
                <a:ext cx="8610600" cy="2554545"/>
              </a:xfrm>
              <a:prstGeom prst="rect">
                <a:avLst/>
              </a:prstGeom>
              <a:blipFill rotWithShape="1">
                <a:blip r:embed="rId2"/>
                <a:stretch>
                  <a:fillRect l="-708" t="-1193" r="-637" b="-3103"/>
                </a:stretch>
              </a:blipFill>
            </p:spPr>
            <p:txBody>
              <a:bodyPr/>
              <a:lstStyle/>
              <a:p>
                <a:r>
                  <a:rPr lang="en-US">
                    <a:noFill/>
                  </a:rPr>
                  <a:t> </a:t>
                </a:r>
              </a:p>
            </p:txBody>
          </p:sp>
        </mc:Fallback>
      </mc:AlternateContent>
    </p:spTree>
    <p:extLst>
      <p:ext uri="{BB962C8B-B14F-4D97-AF65-F5344CB8AC3E}">
        <p14:creationId xmlns:p14="http://schemas.microsoft.com/office/powerpoint/2010/main" val="3468363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190</Words>
  <Application>Microsoft Office PowerPoint</Application>
  <PresentationFormat>On-screen Show (4:3)</PresentationFormat>
  <Paragraphs>70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cp:revision>
  <dcterms:created xsi:type="dcterms:W3CDTF">2020-03-30T09:34:58Z</dcterms:created>
  <dcterms:modified xsi:type="dcterms:W3CDTF">2020-04-03T05:23:22Z</dcterms:modified>
</cp:coreProperties>
</file>