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277" r:id="rId3"/>
    <p:sldId id="313" r:id="rId4"/>
    <p:sldId id="286" r:id="rId5"/>
    <p:sldId id="257" r:id="rId6"/>
    <p:sldId id="258" r:id="rId7"/>
    <p:sldId id="279" r:id="rId8"/>
    <p:sldId id="280" r:id="rId9"/>
    <p:sldId id="287" r:id="rId10"/>
    <p:sldId id="278" r:id="rId11"/>
    <p:sldId id="285" r:id="rId12"/>
    <p:sldId id="259" r:id="rId13"/>
    <p:sldId id="288" r:id="rId14"/>
    <p:sldId id="318" r:id="rId15"/>
    <p:sldId id="319" r:id="rId16"/>
    <p:sldId id="320" r:id="rId17"/>
    <p:sldId id="321" r:id="rId18"/>
    <p:sldId id="322" r:id="rId19"/>
    <p:sldId id="323" r:id="rId20"/>
    <p:sldId id="324" r:id="rId21"/>
    <p:sldId id="325" r:id="rId22"/>
    <p:sldId id="297" r:id="rId23"/>
    <p:sldId id="298" r:id="rId24"/>
    <p:sldId id="299" r:id="rId25"/>
    <p:sldId id="308" r:id="rId26"/>
    <p:sldId id="300" r:id="rId27"/>
    <p:sldId id="307" r:id="rId28"/>
    <p:sldId id="309" r:id="rId29"/>
    <p:sldId id="304" r:id="rId30"/>
    <p:sldId id="310" r:id="rId31"/>
    <p:sldId id="305" r:id="rId32"/>
    <p:sldId id="306" r:id="rId33"/>
    <p:sldId id="302" r:id="rId34"/>
    <p:sldId id="303" r:id="rId35"/>
    <p:sldId id="314" r:id="rId36"/>
    <p:sldId id="315" r:id="rId37"/>
    <p:sldId id="316" r:id="rId38"/>
    <p:sldId id="317" r:id="rId39"/>
    <p:sldId id="260" r:id="rId40"/>
    <p:sldId id="311" r:id="rId41"/>
    <p:sldId id="281" r:id="rId42"/>
    <p:sldId id="296" r:id="rId43"/>
    <p:sldId id="282" r:id="rId44"/>
    <p:sldId id="284" r:id="rId45"/>
    <p:sldId id="312" r:id="rId46"/>
    <p:sldId id="283" r:id="rId47"/>
    <p:sldId id="290" r:id="rId48"/>
    <p:sldId id="291" r:id="rId49"/>
    <p:sldId id="292" r:id="rId50"/>
    <p:sldId id="29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41" autoAdjust="0"/>
    <p:restoredTop sz="94660"/>
  </p:normalViewPr>
  <p:slideViewPr>
    <p:cSldViewPr>
      <p:cViewPr varScale="1">
        <p:scale>
          <a:sx n="64" d="100"/>
          <a:sy n="64"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73048-6D4C-4D6E-8F98-0A9C37B0B5D8}" type="datetimeFigureOut">
              <a:rPr lang="en-US" smtClean="0"/>
              <a:pPr/>
              <a:t>12/16/2019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93FA0-B1F5-43D6-B584-85DE0472DA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javascript:newshowcontent('active','referenc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293FA0-B1F5-43D6-B584-85DE0472DA0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Bright red lesions  with whitish centre opposite</a:t>
            </a:r>
            <a:endParaRPr lang="en-US" dirty="0"/>
          </a:p>
        </p:txBody>
      </p:sp>
      <p:sp>
        <p:nvSpPr>
          <p:cNvPr id="4" name="Slide Number Placeholder 3"/>
          <p:cNvSpPr>
            <a:spLocks noGrp="1"/>
          </p:cNvSpPr>
          <p:nvPr>
            <p:ph type="sldNum" sz="quarter" idx="10"/>
          </p:nvPr>
        </p:nvSpPr>
        <p:spPr/>
        <p:txBody>
          <a:bodyPr/>
          <a:lstStyle/>
          <a:p>
            <a:fld id="{06293FA0-B1F5-43D6-B584-85DE0472DA0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Estimates using national health care databases and viral surveillance data indicate that ∼.</a:t>
            </a:r>
            <a:r>
              <a:rPr lang="en-US" smtClean="0">
                <a:ea typeface="ＭＳ Ｐゴシック" pitchFamily="34" charset="-128"/>
                <a:hlinkClick r:id="rId3"/>
              </a:rPr>
              <a:t>[4] Several epidemiological studies and mathematical models indicate that RSV is second to influenza as a cause of serious viral respiratory disease in adults.[7,9] </a:t>
            </a:r>
            <a:endParaRPr lang="en-US" smtClean="0">
              <a:ea typeface="ＭＳ Ｐゴシック" pitchFamily="34" charset="-128"/>
            </a:endParaRPr>
          </a:p>
          <a:p>
            <a:pPr eaLnBrk="1" hangingPunct="1"/>
            <a:r>
              <a:rPr lang="en-US" smtClean="0">
                <a:ea typeface="ＭＳ Ｐゴシック" pitchFamily="34" charset="-128"/>
              </a:rPr>
              <a:t>Secondary infections become less frequent with increasing age so that by adulthood ∼5 to 10% of the population develops infection each season.[5]</a:t>
            </a:r>
          </a:p>
          <a:p>
            <a:pPr eaLnBrk="1" hangingPunct="1"/>
            <a:r>
              <a:rPr lang="en-US" smtClean="0">
                <a:ea typeface="ＭＳ Ｐゴシック" pitchFamily="34" charset="-128"/>
              </a:rPr>
              <a:t>RNA virus: family Paramyxoviridae, genus </a:t>
            </a:r>
            <a:r>
              <a:rPr lang="en-US" i="1" smtClean="0">
                <a:ea typeface="ＭＳ Ｐゴシック" pitchFamily="34" charset="-128"/>
              </a:rPr>
              <a:t>Pneumovirus.</a:t>
            </a:r>
            <a:endParaRPr lang="en-US" smtClean="0">
              <a:ea typeface="ＭＳ Ｐゴシック" pitchFamily="34" charset="-128"/>
            </a:endParaRPr>
          </a:p>
          <a:p>
            <a:pPr eaLnBrk="1" hangingPunct="1"/>
            <a:endParaRPr lang="en-US" smtClean="0">
              <a:ea typeface="ＭＳ Ｐゴシック" pitchFamily="34" charset="-128"/>
            </a:endParaRPr>
          </a:p>
        </p:txBody>
      </p:sp>
      <p:sp>
        <p:nvSpPr>
          <p:cNvPr id="4" name="Slide Number Placeholder 3"/>
          <p:cNvSpPr>
            <a:spLocks noGrp="1"/>
          </p:cNvSpPr>
          <p:nvPr>
            <p:ph type="sldNum" sz="quarter" idx="5"/>
          </p:nvPr>
        </p:nvSpPr>
        <p:spPr/>
        <p:txBody>
          <a:bodyPr/>
          <a:lstStyle/>
          <a:p>
            <a:fld id="{D36C8F51-27FA-40D6-9C31-8CE8E7796E0A}" type="slidenum">
              <a:rPr lang="en-US"/>
              <a:pPr/>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ea typeface="ＭＳ Ｐゴシック" pitchFamily="34" charset="-128"/>
              </a:rPr>
              <a:t>RSV-infected subjects were more likely to have nasal symptoms (68% </a:t>
            </a:r>
            <a:r>
              <a:rPr lang="en-US" dirty="0" err="1" smtClean="0">
                <a:ea typeface="ＭＳ Ｐゴシック" pitchFamily="34" charset="-128"/>
              </a:rPr>
              <a:t>vs</a:t>
            </a:r>
            <a:r>
              <a:rPr lang="en-US" dirty="0" smtClean="0">
                <a:ea typeface="ＭＳ Ｐゴシック" pitchFamily="34" charset="-128"/>
              </a:rPr>
              <a:t> 55%, </a:t>
            </a:r>
            <a:r>
              <a:rPr lang="en-US" i="1" dirty="0" smtClean="0">
                <a:ea typeface="ＭＳ Ｐゴシック" pitchFamily="34" charset="-128"/>
              </a:rPr>
              <a:t>p=.03), difficulty breathing (95% </a:t>
            </a:r>
            <a:r>
              <a:rPr lang="en-US" i="1" dirty="0" err="1" smtClean="0">
                <a:ea typeface="ＭＳ Ｐゴシック" pitchFamily="34" charset="-128"/>
              </a:rPr>
              <a:t>vs</a:t>
            </a:r>
            <a:r>
              <a:rPr lang="en-US" i="1" dirty="0" smtClean="0">
                <a:ea typeface="ＭＳ Ｐゴシック" pitchFamily="34" charset="-128"/>
              </a:rPr>
              <a:t> 86%, p=.02), and complaints of wheezing (73% </a:t>
            </a:r>
            <a:r>
              <a:rPr lang="en-US" i="1" dirty="0" err="1" smtClean="0">
                <a:ea typeface="ＭＳ Ｐゴシック" pitchFamily="34" charset="-128"/>
              </a:rPr>
              <a:t>vs</a:t>
            </a:r>
            <a:r>
              <a:rPr lang="en-US" i="1" dirty="0" smtClean="0">
                <a:ea typeface="ＭＳ Ｐゴシック" pitchFamily="34" charset="-128"/>
              </a:rPr>
              <a:t> 53%, p=.002). Although cough was very common in both groups, RSV-infected patients more often produced sputum. Audible wheezing (82% </a:t>
            </a:r>
            <a:r>
              <a:rPr lang="en-US" i="1" dirty="0" err="1" smtClean="0">
                <a:ea typeface="ＭＳ Ｐゴシック" pitchFamily="34" charset="-128"/>
              </a:rPr>
              <a:t>vs</a:t>
            </a:r>
            <a:r>
              <a:rPr lang="en-US" i="1" dirty="0" smtClean="0">
                <a:ea typeface="ＭＳ Ｐゴシック" pitchFamily="34" charset="-128"/>
              </a:rPr>
              <a:t> 68%, p=.02) was detected more often in the RSV group, whereas mean admission temperature was higher (38.1 °C </a:t>
            </a:r>
            <a:r>
              <a:rPr lang="en-US" i="1" dirty="0" err="1" smtClean="0">
                <a:ea typeface="ＭＳ Ｐゴシック" pitchFamily="34" charset="-128"/>
              </a:rPr>
              <a:t>vs</a:t>
            </a:r>
            <a:r>
              <a:rPr lang="en-US" i="1" dirty="0" smtClean="0">
                <a:ea typeface="ＭＳ Ｐゴシック" pitchFamily="34" charset="-128"/>
              </a:rPr>
              <a:t> 37.7 °C, p=.004) with influenza. </a:t>
            </a:r>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D328CB8B-AAF7-4BF2-B78E-A472524F143C}" type="slidenum">
              <a:rPr lang="en-US"/>
              <a:pPr/>
              <a:t>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en-US" smtClean="0">
              <a:ea typeface="ＭＳ Ｐゴシック" pitchFamily="34" charset="-128"/>
            </a:endParaRPr>
          </a:p>
        </p:txBody>
      </p:sp>
      <p:sp>
        <p:nvSpPr>
          <p:cNvPr id="1075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180F61B-0DBF-487E-B265-BC4A9A218744}" type="slidenum">
              <a:rPr lang="en-US" sz="1200"/>
              <a:pPr algn="r" defTabSz="914400"/>
              <a:t>31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34" charset="-128"/>
              </a:rPr>
              <a:t>Because adult RSV infection represents reinfection and viral titers shed are generally lower than those of children with primary RSV, detection of RSV in respiratory secretions can be difficult by culture or antigen detection</a:t>
            </a:r>
          </a:p>
          <a:p>
            <a:pPr eaLnBrk="1" hangingPunct="1"/>
            <a:r>
              <a:rPr lang="en-US" smtClean="0">
                <a:ea typeface="ＭＳ Ｐゴシック" pitchFamily="34" charset="-128"/>
              </a:rPr>
              <a:t>DFA = direct immunofluorescence assay</a:t>
            </a:r>
          </a:p>
          <a:p>
            <a:pPr eaLnBrk="1" hangingPunct="1"/>
            <a:r>
              <a:rPr lang="en-US" smtClean="0">
                <a:ea typeface="ＭＳ Ｐゴシック" pitchFamily="34" charset="-128"/>
              </a:rPr>
              <a:t>Since adults shed considerably less virus than infants (</a:t>
            </a:r>
            <a:r>
              <a:rPr lang="en-US" altLang="en-US" smtClean="0">
                <a:ea typeface="ＭＳ Ｐゴシック" pitchFamily="34" charset="-128"/>
              </a:rPr>
              <a:t>􏰆</a:t>
            </a:r>
            <a:r>
              <a:rPr lang="en-US" smtClean="0">
                <a:ea typeface="ＭＳ Ｐゴシック" pitchFamily="34" charset="-128"/>
              </a:rPr>
              <a:t>103 versus </a:t>
            </a:r>
            <a:r>
              <a:rPr lang="en-US" altLang="en-US" smtClean="0">
                <a:ea typeface="ＭＳ Ｐゴシック" pitchFamily="34" charset="-128"/>
              </a:rPr>
              <a:t>􏰆</a:t>
            </a:r>
            <a:r>
              <a:rPr lang="en-US" smtClean="0">
                <a:ea typeface="ＭＳ Ｐゴシック" pitchFamily="34" charset="-128"/>
              </a:rPr>
              <a:t>106 PFU/ml) and for a shorter duration (approximate- ly 3 to 4 days), culture would not be expected to be as sensitive in this population (32, 80, 81). The thermolability of RSV compounds the difficulty with culture, </a:t>
            </a:r>
          </a:p>
          <a:p>
            <a:pPr eaLnBrk="1" hangingPunct="1"/>
            <a:r>
              <a:rPr lang="en-US" smtClean="0">
                <a:ea typeface="ＭＳ Ｐゴシック" pitchFamily="34" charset="-128"/>
              </a:rPr>
              <a:t>Lower yield due to lower viral titers</a:t>
            </a:r>
          </a:p>
        </p:txBody>
      </p:sp>
      <p:sp>
        <p:nvSpPr>
          <p:cNvPr id="4" name="Slide Number Placeholder 3"/>
          <p:cNvSpPr>
            <a:spLocks noGrp="1"/>
          </p:cNvSpPr>
          <p:nvPr>
            <p:ph type="sldNum" sz="quarter" idx="5"/>
          </p:nvPr>
        </p:nvSpPr>
        <p:spPr/>
        <p:txBody>
          <a:bodyPr/>
          <a:lstStyle/>
          <a:p>
            <a:fld id="{C1463E90-6572-41D2-A82A-9810A9168C9F}" type="slidenum">
              <a:rPr lang="en-US"/>
              <a:pPr/>
              <a:t>32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Precipitates… leading to high pulmonary pressures and mech ventilator dysfunction. </a:t>
            </a:r>
          </a:p>
          <a:p>
            <a:r>
              <a:rPr lang="en-US" smtClean="0">
                <a:ea typeface="ＭＳ Ｐゴシック" pitchFamily="34" charset="-128"/>
              </a:rPr>
              <a:t>18 h a day, or  3 h q 8h</a:t>
            </a:r>
          </a:p>
          <a:p>
            <a:r>
              <a:rPr lang="en-US" smtClean="0">
                <a:ea typeface="ＭＳ Ｐゴシック" pitchFamily="34" charset="-128"/>
              </a:rPr>
              <a:t>A newer drug, motavizumab, has been studied in high-risk children and appears to be noninferior to PVZ.</a:t>
            </a:r>
          </a:p>
        </p:txBody>
      </p:sp>
      <p:sp>
        <p:nvSpPr>
          <p:cNvPr id="4" name="Slide Number Placeholder 3"/>
          <p:cNvSpPr>
            <a:spLocks noGrp="1"/>
          </p:cNvSpPr>
          <p:nvPr>
            <p:ph type="sldNum" sz="quarter" idx="5"/>
          </p:nvPr>
        </p:nvSpPr>
        <p:spPr/>
        <p:txBody>
          <a:bodyPr/>
          <a:lstStyle/>
          <a:p>
            <a:fld id="{D2768609-698E-48F1-9F8A-6E246ACCB25B}" type="slidenum">
              <a:rPr lang="en-US"/>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4F15C35-155E-4846-BFB6-E9D113F32523}" type="datetimeFigureOut">
              <a:rPr lang="en-US" smtClean="0"/>
              <a:pPr/>
              <a:t>12/16/2019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42B54D0-C7BA-4B02-8004-6C276EEE24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4F15C35-155E-4846-BFB6-E9D113F32523}" type="datetimeFigureOut">
              <a:rPr lang="en-US" smtClean="0"/>
              <a:pPr/>
              <a:t>12/16/2019</a:t>
            </a:fld>
            <a:endParaRPr lang="en-US"/>
          </a:p>
        </p:txBody>
      </p:sp>
      <p:sp>
        <p:nvSpPr>
          <p:cNvPr id="27" name="Slide Number Placeholder 26"/>
          <p:cNvSpPr>
            <a:spLocks noGrp="1"/>
          </p:cNvSpPr>
          <p:nvPr>
            <p:ph type="sldNum" sz="quarter" idx="11"/>
          </p:nvPr>
        </p:nvSpPr>
        <p:spPr/>
        <p:txBody>
          <a:bodyPr rtlCol="0"/>
          <a:lstStyle/>
          <a:p>
            <a:fld id="{C42B54D0-C7BA-4B02-8004-6C276EEE24B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4F15C35-155E-4846-BFB6-E9D113F32523}" type="datetimeFigureOut">
              <a:rPr lang="en-US" smtClean="0"/>
              <a:pPr/>
              <a:t>12/16/2019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42B54D0-C7BA-4B02-8004-6C276EEE24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F15C35-155E-4846-BFB6-E9D113F32523}"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2B54D0-C7BA-4B02-8004-6C276EEE24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4F15C35-155E-4846-BFB6-E9D113F32523}" type="datetimeFigureOut">
              <a:rPr lang="en-US" smtClean="0"/>
              <a:pPr/>
              <a:t>12/16/2019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42B54D0-C7BA-4B02-8004-6C276EEE24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err="1" smtClean="0"/>
              <a:t>Paramyxoviruses</a:t>
            </a:r>
            <a:r>
              <a:rPr lang="en-US" sz="5400" dirty="0" smtClean="0"/>
              <a:t> </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descr="measles_3"/>
          <p:cNvSpPr>
            <a:spLocks noChangeAspect="1" noChangeArrowheads="1"/>
          </p:cNvSpPr>
          <p:nvPr/>
        </p:nvSpPr>
        <p:spPr bwMode="auto">
          <a:xfrm>
            <a:off x="3040063" y="1138238"/>
            <a:ext cx="3063875" cy="4583112"/>
          </a:xfrm>
          <a:prstGeom prst="rect">
            <a:avLst/>
          </a:prstGeom>
          <a:noFill/>
        </p:spPr>
        <p:txBody>
          <a:bodyPr/>
          <a:lstStyle/>
          <a:p>
            <a:endParaRPr lang="en-US"/>
          </a:p>
        </p:txBody>
      </p:sp>
      <p:pic>
        <p:nvPicPr>
          <p:cNvPr id="2055" name="Picture 7" descr="measles_3"/>
          <p:cNvPicPr>
            <a:picLocks noChangeAspect="1" noChangeArrowheads="1"/>
          </p:cNvPicPr>
          <p:nvPr/>
        </p:nvPicPr>
        <p:blipFill>
          <a:blip r:embed="rId2" cstate="print"/>
          <a:srcRect/>
          <a:stretch>
            <a:fillRect/>
          </a:stretch>
        </p:blipFill>
        <p:spPr bwMode="auto">
          <a:xfrm>
            <a:off x="539750" y="1125538"/>
            <a:ext cx="3594100" cy="5375275"/>
          </a:xfrm>
          <a:prstGeom prst="rect">
            <a:avLst/>
          </a:prstGeom>
          <a:noFill/>
          <a:ln w="38100">
            <a:solidFill>
              <a:srgbClr val="000000"/>
            </a:solidFill>
            <a:miter lim="800000"/>
            <a:headEnd/>
            <a:tailEnd/>
          </a:ln>
        </p:spPr>
      </p:pic>
      <p:pic>
        <p:nvPicPr>
          <p:cNvPr id="2057" name="Picture 9" descr="measles%20rash%20back"/>
          <p:cNvPicPr>
            <a:picLocks noChangeAspect="1" noChangeArrowheads="1"/>
          </p:cNvPicPr>
          <p:nvPr/>
        </p:nvPicPr>
        <p:blipFill>
          <a:blip r:embed="rId3"/>
          <a:srcRect/>
          <a:stretch>
            <a:fillRect/>
          </a:stretch>
        </p:blipFill>
        <p:spPr bwMode="auto">
          <a:xfrm>
            <a:off x="4643438" y="1557338"/>
            <a:ext cx="4191000" cy="3733800"/>
          </a:xfrm>
          <a:prstGeom prst="rect">
            <a:avLst/>
          </a:prstGeom>
          <a:noFill/>
          <a:ln w="9525">
            <a:solidFill>
              <a:srgbClr val="000000"/>
            </a:solidFill>
            <a:miter lim="800000"/>
            <a:headEnd/>
            <a:tailEnd/>
          </a:ln>
        </p:spPr>
      </p:pic>
      <p:sp>
        <p:nvSpPr>
          <p:cNvPr id="2062" name="Text Box 14"/>
          <p:cNvSpPr txBox="1">
            <a:spLocks noChangeArrowheads="1"/>
          </p:cNvSpPr>
          <p:nvPr/>
        </p:nvSpPr>
        <p:spPr bwMode="auto">
          <a:xfrm>
            <a:off x="592138" y="1358900"/>
            <a:ext cx="404812" cy="457200"/>
          </a:xfrm>
          <a:prstGeom prst="rect">
            <a:avLst/>
          </a:prstGeom>
          <a:noFill/>
          <a:ln w="9525">
            <a:noFill/>
            <a:miter lim="800000"/>
            <a:headEnd/>
            <a:tailEnd/>
          </a:ln>
          <a:effectLst/>
        </p:spPr>
        <p:txBody>
          <a:bodyPr wrap="none">
            <a:spAutoFit/>
          </a:bodyPr>
          <a:lstStyle/>
          <a:p>
            <a:r>
              <a:rPr lang="en-US" b="1">
                <a:latin typeface="Arial" charset="0"/>
              </a:rPr>
              <a:t>A</a:t>
            </a:r>
          </a:p>
        </p:txBody>
      </p:sp>
      <p:sp>
        <p:nvSpPr>
          <p:cNvPr id="2063" name="Text Box 15"/>
          <p:cNvSpPr txBox="1">
            <a:spLocks noChangeArrowheads="1"/>
          </p:cNvSpPr>
          <p:nvPr/>
        </p:nvSpPr>
        <p:spPr bwMode="auto">
          <a:xfrm>
            <a:off x="2514600" y="280988"/>
            <a:ext cx="4002088" cy="461665"/>
          </a:xfrm>
          <a:prstGeom prst="rect">
            <a:avLst/>
          </a:prstGeom>
          <a:noFill/>
          <a:ln w="9525">
            <a:solidFill>
              <a:schemeClr val="tx1"/>
            </a:solidFill>
            <a:miter lim="800000"/>
            <a:headEnd/>
            <a:tailEnd/>
          </a:ln>
          <a:effectLst/>
        </p:spPr>
        <p:txBody>
          <a:bodyPr wrap="square">
            <a:spAutoFit/>
          </a:bodyPr>
          <a:lstStyle/>
          <a:p>
            <a:r>
              <a:rPr lang="en-US" sz="2400" dirty="0">
                <a:solidFill>
                  <a:schemeClr val="bg1"/>
                </a:solidFill>
                <a:latin typeface="Arial" charset="0"/>
              </a:rPr>
              <a:t>Red spots all over </a:t>
            </a:r>
            <a:r>
              <a:rPr lang="en-US" sz="2400" dirty="0" smtClean="0">
                <a:solidFill>
                  <a:schemeClr val="bg1"/>
                </a:solidFill>
                <a:latin typeface="Arial" charset="0"/>
              </a:rPr>
              <a:t>the body</a:t>
            </a:r>
            <a:endParaRPr lang="en-US" sz="2400" dirty="0">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06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box(in)">
                                      <p:cBhvr>
                                        <p:cTn id="11" dur="20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2057"/>
                                        </p:tgtEl>
                                        <p:attrNameLst>
                                          <p:attrName>style.visibility</p:attrName>
                                        </p:attrNameLst>
                                      </p:cBhvr>
                                      <p:to>
                                        <p:strVal val="visible"/>
                                      </p:to>
                                    </p:set>
                                    <p:animEffect transition="in" filter="box(out)">
                                      <p:cBhvr>
                                        <p:cTn id="16"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 (2).jpg"/>
          <p:cNvPicPr>
            <a:picLocks noGrp="1" noChangeAspect="1"/>
          </p:cNvPicPr>
          <p:nvPr>
            <p:ph idx="1"/>
          </p:nvPr>
        </p:nvPicPr>
        <p:blipFill>
          <a:blip r:embed="rId2"/>
          <a:stretch>
            <a:fillRect/>
          </a:stretch>
        </p:blipFill>
        <p:spPr>
          <a:xfrm>
            <a:off x="685800" y="1371600"/>
            <a:ext cx="7391400" cy="48577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Lab diagnosis</a:t>
            </a:r>
            <a:br>
              <a:rPr lang="en-US" dirty="0" smtClean="0"/>
            </a:br>
            <a:endParaRPr lang="en-US" dirty="0"/>
          </a:p>
        </p:txBody>
      </p:sp>
      <p:sp>
        <p:nvSpPr>
          <p:cNvPr id="3" name="Content Placeholder 2"/>
          <p:cNvSpPr>
            <a:spLocks noGrp="1"/>
          </p:cNvSpPr>
          <p:nvPr>
            <p:ph idx="1"/>
          </p:nvPr>
        </p:nvSpPr>
        <p:spPr>
          <a:xfrm>
            <a:off x="685800" y="1905000"/>
            <a:ext cx="8001000" cy="4669536"/>
          </a:xfrm>
        </p:spPr>
        <p:txBody>
          <a:bodyPr/>
          <a:lstStyle/>
          <a:p>
            <a:r>
              <a:rPr lang="en-US" dirty="0" smtClean="0"/>
              <a:t>Clinical</a:t>
            </a:r>
          </a:p>
          <a:p>
            <a:r>
              <a:rPr lang="en-US" dirty="0" smtClean="0"/>
              <a:t>Viral isolation in cell culture</a:t>
            </a:r>
          </a:p>
          <a:p>
            <a:r>
              <a:rPr lang="en-US" dirty="0" smtClean="0"/>
              <a:t>Antibody titer</a:t>
            </a:r>
          </a:p>
          <a:p>
            <a:r>
              <a:rPr lang="en-US" dirty="0" smtClean="0"/>
              <a:t>PCR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Treatment and prevention</a:t>
            </a:r>
            <a:endParaRPr lang="en-US" dirty="0"/>
          </a:p>
        </p:txBody>
      </p:sp>
      <p:sp>
        <p:nvSpPr>
          <p:cNvPr id="3" name="Content Placeholder 2"/>
          <p:cNvSpPr>
            <a:spLocks noGrp="1"/>
          </p:cNvSpPr>
          <p:nvPr>
            <p:ph idx="1"/>
          </p:nvPr>
        </p:nvSpPr>
        <p:spPr/>
        <p:txBody>
          <a:bodyPr/>
          <a:lstStyle/>
          <a:p>
            <a:r>
              <a:rPr lang="en-US" dirty="0" smtClean="0"/>
              <a:t>No antiviral therapy is available</a:t>
            </a:r>
          </a:p>
          <a:p>
            <a:r>
              <a:rPr lang="en-US" dirty="0" smtClean="0"/>
              <a:t>Live, attenuated vaccine at 15 months of age, S/C</a:t>
            </a:r>
          </a:p>
          <a:p>
            <a:r>
              <a:rPr lang="en-US" dirty="0" smtClean="0"/>
              <a:t>Booster dose is also given</a:t>
            </a:r>
          </a:p>
          <a:p>
            <a:r>
              <a:rPr lang="en-US" dirty="0" smtClean="0"/>
              <a:t>MMR or MMRV</a:t>
            </a:r>
          </a:p>
          <a:p>
            <a:r>
              <a:rPr lang="en-US" dirty="0" err="1" smtClean="0"/>
              <a:t>Immuneglobulins</a:t>
            </a:r>
            <a:r>
              <a:rPr lang="en-US" dirty="0" smtClean="0"/>
              <a:t> can be used</a:t>
            </a:r>
          </a:p>
          <a:p>
            <a:r>
              <a:rPr lang="en-US" dirty="0" smtClean="0"/>
              <a:t>Killed vaccine is not used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Mumps </a:t>
            </a:r>
            <a:endParaRPr lang="en-US" sz="9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600200" y="990600"/>
            <a:ext cx="6019800" cy="5483658"/>
          </a:xfrm>
          <a:prstGeom prst="rect">
            <a:avLst/>
          </a:prstGeom>
          <a:noFill/>
          <a:ln w="12700" cap="flat">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38200" y="1066800"/>
            <a:ext cx="7358063" cy="553641"/>
          </a:xfrm>
          <a:ln/>
        </p:spPr>
        <p:txBody>
          <a:bodyPr lIns="64291" tIns="32146" rIns="64291" bIns="32146">
            <a:noAutofit/>
          </a:bodyPr>
          <a:lstStyle/>
          <a:p>
            <a:r>
              <a:rPr lang="en-US" dirty="0"/>
              <a:t>Mumps</a:t>
            </a:r>
          </a:p>
        </p:txBody>
      </p:sp>
      <p:sp>
        <p:nvSpPr>
          <p:cNvPr id="25602" name="Rectangle 2"/>
          <p:cNvSpPr>
            <a:spLocks noGrp="1" noChangeArrowheads="1"/>
          </p:cNvSpPr>
          <p:nvPr>
            <p:ph type="body" idx="1"/>
          </p:nvPr>
        </p:nvSpPr>
        <p:spPr>
          <a:xfrm>
            <a:off x="339328" y="2057400"/>
            <a:ext cx="7052072" cy="4532710"/>
          </a:xfrm>
          <a:ln/>
        </p:spPr>
        <p:txBody>
          <a:bodyPr lIns="64291" tIns="32146" rIns="64291" bIns="32146">
            <a:normAutofit lnSpcReduction="10000"/>
          </a:bodyPr>
          <a:lstStyle/>
          <a:p>
            <a:pPr marL="625056"/>
            <a:r>
              <a:rPr lang="en-US" u="sng" dirty="0"/>
              <a:t>Causative Agent</a:t>
            </a:r>
          </a:p>
          <a:p>
            <a:pPr marL="937584" lvl="1">
              <a:spcBef>
                <a:spcPts val="492"/>
              </a:spcBef>
            </a:pPr>
            <a:r>
              <a:rPr lang="en-US" sz="2800" dirty="0" smtClean="0">
                <a:solidFill>
                  <a:schemeClr val="tx1"/>
                </a:solidFill>
              </a:rPr>
              <a:t>Mumps virus</a:t>
            </a:r>
          </a:p>
          <a:p>
            <a:pPr marL="937584" lvl="1">
              <a:spcBef>
                <a:spcPts val="492"/>
              </a:spcBef>
            </a:pPr>
            <a:r>
              <a:rPr lang="en-US" sz="2800" dirty="0" smtClean="0">
                <a:solidFill>
                  <a:schemeClr val="tx1"/>
                </a:solidFill>
              </a:rPr>
              <a:t>Member of the </a:t>
            </a:r>
            <a:r>
              <a:rPr lang="en-US" sz="2800" i="1" dirty="0" err="1" smtClean="0">
                <a:solidFill>
                  <a:schemeClr val="tx1"/>
                </a:solidFill>
              </a:rPr>
              <a:t>Paramyxoviridae</a:t>
            </a:r>
            <a:r>
              <a:rPr lang="en-US" sz="2800" dirty="0" smtClean="0">
                <a:solidFill>
                  <a:schemeClr val="tx1"/>
                </a:solidFill>
              </a:rPr>
              <a:t> family</a:t>
            </a:r>
          </a:p>
          <a:p>
            <a:pPr marL="937584" lvl="1">
              <a:spcBef>
                <a:spcPts val="492"/>
              </a:spcBef>
            </a:pPr>
            <a:r>
              <a:rPr lang="en-US" sz="2800" dirty="0" smtClean="0">
                <a:solidFill>
                  <a:schemeClr val="tx1"/>
                </a:solidFill>
              </a:rPr>
              <a:t>Enveloped</a:t>
            </a:r>
          </a:p>
          <a:p>
            <a:pPr marL="937584" lvl="1">
              <a:spcBef>
                <a:spcPts val="492"/>
              </a:spcBef>
            </a:pPr>
            <a:r>
              <a:rPr lang="en-US" sz="2800" dirty="0" smtClean="0">
                <a:solidFill>
                  <a:schemeClr val="tx1"/>
                </a:solidFill>
              </a:rPr>
              <a:t>Single stranded RNA genome with negative polarity</a:t>
            </a:r>
          </a:p>
          <a:p>
            <a:pPr marL="937584" lvl="1">
              <a:spcBef>
                <a:spcPts val="492"/>
              </a:spcBef>
            </a:pPr>
            <a:r>
              <a:rPr lang="en-US" sz="2800" dirty="0" smtClean="0">
                <a:solidFill>
                  <a:schemeClr val="tx1"/>
                </a:solidFill>
              </a:rPr>
              <a:t>Two spikes, one with H and N activity the other with cell fusing and hemolytic properties</a:t>
            </a:r>
            <a:endParaRPr lang="en-US" sz="4000" dirty="0">
              <a:solidFill>
                <a:schemeClr val="tx1"/>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lstStyle/>
          <a:p>
            <a:r>
              <a:rPr lang="en-US" dirty="0" smtClean="0"/>
              <a:t>                    Mumps</a:t>
            </a:r>
            <a:endParaRPr lang="en-US" dirty="0"/>
          </a:p>
        </p:txBody>
      </p:sp>
      <p:sp>
        <p:nvSpPr>
          <p:cNvPr id="3" name="Content Placeholder 2"/>
          <p:cNvSpPr>
            <a:spLocks noGrp="1"/>
          </p:cNvSpPr>
          <p:nvPr>
            <p:ph idx="1"/>
          </p:nvPr>
        </p:nvSpPr>
        <p:spPr/>
        <p:txBody>
          <a:bodyPr/>
          <a:lstStyle/>
          <a:p>
            <a:pPr marL="625056"/>
            <a:r>
              <a:rPr lang="en-US" sz="2400" b="1" dirty="0" smtClean="0">
                <a:solidFill>
                  <a:srgbClr val="C00000"/>
                </a:solidFill>
              </a:rPr>
              <a:t>Epidemiology</a:t>
            </a:r>
          </a:p>
          <a:p>
            <a:pPr marL="937584" lvl="1">
              <a:spcBef>
                <a:spcPts val="492"/>
              </a:spcBef>
            </a:pPr>
            <a:r>
              <a:rPr lang="en-US" sz="2400" dirty="0" smtClean="0">
                <a:solidFill>
                  <a:schemeClr val="tx1"/>
                </a:solidFill>
              </a:rPr>
              <a:t>Humans only natural host</a:t>
            </a:r>
          </a:p>
          <a:p>
            <a:pPr marL="937584" lvl="1">
              <a:spcBef>
                <a:spcPts val="492"/>
              </a:spcBef>
            </a:pPr>
            <a:r>
              <a:rPr lang="en-US" sz="2400" dirty="0" smtClean="0">
                <a:solidFill>
                  <a:schemeClr val="tx1"/>
                </a:solidFill>
              </a:rPr>
              <a:t>Natural infection confers lifelong immunity</a:t>
            </a:r>
          </a:p>
          <a:p>
            <a:pPr marL="937584" lvl="1">
              <a:spcBef>
                <a:spcPts val="492"/>
              </a:spcBef>
            </a:pPr>
            <a:r>
              <a:rPr lang="en-US" sz="2400" dirty="0" smtClean="0">
                <a:solidFill>
                  <a:schemeClr val="tx1"/>
                </a:solidFill>
              </a:rPr>
              <a:t>Virus is spread by asymptomatic individuals in high numbers</a:t>
            </a:r>
          </a:p>
          <a:p>
            <a:pPr marL="937584" lvl="1">
              <a:spcBef>
                <a:spcPts val="492"/>
              </a:spcBef>
            </a:pPr>
            <a:r>
              <a:rPr lang="en-US" sz="2400" dirty="0" smtClean="0">
                <a:solidFill>
                  <a:schemeClr val="tx1"/>
                </a:solidFill>
              </a:rPr>
              <a:t>Virus can be present in saliva of symptomatic persons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892969" y="685800"/>
            <a:ext cx="7358063" cy="1219200"/>
          </a:xfrm>
          <a:ln/>
        </p:spPr>
        <p:txBody>
          <a:bodyPr lIns="64291" tIns="32146" rIns="64291" bIns="32146">
            <a:normAutofit/>
          </a:bodyPr>
          <a:lstStyle/>
          <a:p>
            <a:r>
              <a:rPr lang="en-US" dirty="0" smtClean="0"/>
              <a:t>   Mumps Pathogenesis</a:t>
            </a:r>
            <a:r>
              <a:rPr lang="en-US" sz="3200" b="1" dirty="0" smtClean="0"/>
              <a:t/>
            </a:r>
            <a:br>
              <a:rPr lang="en-US" sz="3200" b="1" dirty="0" smtClean="0"/>
            </a:br>
            <a:endParaRPr lang="en-US" sz="3400" dirty="0"/>
          </a:p>
        </p:txBody>
      </p:sp>
      <p:sp>
        <p:nvSpPr>
          <p:cNvPr id="26626" name="Rectangle 2"/>
          <p:cNvSpPr>
            <a:spLocks noGrp="1" noChangeArrowheads="1"/>
          </p:cNvSpPr>
          <p:nvPr>
            <p:ph type="body" idx="1"/>
          </p:nvPr>
        </p:nvSpPr>
        <p:spPr>
          <a:xfrm>
            <a:off x="381000" y="1447800"/>
            <a:ext cx="8458200" cy="4876800"/>
          </a:xfrm>
          <a:ln/>
        </p:spPr>
        <p:txBody>
          <a:bodyPr lIns="64291" tIns="32146" rIns="64291" bIns="32146">
            <a:noAutofit/>
          </a:bodyPr>
          <a:lstStyle/>
          <a:p>
            <a:pPr marL="937584" lvl="1">
              <a:spcBef>
                <a:spcPts val="492"/>
              </a:spcBef>
            </a:pPr>
            <a:r>
              <a:rPr lang="en-US" sz="2400" dirty="0" smtClean="0">
                <a:solidFill>
                  <a:schemeClr val="tx1"/>
                </a:solidFill>
              </a:rPr>
              <a:t>Transmitted </a:t>
            </a:r>
            <a:r>
              <a:rPr lang="en-US" sz="2400" dirty="0">
                <a:solidFill>
                  <a:schemeClr val="tx1"/>
                </a:solidFill>
              </a:rPr>
              <a:t>by inhalation of infected droplets</a:t>
            </a:r>
          </a:p>
          <a:p>
            <a:pPr marL="937584" lvl="1">
              <a:spcBef>
                <a:spcPts val="492"/>
              </a:spcBef>
            </a:pPr>
            <a:r>
              <a:rPr lang="en-US" sz="2400" dirty="0">
                <a:solidFill>
                  <a:srgbClr val="FF0000"/>
                </a:solidFill>
              </a:rPr>
              <a:t>Long incubation period</a:t>
            </a:r>
          </a:p>
          <a:p>
            <a:pPr marL="1250112" lvl="2">
              <a:spcBef>
                <a:spcPts val="492"/>
              </a:spcBef>
            </a:pPr>
            <a:r>
              <a:rPr lang="en-US" dirty="0">
                <a:solidFill>
                  <a:schemeClr val="tx1"/>
                </a:solidFill>
              </a:rPr>
              <a:t>15 to 20 days</a:t>
            </a:r>
          </a:p>
          <a:p>
            <a:pPr marL="937584" lvl="1">
              <a:spcBef>
                <a:spcPts val="492"/>
              </a:spcBef>
            </a:pPr>
            <a:r>
              <a:rPr lang="en-US" sz="2400" dirty="0">
                <a:solidFill>
                  <a:srgbClr val="FF0000"/>
                </a:solidFill>
              </a:rPr>
              <a:t>Virus replicates in the upper respiratory tract</a:t>
            </a:r>
          </a:p>
          <a:p>
            <a:pPr marL="1250112" lvl="2">
              <a:spcBef>
                <a:spcPts val="492"/>
              </a:spcBef>
            </a:pPr>
            <a:r>
              <a:rPr lang="en-US" dirty="0">
                <a:solidFill>
                  <a:schemeClr val="tx1"/>
                </a:solidFill>
              </a:rPr>
              <a:t>Virus spreads throughout body via </a:t>
            </a:r>
            <a:r>
              <a:rPr lang="en-US" dirty="0" smtClean="0">
                <a:solidFill>
                  <a:schemeClr val="tx1"/>
                </a:solidFill>
              </a:rPr>
              <a:t>blood stream </a:t>
            </a:r>
          </a:p>
          <a:p>
            <a:pPr marL="1250112" lvl="2">
              <a:spcBef>
                <a:spcPts val="492"/>
              </a:spcBef>
            </a:pPr>
            <a:r>
              <a:rPr lang="en-US" dirty="0" smtClean="0">
                <a:solidFill>
                  <a:schemeClr val="tx1"/>
                </a:solidFill>
              </a:rPr>
              <a:t>Spreads to parotid glands, testes, ovaries, pancreas and to </a:t>
            </a:r>
            <a:r>
              <a:rPr lang="en-US" dirty="0" err="1" smtClean="0">
                <a:solidFill>
                  <a:schemeClr val="tx1"/>
                </a:solidFill>
              </a:rPr>
              <a:t>meninges</a:t>
            </a:r>
            <a:r>
              <a:rPr lang="en-US" dirty="0" smtClean="0">
                <a:solidFill>
                  <a:schemeClr val="tx1"/>
                </a:solidFill>
              </a:rPr>
              <a:t> also in some cases</a:t>
            </a:r>
            <a:endParaRPr lang="en-US" dirty="0">
              <a:solidFill>
                <a:schemeClr val="tx1"/>
              </a:solidFill>
            </a:endParaRPr>
          </a:p>
          <a:p>
            <a:pPr marL="1250112" lvl="2">
              <a:spcBef>
                <a:spcPts val="492"/>
              </a:spcBef>
            </a:pPr>
            <a:r>
              <a:rPr lang="en-US" dirty="0">
                <a:solidFill>
                  <a:schemeClr val="tx1"/>
                </a:solidFill>
              </a:rPr>
              <a:t>Produces symptoms after infecting tissues</a:t>
            </a:r>
          </a:p>
          <a:p>
            <a:pPr marL="937584" lvl="1">
              <a:spcBef>
                <a:spcPts val="492"/>
              </a:spcBef>
            </a:pPr>
            <a:r>
              <a:rPr lang="en-US" sz="2400" dirty="0">
                <a:solidFill>
                  <a:srgbClr val="FF0000"/>
                </a:solidFill>
              </a:rPr>
              <a:t>In salivary glands</a:t>
            </a:r>
          </a:p>
          <a:p>
            <a:pPr marL="1250112" lvl="2">
              <a:spcBef>
                <a:spcPts val="492"/>
              </a:spcBef>
            </a:pPr>
            <a:r>
              <a:rPr lang="en-US" dirty="0">
                <a:solidFill>
                  <a:schemeClr val="tx1"/>
                </a:solidFill>
              </a:rPr>
              <a:t>Virus multiplies in epithelium of salivary </a:t>
            </a:r>
            <a:r>
              <a:rPr lang="en-US" dirty="0" smtClean="0">
                <a:solidFill>
                  <a:schemeClr val="tx1"/>
                </a:solidFill>
              </a:rPr>
              <a:t>ducts</a:t>
            </a:r>
            <a:endParaRPr lang="en-US" dirty="0">
              <a:solidFill>
                <a:schemeClr val="tx1"/>
              </a:solidFill>
            </a:endParaRPr>
          </a:p>
          <a:p>
            <a:pPr marL="1250112" lvl="2">
              <a:spcBef>
                <a:spcPts val="492"/>
              </a:spcBef>
            </a:pPr>
            <a:r>
              <a:rPr lang="en-US" dirty="0" smtClean="0">
                <a:solidFill>
                  <a:schemeClr val="tx1"/>
                </a:solidFill>
              </a:rPr>
              <a:t>Inflammation </a:t>
            </a:r>
            <a:r>
              <a:rPr lang="en-US" dirty="0">
                <a:solidFill>
                  <a:schemeClr val="tx1"/>
                </a:solidFill>
              </a:rPr>
              <a:t>responsible for symptoms and pain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5736336"/>
          </a:xfrm>
        </p:spPr>
        <p:txBody>
          <a:bodyPr>
            <a:normAutofit fontScale="77500" lnSpcReduction="20000"/>
          </a:bodyPr>
          <a:lstStyle/>
          <a:p>
            <a:pPr marL="625056">
              <a:spcBef>
                <a:spcPts val="492"/>
              </a:spcBef>
            </a:pPr>
            <a:r>
              <a:rPr lang="en-US" sz="4600" dirty="0" smtClean="0"/>
              <a:t>Symptoms</a:t>
            </a:r>
          </a:p>
          <a:p>
            <a:pPr marL="937584" lvl="1">
              <a:spcBef>
                <a:spcPts val="492"/>
              </a:spcBef>
            </a:pPr>
            <a:r>
              <a:rPr lang="en-US" sz="3200" dirty="0" smtClean="0">
                <a:solidFill>
                  <a:srgbClr val="C00000"/>
                </a:solidFill>
              </a:rPr>
              <a:t>Early symptoms</a:t>
            </a:r>
          </a:p>
          <a:p>
            <a:pPr marL="1250112" lvl="2">
              <a:spcBef>
                <a:spcPts val="492"/>
              </a:spcBef>
            </a:pPr>
            <a:r>
              <a:rPr lang="en-US" sz="3200" dirty="0" smtClean="0">
                <a:solidFill>
                  <a:schemeClr val="tx1"/>
                </a:solidFill>
              </a:rPr>
              <a:t>Fever with loss of appetite and headache</a:t>
            </a:r>
          </a:p>
          <a:p>
            <a:pPr marL="937584" lvl="1">
              <a:spcBef>
                <a:spcPts val="492"/>
              </a:spcBef>
            </a:pPr>
            <a:r>
              <a:rPr lang="en-US" sz="3200" dirty="0" smtClean="0">
                <a:solidFill>
                  <a:srgbClr val="FF0000"/>
                </a:solidFill>
              </a:rPr>
              <a:t>Later symptoms</a:t>
            </a:r>
          </a:p>
          <a:p>
            <a:pPr marL="1250112" lvl="2">
              <a:spcBef>
                <a:spcPts val="492"/>
              </a:spcBef>
            </a:pPr>
            <a:r>
              <a:rPr lang="en-US" sz="3200" dirty="0" smtClean="0">
                <a:solidFill>
                  <a:schemeClr val="tx1"/>
                </a:solidFill>
              </a:rPr>
              <a:t>Painful swelling of one or both parotid glands and spasms</a:t>
            </a:r>
          </a:p>
          <a:p>
            <a:pPr marL="1250112" lvl="2">
              <a:spcBef>
                <a:spcPts val="492"/>
              </a:spcBef>
            </a:pPr>
            <a:r>
              <a:rPr lang="en-US" sz="3200" dirty="0" smtClean="0">
                <a:solidFill>
                  <a:schemeClr val="tx1"/>
                </a:solidFill>
              </a:rPr>
              <a:t>Usually makes it difficult to chew and swallow</a:t>
            </a:r>
          </a:p>
          <a:p>
            <a:pPr marL="937584" lvl="1">
              <a:spcBef>
                <a:spcPts val="492"/>
              </a:spcBef>
            </a:pPr>
            <a:r>
              <a:rPr lang="en-US" sz="3200" dirty="0" smtClean="0">
                <a:solidFill>
                  <a:schemeClr val="tx1"/>
                </a:solidFill>
              </a:rPr>
              <a:t>Symptoms disappear in about a week</a:t>
            </a:r>
          </a:p>
          <a:p>
            <a:pPr marL="937584" lvl="1">
              <a:spcBef>
                <a:spcPts val="492"/>
              </a:spcBef>
            </a:pPr>
            <a:r>
              <a:rPr lang="en-US" sz="3200" dirty="0" smtClean="0">
                <a:solidFill>
                  <a:srgbClr val="C00000"/>
                </a:solidFill>
              </a:rPr>
              <a:t>Symptoms much more severe in </a:t>
            </a:r>
            <a:r>
              <a:rPr lang="en-US" sz="3200" dirty="0" smtClean="0">
                <a:solidFill>
                  <a:srgbClr val="C00000"/>
                </a:solidFill>
              </a:rPr>
              <a:t>individuals past </a:t>
            </a:r>
            <a:r>
              <a:rPr lang="en-US" sz="3200" dirty="0" smtClean="0">
                <a:solidFill>
                  <a:srgbClr val="C00000"/>
                </a:solidFill>
              </a:rPr>
              <a:t>puberty</a:t>
            </a:r>
          </a:p>
          <a:p>
            <a:pPr marL="1562640" lvl="3">
              <a:spcBef>
                <a:spcPts val="492"/>
              </a:spcBef>
            </a:pPr>
            <a:r>
              <a:rPr lang="en-US" sz="3200" dirty="0" smtClean="0">
                <a:solidFill>
                  <a:schemeClr val="tx1"/>
                </a:solidFill>
              </a:rPr>
              <a:t>Post-pubertal males can suffer painful swelling of testicles</a:t>
            </a:r>
          </a:p>
          <a:p>
            <a:pPr marL="1562640" lvl="3">
              <a:spcBef>
                <a:spcPts val="492"/>
              </a:spcBef>
            </a:pPr>
            <a:r>
              <a:rPr lang="en-US" sz="3200" dirty="0" smtClean="0">
                <a:solidFill>
                  <a:schemeClr val="tx1"/>
                </a:solidFill>
              </a:rPr>
              <a:t>Ovarian involvement occurs in about 20% of cases</a:t>
            </a:r>
          </a:p>
          <a:p>
            <a:pPr marL="1562640" lvl="3">
              <a:spcBef>
                <a:spcPts val="492"/>
              </a:spcBef>
            </a:pPr>
            <a:r>
              <a:rPr lang="en-US" sz="3200" dirty="0" smtClean="0">
                <a:solidFill>
                  <a:schemeClr val="tx1"/>
                </a:solidFill>
              </a:rPr>
              <a:t>Pregnant women often miscarry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dirty="0" smtClean="0"/>
              <a:t>         </a:t>
            </a:r>
            <a:r>
              <a:rPr lang="en-US" dirty="0" err="1" smtClean="0"/>
              <a:t>Paramyxoviruses</a:t>
            </a:r>
            <a:r>
              <a:rPr lang="en-US" dirty="0" smtClean="0"/>
              <a:t> </a:t>
            </a:r>
            <a:endParaRPr lang="en-US" dirty="0"/>
          </a:p>
        </p:txBody>
      </p:sp>
      <p:sp>
        <p:nvSpPr>
          <p:cNvPr id="3" name="Content Placeholder 2"/>
          <p:cNvSpPr>
            <a:spLocks noGrp="1"/>
          </p:cNvSpPr>
          <p:nvPr>
            <p:ph idx="1"/>
          </p:nvPr>
        </p:nvSpPr>
        <p:spPr>
          <a:xfrm>
            <a:off x="457200" y="1295400"/>
            <a:ext cx="8229600" cy="5279136"/>
          </a:xfrm>
        </p:spPr>
        <p:txBody>
          <a:bodyPr>
            <a:normAutofit/>
          </a:bodyPr>
          <a:lstStyle/>
          <a:p>
            <a:r>
              <a:rPr lang="en-US" dirty="0" smtClean="0"/>
              <a:t>Four important human pathogens, measles , mumps, respiratory </a:t>
            </a:r>
            <a:r>
              <a:rPr lang="en-US" dirty="0" err="1" smtClean="0"/>
              <a:t>syncytial</a:t>
            </a:r>
            <a:r>
              <a:rPr lang="en-US" dirty="0" smtClean="0"/>
              <a:t> virus(RSV) and </a:t>
            </a:r>
            <a:r>
              <a:rPr lang="en-US" dirty="0" err="1" smtClean="0"/>
              <a:t>parainfluenza</a:t>
            </a:r>
            <a:r>
              <a:rPr lang="en-US" dirty="0" smtClean="0"/>
              <a:t> viruses </a:t>
            </a:r>
          </a:p>
          <a:p>
            <a:r>
              <a:rPr lang="en-US" dirty="0" smtClean="0"/>
              <a:t>Single stranded RNA (-) as genetic material and an RNA polymerase</a:t>
            </a:r>
          </a:p>
          <a:p>
            <a:r>
              <a:rPr lang="en-US" dirty="0" smtClean="0"/>
              <a:t>Helical </a:t>
            </a:r>
            <a:r>
              <a:rPr lang="en-US" dirty="0" err="1" smtClean="0"/>
              <a:t>nucleocapsid</a:t>
            </a:r>
            <a:r>
              <a:rPr lang="en-US" dirty="0" smtClean="0"/>
              <a:t>, outer lipoprotein envelope</a:t>
            </a:r>
          </a:p>
          <a:p>
            <a:r>
              <a:rPr lang="en-US" dirty="0" smtClean="0"/>
              <a:t>Genome not segmented</a:t>
            </a:r>
          </a:p>
          <a:p>
            <a:r>
              <a:rPr lang="en-US" dirty="0" smtClean="0"/>
              <a:t>Larger diameter</a:t>
            </a:r>
          </a:p>
          <a:p>
            <a:r>
              <a:rPr lang="en-US" dirty="0" smtClean="0"/>
              <a:t>Surface spikes (</a:t>
            </a:r>
            <a:r>
              <a:rPr lang="en-US" dirty="0" err="1" smtClean="0"/>
              <a:t>hemagglutinin</a:t>
            </a:r>
            <a:r>
              <a:rPr lang="en-US" dirty="0" smtClean="0"/>
              <a:t>, </a:t>
            </a:r>
            <a:r>
              <a:rPr lang="en-US" dirty="0" err="1" smtClean="0"/>
              <a:t>neuramindase</a:t>
            </a:r>
            <a:r>
              <a:rPr lang="en-US" dirty="0" smtClean="0"/>
              <a:t> or fusion proteins)</a:t>
            </a:r>
          </a:p>
          <a:p>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dirty="0" smtClean="0"/>
              <a:t>                  </a:t>
            </a:r>
            <a:r>
              <a:rPr lang="en-US" dirty="0" smtClean="0"/>
              <a:t>   Mumps</a:t>
            </a:r>
            <a:endParaRPr lang="en-US" dirty="0"/>
          </a:p>
        </p:txBody>
      </p:sp>
      <p:sp>
        <p:nvSpPr>
          <p:cNvPr id="3" name="Content Placeholder 2"/>
          <p:cNvSpPr>
            <a:spLocks noGrp="1"/>
          </p:cNvSpPr>
          <p:nvPr>
            <p:ph idx="1"/>
          </p:nvPr>
        </p:nvSpPr>
        <p:spPr>
          <a:xfrm>
            <a:off x="457200" y="1828800"/>
            <a:ext cx="8229600" cy="4745736"/>
          </a:xfrm>
        </p:spPr>
        <p:txBody>
          <a:bodyPr>
            <a:normAutofit/>
          </a:bodyPr>
          <a:lstStyle/>
          <a:p>
            <a:pPr>
              <a:buNone/>
            </a:pPr>
            <a:r>
              <a:rPr lang="en-US" sz="4800" dirty="0" smtClean="0">
                <a:solidFill>
                  <a:srgbClr val="FF0000"/>
                </a:solidFill>
              </a:rPr>
              <a:t>   </a:t>
            </a:r>
            <a:r>
              <a:rPr lang="en-US" sz="4400" dirty="0" smtClean="0">
                <a:solidFill>
                  <a:srgbClr val="FF0000"/>
                </a:solidFill>
              </a:rPr>
              <a:t>Labs.</a:t>
            </a:r>
            <a:r>
              <a:rPr lang="en-US" sz="2400" dirty="0" smtClean="0"/>
              <a:t>  </a:t>
            </a:r>
            <a:endParaRPr lang="en-US" dirty="0" smtClean="0"/>
          </a:p>
          <a:p>
            <a:r>
              <a:rPr lang="en-US" dirty="0" smtClean="0"/>
              <a:t>Diagnosis is usually made clinically</a:t>
            </a:r>
          </a:p>
          <a:p>
            <a:r>
              <a:rPr lang="en-US" dirty="0" smtClean="0"/>
              <a:t>Virus can be isolated in cell culture from saliva, spinal fluid or urine</a:t>
            </a:r>
          </a:p>
          <a:p>
            <a:r>
              <a:rPr lang="en-US" dirty="0" smtClean="0"/>
              <a:t>PCR</a:t>
            </a:r>
          </a:p>
          <a:p>
            <a:r>
              <a:rPr lang="en-US" dirty="0" smtClean="0"/>
              <a:t>4-fold rise in antibody titer in either </a:t>
            </a:r>
            <a:r>
              <a:rPr lang="en-US" dirty="0" err="1" smtClean="0"/>
              <a:t>hemagglutination</a:t>
            </a:r>
            <a:r>
              <a:rPr lang="en-US" dirty="0" smtClean="0"/>
              <a:t> inhibition or the </a:t>
            </a:r>
            <a:r>
              <a:rPr lang="en-US" dirty="0" smtClean="0"/>
              <a:t>CF</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914400" y="762000"/>
            <a:ext cx="7358063" cy="990600"/>
          </a:xfrm>
          <a:ln/>
        </p:spPr>
        <p:txBody>
          <a:bodyPr lIns="64291" tIns="32146" rIns="64291" bIns="32146">
            <a:normAutofit/>
          </a:bodyPr>
          <a:lstStyle/>
          <a:p>
            <a:r>
              <a:rPr lang="en-US" sz="3400" dirty="0" smtClean="0"/>
              <a:t>             </a:t>
            </a:r>
            <a:r>
              <a:rPr lang="en-US" sz="3400" dirty="0" smtClean="0"/>
              <a:t>        </a:t>
            </a:r>
            <a:r>
              <a:rPr lang="en-US" dirty="0" smtClean="0"/>
              <a:t>Mumps</a:t>
            </a:r>
            <a:endParaRPr lang="en-US" sz="3400" dirty="0"/>
          </a:p>
        </p:txBody>
      </p:sp>
      <p:sp>
        <p:nvSpPr>
          <p:cNvPr id="27650" name="Rectangle 2"/>
          <p:cNvSpPr>
            <a:spLocks noGrp="1" noChangeArrowheads="1"/>
          </p:cNvSpPr>
          <p:nvPr>
            <p:ph type="body" idx="1"/>
          </p:nvPr>
        </p:nvSpPr>
        <p:spPr>
          <a:xfrm>
            <a:off x="339328" y="1828800"/>
            <a:ext cx="8465344" cy="4800600"/>
          </a:xfrm>
          <a:ln/>
        </p:spPr>
        <p:txBody>
          <a:bodyPr lIns="64291" tIns="32146" rIns="64291" bIns="32146">
            <a:normAutofit/>
          </a:bodyPr>
          <a:lstStyle/>
          <a:p>
            <a:pPr marL="625056">
              <a:spcBef>
                <a:spcPts val="492"/>
              </a:spcBef>
            </a:pPr>
            <a:r>
              <a:rPr lang="en-US" sz="2400" b="1" dirty="0" smtClean="0">
                <a:solidFill>
                  <a:srgbClr val="C00000"/>
                </a:solidFill>
              </a:rPr>
              <a:t>Prevention </a:t>
            </a:r>
            <a:r>
              <a:rPr lang="en-US" sz="2400" b="1" dirty="0">
                <a:solidFill>
                  <a:srgbClr val="C00000"/>
                </a:solidFill>
              </a:rPr>
              <a:t>and </a:t>
            </a:r>
            <a:r>
              <a:rPr lang="en-US" sz="2400" b="1" dirty="0" smtClean="0">
                <a:solidFill>
                  <a:srgbClr val="C00000"/>
                </a:solidFill>
              </a:rPr>
              <a:t>Treatment</a:t>
            </a:r>
          </a:p>
          <a:p>
            <a:pPr marL="625056" lvl="1" indent="-256032">
              <a:spcBef>
                <a:spcPts val="492"/>
              </a:spcBef>
              <a:buClr>
                <a:schemeClr val="accent3"/>
              </a:buClr>
              <a:buFont typeface="Georgia"/>
              <a:buChar char="•"/>
            </a:pPr>
            <a:r>
              <a:rPr lang="en-US" sz="2400" dirty="0" smtClean="0">
                <a:solidFill>
                  <a:schemeClr val="tx1"/>
                </a:solidFill>
              </a:rPr>
              <a:t>No effective antiviral treatment</a:t>
            </a:r>
            <a:endParaRPr lang="en-US" sz="2400" b="1" dirty="0">
              <a:solidFill>
                <a:srgbClr val="C00000"/>
              </a:solidFill>
            </a:endParaRPr>
          </a:p>
          <a:p>
            <a:pPr marL="937584" lvl="1">
              <a:spcBef>
                <a:spcPts val="492"/>
              </a:spcBef>
            </a:pPr>
            <a:r>
              <a:rPr lang="en-US" sz="2400" dirty="0">
                <a:solidFill>
                  <a:schemeClr val="tx1"/>
                </a:solidFill>
              </a:rPr>
              <a:t>Prevention directed at immunization</a:t>
            </a:r>
          </a:p>
          <a:p>
            <a:pPr marL="937584" lvl="1">
              <a:spcBef>
                <a:spcPts val="492"/>
              </a:spcBef>
            </a:pPr>
            <a:r>
              <a:rPr lang="en-US" sz="2400" dirty="0">
                <a:solidFill>
                  <a:schemeClr val="tx1"/>
                </a:solidFill>
              </a:rPr>
              <a:t>Usually given in same injection as measles and rubella</a:t>
            </a:r>
          </a:p>
          <a:p>
            <a:pPr marL="1250112" lvl="2">
              <a:spcBef>
                <a:spcPts val="492"/>
              </a:spcBef>
            </a:pPr>
            <a:r>
              <a:rPr lang="en-US" dirty="0" smtClean="0">
                <a:solidFill>
                  <a:schemeClr val="tx1"/>
                </a:solidFill>
              </a:rPr>
              <a:t>MMR (live, attenuated)</a:t>
            </a:r>
          </a:p>
          <a:p>
            <a:pPr marL="1250112" lvl="2">
              <a:spcBef>
                <a:spcPts val="492"/>
              </a:spcBef>
            </a:pPr>
            <a:r>
              <a:rPr lang="en-US" dirty="0" smtClean="0">
                <a:solidFill>
                  <a:schemeClr val="tx1"/>
                </a:solidFill>
              </a:rPr>
              <a:t>First dose at 15 months and a booster dose at 4 to 6 years </a:t>
            </a:r>
            <a:endParaRPr lang="en-US" dirty="0">
              <a:solidFill>
                <a:schemeClr val="tx1"/>
              </a:solidFill>
            </a:endParaRPr>
          </a:p>
          <a:p>
            <a:pPr marL="937584" lvl="1">
              <a:spcBef>
                <a:spcPts val="492"/>
              </a:spcBef>
            </a:pPr>
            <a:r>
              <a:rPr lang="en-US" sz="2400" dirty="0">
                <a:solidFill>
                  <a:schemeClr val="tx1"/>
                </a:solidFill>
              </a:rPr>
              <a:t>Immunization prevents latent recurrent infections</a:t>
            </a:r>
          </a:p>
          <a:p>
            <a:pPr marL="1250112" lvl="2">
              <a:spcBef>
                <a:spcPts val="492"/>
              </a:spcBef>
            </a:pPr>
            <a:r>
              <a:rPr lang="en-US" dirty="0">
                <a:solidFill>
                  <a:schemeClr val="tx1"/>
                </a:solidFill>
              </a:rPr>
              <a:t>Due to only one viral </a:t>
            </a:r>
            <a:r>
              <a:rPr lang="en-US" dirty="0" smtClean="0">
                <a:solidFill>
                  <a:schemeClr val="tx1"/>
                </a:solidFill>
              </a:rPr>
              <a:t>serotype</a:t>
            </a:r>
            <a:endParaRPr lang="en-US" dirty="0">
              <a:solidFill>
                <a:schemeClr val="tx1"/>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RSV</a:t>
            </a:r>
            <a:endParaRPr lang="en-US" sz="9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CASE STUDY</a:t>
            </a:r>
            <a:endParaRPr lang="en-US" dirty="0"/>
          </a:p>
        </p:txBody>
      </p:sp>
      <p:sp>
        <p:nvSpPr>
          <p:cNvPr id="3" name="Content Placeholder 2"/>
          <p:cNvSpPr>
            <a:spLocks noGrp="1"/>
          </p:cNvSpPr>
          <p:nvPr>
            <p:ph idx="1"/>
          </p:nvPr>
        </p:nvSpPr>
        <p:spPr/>
        <p:txBody>
          <a:bodyPr/>
          <a:lstStyle/>
          <a:p>
            <a:r>
              <a:rPr lang="en-US" dirty="0" smtClean="0"/>
              <a:t>A 3 month old boy has a persistent cough and severe wheezing for the past 2 days. On physical examination his temperature is 39</a:t>
            </a:r>
            <a:r>
              <a:rPr lang="en-US" dirty="0" smtClean="0">
                <a:latin typeface="Georgia" pitchFamily="18" charset="0"/>
                <a:cs typeface="Lucida Sans Unicode"/>
              </a:rPr>
              <a:t>℃ and coarse </a:t>
            </a:r>
            <a:r>
              <a:rPr lang="en-US" dirty="0" err="1" smtClean="0">
                <a:latin typeface="Georgia" pitchFamily="18" charset="0"/>
                <a:cs typeface="Lucida Sans Unicode"/>
              </a:rPr>
              <a:t>rhonchi</a:t>
            </a:r>
            <a:r>
              <a:rPr lang="en-US" dirty="0" smtClean="0">
                <a:latin typeface="Georgia" pitchFamily="18" charset="0"/>
                <a:cs typeface="Lucida Sans Unicode"/>
              </a:rPr>
              <a:t> are heard bilaterally. Diagnosis was made by ELISA that detected viral antigen in nasal washings.</a:t>
            </a:r>
            <a:endParaRPr lang="en-US" dirty="0">
              <a:latin typeface="Georg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DIAGNOSIS</a:t>
            </a:r>
            <a:endParaRPr lang="en-US" dirty="0"/>
          </a:p>
        </p:txBody>
      </p:sp>
      <p:sp>
        <p:nvSpPr>
          <p:cNvPr id="3" name="Content Placeholder 2"/>
          <p:cNvSpPr>
            <a:spLocks noGrp="1"/>
          </p:cNvSpPr>
          <p:nvPr>
            <p:ph idx="1"/>
          </p:nvPr>
        </p:nvSpPr>
        <p:spPr/>
        <p:txBody>
          <a:bodyPr/>
          <a:lstStyle/>
          <a:p>
            <a:r>
              <a:rPr lang="en-US" dirty="0" smtClean="0"/>
              <a:t>Giant cells in respiratory secretions (</a:t>
            </a:r>
            <a:r>
              <a:rPr lang="en-US" dirty="0" err="1" smtClean="0"/>
              <a:t>syncytia</a:t>
            </a:r>
            <a:r>
              <a:rPr lang="en-US" dirty="0" smtClean="0"/>
              <a:t>)</a:t>
            </a:r>
          </a:p>
          <a:p>
            <a:r>
              <a:rPr lang="en-US" dirty="0" smtClean="0"/>
              <a:t>Most common cause of pneumonia and </a:t>
            </a:r>
            <a:r>
              <a:rPr lang="en-US" dirty="0" err="1" smtClean="0"/>
              <a:t>bronchiolitis</a:t>
            </a:r>
            <a:r>
              <a:rPr lang="en-US" dirty="0" smtClean="0"/>
              <a:t> in infants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   Respiratory </a:t>
            </a:r>
            <a:r>
              <a:rPr lang="en-US" dirty="0" err="1" smtClean="0">
                <a:ea typeface="ＭＳ Ｐゴシック" pitchFamily="34" charset="-128"/>
              </a:rPr>
              <a:t>syncytial</a:t>
            </a:r>
            <a:r>
              <a:rPr lang="en-US" dirty="0" smtClean="0">
                <a:ea typeface="ＭＳ Ｐゴシック" pitchFamily="34" charset="-128"/>
              </a:rPr>
              <a:t> virus (RSV)</a:t>
            </a:r>
            <a:endParaRPr lang="en-US" dirty="0"/>
          </a:p>
        </p:txBody>
      </p:sp>
      <p:pic>
        <p:nvPicPr>
          <p:cNvPr id="4" name="Content Placeholder 3" descr="Screen shot 2011-12-06 at 1.39.38 PM.png"/>
          <p:cNvPicPr>
            <a:picLocks noGrp="1" noChangeAspect="1"/>
          </p:cNvPicPr>
          <p:nvPr>
            <p:ph idx="1"/>
          </p:nvPr>
        </p:nvPicPr>
        <p:blipFill>
          <a:blip r:embed="rId2"/>
          <a:srcRect l="-15321" r="-15321"/>
          <a:stretch>
            <a:fillRect/>
          </a:stretch>
        </p:blipFill>
        <p:spPr bwMode="auto">
          <a:xfrm>
            <a:off x="640533" y="2249488"/>
            <a:ext cx="7862933" cy="43243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685800"/>
            <a:ext cx="8229600" cy="838200"/>
          </a:xfrm>
        </p:spPr>
        <p:txBody>
          <a:bodyPr>
            <a:normAutofit/>
          </a:bodyPr>
          <a:lstStyle/>
          <a:p>
            <a:pPr eaLnBrk="1" hangingPunct="1"/>
            <a:r>
              <a:rPr lang="en-US" sz="3600" dirty="0" smtClean="0">
                <a:ea typeface="ＭＳ Ｐゴシック" pitchFamily="34" charset="-128"/>
              </a:rPr>
              <a:t>   Respiratory </a:t>
            </a:r>
            <a:r>
              <a:rPr lang="en-US" sz="3600" dirty="0" err="1" smtClean="0">
                <a:ea typeface="ＭＳ Ｐゴシック" pitchFamily="34" charset="-128"/>
              </a:rPr>
              <a:t>syncytial</a:t>
            </a:r>
            <a:r>
              <a:rPr lang="en-US" sz="3600" dirty="0" smtClean="0">
                <a:ea typeface="ＭＳ Ｐゴシック" pitchFamily="34" charset="-128"/>
              </a:rPr>
              <a:t> virus (RSV)</a:t>
            </a:r>
          </a:p>
        </p:txBody>
      </p:sp>
      <p:sp>
        <p:nvSpPr>
          <p:cNvPr id="37891" name="Content Placeholder 2"/>
          <p:cNvSpPr>
            <a:spLocks noGrp="1"/>
          </p:cNvSpPr>
          <p:nvPr>
            <p:ph idx="1"/>
          </p:nvPr>
        </p:nvSpPr>
        <p:spPr>
          <a:xfrm>
            <a:off x="533400" y="1676400"/>
            <a:ext cx="8229600" cy="4849813"/>
          </a:xfrm>
        </p:spPr>
        <p:txBody>
          <a:bodyPr>
            <a:noAutofit/>
          </a:bodyPr>
          <a:lstStyle/>
          <a:p>
            <a:pPr eaLnBrk="1" hangingPunct="1"/>
            <a:r>
              <a:rPr lang="en-US" dirty="0" smtClean="0">
                <a:ea typeface="ＭＳ Ｐゴシック" pitchFamily="34" charset="-128"/>
              </a:rPr>
              <a:t>Common winter time respiratory virus </a:t>
            </a:r>
          </a:p>
          <a:p>
            <a:pPr eaLnBrk="1" hangingPunct="1"/>
            <a:r>
              <a:rPr lang="en-US" dirty="0" smtClean="0">
                <a:ea typeface="ＭＳ Ｐゴシック" pitchFamily="34" charset="-128"/>
              </a:rPr>
              <a:t>Major cause of serious </a:t>
            </a:r>
            <a:r>
              <a:rPr lang="en-US" dirty="0" smtClean="0">
                <a:solidFill>
                  <a:srgbClr val="C00000"/>
                </a:solidFill>
                <a:ea typeface="ＭＳ Ｐゴシック" pitchFamily="34" charset="-128"/>
              </a:rPr>
              <a:t>lower respiratory tract disease (</a:t>
            </a:r>
            <a:r>
              <a:rPr lang="en-US" dirty="0" err="1" smtClean="0">
                <a:solidFill>
                  <a:srgbClr val="C00000"/>
                </a:solidFill>
                <a:ea typeface="ＭＳ Ｐゴシック" pitchFamily="34" charset="-128"/>
              </a:rPr>
              <a:t>bronchiolitis</a:t>
            </a:r>
            <a:r>
              <a:rPr lang="en-US" dirty="0" smtClean="0">
                <a:solidFill>
                  <a:srgbClr val="C00000"/>
                </a:solidFill>
                <a:ea typeface="ＭＳ Ｐゴシック" pitchFamily="34" charset="-128"/>
              </a:rPr>
              <a:t> and pneumonia)  </a:t>
            </a:r>
            <a:r>
              <a:rPr lang="en-US" dirty="0" smtClean="0">
                <a:ea typeface="ＭＳ Ｐゴシック" pitchFamily="34" charset="-128"/>
              </a:rPr>
              <a:t>in infants.</a:t>
            </a:r>
          </a:p>
          <a:p>
            <a:pPr eaLnBrk="1" hangingPunct="1"/>
            <a:r>
              <a:rPr lang="en-US" dirty="0" smtClean="0">
                <a:ea typeface="ＭＳ Ｐゴシック" pitchFamily="34" charset="-128"/>
              </a:rPr>
              <a:t>In older children, young and healthy adults RSV causes common clod and bronchitis.</a:t>
            </a:r>
          </a:p>
          <a:p>
            <a:pPr eaLnBrk="1" hangingPunct="1"/>
            <a:r>
              <a:rPr lang="en-US" dirty="0" smtClean="0">
                <a:ea typeface="ＭＳ Ｐゴシック" pitchFamily="34" charset="-128"/>
              </a:rPr>
              <a:t>Also important pathogen for pneumonia  especially in elderly and with chronic cardiopulmonary disease or in </a:t>
            </a:r>
            <a:r>
              <a:rPr lang="en-US" dirty="0" err="1" smtClean="0">
                <a:ea typeface="ＭＳ Ｐゴシック" pitchFamily="34" charset="-128"/>
              </a:rPr>
              <a:t>immunocompromised</a:t>
            </a:r>
            <a:r>
              <a:rPr lang="en-US" dirty="0" smtClean="0">
                <a:ea typeface="ＭＳ Ｐゴシック" pitchFamily="34" charset="-128"/>
              </a:rPr>
              <a:t>.</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33400"/>
            <a:ext cx="8229600" cy="1143000"/>
          </a:xfrm>
        </p:spPr>
        <p:txBody>
          <a:bodyPr/>
          <a:lstStyle/>
          <a:p>
            <a:pPr eaLnBrk="1" hangingPunct="1"/>
            <a:r>
              <a:rPr lang="en-US" sz="3600" dirty="0" smtClean="0">
                <a:ea typeface="ＭＳ Ｐゴシック" pitchFamily="34" charset="-128"/>
              </a:rPr>
              <a:t>               </a:t>
            </a:r>
            <a:r>
              <a:rPr lang="en-US" sz="3600" b="1" dirty="0" smtClean="0">
                <a:ea typeface="ＭＳ Ｐゴシック" pitchFamily="34" charset="-128"/>
              </a:rPr>
              <a:t>Transmission   </a:t>
            </a:r>
          </a:p>
        </p:txBody>
      </p:sp>
      <p:sp>
        <p:nvSpPr>
          <p:cNvPr id="39939" name="Content Placeholder 2"/>
          <p:cNvSpPr>
            <a:spLocks noGrp="1"/>
          </p:cNvSpPr>
          <p:nvPr>
            <p:ph idx="1"/>
          </p:nvPr>
        </p:nvSpPr>
        <p:spPr>
          <a:xfrm>
            <a:off x="457200" y="1676400"/>
            <a:ext cx="8229600" cy="4898136"/>
          </a:xfrm>
        </p:spPr>
        <p:txBody>
          <a:bodyPr/>
          <a:lstStyle/>
          <a:p>
            <a:pPr eaLnBrk="1" hangingPunct="1"/>
            <a:r>
              <a:rPr lang="en-US" sz="2800" dirty="0" smtClean="0">
                <a:ea typeface="ＭＳ Ｐゴシック" pitchFamily="34" charset="-128"/>
              </a:rPr>
              <a:t>RSV </a:t>
            </a:r>
            <a:r>
              <a:rPr lang="en-US" dirty="0" smtClean="0">
                <a:ea typeface="ＭＳ Ｐゴシック" pitchFamily="34" charset="-128"/>
              </a:rPr>
              <a:t> is transmitted by respiratory droplets and directly by contaminated hands with nose or mouth.</a:t>
            </a:r>
          </a:p>
          <a:p>
            <a:pPr eaLnBrk="1" hangingPunct="1"/>
            <a:r>
              <a:rPr lang="en-US" sz="2800" dirty="0" smtClean="0">
                <a:ea typeface="ＭＳ Ｐゴシック" pitchFamily="34" charset="-128"/>
              </a:rPr>
              <a:t>Causes </a:t>
            </a:r>
            <a:r>
              <a:rPr lang="en-US" sz="2800" dirty="0" smtClean="0">
                <a:solidFill>
                  <a:srgbClr val="FF0000"/>
                </a:solidFill>
                <a:ea typeface="ＭＳ Ｐゴシック" pitchFamily="34" charset="-128"/>
              </a:rPr>
              <a:t>outbreaks </a:t>
            </a:r>
            <a:r>
              <a:rPr lang="en-US" sz="2800" dirty="0" smtClean="0">
                <a:ea typeface="ＭＳ Ｐゴシック" pitchFamily="34" charset="-128"/>
              </a:rPr>
              <a:t>of respiratory infections every winter and in hospitalized infants.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             Pathogenesis</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rPr>
              <a:t>Begins as upper respiratory tract infection, then can spread to lower respiratory tract and cause </a:t>
            </a:r>
            <a:r>
              <a:rPr lang="en-US" dirty="0" err="1" smtClean="0">
                <a:ea typeface="ＭＳ Ｐゴシック" pitchFamily="34" charset="-128"/>
              </a:rPr>
              <a:t>bronchiolitis</a:t>
            </a:r>
            <a:r>
              <a:rPr lang="en-US" dirty="0" smtClean="0">
                <a:ea typeface="ＭＳ Ｐゴシック" pitchFamily="34" charset="-128"/>
              </a:rPr>
              <a:t>, </a:t>
            </a:r>
            <a:r>
              <a:rPr lang="en-US" dirty="0" err="1" smtClean="0">
                <a:ea typeface="ＭＳ Ｐゴシック" pitchFamily="34" charset="-128"/>
              </a:rPr>
              <a:t>bronchospasm</a:t>
            </a:r>
            <a:r>
              <a:rPr lang="en-US" dirty="0" smtClean="0">
                <a:ea typeface="ＭＳ Ｐゴシック" pitchFamily="34" charset="-128"/>
              </a:rPr>
              <a:t>, pneumonia and acute respiratory failure.</a:t>
            </a:r>
          </a:p>
          <a:p>
            <a:r>
              <a:rPr lang="en-US" dirty="0" err="1" smtClean="0">
                <a:ea typeface="ＭＳ Ｐゴシック" pitchFamily="34" charset="-128"/>
              </a:rPr>
              <a:t>Viremia</a:t>
            </a:r>
            <a:r>
              <a:rPr lang="en-US" dirty="0" smtClean="0">
                <a:ea typeface="ＭＳ Ｐゴシック" pitchFamily="34" charset="-128"/>
              </a:rPr>
              <a:t> does not occur</a:t>
            </a:r>
          </a:p>
          <a:p>
            <a:r>
              <a:rPr lang="en-US" dirty="0" smtClean="0"/>
              <a:t>Severe disease in infants may have an </a:t>
            </a:r>
            <a:r>
              <a:rPr lang="en-US" dirty="0" err="1" smtClean="0">
                <a:solidFill>
                  <a:srgbClr val="FF0000"/>
                </a:solidFill>
              </a:rPr>
              <a:t>immuno</a:t>
            </a:r>
            <a:r>
              <a:rPr lang="en-US" dirty="0" smtClean="0">
                <a:solidFill>
                  <a:srgbClr val="FF0000"/>
                </a:solidFill>
              </a:rPr>
              <a:t>-pathogenic mechanism</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pPr eaLnBrk="1" hangingPunct="1"/>
            <a:r>
              <a:rPr lang="en-US" sz="3600" smtClean="0">
                <a:ea typeface="ＭＳ Ｐゴシック" pitchFamily="34" charset="-128"/>
              </a:rPr>
              <a:t>Clinical manifestations in adults</a:t>
            </a:r>
          </a:p>
        </p:txBody>
      </p:sp>
      <p:pic>
        <p:nvPicPr>
          <p:cNvPr id="54276" name="Picture 3" descr="Screen shot 2011-05-21 at 11.35.11 PM.png"/>
          <p:cNvPicPr>
            <a:picLocks noChangeAspect="1"/>
          </p:cNvPicPr>
          <p:nvPr/>
        </p:nvPicPr>
        <p:blipFill>
          <a:blip r:embed="rId3"/>
          <a:srcRect/>
          <a:stretch>
            <a:fillRect/>
          </a:stretch>
        </p:blipFill>
        <p:spPr bwMode="auto">
          <a:xfrm>
            <a:off x="0" y="2438400"/>
            <a:ext cx="9144000" cy="298450"/>
          </a:xfrm>
          <a:prstGeom prst="rect">
            <a:avLst/>
          </a:prstGeom>
          <a:noFill/>
          <a:ln w="9525">
            <a:noFill/>
            <a:miter lim="800000"/>
            <a:headEnd/>
            <a:tailEnd/>
          </a:ln>
        </p:spPr>
      </p:pic>
      <p:pic>
        <p:nvPicPr>
          <p:cNvPr id="54277" name="Picture 4" descr="Screen shot 2011-05-21 at 11.35.18 PM.png"/>
          <p:cNvPicPr>
            <a:picLocks noChangeAspect="1"/>
          </p:cNvPicPr>
          <p:nvPr/>
        </p:nvPicPr>
        <p:blipFill>
          <a:blip r:embed="rId4"/>
          <a:srcRect/>
          <a:stretch>
            <a:fillRect/>
          </a:stretch>
        </p:blipFill>
        <p:spPr bwMode="auto">
          <a:xfrm>
            <a:off x="1143000" y="2667000"/>
            <a:ext cx="6197600" cy="3009900"/>
          </a:xfrm>
          <a:prstGeom prst="rect">
            <a:avLst/>
          </a:prstGeom>
          <a:noFill/>
          <a:ln w="9525">
            <a:noFill/>
            <a:miter lim="800000"/>
            <a:headEnd/>
            <a:tailEnd/>
          </a:ln>
        </p:spPr>
      </p:pic>
      <p:sp>
        <p:nvSpPr>
          <p:cNvPr id="54278" name="Rectangle 5"/>
          <p:cNvSpPr>
            <a:spLocks noChangeArrowheads="1"/>
          </p:cNvSpPr>
          <p:nvPr/>
        </p:nvSpPr>
        <p:spPr bwMode="auto">
          <a:xfrm>
            <a:off x="5524500" y="6503988"/>
            <a:ext cx="2170113" cy="307975"/>
          </a:xfrm>
          <a:prstGeom prst="rect">
            <a:avLst/>
          </a:prstGeom>
          <a:noFill/>
          <a:ln w="9525">
            <a:noFill/>
            <a:miter lim="800000"/>
            <a:headEnd/>
            <a:tailEnd/>
          </a:ln>
        </p:spPr>
        <p:txBody>
          <a:bodyPr wrap="none">
            <a:spAutoFit/>
          </a:bodyPr>
          <a:lstStyle/>
          <a:p>
            <a:pPr lvl="2"/>
            <a:r>
              <a:rPr lang="en-US" sz="1400"/>
              <a:t>NEJM 2005;28:1749–59.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Paramyxoviruses</a:t>
            </a:r>
            <a:r>
              <a:rPr lang="en-US" dirty="0" smtClean="0"/>
              <a:t> </a:t>
            </a:r>
            <a:endParaRPr lang="en-US" dirty="0"/>
          </a:p>
        </p:txBody>
      </p:sp>
      <p:sp>
        <p:nvSpPr>
          <p:cNvPr id="3" name="Content Placeholder 2"/>
          <p:cNvSpPr>
            <a:spLocks noGrp="1"/>
          </p:cNvSpPr>
          <p:nvPr>
            <p:ph idx="1"/>
          </p:nvPr>
        </p:nvSpPr>
        <p:spPr/>
        <p:txBody>
          <a:bodyPr/>
          <a:lstStyle/>
          <a:p>
            <a:r>
              <a:rPr lang="en-US" dirty="0" smtClean="0"/>
              <a:t>Measles virus</a:t>
            </a:r>
          </a:p>
          <a:p>
            <a:r>
              <a:rPr lang="en-US" dirty="0" smtClean="0"/>
              <a:t>Respiratory </a:t>
            </a:r>
            <a:r>
              <a:rPr lang="en-US" dirty="0" err="1" smtClean="0"/>
              <a:t>syncytial</a:t>
            </a:r>
            <a:r>
              <a:rPr lang="en-US" dirty="0" smtClean="0"/>
              <a:t> virus</a:t>
            </a:r>
          </a:p>
          <a:p>
            <a:r>
              <a:rPr lang="en-US" dirty="0" smtClean="0"/>
              <a:t>Mumps virus</a:t>
            </a:r>
          </a:p>
          <a:p>
            <a:r>
              <a:rPr lang="en-US" dirty="0" err="1" smtClean="0"/>
              <a:t>Parainfluenza</a:t>
            </a:r>
            <a:r>
              <a:rPr lang="en-US" dirty="0" smtClean="0"/>
              <a:t> virus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            Clinical features</a:t>
            </a:r>
            <a:endParaRPr lang="en-US" dirty="0"/>
          </a:p>
        </p:txBody>
      </p:sp>
      <p:sp>
        <p:nvSpPr>
          <p:cNvPr id="3" name="Content Placeholder 2"/>
          <p:cNvSpPr>
            <a:spLocks noGrp="1"/>
          </p:cNvSpPr>
          <p:nvPr>
            <p:ph idx="1"/>
          </p:nvPr>
        </p:nvSpPr>
        <p:spPr/>
        <p:txBody>
          <a:bodyPr/>
          <a:lstStyle/>
          <a:p>
            <a:r>
              <a:rPr lang="en-US" dirty="0" err="1" smtClean="0"/>
              <a:t>Bronchiolitis</a:t>
            </a:r>
            <a:r>
              <a:rPr lang="en-US" dirty="0" smtClean="0"/>
              <a:t> and pneumonia in infants</a:t>
            </a:r>
          </a:p>
          <a:p>
            <a:r>
              <a:rPr lang="en-US" dirty="0" err="1" smtClean="0"/>
              <a:t>Otitis</a:t>
            </a:r>
            <a:r>
              <a:rPr lang="en-US" dirty="0" smtClean="0"/>
              <a:t> media in young children</a:t>
            </a:r>
          </a:p>
          <a:p>
            <a:r>
              <a:rPr lang="en-US" dirty="0" smtClean="0"/>
              <a:t>Common cold and bronchitis in older children and young, healthy adults</a:t>
            </a:r>
          </a:p>
          <a:p>
            <a:r>
              <a:rPr lang="en-US" dirty="0" smtClean="0"/>
              <a:t>In elderly and adults with chronic cardiopulmonary diseases it causes pneumonia</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533400" y="274638"/>
            <a:ext cx="7696200" cy="1143000"/>
          </a:xfrm>
        </p:spPr>
        <p:txBody>
          <a:bodyPr/>
          <a:lstStyle/>
          <a:p>
            <a:pPr eaLnBrk="1" hangingPunct="1"/>
            <a:r>
              <a:rPr lang="en-US" sz="3600" dirty="0" smtClean="0">
                <a:ea typeface="ＭＳ Ｐゴシック" pitchFamily="34" charset="-128"/>
              </a:rPr>
              <a:t>               RSV: Imaging</a:t>
            </a:r>
          </a:p>
        </p:txBody>
      </p:sp>
      <p:sp>
        <p:nvSpPr>
          <p:cNvPr id="106499" name="Content Placeholder 2"/>
          <p:cNvSpPr>
            <a:spLocks noGrp="1"/>
          </p:cNvSpPr>
          <p:nvPr>
            <p:ph idx="4294967295"/>
          </p:nvPr>
        </p:nvSpPr>
        <p:spPr>
          <a:xfrm>
            <a:off x="533400" y="1295400"/>
            <a:ext cx="8229600" cy="5059363"/>
          </a:xfrm>
        </p:spPr>
        <p:txBody>
          <a:bodyPr/>
          <a:lstStyle/>
          <a:p>
            <a:pPr defTabSz="914400" eaLnBrk="1" hangingPunct="1"/>
            <a:r>
              <a:rPr lang="en-US" sz="2800" dirty="0" smtClean="0">
                <a:ea typeface="ＭＳ Ｐゴシック" pitchFamily="34" charset="-128"/>
              </a:rPr>
              <a:t>CXR: diffuse bilateral interstitial  </a:t>
            </a:r>
          </a:p>
          <a:p>
            <a:pPr defTabSz="914400" eaLnBrk="1" hangingPunct="1"/>
            <a:r>
              <a:rPr lang="en-US" sz="2800" dirty="0" smtClean="0">
                <a:ea typeface="ＭＳ Ｐゴシック" pitchFamily="34" charset="-128"/>
              </a:rPr>
              <a:t>CT: Bronchitis-</a:t>
            </a:r>
            <a:r>
              <a:rPr lang="en-US" sz="2800" dirty="0" err="1" smtClean="0">
                <a:ea typeface="ＭＳ Ｐゴシック" pitchFamily="34" charset="-128"/>
              </a:rPr>
              <a:t>bronchiolitis</a:t>
            </a:r>
            <a:r>
              <a:rPr lang="en-US" sz="2800" dirty="0" smtClean="0">
                <a:ea typeface="ＭＳ Ｐゴシック" pitchFamily="34" charset="-128"/>
              </a:rPr>
              <a:t> pattern: bronchial wall thickening and tree-in-bud opacities </a:t>
            </a:r>
          </a:p>
          <a:p>
            <a:pPr defTabSz="914400" eaLnBrk="1" hangingPunct="1"/>
            <a:r>
              <a:rPr lang="en-US" sz="2800" dirty="0" smtClean="0">
                <a:ea typeface="ＭＳ Ｐゴシック" pitchFamily="34" charset="-128"/>
              </a:rPr>
              <a:t>Multifocal ground glass opacities or consolidation </a:t>
            </a:r>
          </a:p>
        </p:txBody>
      </p:sp>
      <p:pic>
        <p:nvPicPr>
          <p:cNvPr id="106500" name="Picture 3"/>
          <p:cNvPicPr>
            <a:picLocks noChangeAspect="1" noChangeArrowheads="1"/>
          </p:cNvPicPr>
          <p:nvPr/>
        </p:nvPicPr>
        <p:blipFill>
          <a:blip r:embed="rId3" cstate="print"/>
          <a:srcRect/>
          <a:stretch>
            <a:fillRect/>
          </a:stretch>
        </p:blipFill>
        <p:spPr bwMode="auto">
          <a:xfrm>
            <a:off x="2362200" y="3581400"/>
            <a:ext cx="4121150" cy="2968625"/>
          </a:xfrm>
          <a:prstGeom prst="rect">
            <a:avLst/>
          </a:prstGeom>
          <a:noFill/>
          <a:ln w="9525">
            <a:noFill/>
            <a:round/>
            <a:headEnd/>
            <a:tailEnd/>
          </a:ln>
        </p:spPr>
      </p:pic>
      <p:sp>
        <p:nvSpPr>
          <p:cNvPr id="106501" name="Rectangle 4"/>
          <p:cNvSpPr>
            <a:spLocks noChangeArrowheads="1"/>
          </p:cNvSpPr>
          <p:nvPr/>
        </p:nvSpPr>
        <p:spPr bwMode="auto">
          <a:xfrm>
            <a:off x="4572000" y="6534150"/>
            <a:ext cx="4572000" cy="247650"/>
          </a:xfrm>
          <a:prstGeom prst="rect">
            <a:avLst/>
          </a:prstGeom>
          <a:noFill/>
          <a:ln w="9525">
            <a:noFill/>
            <a:miter lim="800000"/>
            <a:headEnd/>
            <a:tailEnd/>
          </a:ln>
        </p:spPr>
        <p:txBody>
          <a:bodyPr>
            <a:spAutoFit/>
          </a:bodyPr>
          <a:lstStyle/>
          <a:p>
            <a:pPr defTabSz="914400">
              <a:tabLst>
                <a:tab pos="723900" algn="l"/>
                <a:tab pos="1447800" algn="l"/>
                <a:tab pos="2171700" algn="l"/>
                <a:tab pos="2895600" algn="l"/>
                <a:tab pos="3619500" algn="l"/>
              </a:tabLst>
            </a:pPr>
            <a:r>
              <a:rPr lang="en-GB" sz="1000" b="1">
                <a:solidFill>
                  <a:srgbClr val="000000"/>
                </a:solidFill>
              </a:rPr>
              <a:t>Miller W T , Shah R M AJR 2005;184:613-622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990600"/>
            <a:ext cx="8229600" cy="685800"/>
          </a:xfrm>
        </p:spPr>
        <p:txBody>
          <a:bodyPr/>
          <a:lstStyle/>
          <a:p>
            <a:pPr eaLnBrk="1" hangingPunct="1"/>
            <a:r>
              <a:rPr lang="en-US" sz="3600" dirty="0" smtClean="0">
                <a:ea typeface="ＭＳ Ｐゴシック" pitchFamily="34" charset="-128"/>
              </a:rPr>
              <a:t>                       Testing</a:t>
            </a:r>
          </a:p>
        </p:txBody>
      </p:sp>
      <p:sp>
        <p:nvSpPr>
          <p:cNvPr id="59395" name="Content Placeholder 2"/>
          <p:cNvSpPr>
            <a:spLocks noGrp="1"/>
          </p:cNvSpPr>
          <p:nvPr>
            <p:ph idx="1"/>
          </p:nvPr>
        </p:nvSpPr>
        <p:spPr>
          <a:xfrm>
            <a:off x="457200" y="1905000"/>
            <a:ext cx="8229600" cy="4669536"/>
          </a:xfrm>
        </p:spPr>
        <p:txBody>
          <a:bodyPr>
            <a:normAutofit lnSpcReduction="10000"/>
          </a:bodyPr>
          <a:lstStyle/>
          <a:p>
            <a:pPr marL="914400" lvl="1" indent="-514350">
              <a:buFont typeface="Arial" pitchFamily="34" charset="0"/>
              <a:buChar char="•"/>
            </a:pPr>
            <a:r>
              <a:rPr lang="en-US" dirty="0" smtClean="0">
                <a:solidFill>
                  <a:schemeClr val="tx1"/>
                </a:solidFill>
                <a:ea typeface="ＭＳ Ｐゴシック" pitchFamily="34" charset="-128"/>
              </a:rPr>
              <a:t>Enzyme </a:t>
            </a:r>
            <a:r>
              <a:rPr lang="en-US" dirty="0" err="1" smtClean="0">
                <a:solidFill>
                  <a:schemeClr val="tx1"/>
                </a:solidFill>
                <a:ea typeface="ＭＳ Ｐゴシック" pitchFamily="34" charset="-128"/>
              </a:rPr>
              <a:t>immunoasay</a:t>
            </a:r>
            <a:r>
              <a:rPr lang="en-US" dirty="0" smtClean="0">
                <a:solidFill>
                  <a:schemeClr val="tx1"/>
                </a:solidFill>
                <a:ea typeface="ＭＳ Ｐゴシック" pitchFamily="34" charset="-128"/>
              </a:rPr>
              <a:t> (“rapid antigen test”) is commonly used</a:t>
            </a:r>
          </a:p>
          <a:p>
            <a:pPr marL="914400" lvl="1" indent="-514350">
              <a:buNone/>
            </a:pPr>
            <a:r>
              <a:rPr lang="en-US" sz="2400" dirty="0" smtClean="0">
                <a:solidFill>
                  <a:schemeClr val="tx1"/>
                </a:solidFill>
                <a:ea typeface="ＭＳ Ｐゴシック" pitchFamily="34" charset="-128"/>
              </a:rPr>
              <a:t>   On smears of respiratory epithelium</a:t>
            </a:r>
          </a:p>
          <a:p>
            <a:pPr marL="914400" lvl="1" indent="-514350">
              <a:buNone/>
            </a:pPr>
            <a:r>
              <a:rPr lang="en-US" sz="2400" dirty="0" smtClean="0">
                <a:solidFill>
                  <a:schemeClr val="tx1"/>
                </a:solidFill>
                <a:ea typeface="ＭＳ Ｐゴシック" pitchFamily="34" charset="-128"/>
              </a:rPr>
              <a:t>   Sensitivity depends on specimen: nasal wash (15%),</a:t>
            </a:r>
            <a:r>
              <a:rPr lang="en-US" sz="2400" dirty="0" err="1" smtClean="0">
                <a:solidFill>
                  <a:schemeClr val="tx1"/>
                </a:solidFill>
                <a:ea typeface="ＭＳ Ｐゴシック" pitchFamily="34" charset="-128"/>
              </a:rPr>
              <a:t>endotracheal</a:t>
            </a:r>
            <a:r>
              <a:rPr lang="en-US" sz="2400" dirty="0" smtClean="0">
                <a:solidFill>
                  <a:schemeClr val="tx1"/>
                </a:solidFill>
                <a:ea typeface="ＭＳ Ｐゴシック" pitchFamily="34" charset="-128"/>
              </a:rPr>
              <a:t> secretions (71%), BAL (89%)</a:t>
            </a:r>
          </a:p>
          <a:p>
            <a:pPr marL="914400" lvl="1" indent="-514350">
              <a:buFont typeface="Arial" pitchFamily="34" charset="0"/>
              <a:buChar char="•"/>
            </a:pPr>
            <a:r>
              <a:rPr lang="en-US" sz="2400" dirty="0" smtClean="0">
                <a:solidFill>
                  <a:schemeClr val="tx1"/>
                </a:solidFill>
                <a:ea typeface="ＭＳ Ｐゴシック" pitchFamily="34" charset="-128"/>
              </a:rPr>
              <a:t>In cell Culture CYTOPATHIC EFFECT is seen by formation of multinucleated giant cells.</a:t>
            </a:r>
          </a:p>
          <a:p>
            <a:pPr marL="914400" lvl="1" indent="-514350">
              <a:buFont typeface="Arial" pitchFamily="34" charset="0"/>
              <a:buChar char="•"/>
            </a:pPr>
            <a:r>
              <a:rPr lang="en-US" sz="2400" dirty="0" smtClean="0">
                <a:solidFill>
                  <a:schemeClr val="tx1"/>
                </a:solidFill>
                <a:ea typeface="ＭＳ Ｐゴシック" pitchFamily="34" charset="-128"/>
              </a:rPr>
              <a:t>Serology:  RSV-specific </a:t>
            </a:r>
            <a:r>
              <a:rPr lang="en-US" sz="2400" dirty="0" err="1" smtClean="0">
                <a:solidFill>
                  <a:schemeClr val="tx1"/>
                </a:solidFill>
                <a:ea typeface="ＭＳ Ｐゴシック" pitchFamily="34" charset="-128"/>
              </a:rPr>
              <a:t>IgM</a:t>
            </a:r>
            <a:r>
              <a:rPr lang="en-US" sz="2400" dirty="0" smtClean="0">
                <a:solidFill>
                  <a:schemeClr val="tx1"/>
                </a:solidFill>
                <a:ea typeface="ＭＳ Ｐゴシック" pitchFamily="34" charset="-128"/>
              </a:rPr>
              <a:t> acute or by rise in </a:t>
            </a:r>
            <a:r>
              <a:rPr lang="en-US" sz="2400" dirty="0" err="1" smtClean="0">
                <a:solidFill>
                  <a:schemeClr val="tx1"/>
                </a:solidFill>
                <a:ea typeface="ＭＳ Ｐゴシック" pitchFamily="34" charset="-128"/>
              </a:rPr>
              <a:t>IgG</a:t>
            </a:r>
            <a:r>
              <a:rPr lang="en-US" sz="2400" dirty="0" smtClean="0">
                <a:solidFill>
                  <a:schemeClr val="tx1"/>
                </a:solidFill>
                <a:ea typeface="ＭＳ Ｐゴシック" pitchFamily="34" charset="-128"/>
              </a:rPr>
              <a:t> between acute and convalescent phase sera.</a:t>
            </a:r>
          </a:p>
          <a:p>
            <a:pPr marL="914400" lvl="1" indent="-514350">
              <a:buFont typeface="Arial" pitchFamily="34" charset="0"/>
              <a:buChar char="•"/>
            </a:pPr>
            <a:r>
              <a:rPr lang="en-US" sz="2400" dirty="0" smtClean="0">
                <a:solidFill>
                  <a:schemeClr val="tx1"/>
                </a:solidFill>
                <a:ea typeface="ＭＳ Ｐゴシック" pitchFamily="34" charset="-128"/>
              </a:rPr>
              <a:t> RNA detection by reverse transcription-PCR (RT-PCR</a:t>
            </a:r>
          </a:p>
          <a:p>
            <a:pPr marL="914400" lvl="1" indent="-514350">
              <a:buNone/>
            </a:pPr>
            <a:r>
              <a:rPr lang="en-US" sz="2400" dirty="0" smtClean="0">
                <a:solidFill>
                  <a:schemeClr val="tx1"/>
                </a:solidFill>
                <a:ea typeface="ＭＳ Ｐゴシック" pitchFamily="34" charset="-128"/>
              </a:rPr>
              <a:t> </a:t>
            </a:r>
          </a:p>
          <a:p>
            <a:pPr marL="914400" lvl="1" indent="-514350" eaLnBrk="1" hangingPunct="1">
              <a:buNone/>
            </a:pPr>
            <a:endParaRPr lang="en-US" sz="2400" dirty="0" smtClean="0">
              <a:ea typeface="ＭＳ Ｐゴシック" pitchFamily="34" charset="-128"/>
            </a:endParaRPr>
          </a:p>
          <a:p>
            <a:pPr marL="914400" lvl="1" indent="-514350" eaLnBrk="1" hangingPunct="1">
              <a:buNone/>
            </a:pPr>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685800"/>
            <a:ext cx="8229600" cy="685800"/>
          </a:xfrm>
        </p:spPr>
        <p:txBody>
          <a:bodyPr/>
          <a:lstStyle/>
          <a:p>
            <a:pPr eaLnBrk="1" hangingPunct="1"/>
            <a:r>
              <a:rPr lang="en-US" sz="3600" dirty="0" smtClean="0">
                <a:ea typeface="ＭＳ Ｐゴシック" pitchFamily="34" charset="-128"/>
              </a:rPr>
              <a:t>                      Treatment</a:t>
            </a:r>
          </a:p>
        </p:txBody>
      </p:sp>
      <p:sp>
        <p:nvSpPr>
          <p:cNvPr id="66563" name="Content Placeholder 2"/>
          <p:cNvSpPr>
            <a:spLocks noGrp="1"/>
          </p:cNvSpPr>
          <p:nvPr>
            <p:ph idx="1"/>
          </p:nvPr>
        </p:nvSpPr>
        <p:spPr>
          <a:xfrm>
            <a:off x="457200" y="1524000"/>
            <a:ext cx="8229600" cy="5050536"/>
          </a:xfrm>
        </p:spPr>
        <p:txBody>
          <a:bodyPr>
            <a:normAutofit/>
          </a:bodyPr>
          <a:lstStyle/>
          <a:p>
            <a:pPr eaLnBrk="1" hangingPunct="1"/>
            <a:r>
              <a:rPr lang="en-US" dirty="0" smtClean="0">
                <a:ea typeface="ＭＳ Ｐゴシック" pitchFamily="34" charset="-128"/>
              </a:rPr>
              <a:t>Generally supportive: fluids, oxygen and antipyretics </a:t>
            </a:r>
          </a:p>
          <a:p>
            <a:pPr eaLnBrk="1" hangingPunct="1"/>
            <a:r>
              <a:rPr lang="en-US" dirty="0" smtClean="0">
                <a:ea typeface="ＭＳ Ｐゴシック" pitchFamily="34" charset="-128"/>
              </a:rPr>
              <a:t>Bacterial infection may complicate 10 to 30% of RSV and require antibiotics</a:t>
            </a:r>
          </a:p>
          <a:p>
            <a:pPr eaLnBrk="1" hangingPunct="1"/>
            <a:r>
              <a:rPr lang="en-US" dirty="0" smtClean="0">
                <a:ea typeface="ＭＳ Ｐゴシック" pitchFamily="34" charset="-128"/>
              </a:rPr>
              <a:t>Bronchodilators</a:t>
            </a:r>
          </a:p>
          <a:p>
            <a:pPr lvl="1" eaLnBrk="1" hangingPunct="1"/>
            <a:r>
              <a:rPr lang="en-US" sz="2800" dirty="0" smtClean="0">
                <a:ea typeface="ＭＳ Ｐゴシック" pitchFamily="34" charset="-128"/>
              </a:rPr>
              <a:t>Unproven benefit</a:t>
            </a:r>
          </a:p>
          <a:p>
            <a:pPr eaLnBrk="1" hangingPunct="1"/>
            <a:r>
              <a:rPr lang="en-US" dirty="0" smtClean="0">
                <a:ea typeface="ＭＳ Ｐゴシック" pitchFamily="34" charset="-128"/>
              </a:rPr>
              <a:t>No data to support steroids</a:t>
            </a:r>
            <a:endParaRPr lang="en-US" sz="3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533400"/>
            <a:ext cx="8229600" cy="1371600"/>
          </a:xfrm>
        </p:spPr>
        <p:txBody>
          <a:bodyPr/>
          <a:lstStyle/>
          <a:p>
            <a:pPr eaLnBrk="1" hangingPunct="1"/>
            <a:r>
              <a:rPr lang="en-US" sz="3600" dirty="0" smtClean="0">
                <a:ea typeface="ＭＳ Ｐゴシック" pitchFamily="34" charset="-128"/>
              </a:rPr>
              <a:t>      Other treatment modalities </a:t>
            </a:r>
          </a:p>
        </p:txBody>
      </p:sp>
      <p:sp>
        <p:nvSpPr>
          <p:cNvPr id="67587" name="Content Placeholder 2"/>
          <p:cNvSpPr>
            <a:spLocks noGrp="1"/>
          </p:cNvSpPr>
          <p:nvPr>
            <p:ph idx="1"/>
          </p:nvPr>
        </p:nvSpPr>
        <p:spPr>
          <a:xfrm>
            <a:off x="457200" y="1905000"/>
            <a:ext cx="8686800" cy="4186238"/>
          </a:xfrm>
        </p:spPr>
        <p:txBody>
          <a:bodyPr>
            <a:normAutofit/>
          </a:bodyPr>
          <a:lstStyle/>
          <a:p>
            <a:pPr eaLnBrk="1" hangingPunct="1"/>
            <a:r>
              <a:rPr lang="en-US" dirty="0" err="1" smtClean="0">
                <a:ea typeface="ＭＳ Ｐゴシック" pitchFamily="34" charset="-128"/>
              </a:rPr>
              <a:t>Ribavirin</a:t>
            </a:r>
            <a:r>
              <a:rPr lang="en-US" dirty="0" smtClean="0">
                <a:ea typeface="ＭＳ Ｐゴシック" pitchFamily="34" charset="-128"/>
              </a:rPr>
              <a:t> (aerosolized, IV, PO)          plus</a:t>
            </a:r>
          </a:p>
          <a:p>
            <a:pPr eaLnBrk="1" hangingPunct="1">
              <a:buNone/>
            </a:pPr>
            <a:r>
              <a:rPr lang="en-US" dirty="0" smtClean="0">
                <a:ea typeface="ＭＳ Ｐゴシック" pitchFamily="34" charset="-128"/>
              </a:rPr>
              <a:t>        IV IG or RSV-IVIG</a:t>
            </a:r>
          </a:p>
          <a:p>
            <a:pPr eaLnBrk="1" hangingPunct="1"/>
            <a:r>
              <a:rPr lang="en-US" dirty="0" err="1" smtClean="0">
                <a:ea typeface="ＭＳ Ｐゴシック" pitchFamily="34" charset="-128"/>
              </a:rPr>
              <a:t>Immunemodulators</a:t>
            </a:r>
            <a:r>
              <a:rPr lang="en-US" dirty="0" smtClean="0">
                <a:ea typeface="ＭＳ Ｐゴシック" pitchFamily="34" charset="-128"/>
              </a:rPr>
              <a:t>: </a:t>
            </a:r>
            <a:r>
              <a:rPr lang="en-US" dirty="0" err="1" smtClean="0">
                <a:ea typeface="ＭＳ Ｐゴシック" pitchFamily="34" charset="-128"/>
              </a:rPr>
              <a:t>Palivizumab</a:t>
            </a:r>
            <a:r>
              <a:rPr lang="en-US" dirty="0" smtClean="0">
                <a:ea typeface="ＭＳ Ｐゴシック" pitchFamily="34" charset="-128"/>
              </a:rPr>
              <a:t> (PVZ)</a:t>
            </a:r>
          </a:p>
          <a:p>
            <a:pPr lvl="1" eaLnBrk="1" hangingPunct="1"/>
            <a:r>
              <a:rPr lang="en-US" sz="2800" dirty="0" smtClean="0">
                <a:ea typeface="ＭＳ Ｐゴシック" pitchFamily="34" charset="-128"/>
              </a:rPr>
              <a:t>RSV-specific monoclonal </a:t>
            </a:r>
            <a:r>
              <a:rPr lang="en-US" sz="2800" dirty="0" err="1" smtClean="0">
                <a:ea typeface="ＭＳ Ｐゴシック" pitchFamily="34" charset="-128"/>
              </a:rPr>
              <a:t>Ab</a:t>
            </a:r>
            <a:r>
              <a:rPr lang="en-US" sz="2800" dirty="0" smtClean="0">
                <a:ea typeface="ＭＳ Ｐゴシック" pitchFamily="34" charset="-128"/>
              </a:rPr>
              <a:t>  against fusion proteins</a:t>
            </a:r>
          </a:p>
          <a:p>
            <a:pPr eaLnBrk="1" hangingPunct="1"/>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normAutofit/>
          </a:bodyPr>
          <a:lstStyle/>
          <a:p>
            <a:r>
              <a:rPr lang="en-US" sz="4800" b="1" dirty="0" err="1" smtClean="0"/>
              <a:t>Parainfluenza</a:t>
            </a:r>
            <a:r>
              <a:rPr lang="en-US" sz="4800" b="1" dirty="0" smtClean="0"/>
              <a:t> viruses</a:t>
            </a:r>
            <a:endParaRPr lang="en-US" sz="48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Croup (acute </a:t>
            </a:r>
            <a:r>
              <a:rPr lang="en-US" sz="2400" dirty="0" err="1" smtClean="0"/>
              <a:t>laryngotracheobronchitis</a:t>
            </a:r>
            <a:r>
              <a:rPr lang="en-US" sz="2400" dirty="0" smtClean="0"/>
              <a:t>)</a:t>
            </a:r>
          </a:p>
          <a:p>
            <a:r>
              <a:rPr lang="en-US" sz="2400" dirty="0" smtClean="0"/>
              <a:t>Laryngitis</a:t>
            </a:r>
          </a:p>
          <a:p>
            <a:r>
              <a:rPr lang="en-US" sz="2400" dirty="0" err="1" smtClean="0"/>
              <a:t>Bronchiolitis</a:t>
            </a:r>
            <a:r>
              <a:rPr lang="en-US" sz="2400" dirty="0" smtClean="0"/>
              <a:t>, </a:t>
            </a:r>
            <a:r>
              <a:rPr lang="en-US" sz="2400" dirty="0" err="1" smtClean="0"/>
              <a:t>otitis</a:t>
            </a:r>
            <a:r>
              <a:rPr lang="en-US" sz="2400" dirty="0" smtClean="0"/>
              <a:t> media</a:t>
            </a:r>
          </a:p>
          <a:p>
            <a:r>
              <a:rPr lang="en-US" sz="2400" dirty="0" smtClean="0"/>
              <a:t>Pneumonia in children</a:t>
            </a:r>
          </a:p>
          <a:p>
            <a:r>
              <a:rPr lang="en-US" sz="2400" dirty="0" smtClean="0"/>
              <a:t>Common cold in adults</a:t>
            </a:r>
          </a:p>
          <a:p>
            <a:r>
              <a:rPr lang="en-US" sz="2400" dirty="0" smtClean="0"/>
              <a:t>Paramyx0virus</a:t>
            </a:r>
          </a:p>
          <a:p>
            <a:r>
              <a:rPr lang="en-US" sz="2400" dirty="0" smtClean="0"/>
              <a:t>Surface spikes of H, N and F PROTEINS</a:t>
            </a:r>
          </a:p>
          <a:p>
            <a:r>
              <a:rPr lang="en-US" sz="2400" dirty="0" smtClean="0"/>
              <a:t>RESPIRATORY DROPLETS</a:t>
            </a:r>
            <a:endParaRPr lang="en-US" sz="3200" dirty="0" smtClean="0"/>
          </a:p>
          <a:p>
            <a:endParaRPr lang="en-US" dirty="0"/>
          </a:p>
        </p:txBody>
      </p:sp>
      <p:sp>
        <p:nvSpPr>
          <p:cNvPr id="2" name="Title 1"/>
          <p:cNvSpPr>
            <a:spLocks noGrp="1"/>
          </p:cNvSpPr>
          <p:nvPr>
            <p:ph type="title"/>
          </p:nvPr>
        </p:nvSpPr>
        <p:spPr/>
        <p:txBody>
          <a:bodyPr/>
          <a:lstStyle/>
          <a:p>
            <a:r>
              <a:rPr lang="en-US" dirty="0" err="1" smtClean="0"/>
              <a:t>Parainfluenza</a:t>
            </a:r>
            <a:r>
              <a:rPr lang="en-US" dirty="0" smtClean="0"/>
              <a:t> viruses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Parainfluenza</a:t>
            </a:r>
            <a:r>
              <a:rPr lang="en-US" dirty="0" smtClean="0"/>
              <a:t> viruses</a:t>
            </a:r>
            <a:endParaRPr lang="en-US" dirty="0"/>
          </a:p>
        </p:txBody>
      </p:sp>
      <p:sp>
        <p:nvSpPr>
          <p:cNvPr id="3" name="Content Placeholder 2"/>
          <p:cNvSpPr>
            <a:spLocks noGrp="1"/>
          </p:cNvSpPr>
          <p:nvPr>
            <p:ph idx="1"/>
          </p:nvPr>
        </p:nvSpPr>
        <p:spPr/>
        <p:txBody>
          <a:bodyPr/>
          <a:lstStyle/>
          <a:p>
            <a:r>
              <a:rPr lang="en-US" dirty="0" smtClean="0"/>
              <a:t>They are of four types 1,2,3 and 4</a:t>
            </a:r>
          </a:p>
          <a:p>
            <a:r>
              <a:rPr lang="en-US" dirty="0" smtClean="0"/>
              <a:t>Types 1 and 2 are the commonest cause of croup.</a:t>
            </a:r>
          </a:p>
          <a:p>
            <a:r>
              <a:rPr lang="en-US" dirty="0" smtClean="0"/>
              <a:t>Croup occurs in children younger than 5 years of age.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Parainfluenza</a:t>
            </a:r>
            <a:r>
              <a:rPr lang="en-US" dirty="0" smtClean="0"/>
              <a:t> viruses</a:t>
            </a:r>
            <a:endParaRPr lang="en-US" dirty="0"/>
          </a:p>
        </p:txBody>
      </p:sp>
      <p:sp>
        <p:nvSpPr>
          <p:cNvPr id="3" name="Content Placeholder 2"/>
          <p:cNvSpPr>
            <a:spLocks noGrp="1"/>
          </p:cNvSpPr>
          <p:nvPr>
            <p:ph idx="1"/>
          </p:nvPr>
        </p:nvSpPr>
        <p:spPr>
          <a:xfrm>
            <a:off x="1219200" y="2249424"/>
            <a:ext cx="7467600" cy="4325112"/>
          </a:xfrm>
        </p:spPr>
        <p:txBody>
          <a:bodyPr>
            <a:normAutofit/>
          </a:bodyPr>
          <a:lstStyle/>
          <a:p>
            <a:pPr>
              <a:buNone/>
            </a:pPr>
            <a:r>
              <a:rPr lang="en-US" sz="2400" dirty="0" smtClean="0"/>
              <a:t>VIRUS  ISOLATION</a:t>
            </a:r>
          </a:p>
          <a:p>
            <a:pPr>
              <a:buNone/>
            </a:pPr>
            <a:r>
              <a:rPr lang="en-US" sz="2400" dirty="0" smtClean="0"/>
              <a:t>RISE  IN  ANTIBODY  TITER</a:t>
            </a:r>
          </a:p>
          <a:p>
            <a:pPr>
              <a:buNone/>
            </a:pPr>
            <a:r>
              <a:rPr lang="en-US" sz="2400" dirty="0" smtClean="0"/>
              <a:t>PCR</a:t>
            </a:r>
          </a:p>
          <a:p>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Mumps </a:t>
            </a:r>
            <a:endParaRPr lang="en-US" sz="9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dirty="0" smtClean="0"/>
              <a:t>             Measles virus  </a:t>
            </a:r>
            <a:endParaRPr lang="en-US" dirty="0"/>
          </a:p>
        </p:txBody>
      </p:sp>
      <p:sp>
        <p:nvSpPr>
          <p:cNvPr id="3" name="Content Placeholder 2"/>
          <p:cNvSpPr>
            <a:spLocks noGrp="1"/>
          </p:cNvSpPr>
          <p:nvPr>
            <p:ph idx="1"/>
          </p:nvPr>
        </p:nvSpPr>
        <p:spPr>
          <a:xfrm>
            <a:off x="457200" y="1676400"/>
            <a:ext cx="8229600" cy="4898136"/>
          </a:xfrm>
        </p:spPr>
        <p:txBody>
          <a:bodyPr/>
          <a:lstStyle/>
          <a:p>
            <a:r>
              <a:rPr lang="en-US" dirty="0" smtClean="0"/>
              <a:t>Possess negative polarity RNA strand, helical </a:t>
            </a:r>
            <a:r>
              <a:rPr lang="en-US" dirty="0" err="1" smtClean="0"/>
              <a:t>nucleocapsid</a:t>
            </a:r>
            <a:r>
              <a:rPr lang="en-US" dirty="0" smtClean="0"/>
              <a:t>, envelope is present.</a:t>
            </a:r>
          </a:p>
          <a:p>
            <a:r>
              <a:rPr lang="en-US" dirty="0" smtClean="0"/>
              <a:t>Two spikes on envelope.</a:t>
            </a:r>
          </a:p>
          <a:p>
            <a:pPr>
              <a:buNone/>
            </a:pPr>
            <a:r>
              <a:rPr lang="en-US" dirty="0" smtClean="0"/>
              <a:t>   One with </a:t>
            </a:r>
            <a:r>
              <a:rPr lang="en-US" dirty="0" err="1" smtClean="0"/>
              <a:t>hemagglutination</a:t>
            </a:r>
            <a:r>
              <a:rPr lang="en-US" dirty="0" smtClean="0"/>
              <a:t> activity.</a:t>
            </a:r>
          </a:p>
          <a:p>
            <a:pPr>
              <a:buNone/>
            </a:pPr>
            <a:r>
              <a:rPr lang="en-US" dirty="0" smtClean="0"/>
              <a:t>   Other with cell-fusing and hemolytic activity.</a:t>
            </a:r>
          </a:p>
          <a:p>
            <a:r>
              <a:rPr lang="en-US" dirty="0" smtClean="0"/>
              <a:t>Single serotype</a:t>
            </a:r>
          </a:p>
          <a:p>
            <a:r>
              <a:rPr lang="en-US" dirty="0" smtClean="0"/>
              <a:t>Antibodies are directed against </a:t>
            </a:r>
            <a:r>
              <a:rPr lang="en-US" dirty="0" err="1" smtClean="0"/>
              <a:t>haemagglutinin</a:t>
            </a:r>
            <a:r>
              <a:rPr lang="en-US" dirty="0" smtClean="0"/>
              <a:t> antigen.</a:t>
            </a:r>
          </a:p>
          <a:p>
            <a:r>
              <a:rPr lang="en-US" dirty="0" smtClean="0"/>
              <a:t>Humans are the only natural host.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600200" y="990600"/>
            <a:ext cx="6019800" cy="5483658"/>
          </a:xfrm>
          <a:prstGeom prst="rect">
            <a:avLst/>
          </a:prstGeom>
          <a:noFill/>
          <a:ln w="12700" cap="flat">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838200" y="1066800"/>
            <a:ext cx="7358063" cy="553641"/>
          </a:xfrm>
          <a:ln/>
        </p:spPr>
        <p:txBody>
          <a:bodyPr lIns="64291" tIns="32146" rIns="64291" bIns="32146">
            <a:noAutofit/>
          </a:bodyPr>
          <a:lstStyle/>
          <a:p>
            <a:r>
              <a:rPr lang="en-US" dirty="0"/>
              <a:t>Mumps</a:t>
            </a:r>
          </a:p>
        </p:txBody>
      </p:sp>
      <p:sp>
        <p:nvSpPr>
          <p:cNvPr id="25602" name="Rectangle 2"/>
          <p:cNvSpPr>
            <a:spLocks noGrp="1" noChangeArrowheads="1"/>
          </p:cNvSpPr>
          <p:nvPr>
            <p:ph type="body" idx="1"/>
          </p:nvPr>
        </p:nvSpPr>
        <p:spPr>
          <a:xfrm>
            <a:off x="339328" y="2057400"/>
            <a:ext cx="7052072" cy="4532710"/>
          </a:xfrm>
          <a:ln/>
        </p:spPr>
        <p:txBody>
          <a:bodyPr lIns="64291" tIns="32146" rIns="64291" bIns="32146">
            <a:normAutofit lnSpcReduction="10000"/>
          </a:bodyPr>
          <a:lstStyle/>
          <a:p>
            <a:pPr marL="625056"/>
            <a:r>
              <a:rPr lang="en-US" u="sng" dirty="0"/>
              <a:t>Causative Agent</a:t>
            </a:r>
          </a:p>
          <a:p>
            <a:pPr marL="937584" lvl="1">
              <a:spcBef>
                <a:spcPts val="492"/>
              </a:spcBef>
            </a:pPr>
            <a:r>
              <a:rPr lang="en-US" sz="2800" dirty="0" smtClean="0">
                <a:solidFill>
                  <a:schemeClr val="tx1"/>
                </a:solidFill>
              </a:rPr>
              <a:t>Mumps virus</a:t>
            </a:r>
          </a:p>
          <a:p>
            <a:pPr marL="937584" lvl="1">
              <a:spcBef>
                <a:spcPts val="492"/>
              </a:spcBef>
            </a:pPr>
            <a:r>
              <a:rPr lang="en-US" sz="2800" dirty="0" smtClean="0">
                <a:solidFill>
                  <a:schemeClr val="tx1"/>
                </a:solidFill>
              </a:rPr>
              <a:t>Member of the </a:t>
            </a:r>
            <a:r>
              <a:rPr lang="en-US" sz="2800" i="1" dirty="0" err="1" smtClean="0">
                <a:solidFill>
                  <a:schemeClr val="tx1"/>
                </a:solidFill>
              </a:rPr>
              <a:t>Paramyxoviridae</a:t>
            </a:r>
            <a:r>
              <a:rPr lang="en-US" sz="2800" dirty="0" smtClean="0">
                <a:solidFill>
                  <a:schemeClr val="tx1"/>
                </a:solidFill>
              </a:rPr>
              <a:t> family</a:t>
            </a:r>
          </a:p>
          <a:p>
            <a:pPr marL="937584" lvl="1">
              <a:spcBef>
                <a:spcPts val="492"/>
              </a:spcBef>
            </a:pPr>
            <a:r>
              <a:rPr lang="en-US" sz="2800" dirty="0" smtClean="0">
                <a:solidFill>
                  <a:schemeClr val="tx1"/>
                </a:solidFill>
              </a:rPr>
              <a:t>Enveloped</a:t>
            </a:r>
          </a:p>
          <a:p>
            <a:pPr marL="937584" lvl="1">
              <a:spcBef>
                <a:spcPts val="492"/>
              </a:spcBef>
            </a:pPr>
            <a:r>
              <a:rPr lang="en-US" sz="2800" dirty="0" smtClean="0">
                <a:solidFill>
                  <a:schemeClr val="tx1"/>
                </a:solidFill>
              </a:rPr>
              <a:t>Single stranded RNA genome with negative polarity</a:t>
            </a:r>
          </a:p>
          <a:p>
            <a:pPr marL="937584" lvl="1">
              <a:spcBef>
                <a:spcPts val="492"/>
              </a:spcBef>
            </a:pPr>
            <a:r>
              <a:rPr lang="en-US" sz="2800" dirty="0" smtClean="0">
                <a:solidFill>
                  <a:schemeClr val="tx1"/>
                </a:solidFill>
              </a:rPr>
              <a:t>Two spikes, one with H and N activity the other with cell fusing and hemolytic properties</a:t>
            </a:r>
            <a:endParaRPr lang="en-US" sz="4000" dirty="0">
              <a:solidFill>
                <a:schemeClr val="tx1"/>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lstStyle/>
          <a:p>
            <a:r>
              <a:rPr lang="en-US" dirty="0" smtClean="0"/>
              <a:t>                    Mumps</a:t>
            </a:r>
            <a:endParaRPr lang="en-US" dirty="0"/>
          </a:p>
        </p:txBody>
      </p:sp>
      <p:sp>
        <p:nvSpPr>
          <p:cNvPr id="3" name="Content Placeholder 2"/>
          <p:cNvSpPr>
            <a:spLocks noGrp="1"/>
          </p:cNvSpPr>
          <p:nvPr>
            <p:ph idx="1"/>
          </p:nvPr>
        </p:nvSpPr>
        <p:spPr/>
        <p:txBody>
          <a:bodyPr/>
          <a:lstStyle/>
          <a:p>
            <a:pPr marL="625056"/>
            <a:r>
              <a:rPr lang="en-US" sz="2400" b="1" dirty="0" smtClean="0">
                <a:solidFill>
                  <a:srgbClr val="C00000"/>
                </a:solidFill>
              </a:rPr>
              <a:t>Epidemiology</a:t>
            </a:r>
          </a:p>
          <a:p>
            <a:pPr marL="937584" lvl="1">
              <a:spcBef>
                <a:spcPts val="492"/>
              </a:spcBef>
            </a:pPr>
            <a:r>
              <a:rPr lang="en-US" sz="2400" dirty="0" smtClean="0">
                <a:solidFill>
                  <a:schemeClr val="tx1"/>
                </a:solidFill>
              </a:rPr>
              <a:t>Humans only natural host</a:t>
            </a:r>
          </a:p>
          <a:p>
            <a:pPr marL="937584" lvl="1">
              <a:spcBef>
                <a:spcPts val="492"/>
              </a:spcBef>
            </a:pPr>
            <a:r>
              <a:rPr lang="en-US" sz="2400" dirty="0" smtClean="0">
                <a:solidFill>
                  <a:schemeClr val="tx1"/>
                </a:solidFill>
              </a:rPr>
              <a:t>Natural infection confers lifelong immunity</a:t>
            </a:r>
          </a:p>
          <a:p>
            <a:pPr marL="937584" lvl="1">
              <a:spcBef>
                <a:spcPts val="492"/>
              </a:spcBef>
            </a:pPr>
            <a:r>
              <a:rPr lang="en-US" sz="2400" dirty="0" smtClean="0">
                <a:solidFill>
                  <a:schemeClr val="tx1"/>
                </a:solidFill>
              </a:rPr>
              <a:t>Virus is spread by asymptomatic individuals in high numbers</a:t>
            </a:r>
          </a:p>
          <a:p>
            <a:pPr marL="937584" lvl="1">
              <a:spcBef>
                <a:spcPts val="492"/>
              </a:spcBef>
            </a:pPr>
            <a:r>
              <a:rPr lang="en-US" sz="2400" dirty="0" smtClean="0">
                <a:solidFill>
                  <a:schemeClr val="tx1"/>
                </a:solidFill>
              </a:rPr>
              <a:t>Virus can be present in saliva of symptomatic persons </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892969" y="685800"/>
            <a:ext cx="7358063" cy="1219200"/>
          </a:xfrm>
          <a:ln/>
        </p:spPr>
        <p:txBody>
          <a:bodyPr lIns="64291" tIns="32146" rIns="64291" bIns="32146">
            <a:normAutofit/>
          </a:bodyPr>
          <a:lstStyle/>
          <a:p>
            <a:r>
              <a:rPr lang="en-US" dirty="0" smtClean="0"/>
              <a:t>   Mumps Pathogenesis</a:t>
            </a:r>
            <a:r>
              <a:rPr lang="en-US" sz="3200" b="1" dirty="0" smtClean="0"/>
              <a:t/>
            </a:r>
            <a:br>
              <a:rPr lang="en-US" sz="3200" b="1" dirty="0" smtClean="0"/>
            </a:br>
            <a:endParaRPr lang="en-US" sz="3400" dirty="0"/>
          </a:p>
        </p:txBody>
      </p:sp>
      <p:sp>
        <p:nvSpPr>
          <p:cNvPr id="26626" name="Rectangle 2"/>
          <p:cNvSpPr>
            <a:spLocks noGrp="1" noChangeArrowheads="1"/>
          </p:cNvSpPr>
          <p:nvPr>
            <p:ph type="body" idx="1"/>
          </p:nvPr>
        </p:nvSpPr>
        <p:spPr>
          <a:xfrm>
            <a:off x="381000" y="1447800"/>
            <a:ext cx="8458200" cy="4876800"/>
          </a:xfrm>
          <a:ln/>
        </p:spPr>
        <p:txBody>
          <a:bodyPr lIns="64291" tIns="32146" rIns="64291" bIns="32146">
            <a:noAutofit/>
          </a:bodyPr>
          <a:lstStyle/>
          <a:p>
            <a:pPr marL="937584" lvl="1">
              <a:spcBef>
                <a:spcPts val="492"/>
              </a:spcBef>
            </a:pPr>
            <a:r>
              <a:rPr lang="en-US" sz="2400" dirty="0" smtClean="0">
                <a:solidFill>
                  <a:schemeClr val="tx1"/>
                </a:solidFill>
              </a:rPr>
              <a:t>Transmitted </a:t>
            </a:r>
            <a:r>
              <a:rPr lang="en-US" sz="2400" dirty="0">
                <a:solidFill>
                  <a:schemeClr val="tx1"/>
                </a:solidFill>
              </a:rPr>
              <a:t>by inhalation of infected droplets</a:t>
            </a:r>
          </a:p>
          <a:p>
            <a:pPr marL="937584" lvl="1">
              <a:spcBef>
                <a:spcPts val="492"/>
              </a:spcBef>
            </a:pPr>
            <a:r>
              <a:rPr lang="en-US" sz="2400" dirty="0">
                <a:solidFill>
                  <a:srgbClr val="FF0000"/>
                </a:solidFill>
              </a:rPr>
              <a:t>Long incubation period</a:t>
            </a:r>
          </a:p>
          <a:p>
            <a:pPr marL="1250112" lvl="2">
              <a:spcBef>
                <a:spcPts val="492"/>
              </a:spcBef>
            </a:pPr>
            <a:r>
              <a:rPr lang="en-US" dirty="0">
                <a:solidFill>
                  <a:schemeClr val="tx1"/>
                </a:solidFill>
              </a:rPr>
              <a:t>15 to 20 days</a:t>
            </a:r>
          </a:p>
          <a:p>
            <a:pPr marL="937584" lvl="1">
              <a:spcBef>
                <a:spcPts val="492"/>
              </a:spcBef>
            </a:pPr>
            <a:r>
              <a:rPr lang="en-US" sz="2400" dirty="0">
                <a:solidFill>
                  <a:srgbClr val="FF0000"/>
                </a:solidFill>
              </a:rPr>
              <a:t>Virus replicates in the upper respiratory tract</a:t>
            </a:r>
          </a:p>
          <a:p>
            <a:pPr marL="1250112" lvl="2">
              <a:spcBef>
                <a:spcPts val="492"/>
              </a:spcBef>
            </a:pPr>
            <a:r>
              <a:rPr lang="en-US" dirty="0">
                <a:solidFill>
                  <a:schemeClr val="tx1"/>
                </a:solidFill>
              </a:rPr>
              <a:t>Virus spreads throughout body via </a:t>
            </a:r>
            <a:r>
              <a:rPr lang="en-US" dirty="0" smtClean="0">
                <a:solidFill>
                  <a:schemeClr val="tx1"/>
                </a:solidFill>
              </a:rPr>
              <a:t>blood stream </a:t>
            </a:r>
          </a:p>
          <a:p>
            <a:pPr marL="1250112" lvl="2">
              <a:spcBef>
                <a:spcPts val="492"/>
              </a:spcBef>
            </a:pPr>
            <a:r>
              <a:rPr lang="en-US" dirty="0" smtClean="0">
                <a:solidFill>
                  <a:schemeClr val="tx1"/>
                </a:solidFill>
              </a:rPr>
              <a:t>Spreads to parotid glands, testes, ovaries, pancreas and to </a:t>
            </a:r>
            <a:r>
              <a:rPr lang="en-US" dirty="0" err="1" smtClean="0">
                <a:solidFill>
                  <a:schemeClr val="tx1"/>
                </a:solidFill>
              </a:rPr>
              <a:t>meninges</a:t>
            </a:r>
            <a:r>
              <a:rPr lang="en-US" dirty="0" smtClean="0">
                <a:solidFill>
                  <a:schemeClr val="tx1"/>
                </a:solidFill>
              </a:rPr>
              <a:t> also in some cases</a:t>
            </a:r>
            <a:endParaRPr lang="en-US" dirty="0">
              <a:solidFill>
                <a:schemeClr val="tx1"/>
              </a:solidFill>
            </a:endParaRPr>
          </a:p>
          <a:p>
            <a:pPr marL="1250112" lvl="2">
              <a:spcBef>
                <a:spcPts val="492"/>
              </a:spcBef>
            </a:pPr>
            <a:r>
              <a:rPr lang="en-US" dirty="0">
                <a:solidFill>
                  <a:schemeClr val="tx1"/>
                </a:solidFill>
              </a:rPr>
              <a:t>Produces symptoms after infecting tissues</a:t>
            </a:r>
          </a:p>
          <a:p>
            <a:pPr marL="937584" lvl="1">
              <a:spcBef>
                <a:spcPts val="492"/>
              </a:spcBef>
            </a:pPr>
            <a:r>
              <a:rPr lang="en-US" sz="2400" dirty="0">
                <a:solidFill>
                  <a:srgbClr val="FF0000"/>
                </a:solidFill>
              </a:rPr>
              <a:t>In salivary glands</a:t>
            </a:r>
          </a:p>
          <a:p>
            <a:pPr marL="1250112" lvl="2">
              <a:spcBef>
                <a:spcPts val="492"/>
              </a:spcBef>
            </a:pPr>
            <a:r>
              <a:rPr lang="en-US" dirty="0">
                <a:solidFill>
                  <a:schemeClr val="tx1"/>
                </a:solidFill>
              </a:rPr>
              <a:t>Virus multiplies in epithelium of salivary </a:t>
            </a:r>
            <a:r>
              <a:rPr lang="en-US" dirty="0" smtClean="0">
                <a:solidFill>
                  <a:schemeClr val="tx1"/>
                </a:solidFill>
              </a:rPr>
              <a:t>ducts</a:t>
            </a:r>
            <a:endParaRPr lang="en-US" dirty="0">
              <a:solidFill>
                <a:schemeClr val="tx1"/>
              </a:solidFill>
            </a:endParaRPr>
          </a:p>
          <a:p>
            <a:pPr marL="1250112" lvl="2">
              <a:spcBef>
                <a:spcPts val="492"/>
              </a:spcBef>
            </a:pPr>
            <a:r>
              <a:rPr lang="en-US" dirty="0" smtClean="0">
                <a:solidFill>
                  <a:schemeClr val="tx1"/>
                </a:solidFill>
              </a:rPr>
              <a:t>Inflammation </a:t>
            </a:r>
            <a:r>
              <a:rPr lang="en-US" dirty="0">
                <a:solidFill>
                  <a:schemeClr val="tx1"/>
                </a:solidFill>
              </a:rPr>
              <a:t>responsible for symptoms and pain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82000" cy="5736336"/>
          </a:xfrm>
        </p:spPr>
        <p:txBody>
          <a:bodyPr>
            <a:normAutofit fontScale="77500" lnSpcReduction="20000"/>
          </a:bodyPr>
          <a:lstStyle/>
          <a:p>
            <a:pPr marL="625056">
              <a:spcBef>
                <a:spcPts val="492"/>
              </a:spcBef>
            </a:pPr>
            <a:r>
              <a:rPr lang="en-US" sz="4600" dirty="0" smtClean="0"/>
              <a:t>Symptoms</a:t>
            </a:r>
          </a:p>
          <a:p>
            <a:pPr marL="937584" lvl="1">
              <a:spcBef>
                <a:spcPts val="492"/>
              </a:spcBef>
            </a:pPr>
            <a:r>
              <a:rPr lang="en-US" sz="3200" dirty="0" smtClean="0">
                <a:solidFill>
                  <a:srgbClr val="C00000"/>
                </a:solidFill>
              </a:rPr>
              <a:t>Early symptoms</a:t>
            </a:r>
          </a:p>
          <a:p>
            <a:pPr marL="1250112" lvl="2">
              <a:spcBef>
                <a:spcPts val="492"/>
              </a:spcBef>
            </a:pPr>
            <a:r>
              <a:rPr lang="en-US" sz="3200" dirty="0" smtClean="0">
                <a:solidFill>
                  <a:schemeClr val="tx1"/>
                </a:solidFill>
              </a:rPr>
              <a:t>Fever with loss of appetite and headache</a:t>
            </a:r>
          </a:p>
          <a:p>
            <a:pPr marL="937584" lvl="1">
              <a:spcBef>
                <a:spcPts val="492"/>
              </a:spcBef>
            </a:pPr>
            <a:r>
              <a:rPr lang="en-US" sz="3200" dirty="0" smtClean="0">
                <a:solidFill>
                  <a:srgbClr val="FF0000"/>
                </a:solidFill>
              </a:rPr>
              <a:t>Later symptoms</a:t>
            </a:r>
          </a:p>
          <a:p>
            <a:pPr marL="1250112" lvl="2">
              <a:spcBef>
                <a:spcPts val="492"/>
              </a:spcBef>
            </a:pPr>
            <a:r>
              <a:rPr lang="en-US" sz="3200" dirty="0" smtClean="0">
                <a:solidFill>
                  <a:schemeClr val="tx1"/>
                </a:solidFill>
              </a:rPr>
              <a:t>Painful swelling of one or both parotid glands and spasms</a:t>
            </a:r>
          </a:p>
          <a:p>
            <a:pPr marL="1250112" lvl="2">
              <a:spcBef>
                <a:spcPts val="492"/>
              </a:spcBef>
            </a:pPr>
            <a:r>
              <a:rPr lang="en-US" sz="3200" dirty="0" smtClean="0">
                <a:solidFill>
                  <a:schemeClr val="tx1"/>
                </a:solidFill>
              </a:rPr>
              <a:t>Usually makes it difficult to chew and swallow</a:t>
            </a:r>
          </a:p>
          <a:p>
            <a:pPr marL="937584" lvl="1">
              <a:spcBef>
                <a:spcPts val="492"/>
              </a:spcBef>
            </a:pPr>
            <a:r>
              <a:rPr lang="en-US" sz="3200" dirty="0" smtClean="0">
                <a:solidFill>
                  <a:schemeClr val="tx1"/>
                </a:solidFill>
              </a:rPr>
              <a:t>Symptoms disappear in about a week</a:t>
            </a:r>
          </a:p>
          <a:p>
            <a:pPr marL="937584" lvl="1">
              <a:spcBef>
                <a:spcPts val="492"/>
              </a:spcBef>
            </a:pPr>
            <a:r>
              <a:rPr lang="en-US" sz="3200" dirty="0" smtClean="0">
                <a:solidFill>
                  <a:srgbClr val="C00000"/>
                </a:solidFill>
              </a:rPr>
              <a:t>Symptoms much more severe in individuals past puberty</a:t>
            </a:r>
          </a:p>
          <a:p>
            <a:pPr marL="1562640" lvl="3">
              <a:spcBef>
                <a:spcPts val="492"/>
              </a:spcBef>
            </a:pPr>
            <a:r>
              <a:rPr lang="en-US" sz="3200" dirty="0" smtClean="0">
                <a:solidFill>
                  <a:schemeClr val="tx1"/>
                </a:solidFill>
              </a:rPr>
              <a:t>Post-pubertal males can suffer painful swelling of testicles</a:t>
            </a:r>
          </a:p>
          <a:p>
            <a:pPr marL="1562640" lvl="3">
              <a:spcBef>
                <a:spcPts val="492"/>
              </a:spcBef>
            </a:pPr>
            <a:r>
              <a:rPr lang="en-US" sz="3200" dirty="0" smtClean="0">
                <a:solidFill>
                  <a:schemeClr val="tx1"/>
                </a:solidFill>
              </a:rPr>
              <a:t>Ovarian involvement occurs in about 20% of cases</a:t>
            </a:r>
          </a:p>
          <a:p>
            <a:pPr marL="1562640" lvl="3">
              <a:spcBef>
                <a:spcPts val="492"/>
              </a:spcBef>
            </a:pPr>
            <a:r>
              <a:rPr lang="en-US" sz="3200" dirty="0" smtClean="0">
                <a:solidFill>
                  <a:schemeClr val="tx1"/>
                </a:solidFill>
              </a:rPr>
              <a:t>Pregnant women often miscarry</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dirty="0" smtClean="0"/>
              <a:t>                  Mumps</a:t>
            </a:r>
            <a:endParaRPr lang="en-US" dirty="0"/>
          </a:p>
        </p:txBody>
      </p:sp>
      <p:sp>
        <p:nvSpPr>
          <p:cNvPr id="3" name="Content Placeholder 2"/>
          <p:cNvSpPr>
            <a:spLocks noGrp="1"/>
          </p:cNvSpPr>
          <p:nvPr>
            <p:ph idx="1"/>
          </p:nvPr>
        </p:nvSpPr>
        <p:spPr>
          <a:xfrm>
            <a:off x="457200" y="1828800"/>
            <a:ext cx="8229600" cy="4745736"/>
          </a:xfrm>
        </p:spPr>
        <p:txBody>
          <a:bodyPr>
            <a:normAutofit/>
          </a:bodyPr>
          <a:lstStyle/>
          <a:p>
            <a:pPr>
              <a:buNone/>
            </a:pPr>
            <a:r>
              <a:rPr lang="en-US" sz="4800" dirty="0" smtClean="0">
                <a:solidFill>
                  <a:srgbClr val="FF0000"/>
                </a:solidFill>
              </a:rPr>
              <a:t>   </a:t>
            </a:r>
            <a:r>
              <a:rPr lang="en-US" sz="4400" dirty="0" smtClean="0">
                <a:solidFill>
                  <a:srgbClr val="FF0000"/>
                </a:solidFill>
              </a:rPr>
              <a:t>Labs.</a:t>
            </a:r>
            <a:r>
              <a:rPr lang="en-US" sz="2400" dirty="0" smtClean="0"/>
              <a:t>  </a:t>
            </a:r>
            <a:endParaRPr lang="en-US" dirty="0" smtClean="0"/>
          </a:p>
          <a:p>
            <a:r>
              <a:rPr lang="en-US" dirty="0" smtClean="0"/>
              <a:t>Diagnosis is usually made clinically</a:t>
            </a:r>
          </a:p>
          <a:p>
            <a:r>
              <a:rPr lang="en-US" dirty="0" smtClean="0"/>
              <a:t>Virus can be isolated in cell culture from saliva, spinal fluid or urine</a:t>
            </a:r>
          </a:p>
          <a:p>
            <a:r>
              <a:rPr lang="en-US" dirty="0" smtClean="0"/>
              <a:t>PCR</a:t>
            </a:r>
          </a:p>
          <a:p>
            <a:r>
              <a:rPr lang="en-US" dirty="0" smtClean="0"/>
              <a:t>4-fold rise in antibody titer in either </a:t>
            </a:r>
            <a:r>
              <a:rPr lang="en-US" dirty="0" err="1" smtClean="0"/>
              <a:t>hemagglutination</a:t>
            </a:r>
            <a:r>
              <a:rPr lang="en-US" dirty="0" smtClean="0"/>
              <a:t> inhibition or the CF</a:t>
            </a:r>
          </a:p>
          <a:p>
            <a:r>
              <a:rPr lang="en-US" dirty="0" smtClean="0"/>
              <a:t>“S” soluble antigen and “V” antigen can be detected in CF test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914400" y="457200"/>
            <a:ext cx="7358063" cy="1143000"/>
          </a:xfrm>
          <a:ln/>
        </p:spPr>
        <p:txBody>
          <a:bodyPr lIns="64291" tIns="32146" rIns="64291" bIns="32146">
            <a:normAutofit/>
          </a:bodyPr>
          <a:lstStyle/>
          <a:p>
            <a:r>
              <a:rPr lang="en-US" sz="3400" dirty="0" smtClean="0"/>
              <a:t>              </a:t>
            </a:r>
            <a:r>
              <a:rPr lang="en-US" dirty="0" smtClean="0"/>
              <a:t>Mumps</a:t>
            </a:r>
            <a:endParaRPr lang="en-US" sz="3400" dirty="0"/>
          </a:p>
        </p:txBody>
      </p:sp>
      <p:sp>
        <p:nvSpPr>
          <p:cNvPr id="27650" name="Rectangle 2"/>
          <p:cNvSpPr>
            <a:spLocks noGrp="1" noChangeArrowheads="1"/>
          </p:cNvSpPr>
          <p:nvPr>
            <p:ph type="body" idx="1"/>
          </p:nvPr>
        </p:nvSpPr>
        <p:spPr>
          <a:xfrm>
            <a:off x="339328" y="1828800"/>
            <a:ext cx="8465344" cy="4800600"/>
          </a:xfrm>
          <a:ln/>
        </p:spPr>
        <p:txBody>
          <a:bodyPr lIns="64291" tIns="32146" rIns="64291" bIns="32146">
            <a:normAutofit/>
          </a:bodyPr>
          <a:lstStyle/>
          <a:p>
            <a:pPr marL="625056">
              <a:spcBef>
                <a:spcPts val="492"/>
              </a:spcBef>
            </a:pPr>
            <a:r>
              <a:rPr lang="en-US" sz="2400" b="1" dirty="0" smtClean="0">
                <a:solidFill>
                  <a:srgbClr val="C00000"/>
                </a:solidFill>
              </a:rPr>
              <a:t>Prevention </a:t>
            </a:r>
            <a:r>
              <a:rPr lang="en-US" sz="2400" b="1" dirty="0">
                <a:solidFill>
                  <a:srgbClr val="C00000"/>
                </a:solidFill>
              </a:rPr>
              <a:t>and </a:t>
            </a:r>
            <a:r>
              <a:rPr lang="en-US" sz="2400" b="1" dirty="0" smtClean="0">
                <a:solidFill>
                  <a:srgbClr val="C00000"/>
                </a:solidFill>
              </a:rPr>
              <a:t>Treatment</a:t>
            </a:r>
          </a:p>
          <a:p>
            <a:pPr marL="625056" lvl="1" indent="-256032">
              <a:spcBef>
                <a:spcPts val="492"/>
              </a:spcBef>
              <a:buClr>
                <a:schemeClr val="accent3"/>
              </a:buClr>
              <a:buFont typeface="Georgia"/>
              <a:buChar char="•"/>
            </a:pPr>
            <a:r>
              <a:rPr lang="en-US" sz="2400" dirty="0" smtClean="0">
                <a:solidFill>
                  <a:schemeClr val="tx1"/>
                </a:solidFill>
              </a:rPr>
              <a:t>No effective antiviral treatment</a:t>
            </a:r>
            <a:endParaRPr lang="en-US" sz="2400" b="1" dirty="0">
              <a:solidFill>
                <a:srgbClr val="C00000"/>
              </a:solidFill>
            </a:endParaRPr>
          </a:p>
          <a:p>
            <a:pPr marL="937584" lvl="1">
              <a:spcBef>
                <a:spcPts val="492"/>
              </a:spcBef>
            </a:pPr>
            <a:r>
              <a:rPr lang="en-US" sz="2400" dirty="0">
                <a:solidFill>
                  <a:schemeClr val="tx1"/>
                </a:solidFill>
              </a:rPr>
              <a:t>Prevention directed at immunization</a:t>
            </a:r>
          </a:p>
          <a:p>
            <a:pPr marL="937584" lvl="1">
              <a:spcBef>
                <a:spcPts val="492"/>
              </a:spcBef>
            </a:pPr>
            <a:r>
              <a:rPr lang="en-US" sz="2400" dirty="0">
                <a:solidFill>
                  <a:schemeClr val="tx1"/>
                </a:solidFill>
              </a:rPr>
              <a:t>Usually given in same injection as measles and rubella</a:t>
            </a:r>
          </a:p>
          <a:p>
            <a:pPr marL="1250112" lvl="2">
              <a:spcBef>
                <a:spcPts val="492"/>
              </a:spcBef>
            </a:pPr>
            <a:r>
              <a:rPr lang="en-US" dirty="0" smtClean="0">
                <a:solidFill>
                  <a:schemeClr val="tx1"/>
                </a:solidFill>
              </a:rPr>
              <a:t>MMR (live, attenuated)</a:t>
            </a:r>
          </a:p>
          <a:p>
            <a:pPr marL="1250112" lvl="2">
              <a:spcBef>
                <a:spcPts val="492"/>
              </a:spcBef>
            </a:pPr>
            <a:r>
              <a:rPr lang="en-US" dirty="0" smtClean="0">
                <a:solidFill>
                  <a:schemeClr val="tx1"/>
                </a:solidFill>
              </a:rPr>
              <a:t>First dose at 15 months and a booster dose at 4 to 6 years </a:t>
            </a:r>
            <a:endParaRPr lang="en-US" dirty="0">
              <a:solidFill>
                <a:schemeClr val="tx1"/>
              </a:solidFill>
            </a:endParaRPr>
          </a:p>
          <a:p>
            <a:pPr marL="937584" lvl="1">
              <a:spcBef>
                <a:spcPts val="492"/>
              </a:spcBef>
            </a:pPr>
            <a:r>
              <a:rPr lang="en-US" sz="2400" dirty="0">
                <a:solidFill>
                  <a:schemeClr val="tx1"/>
                </a:solidFill>
              </a:rPr>
              <a:t>Immunization prevents latent recurrent infections</a:t>
            </a:r>
          </a:p>
          <a:p>
            <a:pPr marL="1250112" lvl="2">
              <a:spcBef>
                <a:spcPts val="492"/>
              </a:spcBef>
            </a:pPr>
            <a:r>
              <a:rPr lang="en-US" dirty="0">
                <a:solidFill>
                  <a:schemeClr val="tx1"/>
                </a:solidFill>
              </a:rPr>
              <a:t>Due to only one viral </a:t>
            </a:r>
            <a:r>
              <a:rPr lang="en-US" dirty="0" smtClean="0">
                <a:solidFill>
                  <a:schemeClr val="tx1"/>
                </a:solidFill>
              </a:rPr>
              <a:t>serotype</a:t>
            </a:r>
            <a:endParaRPr lang="en-US" dirty="0">
              <a:solidFill>
                <a:schemeClr val="tx1"/>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normAutofit/>
          </a:bodyPr>
          <a:lstStyle/>
          <a:p>
            <a:r>
              <a:rPr lang="en-US" sz="4800" b="1" dirty="0" err="1" smtClean="0"/>
              <a:t>Parainfluenza</a:t>
            </a:r>
            <a:r>
              <a:rPr lang="en-US" sz="4800" b="1" dirty="0" smtClean="0"/>
              <a:t> viruses</a:t>
            </a:r>
            <a:endParaRPr lang="en-US" sz="4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Croup (acute </a:t>
            </a:r>
            <a:r>
              <a:rPr lang="en-US" sz="2400" dirty="0" err="1" smtClean="0"/>
              <a:t>laryngotracheobronchitis</a:t>
            </a:r>
            <a:r>
              <a:rPr lang="en-US" sz="2400" dirty="0" smtClean="0"/>
              <a:t>)</a:t>
            </a:r>
          </a:p>
          <a:p>
            <a:r>
              <a:rPr lang="en-US" sz="2400" dirty="0" smtClean="0"/>
              <a:t>Laryngitis</a:t>
            </a:r>
          </a:p>
          <a:p>
            <a:r>
              <a:rPr lang="en-US" sz="2400" dirty="0" err="1" smtClean="0"/>
              <a:t>Bronchiolitis</a:t>
            </a:r>
            <a:r>
              <a:rPr lang="en-US" sz="2400" dirty="0" smtClean="0"/>
              <a:t>, </a:t>
            </a:r>
            <a:r>
              <a:rPr lang="en-US" sz="2400" dirty="0" err="1" smtClean="0"/>
              <a:t>otitis</a:t>
            </a:r>
            <a:r>
              <a:rPr lang="en-US" sz="2400" dirty="0" smtClean="0"/>
              <a:t> media</a:t>
            </a:r>
          </a:p>
          <a:p>
            <a:r>
              <a:rPr lang="en-US" sz="2400" dirty="0" smtClean="0"/>
              <a:t>Pneumonia in children</a:t>
            </a:r>
          </a:p>
          <a:p>
            <a:r>
              <a:rPr lang="en-US" sz="2400" dirty="0" smtClean="0"/>
              <a:t>Common cold in adults</a:t>
            </a:r>
          </a:p>
          <a:p>
            <a:r>
              <a:rPr lang="en-US" sz="2400" dirty="0" err="1" smtClean="0"/>
              <a:t>Paramyxvirus</a:t>
            </a:r>
            <a:endParaRPr lang="en-US" sz="2400" dirty="0" smtClean="0"/>
          </a:p>
          <a:p>
            <a:r>
              <a:rPr lang="en-US" sz="2400" dirty="0" smtClean="0"/>
              <a:t>Surface spikes of H, N and F PROTEINS</a:t>
            </a:r>
          </a:p>
          <a:p>
            <a:r>
              <a:rPr lang="en-US" sz="2400" dirty="0" smtClean="0"/>
              <a:t>RESPIRATORY DROPLETS</a:t>
            </a:r>
            <a:endParaRPr lang="en-US" sz="3200" dirty="0" smtClean="0"/>
          </a:p>
          <a:p>
            <a:endParaRPr lang="en-US" dirty="0"/>
          </a:p>
        </p:txBody>
      </p:sp>
      <p:sp>
        <p:nvSpPr>
          <p:cNvPr id="2" name="Title 1"/>
          <p:cNvSpPr>
            <a:spLocks noGrp="1"/>
          </p:cNvSpPr>
          <p:nvPr>
            <p:ph type="title"/>
          </p:nvPr>
        </p:nvSpPr>
        <p:spPr/>
        <p:txBody>
          <a:bodyPr/>
          <a:lstStyle/>
          <a:p>
            <a:r>
              <a:rPr lang="en-US" dirty="0" err="1" smtClean="0"/>
              <a:t>Parainfluenza</a:t>
            </a:r>
            <a:r>
              <a:rPr lang="en-US" dirty="0" smtClean="0"/>
              <a:t> viruses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Parainfluenza</a:t>
            </a:r>
            <a:r>
              <a:rPr lang="en-US" dirty="0" smtClean="0"/>
              <a:t> viruses</a:t>
            </a:r>
            <a:endParaRPr lang="en-US" dirty="0"/>
          </a:p>
        </p:txBody>
      </p:sp>
      <p:sp>
        <p:nvSpPr>
          <p:cNvPr id="3" name="Content Placeholder 2"/>
          <p:cNvSpPr>
            <a:spLocks noGrp="1"/>
          </p:cNvSpPr>
          <p:nvPr>
            <p:ph idx="1"/>
          </p:nvPr>
        </p:nvSpPr>
        <p:spPr/>
        <p:txBody>
          <a:bodyPr/>
          <a:lstStyle/>
          <a:p>
            <a:r>
              <a:rPr lang="en-US" dirty="0" smtClean="0"/>
              <a:t>They are of four types 1,2,3 and 4</a:t>
            </a:r>
          </a:p>
          <a:p>
            <a:r>
              <a:rPr lang="en-US" dirty="0" smtClean="0"/>
              <a:t>Types 1 and 2 are the commonest cause of croup.</a:t>
            </a:r>
          </a:p>
          <a:p>
            <a:r>
              <a:rPr lang="en-US" dirty="0" smtClean="0"/>
              <a:t>Croup occurs in children younger than 5 years of age.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r>
              <a:rPr lang="en-US" dirty="0" smtClean="0"/>
              <a:t>               Measles virus</a:t>
            </a:r>
            <a:endParaRPr lang="en-US" dirty="0"/>
          </a:p>
        </p:txBody>
      </p:sp>
      <p:sp>
        <p:nvSpPr>
          <p:cNvPr id="3" name="Content Placeholder 2"/>
          <p:cNvSpPr>
            <a:spLocks noGrp="1"/>
          </p:cNvSpPr>
          <p:nvPr>
            <p:ph idx="1"/>
          </p:nvPr>
        </p:nvSpPr>
        <p:spPr>
          <a:xfrm>
            <a:off x="457200" y="1905000"/>
            <a:ext cx="8229600" cy="4669536"/>
          </a:xfrm>
        </p:spPr>
        <p:txBody>
          <a:bodyPr/>
          <a:lstStyle/>
          <a:p>
            <a:r>
              <a:rPr lang="en-US" dirty="0" smtClean="0"/>
              <a:t>Responsible for causing disease characterized by </a:t>
            </a:r>
            <a:r>
              <a:rPr lang="en-US" dirty="0" err="1" smtClean="0"/>
              <a:t>maculo-papular</a:t>
            </a:r>
            <a:r>
              <a:rPr lang="en-US" dirty="0" smtClean="0"/>
              <a:t> rash in childhood</a:t>
            </a:r>
          </a:p>
          <a:p>
            <a:pPr>
              <a:buNone/>
            </a:pPr>
            <a:r>
              <a:rPr lang="en-US" dirty="0" smtClean="0"/>
              <a:t>   </a:t>
            </a:r>
            <a:r>
              <a:rPr lang="en-US" b="1" u="sng" dirty="0" smtClean="0"/>
              <a:t>Complications are</a:t>
            </a:r>
          </a:p>
          <a:p>
            <a:r>
              <a:rPr lang="en-US" dirty="0" smtClean="0"/>
              <a:t>Encephalitis with Deafness and Mental retardation</a:t>
            </a:r>
          </a:p>
          <a:p>
            <a:r>
              <a:rPr lang="en-US" dirty="0" smtClean="0"/>
              <a:t>Primary measles pneumonia and secondary </a:t>
            </a:r>
            <a:r>
              <a:rPr lang="en-US" dirty="0" smtClean="0"/>
              <a:t>bacterial</a:t>
            </a:r>
            <a:r>
              <a:rPr lang="en-US" dirty="0" smtClean="0"/>
              <a:t> </a:t>
            </a:r>
            <a:r>
              <a:rPr lang="en-US" dirty="0" smtClean="0"/>
              <a:t>pneumonia, </a:t>
            </a:r>
            <a:r>
              <a:rPr lang="en-US" dirty="0" err="1" smtClean="0"/>
              <a:t>otitis</a:t>
            </a:r>
            <a:r>
              <a:rPr lang="en-US" dirty="0" smtClean="0"/>
              <a:t> media</a:t>
            </a:r>
          </a:p>
          <a:p>
            <a:r>
              <a:rPr lang="en-US" dirty="0" err="1" smtClean="0"/>
              <a:t>Subacute</a:t>
            </a:r>
            <a:r>
              <a:rPr lang="en-US" dirty="0" smtClean="0"/>
              <a:t> </a:t>
            </a:r>
            <a:r>
              <a:rPr lang="en-US" dirty="0" err="1" smtClean="0"/>
              <a:t>sclerosing</a:t>
            </a:r>
            <a:r>
              <a:rPr lang="en-US" dirty="0" smtClean="0"/>
              <a:t> pan-encephalitis(SSPE)</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Parainfluenza</a:t>
            </a:r>
            <a:r>
              <a:rPr lang="en-US" dirty="0" smtClean="0"/>
              <a:t> viruses</a:t>
            </a:r>
            <a:endParaRPr lang="en-US" dirty="0"/>
          </a:p>
        </p:txBody>
      </p:sp>
      <p:sp>
        <p:nvSpPr>
          <p:cNvPr id="3" name="Content Placeholder 2"/>
          <p:cNvSpPr>
            <a:spLocks noGrp="1"/>
          </p:cNvSpPr>
          <p:nvPr>
            <p:ph idx="1"/>
          </p:nvPr>
        </p:nvSpPr>
        <p:spPr>
          <a:xfrm>
            <a:off x="1219200" y="2249424"/>
            <a:ext cx="7467600" cy="4325112"/>
          </a:xfrm>
        </p:spPr>
        <p:txBody>
          <a:bodyPr>
            <a:normAutofit/>
          </a:bodyPr>
          <a:lstStyle/>
          <a:p>
            <a:pPr>
              <a:buNone/>
            </a:pPr>
            <a:r>
              <a:rPr lang="en-US" sz="2400" dirty="0" smtClean="0"/>
              <a:t>VIRUS  ISOLATION</a:t>
            </a:r>
          </a:p>
          <a:p>
            <a:pPr>
              <a:buNone/>
            </a:pPr>
            <a:r>
              <a:rPr lang="en-US" sz="2400" dirty="0" smtClean="0"/>
              <a:t>RISE  IN  ANTIBODY  TITER</a:t>
            </a:r>
          </a:p>
          <a:p>
            <a:pPr>
              <a:buNone/>
            </a:pPr>
            <a:r>
              <a:rPr lang="en-US" sz="2400" dirty="0" smtClean="0"/>
              <a:t>PCR</a:t>
            </a:r>
          </a:p>
          <a:p>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Transmission </a:t>
            </a:r>
            <a:endParaRPr lang="en-US" dirty="0"/>
          </a:p>
        </p:txBody>
      </p:sp>
      <p:sp>
        <p:nvSpPr>
          <p:cNvPr id="3" name="Content Placeholder 2"/>
          <p:cNvSpPr>
            <a:spLocks noGrp="1"/>
          </p:cNvSpPr>
          <p:nvPr>
            <p:ph idx="1"/>
          </p:nvPr>
        </p:nvSpPr>
        <p:spPr/>
        <p:txBody>
          <a:bodyPr>
            <a:normAutofit/>
          </a:bodyPr>
          <a:lstStyle/>
          <a:p>
            <a:r>
              <a:rPr lang="en-US" dirty="0" smtClean="0"/>
              <a:t>Airborne droplets (coughing and sneezing) during </a:t>
            </a:r>
            <a:r>
              <a:rPr lang="en-US" dirty="0" err="1" smtClean="0"/>
              <a:t>prodromal</a:t>
            </a:r>
            <a:r>
              <a:rPr lang="en-US" dirty="0" smtClean="0"/>
              <a:t> period and a few days after appearance of rash</a:t>
            </a:r>
          </a:p>
          <a:p>
            <a:r>
              <a:rPr lang="en-US" dirty="0" smtClean="0"/>
              <a:t>Severe disease in patients with deficient cell mediated immunity</a:t>
            </a:r>
          </a:p>
          <a:p>
            <a:r>
              <a:rPr lang="en-US" dirty="0" smtClean="0"/>
              <a:t>Vitamin A reduces its severity</a:t>
            </a:r>
          </a:p>
          <a:p>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1032"/>
          <p:cNvSpPr>
            <a:spLocks noGrp="1" noChangeArrowheads="1"/>
          </p:cNvSpPr>
          <p:nvPr>
            <p:ph type="title"/>
          </p:nvPr>
        </p:nvSpPr>
        <p:spPr>
          <a:xfrm>
            <a:off x="914400" y="457200"/>
            <a:ext cx="8001000" cy="1066800"/>
          </a:xfrm>
        </p:spPr>
        <p:txBody>
          <a:bodyPr>
            <a:normAutofit/>
          </a:bodyPr>
          <a:lstStyle/>
          <a:p>
            <a:r>
              <a:rPr lang="en-US" altLang="zh-CN" dirty="0" smtClean="0"/>
              <a:t>PATHOGENESIS AND PATHOLOGY</a:t>
            </a:r>
            <a:endParaRPr lang="en-US" altLang="zh-CN" dirty="0"/>
          </a:p>
        </p:txBody>
      </p:sp>
      <p:sp>
        <p:nvSpPr>
          <p:cNvPr id="16393" name="Rectangle 1033"/>
          <p:cNvSpPr>
            <a:spLocks noGrp="1" noChangeArrowheads="1"/>
          </p:cNvSpPr>
          <p:nvPr>
            <p:ph type="body" idx="1"/>
          </p:nvPr>
        </p:nvSpPr>
        <p:spPr>
          <a:xfrm>
            <a:off x="1066800" y="1524000"/>
            <a:ext cx="7620000" cy="5029200"/>
          </a:xfrm>
        </p:spPr>
        <p:txBody>
          <a:bodyPr>
            <a:normAutofit fontScale="92500" lnSpcReduction="20000"/>
          </a:bodyPr>
          <a:lstStyle/>
          <a:p>
            <a:pPr>
              <a:lnSpc>
                <a:spcPct val="90000"/>
              </a:lnSpc>
              <a:buFontTx/>
              <a:buNone/>
            </a:pPr>
            <a:r>
              <a:rPr lang="en-US" altLang="zh-CN" sz="2000" dirty="0">
                <a:latin typeface="Times New Roman" pitchFamily="18" charset="0"/>
              </a:rPr>
              <a:t>                        </a:t>
            </a:r>
            <a:r>
              <a:rPr lang="en-US" altLang="zh-CN" sz="2000" dirty="0" smtClean="0">
                <a:latin typeface="Times New Roman" pitchFamily="18" charset="0"/>
              </a:rPr>
              <a:t>      </a:t>
            </a:r>
            <a:r>
              <a:rPr lang="en-US" altLang="zh-CN" sz="2800" dirty="0">
                <a:latin typeface="Times New Roman" pitchFamily="18" charset="0"/>
              </a:rPr>
              <a:t>measles virus          </a:t>
            </a:r>
          </a:p>
          <a:p>
            <a:pPr>
              <a:lnSpc>
                <a:spcPct val="90000"/>
              </a:lnSpc>
              <a:buFontTx/>
              <a:buNone/>
            </a:pPr>
            <a:r>
              <a:rPr lang="en-US" altLang="zh-CN" sz="2800" dirty="0">
                <a:latin typeface="Times New Roman" pitchFamily="18" charset="0"/>
              </a:rPr>
              <a:t>                               ↓</a:t>
            </a:r>
            <a:r>
              <a:rPr lang="en-US" altLang="zh-CN" sz="2200" dirty="0">
                <a:latin typeface="Times New Roman" pitchFamily="18" charset="0"/>
              </a:rPr>
              <a:t>respiratory tract</a:t>
            </a:r>
            <a:endParaRPr lang="en-US" altLang="zh-CN" sz="2800" dirty="0">
              <a:latin typeface="Times New Roman" pitchFamily="18" charset="0"/>
            </a:endParaRPr>
          </a:p>
          <a:p>
            <a:pPr>
              <a:lnSpc>
                <a:spcPct val="90000"/>
              </a:lnSpc>
              <a:buFontTx/>
              <a:buNone/>
            </a:pPr>
            <a:r>
              <a:rPr lang="en-US" altLang="zh-CN" sz="2800" dirty="0">
                <a:latin typeface="Times New Roman" pitchFamily="18" charset="0"/>
              </a:rPr>
              <a:t>                    epithelial cells(multiply)</a:t>
            </a: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a:t>
            </a:r>
            <a:endParaRPr lang="en-US" altLang="zh-CN" sz="2800" dirty="0">
              <a:latin typeface="Times New Roman" pitchFamily="18" charset="0"/>
            </a:endParaRP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          </a:t>
            </a:r>
            <a:r>
              <a:rPr lang="en-US" altLang="zh-CN" dirty="0" smtClean="0">
                <a:latin typeface="Times New Roman" pitchFamily="18" charset="0"/>
              </a:rPr>
              <a:t>lymphoid cells(multiply again)      </a:t>
            </a:r>
          </a:p>
          <a:p>
            <a:pPr>
              <a:lnSpc>
                <a:spcPct val="90000"/>
              </a:lnSpc>
              <a:buFontTx/>
              <a:buNone/>
            </a:pPr>
            <a:r>
              <a:rPr lang="en-US" altLang="zh-CN" dirty="0" smtClean="0">
                <a:latin typeface="Times New Roman" pitchFamily="18" charset="0"/>
              </a:rPr>
              <a:t>                               ↓</a:t>
            </a:r>
          </a:p>
          <a:p>
            <a:pPr>
              <a:lnSpc>
                <a:spcPct val="90000"/>
              </a:lnSpc>
              <a:buFontTx/>
              <a:buNone/>
            </a:pPr>
            <a:r>
              <a:rPr lang="en-US" altLang="zh-CN" dirty="0" smtClean="0">
                <a:latin typeface="Times New Roman" pitchFamily="18" charset="0"/>
              </a:rPr>
              <a:t>                    blood (first </a:t>
            </a:r>
            <a:r>
              <a:rPr lang="en-US" altLang="zh-CN" dirty="0" err="1" smtClean="0">
                <a:latin typeface="Times New Roman" pitchFamily="18" charset="0"/>
              </a:rPr>
              <a:t>viremia</a:t>
            </a:r>
            <a:r>
              <a:rPr lang="en-US" altLang="zh-CN" dirty="0" smtClean="0">
                <a:latin typeface="Times New Roman" pitchFamily="18" charset="0"/>
              </a:rPr>
              <a:t>)</a:t>
            </a:r>
            <a:endParaRPr lang="en-US" altLang="zh-CN" sz="2800" dirty="0">
              <a:latin typeface="Times New Roman" pitchFamily="18" charset="0"/>
            </a:endParaRP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        </a:t>
            </a:r>
            <a:endParaRPr lang="en-US" altLang="zh-CN" sz="2800" dirty="0">
              <a:latin typeface="Times New Roman" pitchFamily="18" charset="0"/>
            </a:endParaRP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MPS(multiply</a:t>
            </a:r>
            <a:r>
              <a:rPr lang="en-US" altLang="zh-CN" sz="2800" dirty="0">
                <a:latin typeface="Times New Roman" pitchFamily="18" charset="0"/>
              </a:rPr>
              <a:t>) </a:t>
            </a: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  </a:t>
            </a:r>
            <a:r>
              <a:rPr lang="en-US" altLang="zh-CN" sz="2800" dirty="0">
                <a:latin typeface="Times New Roman" pitchFamily="18" charset="0"/>
              </a:rPr>
              <a:t>↓</a:t>
            </a: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 </a:t>
            </a:r>
            <a:r>
              <a:rPr lang="en-US" altLang="zh-CN" sz="2800" dirty="0">
                <a:latin typeface="Times New Roman" pitchFamily="18" charset="0"/>
              </a:rPr>
              <a:t>blood (second </a:t>
            </a:r>
            <a:r>
              <a:rPr lang="en-US" altLang="zh-CN" sz="2800" dirty="0" err="1" smtClean="0">
                <a:latin typeface="Times New Roman" pitchFamily="18" charset="0"/>
              </a:rPr>
              <a:t>viremia</a:t>
            </a:r>
            <a:r>
              <a:rPr lang="en-US" altLang="zh-CN" sz="2800" dirty="0" smtClean="0">
                <a:latin typeface="Times New Roman" pitchFamily="18" charset="0"/>
              </a:rPr>
              <a:t>) to the skin</a:t>
            </a:r>
          </a:p>
          <a:p>
            <a:pPr>
              <a:lnSpc>
                <a:spcPct val="90000"/>
              </a:lnSpc>
              <a:buFontTx/>
              <a:buNone/>
            </a:pPr>
            <a:r>
              <a:rPr lang="en-US" altLang="zh-CN" dirty="0" smtClean="0">
                <a:latin typeface="Times New Roman" pitchFamily="18" charset="0"/>
              </a:rPr>
              <a:t>                     (multinucleated giant cells)</a:t>
            </a:r>
            <a:endParaRPr lang="en-US" altLang="zh-CN" sz="2800" dirty="0">
              <a:latin typeface="Times New Roman" pitchFamily="18" charset="0"/>
            </a:endParaRPr>
          </a:p>
          <a:p>
            <a:pPr>
              <a:lnSpc>
                <a:spcPct val="90000"/>
              </a:lnSpc>
              <a:buFontTx/>
              <a:buNone/>
            </a:pPr>
            <a:r>
              <a:rPr lang="en-US" altLang="zh-CN" sz="2800" dirty="0">
                <a:latin typeface="Times New Roman" pitchFamily="18" charset="0"/>
              </a:rPr>
              <a:t>                          </a:t>
            </a:r>
            <a:r>
              <a:rPr lang="en-US" altLang="zh-CN" sz="2800" dirty="0" smtClean="0">
                <a:latin typeface="Times New Roman" pitchFamily="18" charset="0"/>
              </a:rPr>
              <a:t>     </a:t>
            </a:r>
            <a:r>
              <a:rPr lang="en-US" altLang="zh-CN" sz="2800" dirty="0">
                <a:latin typeface="Times New Roman" pitchFamily="18" charset="0"/>
              </a:rPr>
              <a:t>↓</a:t>
            </a:r>
          </a:p>
          <a:p>
            <a:pPr>
              <a:lnSpc>
                <a:spcPct val="90000"/>
              </a:lnSpc>
              <a:buFontTx/>
              <a:buNone/>
            </a:pPr>
            <a:r>
              <a:rPr lang="en-US" altLang="zh-CN" sz="2800" dirty="0">
                <a:latin typeface="Times New Roman" pitchFamily="18" charset="0"/>
              </a:rPr>
              <a:t>                   general toxic symptoms</a:t>
            </a:r>
          </a:p>
          <a:p>
            <a:pPr>
              <a:lnSpc>
                <a:spcPct val="90000"/>
              </a:lnSpc>
              <a:buFontTx/>
              <a:buNone/>
            </a:pPr>
            <a:r>
              <a:rPr lang="en-US" altLang="zh-CN" sz="2800" dirty="0">
                <a:latin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features  </a:t>
            </a:r>
            <a:endParaRPr lang="en-US" dirty="0"/>
          </a:p>
        </p:txBody>
      </p:sp>
      <p:sp>
        <p:nvSpPr>
          <p:cNvPr id="3" name="Content Placeholder 2"/>
          <p:cNvSpPr>
            <a:spLocks noGrp="1"/>
          </p:cNvSpPr>
          <p:nvPr>
            <p:ph idx="1"/>
          </p:nvPr>
        </p:nvSpPr>
        <p:spPr/>
        <p:txBody>
          <a:bodyPr>
            <a:normAutofit/>
          </a:bodyPr>
          <a:lstStyle/>
          <a:p>
            <a:r>
              <a:rPr lang="en-US" b="1" dirty="0" smtClean="0"/>
              <a:t> </a:t>
            </a:r>
            <a:r>
              <a:rPr lang="en-US" dirty="0" smtClean="0"/>
              <a:t>Incubation period= 10-14 days</a:t>
            </a:r>
          </a:p>
          <a:p>
            <a:r>
              <a:rPr lang="en-US" dirty="0" err="1" smtClean="0"/>
              <a:t>Prodromal</a:t>
            </a:r>
            <a:r>
              <a:rPr lang="en-US" dirty="0" smtClean="0"/>
              <a:t>  phase= fever, conjunctivitis (photophobia), runny nose and coughing</a:t>
            </a:r>
          </a:p>
          <a:p>
            <a:r>
              <a:rPr lang="en-US" dirty="0" err="1" smtClean="0"/>
              <a:t>Koplik’s</a:t>
            </a:r>
            <a:r>
              <a:rPr lang="en-US" dirty="0" smtClean="0"/>
              <a:t> spots on </a:t>
            </a:r>
            <a:r>
              <a:rPr lang="en-US" dirty="0" err="1" smtClean="0"/>
              <a:t>buccal</a:t>
            </a:r>
            <a:r>
              <a:rPr lang="en-US" dirty="0" smtClean="0"/>
              <a:t> mucosa</a:t>
            </a:r>
          </a:p>
          <a:p>
            <a:r>
              <a:rPr lang="en-US" dirty="0" err="1" smtClean="0"/>
              <a:t>Muculo-papular</a:t>
            </a:r>
            <a:r>
              <a:rPr lang="en-US" dirty="0" smtClean="0"/>
              <a:t> rash with brownish hue later</a:t>
            </a:r>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Complications </a:t>
            </a:r>
            <a:endParaRPr lang="en-US" dirty="0"/>
          </a:p>
        </p:txBody>
      </p:sp>
      <p:sp>
        <p:nvSpPr>
          <p:cNvPr id="3" name="Content Placeholder 2"/>
          <p:cNvSpPr>
            <a:spLocks noGrp="1"/>
          </p:cNvSpPr>
          <p:nvPr>
            <p:ph idx="1"/>
          </p:nvPr>
        </p:nvSpPr>
        <p:spPr/>
        <p:txBody>
          <a:bodyPr/>
          <a:lstStyle/>
          <a:p>
            <a:r>
              <a:rPr lang="en-US" dirty="0" smtClean="0"/>
              <a:t>Encephalitis</a:t>
            </a:r>
          </a:p>
          <a:p>
            <a:r>
              <a:rPr lang="en-US" dirty="0" smtClean="0"/>
              <a:t>Primary measles pneumonia and secondary bacterial pneumonia</a:t>
            </a:r>
          </a:p>
          <a:p>
            <a:r>
              <a:rPr lang="en-US" dirty="0" smtClean="0"/>
              <a:t>Bacterial </a:t>
            </a:r>
            <a:r>
              <a:rPr lang="en-US" dirty="0" err="1" smtClean="0"/>
              <a:t>otitis</a:t>
            </a:r>
            <a:r>
              <a:rPr lang="en-US" dirty="0" smtClean="0"/>
              <a:t> media</a:t>
            </a:r>
          </a:p>
          <a:p>
            <a:r>
              <a:rPr lang="en-US" dirty="0" err="1" smtClean="0"/>
              <a:t>Subacute</a:t>
            </a:r>
            <a:r>
              <a:rPr lang="en-US" dirty="0" smtClean="0"/>
              <a:t> </a:t>
            </a:r>
            <a:r>
              <a:rPr lang="en-US" dirty="0" err="1" smtClean="0"/>
              <a:t>sclerosing</a:t>
            </a:r>
            <a:r>
              <a:rPr lang="en-US" dirty="0" smtClean="0"/>
              <a:t> </a:t>
            </a:r>
            <a:r>
              <a:rPr lang="en-US" dirty="0" err="1" smtClean="0"/>
              <a:t>panencephalitis</a:t>
            </a:r>
            <a:endParaRPr lang="en-US" dirty="0" smtClean="0"/>
          </a:p>
          <a:p>
            <a:r>
              <a:rPr lang="en-US" dirty="0" smtClean="0"/>
              <a:t>Still birth</a:t>
            </a:r>
          </a:p>
          <a:p>
            <a:r>
              <a:rPr lang="en-US" dirty="0" smtClean="0"/>
              <a:t>Atypical measles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2111</TotalTime>
  <Words>1865</Words>
  <Application>Microsoft Office PowerPoint</Application>
  <PresentationFormat>On-screen Show (4:3)</PresentationFormat>
  <Paragraphs>283</Paragraphs>
  <Slides>50</Slides>
  <Notes>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Urban</vt:lpstr>
      <vt:lpstr>Paramyxoviruses </vt:lpstr>
      <vt:lpstr>         Paramyxoviruses </vt:lpstr>
      <vt:lpstr>          Paramyxoviruses </vt:lpstr>
      <vt:lpstr>             Measles virus  </vt:lpstr>
      <vt:lpstr>               Measles virus</vt:lpstr>
      <vt:lpstr>             Transmission </vt:lpstr>
      <vt:lpstr>PATHOGENESIS AND PATHOLOGY</vt:lpstr>
      <vt:lpstr>       Clinical features  </vt:lpstr>
      <vt:lpstr>      Complications </vt:lpstr>
      <vt:lpstr>Slide 10</vt:lpstr>
      <vt:lpstr>Slide 11</vt:lpstr>
      <vt:lpstr>          Lab diagnosis </vt:lpstr>
      <vt:lpstr>    Treatment and prevention</vt:lpstr>
      <vt:lpstr>Slide 14</vt:lpstr>
      <vt:lpstr>Slide 15</vt:lpstr>
      <vt:lpstr>Mumps</vt:lpstr>
      <vt:lpstr>                    Mumps</vt:lpstr>
      <vt:lpstr>   Mumps Pathogenesis </vt:lpstr>
      <vt:lpstr>Slide 19</vt:lpstr>
      <vt:lpstr>                     Mumps</vt:lpstr>
      <vt:lpstr>                     Mumps</vt:lpstr>
      <vt:lpstr>Slide 22</vt:lpstr>
      <vt:lpstr>             CASE STUDY</vt:lpstr>
      <vt:lpstr>              DIAGNOSIS</vt:lpstr>
      <vt:lpstr>   Respiratory syncytial virus (RSV)</vt:lpstr>
      <vt:lpstr>   Respiratory syncytial virus (RSV)</vt:lpstr>
      <vt:lpstr>               Transmission   </vt:lpstr>
      <vt:lpstr>             Pathogenesis</vt:lpstr>
      <vt:lpstr>Clinical manifestations in adults</vt:lpstr>
      <vt:lpstr>            Clinical features</vt:lpstr>
      <vt:lpstr>               RSV: Imaging</vt:lpstr>
      <vt:lpstr>                       Testing</vt:lpstr>
      <vt:lpstr>                      Treatment</vt:lpstr>
      <vt:lpstr>      Other treatment modalities </vt:lpstr>
      <vt:lpstr>  </vt:lpstr>
      <vt:lpstr>Parainfluenza viruses</vt:lpstr>
      <vt:lpstr>     Parainfluenza viruses</vt:lpstr>
      <vt:lpstr>   Parainfluenza viruses</vt:lpstr>
      <vt:lpstr>Slide 39</vt:lpstr>
      <vt:lpstr>Slide 40</vt:lpstr>
      <vt:lpstr>Mumps</vt:lpstr>
      <vt:lpstr>                    Mumps</vt:lpstr>
      <vt:lpstr>   Mumps Pathogenesis </vt:lpstr>
      <vt:lpstr>Slide 44</vt:lpstr>
      <vt:lpstr>                  Mumps</vt:lpstr>
      <vt:lpstr>              Mumps</vt:lpstr>
      <vt:lpstr>  </vt:lpstr>
      <vt:lpstr>Parainfluenza viruses</vt:lpstr>
      <vt:lpstr>     Parainfluenza viruses</vt:lpstr>
      <vt:lpstr>   Parainfluenza viruses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87</cp:revision>
  <dcterms:created xsi:type="dcterms:W3CDTF">2014-09-03T18:34:49Z</dcterms:created>
  <dcterms:modified xsi:type="dcterms:W3CDTF">2019-12-16T17:13:07Z</dcterms:modified>
</cp:coreProperties>
</file>