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57" r:id="rId3"/>
    <p:sldId id="258" r:id="rId4"/>
    <p:sldId id="270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5" r:id="rId16"/>
    <p:sldId id="276" r:id="rId17"/>
    <p:sldId id="277" r:id="rId18"/>
    <p:sldId id="278" r:id="rId19"/>
    <p:sldId id="279" r:id="rId20"/>
    <p:sldId id="280" r:id="rId21"/>
    <p:sldId id="259" r:id="rId22"/>
    <p:sldId id="272" r:id="rId23"/>
    <p:sldId id="273" r:id="rId24"/>
    <p:sldId id="274" r:id="rId2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2D7081B-E3C1-44DC-B456-0B6150F5922D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DAB9271-6698-4F13-8DE2-E8141CA6B7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.howstuffworks.com/wellness/food-nutrition/vitamin-supplements/body-absorb-vitamins.htm" TargetMode="External"/><Relationship Id="rId2" Type="http://schemas.openxmlformats.org/officeDocument/2006/relationships/hyperlink" Target="https://www.nlm.nih.gov/medlineplus/ency/article/002404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vestrong.com/article/463013-digestion-of-vitamins-minerals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6002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Arial" pitchFamily="34" charset="0"/>
              <a:buChar char="•"/>
            </a:pP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Arial" pitchFamily="34" charset="0"/>
              <a:buChar char="•"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3360003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Vitamin C</a:t>
            </a:r>
            <a:endParaRPr lang="en-US" sz="48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87025"/>
            <a:ext cx="838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Tiredness and weakness.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Muscle and joint pains.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Easy bruising.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Spots that look like tiny, red-blue bruises on your skin.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Other symptoms can include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Dry skin.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Splitting hair.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Swelling and discoloration of your gums.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Sudden and unexpected bleeding from your gums.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Nosebleeds.</a:t>
            </a:r>
          </a:p>
          <a:p>
            <a:pPr lvl="4">
              <a:buFont typeface="Arial" pitchFamily="34" charset="0"/>
              <a:buChar char="•"/>
            </a:pPr>
            <a:r>
              <a:rPr lang="en-US" sz="2400" dirty="0" smtClean="0"/>
              <a:t>Poor healing of wounds.</a:t>
            </a:r>
          </a:p>
          <a:p>
            <a:pPr lvl="5">
              <a:buFont typeface="Arial" pitchFamily="34" charset="0"/>
              <a:buChar char="•"/>
            </a:pPr>
            <a:r>
              <a:rPr lang="en-US" sz="2400" dirty="0" smtClean="0"/>
              <a:t>Problems fighting infections.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Bleeding into joints, causing severe joint pains.</a:t>
            </a:r>
          </a:p>
          <a:p>
            <a:pPr lvl="4">
              <a:buFont typeface="Arial" pitchFamily="34" charset="0"/>
              <a:buChar char="•"/>
            </a:pPr>
            <a:r>
              <a:rPr lang="en-US" sz="2400" dirty="0" smtClean="0"/>
              <a:t>Changes in your bones.</a:t>
            </a:r>
          </a:p>
          <a:p>
            <a:pPr lvl="5">
              <a:buFont typeface="Arial" pitchFamily="34" charset="0"/>
              <a:buChar char="•"/>
            </a:pPr>
            <a:r>
              <a:rPr lang="en-US" sz="2400" dirty="0" smtClean="0"/>
              <a:t>Tooth loss.</a:t>
            </a:r>
          </a:p>
          <a:p>
            <a:pPr lvl="6">
              <a:buFont typeface="Arial" pitchFamily="34" charset="0"/>
              <a:buChar char="•"/>
            </a:pPr>
            <a:r>
              <a:rPr lang="en-US" sz="2400" dirty="0" smtClean="0"/>
              <a:t>Weight loss.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Recommended daily intake levels for 			vitamin C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402080"/>
            <a:ext cx="8305800" cy="5303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RDAs for </a:t>
            </a:r>
            <a:r>
              <a:rPr lang="en-US" b="1" dirty="0" smtClean="0"/>
              <a:t>Age                                           Males                       </a:t>
            </a:r>
            <a:r>
              <a:rPr lang="en-US" b="1" dirty="0"/>
              <a:t>Females</a:t>
            </a:r>
          </a:p>
          <a:p>
            <a:pPr>
              <a:buNone/>
            </a:pPr>
            <a:r>
              <a:rPr lang="en-US" b="1" dirty="0"/>
              <a:t>Vitamin </a:t>
            </a:r>
            <a:r>
              <a:rPr lang="en-US" b="1" dirty="0" smtClean="0"/>
              <a:t>C                                               </a:t>
            </a:r>
            <a:r>
              <a:rPr lang="en-US" b="1" dirty="0"/>
              <a:t>mg/day </a:t>
            </a:r>
            <a:r>
              <a:rPr lang="en-US" b="1" dirty="0" smtClean="0"/>
              <a:t>                       mg/day</a:t>
            </a:r>
            <a:endParaRPr lang="en-US" b="1" dirty="0"/>
          </a:p>
          <a:p>
            <a:r>
              <a:rPr lang="it-IT" dirty="0"/>
              <a:t>Infants 0–6 </a:t>
            </a:r>
            <a:r>
              <a:rPr lang="it-IT" dirty="0" smtClean="0"/>
              <a:t>months                                  </a:t>
            </a:r>
            <a:r>
              <a:rPr lang="it-IT" dirty="0"/>
              <a:t>40 </a:t>
            </a:r>
            <a:r>
              <a:rPr lang="it-IT" dirty="0" smtClean="0"/>
              <a:t>                              40 </a:t>
            </a:r>
            <a:endParaRPr lang="it-IT" dirty="0"/>
          </a:p>
          <a:p>
            <a:r>
              <a:rPr lang="it-IT" dirty="0"/>
              <a:t>Infants 7–12 </a:t>
            </a:r>
            <a:r>
              <a:rPr lang="it-IT" dirty="0" smtClean="0"/>
              <a:t>months                                </a:t>
            </a:r>
            <a:r>
              <a:rPr lang="it-IT" dirty="0"/>
              <a:t>50 </a:t>
            </a:r>
            <a:r>
              <a:rPr lang="it-IT" dirty="0" smtClean="0"/>
              <a:t>                             </a:t>
            </a:r>
            <a:r>
              <a:rPr lang="it-IT" dirty="0"/>
              <a:t>50 </a:t>
            </a:r>
          </a:p>
          <a:p>
            <a:r>
              <a:rPr lang="en-US" dirty="0"/>
              <a:t>Children 1–3 </a:t>
            </a:r>
            <a:r>
              <a:rPr lang="en-US" dirty="0" smtClean="0"/>
              <a:t>years                                    15                             </a:t>
            </a:r>
            <a:r>
              <a:rPr lang="en-US" dirty="0"/>
              <a:t>15</a:t>
            </a:r>
          </a:p>
          <a:p>
            <a:r>
              <a:rPr lang="en-US" dirty="0"/>
              <a:t>Children 4–8 </a:t>
            </a:r>
            <a:r>
              <a:rPr lang="en-US" dirty="0" smtClean="0"/>
              <a:t>years                                    25                              </a:t>
            </a:r>
            <a:r>
              <a:rPr lang="en-US" dirty="0"/>
              <a:t>25</a:t>
            </a:r>
          </a:p>
          <a:p>
            <a:r>
              <a:rPr lang="en-US" dirty="0"/>
              <a:t>Children 9–13 </a:t>
            </a:r>
            <a:r>
              <a:rPr lang="en-US" dirty="0" smtClean="0"/>
              <a:t>years                                  45                             </a:t>
            </a:r>
            <a:r>
              <a:rPr lang="en-US" dirty="0"/>
              <a:t>45</a:t>
            </a:r>
          </a:p>
          <a:p>
            <a:r>
              <a:rPr lang="fr-FR" dirty="0"/>
              <a:t>Adolescents 14–18 </a:t>
            </a:r>
            <a:r>
              <a:rPr lang="fr-FR" dirty="0" err="1" smtClean="0"/>
              <a:t>years</a:t>
            </a:r>
            <a:r>
              <a:rPr lang="fr-FR" dirty="0" smtClean="0"/>
              <a:t>                         75                             </a:t>
            </a:r>
            <a:r>
              <a:rPr lang="fr-FR" dirty="0"/>
              <a:t>65</a:t>
            </a:r>
          </a:p>
          <a:p>
            <a:r>
              <a:rPr lang="en-US" dirty="0"/>
              <a:t>Adults 19 years and </a:t>
            </a:r>
            <a:r>
              <a:rPr lang="en-US" dirty="0" smtClean="0"/>
              <a:t>older                        </a:t>
            </a:r>
            <a:r>
              <a:rPr lang="en-US" dirty="0"/>
              <a:t>90 </a:t>
            </a:r>
            <a:r>
              <a:rPr lang="en-US" dirty="0" smtClean="0"/>
              <a:t>                            75</a:t>
            </a:r>
            <a:endParaRPr lang="en-US" dirty="0"/>
          </a:p>
          <a:p>
            <a:r>
              <a:rPr lang="en-US" dirty="0"/>
              <a:t>Adult smokers 19 years and </a:t>
            </a:r>
            <a:r>
              <a:rPr lang="en-US" dirty="0" smtClean="0"/>
              <a:t>older         125                           </a:t>
            </a:r>
            <a:r>
              <a:rPr lang="en-US" dirty="0"/>
              <a:t>110</a:t>
            </a:r>
          </a:p>
          <a:p>
            <a:r>
              <a:rPr lang="en-US" dirty="0"/>
              <a:t>Pregnancy 18 years &amp; </a:t>
            </a:r>
            <a:r>
              <a:rPr lang="en-US" dirty="0" smtClean="0"/>
              <a:t>younger               —                              </a:t>
            </a:r>
            <a:r>
              <a:rPr lang="en-US" dirty="0"/>
              <a:t>80</a:t>
            </a:r>
          </a:p>
          <a:p>
            <a:r>
              <a:rPr lang="en-US" dirty="0"/>
              <a:t>Pregnancy 19 years and </a:t>
            </a:r>
            <a:r>
              <a:rPr lang="en-US" dirty="0" smtClean="0"/>
              <a:t>older                 —                              </a:t>
            </a:r>
            <a:r>
              <a:rPr lang="en-US" dirty="0"/>
              <a:t>85</a:t>
            </a:r>
          </a:p>
          <a:p>
            <a:r>
              <a:rPr lang="en-US" dirty="0"/>
              <a:t>Breastfeeding 18 years &amp; </a:t>
            </a:r>
            <a:r>
              <a:rPr lang="en-US" dirty="0" smtClean="0"/>
              <a:t>younger          —                             </a:t>
            </a:r>
            <a:r>
              <a:rPr lang="en-US" dirty="0"/>
              <a:t>115</a:t>
            </a:r>
          </a:p>
          <a:p>
            <a:r>
              <a:rPr lang="en-US" dirty="0"/>
              <a:t>Breastfeeding 19 years and </a:t>
            </a:r>
            <a:r>
              <a:rPr lang="en-US" dirty="0" smtClean="0"/>
              <a:t>older           —                             </a:t>
            </a:r>
            <a:r>
              <a:rPr lang="en-US" dirty="0"/>
              <a:t>120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0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DIGESTION</a:t>
            </a:r>
            <a:endParaRPr lang="en-US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8229600" cy="4572000"/>
          </a:xfrm>
        </p:spPr>
        <p:txBody>
          <a:bodyPr/>
          <a:lstStyle/>
          <a:p>
            <a:r>
              <a:rPr lang="en-US" dirty="0" smtClean="0"/>
              <a:t>The small intestine is where vitamin absorption happens.  Water-soluble vitamins, such as </a:t>
            </a:r>
            <a:r>
              <a:rPr lang="en-US" b="1" dirty="0" smtClean="0"/>
              <a:t>vitamin C</a:t>
            </a:r>
            <a:r>
              <a:rPr lang="en-US" dirty="0" smtClean="0"/>
              <a:t>, have "</a:t>
            </a:r>
            <a:r>
              <a:rPr lang="en-US" b="1" dirty="0" smtClean="0"/>
              <a:t>active transports</a:t>
            </a:r>
            <a:r>
              <a:rPr lang="en-US" dirty="0" smtClean="0"/>
              <a:t>" for absorption -- molecules that pick them up in the </a:t>
            </a:r>
            <a:r>
              <a:rPr lang="en-US" b="1" dirty="0" smtClean="0"/>
              <a:t>small intestine</a:t>
            </a:r>
            <a:r>
              <a:rPr lang="en-US" dirty="0" smtClean="0"/>
              <a:t>, in a section called the </a:t>
            </a:r>
            <a:r>
              <a:rPr lang="en-US" b="1" dirty="0" smtClean="0"/>
              <a:t>jejunum</a:t>
            </a:r>
            <a:r>
              <a:rPr lang="en-US" dirty="0" smtClean="0"/>
              <a:t>, which is located about midway through.  These transports carry the </a:t>
            </a:r>
            <a:r>
              <a:rPr lang="en-US" b="1" dirty="0" smtClean="0"/>
              <a:t>vitamin</a:t>
            </a:r>
            <a:r>
              <a:rPr lang="en-US" dirty="0" smtClean="0"/>
              <a:t> molecules through the </a:t>
            </a:r>
            <a:r>
              <a:rPr lang="en-US" b="1" dirty="0" smtClean="0"/>
              <a:t>intestine's cell walls </a:t>
            </a:r>
            <a:r>
              <a:rPr lang="en-US" dirty="0" smtClean="0"/>
              <a:t>and deposit them in the body, where they can enter the </a:t>
            </a:r>
            <a:r>
              <a:rPr lang="en-US" b="1" dirty="0" smtClean="0"/>
              <a:t>bloodstream</a:t>
            </a:r>
            <a:r>
              <a:rPr lang="en-US" dirty="0" smtClean="0"/>
              <a:t>. Because they dissolve in water, they don't require stomach acids to enable absorption; this also means they leave the body every day in your urine, so you need to consume these vitamins every day in order to maintain a full supply.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Vitamin C works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Two </a:t>
            </a:r>
            <a:r>
              <a:rPr lang="en-US" sz="3200" dirty="0"/>
              <a:t>ways to </a:t>
            </a:r>
            <a:r>
              <a:rPr lang="en-US" sz="3200" dirty="0" smtClean="0"/>
              <a:t>lower cholesterol</a:t>
            </a:r>
            <a:r>
              <a:rPr lang="en-US" sz="3200" dirty="0"/>
              <a:t>.</a:t>
            </a:r>
          </a:p>
          <a:p>
            <a:r>
              <a:rPr lang="en-US" sz="3200" dirty="0"/>
              <a:t>Vitamin C is needed to change </a:t>
            </a:r>
            <a:r>
              <a:rPr lang="en-US" sz="3200" dirty="0" smtClean="0"/>
              <a:t>cholesterol into </a:t>
            </a:r>
            <a:r>
              <a:rPr lang="en-US" sz="3200" dirty="0"/>
              <a:t>bile in the liver.</a:t>
            </a:r>
          </a:p>
          <a:p>
            <a:r>
              <a:rPr lang="en-US" sz="3200" dirty="0"/>
              <a:t>Vitamin C helps contract the </a:t>
            </a:r>
            <a:r>
              <a:rPr lang="en-US" sz="3200" dirty="0" smtClean="0"/>
              <a:t>gallbladder to </a:t>
            </a:r>
            <a:r>
              <a:rPr lang="en-US" sz="3200" dirty="0"/>
              <a:t>release bile.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0"/>
            <a:ext cx="7772400" cy="1143000"/>
          </a:xfrm>
        </p:spPr>
        <p:txBody>
          <a:bodyPr/>
          <a:lstStyle/>
          <a:p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Degradation</a:t>
            </a:r>
            <a:endParaRPr lang="en-US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20000" cy="20574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leached by:</a:t>
            </a:r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/>
              <a:t>cooking </a:t>
            </a:r>
            <a:r>
              <a:rPr lang="en-US" sz="3200" dirty="0" smtClean="0"/>
              <a:t>water                      Reduced </a:t>
            </a:r>
            <a:r>
              <a:rPr lang="en-US" sz="3200" dirty="0"/>
              <a:t>by </a:t>
            </a:r>
            <a:r>
              <a:rPr lang="en-US" sz="3200" dirty="0" smtClean="0"/>
              <a:t>heat</a:t>
            </a:r>
            <a:endParaRPr lang="en-US" sz="3200" dirty="0"/>
          </a:p>
          <a:p>
            <a:r>
              <a:rPr lang="en-US" sz="3200" dirty="0" smtClean="0"/>
              <a:t>Light                                      </a:t>
            </a:r>
            <a:r>
              <a:rPr lang="en-US" sz="3200" dirty="0" err="1" smtClean="0"/>
              <a:t>light</a:t>
            </a:r>
            <a:r>
              <a:rPr lang="en-US" sz="3200" dirty="0" smtClean="0"/>
              <a:t>      </a:t>
            </a:r>
          </a:p>
          <a:p>
            <a:r>
              <a:rPr lang="en-US" sz="3200" dirty="0" smtClean="0"/>
              <a:t>Oxygen                                 </a:t>
            </a:r>
            <a:r>
              <a:rPr lang="en-US" sz="3200" dirty="0" err="1" smtClean="0"/>
              <a:t>Ffood</a:t>
            </a:r>
            <a:r>
              <a:rPr lang="en-US" sz="3200" dirty="0" smtClean="0"/>
              <a:t> </a:t>
            </a:r>
            <a:r>
              <a:rPr lang="en-US" sz="3200" dirty="0"/>
              <a:t>processing.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" y="4191000"/>
            <a:ext cx="79819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Vitamin C May Help with Colds</a:t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84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By </a:t>
            </a:r>
            <a:r>
              <a:rPr lang="en-US" dirty="0"/>
              <a:t>reducing damage from </a:t>
            </a:r>
            <a:r>
              <a:rPr lang="en-US" dirty="0" smtClean="0"/>
              <a:t>phagocyte-released free </a:t>
            </a:r>
            <a:r>
              <a:rPr lang="en-US" dirty="0"/>
              <a:t>radicals.</a:t>
            </a:r>
          </a:p>
          <a:p>
            <a:r>
              <a:rPr lang="en-US" dirty="0"/>
              <a:t>With an antihistamine effect.</a:t>
            </a:r>
          </a:p>
          <a:p>
            <a:r>
              <a:rPr lang="en-US" dirty="0"/>
              <a:t>By keeping phagocytes and </a:t>
            </a:r>
            <a:r>
              <a:rPr lang="en-US" dirty="0" err="1" smtClean="0"/>
              <a:t>leukocytes“charged</a:t>
            </a:r>
            <a:r>
              <a:rPr lang="en-US" dirty="0"/>
              <a:t>” with vitamin C.</a:t>
            </a:r>
          </a:p>
          <a:p>
            <a:r>
              <a:rPr lang="en-US" dirty="0" smtClean="0"/>
              <a:t>By </a:t>
            </a:r>
            <a:r>
              <a:rPr lang="en-US" dirty="0"/>
              <a:t>reducing the likelihood of a cold </a:t>
            </a:r>
            <a:r>
              <a:rPr lang="en-US" dirty="0" err="1" smtClean="0"/>
              <a:t>progressingto</a:t>
            </a:r>
            <a:r>
              <a:rPr lang="en-US" dirty="0" smtClean="0"/>
              <a:t> </a:t>
            </a:r>
            <a:r>
              <a:rPr lang="en-US" dirty="0"/>
              <a:t>pneumonia.</a:t>
            </a:r>
          </a:p>
          <a:p>
            <a:r>
              <a:rPr lang="en-US" dirty="0"/>
              <a:t>More vitamin C is needed during colds.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Vitamin C may lower the risk of: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772400" cy="457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Coronary </a:t>
            </a:r>
            <a:r>
              <a:rPr lang="en-US" sz="3600" dirty="0"/>
              <a:t>heart disease.</a:t>
            </a:r>
          </a:p>
          <a:p>
            <a:r>
              <a:rPr lang="en-US" sz="3600" dirty="0"/>
              <a:t>Cancer</a:t>
            </a:r>
            <a:r>
              <a:rPr lang="en-US" sz="3600" dirty="0" smtClean="0"/>
              <a:t>.</a:t>
            </a:r>
            <a:endParaRPr lang="en-US" sz="3600" dirty="0"/>
          </a:p>
          <a:p>
            <a:r>
              <a:rPr lang="en-US" sz="3600" dirty="0" smtClean="0"/>
              <a:t>High lead levels.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vitamin C is needed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 times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of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				stress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95487" y="2396331"/>
            <a:ext cx="51530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Vitamin C as an Antioxidant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Free radicals </a:t>
            </a:r>
            <a:r>
              <a:rPr lang="en-US" sz="2800" dirty="0"/>
              <a:t>are unstable and react quickly with other </a:t>
            </a:r>
            <a:r>
              <a:rPr lang="en-US" sz="2800" dirty="0" smtClean="0"/>
              <a:t>compounds.</a:t>
            </a:r>
          </a:p>
          <a:p>
            <a:r>
              <a:rPr lang="en-US" sz="2800" dirty="0" smtClean="0"/>
              <a:t>     Normally</a:t>
            </a:r>
            <a:r>
              <a:rPr lang="en-US" sz="2800" dirty="0"/>
              <a:t>, free </a:t>
            </a:r>
            <a:r>
              <a:rPr lang="en-US" sz="2800" dirty="0" smtClean="0"/>
              <a:t>radicals</a:t>
            </a:r>
          </a:p>
          <a:p>
            <a:r>
              <a:rPr lang="en-US" sz="2800" dirty="0" smtClean="0"/>
              <a:t>      attack </a:t>
            </a:r>
            <a:r>
              <a:rPr lang="en-US" sz="2800" dirty="0"/>
              <a:t>the nearest stable molecule, “stealing” its electron, </a:t>
            </a:r>
            <a:endParaRPr lang="en-US" sz="2800" dirty="0" smtClean="0"/>
          </a:p>
          <a:p>
            <a:r>
              <a:rPr lang="en-US" sz="2800" dirty="0" smtClean="0"/>
              <a:t>      This </a:t>
            </a:r>
            <a:r>
              <a:rPr lang="en-US" sz="2800" dirty="0"/>
              <a:t>attack is known as </a:t>
            </a:r>
            <a:r>
              <a:rPr lang="en-US" sz="2800" i="1" dirty="0"/>
              <a:t>oxidative stress.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7391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77724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INTRODUCTION</a:t>
            </a:r>
            <a:endParaRPr lang="en-US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Vitamin C is a nutrient and an antioxidant. </a:t>
            </a:r>
            <a:r>
              <a:rPr lang="en-US" dirty="0" smtClean="0">
                <a:solidFill>
                  <a:srgbClr val="FF0000"/>
                </a:solidFill>
              </a:rPr>
              <a:t>Antioxidants</a:t>
            </a:r>
            <a:r>
              <a:rPr lang="en-US" dirty="0" smtClean="0"/>
              <a:t> are substances that may protect your cells from certain kinds of damage.</a:t>
            </a:r>
          </a:p>
          <a:p>
            <a:r>
              <a:rPr lang="en-US" dirty="0" smtClean="0"/>
              <a:t>Vitamin C is a water-soluble vitamin. It is needed for normal growth and development.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Vitamin C</a:t>
            </a:r>
            <a:r>
              <a:rPr lang="en-US" dirty="0" smtClean="0"/>
              <a:t> or </a:t>
            </a:r>
            <a:r>
              <a:rPr lang="en-US" b="1" dirty="0" smtClean="0">
                <a:solidFill>
                  <a:srgbClr val="FF0000"/>
                </a:solidFill>
              </a:rPr>
              <a:t>L-ascorbic acid </a:t>
            </a:r>
            <a:r>
              <a:rPr lang="en-US" dirty="0" smtClean="0"/>
              <a:t>or simply </a:t>
            </a:r>
            <a:r>
              <a:rPr lang="en-US" b="1" dirty="0" err="1" smtClean="0">
                <a:solidFill>
                  <a:srgbClr val="FF0000"/>
                </a:solidFill>
              </a:rPr>
              <a:t>ascorbate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An essential nutrient for humans and certain other animal species.</a:t>
            </a:r>
          </a:p>
          <a:p>
            <a:r>
              <a:rPr lang="en-US" dirty="0" smtClean="0"/>
              <a:t>Vitamin C is synthesized in almost all species.</a:t>
            </a:r>
          </a:p>
          <a:p>
            <a:r>
              <a:rPr lang="en-US" dirty="0" smtClean="0"/>
              <a:t>Vitamin C is a </a:t>
            </a:r>
            <a:r>
              <a:rPr lang="en-US" dirty="0" smtClean="0">
                <a:solidFill>
                  <a:srgbClr val="FF0000"/>
                </a:solidFill>
              </a:rPr>
              <a:t>cofactor</a:t>
            </a:r>
            <a:r>
              <a:rPr lang="en-US" dirty="0" smtClean="0"/>
              <a:t> in at least eight </a:t>
            </a:r>
            <a:r>
              <a:rPr lang="en-US" dirty="0" smtClean="0">
                <a:solidFill>
                  <a:srgbClr val="FF0000"/>
                </a:solidFill>
              </a:rPr>
              <a:t>enzymatic</a:t>
            </a:r>
            <a:r>
              <a:rPr lang="en-US" dirty="0" smtClean="0"/>
              <a:t> reactions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Antioxidant Roles of Vitamin C</a:t>
            </a:r>
            <a:b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7772400" cy="4572000"/>
          </a:xfrm>
        </p:spPr>
        <p:txBody>
          <a:bodyPr/>
          <a:lstStyle/>
          <a:p>
            <a:r>
              <a:rPr lang="en-US" dirty="0" smtClean="0"/>
              <a:t>Protects </a:t>
            </a:r>
            <a:r>
              <a:rPr lang="en-US" dirty="0"/>
              <a:t>Protein and DNA.</a:t>
            </a:r>
          </a:p>
          <a:p>
            <a:r>
              <a:rPr lang="en-US" dirty="0"/>
              <a:t>Regenerates vitamin E and beta-carotene.</a:t>
            </a:r>
          </a:p>
          <a:p>
            <a:r>
              <a:rPr lang="en-US" dirty="0"/>
              <a:t>Aids absorption of iron.</a:t>
            </a:r>
          </a:p>
          <a:p>
            <a:r>
              <a:rPr lang="en-US" dirty="0"/>
              <a:t>Inhibits the formation of nitrosamines.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762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SOURCES</a:t>
            </a:r>
            <a:endParaRPr lang="en-US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609600"/>
            <a:ext cx="8077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83464">
              <a:buFont typeface="Wingdings" pitchFamily="2" charset="2"/>
              <a:buChar char="v"/>
              <a:defRPr/>
            </a:pPr>
            <a:endParaRPr lang="en-US" sz="2400" dirty="0" smtClean="0"/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Melons                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Tomatoes     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Potatoes       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 Broccoli     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Fortified juices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Kiwi               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Mangos      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Yellow peppers </a:t>
            </a:r>
          </a:p>
          <a:p>
            <a:pPr lvl="1" indent="-237744">
              <a:buFont typeface="Wingdings" pitchFamily="2" charset="2"/>
              <a:buChar char="v"/>
              <a:defRPr/>
            </a:pPr>
            <a:r>
              <a:rPr lang="en-US" sz="2400" dirty="0" smtClean="0"/>
              <a:t>Citrus fruits</a:t>
            </a:r>
          </a:p>
          <a:p>
            <a:pPr lvl="7">
              <a:buFont typeface="Wingdings" pitchFamily="2" charset="2"/>
              <a:buChar char="v"/>
            </a:pPr>
            <a:r>
              <a:rPr lang="en-US" sz="2400" dirty="0" smtClean="0"/>
              <a:t>Papaya.</a:t>
            </a:r>
          </a:p>
          <a:p>
            <a:pPr lvl="7">
              <a:buFont typeface="Wingdings" pitchFamily="2" charset="2"/>
              <a:buChar char="v"/>
            </a:pPr>
            <a:r>
              <a:rPr lang="en-US" sz="2400" dirty="0" smtClean="0"/>
              <a:t>Pineapple.</a:t>
            </a:r>
          </a:p>
          <a:p>
            <a:pPr lvl="7">
              <a:buFont typeface="Wingdings" pitchFamily="2" charset="2"/>
              <a:buChar char="v"/>
            </a:pPr>
            <a:r>
              <a:rPr lang="en-US" sz="2400" dirty="0" smtClean="0"/>
              <a:t>Strawberries </a:t>
            </a:r>
          </a:p>
          <a:p>
            <a:pPr lvl="7">
              <a:buFont typeface="Wingdings" pitchFamily="2" charset="2"/>
              <a:buChar char="v"/>
            </a:pPr>
            <a:r>
              <a:rPr lang="en-US" sz="2400" dirty="0" smtClean="0"/>
              <a:t>Raspberries </a:t>
            </a:r>
          </a:p>
          <a:p>
            <a:pPr lvl="7">
              <a:buFont typeface="Wingdings" pitchFamily="2" charset="2"/>
              <a:buChar char="v"/>
            </a:pPr>
            <a:r>
              <a:rPr lang="en-US" sz="2400" dirty="0" smtClean="0"/>
              <a:t>Cantaloupe.</a:t>
            </a:r>
          </a:p>
          <a:p>
            <a:pPr lvl="7">
              <a:buFont typeface="Wingdings" pitchFamily="2" charset="2"/>
              <a:buChar char="v"/>
            </a:pPr>
            <a:r>
              <a:rPr lang="en-US" sz="2400" dirty="0" smtClean="0"/>
              <a:t>Watermelon.</a:t>
            </a:r>
          </a:p>
          <a:p>
            <a:pPr lvl="1" indent="-237744">
              <a:buFont typeface="Wingdings" pitchFamily="2" charset="2"/>
              <a:buChar char="v"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REFRANCES</a:t>
            </a: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https://www.nlm.nih.gov/medlineplus/ency/article/002404.htm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http://health.howstuffworks.com/wellness/food-nutrition/vitamin-supplements/body-absorb-vitamins.htm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http://www.livestrong.com/article/463013-digestion-of-vitamins-minerals/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https://www.nlm.nih.gov/medlineplus/ency/article/002404.htm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22860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THANKS…!!!</a:t>
            </a:r>
            <a:endParaRPr lang="en-US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77724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STRUCTURE</a:t>
            </a:r>
            <a:endParaRPr lang="en-US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/>
          <a:lstStyle/>
          <a:p>
            <a:r>
              <a:rPr lang="en-US" b="1" dirty="0" smtClean="0"/>
              <a:t>Formula: </a:t>
            </a:r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8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endParaRPr lang="en-US" dirty="0" smtClean="0"/>
          </a:p>
          <a:p>
            <a:r>
              <a:rPr lang="en-US" b="1" dirty="0" smtClean="0"/>
              <a:t>Molar mass: </a:t>
            </a:r>
            <a:r>
              <a:rPr lang="en-US" dirty="0" smtClean="0"/>
              <a:t>176.12 g/mol</a:t>
            </a:r>
          </a:p>
          <a:p>
            <a:r>
              <a:rPr lang="en-US" b="1" dirty="0" smtClean="0"/>
              <a:t>Melting point: </a:t>
            </a:r>
            <a:r>
              <a:rPr lang="en-US" dirty="0" smtClean="0"/>
              <a:t>190 °C</a:t>
            </a:r>
          </a:p>
          <a:p>
            <a:r>
              <a:rPr lang="en-US" b="1" dirty="0" smtClean="0"/>
              <a:t>Boiling point: </a:t>
            </a:r>
            <a:r>
              <a:rPr lang="en-US" dirty="0" smtClean="0"/>
              <a:t>553 °C</a:t>
            </a:r>
          </a:p>
          <a:p>
            <a:endParaRPr lang="en-US" dirty="0"/>
          </a:p>
        </p:txBody>
      </p:sp>
      <p:pic>
        <p:nvPicPr>
          <p:cNvPr id="14338" name="Picture 2" descr="http://images.tutorvista.com/cms/images/101/ascorbic-aci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416603"/>
            <a:ext cx="3752850" cy="3460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0"/>
            <a:ext cx="777240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u="sng" dirty="0" smtClean="0">
                <a:ln/>
                <a:solidFill>
                  <a:schemeClr val="accent3"/>
                </a:solidFill>
              </a:rPr>
              <a:t>FUNCTIONS</a:t>
            </a:r>
            <a:endParaRPr lang="en-US" b="1" u="sng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Vitamin C is needed for the growth and repair of tissues in all parts of your body. It is used to:</a:t>
            </a:r>
          </a:p>
          <a:p>
            <a:pPr fontAlgn="base"/>
            <a:r>
              <a:rPr lang="en-US" dirty="0" smtClean="0"/>
              <a:t>Form an important protein used to make skin, tendons, ligaments, and blood vessels</a:t>
            </a:r>
          </a:p>
          <a:p>
            <a:pPr fontAlgn="base"/>
            <a:r>
              <a:rPr lang="en-US" dirty="0" smtClean="0"/>
              <a:t>Heal wounds and form scar tissue</a:t>
            </a:r>
          </a:p>
          <a:p>
            <a:pPr fontAlgn="base"/>
            <a:r>
              <a:rPr lang="en-US" dirty="0" smtClean="0"/>
              <a:t>Repair and maintain cartilage, bones, and teeth</a:t>
            </a:r>
          </a:p>
          <a:p>
            <a:pPr fontAlgn="base"/>
            <a:r>
              <a:rPr lang="en-US" dirty="0" smtClean="0"/>
              <a:t>Aid in the absorption of iron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BIOSYNTHESIS</a:t>
            </a:r>
            <a:endParaRPr lang="en-US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389120"/>
          </a:xfrm>
        </p:spPr>
        <p:txBody>
          <a:bodyPr/>
          <a:lstStyle/>
          <a:p>
            <a:r>
              <a:rPr lang="en-US" dirty="0"/>
              <a:t>The vast majority of animals synthesize vitamin C</a:t>
            </a:r>
            <a:r>
              <a:rPr lang="en-US" dirty="0" smtClean="0"/>
              <a:t>.</a:t>
            </a:r>
          </a:p>
          <a:p>
            <a:r>
              <a:rPr lang="en-US" dirty="0"/>
              <a:t>The few animals that cannot synthesize</a:t>
            </a:r>
          </a:p>
          <a:p>
            <a:r>
              <a:rPr lang="en-US" dirty="0"/>
              <a:t>vitamin C in their bodies include </a:t>
            </a:r>
            <a:endParaRPr lang="en-US" dirty="0" smtClean="0"/>
          </a:p>
          <a:p>
            <a:r>
              <a:rPr lang="en-US" dirty="0" smtClean="0"/>
              <a:t>Apes                                    Humans</a:t>
            </a:r>
          </a:p>
          <a:p>
            <a:r>
              <a:rPr lang="en-US" dirty="0" smtClean="0"/>
              <a:t>Guinea pigs,                       one </a:t>
            </a:r>
            <a:r>
              <a:rPr lang="en-US" dirty="0"/>
              <a:t>type of </a:t>
            </a:r>
            <a:r>
              <a:rPr lang="en-US" dirty="0" smtClean="0"/>
              <a:t>bird</a:t>
            </a:r>
          </a:p>
          <a:p>
            <a:r>
              <a:rPr lang="en-US" dirty="0" smtClean="0"/>
              <a:t>One type </a:t>
            </a:r>
            <a:r>
              <a:rPr lang="en-US" dirty="0"/>
              <a:t>of </a:t>
            </a:r>
            <a:r>
              <a:rPr lang="en-US" dirty="0" smtClean="0"/>
              <a:t>bat                 and </a:t>
            </a:r>
            <a:r>
              <a:rPr lang="en-US" dirty="0"/>
              <a:t>one type of fish.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8077200" cy="487362"/>
          </a:xfrm>
        </p:spPr>
        <p:txBody>
          <a:bodyPr>
            <a:no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PROCESS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8098222" cy="604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1_detullio_nbt0203-134-F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8708571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Lack of vitamin C can cause weak and brittle arteries and raise the risk of cardiovascular</a:t>
            </a:r>
            <a:br>
              <a:rPr lang="en-US" sz="2700" dirty="0" smtClean="0"/>
            </a:br>
            <a:r>
              <a:rPr lang="en-US" sz="2700" dirty="0" smtClean="0"/>
              <a:t>disease because of lowered collagen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667000" y="1782763"/>
            <a:ext cx="390889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229600" cy="1143000"/>
          </a:xfrm>
        </p:spPr>
        <p:txBody>
          <a:bodyPr/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Deficiency of Vitamin C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76800"/>
          </a:xfrm>
        </p:spPr>
        <p:txBody>
          <a:bodyPr>
            <a:normAutofit/>
          </a:bodyPr>
          <a:lstStyle/>
          <a:p>
            <a:r>
              <a:rPr lang="en-US" dirty="0"/>
              <a:t>The newest RDAs for vitamin C are 75 mg for </a:t>
            </a:r>
            <a:r>
              <a:rPr lang="en-US" dirty="0" smtClean="0"/>
              <a:t>women</a:t>
            </a:r>
          </a:p>
          <a:p>
            <a:r>
              <a:rPr lang="en-US" dirty="0" smtClean="0"/>
              <a:t> </a:t>
            </a:r>
            <a:r>
              <a:rPr lang="en-US" dirty="0"/>
              <a:t>90 mg for men, 120 mg</a:t>
            </a:r>
          </a:p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breastfeeding </a:t>
            </a:r>
            <a:r>
              <a:rPr lang="en-US" dirty="0" smtClean="0"/>
              <a:t>women</a:t>
            </a:r>
          </a:p>
          <a:p>
            <a:r>
              <a:rPr lang="en-US" dirty="0" smtClean="0"/>
              <a:t>125 </a:t>
            </a:r>
            <a:r>
              <a:rPr lang="en-US" dirty="0"/>
              <a:t>mg for male </a:t>
            </a:r>
            <a:r>
              <a:rPr lang="en-US" dirty="0" smtClean="0"/>
              <a:t>smokers</a:t>
            </a:r>
          </a:p>
          <a:p>
            <a:r>
              <a:rPr lang="en-US" dirty="0" smtClean="0"/>
              <a:t> </a:t>
            </a:r>
            <a:r>
              <a:rPr lang="en-US" dirty="0"/>
              <a:t>Five servings of </a:t>
            </a:r>
            <a:r>
              <a:rPr lang="en-US" dirty="0" err="1" smtClean="0"/>
              <a:t>freshfruits</a:t>
            </a:r>
            <a:r>
              <a:rPr lang="en-US" dirty="0" smtClean="0"/>
              <a:t> </a:t>
            </a:r>
            <a:r>
              <a:rPr lang="en-US" dirty="0"/>
              <a:t>and vegetables provide approximately 200 mg of vitamin C</a:t>
            </a:r>
            <a:r>
              <a:rPr lang="en-US" dirty="0" smtClean="0"/>
              <a:t>.</a:t>
            </a:r>
          </a:p>
          <a:p>
            <a:r>
              <a:rPr lang="en-US" dirty="0"/>
              <a:t>Optimal amounts for disease prevention of the </a:t>
            </a:r>
            <a:r>
              <a:rPr lang="en-US" dirty="0" err="1"/>
              <a:t>ascorbated</a:t>
            </a:r>
            <a:r>
              <a:rPr lang="en-US" dirty="0"/>
              <a:t> form of vitamin </a:t>
            </a:r>
            <a:r>
              <a:rPr lang="en-US" dirty="0" smtClean="0"/>
              <a:t>C range </a:t>
            </a:r>
            <a:r>
              <a:rPr lang="en-US" dirty="0"/>
              <a:t>from 200 mg to 2 grams daily.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2866</TotalTime>
  <Words>601</Words>
  <Application>Microsoft Office PowerPoint</Application>
  <PresentationFormat>On-screen Show (4:3)</PresentationFormat>
  <Paragraphs>123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Slide 1</vt:lpstr>
      <vt:lpstr>INTRODUCTION</vt:lpstr>
      <vt:lpstr>STRUCTURE</vt:lpstr>
      <vt:lpstr>FUNCTIONS</vt:lpstr>
      <vt:lpstr>BIOSYNTHESIS</vt:lpstr>
      <vt:lpstr>PROCESS</vt:lpstr>
      <vt:lpstr>Slide 7</vt:lpstr>
      <vt:lpstr>Lack of vitamin C can cause weak and brittle arteries and raise the risk of cardiovascular disease because of lowered collagen</vt:lpstr>
      <vt:lpstr>Deficiency of Vitamin C</vt:lpstr>
      <vt:lpstr>Slide 10</vt:lpstr>
      <vt:lpstr>Recommended daily intake levels for    vitamin C</vt:lpstr>
      <vt:lpstr>DIGESTION</vt:lpstr>
      <vt:lpstr>Vitamin C works</vt:lpstr>
      <vt:lpstr>Degradation</vt:lpstr>
      <vt:lpstr>Vitamin C May Help with Colds </vt:lpstr>
      <vt:lpstr>Vitamin C may lower the risk of:</vt:lpstr>
      <vt:lpstr>vitamin C is needed in times of     stress</vt:lpstr>
      <vt:lpstr>Vitamin C as an Antioxidant</vt:lpstr>
      <vt:lpstr>Slide 19</vt:lpstr>
      <vt:lpstr>Antioxidant Roles of Vitamin C </vt:lpstr>
      <vt:lpstr>Slide 21</vt:lpstr>
      <vt:lpstr>REFRANCES 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Zubair</dc:creator>
  <cp:lastModifiedBy>Dr.Muhammd Arif</cp:lastModifiedBy>
  <cp:revision>36</cp:revision>
  <dcterms:created xsi:type="dcterms:W3CDTF">2006-08-16T00:00:00Z</dcterms:created>
  <dcterms:modified xsi:type="dcterms:W3CDTF">2016-11-13T07:42:05Z</dcterms:modified>
</cp:coreProperties>
</file>