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9" r:id="rId2"/>
    <p:sldId id="260" r:id="rId3"/>
    <p:sldId id="261" r:id="rId4"/>
    <p:sldId id="282" r:id="rId5"/>
    <p:sldId id="262" r:id="rId6"/>
    <p:sldId id="283" r:id="rId7"/>
    <p:sldId id="281" r:id="rId8"/>
    <p:sldId id="269" r:id="rId9"/>
    <p:sldId id="270" r:id="rId10"/>
    <p:sldId id="271" r:id="rId11"/>
    <p:sldId id="272" r:id="rId12"/>
    <p:sldId id="273" r:id="rId13"/>
    <p:sldId id="274" r:id="rId14"/>
    <p:sldId id="275" r:id="rId15"/>
    <p:sldId id="276" r:id="rId16"/>
    <p:sldId id="277" r:id="rId17"/>
    <p:sldId id="264" r:id="rId18"/>
    <p:sldId id="265" r:id="rId19"/>
    <p:sldId id="266" r:id="rId20"/>
    <p:sldId id="267" r:id="rId21"/>
    <p:sldId id="278" r:id="rId22"/>
    <p:sldId id="284" r:id="rId23"/>
    <p:sldId id="286" r:id="rId24"/>
    <p:sldId id="28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0" autoAdjust="0"/>
    <p:restoredTop sz="94660"/>
  </p:normalViewPr>
  <p:slideViewPr>
    <p:cSldViewPr snapToGrid="0">
      <p:cViewPr varScale="1">
        <p:scale>
          <a:sx n="74" d="100"/>
          <a:sy n="74" d="100"/>
        </p:scale>
        <p:origin x="-3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373336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82785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1904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281861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471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247770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126621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334085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291676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AD024-708A-4ACE-A7E7-B79660119F2B}"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297520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6AD024-708A-4ACE-A7E7-B79660119F2B}"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214043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AD024-708A-4ACE-A7E7-B79660119F2B}"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428835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6AD024-708A-4ACE-A7E7-B79660119F2B}"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75884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AD024-708A-4ACE-A7E7-B79660119F2B}"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289327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AD024-708A-4ACE-A7E7-B79660119F2B}"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141096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AD024-708A-4ACE-A7E7-B79660119F2B}"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AE565-32BD-42F2-88ED-996714B2C107}" type="slidenum">
              <a:rPr lang="en-US" smtClean="0"/>
              <a:t>‹#›</a:t>
            </a:fld>
            <a:endParaRPr lang="en-US"/>
          </a:p>
        </p:txBody>
      </p:sp>
    </p:spTree>
    <p:extLst>
      <p:ext uri="{BB962C8B-B14F-4D97-AF65-F5344CB8AC3E}">
        <p14:creationId xmlns:p14="http://schemas.microsoft.com/office/powerpoint/2010/main" val="320873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6AD024-708A-4ACE-A7E7-B79660119F2B}" type="datetimeFigureOut">
              <a:rPr lang="en-US" smtClean="0"/>
              <a:t>3/31/2020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AE565-32BD-42F2-88ED-996714B2C107}" type="slidenum">
              <a:rPr lang="en-US" smtClean="0"/>
              <a:t>‹#›</a:t>
            </a:fld>
            <a:endParaRPr lang="en-US"/>
          </a:p>
        </p:txBody>
      </p:sp>
    </p:spTree>
    <p:extLst>
      <p:ext uri="{BB962C8B-B14F-4D97-AF65-F5344CB8AC3E}">
        <p14:creationId xmlns:p14="http://schemas.microsoft.com/office/powerpoint/2010/main" val="28273163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Xiangjiaba%E2%80%93Shanghai_HVDC_system" TargetMode="External"/><Relationship Id="rId2" Type="http://schemas.openxmlformats.org/officeDocument/2006/relationships/hyperlink" Target="http://en.wikipedia.org/wiki/Kashira" TargetMode="External"/><Relationship Id="rId1" Type="http://schemas.openxmlformats.org/officeDocument/2006/relationships/slideLayout" Target="../slideLayouts/slideLayout2.xml"/><Relationship Id="rId6" Type="http://schemas.openxmlformats.org/officeDocument/2006/relationships/hyperlink" Target="http://en.wikipedia.org/wiki/Rond%C3%B4nia" TargetMode="External"/><Relationship Id="rId5" Type="http://schemas.openxmlformats.org/officeDocument/2006/relationships/hyperlink" Target="http://en.wikipedia.org/wiki/Brazil" TargetMode="External"/><Relationship Id="rId4" Type="http://schemas.openxmlformats.org/officeDocument/2006/relationships/hyperlink" Target="http://en.wikipedia.org/wiki/Xiangjiaba_Da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 Power Transmission</a:t>
            </a:r>
            <a:endParaRPr lang="en-US" dirty="0"/>
          </a:p>
        </p:txBody>
      </p:sp>
      <p:sp>
        <p:nvSpPr>
          <p:cNvPr id="4" name="Content Placeholder 3"/>
          <p:cNvSpPr>
            <a:spLocks noGrp="1"/>
          </p:cNvSpPr>
          <p:nvPr>
            <p:ph idx="1"/>
          </p:nvPr>
        </p:nvSpPr>
        <p:spPr>
          <a:xfrm>
            <a:off x="819001" y="1606797"/>
            <a:ext cx="8596668" cy="3880773"/>
          </a:xfrm>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t>High </a:t>
            </a:r>
            <a:r>
              <a:rPr lang="en-US" sz="3600" dirty="0"/>
              <a:t>voltage Dc Transmission (HVDC</a:t>
            </a:r>
            <a:r>
              <a:rPr lang="en-US" sz="3600" dirty="0" smtClean="0"/>
              <a:t>)</a:t>
            </a:r>
          </a:p>
          <a:p>
            <a:pPr marL="0" indent="0" algn="ctr">
              <a:buNone/>
            </a:pPr>
            <a:endParaRPr lang="en-US" sz="3600" dirty="0" smtClean="0">
              <a:latin typeface="Times New Roman" pitchFamily="18" charset="0"/>
              <a:cs typeface="Times New Roman" pitchFamily="18" charset="0"/>
            </a:endParaRPr>
          </a:p>
          <a:p>
            <a:pPr marL="0" indent="0" algn="ctr">
              <a:buNone/>
            </a:pPr>
            <a:endParaRPr lang="en-US" sz="3600" dirty="0">
              <a:latin typeface="Times New Roman" pitchFamily="18" charset="0"/>
              <a:cs typeface="Times New Roman" pitchFamily="18" charset="0"/>
            </a:endParaRPr>
          </a:p>
          <a:p>
            <a:pPr marL="0" indent="0" algn="ctr">
              <a:buNone/>
            </a:pPr>
            <a:r>
              <a:rPr lang="en-US" sz="2000" b="1" i="1" dirty="0" smtClean="0">
                <a:latin typeface="Times New Roman" pitchFamily="18" charset="0"/>
                <a:cs typeface="Times New Roman" pitchFamily="18" charset="0"/>
              </a:rPr>
              <a:t>By: Muhammad Imran Hashmi</a:t>
            </a:r>
          </a:p>
        </p:txBody>
      </p:sp>
    </p:spTree>
    <p:extLst>
      <p:ext uri="{BB962C8B-B14F-4D97-AF65-F5344CB8AC3E}">
        <p14:creationId xmlns:p14="http://schemas.microsoft.com/office/powerpoint/2010/main" val="164473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 y="0"/>
            <a:ext cx="12049760" cy="6858000"/>
          </a:xfrm>
          <a:prstGeom prst="rect">
            <a:avLst/>
          </a:prstGeom>
        </p:spPr>
      </p:pic>
    </p:spTree>
    <p:extLst>
      <p:ext uri="{BB962C8B-B14F-4D97-AF65-F5344CB8AC3E}">
        <p14:creationId xmlns:p14="http://schemas.microsoft.com/office/powerpoint/2010/main" val="312837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4652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746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598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956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840"/>
          </a:xfrm>
          <a:prstGeom prst="rect">
            <a:avLst/>
          </a:prstGeom>
        </p:spPr>
      </p:pic>
    </p:spTree>
    <p:extLst>
      <p:ext uri="{BB962C8B-B14F-4D97-AF65-F5344CB8AC3E}">
        <p14:creationId xmlns:p14="http://schemas.microsoft.com/office/powerpoint/2010/main" val="314230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5155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0" y="-142240"/>
            <a:ext cx="12344400" cy="7152640"/>
          </a:xfrm>
          <a:prstGeom prst="rect">
            <a:avLst/>
          </a:prstGeom>
        </p:spPr>
      </p:pic>
    </p:spTree>
    <p:extLst>
      <p:ext uri="{BB962C8B-B14F-4D97-AF65-F5344CB8AC3E}">
        <p14:creationId xmlns:p14="http://schemas.microsoft.com/office/powerpoint/2010/main" val="2224047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80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777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0880"/>
          </a:xfrm>
        </p:spPr>
        <p:txBody>
          <a:bodyPr/>
          <a:lstStyle/>
          <a:p>
            <a:r>
              <a:rPr lang="en-US" dirty="0" err="1" smtClean="0"/>
              <a:t>Hisrory</a:t>
            </a:r>
            <a:r>
              <a:rPr lang="en-US" dirty="0" smtClean="0"/>
              <a:t>:</a:t>
            </a:r>
            <a:endParaRPr lang="en-US" dirty="0"/>
          </a:p>
        </p:txBody>
      </p:sp>
      <p:sp>
        <p:nvSpPr>
          <p:cNvPr id="3" name="Content Placeholder 2"/>
          <p:cNvSpPr>
            <a:spLocks noGrp="1"/>
          </p:cNvSpPr>
          <p:nvPr>
            <p:ph idx="1"/>
          </p:nvPr>
        </p:nvSpPr>
        <p:spPr>
          <a:xfrm>
            <a:off x="677334" y="1503680"/>
            <a:ext cx="11047306" cy="5354319"/>
          </a:xfrm>
        </p:spPr>
        <p:txBody>
          <a:bodyPr>
            <a:normAutofit/>
          </a:bodyPr>
          <a:lstStyle/>
          <a:p>
            <a:pPr algn="just"/>
            <a:r>
              <a:rPr lang="en-US" sz="2000" dirty="0">
                <a:solidFill>
                  <a:schemeClr val="tx1"/>
                </a:solidFill>
              </a:rPr>
              <a:t>The development of direct current (DC) transmission dates back to the 1930’s </a:t>
            </a:r>
            <a:r>
              <a:rPr lang="en-US" sz="2000" dirty="0" smtClean="0">
                <a:solidFill>
                  <a:schemeClr val="tx1"/>
                </a:solidFill>
              </a:rPr>
              <a:t>in Sweden and in Germany, and </a:t>
            </a:r>
            <a:r>
              <a:rPr lang="en-US" sz="2000" dirty="0">
                <a:solidFill>
                  <a:schemeClr val="tx1"/>
                </a:solidFill>
              </a:rPr>
              <a:t>has been a proven technology since the first major installations in 1954. </a:t>
            </a:r>
            <a:endParaRPr lang="en-US" sz="2000" dirty="0" smtClean="0">
              <a:solidFill>
                <a:schemeClr val="tx1"/>
              </a:solidFill>
            </a:endParaRPr>
          </a:p>
          <a:p>
            <a:pPr algn="just"/>
            <a:r>
              <a:rPr lang="en-US" sz="2000" dirty="0" smtClean="0">
                <a:solidFill>
                  <a:schemeClr val="tx1"/>
                </a:solidFill>
              </a:rPr>
              <a:t> </a:t>
            </a:r>
            <a:r>
              <a:rPr lang="en-US" sz="2000" dirty="0">
                <a:solidFill>
                  <a:schemeClr val="tx1"/>
                </a:solidFill>
              </a:rPr>
              <a:t>Over the last 40+ years, DC projects have shown to offer significant electrical, economic, and environmental advantages when transporting power across long </a:t>
            </a:r>
            <a:r>
              <a:rPr lang="en-US" sz="2000" dirty="0" smtClean="0">
                <a:solidFill>
                  <a:schemeClr val="tx1"/>
                </a:solidFill>
              </a:rPr>
              <a:t>distances.</a:t>
            </a:r>
          </a:p>
          <a:p>
            <a:pPr algn="just"/>
            <a:r>
              <a:rPr lang="en-US" sz="2000" dirty="0" smtClean="0">
                <a:solidFill>
                  <a:schemeClr val="tx1"/>
                </a:solidFill>
              </a:rPr>
              <a:t>Early </a:t>
            </a:r>
            <a:r>
              <a:rPr lang="en-US" sz="2000" dirty="0">
                <a:solidFill>
                  <a:schemeClr val="tx1"/>
                </a:solidFill>
              </a:rPr>
              <a:t>commercial installations included one in the Soviet Union in 1951 between Moscow </a:t>
            </a:r>
            <a:r>
              <a:rPr lang="en-US" sz="2000" dirty="0" smtClean="0">
                <a:solidFill>
                  <a:schemeClr val="tx1"/>
                </a:solidFill>
              </a:rPr>
              <a:t>and </a:t>
            </a:r>
            <a:r>
              <a:rPr lang="en-US" sz="2000" dirty="0" err="1" smtClean="0">
                <a:solidFill>
                  <a:schemeClr val="tx1"/>
                </a:solidFill>
                <a:hlinkClick r:id="rId2" tooltip="Kashira"/>
              </a:rPr>
              <a:t>Kashira</a:t>
            </a:r>
            <a:r>
              <a:rPr lang="en-US" sz="2000" dirty="0">
                <a:solidFill>
                  <a:schemeClr val="tx1"/>
                </a:solidFill>
              </a:rPr>
              <a:t>, and a 100 kV, 20 MW system between Gotland and mainland Sweden in 1954</a:t>
            </a:r>
            <a:r>
              <a:rPr lang="en-US" sz="2000" dirty="0" smtClean="0">
                <a:solidFill>
                  <a:schemeClr val="tx1"/>
                </a:solidFill>
              </a:rPr>
              <a:t>.</a:t>
            </a:r>
            <a:endParaRPr lang="en-US" sz="2000" baseline="30000" dirty="0">
              <a:solidFill>
                <a:schemeClr val="tx1"/>
              </a:solidFill>
            </a:endParaRPr>
          </a:p>
          <a:p>
            <a:pPr algn="just"/>
            <a:r>
              <a:rPr lang="en-US" sz="2000" dirty="0">
                <a:solidFill>
                  <a:schemeClr val="tx1"/>
                </a:solidFill>
              </a:rPr>
              <a:t> The longest HVDC link in the world is currently the </a:t>
            </a:r>
            <a:r>
              <a:rPr lang="en-US" sz="2000" dirty="0" err="1">
                <a:solidFill>
                  <a:schemeClr val="tx1"/>
                </a:solidFill>
                <a:hlinkClick r:id="rId3" tooltip="Xiangjiaba–Shanghai HVDC system"/>
              </a:rPr>
              <a:t>Xiangjiaba</a:t>
            </a:r>
            <a:r>
              <a:rPr lang="en-US" sz="2000" dirty="0">
                <a:solidFill>
                  <a:schemeClr val="tx1"/>
                </a:solidFill>
                <a:hlinkClick r:id="rId3" tooltip="Xiangjiaba–Shanghai HVDC system"/>
              </a:rPr>
              <a:t>–Shanghai</a:t>
            </a:r>
            <a:r>
              <a:rPr lang="en-US" sz="2000" dirty="0">
                <a:solidFill>
                  <a:schemeClr val="tx1"/>
                </a:solidFill>
              </a:rPr>
              <a:t> 2,071 km (1,287 mi), ±800 kV, 6400 MW link connecting </a:t>
            </a:r>
            <a:r>
              <a:rPr lang="en-US" sz="2000" dirty="0" err="1">
                <a:solidFill>
                  <a:schemeClr val="tx1"/>
                </a:solidFill>
              </a:rPr>
              <a:t>the</a:t>
            </a:r>
            <a:r>
              <a:rPr lang="en-US" sz="2000" dirty="0" err="1">
                <a:solidFill>
                  <a:schemeClr val="tx1"/>
                </a:solidFill>
                <a:hlinkClick r:id="rId4" tooltip="Xiangjiaba Dam"/>
              </a:rPr>
              <a:t>Xiangjiaba</a:t>
            </a:r>
            <a:r>
              <a:rPr lang="en-US" sz="2000" dirty="0">
                <a:solidFill>
                  <a:schemeClr val="tx1"/>
                </a:solidFill>
                <a:hlinkClick r:id="rId4" tooltip="Xiangjiaba Dam"/>
              </a:rPr>
              <a:t> Dam</a:t>
            </a:r>
            <a:r>
              <a:rPr lang="en-US" sz="2000" dirty="0">
                <a:solidFill>
                  <a:schemeClr val="tx1"/>
                </a:solidFill>
              </a:rPr>
              <a:t> to Shanghai, in the People's Republic of </a:t>
            </a:r>
            <a:r>
              <a:rPr lang="en-US" sz="2000" dirty="0" smtClean="0">
                <a:solidFill>
                  <a:schemeClr val="tx1"/>
                </a:solidFill>
              </a:rPr>
              <a:t>China.</a:t>
            </a:r>
            <a:endParaRPr lang="en-US" sz="2000" baseline="30000" dirty="0">
              <a:solidFill>
                <a:schemeClr val="tx1"/>
              </a:solidFill>
            </a:endParaRPr>
          </a:p>
          <a:p>
            <a:pPr algn="just"/>
            <a:r>
              <a:rPr lang="en-US" sz="2000" dirty="0" smtClean="0">
                <a:solidFill>
                  <a:schemeClr val="tx1"/>
                </a:solidFill>
              </a:rPr>
              <a:t>Early </a:t>
            </a:r>
            <a:r>
              <a:rPr lang="en-US" sz="2000" dirty="0">
                <a:solidFill>
                  <a:schemeClr val="tx1"/>
                </a:solidFill>
              </a:rPr>
              <a:t>in 2013, the longest HVDC link will be the Rio Madeira link in </a:t>
            </a:r>
            <a:r>
              <a:rPr lang="en-US" sz="2000" dirty="0">
                <a:solidFill>
                  <a:schemeClr val="tx1"/>
                </a:solidFill>
                <a:hlinkClick r:id="rId5" tooltip="Brazil"/>
              </a:rPr>
              <a:t>Brazil</a:t>
            </a:r>
            <a:r>
              <a:rPr lang="en-US" sz="2000" dirty="0">
                <a:solidFill>
                  <a:schemeClr val="tx1"/>
                </a:solidFill>
              </a:rPr>
              <a:t>, which consists of two </a:t>
            </a:r>
            <a:r>
              <a:rPr lang="en-US" sz="2000" dirty="0" err="1">
                <a:solidFill>
                  <a:schemeClr val="tx1"/>
                </a:solidFill>
              </a:rPr>
              <a:t>bipoles</a:t>
            </a:r>
            <a:r>
              <a:rPr lang="en-US" sz="2000" dirty="0">
                <a:solidFill>
                  <a:schemeClr val="tx1"/>
                </a:solidFill>
              </a:rPr>
              <a:t> of ±600 kV, 3150 MW each, connecting Porto Velho in the state of </a:t>
            </a:r>
            <a:r>
              <a:rPr lang="en-US" sz="2000" dirty="0" err="1">
                <a:solidFill>
                  <a:schemeClr val="tx1"/>
                </a:solidFill>
                <a:hlinkClick r:id="rId6" tooltip="Rondônia"/>
              </a:rPr>
              <a:t>Rondônia</a:t>
            </a:r>
            <a:r>
              <a:rPr lang="en-US" sz="2000" dirty="0">
                <a:solidFill>
                  <a:schemeClr val="tx1"/>
                </a:solidFill>
              </a:rPr>
              <a:t> to the São Paulo area, where the length of the DC line is 2,375 km (1,476 </a:t>
            </a:r>
            <a:r>
              <a:rPr lang="en-US" sz="2000" dirty="0" smtClean="0">
                <a:solidFill>
                  <a:schemeClr val="tx1"/>
                </a:solidFill>
              </a:rPr>
              <a:t>mile).</a:t>
            </a:r>
            <a:endParaRPr lang="en-US" sz="2000" dirty="0">
              <a:solidFill>
                <a:schemeClr val="tx1"/>
              </a:solidFill>
            </a:endParaRPr>
          </a:p>
        </p:txBody>
      </p:sp>
    </p:spTree>
    <p:extLst>
      <p:ext uri="{BB962C8B-B14F-4D97-AF65-F5344CB8AC3E}">
        <p14:creationId xmlns:p14="http://schemas.microsoft.com/office/powerpoint/2010/main" val="249162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5359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9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2560"/>
            <a:ext cx="8596668" cy="711200"/>
          </a:xfrm>
        </p:spPr>
        <p:txBody>
          <a:bodyPr/>
          <a:lstStyle/>
          <a:p>
            <a:r>
              <a:rPr lang="en-US" dirty="0" smtClean="0"/>
              <a:t>Disadvantages:</a:t>
            </a:r>
            <a:endParaRPr lang="en-US" dirty="0"/>
          </a:p>
        </p:txBody>
      </p:sp>
      <p:sp>
        <p:nvSpPr>
          <p:cNvPr id="3" name="Content Placeholder 2"/>
          <p:cNvSpPr>
            <a:spLocks noGrp="1"/>
          </p:cNvSpPr>
          <p:nvPr>
            <p:ph idx="1"/>
          </p:nvPr>
        </p:nvSpPr>
        <p:spPr>
          <a:xfrm>
            <a:off x="677334" y="1097279"/>
            <a:ext cx="11372426" cy="5760721"/>
          </a:xfrm>
        </p:spPr>
        <p:txBody>
          <a:bodyPr>
            <a:normAutofit fontScale="92500" lnSpcReduction="20000"/>
          </a:bodyPr>
          <a:lstStyle/>
          <a:p>
            <a:pPr algn="just" fontAlgn="base"/>
            <a:r>
              <a:rPr lang="en-US" b="1" dirty="0" smtClean="0"/>
              <a:t>(</a:t>
            </a:r>
            <a:r>
              <a:rPr lang="en-US" b="1" dirty="0"/>
              <a:t>expensive)</a:t>
            </a:r>
          </a:p>
          <a:p>
            <a:pPr marL="0" indent="0" algn="just" fontAlgn="base">
              <a:buNone/>
            </a:pPr>
            <a:r>
              <a:rPr lang="en-US" b="1" i="1" dirty="0"/>
              <a:t>Converter stations</a:t>
            </a:r>
            <a:r>
              <a:rPr lang="en-US" dirty="0"/>
              <a:t> needed to connect to AC power grids are </a:t>
            </a:r>
            <a:r>
              <a:rPr lang="en-US" b="1" i="1" dirty="0"/>
              <a:t>very expensive</a:t>
            </a:r>
            <a:r>
              <a:rPr lang="en-US" dirty="0" smtClean="0"/>
              <a:t>.</a:t>
            </a:r>
          </a:p>
          <a:p>
            <a:pPr marL="0" indent="0" algn="just" fontAlgn="base">
              <a:buNone/>
            </a:pPr>
            <a:r>
              <a:rPr lang="en-US" dirty="0"/>
              <a:t>Converter substations generate current and voltage harmonics, while the conversion process is accompanied by reactive power consumption. As a result, it is necessary to </a:t>
            </a:r>
            <a:r>
              <a:rPr lang="en-US" dirty="0" smtClean="0"/>
              <a:t>install </a:t>
            </a:r>
            <a:r>
              <a:rPr lang="en-US" b="1" i="1" dirty="0" smtClean="0"/>
              <a:t>expensive </a:t>
            </a:r>
            <a:r>
              <a:rPr lang="en-US" b="1" i="1" dirty="0"/>
              <a:t>filter-compensation units</a:t>
            </a:r>
            <a:r>
              <a:rPr lang="en-US" dirty="0"/>
              <a:t> and </a:t>
            </a:r>
            <a:r>
              <a:rPr lang="en-US" b="1" i="1" dirty="0"/>
              <a:t>reactive power compensation units</a:t>
            </a:r>
            <a:r>
              <a:rPr lang="en-US" dirty="0"/>
              <a:t>.</a:t>
            </a:r>
            <a:endParaRPr lang="en-US" dirty="0" smtClean="0"/>
          </a:p>
          <a:p>
            <a:pPr algn="just" fontAlgn="base"/>
            <a:r>
              <a:rPr lang="en-US" b="1" dirty="0" smtClean="0"/>
              <a:t>(</a:t>
            </a:r>
            <a:r>
              <a:rPr lang="en-US" b="1" dirty="0"/>
              <a:t>complex)</a:t>
            </a:r>
          </a:p>
          <a:p>
            <a:pPr marL="0" indent="0" algn="just" fontAlgn="base">
              <a:buNone/>
            </a:pPr>
            <a:r>
              <a:rPr lang="en-US" dirty="0"/>
              <a:t>In contrast to AC systems, designing and operating multi-terminal HVDC systems is complex</a:t>
            </a:r>
            <a:r>
              <a:rPr lang="en-US" dirty="0" smtClean="0"/>
              <a:t>.</a:t>
            </a:r>
          </a:p>
          <a:p>
            <a:pPr algn="just" fontAlgn="base"/>
            <a:r>
              <a:rPr lang="en-US" b="1" dirty="0" smtClean="0"/>
              <a:t>(capacities</a:t>
            </a:r>
            <a:r>
              <a:rPr lang="en-US" b="1" dirty="0"/>
              <a:t>)</a:t>
            </a:r>
          </a:p>
          <a:p>
            <a:pPr marL="0" indent="0" algn="just" fontAlgn="base">
              <a:buNone/>
            </a:pPr>
            <a:r>
              <a:rPr lang="en-US" dirty="0"/>
              <a:t>The number of substations within a modern multi-terminal HVDC transmission system can be no larger than </a:t>
            </a:r>
            <a:r>
              <a:rPr lang="en-US" b="1" i="1" dirty="0"/>
              <a:t>six</a:t>
            </a:r>
            <a:r>
              <a:rPr lang="en-US" dirty="0"/>
              <a:t> to </a:t>
            </a:r>
            <a:r>
              <a:rPr lang="en-US" b="1" i="1" dirty="0"/>
              <a:t>eight</a:t>
            </a:r>
            <a:r>
              <a:rPr lang="en-US" dirty="0"/>
              <a:t>, and large differences in their capacities are not allowed. </a:t>
            </a:r>
            <a:endParaRPr lang="en-US" dirty="0" smtClean="0"/>
          </a:p>
          <a:p>
            <a:pPr marL="0" indent="0" algn="just" fontAlgn="base">
              <a:buNone/>
            </a:pPr>
            <a:r>
              <a:rPr lang="en-US" dirty="0" smtClean="0"/>
              <a:t>it </a:t>
            </a:r>
            <a:r>
              <a:rPr lang="en-US" dirty="0"/>
              <a:t>is practically impossible to construct an HVDC transmission system with </a:t>
            </a:r>
            <a:r>
              <a:rPr lang="en-US" b="1" i="1" dirty="0"/>
              <a:t>more than five substations</a:t>
            </a:r>
            <a:r>
              <a:rPr lang="en-US" dirty="0"/>
              <a:t>.</a:t>
            </a:r>
          </a:p>
          <a:p>
            <a:pPr algn="just" fontAlgn="base"/>
            <a:r>
              <a:rPr lang="en-US" b="1" dirty="0" smtClean="0"/>
              <a:t>(difficult </a:t>
            </a:r>
            <a:r>
              <a:rPr lang="en-US" b="1" dirty="0"/>
              <a:t>grounding)</a:t>
            </a:r>
          </a:p>
          <a:p>
            <a:pPr marL="0" indent="0" algn="just" fontAlgn="base">
              <a:buNone/>
            </a:pPr>
            <a:r>
              <a:rPr lang="en-US" dirty="0"/>
              <a:t>Grounding HVDC transmission involves a complex and difficult installation, as it is necessary to construct a reliable and permanent contact to the Earth for proper operation and to eliminate the possible creation of a dangerous “step voltage.”</a:t>
            </a:r>
          </a:p>
          <a:p>
            <a:pPr algn="just" fontAlgn="base"/>
            <a:r>
              <a:rPr lang="en-US" b="1" dirty="0"/>
              <a:t>(power faults)</a:t>
            </a:r>
          </a:p>
          <a:p>
            <a:pPr marL="0" indent="0" algn="just" fontAlgn="base">
              <a:buNone/>
            </a:pPr>
            <a:r>
              <a:rPr lang="en-US" dirty="0"/>
              <a:t>During </a:t>
            </a:r>
            <a:r>
              <a:rPr lang="en-US" b="1" i="1" dirty="0"/>
              <a:t>short-circuits</a:t>
            </a:r>
            <a:r>
              <a:rPr lang="en-US" dirty="0"/>
              <a:t> in the AC power systems close to connected HVDC substations, power faults also occur in the HVDC transmission system for the duration of the </a:t>
            </a:r>
            <a:r>
              <a:rPr lang="en-US" dirty="0" smtClean="0"/>
              <a:t>short-circuit. </a:t>
            </a:r>
            <a:r>
              <a:rPr lang="en-US" b="1" i="1" dirty="0" smtClean="0"/>
              <a:t>Inverter </a:t>
            </a:r>
            <a:r>
              <a:rPr lang="en-US" b="1" i="1" dirty="0"/>
              <a:t>substations are most affected.</a:t>
            </a:r>
            <a:endParaRPr lang="en-US" dirty="0"/>
          </a:p>
          <a:p>
            <a:pPr marL="0" indent="0">
              <a:buNone/>
            </a:pPr>
            <a:r>
              <a:rPr lang="en-US" dirty="0"/>
              <a:t/>
            </a:r>
            <a:br>
              <a:rPr lang="en-US" dirty="0"/>
            </a:br>
            <a:endParaRPr lang="en-US" dirty="0"/>
          </a:p>
          <a:p>
            <a:pPr marL="0" indent="0" fontAlgn="base">
              <a:buNone/>
            </a:pPr>
            <a:endParaRPr lang="en-US" dirty="0"/>
          </a:p>
          <a:p>
            <a:endParaRPr lang="en-US" dirty="0"/>
          </a:p>
        </p:txBody>
      </p:sp>
    </p:spTree>
    <p:extLst>
      <p:ext uri="{BB962C8B-B14F-4D97-AF65-F5344CB8AC3E}">
        <p14:creationId xmlns:p14="http://schemas.microsoft.com/office/powerpoint/2010/main" val="1379206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recommendation:</a:t>
            </a:r>
            <a:endParaRPr lang="en-US" dirty="0"/>
          </a:p>
        </p:txBody>
      </p:sp>
      <p:sp>
        <p:nvSpPr>
          <p:cNvPr id="3" name="Content Placeholder 2"/>
          <p:cNvSpPr>
            <a:spLocks noGrp="1"/>
          </p:cNvSpPr>
          <p:nvPr>
            <p:ph idx="1"/>
          </p:nvPr>
        </p:nvSpPr>
        <p:spPr/>
        <p:txBody>
          <a:bodyPr>
            <a:normAutofit/>
          </a:bodyPr>
          <a:lstStyle/>
          <a:p>
            <a:pPr algn="just"/>
            <a:r>
              <a:rPr lang="en-GB" sz="3200" dirty="0"/>
              <a:t>The need for a  faster, more efficient and more reliable deployment of offshore HVDC transmission systems for connection of wind farms, oil and gas platforms, multi terminal interconnectors as well as a future HVDC grid</a:t>
            </a:r>
            <a:endParaRPr lang="en-US" sz="3200" dirty="0"/>
          </a:p>
        </p:txBody>
      </p:sp>
    </p:spTree>
    <p:extLst>
      <p:ext uri="{BB962C8B-B14F-4D97-AF65-F5344CB8AC3E}">
        <p14:creationId xmlns:p14="http://schemas.microsoft.com/office/powerpoint/2010/main" val="1314185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Autofit/>
          </a:bodyPr>
          <a:lstStyle/>
          <a:p>
            <a:pPr algn="just"/>
            <a:r>
              <a:rPr lang="en-US" sz="3200" dirty="0"/>
              <a:t>Increasing demand of electrical power and need for bulk efficient electrical power transmission system lead to the development of HVDC transmission system. HVDC transmission system today become one of the best alternative for transmitting bulk power over long distance with very less losses. </a:t>
            </a:r>
          </a:p>
        </p:txBody>
      </p:sp>
    </p:spTree>
    <p:extLst>
      <p:ext uri="{BB962C8B-B14F-4D97-AF65-F5344CB8AC3E}">
        <p14:creationId xmlns:p14="http://schemas.microsoft.com/office/powerpoint/2010/main" val="3650010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13" y="949975"/>
            <a:ext cx="8596668" cy="3880773"/>
          </a:xfrm>
        </p:spPr>
        <p:txBody>
          <a:bodyPr>
            <a:normAutofit lnSpcReduction="10000"/>
          </a:bodyPr>
          <a:lstStyle/>
          <a:p>
            <a:pPr marL="0" indent="0" algn="ctr">
              <a:buNone/>
            </a:pPr>
            <a:endParaRPr lang="en-US" dirty="0" smtClean="0"/>
          </a:p>
          <a:p>
            <a:pPr marL="0" indent="0" algn="ctr">
              <a:buNone/>
            </a:pPr>
            <a:endParaRPr lang="en-US" dirty="0"/>
          </a:p>
          <a:p>
            <a:pPr marL="0" indent="0" algn="ctr">
              <a:buNone/>
            </a:pPr>
            <a:r>
              <a:rPr lang="en-US" sz="3200" b="1" dirty="0" smtClean="0"/>
              <a:t>Thank You !</a:t>
            </a:r>
          </a:p>
          <a:p>
            <a:pPr marL="0" indent="0" algn="ctr">
              <a:buNone/>
            </a:pPr>
            <a:endParaRPr lang="en-US" dirty="0" smtClean="0"/>
          </a:p>
          <a:p>
            <a:pPr marL="0" indent="0" algn="ctr">
              <a:buNone/>
            </a:pPr>
            <a:endParaRPr lang="en-US" dirty="0" smtClean="0"/>
          </a:p>
          <a:p>
            <a:pPr marL="0" indent="0" algn="ctr">
              <a:buNone/>
            </a:pPr>
            <a:r>
              <a:rPr lang="en-US" sz="2000" b="1" dirty="0" smtClean="0"/>
              <a:t>Feel free to ask your queries 24/7 through </a:t>
            </a:r>
            <a:r>
              <a:rPr lang="en-US" sz="2000" b="1" dirty="0" err="1" smtClean="0"/>
              <a:t>whatsapp</a:t>
            </a:r>
            <a:r>
              <a:rPr lang="en-US" sz="2000" b="1" dirty="0" smtClean="0"/>
              <a:t> voice messages.</a:t>
            </a:r>
          </a:p>
          <a:p>
            <a:pPr marL="0" indent="0" algn="ctr">
              <a:buNone/>
            </a:pPr>
            <a:endParaRPr lang="en-US" sz="2000" b="1" dirty="0"/>
          </a:p>
          <a:p>
            <a:pPr marL="0" indent="0" algn="ctr">
              <a:buNone/>
            </a:pPr>
            <a:endParaRPr lang="en-US" sz="2000" b="1" dirty="0" smtClean="0"/>
          </a:p>
          <a:p>
            <a:pPr marL="0" indent="0" algn="ctr">
              <a:buNone/>
            </a:pPr>
            <a:r>
              <a:rPr lang="en-US" sz="2000" b="1" dirty="0" smtClean="0"/>
              <a:t>Stay Home, Stay Safe.</a:t>
            </a:r>
            <a:endParaRPr lang="en-US" b="1" dirty="0"/>
          </a:p>
        </p:txBody>
      </p:sp>
    </p:spTree>
    <p:extLst>
      <p:ext uri="{BB962C8B-B14F-4D97-AF65-F5344CB8AC3E}">
        <p14:creationId xmlns:p14="http://schemas.microsoft.com/office/powerpoint/2010/main" val="287548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Currently there are more than 20 DC transmission facilities in the United States and more than 35 across the North American grid as indicated in the map below.</a:t>
            </a:r>
          </a:p>
        </p:txBody>
      </p:sp>
      <p:pic>
        <p:nvPicPr>
          <p:cNvPr id="4" name="Content Placeholder 3"/>
          <p:cNvPicPr>
            <a:picLocks noGrp="1" noChangeAspect="1"/>
          </p:cNvPicPr>
          <p:nvPr>
            <p:ph idx="1"/>
          </p:nvPr>
        </p:nvPicPr>
        <p:blipFill>
          <a:blip r:embed="rId2"/>
          <a:stretch>
            <a:fillRect/>
          </a:stretch>
        </p:blipFill>
        <p:spPr>
          <a:xfrm>
            <a:off x="0" y="2160588"/>
            <a:ext cx="12192000" cy="4697412"/>
          </a:xfrm>
          <a:prstGeom prst="rect">
            <a:avLst/>
          </a:prstGeom>
        </p:spPr>
      </p:pic>
    </p:spTree>
    <p:extLst>
      <p:ext uri="{BB962C8B-B14F-4D97-AF65-F5344CB8AC3E}">
        <p14:creationId xmlns:p14="http://schemas.microsoft.com/office/powerpoint/2010/main" val="74733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0240"/>
          </a:xfrm>
        </p:spPr>
        <p:txBody>
          <a:bodyPr/>
          <a:lstStyle/>
          <a:p>
            <a:r>
              <a:rPr lang="en-US" dirty="0" smtClean="0"/>
              <a:t>Review:</a:t>
            </a:r>
            <a:endParaRPr lang="en-US" dirty="0"/>
          </a:p>
        </p:txBody>
      </p:sp>
      <p:sp>
        <p:nvSpPr>
          <p:cNvPr id="3" name="Content Placeholder 2"/>
          <p:cNvSpPr>
            <a:spLocks noGrp="1"/>
          </p:cNvSpPr>
          <p:nvPr>
            <p:ph idx="1"/>
          </p:nvPr>
        </p:nvSpPr>
        <p:spPr>
          <a:xfrm>
            <a:off x="677334" y="2153920"/>
            <a:ext cx="11514666" cy="5445759"/>
          </a:xfrm>
        </p:spPr>
        <p:txBody>
          <a:bodyPr>
            <a:normAutofit/>
          </a:bodyPr>
          <a:lstStyle/>
          <a:p>
            <a:pPr algn="just">
              <a:lnSpc>
                <a:spcPct val="80000"/>
              </a:lnSpc>
            </a:pPr>
            <a:r>
              <a:rPr lang="en-GB" altLang="en-US" sz="2800" dirty="0" smtClean="0"/>
              <a:t>First </a:t>
            </a:r>
            <a:r>
              <a:rPr lang="en-GB" altLang="en-US" sz="2800" dirty="0"/>
              <a:t>commercial HVDC transmission, Gotland </a:t>
            </a:r>
            <a:r>
              <a:rPr lang="en-GB" altLang="en-US" sz="2800" dirty="0" smtClean="0"/>
              <a:t> </a:t>
            </a:r>
            <a:r>
              <a:rPr lang="en-GB" altLang="en-US" sz="2800" dirty="0"/>
              <a:t>in Sweden in 1954.</a:t>
            </a:r>
          </a:p>
          <a:p>
            <a:pPr algn="just">
              <a:lnSpc>
                <a:spcPct val="80000"/>
              </a:lnSpc>
            </a:pPr>
            <a:r>
              <a:rPr lang="en-GB" altLang="en-US" sz="2800" dirty="0" smtClean="0"/>
              <a:t>First </a:t>
            </a:r>
            <a:r>
              <a:rPr lang="en-GB" altLang="en-US" sz="2800" dirty="0"/>
              <a:t>solid state semiconductor valves in 1970.</a:t>
            </a:r>
          </a:p>
          <a:p>
            <a:pPr algn="just">
              <a:lnSpc>
                <a:spcPct val="80000"/>
              </a:lnSpc>
            </a:pPr>
            <a:r>
              <a:rPr lang="en-GB" altLang="en-US" sz="2800" dirty="0" smtClean="0"/>
              <a:t>First </a:t>
            </a:r>
            <a:r>
              <a:rPr lang="en-GB" altLang="en-US" sz="2800" dirty="0"/>
              <a:t>microcomputer based control equipment for HVDC in 1979.</a:t>
            </a:r>
          </a:p>
          <a:p>
            <a:pPr algn="just">
              <a:lnSpc>
                <a:spcPct val="80000"/>
              </a:lnSpc>
            </a:pPr>
            <a:r>
              <a:rPr lang="en-GB" altLang="en-US" sz="2800" dirty="0"/>
              <a:t>H</a:t>
            </a:r>
            <a:r>
              <a:rPr lang="en-GB" altLang="en-US" sz="2800" dirty="0" smtClean="0"/>
              <a:t>ighest </a:t>
            </a:r>
            <a:r>
              <a:rPr lang="en-GB" altLang="en-US" sz="2800" dirty="0"/>
              <a:t>DC transmission voltage (+/- 600 kV) in </a:t>
            </a:r>
            <a:r>
              <a:rPr lang="en-GB" altLang="en-US" sz="2800" dirty="0" err="1"/>
              <a:t>Itaipú</a:t>
            </a:r>
            <a:r>
              <a:rPr lang="en-GB" altLang="en-US" sz="2800" dirty="0"/>
              <a:t>, Brazil, 1984.</a:t>
            </a:r>
          </a:p>
          <a:p>
            <a:pPr algn="just">
              <a:lnSpc>
                <a:spcPct val="80000"/>
              </a:lnSpc>
            </a:pPr>
            <a:r>
              <a:rPr lang="en-GB" altLang="en-US" sz="2800" dirty="0" smtClean="0"/>
              <a:t>First </a:t>
            </a:r>
            <a:r>
              <a:rPr lang="en-GB" altLang="en-US" sz="2800" dirty="0"/>
              <a:t>active DC filters for outstanding filtering performance in 1994.</a:t>
            </a:r>
          </a:p>
          <a:p>
            <a:pPr algn="just">
              <a:lnSpc>
                <a:spcPct val="80000"/>
              </a:lnSpc>
            </a:pPr>
            <a:r>
              <a:rPr lang="en-GB" altLang="en-US" sz="2800" dirty="0" smtClean="0"/>
              <a:t>First </a:t>
            </a:r>
            <a:r>
              <a:rPr lang="en-GB" altLang="en-US" sz="2800" dirty="0"/>
              <a:t>Capacitor Commutated Converter (CCC) in Argentina-Brazil interconnection, 1998</a:t>
            </a:r>
          </a:p>
          <a:p>
            <a:pPr algn="just">
              <a:lnSpc>
                <a:spcPct val="80000"/>
              </a:lnSpc>
            </a:pPr>
            <a:r>
              <a:rPr lang="en-GB" altLang="en-US" sz="2800" dirty="0" smtClean="0"/>
              <a:t>First </a:t>
            </a:r>
            <a:r>
              <a:rPr lang="en-GB" altLang="en-US" sz="2800" dirty="0"/>
              <a:t>Voltage Source Converter for transmission in Gotland, Sweden ,1999</a:t>
            </a:r>
          </a:p>
          <a:p>
            <a:endParaRPr lang="en-US" dirty="0"/>
          </a:p>
        </p:txBody>
      </p:sp>
    </p:spTree>
    <p:extLst>
      <p:ext uri="{BB962C8B-B14F-4D97-AF65-F5344CB8AC3E}">
        <p14:creationId xmlns:p14="http://schemas.microsoft.com/office/powerpoint/2010/main" val="26402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960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94" y="0"/>
            <a:ext cx="8596668" cy="589280"/>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677334" y="772161"/>
            <a:ext cx="8596668" cy="5269202"/>
          </a:xfrm>
        </p:spPr>
        <p:txBody>
          <a:bodyPr/>
          <a:lstStyle/>
          <a:p>
            <a:pPr algn="just"/>
            <a:r>
              <a:rPr lang="en-US" sz="2400" dirty="0"/>
              <a:t>HVDC also allows transfer of power between grid systems running at different frequencies, such as 50 Hz and 60 Hz. This improves the stability and economy of each grid, by allowing exchange of power between incompatible networks</a:t>
            </a:r>
            <a:r>
              <a:rPr lang="en-US" sz="2400" dirty="0" smtClean="0"/>
              <a:t>.</a:t>
            </a:r>
            <a:endParaRPr lang="en-US" dirty="0" smtClean="0"/>
          </a:p>
          <a:p>
            <a:r>
              <a:rPr lang="en-US" sz="2400" dirty="0"/>
              <a:t>Better voltage utilization rating</a:t>
            </a:r>
          </a:p>
        </p:txBody>
      </p:sp>
      <p:pic>
        <p:nvPicPr>
          <p:cNvPr id="4" name="Content Placeholder 3"/>
          <p:cNvPicPr>
            <a:picLocks noChangeAspect="1"/>
          </p:cNvPicPr>
          <p:nvPr/>
        </p:nvPicPr>
        <p:blipFill>
          <a:blip r:embed="rId2"/>
          <a:stretch>
            <a:fillRect/>
          </a:stretch>
        </p:blipFill>
        <p:spPr>
          <a:xfrm>
            <a:off x="1083734" y="3139440"/>
            <a:ext cx="9096586" cy="3718560"/>
          </a:xfrm>
          <a:prstGeom prst="rect">
            <a:avLst/>
          </a:prstGeom>
        </p:spPr>
      </p:pic>
    </p:spTree>
    <p:extLst>
      <p:ext uri="{BB962C8B-B14F-4D97-AF65-F5344CB8AC3E}">
        <p14:creationId xmlns:p14="http://schemas.microsoft.com/office/powerpoint/2010/main" val="307580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142240"/>
            <a:ext cx="8596668" cy="690880"/>
          </a:xfrm>
        </p:spPr>
        <p:txBody>
          <a:bodyPr/>
          <a:lstStyle/>
          <a:p>
            <a:r>
              <a:rPr lang="en-US" dirty="0" smtClean="0"/>
              <a:t>Methods and working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3120"/>
            <a:ext cx="12192000" cy="6024879"/>
          </a:xfrm>
          <a:prstGeom prst="rect">
            <a:avLst/>
          </a:prstGeom>
        </p:spPr>
      </p:pic>
    </p:spTree>
    <p:extLst>
      <p:ext uri="{BB962C8B-B14F-4D97-AF65-F5344CB8AC3E}">
        <p14:creationId xmlns:p14="http://schemas.microsoft.com/office/powerpoint/2010/main" val="2287970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049760" cy="6858000"/>
          </a:xfrm>
          <a:prstGeom prst="rect">
            <a:avLst/>
          </a:prstGeom>
        </p:spPr>
      </p:pic>
    </p:spTree>
    <p:extLst>
      <p:ext uri="{BB962C8B-B14F-4D97-AF65-F5344CB8AC3E}">
        <p14:creationId xmlns:p14="http://schemas.microsoft.com/office/powerpoint/2010/main" val="978222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0"/>
            <a:ext cx="12009120" cy="6583680"/>
          </a:xfrm>
          <a:prstGeom prst="rect">
            <a:avLst/>
          </a:prstGeom>
        </p:spPr>
      </p:pic>
    </p:spTree>
    <p:extLst>
      <p:ext uri="{BB962C8B-B14F-4D97-AF65-F5344CB8AC3E}">
        <p14:creationId xmlns:p14="http://schemas.microsoft.com/office/powerpoint/2010/main" val="1050910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136</TotalTime>
  <Words>298</Words>
  <Application>Microsoft Office PowerPoint</Application>
  <PresentationFormat>Custom</PresentationFormat>
  <Paragraphs>53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Electrical Power Transmission</vt:lpstr>
      <vt:lpstr>Hisrory:</vt:lpstr>
      <vt:lpstr>Currently there are more than 20 DC transmission facilities in the United States and more than 35 across the North American grid as indicated in the map below.</vt:lpstr>
      <vt:lpstr>Review:</vt:lpstr>
      <vt:lpstr>PowerPoint Presentation</vt:lpstr>
      <vt:lpstr>Cont…</vt:lpstr>
      <vt:lpstr>Methods and 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Disadvantages:</vt:lpstr>
      <vt:lpstr>Future recommendation:</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Asim</dc:creator>
  <cp:lastModifiedBy>MyUserName</cp:lastModifiedBy>
  <cp:revision>64</cp:revision>
  <dcterms:created xsi:type="dcterms:W3CDTF">2015-01-26T14:03:33Z</dcterms:created>
  <dcterms:modified xsi:type="dcterms:W3CDTF">2020-03-31T08:59:16Z</dcterms:modified>
</cp:coreProperties>
</file>