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92" r:id="rId2"/>
    <p:sldId id="257" r:id="rId3"/>
    <p:sldId id="268" r:id="rId4"/>
    <p:sldId id="259" r:id="rId5"/>
    <p:sldId id="260" r:id="rId6"/>
    <p:sldId id="312" r:id="rId7"/>
    <p:sldId id="262" r:id="rId8"/>
    <p:sldId id="265" r:id="rId9"/>
    <p:sldId id="266" r:id="rId10"/>
    <p:sldId id="267" r:id="rId11"/>
    <p:sldId id="306" r:id="rId12"/>
    <p:sldId id="270" r:id="rId13"/>
    <p:sldId id="269" r:id="rId14"/>
    <p:sldId id="271" r:id="rId15"/>
    <p:sldId id="272" r:id="rId16"/>
    <p:sldId id="274" r:id="rId17"/>
    <p:sldId id="305" r:id="rId18"/>
    <p:sldId id="297" r:id="rId19"/>
    <p:sldId id="276" r:id="rId20"/>
    <p:sldId id="298" r:id="rId21"/>
    <p:sldId id="309" r:id="rId22"/>
    <p:sldId id="282" r:id="rId23"/>
    <p:sldId id="283" r:id="rId24"/>
    <p:sldId id="289" r:id="rId25"/>
    <p:sldId id="310" r:id="rId26"/>
    <p:sldId id="291" r:id="rId27"/>
    <p:sldId id="288" r:id="rId28"/>
    <p:sldId id="303" r:id="rId29"/>
    <p:sldId id="307"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C09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422" y="-108"/>
      </p:cViewPr>
      <p:guideLst>
        <p:guide orient="horz" pos="2160"/>
        <p:guide pos="2880"/>
      </p:guideLst>
    </p:cSldViewPr>
  </p:slideViewPr>
  <p:notesTextViewPr>
    <p:cViewPr>
      <p:scale>
        <a:sx n="200" d="100"/>
        <a:sy n="2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2B7DBD-E237-4C1C-8047-E7C97CFBA0F4}" type="datetimeFigureOut">
              <a:rPr lang="en-US" smtClean="0"/>
              <a:pPr/>
              <a:t>07/022014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AAC7F7-BA52-47B3-ADE7-A64131947BB1}" type="slidenum">
              <a:rPr lang="en-US" smtClean="0"/>
              <a:pPr/>
              <a:t>‹#›</a:t>
            </a:fld>
            <a:endParaRPr lang="en-US"/>
          </a:p>
        </p:txBody>
      </p:sp>
    </p:spTree>
    <p:extLst>
      <p:ext uri="{BB962C8B-B14F-4D97-AF65-F5344CB8AC3E}">
        <p14:creationId xmlns:p14="http://schemas.microsoft.com/office/powerpoint/2010/main" val="2412898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6ABBABD2-0367-4F53-AE62-17E00ED6E026}" type="datetimeFigureOut">
              <a:rPr lang="en-US" smtClean="0"/>
              <a:pPr/>
              <a:t>07/022014</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D76D9907-1E48-41D2-8D33-AF70C4FA562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ABBABD2-0367-4F53-AE62-17E00ED6E026}" type="datetimeFigureOut">
              <a:rPr lang="en-US" smtClean="0"/>
              <a:pPr/>
              <a:t>07/022014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6D9907-1E48-41D2-8D33-AF70C4FA562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ABBABD2-0367-4F53-AE62-17E00ED6E026}" type="datetimeFigureOut">
              <a:rPr lang="en-US" smtClean="0"/>
              <a:pPr/>
              <a:t>07/022014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6D9907-1E48-41D2-8D33-AF70C4FA562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6ABBABD2-0367-4F53-AE62-17E00ED6E026}" type="datetimeFigureOut">
              <a:rPr lang="en-US" smtClean="0"/>
              <a:pPr/>
              <a:t>07/022014</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D76D9907-1E48-41D2-8D33-AF70C4FA562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6ABBABD2-0367-4F53-AE62-17E00ED6E026}" type="datetimeFigureOut">
              <a:rPr lang="en-US" smtClean="0"/>
              <a:pPr/>
              <a:t>07/022014</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D76D9907-1E48-41D2-8D33-AF70C4FA5623}"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6ABBABD2-0367-4F53-AE62-17E00ED6E026}" type="datetimeFigureOut">
              <a:rPr lang="en-US" smtClean="0"/>
              <a:pPr/>
              <a:t>07/022014</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D76D9907-1E48-41D2-8D33-AF70C4FA562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6ABBABD2-0367-4F53-AE62-17E00ED6E026}" type="datetimeFigureOut">
              <a:rPr lang="en-US" smtClean="0"/>
              <a:pPr/>
              <a:t>07/022014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D76D9907-1E48-41D2-8D33-AF70C4FA5623}"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6ABBABD2-0367-4F53-AE62-17E00ED6E026}" type="datetimeFigureOut">
              <a:rPr lang="en-US" smtClean="0"/>
              <a:pPr/>
              <a:t>07/022014</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6D9907-1E48-41D2-8D33-AF70C4FA562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ABBABD2-0367-4F53-AE62-17E00ED6E026}" type="datetimeFigureOut">
              <a:rPr lang="en-US" smtClean="0"/>
              <a:pPr/>
              <a:t>07/022014</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6D9907-1E48-41D2-8D33-AF70C4FA562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6ABBABD2-0367-4F53-AE62-17E00ED6E026}" type="datetimeFigureOut">
              <a:rPr lang="en-US" smtClean="0"/>
              <a:pPr/>
              <a:t>07/022014</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6D9907-1E48-41D2-8D33-AF70C4FA562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6ABBABD2-0367-4F53-AE62-17E00ED6E026}" type="datetimeFigureOut">
              <a:rPr lang="en-US" smtClean="0"/>
              <a:pPr/>
              <a:t>07/022014</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D76D9907-1E48-41D2-8D33-AF70C4FA5623}"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6ABBABD2-0367-4F53-AE62-17E00ED6E026}" type="datetimeFigureOut">
              <a:rPr lang="en-US" smtClean="0"/>
              <a:pPr/>
              <a:t>07/022014</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D76D9907-1E48-41D2-8D33-AF70C4FA5623}"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2743200" y="533400"/>
            <a:ext cx="4724400" cy="1538883"/>
          </a:xfrm>
          <a:prstGeom prst="rect">
            <a:avLst/>
          </a:prstGeom>
        </p:spPr>
        <p:txBody>
          <a:bodyPr wrap="square">
            <a:spAutoFit/>
          </a:bodyPr>
          <a:lstStyle/>
          <a:p>
            <a:r>
              <a:rPr lang="en-US" sz="6600" b="1" dirty="0" smtClean="0">
                <a:latin typeface="Times New Roman" pitchFamily="18" charset="0"/>
                <a:cs typeface="Times New Roman" pitchFamily="18" charset="0"/>
              </a:rPr>
              <a:t>TOBACCO</a:t>
            </a:r>
          </a:p>
          <a:p>
            <a:r>
              <a:rPr lang="en-US" sz="2800" b="1" dirty="0" smtClean="0">
                <a:solidFill>
                  <a:srgbClr val="FFFF00"/>
                </a:solidFill>
                <a:latin typeface="Times New Roman" pitchFamily="18" charset="0"/>
                <a:cs typeface="Times New Roman" pitchFamily="18" charset="0"/>
              </a:rPr>
              <a:t>Production</a:t>
            </a:r>
            <a:r>
              <a:rPr lang="en-US" sz="2400" b="1" dirty="0" smtClean="0">
                <a:solidFill>
                  <a:srgbClr val="FFFF00"/>
                </a:solidFill>
                <a:latin typeface="Times New Roman" pitchFamily="18" charset="0"/>
                <a:cs typeface="Times New Roman" pitchFamily="18" charset="0"/>
              </a:rPr>
              <a:t> </a:t>
            </a:r>
            <a:r>
              <a:rPr lang="en-US" sz="2800" b="1" dirty="0" smtClean="0">
                <a:solidFill>
                  <a:srgbClr val="FFFF00"/>
                </a:solidFill>
                <a:latin typeface="Times New Roman" pitchFamily="18" charset="0"/>
                <a:cs typeface="Times New Roman" pitchFamily="18" charset="0"/>
              </a:rPr>
              <a:t>Technology</a:t>
            </a:r>
            <a:endParaRPr lang="en-US" sz="2800" b="1" dirty="0">
              <a:solidFill>
                <a:srgbClr val="FFFF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8839200" cy="838200"/>
          </a:xfrm>
        </p:spPr>
        <p:txBody>
          <a:bodyPr>
            <a:noAutofit/>
          </a:bodyPr>
          <a:lstStyle/>
          <a:p>
            <a:r>
              <a:rPr lang="en-US" dirty="0" smtClean="0">
                <a:solidFill>
                  <a:srgbClr val="008000"/>
                </a:solidFill>
                <a:latin typeface="Times New Roman" pitchFamily="18" charset="0"/>
                <a:cs typeface="Times New Roman" pitchFamily="18" charset="0"/>
              </a:rPr>
              <a:t>MAJOR CROPPING AREAS OF PAKISTAN</a:t>
            </a:r>
            <a:endParaRPr lang="en-US" dirty="0">
              <a:solidFill>
                <a:srgbClr val="0080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lnSpcReduction="10000"/>
          </a:bodyPr>
          <a:lstStyle/>
          <a:p>
            <a:pPr algn="just">
              <a:buFont typeface="Wingdings" pitchFamily="2" charset="2"/>
              <a:buChar char="Ø"/>
            </a:pPr>
            <a:r>
              <a:rPr lang="en-US" dirty="0" smtClean="0">
                <a:solidFill>
                  <a:schemeClr val="tx1"/>
                </a:solidFill>
                <a:latin typeface="Times New Roman" pitchFamily="18" charset="0"/>
                <a:cs typeface="Times New Roman" pitchFamily="18" charset="0"/>
              </a:rPr>
              <a:t>KPK is the focal area in terms of tobacco related activities in Pakistan. It produces around 3/4</a:t>
            </a:r>
            <a:r>
              <a:rPr lang="en-US" baseline="30000" dirty="0" smtClean="0">
                <a:solidFill>
                  <a:schemeClr val="tx1"/>
                </a:solidFill>
                <a:latin typeface="Times New Roman" pitchFamily="18" charset="0"/>
                <a:cs typeface="Times New Roman" pitchFamily="18" charset="0"/>
              </a:rPr>
              <a:t>th</a:t>
            </a:r>
            <a:r>
              <a:rPr lang="en-US" dirty="0" smtClean="0">
                <a:solidFill>
                  <a:schemeClr val="tx1"/>
                </a:solidFill>
                <a:latin typeface="Times New Roman" pitchFamily="18" charset="0"/>
                <a:cs typeface="Times New Roman" pitchFamily="18" charset="0"/>
              </a:rPr>
              <a:t> of the tobacco leaf grown in the country, and many of the cigarette manufacturing units are also located in this province. </a:t>
            </a:r>
          </a:p>
          <a:p>
            <a:pPr algn="just">
              <a:buFont typeface="Wingdings" pitchFamily="2" charset="2"/>
              <a:buChar char="Ø"/>
            </a:pPr>
            <a:endParaRPr lang="en-US" dirty="0" smtClean="0">
              <a:solidFill>
                <a:schemeClr val="tx1"/>
              </a:solidFill>
              <a:latin typeface="Times New Roman" pitchFamily="18" charset="0"/>
              <a:cs typeface="Times New Roman" pitchFamily="18" charset="0"/>
            </a:endParaRPr>
          </a:p>
          <a:p>
            <a:pPr algn="just">
              <a:buFont typeface="Wingdings" pitchFamily="2" charset="2"/>
              <a:buChar char="Ø"/>
            </a:pPr>
            <a:r>
              <a:rPr lang="en-US" dirty="0" err="1" smtClean="0">
                <a:solidFill>
                  <a:schemeClr val="tx1"/>
                </a:solidFill>
                <a:latin typeface="Times New Roman" pitchFamily="18" charset="0"/>
                <a:cs typeface="Times New Roman" pitchFamily="18" charset="0"/>
              </a:rPr>
              <a:t>Mardan</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Mansehra</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Gujrat</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Okara</a:t>
            </a:r>
            <a:r>
              <a:rPr lang="en-US" dirty="0" smtClean="0">
                <a:solidFill>
                  <a:schemeClr val="tx1"/>
                </a:solidFill>
                <a:latin typeface="Times New Roman" pitchFamily="18" charset="0"/>
                <a:cs typeface="Times New Roman" pitchFamily="18" charset="0"/>
              </a:rPr>
              <a:t> and </a:t>
            </a:r>
            <a:r>
              <a:rPr lang="en-US" dirty="0" err="1" smtClean="0">
                <a:solidFill>
                  <a:schemeClr val="tx1"/>
                </a:solidFill>
                <a:latin typeface="Times New Roman" pitchFamily="18" charset="0"/>
                <a:cs typeface="Times New Roman" pitchFamily="18" charset="0"/>
              </a:rPr>
              <a:t>Sahiwal</a:t>
            </a:r>
            <a:r>
              <a:rPr lang="en-US" dirty="0" smtClean="0">
                <a:solidFill>
                  <a:schemeClr val="tx1"/>
                </a:solidFill>
                <a:latin typeface="Times New Roman" pitchFamily="18" charset="0"/>
                <a:cs typeface="Times New Roman" pitchFamily="18" charset="0"/>
              </a:rPr>
              <a:t> with a zonal office at Lahore and head office in </a:t>
            </a:r>
            <a:r>
              <a:rPr lang="en-US" dirty="0" err="1" smtClean="0">
                <a:solidFill>
                  <a:schemeClr val="tx1"/>
                </a:solidFill>
                <a:latin typeface="Times New Roman" pitchFamily="18" charset="0"/>
                <a:cs typeface="Times New Roman" pitchFamily="18" charset="0"/>
              </a:rPr>
              <a:t>Peshawer</a:t>
            </a:r>
            <a:endParaRPr lang="en-US"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4953000" cy="838200"/>
          </a:xfrm>
        </p:spPr>
        <p:txBody>
          <a:bodyPr>
            <a:normAutofit/>
          </a:bodyPr>
          <a:lstStyle/>
          <a:p>
            <a:r>
              <a:rPr lang="en-US" dirty="0" smtClean="0">
                <a:solidFill>
                  <a:srgbClr val="002060"/>
                </a:solidFill>
                <a:latin typeface="Times New Roman" pitchFamily="18" charset="0"/>
                <a:cs typeface="Times New Roman" pitchFamily="18" charset="0"/>
              </a:rPr>
              <a:t>Tobacco cultivars</a:t>
            </a:r>
            <a:endParaRPr lang="en-US" dirty="0">
              <a:solidFill>
                <a:srgbClr val="00206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92500" lnSpcReduction="10000"/>
          </a:bodyPr>
          <a:lstStyle/>
          <a:p>
            <a:pPr>
              <a:buNone/>
            </a:pPr>
            <a:r>
              <a:rPr lang="en-US" dirty="0" smtClean="0">
                <a:solidFill>
                  <a:schemeClr val="tx1"/>
                </a:solidFill>
                <a:latin typeface="Times New Roman" pitchFamily="18" charset="0"/>
                <a:cs typeface="Times New Roman" pitchFamily="18" charset="0"/>
              </a:rPr>
              <a:t>1. </a:t>
            </a:r>
            <a:r>
              <a:rPr lang="en-US" dirty="0" err="1" smtClean="0">
                <a:solidFill>
                  <a:srgbClr val="C00000"/>
                </a:solidFill>
                <a:latin typeface="Times New Roman" pitchFamily="18" charset="0"/>
                <a:cs typeface="Times New Roman" pitchFamily="18" charset="0"/>
              </a:rPr>
              <a:t>Desi</a:t>
            </a:r>
            <a:r>
              <a:rPr lang="en-US" dirty="0" smtClean="0">
                <a:solidFill>
                  <a:srgbClr val="C00000"/>
                </a:solidFill>
                <a:latin typeface="Times New Roman" pitchFamily="18" charset="0"/>
                <a:cs typeface="Times New Roman" pitchFamily="18" charset="0"/>
              </a:rPr>
              <a:t> tobacco</a:t>
            </a:r>
            <a:r>
              <a:rPr lang="en-US" dirty="0" smtClean="0">
                <a:solidFill>
                  <a:schemeClr val="tx1"/>
                </a:solidFill>
                <a:latin typeface="Times New Roman" pitchFamily="18" charset="0"/>
                <a:cs typeface="Times New Roman" pitchFamily="18" charset="0"/>
              </a:rPr>
              <a:t>:  (</a:t>
            </a:r>
            <a:r>
              <a:rPr lang="en-US" i="1" dirty="0" err="1" smtClean="0">
                <a:solidFill>
                  <a:schemeClr val="tx1"/>
                </a:solidFill>
                <a:latin typeface="Times New Roman" pitchFamily="18" charset="0"/>
                <a:cs typeface="Times New Roman" pitchFamily="18" charset="0"/>
              </a:rPr>
              <a:t>N.rustica</a:t>
            </a:r>
            <a:r>
              <a:rPr lang="en-US" dirty="0" smtClean="0">
                <a:solidFill>
                  <a:schemeClr val="tx1"/>
                </a:solidFill>
                <a:latin typeface="Times New Roman" pitchFamily="18" charset="0"/>
                <a:cs typeface="Times New Roman" pitchFamily="18" charset="0"/>
              </a:rPr>
              <a:t>)</a:t>
            </a:r>
          </a:p>
          <a:p>
            <a:pPr>
              <a:buNone/>
            </a:pP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Sufaid</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Rustica</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Swabi</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Rustica</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Hazro</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Rustica</a:t>
            </a:r>
            <a:r>
              <a:rPr lang="en-US" dirty="0" smtClean="0">
                <a:solidFill>
                  <a:schemeClr val="tx1"/>
                </a:solidFill>
                <a:latin typeface="Times New Roman" pitchFamily="18" charset="0"/>
                <a:cs typeface="Times New Roman" pitchFamily="18" charset="0"/>
              </a:rPr>
              <a:t>-a, Rustica-4,5 and 6 are grown in </a:t>
            </a:r>
            <a:r>
              <a:rPr lang="en-US" dirty="0" err="1" smtClean="0">
                <a:solidFill>
                  <a:schemeClr val="tx1"/>
                </a:solidFill>
                <a:latin typeface="Times New Roman" pitchFamily="18" charset="0"/>
                <a:cs typeface="Times New Roman" pitchFamily="18" charset="0"/>
              </a:rPr>
              <a:t>Swabi</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Sindh</a:t>
            </a:r>
            <a:r>
              <a:rPr lang="en-US" dirty="0" smtClean="0">
                <a:solidFill>
                  <a:schemeClr val="tx1"/>
                </a:solidFill>
                <a:latin typeface="Times New Roman" pitchFamily="18" charset="0"/>
                <a:cs typeface="Times New Roman" pitchFamily="18" charset="0"/>
              </a:rPr>
              <a:t> and </a:t>
            </a:r>
            <a:r>
              <a:rPr lang="en-US" dirty="0" err="1" smtClean="0">
                <a:solidFill>
                  <a:schemeClr val="tx1"/>
                </a:solidFill>
                <a:latin typeface="Times New Roman" pitchFamily="18" charset="0"/>
                <a:cs typeface="Times New Roman" pitchFamily="18" charset="0"/>
              </a:rPr>
              <a:t>Mardan</a:t>
            </a:r>
            <a:r>
              <a:rPr lang="en-US" dirty="0" smtClean="0">
                <a:solidFill>
                  <a:schemeClr val="tx1"/>
                </a:solidFill>
                <a:latin typeface="Times New Roman" pitchFamily="18" charset="0"/>
                <a:cs typeface="Times New Roman" pitchFamily="18" charset="0"/>
              </a:rPr>
              <a:t> areas).</a:t>
            </a:r>
          </a:p>
          <a:p>
            <a:pPr>
              <a:buNone/>
            </a:pPr>
            <a:r>
              <a:rPr lang="en-US" dirty="0" smtClean="0">
                <a:solidFill>
                  <a:schemeClr val="tx1"/>
                </a:solidFill>
                <a:latin typeface="Times New Roman" pitchFamily="18" charset="0"/>
                <a:cs typeface="Times New Roman" pitchFamily="18" charset="0"/>
              </a:rPr>
              <a:t>    Kala </a:t>
            </a:r>
            <a:r>
              <a:rPr lang="en-US" dirty="0" err="1" smtClean="0">
                <a:solidFill>
                  <a:schemeClr val="tx1"/>
                </a:solidFill>
                <a:latin typeface="Times New Roman" pitchFamily="18" charset="0"/>
                <a:cs typeface="Times New Roman" pitchFamily="18" charset="0"/>
              </a:rPr>
              <a:t>patta</a:t>
            </a:r>
            <a:r>
              <a:rPr lang="en-US" dirty="0" smtClean="0">
                <a:solidFill>
                  <a:schemeClr val="tx1"/>
                </a:solidFill>
                <a:latin typeface="Times New Roman" pitchFamily="18" charset="0"/>
                <a:cs typeface="Times New Roman" pitchFamily="18" charset="0"/>
              </a:rPr>
              <a:t> ( Rustica-8, Rustica-9 are grown in </a:t>
            </a:r>
            <a:r>
              <a:rPr lang="en-US" dirty="0" err="1" smtClean="0">
                <a:solidFill>
                  <a:schemeClr val="tx1"/>
                </a:solidFill>
                <a:latin typeface="Times New Roman" pitchFamily="18" charset="0"/>
                <a:cs typeface="Times New Roman" pitchFamily="18" charset="0"/>
              </a:rPr>
              <a:t>Attock</a:t>
            </a:r>
            <a:r>
              <a:rPr lang="en-US" dirty="0" smtClean="0">
                <a:solidFill>
                  <a:schemeClr val="tx1"/>
                </a:solidFill>
                <a:latin typeface="Times New Roman" pitchFamily="18" charset="0"/>
                <a:cs typeface="Times New Roman" pitchFamily="18" charset="0"/>
              </a:rPr>
              <a:t> district of Punjab.</a:t>
            </a:r>
          </a:p>
          <a:p>
            <a:pPr>
              <a:buNone/>
            </a:pPr>
            <a:r>
              <a:rPr lang="en-US" dirty="0" smtClean="0">
                <a:solidFill>
                  <a:schemeClr val="tx1"/>
                </a:solidFill>
                <a:latin typeface="Times New Roman" pitchFamily="18" charset="0"/>
                <a:cs typeface="Times New Roman" pitchFamily="18" charset="0"/>
              </a:rPr>
              <a:t>    SL-85</a:t>
            </a:r>
          </a:p>
          <a:p>
            <a:pPr>
              <a:buNone/>
            </a:pPr>
            <a:r>
              <a:rPr lang="en-US" dirty="0" smtClean="0">
                <a:solidFill>
                  <a:schemeClr val="tx1"/>
                </a:solidFill>
                <a:latin typeface="Times New Roman" pitchFamily="18" charset="0"/>
                <a:cs typeface="Times New Roman" pitchFamily="18" charset="0"/>
              </a:rPr>
              <a:t>2. </a:t>
            </a:r>
            <a:r>
              <a:rPr lang="en-US" dirty="0" smtClean="0">
                <a:solidFill>
                  <a:srgbClr val="C00000"/>
                </a:solidFill>
                <a:latin typeface="Times New Roman" pitchFamily="18" charset="0"/>
                <a:cs typeface="Times New Roman" pitchFamily="18" charset="0"/>
              </a:rPr>
              <a:t>Cigarette Tobacco</a:t>
            </a:r>
            <a:r>
              <a:rPr lang="en-US" dirty="0" smtClean="0">
                <a:solidFill>
                  <a:schemeClr val="tx1"/>
                </a:solidFill>
                <a:latin typeface="Times New Roman" pitchFamily="18" charset="0"/>
                <a:cs typeface="Times New Roman" pitchFamily="18" charset="0"/>
              </a:rPr>
              <a:t>: (</a:t>
            </a:r>
            <a:r>
              <a:rPr lang="en-US" i="1" dirty="0" err="1" smtClean="0">
                <a:solidFill>
                  <a:schemeClr val="tx1"/>
                </a:solidFill>
                <a:latin typeface="Times New Roman" pitchFamily="18" charset="0"/>
                <a:cs typeface="Times New Roman" pitchFamily="18" charset="0"/>
              </a:rPr>
              <a:t>N.tabacum</a:t>
            </a:r>
            <a:r>
              <a:rPr lang="en-US" dirty="0" smtClean="0">
                <a:solidFill>
                  <a:schemeClr val="tx1"/>
                </a:solidFill>
                <a:latin typeface="Times New Roman" pitchFamily="18" charset="0"/>
                <a:cs typeface="Times New Roman" pitchFamily="18" charset="0"/>
              </a:rPr>
              <a:t>)</a:t>
            </a:r>
          </a:p>
          <a:p>
            <a:pPr>
              <a:buNone/>
            </a:pPr>
            <a:r>
              <a:rPr lang="en-US" dirty="0" smtClean="0">
                <a:solidFill>
                  <a:schemeClr val="tx1"/>
                </a:solidFill>
                <a:latin typeface="Times New Roman" pitchFamily="18" charset="0"/>
                <a:cs typeface="Times New Roman" pitchFamily="18" charset="0"/>
              </a:rPr>
              <a:t>    G-28, G-52, G-58, G-78, G-140</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838200"/>
          </a:xfrm>
        </p:spPr>
        <p:txBody>
          <a:bodyPr/>
          <a:lstStyle/>
          <a:p>
            <a:r>
              <a:rPr lang="en-US" dirty="0" smtClean="0">
                <a:solidFill>
                  <a:schemeClr val="tx1"/>
                </a:solidFill>
                <a:latin typeface="Times New Roman" pitchFamily="18" charset="0"/>
                <a:cs typeface="Times New Roman" pitchFamily="18" charset="0"/>
              </a:rPr>
              <a:t>Nursery Sowing</a:t>
            </a:r>
            <a:endParaRPr lang="en-US"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304800" y="984738"/>
            <a:ext cx="8686800" cy="4912825"/>
          </a:xfrm>
        </p:spPr>
        <p:txBody>
          <a:bodyPr/>
          <a:lstStyle/>
          <a:p>
            <a:pPr algn="just">
              <a:buFont typeface="Wingdings" pitchFamily="2" charset="2"/>
              <a:buChar char="Ø"/>
            </a:pPr>
            <a:r>
              <a:rPr lang="en-US" dirty="0" smtClean="0">
                <a:solidFill>
                  <a:schemeClr val="tx1"/>
                </a:solidFill>
                <a:latin typeface="Times New Roman" pitchFamily="18" charset="0"/>
                <a:cs typeface="Times New Roman" pitchFamily="18" charset="0"/>
              </a:rPr>
              <a:t>Tobacco seeds are very small and so are not sown directly in the field but are raised in nursery. Red sandy loam soils are preferred for nursery.</a:t>
            </a:r>
          </a:p>
          <a:p>
            <a:pPr algn="just">
              <a:buFont typeface="Wingdings" pitchFamily="2" charset="2"/>
              <a:buChar char="Ø"/>
            </a:pPr>
            <a:r>
              <a:rPr lang="en-US" dirty="0" smtClean="0">
                <a:solidFill>
                  <a:schemeClr val="tx1"/>
                </a:solidFill>
                <a:latin typeface="Times New Roman" pitchFamily="18" charset="0"/>
                <a:cs typeface="Times New Roman" pitchFamily="18" charset="0"/>
              </a:rPr>
              <a:t>Selected site for nursery requires 4-5 </a:t>
            </a:r>
            <a:r>
              <a:rPr lang="en-US" dirty="0" err="1" smtClean="0">
                <a:solidFill>
                  <a:schemeClr val="tx1"/>
                </a:solidFill>
                <a:latin typeface="Times New Roman" pitchFamily="18" charset="0"/>
                <a:cs typeface="Times New Roman" pitchFamily="18" charset="0"/>
              </a:rPr>
              <a:t>ploughings</a:t>
            </a:r>
            <a:r>
              <a:rPr lang="en-US" dirty="0" smtClean="0">
                <a:solidFill>
                  <a:schemeClr val="tx1"/>
                </a:solidFill>
                <a:latin typeface="Times New Roman" pitchFamily="18" charset="0"/>
                <a:cs typeface="Times New Roman" pitchFamily="18" charset="0"/>
              </a:rPr>
              <a:t> and 1-2 planking and organic manure</a:t>
            </a:r>
          </a:p>
          <a:p>
            <a:pPr algn="just">
              <a:buFont typeface="Wingdings" pitchFamily="2" charset="2"/>
              <a:buChar char="Ø"/>
            </a:pPr>
            <a:r>
              <a:rPr lang="en-US" dirty="0" smtClean="0">
                <a:solidFill>
                  <a:schemeClr val="tx1"/>
                </a:solidFill>
                <a:latin typeface="Times New Roman" pitchFamily="18" charset="0"/>
                <a:cs typeface="Times New Roman" pitchFamily="18" charset="0"/>
              </a:rPr>
              <a:t>Mid October – Mid November is proper time</a:t>
            </a:r>
          </a:p>
          <a:p>
            <a:pPr algn="just">
              <a:buFont typeface="Wingdings" pitchFamily="2" charset="2"/>
              <a:buChar char="Ø"/>
            </a:pPr>
            <a:r>
              <a:rPr lang="en-US" dirty="0" smtClean="0">
                <a:solidFill>
                  <a:schemeClr val="tx1"/>
                </a:solidFill>
                <a:latin typeface="Times New Roman" pitchFamily="18" charset="0"/>
                <a:cs typeface="Times New Roman" pitchFamily="18" charset="0"/>
              </a:rPr>
              <a:t>Seed Rate:    10 – 15 g/acre</a:t>
            </a:r>
          </a:p>
        </p:txBody>
      </p:sp>
      <p:pic>
        <p:nvPicPr>
          <p:cNvPr id="2050" name="Picture 2"/>
          <p:cNvPicPr>
            <a:picLocks noChangeAspect="1" noChangeArrowheads="1"/>
          </p:cNvPicPr>
          <p:nvPr/>
        </p:nvPicPr>
        <p:blipFill>
          <a:blip r:embed="rId2" cstate="print"/>
          <a:srcRect/>
          <a:stretch>
            <a:fillRect/>
          </a:stretch>
        </p:blipFill>
        <p:spPr bwMode="auto">
          <a:xfrm>
            <a:off x="609600" y="4724400"/>
            <a:ext cx="2057400" cy="1828800"/>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3505200" y="4724400"/>
            <a:ext cx="2286000" cy="1828800"/>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6324600" y="4648200"/>
            <a:ext cx="2362200"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686800" cy="838200"/>
          </a:xfrm>
        </p:spPr>
        <p:txBody>
          <a:bodyPr/>
          <a:lstStyle/>
          <a:p>
            <a:r>
              <a:rPr lang="en-US" dirty="0" smtClean="0">
                <a:solidFill>
                  <a:srgbClr val="00B0F0"/>
                </a:solidFill>
                <a:latin typeface="Times New Roman" pitchFamily="18" charset="0"/>
                <a:cs typeface="Times New Roman" pitchFamily="18" charset="0"/>
              </a:rPr>
              <a:t>lANd Preparation</a:t>
            </a:r>
            <a:endParaRPr lang="en-US" dirty="0">
              <a:solidFill>
                <a:srgbClr val="00B0F0"/>
              </a:solidFill>
              <a:latin typeface="Times New Roman" pitchFamily="18" charset="0"/>
              <a:cs typeface="Times New Roman" pitchFamily="18" charset="0"/>
            </a:endParaRPr>
          </a:p>
        </p:txBody>
      </p:sp>
      <p:sp>
        <p:nvSpPr>
          <p:cNvPr id="3" name="Content Placeholder 2"/>
          <p:cNvSpPr>
            <a:spLocks noGrp="1"/>
          </p:cNvSpPr>
          <p:nvPr>
            <p:ph idx="1"/>
          </p:nvPr>
        </p:nvSpPr>
        <p:spPr>
          <a:xfrm>
            <a:off x="228600" y="1554162"/>
            <a:ext cx="8534400" cy="5075238"/>
          </a:xfrm>
        </p:spPr>
        <p:txBody>
          <a:bodyPr>
            <a:normAutofit/>
          </a:bodyPr>
          <a:lstStyle/>
          <a:p>
            <a:pPr algn="just">
              <a:buFont typeface="Wingdings" pitchFamily="2" charset="2"/>
              <a:buChar char="Ø"/>
            </a:pPr>
            <a:r>
              <a:rPr lang="en-US" dirty="0" smtClean="0">
                <a:solidFill>
                  <a:schemeClr val="tx1"/>
                </a:solidFill>
                <a:latin typeface="Times New Roman" pitchFamily="18" charset="0"/>
                <a:cs typeface="Times New Roman" pitchFamily="18" charset="0"/>
              </a:rPr>
              <a:t>A clean and well pulverized seed bed of good </a:t>
            </a:r>
            <a:r>
              <a:rPr lang="en-US" dirty="0" err="1" smtClean="0">
                <a:solidFill>
                  <a:schemeClr val="tx1"/>
                </a:solidFill>
                <a:latin typeface="Times New Roman" pitchFamily="18" charset="0"/>
                <a:cs typeface="Times New Roman" pitchFamily="18" charset="0"/>
              </a:rPr>
              <a:t>tilth</a:t>
            </a:r>
            <a:r>
              <a:rPr lang="en-US" dirty="0" smtClean="0">
                <a:solidFill>
                  <a:schemeClr val="tx1"/>
                </a:solidFill>
                <a:latin typeface="Times New Roman" pitchFamily="18" charset="0"/>
                <a:cs typeface="Times New Roman" pitchFamily="18" charset="0"/>
              </a:rPr>
              <a:t> is needed for transplanting tobacco seedlings. </a:t>
            </a:r>
          </a:p>
          <a:p>
            <a:pPr algn="just">
              <a:buFont typeface="Wingdings" pitchFamily="2" charset="2"/>
              <a:buChar char="Ø"/>
            </a:pPr>
            <a:r>
              <a:rPr lang="en-US" dirty="0" smtClean="0">
                <a:solidFill>
                  <a:schemeClr val="tx1"/>
                </a:solidFill>
                <a:latin typeface="Times New Roman" pitchFamily="18" charset="0"/>
                <a:cs typeface="Times New Roman" pitchFamily="18" charset="0"/>
              </a:rPr>
              <a:t>Land should be well prepared first and by deep </a:t>
            </a:r>
            <a:r>
              <a:rPr lang="en-US" dirty="0" err="1" smtClean="0">
                <a:solidFill>
                  <a:schemeClr val="tx1"/>
                </a:solidFill>
                <a:latin typeface="Times New Roman" pitchFamily="18" charset="0"/>
                <a:cs typeface="Times New Roman" pitchFamily="18" charset="0"/>
              </a:rPr>
              <a:t>ploughing</a:t>
            </a:r>
            <a:r>
              <a:rPr lang="en-US" dirty="0" smtClean="0">
                <a:solidFill>
                  <a:schemeClr val="tx1"/>
                </a:solidFill>
                <a:latin typeface="Times New Roman" pitchFamily="18" charset="0"/>
                <a:cs typeface="Times New Roman" pitchFamily="18" charset="0"/>
              </a:rPr>
              <a:t> with MB-Plough followed by 4-5 </a:t>
            </a:r>
            <a:r>
              <a:rPr lang="en-US" dirty="0" err="1" smtClean="0">
                <a:solidFill>
                  <a:schemeClr val="tx1"/>
                </a:solidFill>
                <a:latin typeface="Times New Roman" pitchFamily="18" charset="0"/>
                <a:cs typeface="Times New Roman" pitchFamily="18" charset="0"/>
              </a:rPr>
              <a:t>ploughings</a:t>
            </a:r>
            <a:r>
              <a:rPr lang="en-US" dirty="0" smtClean="0">
                <a:solidFill>
                  <a:schemeClr val="tx1"/>
                </a:solidFill>
                <a:latin typeface="Times New Roman" pitchFamily="18" charset="0"/>
                <a:cs typeface="Times New Roman" pitchFamily="18" charset="0"/>
              </a:rPr>
              <a:t>. </a:t>
            </a:r>
          </a:p>
          <a:p>
            <a:pPr algn="just">
              <a:buFont typeface="Wingdings" pitchFamily="2" charset="2"/>
              <a:buChar char="Ø"/>
            </a:pPr>
            <a:r>
              <a:rPr lang="en-US" dirty="0" smtClean="0">
                <a:solidFill>
                  <a:schemeClr val="tx1"/>
                </a:solidFill>
                <a:latin typeface="Times New Roman" pitchFamily="18" charset="0"/>
                <a:cs typeface="Times New Roman" pitchFamily="18" charset="0"/>
              </a:rPr>
              <a:t>Each </a:t>
            </a:r>
            <a:r>
              <a:rPr lang="en-US" dirty="0" err="1" smtClean="0">
                <a:solidFill>
                  <a:schemeClr val="tx1"/>
                </a:solidFill>
                <a:latin typeface="Times New Roman" pitchFamily="18" charset="0"/>
                <a:cs typeface="Times New Roman" pitchFamily="18" charset="0"/>
              </a:rPr>
              <a:t>ploughing</a:t>
            </a:r>
            <a:r>
              <a:rPr lang="en-US" dirty="0" smtClean="0">
                <a:solidFill>
                  <a:schemeClr val="tx1"/>
                </a:solidFill>
                <a:latin typeface="Times New Roman" pitchFamily="18" charset="0"/>
                <a:cs typeface="Times New Roman" pitchFamily="18" charset="0"/>
              </a:rPr>
              <a:t> should be followed by planking so that the soil is well pulverized and </a:t>
            </a:r>
            <a:r>
              <a:rPr lang="en-US" dirty="0" err="1" smtClean="0">
                <a:solidFill>
                  <a:schemeClr val="tx1"/>
                </a:solidFill>
                <a:latin typeface="Times New Roman" pitchFamily="18" charset="0"/>
                <a:cs typeface="Times New Roman" pitchFamily="18" charset="0"/>
              </a:rPr>
              <a:t>levelled</a:t>
            </a:r>
            <a:r>
              <a:rPr lang="en-US" dirty="0" smtClean="0">
                <a:solidFill>
                  <a:schemeClr val="tx1"/>
                </a:solidFill>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4114800" cy="838200"/>
          </a:xfrm>
        </p:spPr>
        <p:txBody>
          <a:bodyPr/>
          <a:lstStyle/>
          <a:p>
            <a:r>
              <a:rPr lang="en-US" dirty="0" smtClean="0">
                <a:solidFill>
                  <a:srgbClr val="002060"/>
                </a:solidFill>
                <a:latin typeface="Times New Roman" pitchFamily="18" charset="0"/>
                <a:cs typeface="Times New Roman" pitchFamily="18" charset="0"/>
              </a:rPr>
              <a:t>Transplanting</a:t>
            </a:r>
            <a:endParaRPr lang="en-US" dirty="0">
              <a:solidFill>
                <a:srgbClr val="002060"/>
              </a:solidFill>
              <a:latin typeface="Times New Roman" pitchFamily="18" charset="0"/>
              <a:cs typeface="Times New Roman" pitchFamily="18" charset="0"/>
            </a:endParaRPr>
          </a:p>
        </p:txBody>
      </p:sp>
      <p:sp>
        <p:nvSpPr>
          <p:cNvPr id="3" name="Content Placeholder 2"/>
          <p:cNvSpPr>
            <a:spLocks noGrp="1"/>
          </p:cNvSpPr>
          <p:nvPr>
            <p:ph idx="1"/>
          </p:nvPr>
        </p:nvSpPr>
        <p:spPr>
          <a:xfrm>
            <a:off x="304800" y="1554162"/>
            <a:ext cx="8686800" cy="4999038"/>
          </a:xfrm>
        </p:spPr>
        <p:txBody>
          <a:bodyPr/>
          <a:lstStyle/>
          <a:p>
            <a:pPr algn="just">
              <a:buFont typeface="Wingdings" pitchFamily="2" charset="2"/>
              <a:buChar char="q"/>
            </a:pPr>
            <a:r>
              <a:rPr lang="en-US" dirty="0" smtClean="0">
                <a:solidFill>
                  <a:schemeClr val="tx1"/>
                </a:solidFill>
                <a:latin typeface="Times New Roman" pitchFamily="18" charset="0"/>
                <a:cs typeface="Times New Roman" pitchFamily="18" charset="0"/>
              </a:rPr>
              <a:t>Field for transplanting tobacco seedlings should be well prepared. </a:t>
            </a:r>
          </a:p>
          <a:p>
            <a:pPr algn="just">
              <a:buFont typeface="Wingdings" pitchFamily="2" charset="2"/>
              <a:buChar char="q"/>
            </a:pPr>
            <a:r>
              <a:rPr lang="en-US" dirty="0" smtClean="0">
                <a:solidFill>
                  <a:schemeClr val="tx1"/>
                </a:solidFill>
                <a:latin typeface="Times New Roman" pitchFamily="18" charset="0"/>
                <a:cs typeface="Times New Roman" pitchFamily="18" charset="0"/>
              </a:rPr>
              <a:t>Transplantation should be done at proper time for successful crop production. This process should be done in Late January</a:t>
            </a:r>
            <a:r>
              <a:rPr lang="en-US" b="1" dirty="0" smtClean="0">
                <a:solidFill>
                  <a:schemeClr val="tx1"/>
                </a:solidFill>
                <a:latin typeface="Times New Roman" pitchFamily="18" charset="0"/>
                <a:cs typeface="Times New Roman" pitchFamily="18" charset="0"/>
              </a:rPr>
              <a:t>–</a:t>
            </a:r>
            <a:r>
              <a:rPr lang="en-US" dirty="0" smtClean="0">
                <a:solidFill>
                  <a:schemeClr val="tx1"/>
                </a:solidFill>
                <a:latin typeface="Times New Roman" pitchFamily="18" charset="0"/>
                <a:cs typeface="Times New Roman" pitchFamily="18" charset="0"/>
              </a:rPr>
              <a:t>Early February.</a:t>
            </a:r>
          </a:p>
          <a:p>
            <a:pPr algn="just">
              <a:buFont typeface="Wingdings" pitchFamily="2" charset="2"/>
              <a:buChar char="q"/>
            </a:pPr>
            <a:r>
              <a:rPr lang="en-US" dirty="0" smtClean="0">
                <a:solidFill>
                  <a:schemeClr val="tx1"/>
                </a:solidFill>
                <a:latin typeface="Times New Roman" pitchFamily="18" charset="0"/>
                <a:cs typeface="Times New Roman" pitchFamily="18" charset="0"/>
              </a:rPr>
              <a:t>4-5 inches seedlings (5-6 Leaves) are ready for transplanting.</a:t>
            </a:r>
          </a:p>
          <a:p>
            <a:pPr>
              <a:buFont typeface="Wingdings" pitchFamily="2" charset="2"/>
              <a:buChar char="q"/>
            </a:pP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4572000" cy="838200"/>
          </a:xfrm>
        </p:spPr>
        <p:txBody>
          <a:bodyPr/>
          <a:lstStyle/>
          <a:p>
            <a:r>
              <a:rPr lang="en-US" dirty="0" smtClean="0">
                <a:solidFill>
                  <a:srgbClr val="00B0F0"/>
                </a:solidFill>
                <a:latin typeface="Times New Roman" pitchFamily="18" charset="0"/>
                <a:cs typeface="Times New Roman" pitchFamily="18" charset="0"/>
              </a:rPr>
              <a:t>Sowing Method</a:t>
            </a:r>
            <a:endParaRPr lang="en-US" dirty="0">
              <a:solidFill>
                <a:srgbClr val="00B0F0"/>
              </a:solidFill>
              <a:latin typeface="Times New Roman" pitchFamily="18" charset="0"/>
              <a:cs typeface="Times New Roman" pitchFamily="18" charset="0"/>
            </a:endParaRPr>
          </a:p>
        </p:txBody>
      </p:sp>
      <p:sp>
        <p:nvSpPr>
          <p:cNvPr id="3" name="Content Placeholder 2"/>
          <p:cNvSpPr>
            <a:spLocks noGrp="1"/>
          </p:cNvSpPr>
          <p:nvPr>
            <p:ph idx="1"/>
          </p:nvPr>
        </p:nvSpPr>
        <p:spPr>
          <a:xfrm>
            <a:off x="304800" y="1554162"/>
            <a:ext cx="8686800" cy="5075238"/>
          </a:xfrm>
        </p:spPr>
        <p:txBody>
          <a:bodyPr/>
          <a:lstStyle/>
          <a:p>
            <a:pPr>
              <a:buFont typeface="Wingdings" pitchFamily="2" charset="2"/>
              <a:buChar char="q"/>
            </a:pPr>
            <a:r>
              <a:rPr lang="en-US" dirty="0" smtClean="0">
                <a:solidFill>
                  <a:schemeClr val="tx1"/>
                </a:solidFill>
                <a:latin typeface="Times New Roman" pitchFamily="18" charset="0"/>
                <a:cs typeface="Times New Roman" pitchFamily="18" charset="0"/>
              </a:rPr>
              <a:t>Flat Sowing</a:t>
            </a:r>
          </a:p>
          <a:p>
            <a:pPr>
              <a:buFont typeface="Wingdings" pitchFamily="2" charset="2"/>
              <a:buChar char="q"/>
            </a:pPr>
            <a:r>
              <a:rPr lang="en-US" dirty="0" smtClean="0">
                <a:solidFill>
                  <a:schemeClr val="tx1"/>
                </a:solidFill>
                <a:latin typeface="Times New Roman" pitchFamily="18" charset="0"/>
                <a:cs typeface="Times New Roman" pitchFamily="18" charset="0"/>
              </a:rPr>
              <a:t>Ridge Sowing</a:t>
            </a:r>
          </a:p>
          <a:p>
            <a:pPr>
              <a:buFont typeface="Wingdings" pitchFamily="2" charset="2"/>
              <a:buChar char="q"/>
            </a:pPr>
            <a:r>
              <a:rPr lang="en-US" dirty="0" smtClean="0">
                <a:solidFill>
                  <a:schemeClr val="tx1"/>
                </a:solidFill>
                <a:latin typeface="Times New Roman" pitchFamily="18" charset="0"/>
                <a:cs typeface="Times New Roman" pitchFamily="18" charset="0"/>
              </a:rPr>
              <a:t>For cigarette tobacco: R x R =  100 cm</a:t>
            </a:r>
          </a:p>
          <a:p>
            <a:pPr marL="0" indent="0">
              <a:buNone/>
            </a:pPr>
            <a:r>
              <a:rPr lang="en-US" dirty="0" smtClean="0">
                <a:solidFill>
                  <a:schemeClr val="tx1"/>
                </a:solidFill>
                <a:latin typeface="Times New Roman" pitchFamily="18" charset="0"/>
                <a:cs typeface="Times New Roman" pitchFamily="18" charset="0"/>
              </a:rPr>
              <a:t>                                       P x P  =  50 cm</a:t>
            </a:r>
          </a:p>
          <a:p>
            <a:pPr>
              <a:buFont typeface="Wingdings" pitchFamily="2" charset="2"/>
              <a:buChar char="q"/>
            </a:pPr>
            <a:r>
              <a:rPr lang="en-US" dirty="0" smtClean="0">
                <a:solidFill>
                  <a:schemeClr val="tx1"/>
                </a:solidFill>
                <a:latin typeface="Times New Roman" pitchFamily="18" charset="0"/>
                <a:cs typeface="Times New Roman" pitchFamily="18" charset="0"/>
              </a:rPr>
              <a:t>For </a:t>
            </a:r>
            <a:r>
              <a:rPr lang="en-US" dirty="0" err="1" smtClean="0">
                <a:solidFill>
                  <a:schemeClr val="tx1"/>
                </a:solidFill>
                <a:latin typeface="Times New Roman" pitchFamily="18" charset="0"/>
                <a:cs typeface="Times New Roman" pitchFamily="18" charset="0"/>
              </a:rPr>
              <a:t>hukka</a:t>
            </a:r>
            <a:r>
              <a:rPr lang="en-US" dirty="0" smtClean="0">
                <a:solidFill>
                  <a:schemeClr val="tx1"/>
                </a:solidFill>
                <a:latin typeface="Times New Roman" pitchFamily="18" charset="0"/>
                <a:cs typeface="Times New Roman" pitchFamily="18" charset="0"/>
              </a:rPr>
              <a:t> tobacco:     R x R =  75 cm</a:t>
            </a:r>
          </a:p>
          <a:p>
            <a:pPr marL="0" indent="0">
              <a:buNone/>
            </a:pPr>
            <a:r>
              <a:rPr lang="en-US" dirty="0" smtClean="0">
                <a:solidFill>
                  <a:schemeClr val="tx1"/>
                </a:solidFill>
                <a:latin typeface="Times New Roman" pitchFamily="18" charset="0"/>
                <a:cs typeface="Times New Roman" pitchFamily="18" charset="0"/>
              </a:rPr>
              <a:t>                                       P x P  =  30 cm</a:t>
            </a:r>
          </a:p>
          <a:p>
            <a:pPr>
              <a:buFont typeface="Wingdings" pitchFamily="2" charset="2"/>
              <a:buChar char="q"/>
            </a:pPr>
            <a:r>
              <a:rPr lang="en-US" dirty="0" smtClean="0">
                <a:solidFill>
                  <a:schemeClr val="tx1"/>
                </a:solidFill>
                <a:latin typeface="Times New Roman" pitchFamily="18" charset="0"/>
                <a:cs typeface="Times New Roman" pitchFamily="18" charset="0"/>
              </a:rPr>
              <a:t>3- 4 </a:t>
            </a:r>
            <a:r>
              <a:rPr lang="en-US" dirty="0" err="1" smtClean="0">
                <a:solidFill>
                  <a:schemeClr val="tx1"/>
                </a:solidFill>
                <a:latin typeface="Times New Roman" pitchFamily="18" charset="0"/>
                <a:cs typeface="Times New Roman" pitchFamily="18" charset="0"/>
              </a:rPr>
              <a:t>hoeings</a:t>
            </a:r>
            <a:r>
              <a:rPr lang="en-US" dirty="0" smtClean="0">
                <a:solidFill>
                  <a:schemeClr val="tx1"/>
                </a:solidFill>
                <a:latin typeface="Times New Roman" pitchFamily="18" charset="0"/>
                <a:cs typeface="Times New Roman" pitchFamily="18" charset="0"/>
              </a:rPr>
              <a:t> </a:t>
            </a:r>
          </a:p>
          <a:p>
            <a:pPr>
              <a:buNone/>
            </a:pPr>
            <a:endParaRPr lang="en-US"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673" y="381000"/>
            <a:ext cx="2819400" cy="838200"/>
          </a:xfrm>
        </p:spPr>
        <p:txBody>
          <a:bodyPr/>
          <a:lstStyle/>
          <a:p>
            <a:r>
              <a:rPr lang="en-US" dirty="0" smtClean="0">
                <a:solidFill>
                  <a:schemeClr val="tx1"/>
                </a:solidFill>
                <a:latin typeface="Times New Roman" pitchFamily="18" charset="0"/>
                <a:cs typeface="Times New Roman" pitchFamily="18" charset="0"/>
              </a:rPr>
              <a:t>Irrigation</a:t>
            </a:r>
            <a:endParaRPr lang="en-US"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304800" y="1554162"/>
            <a:ext cx="8686800" cy="808038"/>
          </a:xfrm>
        </p:spPr>
        <p:txBody>
          <a:bodyPr/>
          <a:lstStyle/>
          <a:p>
            <a:pPr>
              <a:buFont typeface="Wingdings" pitchFamily="2" charset="2"/>
              <a:buChar char="Ø"/>
            </a:pPr>
            <a:r>
              <a:rPr lang="en-US" dirty="0" smtClean="0">
                <a:solidFill>
                  <a:srgbClr val="C00000"/>
                </a:solidFill>
                <a:latin typeface="Times New Roman" pitchFamily="18" charset="0"/>
                <a:cs typeface="Times New Roman" pitchFamily="18" charset="0"/>
              </a:rPr>
              <a:t>10–12</a:t>
            </a:r>
            <a:r>
              <a:rPr lang="en-US" dirty="0" smtClean="0">
                <a:solidFill>
                  <a:schemeClr val="tx1"/>
                </a:solidFill>
                <a:latin typeface="Times New Roman" pitchFamily="18" charset="0"/>
                <a:cs typeface="Times New Roman" pitchFamily="18" charset="0"/>
              </a:rPr>
              <a:t> Irrigations Required at 7-10 days intervals.</a:t>
            </a:r>
          </a:p>
          <a:p>
            <a:pPr>
              <a:buFont typeface="Wingdings" pitchFamily="2" charset="2"/>
              <a:buChar char="Ø"/>
            </a:pPr>
            <a:endParaRPr lang="en-US" dirty="0">
              <a:solidFill>
                <a:schemeClr val="tx1"/>
              </a:solidFill>
              <a:latin typeface="Times New Roman" pitchFamily="18" charset="0"/>
              <a:cs typeface="Times New Roman" pitchFamily="18" charset="0"/>
            </a:endParaRPr>
          </a:p>
          <a:p>
            <a:pPr marL="0" indent="0">
              <a:buNone/>
            </a:pPr>
            <a:endParaRPr lang="en-US" dirty="0" smtClean="0">
              <a:solidFill>
                <a:schemeClr val="tx1"/>
              </a:solidFill>
              <a:latin typeface="Times New Roman" pitchFamily="18" charset="0"/>
              <a:cs typeface="Times New Roman" pitchFamily="18" charset="0"/>
            </a:endParaRPr>
          </a:p>
          <a:p>
            <a:pPr>
              <a:buFont typeface="Wingdings" pitchFamily="2" charset="2"/>
              <a:buChar char="Ø"/>
            </a:pPr>
            <a:endParaRPr lang="en-US" dirty="0">
              <a:solidFill>
                <a:schemeClr val="tx1"/>
              </a:solidFill>
              <a:latin typeface="Times New Roman" pitchFamily="18" charset="0"/>
              <a:cs typeface="Times New Roman" pitchFamily="18" charset="0"/>
            </a:endParaRPr>
          </a:p>
          <a:p>
            <a:pPr>
              <a:buFont typeface="Wingdings" pitchFamily="2" charset="2"/>
              <a:buChar char="Ø"/>
            </a:pPr>
            <a:endParaRPr lang="en-US" dirty="0" smtClean="0">
              <a:solidFill>
                <a:schemeClr val="tx1"/>
              </a:solidFill>
              <a:latin typeface="Times New Roman" pitchFamily="18" charset="0"/>
              <a:cs typeface="Times New Roman" pitchFamily="18" charset="0"/>
            </a:endParaRPr>
          </a:p>
          <a:p>
            <a:pPr>
              <a:buNone/>
            </a:pPr>
            <a:endParaRPr lang="en-US" dirty="0"/>
          </a:p>
        </p:txBody>
      </p:sp>
      <p:sp>
        <p:nvSpPr>
          <p:cNvPr id="5" name="Rectangle 4"/>
          <p:cNvSpPr/>
          <p:nvPr/>
        </p:nvSpPr>
        <p:spPr>
          <a:xfrm>
            <a:off x="228600" y="2518350"/>
            <a:ext cx="8610600" cy="4339650"/>
          </a:xfrm>
          <a:prstGeom prst="rect">
            <a:avLst/>
          </a:prstGeom>
        </p:spPr>
        <p:txBody>
          <a:bodyPr wrap="square">
            <a:spAutoFit/>
          </a:bodyPr>
          <a:lstStyle/>
          <a:p>
            <a:pPr marL="457200" indent="-457200" algn="just">
              <a:buFont typeface="Wingdings" pitchFamily="2" charset="2"/>
              <a:buChar char="Ø"/>
            </a:pPr>
            <a:r>
              <a:rPr lang="en-US" sz="2800" dirty="0" smtClean="0">
                <a:latin typeface="Times New Roman" pitchFamily="18" charset="0"/>
                <a:cs typeface="Times New Roman" pitchFamily="18" charset="0"/>
              </a:rPr>
              <a:t>After planting, the crop does not require much water for the first 4-6 weeks as it is small. </a:t>
            </a:r>
          </a:p>
          <a:p>
            <a:pPr marL="457200" indent="-457200" algn="just">
              <a:buFont typeface="Wingdings" pitchFamily="2" charset="2"/>
              <a:buChar char="Ø"/>
            </a:pPr>
            <a:r>
              <a:rPr lang="en-US" sz="2800" dirty="0" smtClean="0">
                <a:latin typeface="Times New Roman" pitchFamily="18" charset="0"/>
                <a:cs typeface="Times New Roman" pitchFamily="18" charset="0"/>
              </a:rPr>
              <a:t>The crop is usually water stressed during this time to develop a large root system. After this, crop grows rapidly and it is important that water is not lacking. </a:t>
            </a:r>
          </a:p>
          <a:p>
            <a:pPr marL="457200" indent="-457200" algn="just">
              <a:buFont typeface="Wingdings" pitchFamily="2" charset="2"/>
              <a:buChar char="Ø"/>
            </a:pPr>
            <a:r>
              <a:rPr lang="en-US" sz="2800" dirty="0">
                <a:latin typeface="Times New Roman" pitchFamily="18" charset="0"/>
                <a:cs typeface="Times New Roman" pitchFamily="18" charset="0"/>
              </a:rPr>
              <a:t>I</a:t>
            </a:r>
            <a:r>
              <a:rPr lang="en-US" sz="2800" dirty="0" smtClean="0">
                <a:latin typeface="Times New Roman" pitchFamily="18" charset="0"/>
                <a:cs typeface="Times New Roman" pitchFamily="18" charset="0"/>
              </a:rPr>
              <a:t>rrigation depends on the seasonal conditions and soil type. After topping, harvesting begins and the irrigation requirement of the crop is reduced due to reduced leaf area as leaves are harvested.</a:t>
            </a:r>
          </a:p>
          <a:p>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7239000" cy="838200"/>
          </a:xfrm>
        </p:spPr>
        <p:txBody>
          <a:bodyPr/>
          <a:lstStyle/>
          <a:p>
            <a:r>
              <a:rPr lang="en-US" dirty="0" smtClean="0">
                <a:solidFill>
                  <a:srgbClr val="002060"/>
                </a:solidFill>
                <a:latin typeface="Times New Roman" pitchFamily="18" charset="0"/>
                <a:cs typeface="Times New Roman" pitchFamily="18" charset="0"/>
              </a:rPr>
              <a:t>Plant Protection measures</a:t>
            </a:r>
            <a:endParaRPr lang="en-US" dirty="0">
              <a:solidFill>
                <a:srgbClr val="002060"/>
              </a:solidFill>
            </a:endParaRPr>
          </a:p>
        </p:txBody>
      </p:sp>
      <p:sp>
        <p:nvSpPr>
          <p:cNvPr id="3" name="Content Placeholder 2"/>
          <p:cNvSpPr>
            <a:spLocks noGrp="1"/>
          </p:cNvSpPr>
          <p:nvPr>
            <p:ph idx="1"/>
          </p:nvPr>
        </p:nvSpPr>
        <p:spPr>
          <a:xfrm>
            <a:off x="304800" y="1554162"/>
            <a:ext cx="8686800" cy="4999038"/>
          </a:xfrm>
        </p:spPr>
        <p:txBody>
          <a:bodyPr>
            <a:normAutofit fontScale="92500"/>
          </a:bodyPr>
          <a:lstStyle/>
          <a:p>
            <a:pPr algn="just">
              <a:buFont typeface="Wingdings" pitchFamily="2" charset="2"/>
              <a:buChar char="Ø"/>
            </a:pPr>
            <a:r>
              <a:rPr lang="en-US" b="1" dirty="0" smtClean="0">
                <a:solidFill>
                  <a:srgbClr val="FF0000"/>
                </a:solidFill>
                <a:latin typeface="Times New Roman" pitchFamily="18" charset="0"/>
                <a:cs typeface="Times New Roman" pitchFamily="18" charset="0"/>
              </a:rPr>
              <a:t>Cutworm</a:t>
            </a:r>
            <a:r>
              <a:rPr lang="en-US" b="1" dirty="0" smtClean="0">
                <a:solidFill>
                  <a:schemeClr val="tx1"/>
                </a:solidFill>
                <a:latin typeface="Times New Roman" pitchFamily="18" charset="0"/>
                <a:cs typeface="Times New Roman" pitchFamily="18" charset="0"/>
              </a:rPr>
              <a:t>, </a:t>
            </a:r>
            <a:r>
              <a:rPr lang="en-US" b="1" dirty="0" smtClean="0">
                <a:solidFill>
                  <a:srgbClr val="7030A0"/>
                </a:solidFill>
                <a:latin typeface="Times New Roman" pitchFamily="18" charset="0"/>
                <a:cs typeface="Times New Roman" pitchFamily="18" charset="0"/>
              </a:rPr>
              <a:t>budworm</a:t>
            </a:r>
            <a:r>
              <a:rPr lang="en-US" dirty="0" smtClean="0">
                <a:solidFill>
                  <a:schemeClr val="tx1"/>
                </a:solidFill>
                <a:latin typeface="Times New Roman" pitchFamily="18" charset="0"/>
                <a:cs typeface="Times New Roman" pitchFamily="18" charset="0"/>
              </a:rPr>
              <a:t> and </a:t>
            </a:r>
            <a:r>
              <a:rPr lang="en-US" b="1" dirty="0" smtClean="0">
                <a:solidFill>
                  <a:srgbClr val="00B050"/>
                </a:solidFill>
                <a:latin typeface="Times New Roman" pitchFamily="18" charset="0"/>
                <a:cs typeface="Times New Roman" pitchFamily="18" charset="0"/>
              </a:rPr>
              <a:t>aphids</a:t>
            </a:r>
            <a:r>
              <a:rPr lang="en-US" dirty="0" smtClean="0">
                <a:solidFill>
                  <a:schemeClr val="tx1"/>
                </a:solidFill>
                <a:latin typeface="Times New Roman" pitchFamily="18" charset="0"/>
                <a:cs typeface="Times New Roman" pitchFamily="18" charset="0"/>
              </a:rPr>
              <a:t> are common insect-pests of tobacco. Any appropriate insecticide can control them </a:t>
            </a:r>
            <a:r>
              <a:rPr lang="en-US" dirty="0" err="1" smtClean="0">
                <a:solidFill>
                  <a:schemeClr val="tx1"/>
                </a:solidFill>
                <a:latin typeface="Times New Roman" pitchFamily="18" charset="0"/>
                <a:cs typeface="Times New Roman" pitchFamily="18" charset="0"/>
              </a:rPr>
              <a:t>i</a:t>
            </a:r>
            <a:r>
              <a:rPr lang="en-US" dirty="0" smtClean="0">
                <a:solidFill>
                  <a:schemeClr val="tx1"/>
                </a:solidFill>
                <a:latin typeface="Times New Roman" pitchFamily="18" charset="0"/>
                <a:cs typeface="Times New Roman" pitchFamily="18" charset="0"/>
              </a:rPr>
              <a:t>-e </a:t>
            </a:r>
            <a:r>
              <a:rPr lang="en-US" dirty="0" err="1" smtClean="0">
                <a:solidFill>
                  <a:schemeClr val="tx1"/>
                </a:solidFill>
                <a:latin typeface="Times New Roman" pitchFamily="18" charset="0"/>
                <a:cs typeface="Times New Roman" pitchFamily="18" charset="0"/>
              </a:rPr>
              <a:t>Thiodon</a:t>
            </a:r>
            <a:r>
              <a:rPr lang="en-US" dirty="0" smtClean="0">
                <a:solidFill>
                  <a:schemeClr val="tx1"/>
                </a:solidFill>
                <a:latin typeface="Times New Roman" pitchFamily="18" charset="0"/>
                <a:cs typeface="Times New Roman" pitchFamily="18" charset="0"/>
              </a:rPr>
              <a:t> 35 EC, </a:t>
            </a:r>
            <a:r>
              <a:rPr lang="en-US" dirty="0" err="1" smtClean="0">
                <a:solidFill>
                  <a:schemeClr val="tx1"/>
                </a:solidFill>
                <a:latin typeface="Times New Roman" pitchFamily="18" charset="0"/>
                <a:cs typeface="Times New Roman" pitchFamily="18" charset="0"/>
              </a:rPr>
              <a:t>Larsanban</a:t>
            </a:r>
            <a:r>
              <a:rPr lang="en-US" dirty="0" smtClean="0">
                <a:solidFill>
                  <a:schemeClr val="tx1"/>
                </a:solidFill>
                <a:latin typeface="Times New Roman" pitchFamily="18" charset="0"/>
                <a:cs typeface="Times New Roman" pitchFamily="18" charset="0"/>
              </a:rPr>
              <a:t> 40 EC, </a:t>
            </a:r>
            <a:r>
              <a:rPr lang="en-US" dirty="0" err="1" smtClean="0">
                <a:solidFill>
                  <a:schemeClr val="tx1"/>
                </a:solidFill>
                <a:latin typeface="Times New Roman" pitchFamily="18" charset="0"/>
                <a:cs typeface="Times New Roman" pitchFamily="18" charset="0"/>
              </a:rPr>
              <a:t>Birllan</a:t>
            </a:r>
            <a:r>
              <a:rPr lang="en-US" dirty="0" smtClean="0">
                <a:solidFill>
                  <a:schemeClr val="tx1"/>
                </a:solidFill>
                <a:latin typeface="Times New Roman" pitchFamily="18" charset="0"/>
                <a:cs typeface="Times New Roman" pitchFamily="18" charset="0"/>
              </a:rPr>
              <a:t> 10G and </a:t>
            </a:r>
            <a:r>
              <a:rPr lang="en-US" dirty="0" err="1" smtClean="0">
                <a:solidFill>
                  <a:schemeClr val="tx1"/>
                </a:solidFill>
                <a:latin typeface="Times New Roman" pitchFamily="18" charset="0"/>
                <a:cs typeface="Times New Roman" pitchFamily="18" charset="0"/>
              </a:rPr>
              <a:t>Dimecron</a:t>
            </a:r>
            <a:r>
              <a:rPr lang="en-US" dirty="0" smtClean="0">
                <a:solidFill>
                  <a:schemeClr val="tx1"/>
                </a:solidFill>
                <a:latin typeface="Times New Roman" pitchFamily="18" charset="0"/>
                <a:cs typeface="Times New Roman" pitchFamily="18" charset="0"/>
              </a:rPr>
              <a:t> 100 EC</a:t>
            </a:r>
          </a:p>
          <a:p>
            <a:pPr algn="just">
              <a:buFont typeface="Wingdings" pitchFamily="2" charset="2"/>
              <a:buChar char="Ø"/>
            </a:pPr>
            <a:r>
              <a:rPr lang="en-US" b="1" dirty="0" smtClean="0">
                <a:solidFill>
                  <a:schemeClr val="tx1"/>
                </a:solidFill>
                <a:latin typeface="Times New Roman" pitchFamily="18" charset="0"/>
                <a:cs typeface="Times New Roman" pitchFamily="18" charset="0"/>
              </a:rPr>
              <a:t>Diseases</a:t>
            </a:r>
            <a:r>
              <a:rPr lang="en-US" dirty="0" smtClean="0">
                <a:solidFill>
                  <a:schemeClr val="tx1"/>
                </a:solidFill>
                <a:latin typeface="Times New Roman" pitchFamily="18" charset="0"/>
                <a:cs typeface="Times New Roman" pitchFamily="18" charset="0"/>
              </a:rPr>
              <a:t> such as black shank, root knot nematodes and tobacco mosaic virus may attack crop. </a:t>
            </a:r>
          </a:p>
          <a:p>
            <a:pPr algn="just">
              <a:buFont typeface="Wingdings" pitchFamily="2" charset="2"/>
              <a:buChar char="Ø"/>
            </a:pPr>
            <a:r>
              <a:rPr lang="en-US" dirty="0">
                <a:solidFill>
                  <a:schemeClr val="tx1"/>
                </a:solidFill>
                <a:latin typeface="Times New Roman" pitchFamily="18" charset="0"/>
                <a:cs typeface="Times New Roman" pitchFamily="18" charset="0"/>
              </a:rPr>
              <a:t>P</a:t>
            </a:r>
            <a:r>
              <a:rPr lang="en-US" dirty="0" smtClean="0">
                <a:solidFill>
                  <a:schemeClr val="tx1"/>
                </a:solidFill>
                <a:latin typeface="Times New Roman" pitchFamily="18" charset="0"/>
                <a:cs typeface="Times New Roman" pitchFamily="18" charset="0"/>
              </a:rPr>
              <a:t>reventive measures such as crop rotation, sanitation and selection of resistant cultivars.  </a:t>
            </a:r>
          </a:p>
          <a:p>
            <a:pPr algn="just">
              <a:buFont typeface="Wingdings" pitchFamily="2" charset="2"/>
              <a:buChar char="Ø"/>
            </a:pPr>
            <a:r>
              <a:rPr lang="en-US" dirty="0" smtClean="0">
                <a:solidFill>
                  <a:schemeClr val="tx1"/>
                </a:solidFill>
                <a:latin typeface="Times New Roman" pitchFamily="18" charset="0"/>
                <a:cs typeface="Times New Roman" pitchFamily="18" charset="0"/>
              </a:rPr>
              <a:t>Chemicals such as </a:t>
            </a:r>
            <a:r>
              <a:rPr lang="en-US" dirty="0" err="1" smtClean="0">
                <a:solidFill>
                  <a:schemeClr val="tx1"/>
                </a:solidFill>
                <a:latin typeface="Times New Roman" pitchFamily="18" charset="0"/>
                <a:cs typeface="Times New Roman" pitchFamily="18" charset="0"/>
              </a:rPr>
              <a:t>Disyston</a:t>
            </a:r>
            <a:r>
              <a:rPr lang="en-US" dirty="0" smtClean="0">
                <a:solidFill>
                  <a:schemeClr val="tx1"/>
                </a:solidFill>
                <a:latin typeface="Times New Roman" pitchFamily="18" charset="0"/>
                <a:cs typeface="Times New Roman" pitchFamily="18" charset="0"/>
              </a:rPr>
              <a:t> 10 G and </a:t>
            </a:r>
            <a:r>
              <a:rPr lang="en-US" dirty="0" err="1" smtClean="0">
                <a:solidFill>
                  <a:schemeClr val="tx1"/>
                </a:solidFill>
                <a:latin typeface="Times New Roman" pitchFamily="18" charset="0"/>
                <a:cs typeface="Times New Roman" pitchFamily="18" charset="0"/>
              </a:rPr>
              <a:t>Nemacur</a:t>
            </a:r>
            <a:r>
              <a:rPr lang="en-US" dirty="0" smtClean="0">
                <a:solidFill>
                  <a:schemeClr val="tx1"/>
                </a:solidFill>
                <a:latin typeface="Times New Roman" pitchFamily="18" charset="0"/>
                <a:cs typeface="Times New Roman" pitchFamily="18" charset="0"/>
              </a:rPr>
              <a:t> 10-G can be used.</a:t>
            </a:r>
            <a:endParaRPr lang="en-US"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609600" y="457200"/>
            <a:ext cx="2819400" cy="1609725"/>
          </a:xfrm>
          <a:prstGeom prst="rect">
            <a:avLst/>
          </a:prstGeom>
          <a:noFill/>
          <a:ln w="9525">
            <a:noFill/>
            <a:miter lim="800000"/>
            <a:headEnd/>
            <a:tailEnd/>
          </a:ln>
        </p:spPr>
      </p:pic>
      <p:pic>
        <p:nvPicPr>
          <p:cNvPr id="7172" name="Picture 4"/>
          <p:cNvPicPr>
            <a:picLocks noChangeAspect="1" noChangeArrowheads="1"/>
          </p:cNvPicPr>
          <p:nvPr/>
        </p:nvPicPr>
        <p:blipFill>
          <a:blip r:embed="rId3" cstate="print"/>
          <a:srcRect/>
          <a:stretch>
            <a:fillRect/>
          </a:stretch>
        </p:blipFill>
        <p:spPr bwMode="auto">
          <a:xfrm>
            <a:off x="609600" y="2590800"/>
            <a:ext cx="2714625" cy="1628775"/>
          </a:xfrm>
          <a:prstGeom prst="rect">
            <a:avLst/>
          </a:prstGeom>
          <a:noFill/>
          <a:ln w="9525">
            <a:noFill/>
            <a:miter lim="800000"/>
            <a:headEnd/>
            <a:tailEnd/>
          </a:ln>
        </p:spPr>
      </p:pic>
      <p:pic>
        <p:nvPicPr>
          <p:cNvPr id="7174" name="Picture 6"/>
          <p:cNvPicPr>
            <a:picLocks noChangeAspect="1" noChangeArrowheads="1"/>
          </p:cNvPicPr>
          <p:nvPr/>
        </p:nvPicPr>
        <p:blipFill>
          <a:blip r:embed="rId4" cstate="print"/>
          <a:srcRect/>
          <a:stretch>
            <a:fillRect/>
          </a:stretch>
        </p:blipFill>
        <p:spPr bwMode="auto">
          <a:xfrm>
            <a:off x="762000" y="4648200"/>
            <a:ext cx="2581275" cy="1771650"/>
          </a:xfrm>
          <a:prstGeom prst="rect">
            <a:avLst/>
          </a:prstGeom>
          <a:noFill/>
          <a:ln w="9525">
            <a:noFill/>
            <a:miter lim="800000"/>
            <a:headEnd/>
            <a:tailEnd/>
          </a:ln>
        </p:spPr>
      </p:pic>
      <p:sp>
        <p:nvSpPr>
          <p:cNvPr id="8" name="Rectangle 7"/>
          <p:cNvSpPr/>
          <p:nvPr/>
        </p:nvSpPr>
        <p:spPr>
          <a:xfrm>
            <a:off x="4648200" y="838200"/>
            <a:ext cx="2031325" cy="584775"/>
          </a:xfrm>
          <a:prstGeom prst="rect">
            <a:avLst/>
          </a:prstGeom>
        </p:spPr>
        <p:txBody>
          <a:bodyPr wrap="none">
            <a:spAutoFit/>
          </a:bodyPr>
          <a:lstStyle/>
          <a:p>
            <a:r>
              <a:rPr lang="en-US" sz="3200" b="1" dirty="0" smtClean="0">
                <a:latin typeface="Times New Roman" pitchFamily="18" charset="0"/>
                <a:cs typeface="Times New Roman" pitchFamily="18" charset="0"/>
              </a:rPr>
              <a:t>Cutworms</a:t>
            </a:r>
            <a:endParaRPr lang="en-US" sz="3200" b="1" dirty="0">
              <a:latin typeface="Times New Roman" pitchFamily="18" charset="0"/>
              <a:cs typeface="Times New Roman" pitchFamily="18" charset="0"/>
            </a:endParaRPr>
          </a:p>
        </p:txBody>
      </p:sp>
      <p:sp>
        <p:nvSpPr>
          <p:cNvPr id="9" name="Rectangle 8"/>
          <p:cNvSpPr/>
          <p:nvPr/>
        </p:nvSpPr>
        <p:spPr>
          <a:xfrm>
            <a:off x="4800600" y="3124200"/>
            <a:ext cx="1435123" cy="646331"/>
          </a:xfrm>
          <a:prstGeom prst="rect">
            <a:avLst/>
          </a:prstGeom>
        </p:spPr>
        <p:txBody>
          <a:bodyPr wrap="square">
            <a:spAutoFit/>
          </a:bodyPr>
          <a:lstStyle/>
          <a:p>
            <a:r>
              <a:rPr lang="en-US" sz="3600" b="1" dirty="0" smtClean="0">
                <a:latin typeface="Times New Roman" pitchFamily="18" charset="0"/>
                <a:cs typeface="Times New Roman" pitchFamily="18" charset="0"/>
              </a:rPr>
              <a:t>Aphid</a:t>
            </a:r>
            <a:endParaRPr lang="en-US" sz="3600" b="1" dirty="0">
              <a:latin typeface="Times New Roman" pitchFamily="18" charset="0"/>
              <a:cs typeface="Times New Roman" pitchFamily="18" charset="0"/>
            </a:endParaRPr>
          </a:p>
        </p:txBody>
      </p:sp>
      <p:sp>
        <p:nvSpPr>
          <p:cNvPr id="10" name="Rectangle 9"/>
          <p:cNvSpPr/>
          <p:nvPr/>
        </p:nvSpPr>
        <p:spPr>
          <a:xfrm>
            <a:off x="4648200" y="5562600"/>
            <a:ext cx="2184495" cy="646331"/>
          </a:xfrm>
          <a:prstGeom prst="rect">
            <a:avLst/>
          </a:prstGeom>
        </p:spPr>
        <p:txBody>
          <a:bodyPr wrap="square">
            <a:spAutoFit/>
          </a:bodyPr>
          <a:lstStyle/>
          <a:p>
            <a:r>
              <a:rPr lang="en-US" sz="3600" b="1" dirty="0" smtClean="0">
                <a:latin typeface="Times New Roman" pitchFamily="18" charset="0"/>
                <a:cs typeface="Times New Roman" pitchFamily="18" charset="0"/>
              </a:rPr>
              <a:t>Budworm</a:t>
            </a:r>
            <a:endParaRPr lang="en-US" sz="36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838200"/>
          </a:xfrm>
        </p:spPr>
        <p:txBody>
          <a:bodyPr/>
          <a:lstStyle/>
          <a:p>
            <a:r>
              <a:rPr lang="en-US" b="1" dirty="0" smtClean="0">
                <a:solidFill>
                  <a:srgbClr val="008000"/>
                </a:solidFill>
                <a:latin typeface="Times New Roman" pitchFamily="18" charset="0"/>
                <a:cs typeface="Times New Roman" pitchFamily="18" charset="0"/>
              </a:rPr>
              <a:t>Topping And Desuckering</a:t>
            </a:r>
            <a:endParaRPr lang="en-US" b="1" dirty="0">
              <a:solidFill>
                <a:srgbClr val="008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066800"/>
            <a:ext cx="8991600" cy="5791200"/>
          </a:xfrm>
        </p:spPr>
        <p:txBody>
          <a:bodyPr>
            <a:noAutofit/>
          </a:bodyPr>
          <a:lstStyle/>
          <a:p>
            <a:pPr algn="just">
              <a:buFont typeface="Wingdings" pitchFamily="2" charset="2"/>
              <a:buChar char="v"/>
            </a:pPr>
            <a:r>
              <a:rPr lang="en-US" sz="2800" dirty="0" smtClean="0">
                <a:solidFill>
                  <a:schemeClr val="tx1"/>
                </a:solidFill>
                <a:latin typeface="Times New Roman" pitchFamily="18" charset="0"/>
                <a:cs typeface="Times New Roman" pitchFamily="18" charset="0"/>
              </a:rPr>
              <a:t>Tobacco normally flowers during March and April. To maximize leaf production and encourage leaf ripening, it is necessary to remove the flower. This is known as </a:t>
            </a:r>
            <a:r>
              <a:rPr lang="en-US" sz="2800" b="1" dirty="0" smtClean="0">
                <a:solidFill>
                  <a:schemeClr val="tx1"/>
                </a:solidFill>
                <a:latin typeface="Times New Roman" pitchFamily="18" charset="0"/>
                <a:cs typeface="Times New Roman" pitchFamily="18" charset="0"/>
              </a:rPr>
              <a:t>topping</a:t>
            </a:r>
            <a:r>
              <a:rPr lang="en-US" sz="2800" dirty="0" smtClean="0">
                <a:solidFill>
                  <a:schemeClr val="tx1"/>
                </a:solidFill>
                <a:latin typeface="Times New Roman" pitchFamily="18" charset="0"/>
                <a:cs typeface="Times New Roman" pitchFamily="18" charset="0"/>
              </a:rPr>
              <a:t>.</a:t>
            </a:r>
          </a:p>
          <a:p>
            <a:pPr marL="0" indent="0" algn="just">
              <a:buNone/>
            </a:pPr>
            <a:r>
              <a:rPr lang="en-US" sz="2800" b="1" dirty="0" smtClean="0">
                <a:solidFill>
                  <a:schemeClr val="tx1"/>
                </a:solidFill>
                <a:latin typeface="Times New Roman" pitchFamily="18" charset="0"/>
                <a:cs typeface="Times New Roman" pitchFamily="18" charset="0"/>
              </a:rPr>
              <a:t> </a:t>
            </a:r>
          </a:p>
          <a:p>
            <a:pPr algn="just">
              <a:buFont typeface="Wingdings" pitchFamily="2" charset="2"/>
              <a:buChar char="v"/>
            </a:pPr>
            <a:r>
              <a:rPr lang="en-US" sz="2800" dirty="0" smtClean="0">
                <a:solidFill>
                  <a:schemeClr val="tx1"/>
                </a:solidFill>
                <a:latin typeface="Times New Roman" pitchFamily="18" charset="0"/>
                <a:cs typeface="Times New Roman" pitchFamily="18" charset="0"/>
              </a:rPr>
              <a:t>Topping increases the size and weight of leaves, increasing the overall yield per hectare. </a:t>
            </a:r>
          </a:p>
          <a:p>
            <a:pPr algn="just">
              <a:buFont typeface="Wingdings" pitchFamily="2" charset="2"/>
              <a:buChar char="v"/>
            </a:pPr>
            <a:endParaRPr lang="en-US" sz="2800" dirty="0" smtClean="0">
              <a:solidFill>
                <a:schemeClr val="tx1"/>
              </a:solidFill>
              <a:latin typeface="Times New Roman" pitchFamily="18" charset="0"/>
              <a:cs typeface="Times New Roman" pitchFamily="18" charset="0"/>
            </a:endParaRPr>
          </a:p>
          <a:p>
            <a:pPr algn="just">
              <a:buFont typeface="Wingdings" pitchFamily="2" charset="2"/>
              <a:buChar char="v"/>
            </a:pPr>
            <a:r>
              <a:rPr lang="en-US" sz="2800" dirty="0" smtClean="0">
                <a:solidFill>
                  <a:schemeClr val="tx1"/>
                </a:solidFill>
                <a:latin typeface="Times New Roman" pitchFamily="18" charset="0"/>
                <a:cs typeface="Times New Roman" pitchFamily="18" charset="0"/>
              </a:rPr>
              <a:t>New shoots rapidly appear after topping. These are known as "suckers". Suckers are controlled by manually breaking them off and through the application of "suckercides". This is known as </a:t>
            </a:r>
            <a:r>
              <a:rPr lang="en-US" sz="2800" b="1" dirty="0" smtClean="0">
                <a:solidFill>
                  <a:schemeClr val="tx1"/>
                </a:solidFill>
                <a:latin typeface="Times New Roman" pitchFamily="18" charset="0"/>
                <a:cs typeface="Times New Roman" pitchFamily="18" charset="0"/>
              </a:rPr>
              <a:t>desuckering</a:t>
            </a:r>
            <a:r>
              <a:rPr lang="en-US" sz="2800" b="1" dirty="0">
                <a:solidFill>
                  <a:schemeClr val="tx1"/>
                </a:solidFill>
                <a:latin typeface="Times New Roman" pitchFamily="18" charset="0"/>
                <a:cs typeface="Times New Roman" pitchFamily="18" charset="0"/>
              </a:rPr>
              <a:t>.</a:t>
            </a:r>
            <a:endParaRPr lang="en-US" sz="2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pPr>
              <a:buNone/>
            </a:pPr>
            <a:r>
              <a:rPr lang="en-US" dirty="0" smtClean="0">
                <a:solidFill>
                  <a:srgbClr val="002060"/>
                </a:solidFill>
                <a:latin typeface="Times New Roman" pitchFamily="18" charset="0"/>
                <a:cs typeface="Times New Roman" pitchFamily="18" charset="0"/>
              </a:rPr>
              <a:t>BOTANICAL NAME:</a:t>
            </a:r>
          </a:p>
          <a:p>
            <a:pPr>
              <a:buNone/>
            </a:pPr>
            <a:r>
              <a:rPr lang="en-US" dirty="0" smtClean="0">
                <a:solidFill>
                  <a:schemeClr val="tx1"/>
                </a:solidFill>
                <a:latin typeface="Times New Roman" pitchFamily="18" charset="0"/>
                <a:cs typeface="Times New Roman" pitchFamily="18" charset="0"/>
              </a:rPr>
              <a:t>  Cigarette Tobacco             </a:t>
            </a:r>
            <a:r>
              <a:rPr lang="en-US" u="sng" dirty="0" err="1" smtClean="0">
                <a:solidFill>
                  <a:schemeClr val="tx1"/>
                </a:solidFill>
                <a:latin typeface="Times New Roman" pitchFamily="18" charset="0"/>
                <a:cs typeface="Times New Roman" pitchFamily="18" charset="0"/>
              </a:rPr>
              <a:t>Nicotiana</a:t>
            </a:r>
            <a:r>
              <a:rPr lang="en-US" dirty="0" smtClean="0">
                <a:solidFill>
                  <a:schemeClr val="tx1"/>
                </a:solidFill>
                <a:latin typeface="Times New Roman" pitchFamily="18" charset="0"/>
                <a:cs typeface="Times New Roman" pitchFamily="18" charset="0"/>
              </a:rPr>
              <a:t> </a:t>
            </a:r>
            <a:r>
              <a:rPr lang="en-US" u="sng" dirty="0" err="1" smtClean="0">
                <a:solidFill>
                  <a:schemeClr val="tx1"/>
                </a:solidFill>
                <a:latin typeface="Times New Roman" pitchFamily="18" charset="0"/>
                <a:cs typeface="Times New Roman" pitchFamily="18" charset="0"/>
              </a:rPr>
              <a:t>tabacum</a:t>
            </a:r>
            <a:r>
              <a:rPr lang="en-US" dirty="0" smtClean="0">
                <a:solidFill>
                  <a:schemeClr val="tx1"/>
                </a:solidFill>
                <a:latin typeface="Times New Roman" pitchFamily="18" charset="0"/>
                <a:cs typeface="Times New Roman" pitchFamily="18" charset="0"/>
              </a:rPr>
              <a:t> L.</a:t>
            </a:r>
          </a:p>
          <a:p>
            <a:pPr>
              <a:buNone/>
            </a:pP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Desi</a:t>
            </a:r>
            <a:r>
              <a:rPr lang="en-US" dirty="0" smtClean="0">
                <a:solidFill>
                  <a:schemeClr val="tx1"/>
                </a:solidFill>
                <a:latin typeface="Times New Roman" pitchFamily="18" charset="0"/>
                <a:cs typeface="Times New Roman" pitchFamily="18" charset="0"/>
              </a:rPr>
              <a:t> or </a:t>
            </a:r>
            <a:r>
              <a:rPr lang="en-US" dirty="0" err="1" smtClean="0">
                <a:solidFill>
                  <a:schemeClr val="tx1"/>
                </a:solidFill>
                <a:latin typeface="Times New Roman" pitchFamily="18" charset="0"/>
                <a:cs typeface="Times New Roman" pitchFamily="18" charset="0"/>
              </a:rPr>
              <a:t>Hukka</a:t>
            </a:r>
            <a:r>
              <a:rPr lang="en-US" dirty="0" smtClean="0">
                <a:solidFill>
                  <a:schemeClr val="tx1"/>
                </a:solidFill>
                <a:latin typeface="Times New Roman" pitchFamily="18" charset="0"/>
                <a:cs typeface="Times New Roman" pitchFamily="18" charset="0"/>
              </a:rPr>
              <a:t> Tobacco    </a:t>
            </a:r>
            <a:r>
              <a:rPr lang="en-US" u="sng" dirty="0" err="1" smtClean="0">
                <a:solidFill>
                  <a:schemeClr val="tx1"/>
                </a:solidFill>
                <a:latin typeface="Times New Roman" pitchFamily="18" charset="0"/>
                <a:cs typeface="Times New Roman" pitchFamily="18" charset="0"/>
              </a:rPr>
              <a:t>Nicotiana</a:t>
            </a:r>
            <a:r>
              <a:rPr lang="en-US" dirty="0" smtClean="0">
                <a:solidFill>
                  <a:schemeClr val="tx1"/>
                </a:solidFill>
                <a:latin typeface="Times New Roman" pitchFamily="18" charset="0"/>
                <a:cs typeface="Times New Roman" pitchFamily="18" charset="0"/>
              </a:rPr>
              <a:t> </a:t>
            </a:r>
            <a:r>
              <a:rPr lang="en-US" u="sng" dirty="0" err="1" smtClean="0">
                <a:solidFill>
                  <a:schemeClr val="tx1"/>
                </a:solidFill>
                <a:latin typeface="Times New Roman" pitchFamily="18" charset="0"/>
                <a:cs typeface="Times New Roman" pitchFamily="18" charset="0"/>
              </a:rPr>
              <a:t>rustica</a:t>
            </a:r>
            <a:r>
              <a:rPr lang="en-US" dirty="0" smtClean="0">
                <a:solidFill>
                  <a:schemeClr val="tx1"/>
                </a:solidFill>
                <a:latin typeface="Times New Roman" pitchFamily="18" charset="0"/>
                <a:cs typeface="Times New Roman" pitchFamily="18" charset="0"/>
              </a:rPr>
              <a:t> L.</a:t>
            </a:r>
          </a:p>
          <a:p>
            <a:pPr>
              <a:buNone/>
            </a:pPr>
            <a:r>
              <a:rPr lang="en-US" dirty="0" smtClean="0">
                <a:solidFill>
                  <a:srgbClr val="7030A0"/>
                </a:solidFill>
                <a:latin typeface="Times New Roman" pitchFamily="18" charset="0"/>
                <a:cs typeface="Times New Roman" pitchFamily="18" charset="0"/>
              </a:rPr>
              <a:t>FAMILY:</a:t>
            </a:r>
          </a:p>
          <a:p>
            <a:pPr>
              <a:buNone/>
            </a:pPr>
            <a:r>
              <a:rPr lang="en-US" dirty="0" smtClean="0">
                <a:solidFill>
                  <a:schemeClr val="tx1"/>
                </a:solidFill>
                <a:latin typeface="Times New Roman" pitchFamily="18" charset="0"/>
                <a:cs typeface="Times New Roman" pitchFamily="18" charset="0"/>
              </a:rPr>
              <a:t>                     Nightshade</a:t>
            </a:r>
            <a:r>
              <a:rPr lang="en-US" dirty="0" smtClean="0">
                <a:latin typeface="Times New Roman" pitchFamily="18" charset="0"/>
                <a:cs typeface="Times New Roman" pitchFamily="18" charset="0"/>
              </a:rPr>
              <a:t> </a:t>
            </a:r>
            <a:r>
              <a:rPr lang="en-US" dirty="0" smtClean="0">
                <a:solidFill>
                  <a:schemeClr val="tx1"/>
                </a:solidFill>
                <a:latin typeface="Times New Roman" pitchFamily="18" charset="0"/>
                <a:cs typeface="Times New Roman" pitchFamily="18" charset="0"/>
              </a:rPr>
              <a:t>family “ Solanaceae ”</a:t>
            </a:r>
          </a:p>
          <a:p>
            <a:pPr>
              <a:buNone/>
            </a:pPr>
            <a:r>
              <a:rPr lang="en-US" dirty="0" smtClean="0">
                <a:solidFill>
                  <a:srgbClr val="00B050"/>
                </a:solidFill>
                <a:latin typeface="Times New Roman" pitchFamily="18" charset="0"/>
                <a:cs typeface="Times New Roman" pitchFamily="18" charset="0"/>
              </a:rPr>
              <a:t>ENGLISH NAME</a:t>
            </a:r>
            <a:r>
              <a:rPr lang="en-US" b="1" dirty="0" smtClean="0">
                <a:solidFill>
                  <a:srgbClr val="00B050"/>
                </a:solidFill>
                <a:latin typeface="Times New Roman" pitchFamily="18" charset="0"/>
                <a:cs typeface="Times New Roman" pitchFamily="18" charset="0"/>
              </a:rPr>
              <a:t>:</a:t>
            </a:r>
          </a:p>
          <a:p>
            <a:pPr>
              <a:buNone/>
            </a:pPr>
            <a:r>
              <a:rPr lang="en-US" dirty="0" smtClean="0">
                <a:solidFill>
                  <a:schemeClr val="tx1"/>
                </a:solidFill>
                <a:latin typeface="Times New Roman" pitchFamily="18" charset="0"/>
                <a:cs typeface="Times New Roman" pitchFamily="18" charset="0"/>
              </a:rPr>
              <a:t>                                   Tobacco</a:t>
            </a:r>
          </a:p>
          <a:p>
            <a:pPr>
              <a:buNone/>
            </a:pPr>
            <a:r>
              <a:rPr lang="en-US" dirty="0" smtClean="0">
                <a:solidFill>
                  <a:schemeClr val="tx1"/>
                </a:solidFill>
                <a:latin typeface="Times New Roman" pitchFamily="18" charset="0"/>
                <a:cs typeface="Times New Roman" pitchFamily="18" charset="0"/>
              </a:rPr>
              <a:t>LOCAL NAME:</a:t>
            </a:r>
          </a:p>
          <a:p>
            <a:pPr>
              <a:buNone/>
            </a:pP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Tambaku</a:t>
            </a:r>
            <a:endParaRPr lang="en-US"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304800" y="457200"/>
            <a:ext cx="5791200" cy="2819400"/>
          </a:xfrm>
          <a:prstGeom prst="rect">
            <a:avLst/>
          </a:prstGeom>
          <a:noFill/>
          <a:ln w="9525">
            <a:noFill/>
            <a:miter lim="800000"/>
            <a:headEnd/>
            <a:tailEnd/>
          </a:ln>
        </p:spPr>
      </p:pic>
      <p:pic>
        <p:nvPicPr>
          <p:cNvPr id="8195" name="Picture 3"/>
          <p:cNvPicPr>
            <a:picLocks noChangeAspect="1" noChangeArrowheads="1"/>
          </p:cNvPicPr>
          <p:nvPr/>
        </p:nvPicPr>
        <p:blipFill>
          <a:blip r:embed="rId3" cstate="print"/>
          <a:srcRect/>
          <a:stretch>
            <a:fillRect/>
          </a:stretch>
        </p:blipFill>
        <p:spPr bwMode="auto">
          <a:xfrm>
            <a:off x="304800" y="3810000"/>
            <a:ext cx="2743200" cy="2667000"/>
          </a:xfrm>
          <a:prstGeom prst="rect">
            <a:avLst/>
          </a:prstGeom>
          <a:noFill/>
          <a:ln w="9525">
            <a:noFill/>
            <a:miter lim="800000"/>
            <a:headEnd/>
            <a:tailEnd/>
          </a:ln>
        </p:spPr>
      </p:pic>
      <p:pic>
        <p:nvPicPr>
          <p:cNvPr id="8196" name="Picture 4"/>
          <p:cNvPicPr>
            <a:picLocks noChangeAspect="1" noChangeArrowheads="1"/>
          </p:cNvPicPr>
          <p:nvPr/>
        </p:nvPicPr>
        <p:blipFill>
          <a:blip r:embed="rId4" cstate="print"/>
          <a:srcRect/>
          <a:stretch>
            <a:fillRect/>
          </a:stretch>
        </p:blipFill>
        <p:spPr bwMode="auto">
          <a:xfrm>
            <a:off x="3505200" y="3886200"/>
            <a:ext cx="2514600" cy="2590800"/>
          </a:xfrm>
          <a:prstGeom prst="rect">
            <a:avLst/>
          </a:prstGeom>
          <a:noFill/>
          <a:ln w="9525">
            <a:noFill/>
            <a:miter lim="800000"/>
            <a:headEnd/>
            <a:tailEnd/>
          </a:ln>
        </p:spPr>
      </p:pic>
      <p:sp>
        <p:nvSpPr>
          <p:cNvPr id="5" name="Rectangle 4"/>
          <p:cNvSpPr/>
          <p:nvPr/>
        </p:nvSpPr>
        <p:spPr>
          <a:xfrm>
            <a:off x="6629400" y="1828800"/>
            <a:ext cx="1809406" cy="646331"/>
          </a:xfrm>
          <a:prstGeom prst="rect">
            <a:avLst/>
          </a:prstGeom>
        </p:spPr>
        <p:txBody>
          <a:bodyPr wrap="none">
            <a:spAutoFit/>
          </a:bodyPr>
          <a:lstStyle/>
          <a:p>
            <a:r>
              <a:rPr lang="en-US" sz="3600" b="1" dirty="0" smtClean="0">
                <a:latin typeface="Times New Roman" pitchFamily="18" charset="0"/>
                <a:cs typeface="Times New Roman" pitchFamily="18" charset="0"/>
              </a:rPr>
              <a:t>Topping</a:t>
            </a:r>
            <a:endParaRPr lang="en-US" sz="3600" b="1" dirty="0">
              <a:latin typeface="Times New Roman" pitchFamily="18" charset="0"/>
              <a:cs typeface="Times New Roman" pitchFamily="18" charset="0"/>
            </a:endParaRPr>
          </a:p>
        </p:txBody>
      </p:sp>
      <p:sp>
        <p:nvSpPr>
          <p:cNvPr id="6" name="Rectangle 5"/>
          <p:cNvSpPr/>
          <p:nvPr/>
        </p:nvSpPr>
        <p:spPr>
          <a:xfrm>
            <a:off x="6324600" y="5029200"/>
            <a:ext cx="2980879" cy="646331"/>
          </a:xfrm>
          <a:prstGeom prst="rect">
            <a:avLst/>
          </a:prstGeom>
        </p:spPr>
        <p:txBody>
          <a:bodyPr wrap="square">
            <a:spAutoFit/>
          </a:bodyPr>
          <a:lstStyle/>
          <a:p>
            <a:r>
              <a:rPr lang="en-US" sz="3600" b="1" dirty="0" smtClean="0">
                <a:latin typeface="Times New Roman" pitchFamily="18" charset="0"/>
                <a:cs typeface="Times New Roman" pitchFamily="18" charset="0"/>
              </a:rPr>
              <a:t>Desuckering</a:t>
            </a:r>
            <a:endParaRPr lang="en-US" sz="36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3276600" cy="838200"/>
          </a:xfrm>
        </p:spPr>
        <p:txBody>
          <a:bodyPr/>
          <a:lstStyle/>
          <a:p>
            <a:r>
              <a:rPr lang="en-US" dirty="0">
                <a:solidFill>
                  <a:srgbClr val="7030A0"/>
                </a:solidFill>
                <a:latin typeface="Times New Roman" pitchFamily="18" charset="0"/>
                <a:cs typeface="Times New Roman" pitchFamily="18" charset="0"/>
              </a:rPr>
              <a:t>HARVESTING</a:t>
            </a:r>
            <a:endParaRPr lang="en-US" dirty="0"/>
          </a:p>
        </p:txBody>
      </p:sp>
      <p:sp>
        <p:nvSpPr>
          <p:cNvPr id="3" name="Content Placeholder 2"/>
          <p:cNvSpPr>
            <a:spLocks noGrp="1"/>
          </p:cNvSpPr>
          <p:nvPr>
            <p:ph idx="1"/>
          </p:nvPr>
        </p:nvSpPr>
        <p:spPr>
          <a:xfrm>
            <a:off x="0" y="1295400"/>
            <a:ext cx="8686800" cy="4525963"/>
          </a:xfrm>
        </p:spPr>
        <p:txBody>
          <a:bodyPr/>
          <a:lstStyle/>
          <a:p>
            <a:pPr>
              <a:buFont typeface="Wingdings" pitchFamily="2" charset="2"/>
              <a:buChar char="Ø"/>
            </a:pPr>
            <a:r>
              <a:rPr lang="en-US" dirty="0">
                <a:solidFill>
                  <a:sysClr val="windowText" lastClr="000000"/>
                </a:solidFill>
                <a:latin typeface="Times New Roman" pitchFamily="18" charset="0"/>
                <a:cs typeface="Times New Roman" pitchFamily="18" charset="0"/>
              </a:rPr>
              <a:t>Harvesting is done in </a:t>
            </a:r>
            <a:r>
              <a:rPr lang="en-US" dirty="0">
                <a:solidFill>
                  <a:srgbClr val="FF0000"/>
                </a:solidFill>
                <a:latin typeface="Times New Roman" pitchFamily="18" charset="0"/>
                <a:cs typeface="Times New Roman" pitchFamily="18" charset="0"/>
              </a:rPr>
              <a:t>May-June.</a:t>
            </a:r>
            <a:br>
              <a:rPr lang="en-US" dirty="0">
                <a:solidFill>
                  <a:srgbClr val="FF0000"/>
                </a:solidFill>
                <a:latin typeface="Times New Roman" pitchFamily="18" charset="0"/>
                <a:cs typeface="Times New Roman" pitchFamily="18" charset="0"/>
              </a:rPr>
            </a:br>
            <a:endParaRPr lang="en-US" dirty="0" smtClean="0">
              <a:solidFill>
                <a:srgbClr val="FF0000"/>
              </a:solidFill>
              <a:latin typeface="Times New Roman" pitchFamily="18" charset="0"/>
              <a:cs typeface="Times New Roman" pitchFamily="18" charset="0"/>
            </a:endParaRPr>
          </a:p>
          <a:p>
            <a:pPr>
              <a:buFont typeface="Wingdings" pitchFamily="2" charset="2"/>
              <a:buChar char="Ø"/>
            </a:pPr>
            <a:r>
              <a:rPr lang="en-US" dirty="0" smtClean="0">
                <a:solidFill>
                  <a:sysClr val="windowText" lastClr="000000"/>
                </a:solidFill>
                <a:latin typeface="Times New Roman" pitchFamily="18" charset="0"/>
                <a:cs typeface="Times New Roman" pitchFamily="18" charset="0"/>
              </a:rPr>
              <a:t>The </a:t>
            </a:r>
            <a:r>
              <a:rPr lang="en-US" dirty="0">
                <a:solidFill>
                  <a:sysClr val="windowText" lastClr="000000"/>
                </a:solidFill>
                <a:latin typeface="Times New Roman" pitchFamily="18" charset="0"/>
                <a:cs typeface="Times New Roman" pitchFamily="18" charset="0"/>
              </a:rPr>
              <a:t>whole plant of </a:t>
            </a:r>
            <a:r>
              <a:rPr lang="en-US" dirty="0" err="1">
                <a:solidFill>
                  <a:sysClr val="windowText" lastClr="000000"/>
                </a:solidFill>
                <a:latin typeface="Times New Roman" pitchFamily="18" charset="0"/>
                <a:cs typeface="Times New Roman" pitchFamily="18" charset="0"/>
              </a:rPr>
              <a:t>desi</a:t>
            </a:r>
            <a:r>
              <a:rPr lang="en-US" dirty="0">
                <a:solidFill>
                  <a:sysClr val="windowText" lastClr="000000"/>
                </a:solidFill>
                <a:latin typeface="Times New Roman" pitchFamily="18" charset="0"/>
                <a:cs typeface="Times New Roman" pitchFamily="18" charset="0"/>
              </a:rPr>
              <a:t> tobacco is harvested and sun dried for 2-3 days.</a:t>
            </a:r>
            <a:br>
              <a:rPr lang="en-US" dirty="0">
                <a:solidFill>
                  <a:sysClr val="windowText" lastClr="000000"/>
                </a:solidFill>
                <a:latin typeface="Times New Roman" pitchFamily="18" charset="0"/>
                <a:cs typeface="Times New Roman" pitchFamily="18" charset="0"/>
              </a:rPr>
            </a:br>
            <a:endParaRPr lang="en-US" dirty="0"/>
          </a:p>
        </p:txBody>
      </p:sp>
      <p:pic>
        <p:nvPicPr>
          <p:cNvPr id="4" name="Picture 3"/>
          <p:cNvPicPr>
            <a:picLocks noChangeAspect="1" noChangeArrowheads="1"/>
          </p:cNvPicPr>
          <p:nvPr/>
        </p:nvPicPr>
        <p:blipFill>
          <a:blip r:embed="rId2" cstate="print"/>
          <a:srcRect/>
          <a:stretch>
            <a:fillRect/>
          </a:stretch>
        </p:blipFill>
        <p:spPr bwMode="auto">
          <a:xfrm>
            <a:off x="4114800" y="3048000"/>
            <a:ext cx="5008418" cy="3796145"/>
          </a:xfrm>
          <a:prstGeom prst="rect">
            <a:avLst/>
          </a:prstGeom>
          <a:noFill/>
          <a:ln w="9525">
            <a:noFill/>
            <a:miter lim="800000"/>
            <a:headEnd/>
            <a:tailEnd/>
          </a:ln>
          <a:effectLst/>
        </p:spPr>
      </p:pic>
    </p:spTree>
    <p:extLst>
      <p:ext uri="{BB962C8B-B14F-4D97-AF65-F5344CB8AC3E}">
        <p14:creationId xmlns:p14="http://schemas.microsoft.com/office/powerpoint/2010/main" val="36752692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09" y="304800"/>
            <a:ext cx="2105891" cy="838200"/>
          </a:xfrm>
        </p:spPr>
        <p:txBody>
          <a:bodyPr>
            <a:normAutofit/>
          </a:bodyPr>
          <a:lstStyle/>
          <a:p>
            <a:r>
              <a:rPr lang="en-US" dirty="0" smtClean="0">
                <a:solidFill>
                  <a:srgbClr val="7030A0"/>
                </a:solidFill>
                <a:latin typeface="Times New Roman" pitchFamily="18" charset="0"/>
                <a:cs typeface="Times New Roman" pitchFamily="18" charset="0"/>
              </a:rPr>
              <a:t>Curing</a:t>
            </a:r>
            <a:endParaRPr lang="en-US" dirty="0">
              <a:solidFill>
                <a:srgbClr val="7030A0"/>
              </a:solidFill>
              <a:latin typeface="Times New Roman" pitchFamily="18" charset="0"/>
              <a:cs typeface="Times New Roman" pitchFamily="18" charset="0"/>
            </a:endParaRPr>
          </a:p>
        </p:txBody>
      </p:sp>
      <p:sp>
        <p:nvSpPr>
          <p:cNvPr id="3" name="Content Placeholder 2"/>
          <p:cNvSpPr>
            <a:spLocks noGrp="1"/>
          </p:cNvSpPr>
          <p:nvPr>
            <p:ph idx="1"/>
          </p:nvPr>
        </p:nvSpPr>
        <p:spPr>
          <a:xfrm>
            <a:off x="0" y="1295400"/>
            <a:ext cx="8991600" cy="5334000"/>
          </a:xfrm>
        </p:spPr>
        <p:txBody>
          <a:bodyPr>
            <a:normAutofit/>
          </a:bodyPr>
          <a:lstStyle/>
          <a:p>
            <a:pPr algn="just">
              <a:buFont typeface="Wingdings" pitchFamily="2" charset="2"/>
              <a:buChar char="Ø"/>
            </a:pPr>
            <a:r>
              <a:rPr lang="en-US" dirty="0" smtClean="0">
                <a:solidFill>
                  <a:schemeClr val="tx1"/>
                </a:solidFill>
                <a:latin typeface="Times New Roman" pitchFamily="18" charset="0"/>
                <a:cs typeface="Times New Roman" pitchFamily="18" charset="0"/>
              </a:rPr>
              <a:t>Curing is a carefully controlled process used to achieve the texture, </a:t>
            </a:r>
            <a:r>
              <a:rPr lang="en-US" dirty="0" err="1" smtClean="0">
                <a:solidFill>
                  <a:schemeClr val="tx1"/>
                </a:solidFill>
                <a:latin typeface="Times New Roman" pitchFamily="18" charset="0"/>
                <a:cs typeface="Times New Roman" pitchFamily="18" charset="0"/>
              </a:rPr>
              <a:t>colour</a:t>
            </a:r>
            <a:r>
              <a:rPr lang="en-US" dirty="0" smtClean="0">
                <a:solidFill>
                  <a:schemeClr val="tx1"/>
                </a:solidFill>
                <a:latin typeface="Times New Roman" pitchFamily="18" charset="0"/>
                <a:cs typeface="Times New Roman" pitchFamily="18" charset="0"/>
              </a:rPr>
              <a:t> and overall quality of a specific tobacco type. </a:t>
            </a:r>
          </a:p>
          <a:p>
            <a:pPr marL="0" indent="0" algn="just">
              <a:buNone/>
            </a:pPr>
            <a:endParaRPr lang="en-US" dirty="0" smtClean="0">
              <a:solidFill>
                <a:schemeClr val="tx1"/>
              </a:solidFill>
              <a:latin typeface="Times New Roman" pitchFamily="18" charset="0"/>
              <a:cs typeface="Times New Roman" pitchFamily="18" charset="0"/>
            </a:endParaRPr>
          </a:p>
          <a:p>
            <a:pPr algn="just">
              <a:buFont typeface="Wingdings" pitchFamily="2" charset="2"/>
              <a:buChar char="Ø"/>
            </a:pPr>
            <a:r>
              <a:rPr lang="en-US" dirty="0" smtClean="0">
                <a:solidFill>
                  <a:schemeClr val="tx1"/>
                </a:solidFill>
                <a:latin typeface="Times New Roman" pitchFamily="18" charset="0"/>
                <a:cs typeface="Times New Roman" pitchFamily="18" charset="0"/>
              </a:rPr>
              <a:t>During the process, leaf starch is converted into sugar, the green </a:t>
            </a:r>
            <a:r>
              <a:rPr lang="en-US" dirty="0" err="1" smtClean="0">
                <a:solidFill>
                  <a:schemeClr val="tx1"/>
                </a:solidFill>
                <a:latin typeface="Times New Roman" pitchFamily="18" charset="0"/>
                <a:cs typeface="Times New Roman" pitchFamily="18" charset="0"/>
              </a:rPr>
              <a:t>colour</a:t>
            </a:r>
            <a:r>
              <a:rPr lang="en-US" dirty="0" smtClean="0">
                <a:solidFill>
                  <a:schemeClr val="tx1"/>
                </a:solidFill>
                <a:latin typeface="Times New Roman" pitchFamily="18" charset="0"/>
                <a:cs typeface="Times New Roman" pitchFamily="18" charset="0"/>
              </a:rPr>
              <a:t> vanishes and the tobacco goes through </a:t>
            </a:r>
            <a:r>
              <a:rPr lang="en-US" dirty="0" err="1" smtClean="0">
                <a:solidFill>
                  <a:schemeClr val="tx1"/>
                </a:solidFill>
                <a:latin typeface="Times New Roman" pitchFamily="18" charset="0"/>
                <a:cs typeface="Times New Roman" pitchFamily="18" charset="0"/>
              </a:rPr>
              <a:t>colour</a:t>
            </a:r>
            <a:r>
              <a:rPr lang="en-US" dirty="0" smtClean="0">
                <a:solidFill>
                  <a:schemeClr val="tx1"/>
                </a:solidFill>
                <a:latin typeface="Times New Roman" pitchFamily="18" charset="0"/>
                <a:cs typeface="Times New Roman" pitchFamily="18" charset="0"/>
              </a:rPr>
              <a:t> changes from lemon to yellow to orange to brown, like tree leaves in autumn. </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86800" cy="1295400"/>
          </a:xfrm>
        </p:spPr>
        <p:txBody>
          <a:bodyPr/>
          <a:lstStyle/>
          <a:p>
            <a:r>
              <a:rPr lang="en-US" b="1" dirty="0" smtClean="0">
                <a:solidFill>
                  <a:schemeClr val="tx1"/>
                </a:solidFill>
                <a:latin typeface="Times New Roman" pitchFamily="18" charset="0"/>
                <a:cs typeface="Times New Roman" pitchFamily="18" charset="0"/>
              </a:rPr>
              <a:t>METHODS OF CURING</a:t>
            </a:r>
            <a:endParaRPr lang="en-US" b="1"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0" y="914400"/>
            <a:ext cx="8915400" cy="5867400"/>
          </a:xfrm>
        </p:spPr>
        <p:txBody>
          <a:bodyPr>
            <a:normAutofit/>
          </a:bodyPr>
          <a:lstStyle/>
          <a:p>
            <a:pPr>
              <a:buNone/>
            </a:pPr>
            <a:endParaRPr lang="en-US" dirty="0" smtClean="0">
              <a:solidFill>
                <a:schemeClr val="tx1"/>
              </a:solidFill>
              <a:latin typeface="Times New Roman" pitchFamily="18" charset="0"/>
              <a:cs typeface="Times New Roman" pitchFamily="18" charset="0"/>
            </a:endParaRPr>
          </a:p>
          <a:p>
            <a:pPr algn="just">
              <a:buNone/>
            </a:pPr>
            <a:r>
              <a:rPr lang="en-US" dirty="0" smtClean="0">
                <a:solidFill>
                  <a:schemeClr val="tx1"/>
                </a:solidFill>
                <a:latin typeface="Times New Roman" pitchFamily="18" charset="0"/>
                <a:cs typeface="Times New Roman" pitchFamily="18" charset="0"/>
              </a:rPr>
              <a:t>The </a:t>
            </a:r>
            <a:r>
              <a:rPr lang="en-US" dirty="0">
                <a:solidFill>
                  <a:schemeClr val="tx1"/>
                </a:solidFill>
                <a:latin typeface="Times New Roman" pitchFamily="18" charset="0"/>
                <a:cs typeface="Times New Roman" pitchFamily="18" charset="0"/>
              </a:rPr>
              <a:t>three curing processes commonly used in Pakistan are</a:t>
            </a:r>
            <a:r>
              <a:rPr lang="en-US" dirty="0" smtClean="0">
                <a:solidFill>
                  <a:schemeClr val="tx1"/>
                </a:solidFill>
                <a:latin typeface="Times New Roman" pitchFamily="18" charset="0"/>
                <a:cs typeface="Times New Roman" pitchFamily="18" charset="0"/>
              </a:rPr>
              <a:t>:</a:t>
            </a:r>
            <a:endParaRPr lang="en-US" sz="3500" b="1" dirty="0" smtClean="0">
              <a:solidFill>
                <a:srgbClr val="002060"/>
              </a:solidFill>
              <a:latin typeface="Times New Roman" pitchFamily="18" charset="0"/>
              <a:cs typeface="Times New Roman" pitchFamily="18" charset="0"/>
            </a:endParaRPr>
          </a:p>
          <a:p>
            <a:pPr algn="just">
              <a:buNone/>
            </a:pPr>
            <a:r>
              <a:rPr lang="en-US" sz="3500" b="1" dirty="0" smtClean="0">
                <a:solidFill>
                  <a:srgbClr val="002060"/>
                </a:solidFill>
                <a:latin typeface="Times New Roman" pitchFamily="18" charset="0"/>
                <a:cs typeface="Times New Roman" pitchFamily="18" charset="0"/>
              </a:rPr>
              <a:t>1) Air-Curing</a:t>
            </a:r>
          </a:p>
          <a:p>
            <a:pPr algn="just">
              <a:buNone/>
            </a:pPr>
            <a:r>
              <a:rPr lang="en-US" sz="3000" dirty="0" smtClean="0">
                <a:solidFill>
                  <a:schemeClr val="tx1"/>
                </a:solidFill>
                <a:latin typeface="Times New Roman" pitchFamily="18" charset="0"/>
                <a:cs typeface="Times New Roman" pitchFamily="18" charset="0"/>
              </a:rPr>
              <a:t>Air cured tobacco, for example Burley, is hung in unheated, ventilated barns to dry naturally until the leaf reaches a light to medium brown </a:t>
            </a:r>
            <a:r>
              <a:rPr lang="en-US" sz="3000" dirty="0" err="1" smtClean="0">
                <a:solidFill>
                  <a:schemeClr val="tx1"/>
                </a:solidFill>
                <a:latin typeface="Times New Roman" pitchFamily="18" charset="0"/>
                <a:cs typeface="Times New Roman" pitchFamily="18" charset="0"/>
              </a:rPr>
              <a:t>colour</a:t>
            </a:r>
            <a:r>
              <a:rPr lang="en-US" sz="3000" dirty="0" smtClean="0">
                <a:solidFill>
                  <a:schemeClr val="tx1"/>
                </a:solidFill>
                <a:latin typeface="Times New Roman" pitchFamily="18" charset="0"/>
                <a:cs typeface="Times New Roman" pitchFamily="18" charset="0"/>
              </a:rPr>
              <a:t>. At this point, there are virtually no sugars left in the leaf.</a:t>
            </a:r>
          </a:p>
          <a:p>
            <a:pPr algn="just">
              <a:buNone/>
            </a:pPr>
            <a:endParaRPr lang="en-US"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cstate="print"/>
          <a:srcRect/>
          <a:stretch>
            <a:fillRect/>
          </a:stretch>
        </p:blipFill>
        <p:spPr bwMode="auto">
          <a:xfrm>
            <a:off x="0" y="304800"/>
            <a:ext cx="9144000" cy="6553200"/>
          </a:xfrm>
          <a:prstGeom prst="rect">
            <a:avLst/>
          </a:prstGeom>
          <a:ln>
            <a:noFill/>
          </a:ln>
          <a:effectLst>
            <a:softEdge rad="112500"/>
          </a:effectLst>
        </p:spPr>
      </p:pic>
      <p:sp>
        <p:nvSpPr>
          <p:cNvPr id="3" name="Rectangle 2"/>
          <p:cNvSpPr/>
          <p:nvPr/>
        </p:nvSpPr>
        <p:spPr>
          <a:xfrm>
            <a:off x="1447800" y="5562600"/>
            <a:ext cx="3506024" cy="923330"/>
          </a:xfrm>
          <a:prstGeom prst="rect">
            <a:avLst/>
          </a:prstGeom>
        </p:spPr>
        <p:txBody>
          <a:bodyPr wrap="none">
            <a:spAutoFit/>
          </a:bodyPr>
          <a:lstStyle/>
          <a:p>
            <a:r>
              <a:rPr lang="en-US" sz="5400" b="1" dirty="0" smtClean="0">
                <a:latin typeface="Times New Roman" pitchFamily="18" charset="0"/>
                <a:cs typeface="Times New Roman" pitchFamily="18" charset="0"/>
              </a:rPr>
              <a:t>Air-Curing</a:t>
            </a:r>
            <a:endParaRPr lang="en-US" sz="5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4191000" cy="1219200"/>
          </a:xfrm>
        </p:spPr>
        <p:txBody>
          <a:bodyPr>
            <a:normAutofit/>
          </a:bodyPr>
          <a:lstStyle/>
          <a:p>
            <a:r>
              <a:rPr lang="en-US" b="1" dirty="0" smtClean="0">
                <a:solidFill>
                  <a:srgbClr val="002060"/>
                </a:solidFill>
                <a:latin typeface="Times New Roman" pitchFamily="18" charset="0"/>
                <a:cs typeface="Times New Roman" pitchFamily="18" charset="0"/>
              </a:rPr>
              <a:t>2) </a:t>
            </a:r>
            <a:r>
              <a:rPr lang="en-US" b="1" cap="none" dirty="0" smtClean="0">
                <a:solidFill>
                  <a:srgbClr val="002060"/>
                </a:solidFill>
                <a:latin typeface="Times New Roman" pitchFamily="18" charset="0"/>
                <a:cs typeface="Times New Roman" pitchFamily="18" charset="0"/>
              </a:rPr>
              <a:t>Flue-Curing</a:t>
            </a:r>
            <a:r>
              <a:rPr lang="en-US" b="1" dirty="0">
                <a:solidFill>
                  <a:srgbClr val="002060"/>
                </a:solidFill>
                <a:latin typeface="Times New Roman" pitchFamily="18" charset="0"/>
                <a:cs typeface="Times New Roman" pitchFamily="18" charset="0"/>
              </a:rPr>
              <a:t/>
            </a:r>
            <a:br>
              <a:rPr lang="en-US" b="1" dirty="0">
                <a:solidFill>
                  <a:srgbClr val="002060"/>
                </a:solidFill>
                <a:latin typeface="Times New Roman" pitchFamily="18" charset="0"/>
                <a:cs typeface="Times New Roman" pitchFamily="18" charset="0"/>
              </a:rPr>
            </a:br>
            <a:endParaRPr lang="en-US" dirty="0"/>
          </a:p>
        </p:txBody>
      </p:sp>
      <p:sp>
        <p:nvSpPr>
          <p:cNvPr id="3" name="Content Placeholder 2"/>
          <p:cNvSpPr>
            <a:spLocks noGrp="1"/>
          </p:cNvSpPr>
          <p:nvPr>
            <p:ph idx="1"/>
          </p:nvPr>
        </p:nvSpPr>
        <p:spPr/>
        <p:txBody>
          <a:bodyPr/>
          <a:lstStyle/>
          <a:p>
            <a:pPr algn="just">
              <a:buFont typeface="Wingdings" pitchFamily="2" charset="2"/>
              <a:buChar char="q"/>
            </a:pPr>
            <a:r>
              <a:rPr lang="en-US" dirty="0">
                <a:solidFill>
                  <a:schemeClr val="tx1"/>
                </a:solidFill>
                <a:latin typeface="Times New Roman" pitchFamily="18" charset="0"/>
                <a:cs typeface="Times New Roman" pitchFamily="18" charset="0"/>
              </a:rPr>
              <a:t>Heat is introduced into a barn via pipes from an exterior furnace like radiators connected to a central heating system. </a:t>
            </a:r>
            <a:endParaRPr lang="en-US" dirty="0" smtClean="0">
              <a:solidFill>
                <a:schemeClr val="tx1"/>
              </a:solidFill>
              <a:latin typeface="Times New Roman" pitchFamily="18" charset="0"/>
              <a:cs typeface="Times New Roman" pitchFamily="18" charset="0"/>
            </a:endParaRPr>
          </a:p>
          <a:p>
            <a:pPr algn="just">
              <a:buFont typeface="Wingdings" pitchFamily="2" charset="2"/>
              <a:buChar char="q"/>
            </a:pPr>
            <a:r>
              <a:rPr lang="en-US" dirty="0" smtClean="0">
                <a:solidFill>
                  <a:schemeClr val="tx1"/>
                </a:solidFill>
                <a:latin typeface="Times New Roman" pitchFamily="18" charset="0"/>
                <a:cs typeface="Times New Roman" pitchFamily="18" charset="0"/>
              </a:rPr>
              <a:t>This </a:t>
            </a:r>
            <a:r>
              <a:rPr lang="en-US" dirty="0">
                <a:solidFill>
                  <a:schemeClr val="tx1"/>
                </a:solidFill>
                <a:latin typeface="Times New Roman" pitchFamily="18" charset="0"/>
                <a:cs typeface="Times New Roman" pitchFamily="18" charset="0"/>
              </a:rPr>
              <a:t>controlled heat allows the leaves to turn yellow/orange, at which point the process is complete. </a:t>
            </a:r>
            <a:endParaRPr lang="en-US" dirty="0" smtClean="0">
              <a:solidFill>
                <a:schemeClr val="tx1"/>
              </a:solidFill>
              <a:latin typeface="Times New Roman" pitchFamily="18" charset="0"/>
              <a:cs typeface="Times New Roman" pitchFamily="18" charset="0"/>
            </a:endParaRPr>
          </a:p>
          <a:p>
            <a:pPr algn="just">
              <a:buFont typeface="Wingdings" pitchFamily="2" charset="2"/>
              <a:buChar char="q"/>
            </a:pPr>
            <a:r>
              <a:rPr lang="en-US" dirty="0" smtClean="0">
                <a:solidFill>
                  <a:schemeClr val="tx1"/>
                </a:solidFill>
                <a:latin typeface="Times New Roman" pitchFamily="18" charset="0"/>
                <a:cs typeface="Times New Roman" pitchFamily="18" charset="0"/>
              </a:rPr>
              <a:t>These </a:t>
            </a:r>
            <a:r>
              <a:rPr lang="en-US" dirty="0">
                <a:solidFill>
                  <a:schemeClr val="tx1"/>
                </a:solidFill>
                <a:latin typeface="Times New Roman" pitchFamily="18" charset="0"/>
                <a:cs typeface="Times New Roman" pitchFamily="18" charset="0"/>
              </a:rPr>
              <a:t>leaves now contain a high amount of sugar. Virginia tobacco is flue-cured.</a:t>
            </a:r>
          </a:p>
          <a:p>
            <a:pPr marL="0" indent="0">
              <a:buNone/>
            </a:pPr>
            <a:endParaRPr lang="en-US" dirty="0"/>
          </a:p>
        </p:txBody>
      </p:sp>
    </p:spTree>
    <p:extLst>
      <p:ext uri="{BB962C8B-B14F-4D97-AF65-F5344CB8AC3E}">
        <p14:creationId xmlns:p14="http://schemas.microsoft.com/office/powerpoint/2010/main" val="18213385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5257800" cy="3276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Rectangle 2"/>
          <p:cNvSpPr/>
          <p:nvPr/>
        </p:nvSpPr>
        <p:spPr>
          <a:xfrm>
            <a:off x="2438400" y="3276600"/>
            <a:ext cx="4267200" cy="830997"/>
          </a:xfrm>
          <a:prstGeom prst="rect">
            <a:avLst/>
          </a:prstGeom>
        </p:spPr>
        <p:txBody>
          <a:bodyPr wrap="square">
            <a:spAutoFit/>
          </a:bodyPr>
          <a:lstStyle/>
          <a:p>
            <a:r>
              <a:rPr lang="en-US" sz="4800" b="1" dirty="0" smtClean="0">
                <a:latin typeface="Times New Roman" pitchFamily="18" charset="0"/>
                <a:cs typeface="Times New Roman" pitchFamily="18" charset="0"/>
              </a:rPr>
              <a:t>Flue-Curing</a:t>
            </a:r>
            <a:endParaRPr lang="en-US" sz="4800" b="1" dirty="0">
              <a:latin typeface="Times New Roman" pitchFamily="18" charset="0"/>
              <a:cs typeface="Times New Roman" pitchFamily="18" charset="0"/>
            </a:endParaRPr>
          </a:p>
        </p:txBody>
      </p:sp>
      <p:pic>
        <p:nvPicPr>
          <p:cNvPr id="9218" name="Picture 2"/>
          <p:cNvPicPr>
            <a:picLocks noChangeAspect="1" noChangeArrowheads="1"/>
          </p:cNvPicPr>
          <p:nvPr/>
        </p:nvPicPr>
        <p:blipFill>
          <a:blip r:embed="rId3" cstate="print"/>
          <a:srcRect/>
          <a:stretch>
            <a:fillRect/>
          </a:stretch>
        </p:blipFill>
        <p:spPr bwMode="auto">
          <a:xfrm>
            <a:off x="609600" y="4114800"/>
            <a:ext cx="2790825" cy="21050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219" name="Picture 3"/>
          <p:cNvPicPr>
            <a:picLocks noChangeAspect="1" noChangeArrowheads="1"/>
          </p:cNvPicPr>
          <p:nvPr/>
        </p:nvPicPr>
        <p:blipFill>
          <a:blip r:embed="rId4" cstate="print"/>
          <a:srcRect/>
          <a:stretch>
            <a:fillRect/>
          </a:stretch>
        </p:blipFill>
        <p:spPr bwMode="auto">
          <a:xfrm>
            <a:off x="5105400" y="4114800"/>
            <a:ext cx="2990850" cy="21050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839200" cy="6555641"/>
          </a:xfrm>
          <a:prstGeom prst="rect">
            <a:avLst/>
          </a:prstGeom>
        </p:spPr>
        <p:txBody>
          <a:bodyPr wrap="square">
            <a:spAutoFit/>
          </a:bodyPr>
          <a:lstStyle/>
          <a:p>
            <a:pPr>
              <a:buNone/>
            </a:pPr>
            <a:r>
              <a:rPr lang="en-US" sz="3200" b="1" dirty="0" smtClean="0">
                <a:latin typeface="Times New Roman" pitchFamily="18" charset="0"/>
                <a:cs typeface="Times New Roman" pitchFamily="18" charset="0"/>
              </a:rPr>
              <a:t> </a:t>
            </a:r>
          </a:p>
          <a:p>
            <a:pPr marL="742950" indent="-742950">
              <a:buAutoNum type="arabicParenR" startAt="3"/>
            </a:pPr>
            <a:r>
              <a:rPr lang="en-US" sz="3600" b="1" dirty="0" smtClean="0">
                <a:solidFill>
                  <a:srgbClr val="0070C0"/>
                </a:solidFill>
                <a:latin typeface="Times New Roman" pitchFamily="18" charset="0"/>
                <a:cs typeface="Times New Roman" pitchFamily="18" charset="0"/>
              </a:rPr>
              <a:t>Sun-Curing</a:t>
            </a:r>
          </a:p>
          <a:p>
            <a:pPr marL="457200" indent="-457200" algn="just">
              <a:buFont typeface="Wingdings" pitchFamily="2" charset="2"/>
              <a:buChar char="Ø"/>
            </a:pPr>
            <a:r>
              <a:rPr lang="en-US" sz="3200" dirty="0" smtClean="0">
                <a:latin typeface="Times New Roman" pitchFamily="18" charset="0"/>
                <a:cs typeface="Times New Roman" pitchFamily="18" charset="0"/>
              </a:rPr>
              <a:t> Leaves are strung out on racks and exposed to the sun. It takes from 12 to 30 days. The sun's direct heat cures the leaves to a yellow to orange </a:t>
            </a:r>
            <a:r>
              <a:rPr lang="en-US" sz="3200" dirty="0" err="1" smtClean="0">
                <a:latin typeface="Times New Roman" pitchFamily="18" charset="0"/>
                <a:cs typeface="Times New Roman" pitchFamily="18" charset="0"/>
              </a:rPr>
              <a:t>colour</a:t>
            </a:r>
            <a:r>
              <a:rPr lang="en-US" sz="3200" dirty="0" smtClean="0">
                <a:latin typeface="Times New Roman" pitchFamily="18" charset="0"/>
                <a:cs typeface="Times New Roman" pitchFamily="18" charset="0"/>
              </a:rPr>
              <a:t> with high sugar content.</a:t>
            </a:r>
          </a:p>
          <a:p>
            <a:pPr algn="just"/>
            <a:endParaRPr lang="en-US" sz="3200" dirty="0" smtClean="0">
              <a:latin typeface="Times New Roman" pitchFamily="18" charset="0"/>
              <a:cs typeface="Times New Roman" pitchFamily="18" charset="0"/>
            </a:endParaRPr>
          </a:p>
          <a:p>
            <a:pPr marL="457200" indent="-457200" algn="just">
              <a:buFont typeface="Wingdings" pitchFamily="2" charset="2"/>
              <a:buChar char="Ø"/>
            </a:pPr>
            <a:r>
              <a:rPr lang="en-US" sz="3200" dirty="0" smtClean="0">
                <a:solidFill>
                  <a:srgbClr val="C00000"/>
                </a:solidFill>
                <a:latin typeface="Times New Roman" pitchFamily="18" charset="0"/>
                <a:cs typeface="Times New Roman" pitchFamily="18" charset="0"/>
              </a:rPr>
              <a:t>After curing</a:t>
            </a:r>
            <a:r>
              <a:rPr lang="en-US" sz="3200" dirty="0" smtClean="0">
                <a:latin typeface="Times New Roman" pitchFamily="18" charset="0"/>
                <a:cs typeface="Times New Roman" pitchFamily="18" charset="0"/>
              </a:rPr>
              <a:t>, the farmer grades the leaves into different leaf positions, qualities and </a:t>
            </a:r>
            <a:r>
              <a:rPr lang="en-US" sz="3200" dirty="0" err="1" smtClean="0">
                <a:latin typeface="Times New Roman" pitchFamily="18" charset="0"/>
                <a:cs typeface="Times New Roman" pitchFamily="18" charset="0"/>
              </a:rPr>
              <a:t>colours</a:t>
            </a:r>
            <a:r>
              <a:rPr lang="en-US" sz="3200" dirty="0" smtClean="0">
                <a:latin typeface="Times New Roman" pitchFamily="18" charset="0"/>
                <a:cs typeface="Times New Roman" pitchFamily="18" charset="0"/>
              </a:rPr>
              <a:t> and packs his grades into bale of 30-50kg. He then brings his bales to our leaf buying depots for sale from where it is sent to our Green Leaf Threshing Plant for further processing.</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GUL Documents\ab ghafar\New folder\DSC03089.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55" y="304800"/>
            <a:ext cx="5943600" cy="838200"/>
          </a:xfrm>
        </p:spPr>
        <p:txBody>
          <a:bodyPr/>
          <a:lstStyle/>
          <a:p>
            <a:r>
              <a:rPr lang="en-US" dirty="0" smtClean="0">
                <a:solidFill>
                  <a:srgbClr val="008000"/>
                </a:solidFill>
                <a:latin typeface="Times New Roman" pitchFamily="18" charset="0"/>
                <a:cs typeface="Times New Roman" pitchFamily="18" charset="0"/>
              </a:rPr>
              <a:t>Yield and composition</a:t>
            </a:r>
            <a:endParaRPr lang="en-US" dirty="0">
              <a:solidFill>
                <a:srgbClr val="0080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lnSpcReduction="10000"/>
          </a:bodyPr>
          <a:lstStyle/>
          <a:p>
            <a:pPr algn="just">
              <a:buFont typeface="Wingdings" pitchFamily="2" charset="2"/>
              <a:buChar char="q"/>
            </a:pPr>
            <a:r>
              <a:rPr lang="en-US" dirty="0" smtClean="0">
                <a:solidFill>
                  <a:schemeClr val="tx1"/>
                </a:solidFill>
                <a:latin typeface="Times New Roman" pitchFamily="18" charset="0"/>
                <a:cs typeface="Times New Roman" pitchFamily="18" charset="0"/>
              </a:rPr>
              <a:t>Yield of </a:t>
            </a:r>
            <a:r>
              <a:rPr lang="en-US" dirty="0" err="1" smtClean="0">
                <a:solidFill>
                  <a:schemeClr val="tx1"/>
                </a:solidFill>
                <a:latin typeface="Times New Roman" pitchFamily="18" charset="0"/>
                <a:cs typeface="Times New Roman" pitchFamily="18" charset="0"/>
              </a:rPr>
              <a:t>Desi</a:t>
            </a:r>
            <a:r>
              <a:rPr lang="en-US" dirty="0" smtClean="0">
                <a:solidFill>
                  <a:schemeClr val="tx1"/>
                </a:solidFill>
                <a:latin typeface="Times New Roman" pitchFamily="18" charset="0"/>
                <a:cs typeface="Times New Roman" pitchFamily="18" charset="0"/>
              </a:rPr>
              <a:t> tobacco is higher than that of Virginia tobacco.</a:t>
            </a:r>
          </a:p>
          <a:p>
            <a:pPr algn="just">
              <a:buFont typeface="Wingdings" pitchFamily="2" charset="2"/>
              <a:buChar char="q"/>
            </a:pPr>
            <a:r>
              <a:rPr lang="en-US" dirty="0" err="1" smtClean="0">
                <a:solidFill>
                  <a:schemeClr val="tx1"/>
                </a:solidFill>
                <a:latin typeface="Times New Roman" pitchFamily="18" charset="0"/>
                <a:cs typeface="Times New Roman" pitchFamily="18" charset="0"/>
              </a:rPr>
              <a:t>Desi</a:t>
            </a:r>
            <a:r>
              <a:rPr lang="en-US" dirty="0" smtClean="0">
                <a:solidFill>
                  <a:schemeClr val="tx1"/>
                </a:solidFill>
                <a:latin typeface="Times New Roman" pitchFamily="18" charset="0"/>
                <a:cs typeface="Times New Roman" pitchFamily="18" charset="0"/>
              </a:rPr>
              <a:t> Tobacco:             </a:t>
            </a:r>
            <a:r>
              <a:rPr lang="en-US" dirty="0" smtClean="0">
                <a:solidFill>
                  <a:srgbClr val="C00000"/>
                </a:solidFill>
                <a:latin typeface="Times New Roman" pitchFamily="18" charset="0"/>
                <a:cs typeface="Times New Roman" pitchFamily="18" charset="0"/>
              </a:rPr>
              <a:t>1.5-2.5 tons/ha</a:t>
            </a:r>
          </a:p>
          <a:p>
            <a:pPr marL="0" indent="0" algn="just">
              <a:buNone/>
            </a:pPr>
            <a:endParaRPr lang="en-US" dirty="0" smtClean="0">
              <a:solidFill>
                <a:schemeClr val="tx1"/>
              </a:solidFill>
              <a:latin typeface="Times New Roman" pitchFamily="18" charset="0"/>
              <a:cs typeface="Times New Roman" pitchFamily="18" charset="0"/>
            </a:endParaRPr>
          </a:p>
          <a:p>
            <a:pPr algn="just">
              <a:buFont typeface="Wingdings" pitchFamily="2" charset="2"/>
              <a:buChar char="q"/>
            </a:pPr>
            <a:r>
              <a:rPr lang="en-US" dirty="0" err="1" smtClean="0">
                <a:solidFill>
                  <a:srgbClr val="002060"/>
                </a:solidFill>
                <a:latin typeface="Times New Roman" pitchFamily="18" charset="0"/>
                <a:cs typeface="Times New Roman" pitchFamily="18" charset="0"/>
              </a:rPr>
              <a:t>Desi</a:t>
            </a:r>
            <a:r>
              <a:rPr lang="en-US" dirty="0" smtClean="0">
                <a:solidFill>
                  <a:srgbClr val="002060"/>
                </a:solidFill>
                <a:latin typeface="Times New Roman" pitchFamily="18" charset="0"/>
                <a:cs typeface="Times New Roman" pitchFamily="18" charset="0"/>
              </a:rPr>
              <a:t> tobacco </a:t>
            </a:r>
            <a:r>
              <a:rPr lang="en-US" dirty="0" smtClean="0">
                <a:solidFill>
                  <a:schemeClr val="tx1"/>
                </a:solidFill>
                <a:latin typeface="Times New Roman" pitchFamily="18" charset="0"/>
                <a:cs typeface="Times New Roman" pitchFamily="18" charset="0"/>
              </a:rPr>
              <a:t>contains more alkaloids         (particularly nicotine) and more pungent in odor and bitter in taste.</a:t>
            </a:r>
          </a:p>
          <a:p>
            <a:pPr algn="just">
              <a:buFont typeface="Wingdings" pitchFamily="2" charset="2"/>
              <a:buChar char="q"/>
            </a:pPr>
            <a:r>
              <a:rPr lang="en-US" dirty="0" smtClean="0">
                <a:solidFill>
                  <a:srgbClr val="7030A0"/>
                </a:solidFill>
                <a:latin typeface="Times New Roman" pitchFamily="18" charset="0"/>
                <a:cs typeface="Times New Roman" pitchFamily="18" charset="0"/>
              </a:rPr>
              <a:t>Virginia tobacco </a:t>
            </a:r>
            <a:r>
              <a:rPr lang="en-US" dirty="0" smtClean="0">
                <a:solidFill>
                  <a:schemeClr val="tx1"/>
                </a:solidFill>
                <a:latin typeface="Times New Roman" pitchFamily="18" charset="0"/>
                <a:cs typeface="Times New Roman" pitchFamily="18" charset="0"/>
              </a:rPr>
              <a:t>contains low nicotine contents and thus having good aroma and taste.</a:t>
            </a:r>
            <a:endParaRPr lang="en-US"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latin typeface="Times New Roman" pitchFamily="18" charset="0"/>
                <a:cs typeface="Times New Roman" pitchFamily="18" charset="0"/>
              </a:rPr>
              <a:t>importance</a:t>
            </a:r>
            <a:endParaRPr lang="en-US" dirty="0">
              <a:solidFill>
                <a:srgbClr val="002060"/>
              </a:solidFill>
              <a:latin typeface="Times New Roman" pitchFamily="18" charset="0"/>
              <a:cs typeface="Times New Roman" pitchFamily="18" charset="0"/>
            </a:endParaRPr>
          </a:p>
        </p:txBody>
      </p:sp>
      <p:sp>
        <p:nvSpPr>
          <p:cNvPr id="3" name="Content Placeholder 2"/>
          <p:cNvSpPr>
            <a:spLocks noGrp="1"/>
          </p:cNvSpPr>
          <p:nvPr>
            <p:ph idx="1"/>
          </p:nvPr>
        </p:nvSpPr>
        <p:spPr>
          <a:xfrm>
            <a:off x="0" y="1371600"/>
            <a:ext cx="8991600" cy="5715000"/>
          </a:xfrm>
        </p:spPr>
        <p:txBody>
          <a:bodyPr>
            <a:normAutofit/>
          </a:bodyPr>
          <a:lstStyle/>
          <a:p>
            <a:pPr marL="0" indent="0" algn="just">
              <a:buNone/>
            </a:pPr>
            <a:endParaRPr lang="en-US" sz="2800" dirty="0">
              <a:solidFill>
                <a:schemeClr val="tx1"/>
              </a:solidFill>
              <a:latin typeface="Times New Roman" pitchFamily="18" charset="0"/>
              <a:cs typeface="Times New Roman" pitchFamily="18" charset="0"/>
            </a:endParaRPr>
          </a:p>
          <a:p>
            <a:pPr algn="just">
              <a:buFont typeface="Wingdings" pitchFamily="2" charset="2"/>
              <a:buChar char="Ø"/>
            </a:pPr>
            <a:r>
              <a:rPr lang="en-US" dirty="0" smtClean="0">
                <a:solidFill>
                  <a:schemeClr val="tx1"/>
                </a:solidFill>
                <a:latin typeface="Times New Roman" pitchFamily="18" charset="0"/>
                <a:cs typeface="Times New Roman" pitchFamily="18" charset="0"/>
              </a:rPr>
              <a:t>After sugarcane, Tobacco is the second prominent cash crop in Pakistan. </a:t>
            </a:r>
          </a:p>
          <a:p>
            <a:pPr algn="just">
              <a:buFont typeface="Wingdings" pitchFamily="2" charset="2"/>
              <a:buChar char="Ø"/>
            </a:pPr>
            <a:r>
              <a:rPr lang="en-US" dirty="0" smtClean="0">
                <a:solidFill>
                  <a:schemeClr val="tx1"/>
                </a:solidFill>
                <a:latin typeface="Times New Roman" pitchFamily="18" charset="0"/>
                <a:cs typeface="Times New Roman" pitchFamily="18" charset="0"/>
              </a:rPr>
              <a:t>Most common usage is for smoking in the form of a cigarette or cigar. </a:t>
            </a:r>
          </a:p>
          <a:p>
            <a:pPr algn="just">
              <a:buFont typeface="Wingdings" pitchFamily="2" charset="2"/>
              <a:buChar char="Ø"/>
            </a:pPr>
            <a:r>
              <a:rPr lang="en-US" dirty="0" smtClean="0">
                <a:solidFill>
                  <a:schemeClr val="tx1"/>
                </a:solidFill>
                <a:latin typeface="Times New Roman" pitchFamily="18" charset="0"/>
                <a:cs typeface="Times New Roman" pitchFamily="18" charset="0"/>
              </a:rPr>
              <a:t>Pakistan is 5</a:t>
            </a:r>
            <a:r>
              <a:rPr lang="en-US" baseline="30000" dirty="0" smtClean="0">
                <a:solidFill>
                  <a:schemeClr val="tx1"/>
                </a:solidFill>
                <a:latin typeface="Times New Roman" pitchFamily="18" charset="0"/>
                <a:cs typeface="Times New Roman" pitchFamily="18" charset="0"/>
              </a:rPr>
              <a:t>th</a:t>
            </a:r>
            <a:r>
              <a:rPr lang="en-US" dirty="0" smtClean="0">
                <a:solidFill>
                  <a:schemeClr val="tx1"/>
                </a:solidFill>
                <a:latin typeface="Times New Roman" pitchFamily="18" charset="0"/>
                <a:cs typeface="Times New Roman" pitchFamily="18" charset="0"/>
              </a:rPr>
              <a:t> largest tobacco producer in the world and 4</a:t>
            </a:r>
            <a:r>
              <a:rPr lang="en-US" baseline="30000" dirty="0" smtClean="0">
                <a:solidFill>
                  <a:schemeClr val="tx1"/>
                </a:solidFill>
                <a:latin typeface="Times New Roman" pitchFamily="18" charset="0"/>
                <a:cs typeface="Times New Roman" pitchFamily="18" charset="0"/>
              </a:rPr>
              <a:t>th</a:t>
            </a:r>
            <a:r>
              <a:rPr lang="en-US" dirty="0" smtClean="0">
                <a:solidFill>
                  <a:schemeClr val="tx1"/>
                </a:solidFill>
                <a:latin typeface="Times New Roman" pitchFamily="18" charset="0"/>
                <a:cs typeface="Times New Roman" pitchFamily="18" charset="0"/>
              </a:rPr>
              <a:t> highest in yield.</a:t>
            </a:r>
            <a:endParaRPr lang="en-US"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33400"/>
            <a:ext cx="8915400" cy="6096000"/>
          </a:xfrm>
        </p:spPr>
        <p:txBody>
          <a:bodyPr>
            <a:normAutofit/>
          </a:bodyPr>
          <a:lstStyle/>
          <a:p>
            <a:pPr>
              <a:buNone/>
            </a:pPr>
            <a:r>
              <a:rPr lang="en-US" sz="3600" dirty="0" smtClean="0">
                <a:solidFill>
                  <a:srgbClr val="008000"/>
                </a:solidFill>
                <a:latin typeface="Times New Roman" pitchFamily="18" charset="0"/>
                <a:cs typeface="Times New Roman" pitchFamily="18" charset="0"/>
              </a:rPr>
              <a:t>     ORIGIN:</a:t>
            </a:r>
          </a:p>
          <a:p>
            <a:pPr algn="just">
              <a:buFont typeface="Wingdings" pitchFamily="2" charset="2"/>
              <a:buChar char="q"/>
            </a:pPr>
            <a:r>
              <a:rPr lang="en-US" dirty="0" smtClean="0">
                <a:solidFill>
                  <a:schemeClr val="tx1"/>
                </a:solidFill>
                <a:latin typeface="Times New Roman" pitchFamily="18" charset="0"/>
                <a:cs typeface="Times New Roman" pitchFamily="18" charset="0"/>
              </a:rPr>
              <a:t>Originally grown in South and Central America, but now cultivated throughout the world.</a:t>
            </a:r>
          </a:p>
          <a:p>
            <a:pPr algn="just">
              <a:buNone/>
            </a:pPr>
            <a:endParaRPr lang="en-US" dirty="0" smtClean="0">
              <a:solidFill>
                <a:schemeClr val="tx1"/>
              </a:solidFill>
              <a:latin typeface="Times New Roman" pitchFamily="18" charset="0"/>
              <a:cs typeface="Times New Roman" pitchFamily="18" charset="0"/>
            </a:endParaRPr>
          </a:p>
          <a:p>
            <a:pPr algn="just">
              <a:buFont typeface="Wingdings" pitchFamily="2" charset="2"/>
              <a:buChar char="q"/>
            </a:pPr>
            <a:r>
              <a:rPr lang="en-US" dirty="0" smtClean="0">
                <a:solidFill>
                  <a:schemeClr val="tx1"/>
                </a:solidFill>
                <a:latin typeface="Times New Roman" pitchFamily="18" charset="0"/>
                <a:cs typeface="Times New Roman" pitchFamily="18" charset="0"/>
              </a:rPr>
              <a:t>Tobacco grows natively in North and South America. Same family as the potato, pepper and the poisonous nightshade.</a:t>
            </a:r>
          </a:p>
          <a:p>
            <a:pPr algn="just">
              <a:buFont typeface="Wingdings" pitchFamily="2" charset="2"/>
              <a:buChar char="q"/>
            </a:pPr>
            <a:endParaRPr lang="en-US" dirty="0" smtClean="0">
              <a:solidFill>
                <a:schemeClr val="tx1"/>
              </a:solidFill>
              <a:latin typeface="Times New Roman" pitchFamily="18" charset="0"/>
              <a:cs typeface="Times New Roman" pitchFamily="18" charset="0"/>
            </a:endParaRPr>
          </a:p>
          <a:p>
            <a:pPr algn="just">
              <a:buFont typeface="Wingdings" pitchFamily="2" charset="2"/>
              <a:buChar char="q"/>
            </a:pPr>
            <a:r>
              <a:rPr lang="en-US" dirty="0" smtClean="0">
                <a:solidFill>
                  <a:schemeClr val="tx1"/>
                </a:solidFill>
                <a:latin typeface="Times New Roman" pitchFamily="18" charset="0"/>
                <a:cs typeface="Times New Roman" pitchFamily="18" charset="0"/>
              </a:rPr>
              <a:t>Tobacco originated in Western hemisphere, and the types of tobacco presently being cultivated evolved in Mexico and Central America.</a:t>
            </a:r>
            <a:endParaRPr lang="en-US"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2286000" cy="838200"/>
          </a:xfrm>
        </p:spPr>
        <p:txBody>
          <a:bodyPr/>
          <a:lstStyle/>
          <a:p>
            <a:r>
              <a:rPr lang="en-US" dirty="0" smtClean="0">
                <a:solidFill>
                  <a:srgbClr val="0070C0"/>
                </a:solidFill>
                <a:latin typeface="Times New Roman" pitchFamily="18" charset="0"/>
                <a:cs typeface="Times New Roman" pitchFamily="18" charset="0"/>
              </a:rPr>
              <a:t>BOTANY</a:t>
            </a:r>
            <a:endParaRPr lang="en-US" dirty="0">
              <a:solidFill>
                <a:srgbClr val="0070C0"/>
              </a:solidFill>
              <a:latin typeface="Times New Roman" pitchFamily="18" charset="0"/>
              <a:cs typeface="Times New Roman" pitchFamily="18" charset="0"/>
            </a:endParaRPr>
          </a:p>
        </p:txBody>
      </p:sp>
      <p:sp>
        <p:nvSpPr>
          <p:cNvPr id="3" name="Content Placeholder 2"/>
          <p:cNvSpPr>
            <a:spLocks noGrp="1"/>
          </p:cNvSpPr>
          <p:nvPr>
            <p:ph idx="1"/>
          </p:nvPr>
        </p:nvSpPr>
        <p:spPr>
          <a:xfrm>
            <a:off x="152400" y="1600200"/>
            <a:ext cx="8839200" cy="4876800"/>
          </a:xfrm>
        </p:spPr>
        <p:txBody>
          <a:bodyPr>
            <a:normAutofit fontScale="32500" lnSpcReduction="20000"/>
          </a:bodyPr>
          <a:lstStyle/>
          <a:p>
            <a:pPr algn="just">
              <a:buFont typeface="Wingdings" pitchFamily="2" charset="2"/>
              <a:buChar char="Ø"/>
            </a:pPr>
            <a:r>
              <a:rPr lang="en-US" sz="9800" dirty="0" smtClean="0">
                <a:solidFill>
                  <a:schemeClr val="tx1"/>
                </a:solidFill>
                <a:latin typeface="Times New Roman" pitchFamily="18" charset="0"/>
                <a:cs typeface="Times New Roman" pitchFamily="18" charset="0"/>
              </a:rPr>
              <a:t>Genus name, Nicotiana</a:t>
            </a:r>
          </a:p>
          <a:p>
            <a:pPr algn="just">
              <a:buFont typeface="Wingdings" pitchFamily="2" charset="2"/>
              <a:buChar char="Ø"/>
            </a:pPr>
            <a:r>
              <a:rPr lang="en-US" sz="9800" dirty="0" smtClean="0">
                <a:solidFill>
                  <a:schemeClr val="tx1"/>
                </a:solidFill>
                <a:latin typeface="Times New Roman" pitchFamily="18" charset="0"/>
                <a:cs typeface="Times New Roman" pitchFamily="18" charset="0"/>
              </a:rPr>
              <a:t>About 60 species, most native to tropical America. </a:t>
            </a:r>
          </a:p>
          <a:p>
            <a:pPr algn="just">
              <a:buFont typeface="Wingdings" pitchFamily="2" charset="2"/>
              <a:buChar char="Ø"/>
            </a:pPr>
            <a:r>
              <a:rPr lang="en-US" sz="9800" dirty="0" smtClean="0">
                <a:solidFill>
                  <a:schemeClr val="tx1"/>
                </a:solidFill>
                <a:latin typeface="Times New Roman" pitchFamily="18" charset="0"/>
                <a:cs typeface="Times New Roman" pitchFamily="18" charset="0"/>
              </a:rPr>
              <a:t>Only two species N. rustica and N. tabacum used in commerce.</a:t>
            </a:r>
          </a:p>
          <a:p>
            <a:pPr algn="just">
              <a:buFont typeface="Wingdings" pitchFamily="2" charset="2"/>
              <a:buChar char="Ø"/>
            </a:pPr>
            <a:r>
              <a:rPr lang="en-US" sz="9800" dirty="0" smtClean="0">
                <a:solidFill>
                  <a:schemeClr val="tx1"/>
                </a:solidFill>
                <a:latin typeface="Times New Roman" pitchFamily="18" charset="0"/>
                <a:cs typeface="Times New Roman" pitchFamily="18" charset="0"/>
              </a:rPr>
              <a:t>Adapted to cultivation in subtropical and temperate climates in many parts of the world.</a:t>
            </a:r>
          </a:p>
          <a:p>
            <a:pPr algn="just">
              <a:buFont typeface="Wingdings" pitchFamily="2" charset="2"/>
              <a:buChar char="Ø"/>
            </a:pPr>
            <a:r>
              <a:rPr lang="en-US" sz="9800" dirty="0" smtClean="0">
                <a:solidFill>
                  <a:schemeClr val="tx1"/>
                </a:solidFill>
                <a:latin typeface="Times New Roman" pitchFamily="18" charset="0"/>
                <a:cs typeface="Times New Roman" pitchFamily="18" charset="0"/>
              </a:rPr>
              <a:t>Self pollinated crop and leaves are arranged   alternatively.</a:t>
            </a:r>
          </a:p>
          <a:p>
            <a:pPr algn="just">
              <a:buFont typeface="Wingdings" pitchFamily="2" charset="2"/>
              <a:buChar char="Ø"/>
            </a:pPr>
            <a:r>
              <a:rPr lang="en-US" sz="9800" dirty="0" smtClean="0">
                <a:solidFill>
                  <a:schemeClr val="tx1"/>
                </a:solidFill>
                <a:latin typeface="Times New Roman" pitchFamily="18" charset="0"/>
                <a:cs typeface="Times New Roman" pitchFamily="18" charset="0"/>
              </a:rPr>
              <a:t>Annual Plant with tap root system </a:t>
            </a:r>
          </a:p>
          <a:p>
            <a:pPr algn="just">
              <a:buFont typeface="Wingdings" pitchFamily="2" charset="2"/>
              <a:buChar char="Ø"/>
            </a:pPr>
            <a:endParaRPr lang="en-US" sz="9800" dirty="0" smtClean="0">
              <a:solidFill>
                <a:schemeClr val="tx1"/>
              </a:solidFill>
              <a:latin typeface="Times New Roman" pitchFamily="18" charset="0"/>
              <a:cs typeface="Times New Roman" pitchFamily="18" charset="0"/>
            </a:endParaRPr>
          </a:p>
          <a:p>
            <a:pPr algn="just">
              <a:buNone/>
            </a:pPr>
            <a:r>
              <a:rPr lang="en-US" sz="3800" dirty="0" smtClean="0">
                <a:solidFill>
                  <a:schemeClr val="tx1"/>
                </a:solidFill>
                <a:latin typeface="Times New Roman" pitchFamily="18" charset="0"/>
                <a:cs typeface="Times New Roman" pitchFamily="18" charset="0"/>
              </a:rPr>
              <a:t>      </a:t>
            </a:r>
            <a:endParaRPr lang="en-US" sz="38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solidFill>
                  <a:schemeClr val="tx1"/>
                </a:solidFill>
                <a:latin typeface="Times New Roman" pitchFamily="18" charset="0"/>
                <a:cs typeface="Times New Roman" pitchFamily="18" charset="0"/>
              </a:rPr>
              <a:t>Continue………,</a:t>
            </a:r>
            <a:endParaRPr lang="en-US" dirty="0"/>
          </a:p>
        </p:txBody>
      </p:sp>
      <p:sp>
        <p:nvSpPr>
          <p:cNvPr id="3" name="Content Placeholder 2"/>
          <p:cNvSpPr>
            <a:spLocks noGrp="1"/>
          </p:cNvSpPr>
          <p:nvPr>
            <p:ph idx="1"/>
          </p:nvPr>
        </p:nvSpPr>
        <p:spPr>
          <a:xfrm>
            <a:off x="304800" y="1554162"/>
            <a:ext cx="8686800" cy="4846638"/>
          </a:xfrm>
        </p:spPr>
        <p:txBody>
          <a:bodyPr>
            <a:normAutofit fontScale="25000" lnSpcReduction="20000"/>
          </a:bodyPr>
          <a:lstStyle/>
          <a:p>
            <a:pPr algn="just">
              <a:buFont typeface="Wingdings" pitchFamily="2" charset="2"/>
              <a:buChar char="Ø"/>
            </a:pPr>
            <a:r>
              <a:rPr lang="en-US" sz="12800" dirty="0" smtClean="0">
                <a:solidFill>
                  <a:schemeClr val="tx1"/>
                </a:solidFill>
                <a:latin typeface="Times New Roman" pitchFamily="18" charset="0"/>
                <a:cs typeface="Times New Roman" pitchFamily="18" charset="0"/>
              </a:rPr>
              <a:t>Leaves </a:t>
            </a:r>
            <a:r>
              <a:rPr lang="en-US" sz="12800" dirty="0">
                <a:solidFill>
                  <a:schemeClr val="tx1"/>
                </a:solidFill>
                <a:latin typeface="Times New Roman" pitchFamily="18" charset="0"/>
                <a:cs typeface="Times New Roman" pitchFamily="18" charset="0"/>
              </a:rPr>
              <a:t>large and oval, with rounded or pointed ends. </a:t>
            </a:r>
          </a:p>
          <a:p>
            <a:pPr algn="just">
              <a:buFont typeface="Wingdings" pitchFamily="2" charset="2"/>
              <a:buChar char="Ø"/>
            </a:pPr>
            <a:endParaRPr lang="en-US" sz="12800" b="1" dirty="0">
              <a:solidFill>
                <a:schemeClr val="tx1"/>
              </a:solidFill>
              <a:latin typeface="Times New Roman" pitchFamily="18" charset="0"/>
              <a:cs typeface="Times New Roman" pitchFamily="18" charset="0"/>
            </a:endParaRPr>
          </a:p>
          <a:p>
            <a:pPr algn="just">
              <a:buFont typeface="Wingdings" pitchFamily="2" charset="2"/>
              <a:buChar char="Ø"/>
            </a:pPr>
            <a:r>
              <a:rPr lang="en-US" sz="12800" dirty="0">
                <a:solidFill>
                  <a:schemeClr val="tx1"/>
                </a:solidFill>
                <a:latin typeface="Times New Roman" pitchFamily="18" charset="0"/>
                <a:cs typeface="Times New Roman" pitchFamily="18" charset="0"/>
              </a:rPr>
              <a:t>Leaves and stems are hairy, some of which exude a sticky fluid. Leaves vary in length from 20 to 24 inches (50 to 60 cm) and are about half as wide as they are long. The tube-shaped flowers are greenish-cream to pink or red.</a:t>
            </a:r>
          </a:p>
          <a:p>
            <a:pPr algn="just">
              <a:buNone/>
            </a:pPr>
            <a:r>
              <a:rPr lang="en-US" sz="12800" dirty="0">
                <a:solidFill>
                  <a:schemeClr val="tx1"/>
                </a:solidFill>
                <a:latin typeface="Times New Roman" pitchFamily="18" charset="0"/>
                <a:cs typeface="Times New Roman" pitchFamily="18" charset="0"/>
              </a:rPr>
              <a:t> </a:t>
            </a:r>
          </a:p>
          <a:p>
            <a:pPr algn="just">
              <a:buFont typeface="Wingdings" pitchFamily="2" charset="2"/>
              <a:buChar char="Ø"/>
            </a:pPr>
            <a:r>
              <a:rPr lang="en-US" sz="12800" dirty="0">
                <a:solidFill>
                  <a:schemeClr val="tx1"/>
                </a:solidFill>
                <a:latin typeface="Times New Roman" pitchFamily="18" charset="0"/>
                <a:cs typeface="Times New Roman" pitchFamily="18" charset="0"/>
              </a:rPr>
              <a:t>Very small seeds, and one plant usually produces 200,000 or more.</a:t>
            </a:r>
            <a:endParaRPr lang="en-US" sz="12800" dirty="0"/>
          </a:p>
        </p:txBody>
      </p:sp>
    </p:spTree>
    <p:extLst>
      <p:ext uri="{BB962C8B-B14F-4D97-AF65-F5344CB8AC3E}">
        <p14:creationId xmlns:p14="http://schemas.microsoft.com/office/powerpoint/2010/main" val="29838428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solidFill>
                  <a:schemeClr val="tx1"/>
                </a:solidFill>
                <a:latin typeface="Times New Roman" pitchFamily="18" charset="0"/>
                <a:cs typeface="Times New Roman" pitchFamily="18" charset="0"/>
              </a:rPr>
              <a:t>Continue………,</a:t>
            </a:r>
            <a:endParaRPr lang="en-US" cap="none"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0" y="1524000"/>
            <a:ext cx="8839200" cy="5075238"/>
          </a:xfrm>
        </p:spPr>
        <p:txBody>
          <a:bodyPr>
            <a:normAutofit fontScale="70000" lnSpcReduction="20000"/>
          </a:bodyPr>
          <a:lstStyle/>
          <a:p>
            <a:pPr algn="just">
              <a:buFont typeface="Wingdings" pitchFamily="2" charset="2"/>
              <a:buChar char="q"/>
            </a:pPr>
            <a:r>
              <a:rPr lang="en-US" sz="3600" dirty="0" err="1" smtClean="0">
                <a:solidFill>
                  <a:schemeClr val="tx1"/>
                </a:solidFill>
                <a:latin typeface="Times New Roman" pitchFamily="18" charset="0"/>
                <a:cs typeface="Times New Roman" pitchFamily="18" charset="0"/>
              </a:rPr>
              <a:t>Nicotiana</a:t>
            </a:r>
            <a:r>
              <a:rPr lang="en-US" sz="3600" dirty="0" smtClean="0">
                <a:solidFill>
                  <a:schemeClr val="tx1"/>
                </a:solidFill>
                <a:latin typeface="Times New Roman" pitchFamily="18" charset="0"/>
                <a:cs typeface="Times New Roman" pitchFamily="18" charset="0"/>
              </a:rPr>
              <a:t> tabacum, also known as Common Tobacco, is a specie  of annual </a:t>
            </a:r>
            <a:r>
              <a:rPr lang="en-US" sz="3600" dirty="0" err="1" smtClean="0">
                <a:solidFill>
                  <a:schemeClr val="tx1"/>
                </a:solidFill>
                <a:latin typeface="Times New Roman" pitchFamily="18" charset="0"/>
                <a:cs typeface="Times New Roman" pitchFamily="18" charset="0"/>
              </a:rPr>
              <a:t>dicotyledon</a:t>
            </a:r>
            <a:r>
              <a:rPr lang="en-US" sz="3600" dirty="0" smtClean="0">
                <a:solidFill>
                  <a:schemeClr val="tx1"/>
                </a:solidFill>
                <a:latin typeface="Times New Roman" pitchFamily="18" charset="0"/>
                <a:cs typeface="Times New Roman" pitchFamily="18" charset="0"/>
              </a:rPr>
              <a:t>. </a:t>
            </a:r>
          </a:p>
          <a:p>
            <a:pPr algn="just">
              <a:buFont typeface="Wingdings" pitchFamily="2" charset="2"/>
              <a:buChar char="q"/>
            </a:pPr>
            <a:r>
              <a:rPr lang="en-US" sz="3600" dirty="0" smtClean="0">
                <a:solidFill>
                  <a:schemeClr val="tx1"/>
                </a:solidFill>
                <a:latin typeface="Times New Roman" pitchFamily="18" charset="0"/>
                <a:cs typeface="Times New Roman" pitchFamily="18" charset="0"/>
              </a:rPr>
              <a:t>Genus </a:t>
            </a:r>
            <a:r>
              <a:rPr lang="en-US" sz="3600" b="1" dirty="0" err="1" smtClean="0">
                <a:solidFill>
                  <a:schemeClr val="tx1"/>
                </a:solidFill>
                <a:latin typeface="Times New Roman" pitchFamily="18" charset="0"/>
                <a:cs typeface="Times New Roman" pitchFamily="18" charset="0"/>
              </a:rPr>
              <a:t>Nicotiana</a:t>
            </a:r>
            <a:r>
              <a:rPr lang="en-US" sz="3600" b="1" dirty="0" smtClean="0">
                <a:solidFill>
                  <a:schemeClr val="tx1"/>
                </a:solidFill>
                <a:latin typeface="Times New Roman" pitchFamily="18" charset="0"/>
                <a:cs typeface="Times New Roman" pitchFamily="18" charset="0"/>
              </a:rPr>
              <a:t>  </a:t>
            </a:r>
            <a:r>
              <a:rPr lang="en-US" sz="3600" dirty="0" smtClean="0">
                <a:solidFill>
                  <a:schemeClr val="tx1"/>
                </a:solidFill>
                <a:latin typeface="Times New Roman" pitchFamily="18" charset="0"/>
                <a:cs typeface="Times New Roman" pitchFamily="18" charset="0"/>
              </a:rPr>
              <a:t>can be divided in three subgenus:</a:t>
            </a:r>
          </a:p>
          <a:p>
            <a:pPr algn="just">
              <a:buNone/>
            </a:pPr>
            <a:r>
              <a:rPr lang="en-US" sz="3600" dirty="0" smtClean="0">
                <a:solidFill>
                  <a:schemeClr val="tx1"/>
                </a:solidFill>
                <a:latin typeface="Times New Roman" pitchFamily="18" charset="0"/>
                <a:cs typeface="Times New Roman" pitchFamily="18" charset="0"/>
              </a:rPr>
              <a:t>   </a:t>
            </a:r>
          </a:p>
          <a:p>
            <a:pPr algn="just">
              <a:buNone/>
            </a:pPr>
            <a:r>
              <a:rPr lang="en-US" sz="3600" dirty="0" smtClean="0">
                <a:solidFill>
                  <a:schemeClr val="tx1"/>
                </a:solidFill>
                <a:latin typeface="Times New Roman" pitchFamily="18" charset="0"/>
                <a:cs typeface="Times New Roman" pitchFamily="18" charset="0"/>
              </a:rPr>
              <a:t>    </a:t>
            </a:r>
            <a:r>
              <a:rPr lang="en-US" sz="3600" b="1" dirty="0" smtClean="0">
                <a:solidFill>
                  <a:srgbClr val="C00000"/>
                </a:solidFill>
                <a:latin typeface="Times New Roman" pitchFamily="18" charset="0"/>
                <a:cs typeface="Times New Roman" pitchFamily="18" charset="0"/>
              </a:rPr>
              <a:t>Subgenus Rustica </a:t>
            </a:r>
            <a:r>
              <a:rPr lang="en-US" sz="3600" dirty="0" smtClean="0">
                <a:solidFill>
                  <a:schemeClr val="tx1"/>
                </a:solidFill>
                <a:latin typeface="Times New Roman" pitchFamily="18" charset="0"/>
                <a:cs typeface="Times New Roman" pitchFamily="18" charset="0"/>
              </a:rPr>
              <a:t>with yellow flowers : Cultivated in North Africa, Eastern Europe and Asia. Also used for genetic purposes.</a:t>
            </a:r>
          </a:p>
          <a:p>
            <a:pPr algn="just">
              <a:buNone/>
            </a:pPr>
            <a:r>
              <a:rPr lang="en-US" sz="3600" dirty="0" smtClean="0">
                <a:solidFill>
                  <a:schemeClr val="tx1"/>
                </a:solidFill>
                <a:latin typeface="Times New Roman" pitchFamily="18" charset="0"/>
                <a:cs typeface="Times New Roman" pitchFamily="18" charset="0"/>
              </a:rPr>
              <a:t>    </a:t>
            </a:r>
            <a:r>
              <a:rPr lang="en-US" sz="3600" b="1" dirty="0" smtClean="0">
                <a:solidFill>
                  <a:srgbClr val="0070C0"/>
                </a:solidFill>
                <a:latin typeface="Times New Roman" pitchFamily="18" charset="0"/>
                <a:cs typeface="Times New Roman" pitchFamily="18" charset="0"/>
              </a:rPr>
              <a:t>Subgenus Petunioides </a:t>
            </a:r>
            <a:r>
              <a:rPr lang="en-US" sz="3600" dirty="0" smtClean="0">
                <a:solidFill>
                  <a:schemeClr val="tx1"/>
                </a:solidFill>
                <a:latin typeface="Times New Roman" pitchFamily="18" charset="0"/>
                <a:cs typeface="Times New Roman" pitchFamily="18" charset="0"/>
              </a:rPr>
              <a:t>with white, pink, red or violet flowers : this subgenus includes ornamental varieties that can also be of interest for genetics.</a:t>
            </a:r>
          </a:p>
          <a:p>
            <a:pPr algn="just">
              <a:buNone/>
            </a:pPr>
            <a:r>
              <a:rPr lang="en-US" sz="3600" dirty="0" smtClean="0">
                <a:solidFill>
                  <a:schemeClr val="tx1"/>
                </a:solidFill>
                <a:latin typeface="Times New Roman" pitchFamily="18" charset="0"/>
                <a:cs typeface="Times New Roman" pitchFamily="18" charset="0"/>
              </a:rPr>
              <a:t>    </a:t>
            </a:r>
            <a:r>
              <a:rPr lang="en-US" sz="3600" b="1" dirty="0" smtClean="0">
                <a:solidFill>
                  <a:srgbClr val="7030A0"/>
                </a:solidFill>
                <a:latin typeface="Times New Roman" pitchFamily="18" charset="0"/>
                <a:cs typeface="Times New Roman" pitchFamily="18" charset="0"/>
              </a:rPr>
              <a:t>Subgenus Tabacum </a:t>
            </a:r>
            <a:r>
              <a:rPr lang="en-US" sz="3600" dirty="0" smtClean="0">
                <a:solidFill>
                  <a:schemeClr val="tx1"/>
                </a:solidFill>
                <a:latin typeface="Times New Roman" pitchFamily="18" charset="0"/>
                <a:cs typeface="Times New Roman" pitchFamily="18" charset="0"/>
              </a:rPr>
              <a:t>with pink, red or purple flowers.</a:t>
            </a:r>
          </a:p>
          <a:p>
            <a:pPr algn="just">
              <a:buNone/>
            </a:pPr>
            <a:r>
              <a:rPr lang="en-US" sz="3600" dirty="0" smtClean="0">
                <a:solidFill>
                  <a:schemeClr val="tx1"/>
                </a:solidFill>
                <a:latin typeface="Times New Roman" pitchFamily="18" charset="0"/>
                <a:cs typeface="Times New Roman" pitchFamily="18" charset="0"/>
              </a:rPr>
              <a:t>    In this subgenus, the specie </a:t>
            </a:r>
            <a:r>
              <a:rPr lang="en-US" sz="3600" i="1" dirty="0" smtClean="0">
                <a:solidFill>
                  <a:schemeClr val="tx1"/>
                </a:solidFill>
                <a:latin typeface="Times New Roman" pitchFamily="18" charset="0"/>
                <a:cs typeface="Times New Roman" pitchFamily="18" charset="0"/>
              </a:rPr>
              <a:t>Nicotiana tabacum </a:t>
            </a:r>
            <a:r>
              <a:rPr lang="en-US" sz="3600" dirty="0" smtClean="0">
                <a:solidFill>
                  <a:schemeClr val="tx1"/>
                </a:solidFill>
                <a:latin typeface="Times New Roman" pitchFamily="18" charset="0"/>
                <a:cs typeface="Times New Roman" pitchFamily="18" charset="0"/>
              </a:rPr>
              <a:t>gathers more than </a:t>
            </a:r>
            <a:r>
              <a:rPr lang="en-US" sz="3600" b="1" dirty="0" smtClean="0">
                <a:solidFill>
                  <a:schemeClr val="tx1"/>
                </a:solidFill>
                <a:latin typeface="Times New Roman" pitchFamily="18" charset="0"/>
                <a:cs typeface="Times New Roman" pitchFamily="18" charset="0"/>
              </a:rPr>
              <a:t>90%</a:t>
            </a:r>
            <a:r>
              <a:rPr lang="en-US" sz="3600" dirty="0" smtClean="0">
                <a:solidFill>
                  <a:schemeClr val="tx1"/>
                </a:solidFill>
                <a:latin typeface="Times New Roman" pitchFamily="18" charset="0"/>
                <a:cs typeface="Times New Roman" pitchFamily="18" charset="0"/>
              </a:rPr>
              <a:t> of the tobaccos cultivated in the world. Annual herbaceous plant, 50 cm to 150 m high (even 250m for some varieties).</a:t>
            </a:r>
            <a:endParaRPr lang="en-US" sz="36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2362200" cy="838200"/>
          </a:xfrm>
        </p:spPr>
        <p:txBody>
          <a:bodyPr/>
          <a:lstStyle/>
          <a:p>
            <a:r>
              <a:rPr lang="en-US" dirty="0" smtClean="0">
                <a:solidFill>
                  <a:srgbClr val="FF0000"/>
                </a:solidFill>
                <a:latin typeface="Times New Roman" pitchFamily="18" charset="0"/>
                <a:cs typeface="Times New Roman" pitchFamily="18" charset="0"/>
              </a:rPr>
              <a:t>CLIMATE</a:t>
            </a:r>
            <a:endParaRPr lang="en-US"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lgn="just">
              <a:buFont typeface="Wingdings" pitchFamily="2" charset="2"/>
              <a:buChar char="Ø"/>
            </a:pPr>
            <a:r>
              <a:rPr lang="en-US" dirty="0" smtClean="0">
                <a:solidFill>
                  <a:schemeClr val="tx1"/>
                </a:solidFill>
                <a:latin typeface="Times New Roman" pitchFamily="18" charset="0"/>
                <a:cs typeface="Times New Roman" pitchFamily="18" charset="0"/>
              </a:rPr>
              <a:t>Long day plant and grown in winter as </a:t>
            </a:r>
            <a:r>
              <a:rPr lang="en-US" dirty="0" err="1" smtClean="0">
                <a:solidFill>
                  <a:schemeClr val="tx1"/>
                </a:solidFill>
                <a:latin typeface="Times New Roman" pitchFamily="18" charset="0"/>
                <a:cs typeface="Times New Roman" pitchFamily="18" charset="0"/>
              </a:rPr>
              <a:t>Zaid</a:t>
            </a:r>
            <a:r>
              <a:rPr lang="en-US" dirty="0" smtClean="0">
                <a:solidFill>
                  <a:schemeClr val="tx1"/>
                </a:solidFill>
                <a:latin typeface="Times New Roman" pitchFamily="18" charset="0"/>
                <a:cs typeface="Times New Roman" pitchFamily="18" charset="0"/>
              </a:rPr>
              <a:t> Rabi crop</a:t>
            </a:r>
          </a:p>
          <a:p>
            <a:pPr algn="just">
              <a:buFont typeface="Wingdings" pitchFamily="2" charset="2"/>
              <a:buChar char="Ø"/>
            </a:pPr>
            <a:r>
              <a:rPr lang="en-US" dirty="0" smtClean="0">
                <a:solidFill>
                  <a:schemeClr val="tx1"/>
                </a:solidFill>
                <a:latin typeface="Times New Roman" pitchFamily="18" charset="0"/>
                <a:cs typeface="Times New Roman" pitchFamily="18" charset="0"/>
              </a:rPr>
              <a:t>90-110 Days Crop</a:t>
            </a:r>
          </a:p>
          <a:p>
            <a:pPr algn="just">
              <a:buFont typeface="Wingdings" pitchFamily="2" charset="2"/>
              <a:buChar char="Ø"/>
            </a:pPr>
            <a:r>
              <a:rPr lang="en-US" dirty="0" smtClean="0">
                <a:solidFill>
                  <a:schemeClr val="tx1"/>
                </a:solidFill>
                <a:latin typeface="Times New Roman" pitchFamily="18" charset="0"/>
                <a:cs typeface="Times New Roman" pitchFamily="18" charset="0"/>
              </a:rPr>
              <a:t>Although tobacco is a tropical crop, it can be grown in a wide range of environments. Tobacco seeds require about 21</a:t>
            </a:r>
            <a:r>
              <a:rPr lang="en-US" baseline="30000" dirty="0" smtClean="0">
                <a:solidFill>
                  <a:schemeClr val="tx1"/>
                </a:solidFill>
                <a:latin typeface="Times New Roman" pitchFamily="18" charset="0"/>
                <a:cs typeface="Times New Roman" pitchFamily="18" charset="0"/>
              </a:rPr>
              <a:t>0</a:t>
            </a:r>
            <a:r>
              <a:rPr lang="en-US" dirty="0" smtClean="0">
                <a:solidFill>
                  <a:schemeClr val="tx1"/>
                </a:solidFill>
                <a:latin typeface="Times New Roman" pitchFamily="18" charset="0"/>
                <a:cs typeface="Times New Roman" pitchFamily="18" charset="0"/>
              </a:rPr>
              <a:t>C temperature for germination.</a:t>
            </a:r>
          </a:p>
          <a:p>
            <a:pPr algn="just">
              <a:buFont typeface="Wingdings" pitchFamily="2" charset="2"/>
              <a:buChar char="Ø"/>
            </a:pPr>
            <a:r>
              <a:rPr lang="en-US" dirty="0" smtClean="0">
                <a:solidFill>
                  <a:schemeClr val="tx1"/>
                </a:solidFill>
                <a:latin typeface="Times New Roman" pitchFamily="18" charset="0"/>
                <a:cs typeface="Times New Roman" pitchFamily="18" charset="0"/>
              </a:rPr>
              <a:t>Crop grows well within temperature of 13-37</a:t>
            </a:r>
            <a:r>
              <a:rPr lang="en-US" baseline="30000" dirty="0" smtClean="0">
                <a:solidFill>
                  <a:schemeClr val="tx1"/>
                </a:solidFill>
                <a:latin typeface="Times New Roman" pitchFamily="18" charset="0"/>
                <a:cs typeface="Times New Roman" pitchFamily="18" charset="0"/>
              </a:rPr>
              <a:t>0</a:t>
            </a:r>
            <a:r>
              <a:rPr lang="en-US" dirty="0" smtClean="0">
                <a:solidFill>
                  <a:schemeClr val="tx1"/>
                </a:solidFill>
                <a:latin typeface="Times New Roman" pitchFamily="18" charset="0"/>
                <a:cs typeface="Times New Roman" pitchFamily="18" charset="0"/>
              </a:rPr>
              <a:t>C </a:t>
            </a:r>
          </a:p>
          <a:p>
            <a:pPr algn="just">
              <a:buFont typeface="Wingdings" pitchFamily="2" charset="2"/>
              <a:buChar char="Ø"/>
            </a:pPr>
            <a:endParaRPr lang="en-US"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1219200" cy="838200"/>
          </a:xfrm>
        </p:spPr>
        <p:txBody>
          <a:bodyPr/>
          <a:lstStyle/>
          <a:p>
            <a:r>
              <a:rPr lang="en-US" dirty="0" smtClean="0">
                <a:solidFill>
                  <a:srgbClr val="C00000"/>
                </a:solidFill>
                <a:latin typeface="Times New Roman" pitchFamily="18" charset="0"/>
                <a:cs typeface="Times New Roman" pitchFamily="18" charset="0"/>
              </a:rPr>
              <a:t>Soil</a:t>
            </a:r>
            <a:endParaRPr lang="en-US"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52400" y="1554162"/>
            <a:ext cx="8839200" cy="4525963"/>
          </a:xfrm>
        </p:spPr>
        <p:txBody>
          <a:bodyPr>
            <a:normAutofit lnSpcReduction="10000"/>
          </a:bodyPr>
          <a:lstStyle/>
          <a:p>
            <a:pPr algn="just">
              <a:buFont typeface="Wingdings" pitchFamily="2" charset="2"/>
              <a:buChar char="Ø"/>
            </a:pPr>
            <a:r>
              <a:rPr lang="en-US" dirty="0" smtClean="0">
                <a:solidFill>
                  <a:schemeClr val="tx1"/>
                </a:solidFill>
                <a:latin typeface="Times New Roman" pitchFamily="18" charset="0"/>
                <a:cs typeface="Times New Roman" pitchFamily="18" charset="0"/>
              </a:rPr>
              <a:t>Well drained and loamy soil is best for tobacco crop.</a:t>
            </a:r>
          </a:p>
          <a:p>
            <a:pPr algn="just">
              <a:buFont typeface="Wingdings" pitchFamily="2" charset="2"/>
              <a:buChar char="Ø"/>
            </a:pPr>
            <a:r>
              <a:rPr lang="en-US" dirty="0" smtClean="0">
                <a:solidFill>
                  <a:schemeClr val="tx1"/>
                </a:solidFill>
                <a:latin typeface="Times New Roman" pitchFamily="18" charset="0"/>
                <a:cs typeface="Times New Roman" pitchFamily="18" charset="0"/>
              </a:rPr>
              <a:t>Quality of tobacco is greatly influenced by the soil conditions. Tobacco is adopted to moderately acidic soils with a pH ranging from 5.5-6.5</a:t>
            </a:r>
          </a:p>
          <a:p>
            <a:pPr algn="just">
              <a:buFont typeface="Wingdings" pitchFamily="2" charset="2"/>
              <a:buChar char="Ø"/>
            </a:pPr>
            <a:r>
              <a:rPr lang="en-US" dirty="0" smtClean="0">
                <a:solidFill>
                  <a:schemeClr val="tx1"/>
                </a:solidFill>
                <a:latin typeface="Times New Roman" pitchFamily="18" charset="0"/>
                <a:cs typeface="Times New Roman" pitchFamily="18" charset="0"/>
              </a:rPr>
              <a:t>Tobacco will not do well in water logged soils as it is sensitive to water logging.</a:t>
            </a:r>
          </a:p>
          <a:p>
            <a:pPr algn="just">
              <a:buFont typeface="Wingdings" pitchFamily="2" charset="2"/>
              <a:buChar char="Ø"/>
            </a:pPr>
            <a:r>
              <a:rPr lang="en-US" dirty="0" smtClean="0">
                <a:solidFill>
                  <a:schemeClr val="tx1"/>
                </a:solidFill>
                <a:latin typeface="Times New Roman" pitchFamily="18" charset="0"/>
                <a:cs typeface="Times New Roman" pitchFamily="18" charset="0"/>
              </a:rPr>
              <a:t>Salt affected soils are not suitable for tobacco.</a:t>
            </a:r>
          </a:p>
          <a:p>
            <a:pPr algn="just">
              <a:buFont typeface="Wingdings" pitchFamily="2" charset="2"/>
              <a:buChar char="Ø"/>
            </a:pPr>
            <a:r>
              <a:rPr lang="en-US" dirty="0" smtClean="0">
                <a:solidFill>
                  <a:schemeClr val="tx1"/>
                </a:solidFill>
                <a:latin typeface="Times New Roman" pitchFamily="18" charset="0"/>
                <a:cs typeface="Times New Roman" pitchFamily="18" charset="0"/>
              </a:rPr>
              <a:t>Soil analysis should be done</a:t>
            </a:r>
          </a:p>
          <a:p>
            <a:pPr>
              <a:buFont typeface="Wingdings" pitchFamily="2" charset="2"/>
              <a:buChar char="Ø"/>
            </a:pP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1129</TotalTime>
  <Words>1334</Words>
  <Application>Microsoft Office PowerPoint</Application>
  <PresentationFormat>On-screen Show (4:3)</PresentationFormat>
  <Paragraphs>141</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Trek</vt:lpstr>
      <vt:lpstr>PowerPoint Presentation</vt:lpstr>
      <vt:lpstr>PowerPoint Presentation</vt:lpstr>
      <vt:lpstr>importance</vt:lpstr>
      <vt:lpstr>PowerPoint Presentation</vt:lpstr>
      <vt:lpstr>BOTANY</vt:lpstr>
      <vt:lpstr>Continue………,</vt:lpstr>
      <vt:lpstr>Continue………,</vt:lpstr>
      <vt:lpstr>CLIMATE</vt:lpstr>
      <vt:lpstr>Soil</vt:lpstr>
      <vt:lpstr>MAJOR CROPPING AREAS OF PAKISTAN</vt:lpstr>
      <vt:lpstr>Tobacco cultivars</vt:lpstr>
      <vt:lpstr>Nursery Sowing</vt:lpstr>
      <vt:lpstr>lANd Preparation</vt:lpstr>
      <vt:lpstr>Transplanting</vt:lpstr>
      <vt:lpstr>Sowing Method</vt:lpstr>
      <vt:lpstr>Irrigation</vt:lpstr>
      <vt:lpstr>Plant Protection measures</vt:lpstr>
      <vt:lpstr>PowerPoint Presentation</vt:lpstr>
      <vt:lpstr>Topping And Desuckering</vt:lpstr>
      <vt:lpstr>PowerPoint Presentation</vt:lpstr>
      <vt:lpstr>HARVESTING</vt:lpstr>
      <vt:lpstr>Curing</vt:lpstr>
      <vt:lpstr>METHODS OF CURING</vt:lpstr>
      <vt:lpstr>PowerPoint Presentation</vt:lpstr>
      <vt:lpstr>2) Flue-Curing </vt:lpstr>
      <vt:lpstr>PowerPoint Presentation</vt:lpstr>
      <vt:lpstr>PowerPoint Presentation</vt:lpstr>
      <vt:lpstr>PowerPoint Presentation</vt:lpstr>
      <vt:lpstr>Yield and composition</vt:lpstr>
    </vt:vector>
  </TitlesOfParts>
  <Company>UAF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TOBACCO</dc:title>
  <dc:creator>GUL KHAN BALOCH</dc:creator>
  <cp:lastModifiedBy>Microsoft</cp:lastModifiedBy>
  <cp:revision>385</cp:revision>
  <dcterms:created xsi:type="dcterms:W3CDTF">2012-04-24T13:51:48Z</dcterms:created>
  <dcterms:modified xsi:type="dcterms:W3CDTF">2014-02-07T07:17:54Z</dcterms:modified>
</cp:coreProperties>
</file>