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7" r:id="rId35"/>
    <p:sldId id="292" r:id="rId36"/>
    <p:sldId id="298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2F903-21E7-8E48-901F-100DBC9D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5F81E0-5FA9-CB4E-BF8B-5FE26E18F620}"/>
              </a:ext>
            </a:extLst>
          </p:cNvPr>
          <p:cNvSpPr txBox="1"/>
          <p:nvPr/>
        </p:nvSpPr>
        <p:spPr>
          <a:xfrm>
            <a:off x="3049488" y="2828836"/>
            <a:ext cx="60989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DNA   </a:t>
            </a:r>
            <a:r>
              <a:rPr lang="en-US" b="1"/>
              <a:t>DISCOVERY OF STRUCTURE OF DNA</a:t>
            </a:r>
          </a:p>
          <a:p>
            <a:endParaRPr lang="en-US" b="1"/>
          </a:p>
          <a:p>
            <a:r>
              <a:rPr lang="en-US" b="1"/>
              <a:t>  T</a:t>
            </a:r>
            <a:r>
              <a:rPr lang="en-US"/>
              <a:t>he structure of DNA double helix and how it was discovered. Chargaff,Watson and Crick, and Wilkins and Franklin worked to solve this question. </a:t>
            </a:r>
          </a:p>
        </p:txBody>
      </p:sp>
    </p:spTree>
    <p:extLst>
      <p:ext uri="{BB962C8B-B14F-4D97-AF65-F5344CB8AC3E}">
        <p14:creationId xmlns:p14="http://schemas.microsoft.com/office/powerpoint/2010/main" val="387655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9FDC5-50F6-3A41-80A1-3A7B3CDA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163166-4E0C-4543-B9F1-E2F463DDA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6" y="-446484"/>
            <a:ext cx="11322844" cy="7304484"/>
          </a:xfrm>
        </p:spPr>
      </p:pic>
    </p:spTree>
    <p:extLst>
      <p:ext uri="{BB962C8B-B14F-4D97-AF65-F5344CB8AC3E}">
        <p14:creationId xmlns:p14="http://schemas.microsoft.com/office/powerpoint/2010/main" val="133659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401B80-93AE-0A4F-90E4-4A215E8A48D5}"/>
              </a:ext>
            </a:extLst>
          </p:cNvPr>
          <p:cNvSpPr txBox="1"/>
          <p:nvPr/>
        </p:nvSpPr>
        <p:spPr>
          <a:xfrm>
            <a:off x="3046512" y="2551837"/>
            <a:ext cx="60989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>
                <a:solidFill>
                  <a:srgbClr val="000000"/>
                </a:solidFill>
                <a:effectLst/>
                <a:latin typeface="ADBE_Calibri_457"/>
              </a:rPr>
              <a:t>The twisting of the DNA and the geometry of the bases creates a wider gap (called the major groove) and the narrower gap( called the minor groove).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457"/>
              </a:rPr>
              <a:t>These grooves run along the length of molecule.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457"/>
              </a:rPr>
              <a:t>These grooves are important building sites for proteins that maintain DNA and regulate gene activity.</a:t>
            </a:r>
          </a:p>
        </p:txBody>
      </p:sp>
    </p:spTree>
    <p:extLst>
      <p:ext uri="{BB962C8B-B14F-4D97-AF65-F5344CB8AC3E}">
        <p14:creationId xmlns:p14="http://schemas.microsoft.com/office/powerpoint/2010/main" val="6140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370F-C008-514F-BD66-5DF03672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pairing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AEE1C-E2FC-A641-AA95-E740F5FED386}"/>
              </a:ext>
            </a:extLst>
          </p:cNvPr>
          <p:cNvSpPr txBox="1"/>
          <p:nvPr/>
        </p:nvSpPr>
        <p:spPr>
          <a:xfrm>
            <a:off x="1371600" y="1966495"/>
            <a:ext cx="79262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572"/>
              </a:rPr>
              <a:t>BASE PAIRNING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573"/>
              </a:rPr>
              <a:t> </a:t>
            </a:r>
            <a:endParaRPr lang="en-US" sz="1800" b="1" i="0">
              <a:solidFill>
                <a:srgbClr val="000000"/>
              </a:solidFill>
              <a:effectLst/>
              <a:latin typeface="ADBE_572"/>
            </a:endParaRP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73"/>
              </a:rPr>
              <a:t>In Watson and Crick,s model the two strandas of double helix are held together by hydrogen bonds between nitrogenous bases on opposite strands 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73"/>
              </a:rPr>
              <a:t>Each pair of bases lies flat , forming a rung on the ladder of DNA molecule 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73"/>
              </a:rPr>
              <a:t>Base pairs are not made up of just any combination of bases . Instead if there is an A found on one strand it must pair with T on other strand and vice versa .Similarly G pair with C.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73"/>
              </a:rPr>
              <a:t>Two hydrogen bonds formed between A And T and threee between G and C .</a:t>
            </a:r>
          </a:p>
        </p:txBody>
      </p:sp>
    </p:spTree>
    <p:extLst>
      <p:ext uri="{BB962C8B-B14F-4D97-AF65-F5344CB8AC3E}">
        <p14:creationId xmlns:p14="http://schemas.microsoft.com/office/powerpoint/2010/main" val="238305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2471-1C5E-B34A-BBA0-1784F083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ACE51B-E6CC-0041-8C9A-BE01061B9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0"/>
            <a:ext cx="10300097" cy="6858000"/>
          </a:xfrm>
        </p:spPr>
      </p:pic>
    </p:spTree>
    <p:extLst>
      <p:ext uri="{BB962C8B-B14F-4D97-AF65-F5344CB8AC3E}">
        <p14:creationId xmlns:p14="http://schemas.microsoft.com/office/powerpoint/2010/main" val="2044117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286C-C551-BD44-A827-4CB47FC0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648"/>
              </a:rPr>
              <a:t>ROSALIND FRANKLIN </a:t>
            </a:r>
            <a:br>
              <a:rPr lang="en-US" sz="4400" b="1" i="0">
                <a:solidFill>
                  <a:srgbClr val="000000"/>
                </a:solidFill>
                <a:effectLst/>
                <a:latin typeface="ADBE_648"/>
              </a:rPr>
            </a:b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2AEB74-DC56-7B4C-A8C4-F877947456B2}"/>
              </a:ext>
            </a:extLst>
          </p:cNvPr>
          <p:cNvSpPr txBox="1"/>
          <p:nvPr/>
        </p:nvSpPr>
        <p:spPr>
          <a:xfrm>
            <a:off x="3046512" y="2967335"/>
            <a:ext cx="6098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648"/>
              </a:rPr>
              <a:t>ROSALIND FRANKLIN </a:t>
            </a:r>
          </a:p>
          <a:p>
            <a:pPr algn="ctr"/>
            <a:r>
              <a:rPr lang="en-US" sz="1800" b="0" i="0">
                <a:solidFill>
                  <a:srgbClr val="000000"/>
                </a:solidFill>
                <a:effectLst/>
                <a:latin typeface="ADBE_Calibri_649"/>
              </a:rPr>
              <a:t>Franklin discovered the structure of DNA . He obtained excellent X-ray diffraction photographs of DNA .</a:t>
            </a:r>
          </a:p>
        </p:txBody>
      </p:sp>
    </p:spTree>
    <p:extLst>
      <p:ext uri="{BB962C8B-B14F-4D97-AF65-F5344CB8AC3E}">
        <p14:creationId xmlns:p14="http://schemas.microsoft.com/office/powerpoint/2010/main" val="238053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AF62-2E12-1445-A262-C8A7D76A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3A4524E-7008-9E4C-9E3E-AAC45C310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599" y="1"/>
            <a:ext cx="9790509" cy="6858000"/>
          </a:xfrm>
        </p:spPr>
      </p:pic>
    </p:spTree>
    <p:extLst>
      <p:ext uri="{BB962C8B-B14F-4D97-AF65-F5344CB8AC3E}">
        <p14:creationId xmlns:p14="http://schemas.microsoft.com/office/powerpoint/2010/main" val="1591255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26BD-4C5E-BE46-9B07-871185B8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24763"/>
            <a:ext cx="9601200" cy="1485900"/>
          </a:xfrm>
        </p:spPr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723"/>
              </a:rPr>
              <a:t>CHEMICAL NATURE OF DNA 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470D40-F677-CA42-BD58-F8D45873AE7C}"/>
              </a:ext>
            </a:extLst>
          </p:cNvPr>
          <p:cNvSpPr txBox="1"/>
          <p:nvPr/>
        </p:nvSpPr>
        <p:spPr>
          <a:xfrm>
            <a:off x="3046512" y="2551837"/>
            <a:ext cx="60989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000000"/>
                </a:solidFill>
                <a:effectLst/>
                <a:latin typeface="ADBE_723"/>
              </a:rPr>
              <a:t>CHEMICAL NATURE OF DNA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Hydrolysis of DNA showed that it is composed of: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phosphoric acid , a phosphate group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A 5 Carbon sugar , as deoxyribose sugar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the purine bases , cytosine and thymine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the pyrimide bases cytosine and thymine</a:t>
            </a:r>
          </a:p>
        </p:txBody>
      </p:sp>
    </p:spTree>
    <p:extLst>
      <p:ext uri="{BB962C8B-B14F-4D97-AF65-F5344CB8AC3E}">
        <p14:creationId xmlns:p14="http://schemas.microsoft.com/office/powerpoint/2010/main" val="3531811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E577-3677-FB44-8C7D-041CC020C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723"/>
              </a:rPr>
              <a:t>DNA is a Polymer </a:t>
            </a:r>
            <a:br>
              <a:rPr lang="en-US" sz="4400" b="1" i="0">
                <a:solidFill>
                  <a:srgbClr val="000000"/>
                </a:solidFill>
                <a:effectLst/>
                <a:latin typeface="ADBE_723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9303-7B41-384F-A401-BA0DC9E67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723"/>
              </a:rPr>
              <a:t>DNA is a Polymer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DNA is a polymer . A polymer is a long chain like molecule , comprising of numerous individual units called monomers linked together in series . The monomer in a DNA is nucleotide.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1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C744-AD9D-7846-976E-9534BD74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723"/>
              </a:rPr>
              <a:t>NUCLEOTIDES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2F22A-8A7D-D943-A30D-62DC4CED9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723"/>
              </a:rPr>
              <a:t>NUCLEOTIDES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Each nucleotide is composed of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A sugar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A nitrogenous base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A phosphate group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The nitrogenous base is linked to sugar 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2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AF784-729E-9F46-95F1-8A8D8918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723"/>
              </a:rPr>
              <a:t>THE SUGAR COMPONENT OF DNA</a:t>
            </a:r>
            <a:r>
              <a:rPr lang="en-US" sz="4400" b="0" i="0">
                <a:solidFill>
                  <a:srgbClr val="000000"/>
                </a:solidFill>
                <a:effectLst/>
                <a:latin typeface="ADBE_Calibri_724"/>
              </a:rPr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78516-C310-0A4B-96D6-F1A927C0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723"/>
              </a:rPr>
              <a:t>THE SUGAR COMPONENT OF DNA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724"/>
              </a:rPr>
              <a:t> </a:t>
            </a:r>
            <a:endParaRPr lang="en-US" sz="1800" b="1" i="0">
              <a:solidFill>
                <a:srgbClr val="000000"/>
              </a:solidFill>
              <a:effectLst/>
              <a:latin typeface="ADBE_723"/>
            </a:endParaRP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61"/>
              </a:rPr>
              <a:t>In DNA the sugar component is pentose sugar, deoxyribose. It can exist in chain form or ring form.It contains hydroxyl group attached with carbon atom number two with a hydrogen group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536D-9955-EA4A-BC56-C017B69F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6924E-E9A8-4D45-8728-886A29EEFD8C}"/>
              </a:ext>
            </a:extLst>
          </p:cNvPr>
          <p:cNvSpPr txBox="1"/>
          <p:nvPr/>
        </p:nvSpPr>
        <p:spPr>
          <a:xfrm>
            <a:off x="3046512" y="2274838"/>
            <a:ext cx="60989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533"/>
              </a:rPr>
              <a:t> </a:t>
            </a:r>
          </a:p>
          <a:p>
            <a:r>
              <a:rPr lang="en-US" sz="1800" b="1" i="0">
                <a:solidFill>
                  <a:srgbClr val="000000"/>
                </a:solidFill>
                <a:effectLst/>
                <a:latin typeface="ADBE_533"/>
              </a:rPr>
              <a:t>Today the DNA double helix is most ionoic of all biological molecules. </a:t>
            </a:r>
          </a:p>
          <a:p>
            <a:r>
              <a:rPr lang="en-US" sz="1800" b="1" i="0">
                <a:solidFill>
                  <a:srgbClr val="000000"/>
                </a:solidFill>
                <a:effectLst/>
                <a:latin typeface="ADBE_533"/>
              </a:rPr>
              <a:t>Untill 1950s the double helix structure of DNA remained a mystry.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32"/>
              </a:rPr>
              <a:t>In this article we will briefly described the work of all the major scientists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32"/>
              </a:rPr>
              <a:t>on DNA.</a:t>
            </a:r>
          </a:p>
        </p:txBody>
      </p:sp>
    </p:spTree>
    <p:extLst>
      <p:ext uri="{BB962C8B-B14F-4D97-AF65-F5344CB8AC3E}">
        <p14:creationId xmlns:p14="http://schemas.microsoft.com/office/powerpoint/2010/main" val="33123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09EE-074F-9840-8994-C456F33D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80A131-B3C9-A741-87A4-9CEA763A0E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0"/>
            <a:ext cx="10243505" cy="6947296"/>
          </a:xfrm>
        </p:spPr>
      </p:pic>
    </p:spTree>
    <p:extLst>
      <p:ext uri="{BB962C8B-B14F-4D97-AF65-F5344CB8AC3E}">
        <p14:creationId xmlns:p14="http://schemas.microsoft.com/office/powerpoint/2010/main" val="3174815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85B5-DE4C-3B4F-A439-78D1AB14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762"/>
              </a:rPr>
              <a:t>THE NITROGENOUS BASES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761"/>
              </a:rPr>
              <a:t>These are complex single ring pyrimides and double ring purines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31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D0E8-3C3A-384A-AB6F-1BAED78E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46A362-F30B-FA4C-B983-780CBE63DD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235" y="0"/>
            <a:ext cx="11322844" cy="6858000"/>
          </a:xfrm>
        </p:spPr>
      </p:pic>
    </p:spTree>
    <p:extLst>
      <p:ext uri="{BB962C8B-B14F-4D97-AF65-F5344CB8AC3E}">
        <p14:creationId xmlns:p14="http://schemas.microsoft.com/office/powerpoint/2010/main" val="1730707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7F2C-5E8C-C942-BA9D-F7F3F827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EB86-67A9-D64F-B8AF-2C51780C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778"/>
              </a:rPr>
              <a:t>THE PHOSPHORIC ACID COMPONENT </a:t>
            </a:r>
          </a:p>
          <a:p>
            <a:r>
              <a:rPr lang="en-US" b="1">
                <a:effectLst/>
              </a:rPr>
              <a:t>A nucleoside is converted into a nucleotide by attachment of phosohoric group to a 5 C of sugar.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4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EBAA-4B61-2545-852A-9DCF89B6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02A2DB0-4756-3C41-841A-6B43ADC1C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6" y="-205383"/>
            <a:ext cx="11513343" cy="7268765"/>
          </a:xfrm>
        </p:spPr>
      </p:pic>
    </p:spTree>
    <p:extLst>
      <p:ext uri="{BB962C8B-B14F-4D97-AF65-F5344CB8AC3E}">
        <p14:creationId xmlns:p14="http://schemas.microsoft.com/office/powerpoint/2010/main" val="1877551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32E0-1FEC-BF42-86F0-EFA8FBDD3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D29A3-425D-CE4A-833F-0F13D5BB5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814"/>
              </a:rPr>
              <a:t>ALTERNATIVE FORMS OF DNA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815"/>
              </a:rPr>
              <a:t>DNA exist in many forms such as: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54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2D38-F24D-F94A-AD8F-401B5B83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 DNA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3891-35B2-A343-A989-92B900CD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>
                <a:solidFill>
                  <a:srgbClr val="000000"/>
                </a:solidFill>
                <a:effectLst/>
                <a:latin typeface="ADBE_Calibri_815"/>
              </a:rPr>
              <a:t>The form OF DNA described above is called B DNA . It is a right-handed helix . It turns in clockwise manner when viewed down its axis. The bases are stacked almost exactly perpendicular to the main axis with about ten base pairs per turn.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1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B812-3C0F-B74B-A0FD-66164B15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 DNA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E3BA6-96D2-A747-BF4C-FEE3A72F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814"/>
              </a:rPr>
              <a:t>I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815"/>
              </a:rPr>
              <a:t>f the water contents increase to about 75% the A form DNA will occur . In this form the bases are titled with regard to the axis and there are more base pairs per turn as compared to B DNA.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3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5E8C-2DAD-2F49-AFC8-5516075A8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 DNA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A12C5-8ADA-6C42-ADFD-68CC04A9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>
                <a:solidFill>
                  <a:srgbClr val="000000"/>
                </a:solidFill>
                <a:effectLst/>
                <a:latin typeface="ADBE_Calibri_815"/>
              </a:rPr>
              <a:t>gar 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813"/>
              </a:rPr>
              <a:t>–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815"/>
              </a:rPr>
              <a:t>phosphate backbone forms a zigzag structure . The Z DNA looks like B DNA in which each base was rotated 180 degree , resulting in a zigzag left-handed structure. Z DNA is thought to be involved in regulation gene expression in eukaryotes.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41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F592-B79C-A045-97A3-DB0186CCC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96C745F-3F8C-A44F-A93C-DB1537DE8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8593"/>
            <a:ext cx="12192000" cy="7036594"/>
          </a:xfrm>
        </p:spPr>
      </p:pic>
    </p:spTree>
    <p:extLst>
      <p:ext uri="{BB962C8B-B14F-4D97-AF65-F5344CB8AC3E}">
        <p14:creationId xmlns:p14="http://schemas.microsoft.com/office/powerpoint/2010/main" val="187907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68A28-737A-154B-9451-85B30222E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Chargaff rules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5903B-7BCD-0449-B95A-7C177DD26DF8}"/>
              </a:ext>
            </a:extLst>
          </p:cNvPr>
          <p:cNvSpPr txBox="1"/>
          <p:nvPr/>
        </p:nvSpPr>
        <p:spPr>
          <a:xfrm>
            <a:off x="3046512" y="2690336"/>
            <a:ext cx="60989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533"/>
              </a:rPr>
              <a:t>CHARGAFF RULES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.ON the key piece of information related to the structure of DNA came from AUASTRIAN biochemist Erwin Chargaff.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He analyzed the DNA of different species determining its composition of A,T,C and G bases</a:t>
            </a:r>
          </a:p>
        </p:txBody>
      </p:sp>
    </p:spTree>
    <p:extLst>
      <p:ext uri="{BB962C8B-B14F-4D97-AF65-F5344CB8AC3E}">
        <p14:creationId xmlns:p14="http://schemas.microsoft.com/office/powerpoint/2010/main" val="2401379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F2CF-1091-EB46-9734-7D4FEEED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EFC7E-5804-3244-A6D6-B8FE63962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914"/>
              </a:rPr>
              <a:t>RNA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It is abbreviation of ribonucleic acid 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It is complexed compound of high molecular weight that functions in cellular protein synthesis and replaces DNA. As a carrier of genetic codes in some viruses.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30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09206-F8B9-1C49-83BE-563DBF26E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NITROGENOUS BASES: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The nitrogenous bases in RNA are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ADENINE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GUANINE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CYTOSINE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URACIL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0906C-1000-4C4A-AD05-229A590E6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>
                <a:solidFill>
                  <a:srgbClr val="000000"/>
                </a:solidFill>
                <a:effectLst/>
                <a:latin typeface="ADBE_Symbol_469"/>
              </a:rPr>
              <a:t> </a:t>
            </a:r>
            <a:r>
              <a:rPr lang="en-US" sz="1800" b="1" i="0">
                <a:solidFill>
                  <a:srgbClr val="000000"/>
                </a:solidFill>
                <a:effectLst/>
                <a:latin typeface="ADBE_914"/>
              </a:rPr>
              <a:t>SUGAR </a:t>
            </a:r>
          </a:p>
          <a:p>
            <a:r>
              <a:rPr lang="en-US" sz="1800" b="1" i="0">
                <a:solidFill>
                  <a:srgbClr val="000000"/>
                </a:solidFill>
                <a:effectLst/>
                <a:latin typeface="ADBE_914"/>
              </a:rPr>
              <a:t>R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ibose sugar present in RNA.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Symbol_469"/>
              </a:rPr>
              <a:t> </a:t>
            </a:r>
            <a:r>
              <a:rPr lang="en-US" sz="1800" b="1" i="0">
                <a:solidFill>
                  <a:srgbClr val="000000"/>
                </a:solidFill>
                <a:effectLst/>
                <a:latin typeface="ADBE_914"/>
              </a:rPr>
              <a:t>TYPES OF RNA:e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There are three types of RNA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20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3672-CE24-FF46-84F1-D9C39201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914"/>
              </a:rPr>
              <a:t>RIBOSOMAL RNA </a:t>
            </a:r>
            <a:br>
              <a:rPr lang="en-US" sz="4400" b="1" i="0">
                <a:solidFill>
                  <a:srgbClr val="000000"/>
                </a:solidFill>
                <a:effectLst/>
                <a:latin typeface="ADBE_914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F6FE-779F-E646-91BD-7218FC3F5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914"/>
              </a:rPr>
              <a:t>RIBOSOMAL RNA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It is largest of RNA molecules and usually constitute about 80% of all RNA in the cells. The molecule is composed of thousands of nucleotides consisting of a single strand with regions in which base pairing result in double helix projecting on either side.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15"/>
              </a:rPr>
              <a:t>It is produced inside the nucleus . It takes part in formation of messenger RNA and translational RNA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688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86C5A-DD2F-E24C-A834-2841724F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CECD52-A003-414A-9CAD-6C688B0EA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" y="0"/>
            <a:ext cx="11805047" cy="6858000"/>
          </a:xfrm>
        </p:spPr>
      </p:pic>
    </p:spTree>
    <p:extLst>
      <p:ext uri="{BB962C8B-B14F-4D97-AF65-F5344CB8AC3E}">
        <p14:creationId xmlns:p14="http://schemas.microsoft.com/office/powerpoint/2010/main" val="1667298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9D4D-4E1D-F54A-AF42-3C0771E2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948"/>
              </a:rPr>
              <a:t>MESSENGER RNA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E655-5EFD-A944-954F-D371332E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948"/>
              </a:rPr>
              <a:t>MESSENGER RNA </a:t>
            </a:r>
          </a:p>
          <a:p>
            <a:r>
              <a:rPr lang="en-US" sz="1800" b="1" i="0">
                <a:solidFill>
                  <a:srgbClr val="000000"/>
                </a:solidFill>
                <a:effectLst/>
                <a:latin typeface="ADBE_948"/>
              </a:rPr>
              <a:t>It i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949"/>
              </a:rPr>
              <a:t>s produced in nucleus from the coded instruction in the DNA and then passes into the cytoplasm where it becomes associated with the ribosomes . It carries chemical information from DNA OF gene to ribosome for protein synthesis 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49"/>
              </a:rPr>
              <a:t>Molecules of messenger RNA are 75-3000 nucleotides long and are not folded in any special way.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00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5B07-2144-7040-9C0C-2C01A8ED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55DC57F-40D0-4148-8AB8-FA20D83A3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6" y="0"/>
            <a:ext cx="11513344" cy="6858000"/>
          </a:xfrm>
        </p:spPr>
      </p:pic>
    </p:spTree>
    <p:extLst>
      <p:ext uri="{BB962C8B-B14F-4D97-AF65-F5344CB8AC3E}">
        <p14:creationId xmlns:p14="http://schemas.microsoft.com/office/powerpoint/2010/main" val="3408244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6431-AA70-E441-993F-B1466FAB3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948"/>
              </a:rPr>
              <a:t>TRANSFER RNA </a:t>
            </a:r>
            <a:br>
              <a:rPr lang="en-US" sz="4400" b="1" i="0">
                <a:solidFill>
                  <a:srgbClr val="000000"/>
                </a:solidFill>
                <a:effectLst/>
                <a:latin typeface="ADBE_948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44AB-5E8A-B04A-B926-BF309AB46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948"/>
              </a:rPr>
              <a:t>TRANSFER RNA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49"/>
              </a:rPr>
              <a:t>It is smallest class of RNA molecules and consisting of 75-90 nucleotides . It carries amino acids to ribosomes during protein synthesis each organism synthesis a number of different tRNAs each in multiple copies. All cells have atleast 20 different kinds of tRNAs molecules .A t RNA molecules is nearly similar in bacteria and eukaryotes.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45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CD34-0105-6C44-A509-5D0A8E36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551EA62-80E9-6E48-96FD-72E7B8635E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685799"/>
            <a:ext cx="10014347" cy="5868591"/>
          </a:xfrm>
        </p:spPr>
      </p:pic>
    </p:spTree>
    <p:extLst>
      <p:ext uri="{BB962C8B-B14F-4D97-AF65-F5344CB8AC3E}">
        <p14:creationId xmlns:p14="http://schemas.microsoft.com/office/powerpoint/2010/main" val="6665932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A0B2-710D-8F4F-B1BA-46EE5475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948"/>
              </a:rPr>
              <a:t>CLOVER LEAF MODEL OF tRNA </a:t>
            </a:r>
            <a:br>
              <a:rPr lang="en-US" sz="4400" b="1" i="0">
                <a:solidFill>
                  <a:srgbClr val="000000"/>
                </a:solidFill>
                <a:effectLst/>
                <a:latin typeface="ADBE_948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1C6DF-9456-FB45-908F-1A0B0D2D8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948"/>
              </a:rPr>
              <a:t>CLOVER LEAF MODEL OF tRNA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49"/>
              </a:rPr>
              <a:t>More is known about the secondary structure of this molecule then any other RNA . All tRNAs have a two 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813"/>
              </a:rPr>
              <a:t>–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949"/>
              </a:rPr>
              <a:t>dimensional clover leaf model because it can be folded into a base pair structure like a clover leaf 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949"/>
              </a:rPr>
              <a:t>Each molecule is held together by a precise base pairing arrangement between different parts of RNA D loop strands each of the base paired region is twisted to form a double helix but when the variable loop molecule is flattened out it has a clover leaf shaped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7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0CCF12-D771-1143-9FB7-4D1CCCE9C006}"/>
              </a:ext>
            </a:extLst>
          </p:cNvPr>
          <p:cNvSpPr txBox="1"/>
          <p:nvPr/>
        </p:nvSpPr>
        <p:spPr>
          <a:xfrm>
            <a:off x="3046512" y="2551837"/>
            <a:ext cx="60989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Calibri_508"/>
              </a:rPr>
              <a:t>He made several key observations.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1</a:t>
            </a:r>
            <a:r>
              <a:rPr lang="en-US" sz="1800" b="1" i="0">
                <a:solidFill>
                  <a:srgbClr val="000000"/>
                </a:solidFill>
                <a:effectLst/>
                <a:latin typeface="ADBE_509"/>
              </a:rPr>
              <a:t>;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 ,A, T , C and G were not found in equal quantities 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2;The amounts of the bases varied among species but not between individuals of same species.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3;The amount of A always equaled the amount of T , and the amount of C always equaled the amount of G.</a:t>
            </a:r>
          </a:p>
        </p:txBody>
      </p:sp>
    </p:spTree>
    <p:extLst>
      <p:ext uri="{BB962C8B-B14F-4D97-AF65-F5344CB8AC3E}">
        <p14:creationId xmlns:p14="http://schemas.microsoft.com/office/powerpoint/2010/main" val="143779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EB58B-D763-7F44-B061-705896F3E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/>
          </a:p>
          <a:p>
            <a:endParaRPr lang="en-US" b="1"/>
          </a:p>
          <a:p>
            <a:endParaRPr lang="en-US" b="1"/>
          </a:p>
          <a:p>
            <a:r>
              <a:rPr lang="en-US" sz="6000" b="1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5502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5593A-5D27-204E-9B7C-C1B02469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rgbClr val="000000"/>
                </a:solidFill>
                <a:effectLst/>
                <a:latin typeface="ADBE_509"/>
              </a:rPr>
              <a:t>WATSON AND CRICK,S model of DNA 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C230BB-4CA4-AA4B-82B2-D0749E765341}"/>
              </a:ext>
            </a:extLst>
          </p:cNvPr>
          <p:cNvSpPr txBox="1"/>
          <p:nvPr/>
        </p:nvSpPr>
        <p:spPr>
          <a:xfrm>
            <a:off x="3046512" y="2136338"/>
            <a:ext cx="60989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>
                <a:solidFill>
                  <a:srgbClr val="000000"/>
                </a:solidFill>
                <a:effectLst/>
                <a:latin typeface="ADBE_509"/>
              </a:rPr>
              <a:t>WATSON AND CRICK,S model of DNA </a:t>
            </a:r>
          </a:p>
          <a:p>
            <a:pPr algn="ctr"/>
            <a:endParaRPr lang="en-US" sz="1800" b="1" i="0">
              <a:solidFill>
                <a:srgbClr val="000000"/>
              </a:solidFill>
              <a:effectLst/>
              <a:latin typeface="ADBE_509"/>
            </a:endParaRP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The structure of DNA as represented in WATSON and CRICK,S model is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DOUBLE STRANDED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ANTIPARALLEL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RIGHT HANDED HELIX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NITROGENOUS BASES found inside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508"/>
              </a:rPr>
              <a:t>Form HYDROGEN BOND PAIRS that hold the DNA strands together.</a:t>
            </a:r>
          </a:p>
        </p:txBody>
      </p:sp>
    </p:spTree>
    <p:extLst>
      <p:ext uri="{BB962C8B-B14F-4D97-AF65-F5344CB8AC3E}">
        <p14:creationId xmlns:p14="http://schemas.microsoft.com/office/powerpoint/2010/main" val="30166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AFE30-6AA4-FD44-9F5D-73307B12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97AD830-F89D-4946-9E1C-BD50EE6783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6" y="125016"/>
            <a:ext cx="11513344" cy="6732984"/>
          </a:xfrm>
        </p:spPr>
      </p:pic>
    </p:spTree>
    <p:extLst>
      <p:ext uri="{BB962C8B-B14F-4D97-AF65-F5344CB8AC3E}">
        <p14:creationId xmlns:p14="http://schemas.microsoft.com/office/powerpoint/2010/main" val="201037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5DC7-53B6-4444-8CD1-138328DE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1">
                <a:solidFill>
                  <a:srgbClr val="000000"/>
                </a:solidFill>
                <a:effectLst/>
                <a:latin typeface="ADBE_485"/>
              </a:rPr>
              <a:t>ANTIPARALLEL ORIENTATION </a:t>
            </a:r>
            <a:br>
              <a:rPr lang="en-US" sz="4400" b="1" i="1">
                <a:solidFill>
                  <a:srgbClr val="000000"/>
                </a:solidFill>
                <a:effectLst/>
                <a:latin typeface="ADBE_485"/>
              </a:rPr>
            </a:b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D77C72-8D53-3645-9CF5-C85D3D186961}"/>
              </a:ext>
            </a:extLst>
          </p:cNvPr>
          <p:cNvSpPr txBox="1"/>
          <p:nvPr/>
        </p:nvSpPr>
        <p:spPr>
          <a:xfrm>
            <a:off x="3046512" y="2413337"/>
            <a:ext cx="60989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>
                <a:solidFill>
                  <a:srgbClr val="000000"/>
                </a:solidFill>
                <a:effectLst/>
                <a:latin typeface="ADBE_485"/>
              </a:rPr>
              <a:t>ANTIPARALLEL ORIENTATION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484"/>
              </a:rPr>
              <a:t>Double stranded DNA is an antparallel molecule that mean it is composed of two strandas that run alongside each other but point in opposite .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484"/>
              </a:rPr>
              <a:t>In a double stranded DNA molecule the 5 end (PHOSPHATE BEARING) of one strand aligns with the 3 end (HYDROXYL BEARING END) of its partner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86309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F515-EE86-024E-BFC4-785C6E25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DBE489B-4E7F-A841-B797-1D8777EF9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266" y="-142875"/>
            <a:ext cx="11358562" cy="7000875"/>
          </a:xfrm>
        </p:spPr>
      </p:pic>
    </p:spTree>
    <p:extLst>
      <p:ext uri="{BB962C8B-B14F-4D97-AF65-F5344CB8AC3E}">
        <p14:creationId xmlns:p14="http://schemas.microsoft.com/office/powerpoint/2010/main" val="47565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B9E8-5DE8-4247-A24A-B39A88CC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Right hand helix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260070-7BA4-F449-B98F-D91323A1186C}"/>
              </a:ext>
            </a:extLst>
          </p:cNvPr>
          <p:cNvSpPr txBox="1"/>
          <p:nvPr/>
        </p:nvSpPr>
        <p:spPr>
          <a:xfrm>
            <a:off x="1750219" y="2690336"/>
            <a:ext cx="90701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DBE_471"/>
              </a:rPr>
              <a:t>RIGHT HANDED HELIX </a:t>
            </a:r>
          </a:p>
          <a:p>
            <a:r>
              <a:rPr lang="en-US" sz="1800" b="0" i="0">
                <a:solidFill>
                  <a:srgbClr val="000000"/>
                </a:solidFill>
                <a:effectLst/>
                <a:latin typeface="ADBE_Calibri_457"/>
              </a:rPr>
              <a:t>In Watson and Crick,s model the two strands of DNA twist around each other to form a </a:t>
            </a:r>
            <a:r>
              <a:rPr lang="en-US" sz="1800" b="1" i="0">
                <a:solidFill>
                  <a:srgbClr val="000000"/>
                </a:solidFill>
                <a:effectLst/>
                <a:latin typeface="ADBE_458"/>
              </a:rPr>
              <a:t>right handed helix </a:t>
            </a:r>
            <a:r>
              <a:rPr lang="en-US" sz="1800" b="0" i="0">
                <a:solidFill>
                  <a:srgbClr val="000000"/>
                </a:solidFill>
                <a:effectLst/>
                <a:latin typeface="ADBE_Calibri_457"/>
              </a:rPr>
              <a:t>. All helics have a handness which is property that describes how there grooves oriented in space. </a:t>
            </a:r>
          </a:p>
        </p:txBody>
      </p:sp>
    </p:spTree>
    <p:extLst>
      <p:ext uri="{BB962C8B-B14F-4D97-AF65-F5344CB8AC3E}">
        <p14:creationId xmlns:p14="http://schemas.microsoft.com/office/powerpoint/2010/main" val="40723321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Microsoft Office PowerPoint</Application>
  <PresentationFormat>Widescreen</PresentationFormat>
  <Paragraphs>113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69" baseType="lpstr">
      <vt:lpstr>ADBE_458</vt:lpstr>
      <vt:lpstr>ADBE_471</vt:lpstr>
      <vt:lpstr>ADBE_485</vt:lpstr>
      <vt:lpstr>ADBE_509</vt:lpstr>
      <vt:lpstr>ADBE_533</vt:lpstr>
      <vt:lpstr>ADBE_572</vt:lpstr>
      <vt:lpstr>ADBE_648</vt:lpstr>
      <vt:lpstr>ADBE_723</vt:lpstr>
      <vt:lpstr>ADBE_762</vt:lpstr>
      <vt:lpstr>ADBE_778</vt:lpstr>
      <vt:lpstr>ADBE_814</vt:lpstr>
      <vt:lpstr>ADBE_914</vt:lpstr>
      <vt:lpstr>ADBE_948</vt:lpstr>
      <vt:lpstr>ADBE_Calibri_457</vt:lpstr>
      <vt:lpstr>ADBE_Calibri_484</vt:lpstr>
      <vt:lpstr>ADBE_Calibri_508</vt:lpstr>
      <vt:lpstr>ADBE_Calibri_532</vt:lpstr>
      <vt:lpstr>ADBE_Calibri_573</vt:lpstr>
      <vt:lpstr>ADBE_Calibri_649</vt:lpstr>
      <vt:lpstr>ADBE_Calibri_724</vt:lpstr>
      <vt:lpstr>ADBE_Calibri_761</vt:lpstr>
      <vt:lpstr>ADBE_Calibri_813</vt:lpstr>
      <vt:lpstr>ADBE_Calibri_815</vt:lpstr>
      <vt:lpstr>ADBE_Calibri_915</vt:lpstr>
      <vt:lpstr>ADBE_Calibri_949</vt:lpstr>
      <vt:lpstr>ADBE_Symbol_469</vt:lpstr>
      <vt:lpstr>Arial</vt:lpstr>
      <vt:lpstr>Franklin Gothic Book</vt:lpstr>
      <vt:lpstr>Crop</vt:lpstr>
      <vt:lpstr>DNA</vt:lpstr>
      <vt:lpstr>Introduction</vt:lpstr>
      <vt:lpstr>Chargaff rules</vt:lpstr>
      <vt:lpstr>PowerPoint Presentation</vt:lpstr>
      <vt:lpstr>WATSON AND CRICK,S model of DNA </vt:lpstr>
      <vt:lpstr>PowerPoint Presentation</vt:lpstr>
      <vt:lpstr>ANTIPARALLEL ORIENTATION  </vt:lpstr>
      <vt:lpstr>PowerPoint Presentation</vt:lpstr>
      <vt:lpstr>Right hand helix</vt:lpstr>
      <vt:lpstr>PowerPoint Presentation</vt:lpstr>
      <vt:lpstr>PowerPoint Presentation</vt:lpstr>
      <vt:lpstr>Base pairing</vt:lpstr>
      <vt:lpstr>PowerPoint Presentation</vt:lpstr>
      <vt:lpstr>ROSALIND FRANKLIN  </vt:lpstr>
      <vt:lpstr>PowerPoint Presentation</vt:lpstr>
      <vt:lpstr>CHEMICAL NATURE OF DNA </vt:lpstr>
      <vt:lpstr>DNA is a Polymer  </vt:lpstr>
      <vt:lpstr>NUCLEOTIDES</vt:lpstr>
      <vt:lpstr>THE SUGAR COMPONENT OF DNA </vt:lpstr>
      <vt:lpstr>PowerPoint Presentation</vt:lpstr>
      <vt:lpstr>PowerPoint Presentation</vt:lpstr>
      <vt:lpstr>PowerPoint Presentation</vt:lpstr>
      <vt:lpstr>.</vt:lpstr>
      <vt:lpstr>PowerPoint Presentation</vt:lpstr>
      <vt:lpstr>.</vt:lpstr>
      <vt:lpstr>B DNA</vt:lpstr>
      <vt:lpstr>A DNA</vt:lpstr>
      <vt:lpstr>Z DNA</vt:lpstr>
      <vt:lpstr>PowerPoint Presentation</vt:lpstr>
      <vt:lpstr>RNA</vt:lpstr>
      <vt:lpstr>PowerPoint Presentation</vt:lpstr>
      <vt:lpstr>PowerPoint Presentation</vt:lpstr>
      <vt:lpstr>RIBOSOMAL RNA  </vt:lpstr>
      <vt:lpstr>PowerPoint Presentation</vt:lpstr>
      <vt:lpstr>MESSENGER RNA </vt:lpstr>
      <vt:lpstr>PowerPoint Presentation</vt:lpstr>
      <vt:lpstr>TRANSFER RNA  </vt:lpstr>
      <vt:lpstr>PowerPoint Presentation</vt:lpstr>
      <vt:lpstr>CLOVER LEAF MODEL OF tRNA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 Cell Biology</dc:title>
  <dc:creator>923478707496</dc:creator>
  <cp:lastModifiedBy>Shahid Iqbal</cp:lastModifiedBy>
  <cp:revision>4</cp:revision>
  <dcterms:created xsi:type="dcterms:W3CDTF">2020-04-20T12:20:12Z</dcterms:created>
  <dcterms:modified xsi:type="dcterms:W3CDTF">2020-05-02T07:12:00Z</dcterms:modified>
</cp:coreProperties>
</file>