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B1FE3-9F0F-49BD-9DBA-5F127BC18D07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DDE97-FE3B-4AC1-9831-2F7385A0C4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B1FE3-9F0F-49BD-9DBA-5F127BC18D07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DDE97-FE3B-4AC1-9831-2F7385A0C4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B1FE3-9F0F-49BD-9DBA-5F127BC18D07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DDE97-FE3B-4AC1-9831-2F7385A0C4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B1FE3-9F0F-49BD-9DBA-5F127BC18D07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DDE97-FE3B-4AC1-9831-2F7385A0C4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B1FE3-9F0F-49BD-9DBA-5F127BC18D07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DDE97-FE3B-4AC1-9831-2F7385A0C4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B1FE3-9F0F-49BD-9DBA-5F127BC18D07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DDE97-FE3B-4AC1-9831-2F7385A0C4D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B1FE3-9F0F-49BD-9DBA-5F127BC18D07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DDE97-FE3B-4AC1-9831-2F7385A0C4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B1FE3-9F0F-49BD-9DBA-5F127BC18D07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DDE97-FE3B-4AC1-9831-2F7385A0C4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B1FE3-9F0F-49BD-9DBA-5F127BC18D07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DDE97-FE3B-4AC1-9831-2F7385A0C4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B1FE3-9F0F-49BD-9DBA-5F127BC18D07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C0DDE97-FE3B-4AC1-9831-2F7385A0C4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B1FE3-9F0F-49BD-9DBA-5F127BC18D07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DDE97-FE3B-4AC1-9831-2F7385A0C4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CCB1FE3-9F0F-49BD-9DBA-5F127BC18D07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C0DDE97-FE3B-4AC1-9831-2F7385A0C4D8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Theory</a:t>
            </a:r>
            <a:r>
              <a:rPr lang="en-US" dirty="0" smtClean="0"/>
              <a:t> of Games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311761" y="2433729"/>
            <a:ext cx="6880046" cy="1619245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Badminton Lec#2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Prepared by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DEPPT of Sports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SciencesUOS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BK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6731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 i="1" dirty="0" smtClean="0"/>
              <a:t>Cont.…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00628"/>
            <a:ext cx="8610600" cy="5452572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An umpire shall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uphold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and enforce the Laws of Badminton and, especially, call a ‘fault’ or a ‘let’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should either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occur;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give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a decision on any appeal regarding a point of dispute, if made before the next service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is delivered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ensure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players and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spectators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are kept informed of the progress of the match;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appoint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or replace line judges or a service judge in consultation with the Referee;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another technical official is not appointed, arrange for that official’s duties to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be carried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out;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an appointed official is unsighted, carry out that official’s duties or play a ‘let’;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record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and report to the Referee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all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matters relating to Law 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refer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to the Referee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all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unsatisfied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appeals on questions of law only. (Such appeals must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be made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before the next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service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delivered or, if at the end of the match, before the side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that appeals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has left the court.)</a:t>
            </a:r>
          </a:p>
        </p:txBody>
      </p:sp>
    </p:spTree>
    <p:extLst>
      <p:ext uri="{BB962C8B-B14F-4D97-AF65-F5344CB8AC3E}">
        <p14:creationId xmlns:p14="http://schemas.microsoft.com/office/powerpoint/2010/main" val="248705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 dirty="0"/>
              <a:t>DOUBLES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00628"/>
            <a:ext cx="8686800" cy="5452572"/>
          </a:xfrm>
        </p:spPr>
        <p:txBody>
          <a:bodyPr>
            <a:noAutofit/>
          </a:bodyPr>
          <a:lstStyle/>
          <a:p>
            <a:r>
              <a:rPr lang="en-US" sz="2000" u="sng" dirty="0">
                <a:latin typeface="Times New Roman" pitchFamily="18" charset="0"/>
                <a:cs typeface="Times New Roman" pitchFamily="18" charset="0"/>
              </a:rPr>
              <a:t>Serving and receiving 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courts</a:t>
            </a:r>
          </a:p>
          <a:p>
            <a:endParaRPr lang="en-US" sz="20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 player of the serving side shall serve from the right service court when the serving side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has not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scored or has scored an even number of points in that game.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player of the serving side shall serve from the left service court when the serving side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has scored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an odd number of points in that game.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player of the receiving side who served last shall stay in the same service court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from where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he served last. The reverse pattern shall apply to the receiver’s partner.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player of the receiving side standing in the diagonally opposite service court to 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server shall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be the receiver.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players shall not change their respective service courts until they win a point when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their side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serving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Service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 any turn of serving shall be delivered from the service court corresponding to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serving side’s score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506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 dirty="0"/>
              <a:t>Sequence of serving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00628"/>
            <a:ext cx="8610600" cy="5604972"/>
          </a:xfrm>
        </p:spPr>
        <p:txBody>
          <a:bodyPr/>
          <a:lstStyle/>
          <a:p>
            <a:pPr marL="0" indent="0"/>
            <a:endParaRPr lang="en-US" dirty="0" smtClean="0"/>
          </a:p>
          <a:p>
            <a:pPr marL="0" indent="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any game, the right to serve shall pass consecutively: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in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initial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server who started the game from the right service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court to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partner of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initial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receiver.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partner of the initial server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initial receiver,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initial server and so on.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No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player shall serve or receive out of turn, or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receive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two consecutive services in the same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game,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Either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player of the winning side may serve first in the next game, and either player of 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losing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side may receive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first in the next game.</a:t>
            </a:r>
          </a:p>
        </p:txBody>
      </p:sp>
    </p:spTree>
    <p:extLst>
      <p:ext uri="{BB962C8B-B14F-4D97-AF65-F5344CB8AC3E}">
        <p14:creationId xmlns:p14="http://schemas.microsoft.com/office/powerpoint/2010/main" val="2194193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 dirty="0"/>
              <a:t>FAULTS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5105400"/>
          </a:xfrm>
        </p:spPr>
        <p:txBody>
          <a:bodyPr>
            <a:normAutofit/>
          </a:bodyPr>
          <a:lstStyle/>
          <a:p>
            <a:pPr marL="0" indent="0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It shall be a ‘fault’: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 service is not correct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in service, the shuttle: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caught on the net and remains suspended on its top;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after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passing over the net, is caught in the net; or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hit by the receiver’s partner;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 play, the shuttle: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lands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outside the boundaries of the court (i. e. not on or within the boundary lines);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fails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to pass over the net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touches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ceiling or side walls;</a:t>
            </a:r>
          </a:p>
        </p:txBody>
      </p:sp>
    </p:spTree>
    <p:extLst>
      <p:ext uri="{BB962C8B-B14F-4D97-AF65-F5344CB8AC3E}">
        <p14:creationId xmlns:p14="http://schemas.microsoft.com/office/powerpoint/2010/main" val="1602912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 i="1" dirty="0" smtClean="0"/>
              <a:t>Cont.…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50292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Touches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person or dress of a player;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touches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any other object or person outside the court;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is caught and held on the racket and then slung during the execution of a stroke;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is hit twice in succession by the same player. However, a shuttle hitting the head and the stringed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area o f the racket in one stroke shall not be a ‘fault’;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hit by a player and the p layer’s partner successively; or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touches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 player’s racket and does not travel towards the opponent’s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court;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in play, a player: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touches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net or its supports with racket, person or dress;</a:t>
            </a:r>
          </a:p>
        </p:txBody>
      </p:sp>
    </p:spTree>
    <p:extLst>
      <p:ext uri="{BB962C8B-B14F-4D97-AF65-F5344CB8AC3E}">
        <p14:creationId xmlns:p14="http://schemas.microsoft.com/office/powerpoint/2010/main" val="2093073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 i="1" dirty="0" smtClean="0"/>
              <a:t>Cont.…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382000" cy="45720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invades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an opponent’s court over the net with racket or person except that the striker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may follow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shuttle over the net with the racket in the course of a stroke after the initial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point of contact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with the shuttle is on the striker’s side of the net;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invades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an opponent’s court under the net with racket or person such that an opponent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is obstructed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or distracted; or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obstructs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an opponent, i.e. prevents an opponent f rom making a legal stroke where 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shuttle is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followed over the net;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deliberately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distracts an opponent by any action such as shouting or making gestures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555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 dirty="0"/>
              <a:t>LETS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00628"/>
            <a:ext cx="8763000" cy="5452572"/>
          </a:xfrm>
        </p:spPr>
        <p:txBody>
          <a:bodyPr>
            <a:normAutofit lnSpcReduction="10000"/>
          </a:bodyPr>
          <a:lstStyle/>
          <a:p>
            <a:pPr algn="just">
              <a:buFont typeface="Arial" pitchFamily="34" charset="0"/>
              <a:buChar char="•"/>
            </a:pPr>
            <a:r>
              <a:rPr lang="en-US" dirty="0"/>
              <a:t>‘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Let’ shall be called by the umpire, or by a player 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halt</a:t>
            </a:r>
          </a:p>
          <a:p>
            <a:pPr algn="just">
              <a:buFont typeface="Arial" pitchFamily="34" charset="0"/>
              <a:buChar char="•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shall be a ‘let”, if:</a:t>
            </a:r>
          </a:p>
          <a:p>
            <a:pPr algn="just">
              <a:buFont typeface="Arial" pitchFamily="34" charset="0"/>
              <a:buChar char="•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server serves before the receiver is ready </a:t>
            </a:r>
          </a:p>
          <a:p>
            <a:pPr algn="just">
              <a:buFont typeface="Arial" pitchFamily="34" charset="0"/>
              <a:buChar char="•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during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service, the receiver and the server are both faulted</a:t>
            </a:r>
          </a:p>
          <a:p>
            <a:pPr algn="just">
              <a:buFont typeface="Arial" pitchFamily="34" charset="0"/>
              <a:buChar char="•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after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the service is returned, the shuttle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is: caught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on the net and remains suspended on its top,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or</a:t>
            </a:r>
          </a:p>
          <a:p>
            <a:pPr algn="just">
              <a:buFont typeface="Arial" pitchFamily="34" charset="0"/>
              <a:buChar char="•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after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passing over the net is caught in the net;</a:t>
            </a:r>
          </a:p>
          <a:p>
            <a:pPr algn="just">
              <a:buFont typeface="Arial" pitchFamily="34" charset="0"/>
              <a:buChar char="•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during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play, the shuttle disintegrates and the base completely separates from the rest of the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shuttle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 typeface="Arial" pitchFamily="34" charset="0"/>
              <a:buChar char="•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the opinion of the umpire, play is disrupted or a player of the opposing side is distracted by a</a:t>
            </a:r>
          </a:p>
          <a:p>
            <a:pPr algn="just">
              <a:buFont typeface="Arial" pitchFamily="34" charset="0"/>
              <a:buChar char="•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coach;</a:t>
            </a:r>
          </a:p>
          <a:p>
            <a:pPr algn="just">
              <a:buFont typeface="Arial" pitchFamily="34" charset="0"/>
              <a:buChar char="•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line judge is unsighted and the umpire is unable to make a decision;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or any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unforeseen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or</a:t>
            </a:r>
          </a:p>
          <a:p>
            <a:pPr algn="just">
              <a:buFont typeface="Arial" pitchFamily="34" charset="0"/>
              <a:buChar char="•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accidental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situation has occurred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Arial" pitchFamily="34" charset="0"/>
              <a:buChar char="•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When a ‘let’ occurs, play since the last service shall not count and the player who served last shall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serve again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45332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/>
          <a:lstStyle/>
          <a:p>
            <a:r>
              <a:rPr lang="en-US" dirty="0"/>
              <a:t>Intervals: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534400" cy="46482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not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exceeding 60 seconds during each game when the leading score reaches 11 points;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and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not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exceeding 120 seconds between the first and second game, and between the second and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third gam e shall be allowed in all matches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Font typeface="Arial" pitchFamily="34" charset="0"/>
              <a:buChar char="•"/>
            </a:pPr>
            <a:r>
              <a:rPr lang="en-US" sz="1800" u="sng" dirty="0">
                <a:latin typeface="Times New Roman" pitchFamily="18" charset="0"/>
                <a:cs typeface="Times New Roman" pitchFamily="18" charset="0"/>
              </a:rPr>
              <a:t>Suspension of </a:t>
            </a:r>
            <a:r>
              <a:rPr lang="en-US" sz="1800" u="sng" dirty="0" smtClean="0">
                <a:latin typeface="Times New Roman" pitchFamily="18" charset="0"/>
                <a:cs typeface="Times New Roman" pitchFamily="18" charset="0"/>
              </a:rPr>
              <a:t>play</a:t>
            </a:r>
            <a:endParaRPr lang="en-US" sz="1800" u="sng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When necessitated by circumstances not within the control of the players, the umpire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may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suspend play for such a period as the umpire may consider necessary.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special circumstance.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If play is suspended, the existing score shall stand and play shall be resumed from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that point.</a:t>
            </a:r>
          </a:p>
        </p:txBody>
      </p:sp>
    </p:spTree>
    <p:extLst>
      <p:ext uri="{BB962C8B-B14F-4D97-AF65-F5344CB8AC3E}">
        <p14:creationId xmlns:p14="http://schemas.microsoft.com/office/powerpoint/2010/main" val="852594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28600"/>
            <a:ext cx="7520940" cy="685800"/>
          </a:xfrm>
          <a:solidFill>
            <a:srgbClr val="002060"/>
          </a:solidFill>
        </p:spPr>
        <p:txBody>
          <a:bodyPr/>
          <a:lstStyle/>
          <a:p>
            <a:r>
              <a:rPr lang="en-US" dirty="0"/>
              <a:t>OFFICIALS AND APPEALS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458200" cy="5334000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Referee shall be in overall charge of the tournament or championship(s) of which a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match forms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part.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umpire, where appointed, shall be in charge of the match, the court and its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immediate surrounds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The umpire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shall report to the Referee.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service judge shall call service faults made by the server should they occur 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line judge shall indicate whether a shuttle landed ‘in ’ or ‘out’ on the line(s)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official’s decision shall be final on all points of fact for which that official is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responsible except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that if,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in the opinion of the umpire, it is beyond reasonable doubt that a line judge has clearly made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a wrong call, the umpire shall overrule the decision of the line judge.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Instant Review System is in operation, the Referee shall decide on any line call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challenge using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the system </a:t>
            </a:r>
          </a:p>
        </p:txBody>
      </p:sp>
    </p:spTree>
    <p:extLst>
      <p:ext uri="{BB962C8B-B14F-4D97-AF65-F5344CB8AC3E}">
        <p14:creationId xmlns:p14="http://schemas.microsoft.com/office/powerpoint/2010/main" val="26127890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53</TotalTime>
  <Words>1202</Words>
  <Application>Microsoft Office PowerPoint</Application>
  <PresentationFormat>On-screen Show (4:3)</PresentationFormat>
  <Paragraphs>95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Angles</vt:lpstr>
      <vt:lpstr>Theory of Games</vt:lpstr>
      <vt:lpstr>DOUBLES</vt:lpstr>
      <vt:lpstr>Sequence of serving</vt:lpstr>
      <vt:lpstr>FAULTS</vt:lpstr>
      <vt:lpstr>Cont.…</vt:lpstr>
      <vt:lpstr>Cont.…</vt:lpstr>
      <vt:lpstr>LETS</vt:lpstr>
      <vt:lpstr>Intervals:</vt:lpstr>
      <vt:lpstr>OFFICIALS AND APPEALS</vt:lpstr>
      <vt:lpstr>Cont.…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Theory of Games</dc:title>
  <dc:creator>Naveed Computers</dc:creator>
  <cp:lastModifiedBy>Naveed Computers</cp:lastModifiedBy>
  <cp:revision>6</cp:revision>
  <dcterms:created xsi:type="dcterms:W3CDTF">2020-06-05T07:46:38Z</dcterms:created>
  <dcterms:modified xsi:type="dcterms:W3CDTF">2020-06-05T08:40:32Z</dcterms:modified>
</cp:coreProperties>
</file>