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744803-BE04-469C-B092-DD5407B0569F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9902BD-6D93-4D69-B79D-32B46D8E016D}">
      <dgm:prSet/>
      <dgm:spPr/>
      <dgm:t>
        <a:bodyPr/>
        <a:lstStyle/>
        <a:p>
          <a:pPr rtl="0"/>
          <a:r>
            <a:rPr lang="en-US" dirty="0" smtClean="0"/>
            <a:t>Creative</a:t>
          </a:r>
        </a:p>
        <a:p>
          <a:pPr rtl="0"/>
          <a:r>
            <a:rPr lang="en-US" smtClean="0"/>
            <a:t>Techniques</a:t>
          </a:r>
          <a:endParaRPr lang="en-US"/>
        </a:p>
      </dgm:t>
    </dgm:pt>
    <dgm:pt modelId="{9B774636-247D-4552-AF33-6B5E76439B87}" type="parTrans" cxnId="{6AFF94FE-859B-4BAF-BFE0-4C9CDB27E408}">
      <dgm:prSet/>
      <dgm:spPr/>
      <dgm:t>
        <a:bodyPr/>
        <a:lstStyle/>
        <a:p>
          <a:endParaRPr lang="en-US"/>
        </a:p>
      </dgm:t>
    </dgm:pt>
    <dgm:pt modelId="{D18D00C6-A715-4A27-B8E9-22CA9EC44E6A}" type="sibTrans" cxnId="{6AFF94FE-859B-4BAF-BFE0-4C9CDB27E408}">
      <dgm:prSet/>
      <dgm:spPr/>
      <dgm:t>
        <a:bodyPr/>
        <a:lstStyle/>
        <a:p>
          <a:endParaRPr lang="en-US"/>
        </a:p>
      </dgm:t>
    </dgm:pt>
    <dgm:pt modelId="{D56C059A-2020-4F13-B9D3-62CFC6BE57CE}">
      <dgm:prSet/>
      <dgm:spPr/>
      <dgm:t>
        <a:bodyPr/>
        <a:lstStyle/>
        <a:p>
          <a:pPr rtl="0"/>
          <a:r>
            <a:rPr lang="en-US" baseline="0" dirty="0" smtClean="0"/>
            <a:t>It is a method by which the copywriter and art director work together to find creative ways to deliver the message that has the greatest appeal to the target audience. </a:t>
          </a:r>
          <a:endParaRPr lang="en-US" dirty="0"/>
        </a:p>
      </dgm:t>
    </dgm:pt>
    <dgm:pt modelId="{58F6C804-28A1-446E-B08C-3B11BA5DCB88}" type="parTrans" cxnId="{97AB9335-A354-4BEE-A6EF-E0776D17ADF1}">
      <dgm:prSet/>
      <dgm:spPr/>
      <dgm:t>
        <a:bodyPr/>
        <a:lstStyle/>
        <a:p>
          <a:endParaRPr lang="en-US"/>
        </a:p>
      </dgm:t>
    </dgm:pt>
    <dgm:pt modelId="{352010B1-C080-4945-A9C5-0ED800FFE765}" type="sibTrans" cxnId="{97AB9335-A354-4BEE-A6EF-E0776D17ADF1}">
      <dgm:prSet/>
      <dgm:spPr/>
      <dgm:t>
        <a:bodyPr/>
        <a:lstStyle/>
        <a:p>
          <a:endParaRPr lang="en-US"/>
        </a:p>
      </dgm:t>
    </dgm:pt>
    <dgm:pt modelId="{1B76C039-E6A8-442D-B029-AEEEF897A68E}">
      <dgm:prSet/>
      <dgm:spPr/>
      <dgm:t>
        <a:bodyPr/>
        <a:lstStyle/>
        <a:p>
          <a:pPr rtl="0"/>
          <a:r>
            <a:rPr lang="en-US" baseline="0" smtClean="0"/>
            <a:t>Copywriter: writes ad message</a:t>
          </a:r>
          <a:endParaRPr lang="en-US"/>
        </a:p>
      </dgm:t>
    </dgm:pt>
    <dgm:pt modelId="{B176B170-4FF6-4942-93B9-767527067142}" type="parTrans" cxnId="{9CE83A82-F957-4FC8-8030-75AF22031A61}">
      <dgm:prSet/>
      <dgm:spPr/>
      <dgm:t>
        <a:bodyPr/>
        <a:lstStyle/>
        <a:p>
          <a:endParaRPr lang="en-US"/>
        </a:p>
      </dgm:t>
    </dgm:pt>
    <dgm:pt modelId="{D0C3FC82-5D09-43E5-90CD-5265722DB9B7}" type="sibTrans" cxnId="{9CE83A82-F957-4FC8-8030-75AF22031A61}">
      <dgm:prSet/>
      <dgm:spPr/>
      <dgm:t>
        <a:bodyPr/>
        <a:lstStyle/>
        <a:p>
          <a:endParaRPr lang="en-US"/>
        </a:p>
      </dgm:t>
    </dgm:pt>
    <dgm:pt modelId="{9EC378C8-D556-4FA5-8D90-4338C59A8CAE}">
      <dgm:prSet/>
      <dgm:spPr/>
      <dgm:t>
        <a:bodyPr/>
        <a:lstStyle/>
        <a:p>
          <a:pPr rtl="0"/>
          <a:r>
            <a:rPr lang="en-US" baseline="0" dirty="0" smtClean="0"/>
            <a:t>Art director: oversees the overall design of the ad</a:t>
          </a:r>
          <a:endParaRPr lang="en-US" dirty="0"/>
        </a:p>
      </dgm:t>
    </dgm:pt>
    <dgm:pt modelId="{D9A19D2D-DE23-45AE-B076-EEE2B59FB09B}" type="parTrans" cxnId="{A87444A0-1CEB-400B-BE88-B11DC7A85B65}">
      <dgm:prSet/>
      <dgm:spPr/>
      <dgm:t>
        <a:bodyPr/>
        <a:lstStyle/>
        <a:p>
          <a:endParaRPr lang="en-US"/>
        </a:p>
      </dgm:t>
    </dgm:pt>
    <dgm:pt modelId="{CA6A40A2-D084-436D-A2D9-7F1341217A8B}" type="sibTrans" cxnId="{A87444A0-1CEB-400B-BE88-B11DC7A85B65}">
      <dgm:prSet/>
      <dgm:spPr/>
      <dgm:t>
        <a:bodyPr/>
        <a:lstStyle/>
        <a:p>
          <a:endParaRPr lang="en-US"/>
        </a:p>
      </dgm:t>
    </dgm:pt>
    <dgm:pt modelId="{2F20B53F-6C2E-4EA1-820A-F33971BEB779}" type="pres">
      <dgm:prSet presAssocID="{85744803-BE04-469C-B092-DD5407B0569F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29E72E-3503-4B4D-9DE4-BDB4DBB540EA}" type="pres">
      <dgm:prSet presAssocID="{85744803-BE04-469C-B092-DD5407B0569F}" presName="diamond" presStyleLbl="bgShp" presStyleIdx="0" presStyleCnt="1" custScaleX="124138"/>
      <dgm:spPr/>
    </dgm:pt>
    <dgm:pt modelId="{E9148C2C-DDB5-4AF5-B868-C14DFF26A675}" type="pres">
      <dgm:prSet presAssocID="{85744803-BE04-469C-B092-DD5407B0569F}" presName="quad1" presStyleLbl="node1" presStyleIdx="0" presStyleCnt="4" custLinFactNeighborX="-258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4B6123-BBAE-4637-98D9-253D3DB3BA26}" type="pres">
      <dgm:prSet presAssocID="{85744803-BE04-469C-B092-DD5407B0569F}" presName="quad2" presStyleLbl="node1" presStyleIdx="1" presStyleCnt="4" custScaleX="13398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71B0AF-7FCD-4DD1-801F-96EEB54C95D1}" type="pres">
      <dgm:prSet presAssocID="{85744803-BE04-469C-B092-DD5407B0569F}" presName="quad3" presStyleLbl="node1" presStyleIdx="2" presStyleCnt="4" custLinFactNeighborX="-243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315679-3937-467E-B6D9-049F28C2B494}" type="pres">
      <dgm:prSet presAssocID="{85744803-BE04-469C-B092-DD5407B0569F}" presName="quad4" presStyleLbl="node1" presStyleIdx="3" presStyleCnt="4" custLinFactNeighborX="215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AB9335-A354-4BEE-A6EF-E0776D17ADF1}" srcId="{85744803-BE04-469C-B092-DD5407B0569F}" destId="{D56C059A-2020-4F13-B9D3-62CFC6BE57CE}" srcOrd="1" destOrd="0" parTransId="{58F6C804-28A1-446E-B08C-3B11BA5DCB88}" sibTransId="{352010B1-C080-4945-A9C5-0ED800FFE765}"/>
    <dgm:cxn modelId="{6CD646CF-8F13-470C-9F03-A7845D6C9966}" type="presOf" srcId="{D56C059A-2020-4F13-B9D3-62CFC6BE57CE}" destId="{2F4B6123-BBAE-4637-98D9-253D3DB3BA26}" srcOrd="0" destOrd="0" presId="urn:microsoft.com/office/officeart/2005/8/layout/matrix3"/>
    <dgm:cxn modelId="{9CE83A82-F957-4FC8-8030-75AF22031A61}" srcId="{85744803-BE04-469C-B092-DD5407B0569F}" destId="{1B76C039-E6A8-442D-B029-AEEEF897A68E}" srcOrd="2" destOrd="0" parTransId="{B176B170-4FF6-4942-93B9-767527067142}" sibTransId="{D0C3FC82-5D09-43E5-90CD-5265722DB9B7}"/>
    <dgm:cxn modelId="{4DDE0CFE-823D-4484-B908-3F43D5791294}" type="presOf" srcId="{85744803-BE04-469C-B092-DD5407B0569F}" destId="{2F20B53F-6C2E-4EA1-820A-F33971BEB779}" srcOrd="0" destOrd="0" presId="urn:microsoft.com/office/officeart/2005/8/layout/matrix3"/>
    <dgm:cxn modelId="{6AFF94FE-859B-4BAF-BFE0-4C9CDB27E408}" srcId="{85744803-BE04-469C-B092-DD5407B0569F}" destId="{429902BD-6D93-4D69-B79D-32B46D8E016D}" srcOrd="0" destOrd="0" parTransId="{9B774636-247D-4552-AF33-6B5E76439B87}" sibTransId="{D18D00C6-A715-4A27-B8E9-22CA9EC44E6A}"/>
    <dgm:cxn modelId="{5E6DE679-9F33-41F1-8DCD-3FA89B19D0E2}" type="presOf" srcId="{1B76C039-E6A8-442D-B029-AEEEF897A68E}" destId="{0F71B0AF-7FCD-4DD1-801F-96EEB54C95D1}" srcOrd="0" destOrd="0" presId="urn:microsoft.com/office/officeart/2005/8/layout/matrix3"/>
    <dgm:cxn modelId="{1C9BA451-B597-4F15-810A-2A768D62A12A}" type="presOf" srcId="{9EC378C8-D556-4FA5-8D90-4338C59A8CAE}" destId="{05315679-3937-467E-B6D9-049F28C2B494}" srcOrd="0" destOrd="0" presId="urn:microsoft.com/office/officeart/2005/8/layout/matrix3"/>
    <dgm:cxn modelId="{A87444A0-1CEB-400B-BE88-B11DC7A85B65}" srcId="{85744803-BE04-469C-B092-DD5407B0569F}" destId="{9EC378C8-D556-4FA5-8D90-4338C59A8CAE}" srcOrd="3" destOrd="0" parTransId="{D9A19D2D-DE23-45AE-B076-EEE2B59FB09B}" sibTransId="{CA6A40A2-D084-436D-A2D9-7F1341217A8B}"/>
    <dgm:cxn modelId="{27292608-6BE8-48CC-BB5D-C05F15623FD6}" type="presOf" srcId="{429902BD-6D93-4D69-B79D-32B46D8E016D}" destId="{E9148C2C-DDB5-4AF5-B868-C14DFF26A675}" srcOrd="0" destOrd="0" presId="urn:microsoft.com/office/officeart/2005/8/layout/matrix3"/>
    <dgm:cxn modelId="{2723862E-FAEE-4055-BF71-0827AE2687A2}" type="presParOf" srcId="{2F20B53F-6C2E-4EA1-820A-F33971BEB779}" destId="{E529E72E-3503-4B4D-9DE4-BDB4DBB540EA}" srcOrd="0" destOrd="0" presId="urn:microsoft.com/office/officeart/2005/8/layout/matrix3"/>
    <dgm:cxn modelId="{C235D99C-C78C-4E67-A428-74058F279C1D}" type="presParOf" srcId="{2F20B53F-6C2E-4EA1-820A-F33971BEB779}" destId="{E9148C2C-DDB5-4AF5-B868-C14DFF26A675}" srcOrd="1" destOrd="0" presId="urn:microsoft.com/office/officeart/2005/8/layout/matrix3"/>
    <dgm:cxn modelId="{43AA4D7E-853E-4714-8DF8-DB5DE9CB504E}" type="presParOf" srcId="{2F20B53F-6C2E-4EA1-820A-F33971BEB779}" destId="{2F4B6123-BBAE-4637-98D9-253D3DB3BA26}" srcOrd="2" destOrd="0" presId="urn:microsoft.com/office/officeart/2005/8/layout/matrix3"/>
    <dgm:cxn modelId="{0C1CAC5B-F288-4540-AF3E-6B6D75B51EA7}" type="presParOf" srcId="{2F20B53F-6C2E-4EA1-820A-F33971BEB779}" destId="{0F71B0AF-7FCD-4DD1-801F-96EEB54C95D1}" srcOrd="3" destOrd="0" presId="urn:microsoft.com/office/officeart/2005/8/layout/matrix3"/>
    <dgm:cxn modelId="{24152D6C-BE3D-44C2-A034-D151865D9C07}" type="presParOf" srcId="{2F20B53F-6C2E-4EA1-820A-F33971BEB779}" destId="{05315679-3937-467E-B6D9-049F28C2B494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644E23-45DC-4A8C-A663-20D7B3E39972}" type="doc">
      <dgm:prSet loTypeId="urn:microsoft.com/office/officeart/2005/8/layout/radial5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130993-974C-4165-A4E9-A2F99B610AD9}" type="pres">
      <dgm:prSet presAssocID="{C4644E23-45DC-4A8C-A663-20D7B3E3997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5A7EC7C0-B3B6-432E-B771-81E7D3342257}" type="presOf" srcId="{C4644E23-45DC-4A8C-A663-20D7B3E39972}" destId="{6A130993-974C-4165-A4E9-A2F99B610AD9}" srcOrd="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E8A8-5BFA-4CE5-A743-8713946B711C}" type="datetimeFigureOut">
              <a:rPr lang="en-US" smtClean="0"/>
              <a:t>14-Apr-20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C0BC-3B74-4CD2-BB76-08562F7FC06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E8A8-5BFA-4CE5-A743-8713946B711C}" type="datetimeFigureOut">
              <a:rPr lang="en-US" smtClean="0"/>
              <a:t>14-Apr-20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C0BC-3B74-4CD2-BB76-08562F7FC0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E8A8-5BFA-4CE5-A743-8713946B711C}" type="datetimeFigureOut">
              <a:rPr lang="en-US" smtClean="0"/>
              <a:t>14-Apr-20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C0BC-3B74-4CD2-BB76-08562F7FC0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E8A8-5BFA-4CE5-A743-8713946B711C}" type="datetimeFigureOut">
              <a:rPr lang="en-US" smtClean="0"/>
              <a:t>14-Apr-20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C0BC-3B74-4CD2-BB76-08562F7FC06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E8A8-5BFA-4CE5-A743-8713946B711C}" type="datetimeFigureOut">
              <a:rPr lang="en-US" smtClean="0"/>
              <a:t>14-Apr-20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C0BC-3B74-4CD2-BB76-08562F7FC0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E8A8-5BFA-4CE5-A743-8713946B711C}" type="datetimeFigureOut">
              <a:rPr lang="en-US" smtClean="0"/>
              <a:t>14-Apr-20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C0BC-3B74-4CD2-BB76-08562F7FC0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E8A8-5BFA-4CE5-A743-8713946B711C}" type="datetimeFigureOut">
              <a:rPr lang="en-US" smtClean="0"/>
              <a:t>14-Apr-20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C0BC-3B74-4CD2-BB76-08562F7FC0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E8A8-5BFA-4CE5-A743-8713946B711C}" type="datetimeFigureOut">
              <a:rPr lang="en-US" smtClean="0"/>
              <a:t>14-Apr-20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C0BC-3B74-4CD2-BB76-08562F7FC0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E8A8-5BFA-4CE5-A743-8713946B711C}" type="datetimeFigureOut">
              <a:rPr lang="en-US" smtClean="0"/>
              <a:t>14-Apr-20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C0BC-3B74-4CD2-BB76-08562F7FC0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E8A8-5BFA-4CE5-A743-8713946B711C}" type="datetimeFigureOut">
              <a:rPr lang="en-US" smtClean="0"/>
              <a:t>14-Apr-20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C0BC-3B74-4CD2-BB76-08562F7FC0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E8A8-5BFA-4CE5-A743-8713946B711C}" type="datetimeFigureOut">
              <a:rPr lang="en-US" smtClean="0"/>
              <a:t>14-Apr-20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C0BC-3B74-4CD2-BB76-08562F7FC0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29EBE8A8-5BFA-4CE5-A743-8713946B711C}" type="datetimeFigureOut">
              <a:rPr lang="en-US" smtClean="0"/>
              <a:t>14-Apr-20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CBA6C0BC-3B74-4CD2-BB76-08562F7FC06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4648200"/>
            <a:ext cx="3576484" cy="1752600"/>
          </a:xfrm>
        </p:spPr>
        <p:txBody>
          <a:bodyPr>
            <a:normAutofit/>
          </a:bodyPr>
          <a:lstStyle/>
          <a:p>
            <a:endParaRPr 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1470025"/>
          </a:xfrm>
        </p:spPr>
        <p:txBody>
          <a:bodyPr/>
          <a:lstStyle/>
          <a:p>
            <a:r>
              <a:rPr lang="en-US" dirty="0" smtClean="0"/>
              <a:t>Creative process in advertising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41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639762"/>
          </a:xfrm>
        </p:spPr>
        <p:txBody>
          <a:bodyPr/>
          <a:lstStyle/>
          <a:p>
            <a:r>
              <a:rPr lang="en-US" sz="4000" dirty="0" smtClean="0"/>
              <a:t>Qualities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dirty="0" smtClean="0"/>
              <a:t>Visionary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 smtClean="0"/>
              <a:t>Natural Curiosity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 smtClean="0"/>
              <a:t>Innovativeness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 smtClean="0"/>
              <a:t>Patience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 smtClean="0"/>
              <a:t>Language Competence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 smtClean="0"/>
              <a:t>Team-Player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7154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000" dirty="0" smtClean="0"/>
              <a:t>Focus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000" dirty="0" smtClean="0"/>
              <a:t>Uniqueness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000" dirty="0" err="1" smtClean="0"/>
              <a:t>Generativeness</a:t>
            </a:r>
            <a:endParaRPr lang="en-US" sz="20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000" dirty="0" smtClean="0"/>
              <a:t>Truth/Honesty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Four Characteristics of Creative concept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228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990600"/>
            <a:ext cx="7924800" cy="487362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24258053"/>
              </p:ext>
            </p:extLst>
          </p:nvPr>
        </p:nvGraphicFramePr>
        <p:xfrm>
          <a:off x="0" y="0"/>
          <a:ext cx="89916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692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1219200"/>
            <a:ext cx="7924800" cy="106362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871679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Oval 7"/>
          <p:cNvSpPr/>
          <p:nvPr/>
        </p:nvSpPr>
        <p:spPr>
          <a:xfrm>
            <a:off x="3733800" y="2133600"/>
            <a:ext cx="2133600" cy="21336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Creative</a:t>
            </a:r>
          </a:p>
          <a:p>
            <a:pPr algn="ctr"/>
            <a:r>
              <a:rPr lang="en-US" sz="2400" dirty="0" smtClean="0"/>
              <a:t>Techniques</a:t>
            </a:r>
            <a:endParaRPr lang="en-US" sz="2400" dirty="0"/>
          </a:p>
        </p:txBody>
      </p:sp>
      <p:sp>
        <p:nvSpPr>
          <p:cNvPr id="9" name="Oval 8"/>
          <p:cNvSpPr/>
          <p:nvPr/>
        </p:nvSpPr>
        <p:spPr>
          <a:xfrm>
            <a:off x="6705600" y="0"/>
            <a:ext cx="1981200" cy="19812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Lateral</a:t>
            </a:r>
          </a:p>
          <a:p>
            <a:pPr algn="ctr"/>
            <a:r>
              <a:rPr lang="en-US" dirty="0" smtClean="0"/>
              <a:t>Thinking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64458" y="0"/>
            <a:ext cx="2131142" cy="19812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Brainstorming</a:t>
            </a:r>
            <a:endParaRPr lang="en-US" sz="2000" dirty="0"/>
          </a:p>
        </p:txBody>
      </p:sp>
      <p:sp>
        <p:nvSpPr>
          <p:cNvPr id="11" name="Oval 10"/>
          <p:cNvSpPr/>
          <p:nvPr/>
        </p:nvSpPr>
        <p:spPr>
          <a:xfrm>
            <a:off x="1066800" y="4886632"/>
            <a:ext cx="1981200" cy="19812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Free</a:t>
            </a:r>
          </a:p>
          <a:p>
            <a:pPr algn="ctr"/>
            <a:r>
              <a:rPr lang="en-US" sz="2000" dirty="0" smtClean="0"/>
              <a:t>Association</a:t>
            </a:r>
            <a:endParaRPr lang="en-US" sz="2000" dirty="0"/>
          </a:p>
        </p:txBody>
      </p:sp>
      <p:sp>
        <p:nvSpPr>
          <p:cNvPr id="12" name="Oval 11"/>
          <p:cNvSpPr/>
          <p:nvPr/>
        </p:nvSpPr>
        <p:spPr>
          <a:xfrm>
            <a:off x="6794090" y="4871884"/>
            <a:ext cx="1981200" cy="19812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Synectics</a:t>
            </a:r>
            <a:endParaRPr lang="en-US" sz="2000" dirty="0"/>
          </a:p>
        </p:txBody>
      </p:sp>
      <p:sp>
        <p:nvSpPr>
          <p:cNvPr id="13" name="Minus 12"/>
          <p:cNvSpPr/>
          <p:nvPr/>
        </p:nvSpPr>
        <p:spPr>
          <a:xfrm rot="3199950">
            <a:off x="2224792" y="1204167"/>
            <a:ext cx="2473217" cy="10668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inus 13"/>
          <p:cNvSpPr/>
          <p:nvPr/>
        </p:nvSpPr>
        <p:spPr>
          <a:xfrm rot="3199950">
            <a:off x="4901449" y="4082542"/>
            <a:ext cx="2689109" cy="10668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Minus 14"/>
          <p:cNvSpPr/>
          <p:nvPr/>
        </p:nvSpPr>
        <p:spPr>
          <a:xfrm rot="8076562">
            <a:off x="2312340" y="4168873"/>
            <a:ext cx="2434955" cy="10668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Minus 15"/>
          <p:cNvSpPr/>
          <p:nvPr/>
        </p:nvSpPr>
        <p:spPr>
          <a:xfrm rot="8076562">
            <a:off x="5206169" y="1548585"/>
            <a:ext cx="2209460" cy="10668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6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685800"/>
          </a:xfrm>
        </p:spPr>
        <p:txBody>
          <a:bodyPr/>
          <a:lstStyle/>
          <a:p>
            <a:r>
              <a:rPr lang="en-US" dirty="0" smtClean="0"/>
              <a:t>Free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914400"/>
            <a:ext cx="8991600" cy="5791200"/>
          </a:xfrm>
        </p:spPr>
        <p:txBody>
          <a:bodyPr>
            <a:normAutofit/>
          </a:bodyPr>
          <a:lstStyle/>
          <a:p>
            <a:pPr marL="624078" indent="-514350">
              <a:lnSpc>
                <a:spcPct val="160000"/>
              </a:lnSpc>
            </a:pPr>
            <a:r>
              <a:rPr lang="en-US" sz="2400" dirty="0"/>
              <a:t>-forming association networks of things</a:t>
            </a:r>
          </a:p>
          <a:p>
            <a:pPr marL="624078" indent="-514350">
              <a:lnSpc>
                <a:spcPct val="160000"/>
              </a:lnSpc>
            </a:pPr>
            <a:r>
              <a:rPr lang="en-US" sz="2400" dirty="0" smtClean="0"/>
              <a:t>-</a:t>
            </a:r>
            <a:r>
              <a:rPr lang="en-US" sz="2400" dirty="0"/>
              <a:t>focuses on key word</a:t>
            </a:r>
          </a:p>
          <a:p>
            <a:pPr marL="624078" indent="-514350">
              <a:lnSpc>
                <a:spcPct val="160000"/>
              </a:lnSpc>
            </a:pPr>
            <a:r>
              <a:rPr lang="en-US" sz="2400" dirty="0" smtClean="0"/>
              <a:t>-</a:t>
            </a:r>
            <a:r>
              <a:rPr lang="en-US" sz="2400" dirty="0"/>
              <a:t>things associated are identified and described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349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685800"/>
          </a:xfrm>
        </p:spPr>
        <p:txBody>
          <a:bodyPr/>
          <a:lstStyle/>
          <a:p>
            <a:r>
              <a:rPr lang="en-US" dirty="0" smtClean="0"/>
              <a:t>Lateral thinkin</a:t>
            </a:r>
            <a:r>
              <a:rPr lang="en-US" dirty="0"/>
              <a:t>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16156" y="914400"/>
            <a:ext cx="7924800" cy="363855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Lateral thinking is solving problems through an </a:t>
            </a:r>
            <a:r>
              <a:rPr lang="en-US" sz="2800" dirty="0" smtClean="0"/>
              <a:t>indirect</a:t>
            </a:r>
            <a:r>
              <a:rPr lang="en-US" sz="2800" dirty="0"/>
              <a:t> and </a:t>
            </a:r>
            <a:r>
              <a:rPr lang="en-US" sz="2800" dirty="0" smtClean="0"/>
              <a:t>creative</a:t>
            </a:r>
            <a:r>
              <a:rPr lang="en-US" sz="2800" dirty="0"/>
              <a:t> approach, using </a:t>
            </a:r>
            <a:r>
              <a:rPr lang="en-US" sz="2800" dirty="0" smtClean="0"/>
              <a:t>reasoning </a:t>
            </a:r>
            <a:r>
              <a:rPr lang="en-US" sz="2800" dirty="0"/>
              <a:t> that is not immediately obvious and involving ideas that may not be obtainable by using only traditional step-by-step </a:t>
            </a:r>
            <a:r>
              <a:rPr lang="en-US" sz="2800" dirty="0" smtClean="0"/>
              <a:t>logic</a:t>
            </a:r>
            <a:r>
              <a:rPr lang="en-US" sz="2800" dirty="0"/>
              <a:t>.</a:t>
            </a:r>
            <a:r>
              <a:rPr lang="en-US" sz="2800" dirty="0" smtClean="0"/>
              <a:t> </a:t>
            </a:r>
            <a:r>
              <a:rPr lang="en-US" sz="2800" dirty="0"/>
              <a:t>The term was coined in 1967 by Edward de </a:t>
            </a:r>
            <a:r>
              <a:rPr lang="en-US" sz="2800" dirty="0" smtClean="0"/>
              <a:t>Bono.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-concerned with creative ad development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-</a:t>
            </a:r>
            <a:r>
              <a:rPr lang="en-US" sz="2800" dirty="0"/>
              <a:t>analyzes ad problems in multiple ways</a:t>
            </a:r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9" y="4705350"/>
            <a:ext cx="2124075" cy="21526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4552950"/>
            <a:ext cx="1990725" cy="23050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325" y="4552951"/>
            <a:ext cx="1937262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63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838200"/>
          </a:xfrm>
        </p:spPr>
        <p:txBody>
          <a:bodyPr/>
          <a:lstStyle/>
          <a:p>
            <a:r>
              <a:rPr lang="en-US" dirty="0" err="1" smtClean="0"/>
              <a:t>Synectics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990600"/>
            <a:ext cx="7924800" cy="5029200"/>
          </a:xfrm>
        </p:spPr>
        <p:txBody>
          <a:bodyPr>
            <a:normAutofit/>
          </a:bodyPr>
          <a:lstStyle/>
          <a:p>
            <a:pPr marL="624078" indent="-514350">
              <a:lnSpc>
                <a:spcPct val="160000"/>
              </a:lnSpc>
            </a:pPr>
            <a:r>
              <a:rPr lang="en-US" sz="2800" dirty="0"/>
              <a:t>-focuses on unrelated topic</a:t>
            </a:r>
          </a:p>
          <a:p>
            <a:pPr marL="624078" indent="-514350">
              <a:lnSpc>
                <a:spcPct val="160000"/>
              </a:lnSpc>
            </a:pPr>
            <a:r>
              <a:rPr lang="en-US" sz="2800" dirty="0" smtClean="0"/>
              <a:t>-</a:t>
            </a:r>
            <a:r>
              <a:rPr lang="en-US" sz="2800" dirty="0"/>
              <a:t>uses techniques of drawing analogy</a:t>
            </a:r>
          </a:p>
          <a:p>
            <a:pPr marL="624078" indent="-514350">
              <a:lnSpc>
                <a:spcPct val="160000"/>
              </a:lnSpc>
            </a:pPr>
            <a:r>
              <a:rPr lang="en-US" sz="2800" dirty="0" smtClean="0"/>
              <a:t>-</a:t>
            </a:r>
            <a:r>
              <a:rPr lang="en-US" sz="2800" dirty="0"/>
              <a:t>based on concept of problems solving</a:t>
            </a:r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4000500"/>
            <a:ext cx="2286000" cy="26070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000500"/>
            <a:ext cx="190500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639762"/>
          </a:xfrm>
        </p:spPr>
        <p:txBody>
          <a:bodyPr/>
          <a:lstStyle/>
          <a:p>
            <a:r>
              <a:rPr lang="en-US" dirty="0" smtClean="0"/>
              <a:t>brainstorming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810000"/>
            <a:ext cx="3505200" cy="2971800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3809999"/>
            <a:ext cx="3200400" cy="30480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400" y="1295400"/>
            <a:ext cx="8534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4078" indent="-5143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-pooling ideas from a group of experts</a:t>
            </a:r>
          </a:p>
          <a:p>
            <a:pPr marL="624078" indent="-5143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-</a:t>
            </a:r>
            <a:r>
              <a:rPr lang="en-US" sz="2400" dirty="0"/>
              <a:t>criticism  free idea generation</a:t>
            </a:r>
          </a:p>
          <a:p>
            <a:pPr marL="624078" indent="-5143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-</a:t>
            </a:r>
            <a:r>
              <a:rPr lang="en-US" sz="2400" dirty="0"/>
              <a:t>best idea is selected from various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406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7924800" cy="609600"/>
          </a:xfrm>
        </p:spPr>
        <p:txBody>
          <a:bodyPr/>
          <a:lstStyle/>
          <a:p>
            <a:r>
              <a:rPr lang="en-US" dirty="0" smtClean="0"/>
              <a:t>visualization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dirty="0"/>
              <a:t>The process of conceiving an advertising, giving it shape, and designing the layout of the copy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Visualization is a mental process in which the creative team led by the art director and copywriter determines the arrangements of various ad elements in advertisement</a:t>
            </a:r>
          </a:p>
          <a:p>
            <a:r>
              <a:rPr lang="en-US" sz="2800" b="1" dirty="0"/>
              <a:t>Creative </a:t>
            </a:r>
            <a:r>
              <a:rPr lang="en-US" sz="2800" b="1" dirty="0" smtClean="0"/>
              <a:t>Visualizer</a:t>
            </a:r>
            <a:r>
              <a:rPr lang="en-US" sz="2800" dirty="0"/>
              <a:t>: A creative </a:t>
            </a:r>
            <a:r>
              <a:rPr lang="en-US" sz="2800" dirty="0" smtClean="0"/>
              <a:t>visualizer </a:t>
            </a:r>
            <a:r>
              <a:rPr lang="en-US" sz="2800" dirty="0"/>
              <a:t>involves in creating, developing and designing the message of ad copy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2881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Steps of creative process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4000" dirty="0" smtClean="0"/>
              <a:t>Immersion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000" dirty="0" smtClean="0"/>
              <a:t>Ideation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000" dirty="0" err="1" smtClean="0"/>
              <a:t>Brainfog</a:t>
            </a:r>
            <a:r>
              <a:rPr lang="en-US" sz="4000" dirty="0" smtClean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000" dirty="0" smtClean="0"/>
              <a:t>Incubation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000" dirty="0" err="1" smtClean="0"/>
              <a:t>illuminatioation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3173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350</TotalTime>
  <Words>214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Arial Narrow</vt:lpstr>
      <vt:lpstr>Wingdings</vt:lpstr>
      <vt:lpstr>Horizon</vt:lpstr>
      <vt:lpstr>Creative process in advertising</vt:lpstr>
      <vt:lpstr>PowerPoint Presentation</vt:lpstr>
      <vt:lpstr>PowerPoint Presentation</vt:lpstr>
      <vt:lpstr>Free association</vt:lpstr>
      <vt:lpstr>Lateral thinking</vt:lpstr>
      <vt:lpstr>Synectics</vt:lpstr>
      <vt:lpstr>brainstorming</vt:lpstr>
      <vt:lpstr>visualization</vt:lpstr>
      <vt:lpstr>Steps of creative process</vt:lpstr>
      <vt:lpstr>Qualities </vt:lpstr>
      <vt:lpstr>Four Characteristics of Creative concept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 process in advertising</dc:title>
  <dc:creator>DELL</dc:creator>
  <cp:lastModifiedBy>zunaira awan</cp:lastModifiedBy>
  <cp:revision>38</cp:revision>
  <dcterms:created xsi:type="dcterms:W3CDTF">2014-07-12T07:46:50Z</dcterms:created>
  <dcterms:modified xsi:type="dcterms:W3CDTF">2020-04-14T14:55:46Z</dcterms:modified>
</cp:coreProperties>
</file>