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1217CC3-5B44-4CD2-BAB6-3FA97FB3981C}" type="datetimeFigureOut">
              <a:rPr lang="en-US" smtClean="0"/>
              <a:pPr/>
              <a:t>15-May-20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095613-1ABE-470B-AE2D-432D11731CF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balance.com/susan-ward-294693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600" dirty="0" smtClean="0"/>
              <a:t>LIS-8109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Leadership Theory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Rensis</a:t>
            </a:r>
            <a:r>
              <a:rPr lang="en-US" dirty="0" smtClean="0"/>
              <a:t> </a:t>
            </a:r>
            <a:r>
              <a:rPr lang="en-US" dirty="0" err="1" smtClean="0"/>
              <a:t>Likert</a:t>
            </a:r>
            <a:r>
              <a:rPr lang="en-US" dirty="0" smtClean="0"/>
              <a:t> 1950s</a:t>
            </a:r>
          </a:p>
          <a:p>
            <a:r>
              <a:rPr lang="en-US" dirty="0" smtClean="0"/>
              <a:t>Task-oriented leaders</a:t>
            </a:r>
          </a:p>
          <a:p>
            <a:r>
              <a:rPr lang="en-US" dirty="0" smtClean="0"/>
              <a:t>People-oriented leaders</a:t>
            </a:r>
          </a:p>
          <a:p>
            <a:r>
              <a:rPr lang="en-US" dirty="0" smtClean="0"/>
              <a:t>Participative (democratic) leadership</a:t>
            </a:r>
          </a:p>
          <a:p>
            <a:r>
              <a:rPr lang="en-US" dirty="0" smtClean="0"/>
              <a:t>Indifferent (impoverished) leaders</a:t>
            </a:r>
          </a:p>
          <a:p>
            <a:r>
              <a:rPr lang="en-US" dirty="0" smtClean="0"/>
              <a:t>Country club leaders</a:t>
            </a:r>
          </a:p>
          <a:p>
            <a:r>
              <a:rPr lang="en-US" dirty="0" smtClean="0"/>
              <a:t>Status-quo leaders</a:t>
            </a:r>
          </a:p>
          <a:p>
            <a:r>
              <a:rPr lang="en-US" dirty="0" smtClean="0"/>
              <a:t>Dictatorial leaders</a:t>
            </a:r>
          </a:p>
          <a:p>
            <a:r>
              <a:rPr lang="en-US" dirty="0" smtClean="0"/>
              <a:t>Sound (team) leaders</a:t>
            </a:r>
          </a:p>
          <a:p>
            <a:r>
              <a:rPr lang="en-US" dirty="0" smtClean="0"/>
              <a:t>Opportunistic style (OPP)</a:t>
            </a:r>
          </a:p>
          <a:p>
            <a:r>
              <a:rPr lang="en-US" dirty="0" smtClean="0"/>
              <a:t>Paternalistic style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Participative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John L. Cotton 1988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Participation in work decisions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Consultative participation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Short-term participation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Informal participation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Employee ownership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Representative participation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Relational/Leader-Member Exchange (LMX) leadership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Graen</a:t>
            </a:r>
            <a:r>
              <a:rPr lang="en-US" dirty="0" smtClean="0"/>
              <a:t> &amp; </a:t>
            </a:r>
            <a:r>
              <a:rPr lang="en-US" dirty="0" err="1" smtClean="0"/>
              <a:t>Uhl</a:t>
            </a:r>
            <a:r>
              <a:rPr lang="en-US" dirty="0" smtClean="0"/>
              <a:t>-Bien, 1995.</a:t>
            </a:r>
          </a:p>
          <a:p>
            <a:r>
              <a:rPr lang="en-US" dirty="0" smtClean="0"/>
              <a:t>Leader subordinate relation.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Resilience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Transparency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Emotional Intelligence (EQ)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Passion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Empathy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Empowerment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Open-minded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Patience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Diplomacy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Initiative for action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Humility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Influence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Trust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 Solving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Perspective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Listening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Ownership / Accountability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Motivation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Leadership in religious 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Religions of all that have spread among the humanity is the work of a leader.</a:t>
            </a:r>
          </a:p>
          <a:p>
            <a:r>
              <a:rPr lang="en-US" dirty="0" smtClean="0"/>
              <a:t>There have become number of leaders in all the religions (In Christianity Jesus Christ, in Jewish Moose,  Buddhism Prince Siddhartha Gotham Buddha and other religions.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342900" lvl="1" indent="-342900" algn="ctr"/>
            <a:r>
              <a:rPr lang="en-US" sz="3600" dirty="0" smtClean="0"/>
              <a:t>Islamic leadership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 A person or a group that will lead humanity from the brink of destruction to the way of Allah the Almighty.</a:t>
            </a:r>
          </a:p>
          <a:p>
            <a:r>
              <a:rPr lang="en-US" i="1" dirty="0" err="1" smtClean="0"/>
              <a:t>I'lm</a:t>
            </a:r>
            <a:r>
              <a:rPr lang="en-US" dirty="0" smtClean="0"/>
              <a:t> (Knowledge): al-Qur'an, al-</a:t>
            </a:r>
            <a:r>
              <a:rPr lang="en-US" dirty="0" err="1" smtClean="0"/>
              <a:t>Hadith</a:t>
            </a:r>
            <a:r>
              <a:rPr lang="en-US" dirty="0" smtClean="0"/>
              <a:t>, Islamic Literature</a:t>
            </a:r>
            <a:endParaRPr lang="en-US" sz="3600" dirty="0" smtClean="0"/>
          </a:p>
          <a:p>
            <a:r>
              <a:rPr lang="en-US" i="1" dirty="0" err="1" smtClean="0"/>
              <a:t>Iman</a:t>
            </a:r>
            <a:r>
              <a:rPr lang="en-US" dirty="0" smtClean="0"/>
              <a:t> (Faith): </a:t>
            </a:r>
            <a:r>
              <a:rPr lang="en-US" i="1" dirty="0" err="1" smtClean="0"/>
              <a:t>taqwa</a:t>
            </a:r>
            <a:r>
              <a:rPr lang="en-US" dirty="0" smtClean="0"/>
              <a:t> (consciousness of Allah)</a:t>
            </a:r>
            <a:endParaRPr lang="en-US" sz="3600" dirty="0" smtClean="0"/>
          </a:p>
          <a:p>
            <a:r>
              <a:rPr lang="en-US" i="1" dirty="0" err="1" smtClean="0"/>
              <a:t>A'mal</a:t>
            </a:r>
            <a:r>
              <a:rPr lang="en-US" dirty="0" smtClean="0"/>
              <a:t> (Deeds): </a:t>
            </a:r>
            <a:r>
              <a:rPr lang="en-US" i="1" dirty="0" err="1" smtClean="0"/>
              <a:t>salah</a:t>
            </a:r>
            <a:r>
              <a:rPr lang="en-US" dirty="0" smtClean="0"/>
              <a:t> with </a:t>
            </a:r>
            <a:r>
              <a:rPr lang="en-US" i="1" dirty="0" err="1" smtClean="0"/>
              <a:t>khushoo</a:t>
            </a:r>
            <a:r>
              <a:rPr lang="en-US" dirty="0" smtClean="0"/>
              <a:t> (humility), night prayers, remembrance of Allah, </a:t>
            </a:r>
            <a:r>
              <a:rPr lang="en-US" i="1" dirty="0" err="1" smtClean="0"/>
              <a:t>du'a</a:t>
            </a:r>
            <a:r>
              <a:rPr lang="en-US" i="1" dirty="0" smtClean="0"/>
              <a:t> </a:t>
            </a:r>
            <a:r>
              <a:rPr lang="en-US" dirty="0" smtClean="0"/>
              <a:t>(supplication), </a:t>
            </a:r>
            <a:r>
              <a:rPr lang="en-US" i="1" dirty="0" err="1" smtClean="0"/>
              <a:t>infaaq</a:t>
            </a:r>
            <a:r>
              <a:rPr lang="en-US" dirty="0" smtClean="0"/>
              <a:t> (spending in the way of Allah), voluntary fasting, etc.</a:t>
            </a:r>
            <a:endParaRPr lang="en-US" sz="36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Islamic leadership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Holy Quran.</a:t>
            </a:r>
          </a:p>
          <a:p>
            <a:r>
              <a:rPr lang="en-US" dirty="0" smtClean="0"/>
              <a:t>The Holy Prophet.</a:t>
            </a:r>
          </a:p>
          <a:p>
            <a:r>
              <a:rPr lang="en-US" dirty="0" smtClean="0"/>
              <a:t>The Wise Caliphs.</a:t>
            </a:r>
          </a:p>
          <a:p>
            <a:r>
              <a:rPr lang="en-US" dirty="0" smtClean="0"/>
              <a:t>Pious Followers.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Meaning of a </a:t>
            </a:r>
            <a:r>
              <a:rPr lang="en-US" dirty="0" err="1" smtClean="0"/>
              <a:t>hadiths</a:t>
            </a:r>
            <a:r>
              <a:rPr lang="en-US" dirty="0" smtClean="0"/>
              <a:t> “Every one of you is a caretaker, and every caretaker is responsible for what he is caretaker of” (</a:t>
            </a:r>
            <a:r>
              <a:rPr lang="en-US" dirty="0" err="1" smtClean="0"/>
              <a:t>Sahih</a:t>
            </a:r>
            <a:r>
              <a:rPr lang="en-US" dirty="0" smtClean="0"/>
              <a:t> Muslim).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Muhammad (Peace be upon him) (571AD-632AD)</a:t>
            </a:r>
          </a:p>
          <a:p>
            <a:pPr lvl="1"/>
            <a:r>
              <a:rPr lang="en-US" dirty="0" smtClean="0"/>
              <a:t>Quid e </a:t>
            </a:r>
            <a:r>
              <a:rPr lang="en-US" dirty="0" err="1" smtClean="0"/>
              <a:t>Azam</a:t>
            </a:r>
            <a:r>
              <a:rPr lang="en-US" dirty="0" smtClean="0"/>
              <a:t> Muhammad Ali Jinnah (1876-1947)</a:t>
            </a:r>
          </a:p>
          <a:p>
            <a:pPr lvl="1" fontAlgn="base"/>
            <a:r>
              <a:rPr lang="en-US" dirty="0" smtClean="0"/>
              <a:t>Mahatma Gandhi (1869-1948)</a:t>
            </a:r>
          </a:p>
          <a:p>
            <a:pPr lvl="1"/>
            <a:r>
              <a:rPr lang="en-US" dirty="0" smtClean="0"/>
              <a:t>Federal </a:t>
            </a:r>
            <a:r>
              <a:rPr lang="en-US" dirty="0" err="1" smtClean="0"/>
              <a:t>Chastro</a:t>
            </a:r>
            <a:r>
              <a:rPr lang="en-US" dirty="0" smtClean="0"/>
              <a:t> (1929-2016)</a:t>
            </a:r>
          </a:p>
          <a:p>
            <a:pPr lvl="1" fontAlgn="base"/>
            <a:r>
              <a:rPr lang="en-US" dirty="0" smtClean="0"/>
              <a:t>Nelson Mandela (1918-2013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Leadership in social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leader bringing together groups of equals.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leader has vision for change the benefit of all.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leader having strong character and self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steem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of most renamed social leaders 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Martin Luther King, Jr. (1929-1968)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Abraham Lincoln (1809-1865)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Organizational leadership is not different from other types but the leader may work for achieving organizational objectives. </a:t>
            </a:r>
          </a:p>
          <a:p>
            <a:r>
              <a:rPr lang="en-US" dirty="0" smtClean="0"/>
              <a:t>Organizational leadership requires developing an understanding of your own worldview as well as the worldviews of others.</a:t>
            </a:r>
          </a:p>
          <a:p>
            <a:r>
              <a:rPr lang="en-US" dirty="0" smtClean="0"/>
              <a:t>Talents – naturally recurring patterns of thought, feeling, or behavior</a:t>
            </a:r>
          </a:p>
          <a:p>
            <a:r>
              <a:rPr lang="en-US" dirty="0" smtClean="0"/>
              <a:t>Knowledge – facts and lessons learned</a:t>
            </a:r>
          </a:p>
          <a:p>
            <a:r>
              <a:rPr lang="en-US" dirty="0" smtClean="0"/>
              <a:t>Skills – the steps of an activity</a:t>
            </a:r>
          </a:p>
          <a:p>
            <a:r>
              <a:rPr lang="en-US" b="1" dirty="0" smtClean="0"/>
              <a:t>Ethics</a:t>
            </a:r>
          </a:p>
          <a:p>
            <a:r>
              <a:rPr lang="en-US" b="1" dirty="0" smtClean="0"/>
              <a:t>Communication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to be presented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en-US" dirty="0" smtClean="0"/>
              <a:t>Leadership </a:t>
            </a:r>
            <a:r>
              <a:rPr lang="en-US" dirty="0"/>
              <a:t>meaning and </a:t>
            </a:r>
            <a:r>
              <a:rPr lang="en-US" dirty="0" smtClean="0"/>
              <a:t>definition</a:t>
            </a:r>
            <a:endParaRPr lang="en-US" dirty="0"/>
          </a:p>
          <a:p>
            <a:pPr fontAlgn="base"/>
            <a:r>
              <a:rPr lang="en-US" dirty="0" smtClean="0"/>
              <a:t>Importance </a:t>
            </a:r>
            <a:r>
              <a:rPr lang="en-US" dirty="0"/>
              <a:t>of leadership</a:t>
            </a:r>
          </a:p>
          <a:p>
            <a:pPr fontAlgn="base"/>
            <a:r>
              <a:rPr lang="en-US" dirty="0" smtClean="0"/>
              <a:t>Leadership </a:t>
            </a:r>
            <a:r>
              <a:rPr lang="en-US" dirty="0"/>
              <a:t>theories</a:t>
            </a:r>
          </a:p>
          <a:p>
            <a:pPr fontAlgn="base"/>
            <a:r>
              <a:rPr lang="en-US" dirty="0"/>
              <a:t>	Great man, trait, contingency, situational, behavioral, participative, management, relational leadership theories.</a:t>
            </a:r>
          </a:p>
          <a:p>
            <a:pPr fontAlgn="base"/>
            <a:r>
              <a:rPr lang="en-US" dirty="0"/>
              <a:t>Qualities of </a:t>
            </a:r>
            <a:r>
              <a:rPr lang="en-US" dirty="0" smtClean="0"/>
              <a:t>leader</a:t>
            </a:r>
          </a:p>
          <a:p>
            <a:pPr fontAlgn="base"/>
            <a:r>
              <a:rPr lang="en-US" dirty="0" smtClean="0"/>
              <a:t>Leadership in religious point of view</a:t>
            </a:r>
          </a:p>
          <a:p>
            <a:pPr lvl="1" fontAlgn="base"/>
            <a:r>
              <a:rPr lang="en-US" dirty="0" smtClean="0"/>
              <a:t>Islamic leadership principles</a:t>
            </a:r>
          </a:p>
          <a:p>
            <a:pPr lvl="1" fontAlgn="base"/>
            <a:r>
              <a:rPr lang="en-US" dirty="0" smtClean="0"/>
              <a:t>Leadership sources</a:t>
            </a:r>
          </a:p>
          <a:p>
            <a:pPr fontAlgn="base"/>
            <a:r>
              <a:rPr lang="en-US" dirty="0" smtClean="0"/>
              <a:t>Leadership in social scenario</a:t>
            </a:r>
          </a:p>
          <a:p>
            <a:pPr fontAlgn="base"/>
            <a:r>
              <a:rPr lang="en-US" dirty="0" smtClean="0"/>
              <a:t>Leadership in organization perspectives</a:t>
            </a:r>
            <a:endParaRPr lang="en-US" dirty="0"/>
          </a:p>
          <a:p>
            <a:pPr lvl="0"/>
            <a:r>
              <a:rPr lang="en-US" dirty="0" smtClean="0"/>
              <a:t>The leaders</a:t>
            </a:r>
          </a:p>
          <a:p>
            <a:pPr lvl="1"/>
            <a:r>
              <a:rPr lang="en-US" dirty="0" smtClean="0"/>
              <a:t>Muhammad (Peace be upon him)</a:t>
            </a:r>
            <a:endParaRPr lang="en-US" dirty="0"/>
          </a:p>
          <a:p>
            <a:pPr lvl="1"/>
            <a:r>
              <a:rPr lang="en-US" dirty="0" smtClean="0"/>
              <a:t>Quid e </a:t>
            </a:r>
            <a:r>
              <a:rPr lang="en-US" dirty="0" err="1" smtClean="0"/>
              <a:t>Azam</a:t>
            </a:r>
            <a:r>
              <a:rPr lang="en-US" dirty="0" smtClean="0"/>
              <a:t> Muhammad Ali Jinnah</a:t>
            </a:r>
          </a:p>
          <a:p>
            <a:pPr lvl="1"/>
            <a:r>
              <a:rPr lang="en-US" dirty="0" err="1" smtClean="0"/>
              <a:t>Karam</a:t>
            </a:r>
            <a:r>
              <a:rPr lang="en-US" dirty="0" smtClean="0"/>
              <a:t> </a:t>
            </a:r>
            <a:r>
              <a:rPr lang="en-US" dirty="0" err="1" smtClean="0"/>
              <a:t>Chand</a:t>
            </a:r>
            <a:r>
              <a:rPr lang="en-US" dirty="0" smtClean="0"/>
              <a:t> Mohan </a:t>
            </a:r>
            <a:r>
              <a:rPr lang="en-US" dirty="0" err="1" smtClean="0"/>
              <a:t>Chand</a:t>
            </a:r>
            <a:r>
              <a:rPr lang="en-US" dirty="0" smtClean="0"/>
              <a:t> Gandhi</a:t>
            </a:r>
          </a:p>
          <a:p>
            <a:pPr lvl="1"/>
            <a:r>
              <a:rPr lang="en-US" dirty="0" smtClean="0"/>
              <a:t>Federal </a:t>
            </a:r>
            <a:r>
              <a:rPr lang="en-US" dirty="0" err="1" smtClean="0"/>
              <a:t>Chastro</a:t>
            </a:r>
            <a:endParaRPr lang="en-US" dirty="0" smtClean="0"/>
          </a:p>
          <a:p>
            <a:pPr lvl="1"/>
            <a:r>
              <a:rPr lang="en-US" dirty="0" smtClean="0"/>
              <a:t>Nelson Mandela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 may employ various methods of leadership. Some of the more important methods are:</a:t>
            </a:r>
          </a:p>
          <a:p>
            <a:r>
              <a:rPr lang="en-US" dirty="0" smtClean="0"/>
              <a:t>Model the way (set the example)</a:t>
            </a:r>
          </a:p>
          <a:p>
            <a:r>
              <a:rPr lang="en-US" dirty="0" smtClean="0"/>
              <a:t>Share your vision (enlist others)</a:t>
            </a:r>
          </a:p>
          <a:p>
            <a:r>
              <a:rPr lang="en-US" dirty="0" smtClean="0"/>
              <a:t>Challenge the process (look for ways to grow)</a:t>
            </a:r>
          </a:p>
          <a:p>
            <a:r>
              <a:rPr lang="en-US" dirty="0" smtClean="0"/>
              <a:t>Enable others to act (empowerment)</a:t>
            </a:r>
          </a:p>
          <a:p>
            <a:r>
              <a:rPr lang="en-US" dirty="0" smtClean="0"/>
              <a:t>Set goals/build trust (direction)</a:t>
            </a:r>
          </a:p>
          <a:p>
            <a:r>
              <a:rPr lang="en-US" dirty="0" smtClean="0"/>
              <a:t>Encourage the heart (positive reinforcement)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Horner, M. (1997). Leadership theory: past, present and future. </a:t>
            </a:r>
            <a:r>
              <a:rPr lang="en-US" i="1" dirty="0"/>
              <a:t>Team Performance Management: An International Journal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term leadership has some of 350 definitions.(</a:t>
            </a:r>
            <a:r>
              <a:rPr lang="en-US" dirty="0" err="1" smtClean="0"/>
              <a:t>Benni</a:t>
            </a:r>
            <a:r>
              <a:rPr lang="en-US" dirty="0" smtClean="0"/>
              <a:t>)</a:t>
            </a:r>
          </a:p>
          <a:p>
            <a:r>
              <a:rPr lang="en-US" dirty="0" smtClean="0"/>
              <a:t>Almost 100 leadership approaches. (</a:t>
            </a:r>
            <a:r>
              <a:rPr lang="en-US" dirty="0" err="1" smtClean="0"/>
              <a:t>Ameen</a:t>
            </a:r>
            <a:r>
              <a:rPr lang="en-US" dirty="0" smtClean="0"/>
              <a:t>, 2006)</a:t>
            </a:r>
          </a:p>
          <a:p>
            <a:r>
              <a:rPr lang="en-US" dirty="0" smtClean="0"/>
              <a:t>The term first used in 1765 (</a:t>
            </a:r>
            <a:r>
              <a:rPr lang="en-US" dirty="0" err="1"/>
              <a:t>M</a:t>
            </a:r>
            <a:r>
              <a:rPr lang="en-US" dirty="0" err="1" smtClean="0"/>
              <a:t>arriam</a:t>
            </a:r>
            <a:r>
              <a:rPr lang="en-US" dirty="0" smtClean="0"/>
              <a:t> </a:t>
            </a:r>
            <a:r>
              <a:rPr lang="en-US" dirty="0" err="1" smtClean="0"/>
              <a:t>webester</a:t>
            </a:r>
            <a:r>
              <a:rPr lang="en-US" dirty="0" smtClean="0"/>
              <a:t>).</a:t>
            </a:r>
          </a:p>
          <a:p>
            <a:r>
              <a:rPr lang="en-US" dirty="0" smtClean="0"/>
              <a:t>Different approaches in different </a:t>
            </a:r>
            <a:r>
              <a:rPr lang="en-US" dirty="0" err="1" smtClean="0"/>
              <a:t>ara</a:t>
            </a:r>
            <a:r>
              <a:rPr lang="en-US" dirty="0" smtClean="0"/>
              <a:t>, the area focused after 1940s.</a:t>
            </a:r>
          </a:p>
          <a:p>
            <a:r>
              <a:rPr lang="en-US" dirty="0" smtClean="0"/>
              <a:t>Leadership traits, qualities, and behaviors of a leader (M., 1997).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Leadership meaning and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Leader+Ship</a:t>
            </a:r>
            <a:r>
              <a:rPr lang="en-US" dirty="0" smtClean="0"/>
              <a:t> (Plural noun).</a:t>
            </a:r>
          </a:p>
          <a:p>
            <a:r>
              <a:rPr lang="en-US" dirty="0" smtClean="0"/>
              <a:t>Leader : Guide, supervisor, Motivator, Administrator, commander, controller, operator, initiator, director, manager.</a:t>
            </a:r>
          </a:p>
          <a:p>
            <a:r>
              <a:rPr lang="en-US" dirty="0" smtClean="0"/>
              <a:t>Ship Suffix is add to make noun meaning full a particular job or position.</a:t>
            </a:r>
          </a:p>
          <a:p>
            <a:r>
              <a:rPr lang="en-US" dirty="0" smtClean="0"/>
              <a:t>Leadership</a:t>
            </a:r>
          </a:p>
          <a:p>
            <a:pPr lvl="1"/>
            <a:r>
              <a:rPr lang="en-US" dirty="0" smtClean="0"/>
              <a:t>The act or an instance of leading</a:t>
            </a:r>
          </a:p>
          <a:p>
            <a:pPr lvl="1"/>
            <a:r>
              <a:rPr lang="en-US" dirty="0" smtClean="0"/>
              <a:t>The office or position of a leader</a:t>
            </a:r>
          </a:p>
          <a:p>
            <a:pPr lvl="1"/>
            <a:r>
              <a:rPr lang="en-GB" dirty="0"/>
              <a:t>L</a:t>
            </a:r>
            <a:r>
              <a:rPr lang="en-GB" dirty="0" smtClean="0"/>
              <a:t>eadership </a:t>
            </a:r>
            <a:r>
              <a:rPr lang="en-GB" dirty="0"/>
              <a:t>is the art of motivating people or group of people to act towards achieving a common </a:t>
            </a:r>
            <a:r>
              <a:rPr lang="en-GB" dirty="0" smtClean="0"/>
              <a:t>goal (</a:t>
            </a:r>
            <a:r>
              <a:rPr lang="en-GB" dirty="0" smtClean="0">
                <a:hlinkClick r:id="rId2"/>
              </a:rPr>
              <a:t>Susan Ward</a:t>
            </a:r>
            <a:r>
              <a:rPr lang="en-GB" dirty="0" smtClean="0"/>
              <a:t>, 2017).</a:t>
            </a:r>
            <a:endParaRPr lang="en-GB" dirty="0"/>
          </a:p>
          <a:p>
            <a:pPr lvl="1"/>
            <a:r>
              <a:rPr lang="en-GB" dirty="0" err="1" smtClean="0"/>
              <a:t>Gamelearn</a:t>
            </a:r>
            <a:r>
              <a:rPr lang="en-GB" dirty="0" smtClean="0"/>
              <a:t> (2016</a:t>
            </a:r>
            <a:r>
              <a:rPr lang="en-GB" dirty="0"/>
              <a:t>) observed that the leadership is a vision, motivation, serving, empathy, creativity, thoroughness, managing, team building, taking risks, and improving all the business.</a:t>
            </a:r>
            <a:endParaRPr lang="en-US" dirty="0" smtClean="0"/>
          </a:p>
          <a:p>
            <a:pPr lvl="1"/>
            <a:r>
              <a:rPr lang="en-US" dirty="0" smtClean="0"/>
              <a:t>Leadership : Developing and helping others with full potentials.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Initiating </a:t>
            </a:r>
            <a:r>
              <a:rPr lang="en-US" dirty="0" smtClean="0"/>
              <a:t>Action</a:t>
            </a:r>
          </a:p>
          <a:p>
            <a:r>
              <a:rPr lang="en-US" dirty="0" smtClean="0"/>
              <a:t>providing Motivation</a:t>
            </a:r>
          </a:p>
          <a:p>
            <a:r>
              <a:rPr lang="en-US" dirty="0"/>
              <a:t>Providing </a:t>
            </a:r>
            <a:r>
              <a:rPr lang="en-US" dirty="0" smtClean="0"/>
              <a:t>guidance</a:t>
            </a:r>
          </a:p>
          <a:p>
            <a:r>
              <a:rPr lang="en-US" dirty="0"/>
              <a:t>Creating </a:t>
            </a:r>
            <a:r>
              <a:rPr lang="en-US" dirty="0" smtClean="0"/>
              <a:t>confidence</a:t>
            </a:r>
          </a:p>
          <a:p>
            <a:r>
              <a:rPr lang="en-US" dirty="0"/>
              <a:t>Building work </a:t>
            </a:r>
            <a:r>
              <a:rPr lang="en-US" dirty="0" smtClean="0"/>
              <a:t>environment</a:t>
            </a:r>
          </a:p>
          <a:p>
            <a:r>
              <a:rPr lang="en-US" dirty="0" smtClean="0"/>
              <a:t>Co-ordination</a:t>
            </a:r>
          </a:p>
          <a:p>
            <a:r>
              <a:rPr lang="en-US" dirty="0"/>
              <a:t>Creating </a:t>
            </a:r>
            <a:r>
              <a:rPr lang="en-US" dirty="0" smtClean="0"/>
              <a:t>Successors</a:t>
            </a:r>
          </a:p>
          <a:p>
            <a:r>
              <a:rPr lang="en-US" dirty="0"/>
              <a:t>Induces change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Great man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Great man theory </a:t>
            </a:r>
            <a:r>
              <a:rPr lang="en-US" dirty="0"/>
              <a:t>Thomas </a:t>
            </a:r>
            <a:r>
              <a:rPr lang="en-US" dirty="0" smtClean="0"/>
              <a:t>Carlyle in 19</a:t>
            </a:r>
            <a:r>
              <a:rPr lang="en-US" baseline="30000" dirty="0" smtClean="0"/>
              <a:t>th</a:t>
            </a:r>
            <a:r>
              <a:rPr lang="en-US" dirty="0" smtClean="0"/>
              <a:t> century.</a:t>
            </a:r>
          </a:p>
          <a:p>
            <a:r>
              <a:rPr lang="en-US" dirty="0" err="1" smtClean="0"/>
              <a:t>Gud</a:t>
            </a:r>
            <a:r>
              <a:rPr lang="en-US" dirty="0" smtClean="0"/>
              <a:t> gifted people.</a:t>
            </a:r>
          </a:p>
          <a:p>
            <a:r>
              <a:rPr lang="en-US" dirty="0" smtClean="0"/>
              <a:t>Different people.</a:t>
            </a:r>
          </a:p>
          <a:p>
            <a:r>
              <a:rPr lang="en-US" dirty="0" smtClean="0"/>
              <a:t>Different characteristics, highly intellectual, courage.</a:t>
            </a:r>
          </a:p>
          <a:p>
            <a:r>
              <a:rPr lang="en-US" dirty="0" smtClean="0"/>
              <a:t>Is a combination of divine inspiration and right characteristics.</a:t>
            </a:r>
          </a:p>
          <a:p>
            <a:r>
              <a:rPr lang="en-US" dirty="0"/>
              <a:t>intelligence, courage, intuition, </a:t>
            </a:r>
            <a:r>
              <a:rPr lang="en-US" dirty="0" smtClean="0"/>
              <a:t>activeness are the integral part of their personality.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Thomas Carlyle in the 1840s.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of oldest theory of leadership.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Initiative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Knowledge of the business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Cognitive skills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Energetic and self driven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Flexibility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Confidence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Emotional intelligence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contingency theory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Austrian psychologist Fred Edward Fiedler 1964 “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 Contingency Model of Leadership Effectiveness”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leadership approach focuses on task-motivated and relationship-motivated.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Manager may override existing policies.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the best solution.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Situational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Paul Hersey and Ken Blanchard 1969.</a:t>
            </a:r>
          </a:p>
          <a:p>
            <a:r>
              <a:rPr lang="en-US" dirty="0" smtClean="0"/>
              <a:t>"life cycle </a:t>
            </a:r>
            <a:r>
              <a:rPr lang="en-US" b="1" dirty="0" smtClean="0"/>
              <a:t>theory of leadership</a:t>
            </a:r>
            <a:r>
              <a:rPr lang="en-US" dirty="0" smtClean="0"/>
              <a:t>".</a:t>
            </a:r>
          </a:p>
          <a:p>
            <a:r>
              <a:rPr lang="en-US" dirty="0" smtClean="0"/>
              <a:t>divergent versions of the Situational Leadership Theory</a:t>
            </a:r>
          </a:p>
          <a:p>
            <a:r>
              <a:rPr lang="en-US" dirty="0" smtClean="0"/>
              <a:t>Task behavior and relationship behavior.</a:t>
            </a:r>
          </a:p>
          <a:p>
            <a:r>
              <a:rPr lang="en-US" dirty="0" smtClean="0"/>
              <a:t>Flexibility</a:t>
            </a:r>
          </a:p>
          <a:p>
            <a:r>
              <a:rPr lang="en-US" dirty="0" smtClean="0"/>
              <a:t>Changes according to the situation</a:t>
            </a:r>
          </a:p>
          <a:p>
            <a:r>
              <a:rPr lang="en-US" dirty="0" smtClean="0"/>
              <a:t>Directing</a:t>
            </a:r>
          </a:p>
          <a:p>
            <a:r>
              <a:rPr lang="en-US" dirty="0" smtClean="0"/>
              <a:t>Coaching</a:t>
            </a:r>
          </a:p>
          <a:p>
            <a:r>
              <a:rPr lang="en-US" dirty="0" smtClean="0"/>
              <a:t>Participating</a:t>
            </a:r>
          </a:p>
          <a:p>
            <a:r>
              <a:rPr lang="en-US" dirty="0" smtClean="0"/>
              <a:t>Delegating</a:t>
            </a:r>
          </a:p>
          <a:p>
            <a:r>
              <a:rPr lang="en-US" dirty="0" smtClean="0"/>
              <a:t>Integrity</a:t>
            </a:r>
          </a:p>
          <a:p>
            <a:r>
              <a:rPr lang="en-US" dirty="0" smtClean="0"/>
              <a:t>Courage</a:t>
            </a:r>
          </a:p>
          <a:p>
            <a:r>
              <a:rPr lang="en-US" dirty="0" smtClean="0"/>
              <a:t>Clear vision</a:t>
            </a:r>
          </a:p>
          <a:p>
            <a:r>
              <a:rPr lang="en-US" dirty="0" smtClean="0"/>
              <a:t>Humility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449</TotalTime>
  <Words>750</Words>
  <Application>Microsoft Office PowerPoint</Application>
  <PresentationFormat>On-screen Show (4:3)</PresentationFormat>
  <Paragraphs>171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LIS-8109 Leadership Theory</vt:lpstr>
      <vt:lpstr>Contents to be presented</vt:lpstr>
      <vt:lpstr>Leadership</vt:lpstr>
      <vt:lpstr>Leadership meaning and definition</vt:lpstr>
      <vt:lpstr>Importance of leadership</vt:lpstr>
      <vt:lpstr>Great man theory</vt:lpstr>
      <vt:lpstr>Trait theory</vt:lpstr>
      <vt:lpstr>contingency theory </vt:lpstr>
      <vt:lpstr>Situational theory</vt:lpstr>
      <vt:lpstr>behavioral theory</vt:lpstr>
      <vt:lpstr>Participative theory</vt:lpstr>
      <vt:lpstr>Relational/Leader-Member Exchange (LMX) leadership theory</vt:lpstr>
      <vt:lpstr>Qualities of leader</vt:lpstr>
      <vt:lpstr>Leadership in religious point of view</vt:lpstr>
      <vt:lpstr>Islamic leadership principles</vt:lpstr>
      <vt:lpstr>Islamic leadership sources</vt:lpstr>
      <vt:lpstr>The leaders</vt:lpstr>
      <vt:lpstr>Leadership in social scenario</vt:lpstr>
      <vt:lpstr>Organizational leadership</vt:lpstr>
      <vt:lpstr>Leadership methods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Shahzeb Mugheri</dc:creator>
  <cp:lastModifiedBy>Haroon</cp:lastModifiedBy>
  <cp:revision>118</cp:revision>
  <dcterms:created xsi:type="dcterms:W3CDTF">2020-03-12T14:53:26Z</dcterms:created>
  <dcterms:modified xsi:type="dcterms:W3CDTF">2020-05-15T11:17:27Z</dcterms:modified>
</cp:coreProperties>
</file>