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6" r:id="rId1"/>
  </p:sldMasterIdLst>
  <p:notesMasterIdLst>
    <p:notesMasterId r:id="rId41"/>
  </p:notesMasterIdLst>
  <p:handoutMasterIdLst>
    <p:handoutMasterId r:id="rId42"/>
  </p:handoutMasterIdLst>
  <p:sldIdLst>
    <p:sldId id="265" r:id="rId2"/>
    <p:sldId id="316" r:id="rId3"/>
    <p:sldId id="317" r:id="rId4"/>
    <p:sldId id="360" r:id="rId5"/>
    <p:sldId id="318" r:id="rId6"/>
    <p:sldId id="345" r:id="rId7"/>
    <p:sldId id="344" r:id="rId8"/>
    <p:sldId id="320" r:id="rId9"/>
    <p:sldId id="321" r:id="rId10"/>
    <p:sldId id="346" r:id="rId11"/>
    <p:sldId id="347" r:id="rId12"/>
    <p:sldId id="348" r:id="rId13"/>
    <p:sldId id="349" r:id="rId14"/>
    <p:sldId id="350" r:id="rId15"/>
    <p:sldId id="351" r:id="rId16"/>
    <p:sldId id="355" r:id="rId17"/>
    <p:sldId id="356" r:id="rId18"/>
    <p:sldId id="357" r:id="rId19"/>
    <p:sldId id="358" r:id="rId20"/>
    <p:sldId id="359" r:id="rId21"/>
    <p:sldId id="325" r:id="rId22"/>
    <p:sldId id="326" r:id="rId23"/>
    <p:sldId id="328" r:id="rId24"/>
    <p:sldId id="329" r:id="rId25"/>
    <p:sldId id="330" r:id="rId26"/>
    <p:sldId id="331" r:id="rId27"/>
    <p:sldId id="332" r:id="rId28"/>
    <p:sldId id="333" r:id="rId29"/>
    <p:sldId id="334" r:id="rId30"/>
    <p:sldId id="335" r:id="rId31"/>
    <p:sldId id="336" r:id="rId32"/>
    <p:sldId id="337" r:id="rId33"/>
    <p:sldId id="338" r:id="rId34"/>
    <p:sldId id="339" r:id="rId35"/>
    <p:sldId id="340" r:id="rId36"/>
    <p:sldId id="341" r:id="rId37"/>
    <p:sldId id="342" r:id="rId38"/>
    <p:sldId id="343" r:id="rId39"/>
    <p:sldId id="301" r:id="rId40"/>
  </p:sldIdLst>
  <p:sldSz cx="9144000" cy="6858000" type="screen4x3"/>
  <p:notesSz cx="10234613" cy="71024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CC0000"/>
    <a:srgbClr val="A1D8FD"/>
    <a:srgbClr val="66FF33"/>
    <a:srgbClr val="FFFF00"/>
    <a:srgbClr val="FF33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44" autoAdjust="0"/>
    <p:restoredTop sz="94576" autoAdjust="0"/>
  </p:normalViewPr>
  <p:slideViewPr>
    <p:cSldViewPr>
      <p:cViewPr varScale="1">
        <p:scale>
          <a:sx n="84" d="100"/>
          <a:sy n="84" d="100"/>
        </p:scale>
        <p:origin x="1584" y="2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1"/>
            <a:ext cx="4435338" cy="35450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defRPr>
            </a:lvl1pPr>
          </a:lstStyle>
          <a:p>
            <a:endParaRPr lang="en-US" dirty="0"/>
          </a:p>
        </p:txBody>
      </p:sp>
      <p:sp>
        <p:nvSpPr>
          <p:cNvPr id="74755" name="Rectangle 3"/>
          <p:cNvSpPr>
            <a:spLocks noGrp="1" noChangeArrowheads="1"/>
          </p:cNvSpPr>
          <p:nvPr>
            <p:ph type="dt" sz="quarter" idx="1"/>
          </p:nvPr>
        </p:nvSpPr>
        <p:spPr bwMode="auto">
          <a:xfrm>
            <a:off x="5797583" y="1"/>
            <a:ext cx="4435338" cy="35450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defRPr>
            </a:lvl1pPr>
          </a:lstStyle>
          <a:p>
            <a:endParaRPr lang="en-US" dirty="0"/>
          </a:p>
        </p:txBody>
      </p:sp>
      <p:sp>
        <p:nvSpPr>
          <p:cNvPr id="74756" name="Rectangle 4"/>
          <p:cNvSpPr>
            <a:spLocks noGrp="1" noChangeArrowheads="1"/>
          </p:cNvSpPr>
          <p:nvPr>
            <p:ph type="ftr" sz="quarter" idx="2"/>
          </p:nvPr>
        </p:nvSpPr>
        <p:spPr bwMode="auto">
          <a:xfrm>
            <a:off x="0" y="6746428"/>
            <a:ext cx="4435338" cy="35450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defRPr>
            </a:lvl1pPr>
          </a:lstStyle>
          <a:p>
            <a:endParaRPr lang="en-US" dirty="0"/>
          </a:p>
        </p:txBody>
      </p:sp>
      <p:sp>
        <p:nvSpPr>
          <p:cNvPr id="74757" name="Rectangle 5"/>
          <p:cNvSpPr>
            <a:spLocks noGrp="1" noChangeArrowheads="1"/>
          </p:cNvSpPr>
          <p:nvPr>
            <p:ph type="sldNum" sz="quarter" idx="3"/>
          </p:nvPr>
        </p:nvSpPr>
        <p:spPr bwMode="auto">
          <a:xfrm>
            <a:off x="5797583" y="6746428"/>
            <a:ext cx="4435338" cy="35450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latin typeface="Times New Roman" pitchFamily="18" charset="0"/>
              </a:defRPr>
            </a:lvl1pPr>
          </a:lstStyle>
          <a:p>
            <a:fld id="{98277AA0-422D-49C5-AD31-D6F6794DCACC}" type="slidenum">
              <a:rPr lang="en-US"/>
              <a:pPr/>
              <a:t>‹#›</a:t>
            </a:fld>
            <a:endParaRPr lang="en-US" dirty="0"/>
          </a:p>
        </p:txBody>
      </p:sp>
    </p:spTree>
    <p:extLst>
      <p:ext uri="{BB962C8B-B14F-4D97-AF65-F5344CB8AC3E}">
        <p14:creationId xmlns:p14="http://schemas.microsoft.com/office/powerpoint/2010/main" val="882234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bwMode="auto">
          <a:xfrm>
            <a:off x="0" y="1"/>
            <a:ext cx="4435338" cy="3545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128003" name="Rectangle 3"/>
          <p:cNvSpPr>
            <a:spLocks noGrp="1" noChangeArrowheads="1"/>
          </p:cNvSpPr>
          <p:nvPr>
            <p:ph type="dt" idx="1"/>
          </p:nvPr>
        </p:nvSpPr>
        <p:spPr bwMode="auto">
          <a:xfrm>
            <a:off x="5797583" y="1"/>
            <a:ext cx="4435338" cy="3545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dirty="0"/>
          </a:p>
        </p:txBody>
      </p:sp>
      <p:sp>
        <p:nvSpPr>
          <p:cNvPr id="128004" name="Rectangle 4"/>
          <p:cNvSpPr>
            <a:spLocks noGrp="1" noRot="1" noChangeAspect="1" noChangeArrowheads="1" noTextEdit="1"/>
          </p:cNvSpPr>
          <p:nvPr>
            <p:ph type="sldImg" idx="2"/>
          </p:nvPr>
        </p:nvSpPr>
        <p:spPr bwMode="auto">
          <a:xfrm>
            <a:off x="3341688" y="533400"/>
            <a:ext cx="3552825" cy="2663825"/>
          </a:xfrm>
          <a:prstGeom prst="rect">
            <a:avLst/>
          </a:prstGeom>
          <a:noFill/>
          <a:ln w="9525">
            <a:solidFill>
              <a:srgbClr val="000000"/>
            </a:solidFill>
            <a:miter lim="800000"/>
            <a:headEnd/>
            <a:tailEnd/>
          </a:ln>
          <a:effectLst/>
        </p:spPr>
      </p:sp>
      <p:sp>
        <p:nvSpPr>
          <p:cNvPr id="128005" name="Rectangle 5"/>
          <p:cNvSpPr>
            <a:spLocks noGrp="1" noChangeArrowheads="1"/>
          </p:cNvSpPr>
          <p:nvPr>
            <p:ph type="body" sz="quarter" idx="3"/>
          </p:nvPr>
        </p:nvSpPr>
        <p:spPr bwMode="auto">
          <a:xfrm>
            <a:off x="1023801" y="3373985"/>
            <a:ext cx="8187014" cy="3195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8006" name="Rectangle 6"/>
          <p:cNvSpPr>
            <a:spLocks noGrp="1" noChangeArrowheads="1"/>
          </p:cNvSpPr>
          <p:nvPr>
            <p:ph type="ftr" sz="quarter" idx="4"/>
          </p:nvPr>
        </p:nvSpPr>
        <p:spPr bwMode="auto">
          <a:xfrm>
            <a:off x="0" y="6746428"/>
            <a:ext cx="4435338" cy="35450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128007" name="Rectangle 7"/>
          <p:cNvSpPr>
            <a:spLocks noGrp="1" noChangeArrowheads="1"/>
          </p:cNvSpPr>
          <p:nvPr>
            <p:ph type="sldNum" sz="quarter" idx="5"/>
          </p:nvPr>
        </p:nvSpPr>
        <p:spPr bwMode="auto">
          <a:xfrm>
            <a:off x="5797583" y="6746428"/>
            <a:ext cx="4435338" cy="35450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B375FC27-C9DA-4FC8-8D8B-B445BA50C65D}" type="slidenum">
              <a:rPr lang="en-US"/>
              <a:pPr/>
              <a:t>‹#›</a:t>
            </a:fld>
            <a:endParaRPr lang="en-US" dirty="0"/>
          </a:p>
        </p:txBody>
      </p:sp>
    </p:spTree>
    <p:extLst>
      <p:ext uri="{BB962C8B-B14F-4D97-AF65-F5344CB8AC3E}">
        <p14:creationId xmlns:p14="http://schemas.microsoft.com/office/powerpoint/2010/main" val="15903116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4CC3E6-E186-4174-AA5F-BA3E4098EC2B}" type="slidenum">
              <a:rPr lang="en-US"/>
              <a:pPr/>
              <a:t>22</a:t>
            </a:fld>
            <a:endParaRPr lang="en-US"/>
          </a:p>
        </p:txBody>
      </p:sp>
      <p:sp>
        <p:nvSpPr>
          <p:cNvPr id="110594" name="Rectangle 2"/>
          <p:cNvSpPr>
            <a:spLocks noGrp="1" noChangeArrowheads="1"/>
          </p:cNvSpPr>
          <p:nvPr>
            <p:ph type="body" idx="1"/>
          </p:nvPr>
        </p:nvSpPr>
        <p:spPr>
          <a:xfrm>
            <a:off x="1363727" y="3376259"/>
            <a:ext cx="7507160" cy="2991072"/>
          </a:xfrm>
          <a:ln/>
        </p:spPr>
        <p:txBody>
          <a:bodyPr lIns="92260" tIns="45321" rIns="92260" bIns="45321"/>
          <a:lstStyle/>
          <a:p>
            <a:endParaRPr lang="en-US"/>
          </a:p>
        </p:txBody>
      </p:sp>
      <p:sp>
        <p:nvSpPr>
          <p:cNvPr id="110595" name="Rectangle 3"/>
          <p:cNvSpPr>
            <a:spLocks noGrp="1" noRot="1" noChangeAspect="1" noChangeArrowheads="1" noTextEdit="1"/>
          </p:cNvSpPr>
          <p:nvPr>
            <p:ph type="sldImg"/>
          </p:nvPr>
        </p:nvSpPr>
        <p:spPr>
          <a:xfrm>
            <a:off x="3460750" y="620713"/>
            <a:ext cx="3319463" cy="2489200"/>
          </a:xfrm>
          <a:ln w="12700" cap="flat">
            <a:solidFill>
              <a:schemeClr val="tx1"/>
            </a:solidFill>
          </a:ln>
        </p:spPr>
      </p:sp>
    </p:spTree>
    <p:extLst>
      <p:ext uri="{BB962C8B-B14F-4D97-AF65-F5344CB8AC3E}">
        <p14:creationId xmlns:p14="http://schemas.microsoft.com/office/powerpoint/2010/main" val="28609427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rgbClr val="C00000"/>
                </a:solidFill>
                <a:effectLst>
                  <a:outerShdw blurRad="31750" dist="25400" dir="5400000" algn="tl" rotWithShape="0">
                    <a:srgbClr val="000000">
                      <a:alpha val="25000"/>
                    </a:srgbClr>
                  </a:outerShdw>
                </a:effectLst>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D6F981B-5368-48B0-8DC1-5E439685D15B}" type="slidenum">
              <a:rPr lang="en-US" smtClean="0"/>
              <a:pPr/>
              <a:t>‹#›</a:t>
            </a:fld>
            <a:endParaRPr lang="en-US" dirty="0"/>
          </a:p>
        </p:txBody>
      </p:sp>
      <p:pic>
        <p:nvPicPr>
          <p:cNvPr id="13" name="Picture 12" descr="dse_logo_clr.jpg"/>
          <p:cNvPicPr>
            <a:picLocks noChangeAspect="1"/>
          </p:cNvPicPr>
          <p:nvPr userDrawn="1"/>
        </p:nvPicPr>
        <p:blipFill>
          <a:blip r:embed="rId3" cstate="print"/>
          <a:stretch>
            <a:fillRect/>
          </a:stretch>
        </p:blipFill>
        <p:spPr>
          <a:xfrm>
            <a:off x="7622841" y="54864"/>
            <a:ext cx="1451056" cy="169773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9C22A75-4EAE-42DD-A329-D351D2353A1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210CC31-C690-42E2-91AE-B48223F38F8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8E39768-55DC-42DF-B2CB-4D4CE6063993}"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solidFill>
                  <a:srgbClr val="008000"/>
                </a:solidFill>
                <a:effectLst>
                  <a:outerShdw blurRad="31750" dist="25400" dir="5400000" algn="tl" rotWithShape="0">
                    <a:srgbClr val="000000">
                      <a:alpha val="25000"/>
                    </a:srgbClr>
                  </a:outerShdw>
                </a:effectLst>
              </a:defRPr>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483D255-0C04-4D39-A4CD-FCC0B5073F6E}"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rgbClr val="008000"/>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rgbClr val="008000"/>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3D9D79A-F946-4617-93EE-BA949AD47439}"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1081621-0B77-4E7D-8BD7-0767F3E05AB6}"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tx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FB2B2A6-2657-4C65-993A-37AD5A8BFA13}"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D39BEC99-8755-42E6-A142-15F8A97C027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AFB4B43-2647-4DB3-812C-88FAA9FABE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4570D00-7FB1-483A-9555-997AB2D170E1}"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4CA22F1-4A8B-4633-A241-853BEA80DC70}" type="slidenum">
              <a:rPr lang="en-US" smtClean="0"/>
              <a:pPr/>
              <a:t>‹#›</a:t>
            </a:fld>
            <a:endParaRPr lang="en-US" dirty="0"/>
          </a:p>
        </p:txBody>
      </p:sp>
      <p:pic>
        <p:nvPicPr>
          <p:cNvPr id="11" name="Picture 10" descr="dse_logo_clr.jpg"/>
          <p:cNvPicPr>
            <a:picLocks noChangeAspect="1"/>
          </p:cNvPicPr>
          <p:nvPr userDrawn="1"/>
        </p:nvPicPr>
        <p:blipFill>
          <a:blip r:embed="rId14" cstate="print"/>
          <a:stretch>
            <a:fillRect/>
          </a:stretch>
        </p:blipFill>
        <p:spPr>
          <a:xfrm>
            <a:off x="8548937" y="6172200"/>
            <a:ext cx="515815" cy="603503"/>
          </a:xfrm>
          <a:prstGeom prst="rect">
            <a:avLst/>
          </a:prstGeom>
        </p:spPr>
      </p:pic>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1" latinLnBrk="0" hangingPunct="1">
        <a:spcBef>
          <a:spcPct val="0"/>
        </a:spcBef>
        <a:buNone/>
        <a:defRPr kumimoji="0" sz="4100" b="1" kern="1200" baseline="0">
          <a:solidFill>
            <a:schemeClr val="bg2">
              <a:lumMod val="50000"/>
            </a:schemeClr>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6" name="Rectangle 10"/>
          <p:cNvSpPr>
            <a:spLocks noGrp="1" noChangeArrowheads="1"/>
          </p:cNvSpPr>
          <p:nvPr>
            <p:ph type="ctrTitle"/>
          </p:nvPr>
        </p:nvSpPr>
        <p:spPr/>
        <p:txBody>
          <a:bodyPr/>
          <a:lstStyle/>
          <a:p>
            <a:r>
              <a:rPr lang="en-US" dirty="0" smtClean="0"/>
              <a:t>Requirements Engineering</a:t>
            </a:r>
            <a:endParaRPr lang="en-US" dirty="0"/>
          </a:p>
        </p:txBody>
      </p:sp>
      <p:sp>
        <p:nvSpPr>
          <p:cNvPr id="14347" name="Rectangle 11"/>
          <p:cNvSpPr>
            <a:spLocks noGrp="1" noChangeArrowheads="1"/>
          </p:cNvSpPr>
          <p:nvPr>
            <p:ph type="subTitle" idx="1"/>
          </p:nvPr>
        </p:nvSpPr>
        <p:spPr/>
        <p:txBody>
          <a:bodyPr/>
          <a:lstStyle/>
          <a:p>
            <a:r>
              <a:rPr lang="en-US" dirty="0"/>
              <a:t>Week </a:t>
            </a:r>
            <a:r>
              <a:rPr lang="en-US" dirty="0" smtClean="0"/>
              <a:t>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fontScale="85000" lnSpcReduction="20000"/>
          </a:bodyPr>
          <a:lstStyle/>
          <a:p>
            <a:r>
              <a:rPr lang="en-GB" dirty="0" smtClean="0"/>
              <a:t>The first part of a business model is a business use-case model.</a:t>
            </a:r>
          </a:p>
          <a:p>
            <a:r>
              <a:rPr lang="en-GB" dirty="0" smtClean="0"/>
              <a:t>It consists of one or more use-case diagrams that contain one or more business use cases.</a:t>
            </a:r>
          </a:p>
          <a:p>
            <a:r>
              <a:rPr lang="en-GB" dirty="0" smtClean="0"/>
              <a:t>Business use cases are documented via specifications that are</a:t>
            </a:r>
          </a:p>
          <a:p>
            <a:pPr lvl="1"/>
            <a:r>
              <a:rPr lang="en-GB" dirty="0" smtClean="0"/>
              <a:t>partly text (most important: a workflow description) and</a:t>
            </a:r>
          </a:p>
          <a:p>
            <a:pPr lvl="1"/>
            <a:r>
              <a:rPr lang="en-GB" dirty="0" smtClean="0"/>
              <a:t>partly graphical (activity diagrams).</a:t>
            </a:r>
          </a:p>
          <a:p>
            <a:r>
              <a:rPr lang="en-GB" dirty="0" smtClean="0"/>
              <a:t>The business use-case model provides the </a:t>
            </a:r>
            <a:r>
              <a:rPr lang="en-GB" dirty="0" smtClean="0">
                <a:solidFill>
                  <a:srgbClr val="0000FF"/>
                </a:solidFill>
              </a:rPr>
              <a:t>big picture from a business actor's perspective.</a:t>
            </a:r>
          </a:p>
          <a:p>
            <a:r>
              <a:rPr lang="en-GB" dirty="0" smtClean="0"/>
              <a:t>Business use cases describe business processes.</a:t>
            </a:r>
          </a:p>
          <a:p>
            <a:r>
              <a:rPr lang="en-GB" dirty="0" smtClean="0"/>
              <a:t>These processes are documented as a sequence of actions that provide observable value to a business actor</a:t>
            </a:r>
          </a:p>
        </p:txBody>
      </p:sp>
      <p:sp>
        <p:nvSpPr>
          <p:cNvPr id="5" name="Title 4"/>
          <p:cNvSpPr>
            <a:spLocks noGrp="1"/>
          </p:cNvSpPr>
          <p:nvPr>
            <p:ph type="title"/>
          </p:nvPr>
        </p:nvSpPr>
        <p:spPr/>
        <p:txBody>
          <a:bodyPr/>
          <a:lstStyle/>
          <a:p>
            <a:r>
              <a:rPr lang="en-GB" dirty="0" smtClean="0"/>
              <a:t>Business Modelling using UML</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solidFill>
                  <a:srgbClr val="0070C0"/>
                </a:solidFill>
              </a:rPr>
              <a:t>Business Modelling using UML</a:t>
            </a:r>
            <a:endParaRPr lang="en-GB" dirty="0">
              <a:solidFill>
                <a:srgbClr val="0070C0"/>
              </a:solidFill>
            </a:endParaRPr>
          </a:p>
        </p:txBody>
      </p:sp>
      <p:pic>
        <p:nvPicPr>
          <p:cNvPr id="23554" name="Picture 2"/>
          <p:cNvPicPr>
            <a:picLocks noChangeAspect="1" noChangeArrowheads="1"/>
          </p:cNvPicPr>
          <p:nvPr/>
        </p:nvPicPr>
        <p:blipFill>
          <a:blip r:embed="rId2"/>
          <a:srcRect/>
          <a:stretch>
            <a:fillRect/>
          </a:stretch>
        </p:blipFill>
        <p:spPr bwMode="auto">
          <a:xfrm>
            <a:off x="0" y="1676400"/>
            <a:ext cx="4181554" cy="3048000"/>
          </a:xfrm>
          <a:prstGeom prst="rect">
            <a:avLst/>
          </a:prstGeom>
          <a:noFill/>
          <a:ln w="9525">
            <a:noFill/>
            <a:miter lim="800000"/>
            <a:headEnd/>
            <a:tailEnd/>
          </a:ln>
          <a:effectLst/>
        </p:spPr>
      </p:pic>
      <p:pic>
        <p:nvPicPr>
          <p:cNvPr id="23555" name="Picture 3"/>
          <p:cNvPicPr>
            <a:picLocks noChangeAspect="1" noChangeArrowheads="1"/>
          </p:cNvPicPr>
          <p:nvPr/>
        </p:nvPicPr>
        <p:blipFill>
          <a:blip r:embed="rId3"/>
          <a:srcRect/>
          <a:stretch>
            <a:fillRect/>
          </a:stretch>
        </p:blipFill>
        <p:spPr bwMode="auto">
          <a:xfrm>
            <a:off x="4267200" y="1143000"/>
            <a:ext cx="4876800" cy="4991374"/>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GB" dirty="0" smtClean="0"/>
              <a:t>The second part of a business model is the</a:t>
            </a:r>
          </a:p>
          <a:p>
            <a:r>
              <a:rPr lang="en-GB" dirty="0" smtClean="0"/>
              <a:t>business object model.</a:t>
            </a:r>
          </a:p>
          <a:p>
            <a:r>
              <a:rPr lang="en-GB" dirty="0" smtClean="0"/>
              <a:t>Whereas a business use-case model tells </a:t>
            </a:r>
            <a:r>
              <a:rPr lang="en-GB" i="1" dirty="0" smtClean="0">
                <a:solidFill>
                  <a:srgbClr val="C00000"/>
                </a:solidFill>
              </a:rPr>
              <a:t>what a business process will do</a:t>
            </a:r>
            <a:r>
              <a:rPr lang="en-GB" dirty="0" smtClean="0"/>
              <a:t>, a business object model tells </a:t>
            </a:r>
            <a:r>
              <a:rPr lang="en-GB" i="1" dirty="0" smtClean="0">
                <a:solidFill>
                  <a:srgbClr val="C00000"/>
                </a:solidFill>
              </a:rPr>
              <a:t>how it will be done</a:t>
            </a:r>
            <a:r>
              <a:rPr lang="en-GB" i="1" dirty="0" smtClean="0"/>
              <a:t>.</a:t>
            </a:r>
          </a:p>
          <a:p>
            <a:r>
              <a:rPr lang="en-GB" dirty="0" smtClean="0"/>
              <a:t>It serves as an abstraction of how business workers and business entities need to be related and to collaborate in order to perform the business.</a:t>
            </a:r>
            <a:endParaRPr lang="en-GB" dirty="0"/>
          </a:p>
        </p:txBody>
      </p:sp>
      <p:sp>
        <p:nvSpPr>
          <p:cNvPr id="3" name="Title 2"/>
          <p:cNvSpPr>
            <a:spLocks noGrp="1"/>
          </p:cNvSpPr>
          <p:nvPr>
            <p:ph type="title"/>
          </p:nvPr>
        </p:nvSpPr>
        <p:spPr/>
        <p:txBody>
          <a:bodyPr/>
          <a:lstStyle/>
          <a:p>
            <a:r>
              <a:rPr lang="en-GB" dirty="0" smtClean="0"/>
              <a:t>Business Object Model</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181600"/>
            <a:ext cx="8229600" cy="978091"/>
          </a:xfrm>
        </p:spPr>
        <p:txBody>
          <a:bodyPr>
            <a:normAutofit fontScale="85000" lnSpcReduction="20000"/>
          </a:bodyPr>
          <a:lstStyle/>
          <a:p>
            <a:r>
              <a:rPr lang="en-GB" dirty="0" smtClean="0"/>
              <a:t>Part of a business object model. It is a business class diagram showing business workers (the circles with stick figures) and business entities.</a:t>
            </a:r>
            <a:endParaRPr lang="en-GB" dirty="0"/>
          </a:p>
        </p:txBody>
      </p:sp>
      <p:sp>
        <p:nvSpPr>
          <p:cNvPr id="3" name="Title 2"/>
          <p:cNvSpPr>
            <a:spLocks noGrp="1"/>
          </p:cNvSpPr>
          <p:nvPr>
            <p:ph type="title"/>
          </p:nvPr>
        </p:nvSpPr>
        <p:spPr/>
        <p:txBody>
          <a:bodyPr/>
          <a:lstStyle/>
          <a:p>
            <a:r>
              <a:rPr lang="en-GB" dirty="0" smtClean="0"/>
              <a:t>Business Object Model</a:t>
            </a:r>
            <a:endParaRPr lang="en-GB" dirty="0"/>
          </a:p>
        </p:txBody>
      </p:sp>
      <p:pic>
        <p:nvPicPr>
          <p:cNvPr id="24578" name="Picture 2"/>
          <p:cNvPicPr>
            <a:picLocks noChangeAspect="1" noChangeArrowheads="1"/>
          </p:cNvPicPr>
          <p:nvPr/>
        </p:nvPicPr>
        <p:blipFill>
          <a:blip r:embed="rId2"/>
          <a:srcRect/>
          <a:stretch>
            <a:fillRect/>
          </a:stretch>
        </p:blipFill>
        <p:spPr bwMode="auto">
          <a:xfrm>
            <a:off x="1065663" y="1143000"/>
            <a:ext cx="6630537" cy="3966482"/>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1109472"/>
          </a:xfrm>
        </p:spPr>
        <p:txBody>
          <a:bodyPr>
            <a:normAutofit fontScale="92500"/>
          </a:bodyPr>
          <a:lstStyle/>
          <a:p>
            <a:r>
              <a:rPr lang="en-GB" dirty="0" smtClean="0"/>
              <a:t>Another type of diagram used in a business object model is a variation of the activity diagram</a:t>
            </a:r>
            <a:endParaRPr lang="en-GB" dirty="0"/>
          </a:p>
        </p:txBody>
      </p:sp>
      <p:sp>
        <p:nvSpPr>
          <p:cNvPr id="3" name="Title 2"/>
          <p:cNvSpPr>
            <a:spLocks noGrp="1"/>
          </p:cNvSpPr>
          <p:nvPr>
            <p:ph type="title"/>
          </p:nvPr>
        </p:nvSpPr>
        <p:spPr/>
        <p:txBody>
          <a:bodyPr/>
          <a:lstStyle/>
          <a:p>
            <a:endParaRPr lang="en-GB"/>
          </a:p>
        </p:txBody>
      </p:sp>
      <p:pic>
        <p:nvPicPr>
          <p:cNvPr id="25602" name="Picture 2"/>
          <p:cNvPicPr>
            <a:picLocks noChangeAspect="1" noChangeArrowheads="1"/>
          </p:cNvPicPr>
          <p:nvPr/>
        </p:nvPicPr>
        <p:blipFill>
          <a:blip r:embed="rId2"/>
          <a:srcRect/>
          <a:stretch>
            <a:fillRect/>
          </a:stretch>
        </p:blipFill>
        <p:spPr bwMode="auto">
          <a:xfrm>
            <a:off x="2706544" y="2362201"/>
            <a:ext cx="5694505" cy="41148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1871471"/>
          </a:xfrm>
        </p:spPr>
        <p:txBody>
          <a:bodyPr>
            <a:normAutofit fontScale="85000" lnSpcReduction="20000"/>
          </a:bodyPr>
          <a:lstStyle/>
          <a:p>
            <a:r>
              <a:rPr lang="en-GB" dirty="0" smtClean="0"/>
              <a:t>A third type of diagram used in a business object model is the business sequence diagram.</a:t>
            </a:r>
          </a:p>
          <a:p>
            <a:r>
              <a:rPr lang="en-GB" dirty="0" smtClean="0"/>
              <a:t>A sequence diagram briefly describes what participating business workers do, how they communicate by sending messages to one another, and how relevant business entities are manipulated.</a:t>
            </a:r>
            <a:endParaRPr lang="en-GB" dirty="0"/>
          </a:p>
        </p:txBody>
      </p:sp>
      <p:sp>
        <p:nvSpPr>
          <p:cNvPr id="3" name="Title 2"/>
          <p:cNvSpPr>
            <a:spLocks noGrp="1"/>
          </p:cNvSpPr>
          <p:nvPr>
            <p:ph type="title"/>
          </p:nvPr>
        </p:nvSpPr>
        <p:spPr/>
        <p:txBody>
          <a:bodyPr/>
          <a:lstStyle/>
          <a:p>
            <a:endParaRPr lang="en-GB" dirty="0"/>
          </a:p>
        </p:txBody>
      </p:sp>
      <p:pic>
        <p:nvPicPr>
          <p:cNvPr id="26626" name="Picture 2"/>
          <p:cNvPicPr>
            <a:picLocks noChangeAspect="1" noChangeArrowheads="1"/>
          </p:cNvPicPr>
          <p:nvPr/>
        </p:nvPicPr>
        <p:blipFill>
          <a:blip r:embed="rId2"/>
          <a:srcRect/>
          <a:stretch>
            <a:fillRect/>
          </a:stretch>
        </p:blipFill>
        <p:spPr bwMode="auto">
          <a:xfrm>
            <a:off x="3850510" y="3246120"/>
            <a:ext cx="4560337" cy="35052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en-US"/>
              <a:t>Goal Analysis</a:t>
            </a:r>
          </a:p>
        </p:txBody>
      </p:sp>
      <p:sp>
        <p:nvSpPr>
          <p:cNvPr id="185347" name="Rectangle 3"/>
          <p:cNvSpPr>
            <a:spLocks noGrp="1" noChangeArrowheads="1"/>
          </p:cNvSpPr>
          <p:nvPr>
            <p:ph type="body" idx="1"/>
          </p:nvPr>
        </p:nvSpPr>
        <p:spPr/>
        <p:txBody>
          <a:bodyPr/>
          <a:lstStyle/>
          <a:p>
            <a:pPr>
              <a:lnSpc>
                <a:spcPct val="90000"/>
              </a:lnSpc>
            </a:pPr>
            <a:r>
              <a:rPr lang="en-US" sz="2000" dirty="0"/>
              <a:t>Goal Elaboration:</a:t>
            </a:r>
          </a:p>
          <a:p>
            <a:pPr lvl="1">
              <a:lnSpc>
                <a:spcPct val="90000"/>
              </a:lnSpc>
            </a:pPr>
            <a:r>
              <a:rPr lang="en-US" sz="1800" dirty="0"/>
              <a:t>“Why” questions explore higher goals (context)</a:t>
            </a:r>
          </a:p>
          <a:p>
            <a:pPr lvl="1">
              <a:lnSpc>
                <a:spcPct val="90000"/>
              </a:lnSpc>
            </a:pPr>
            <a:r>
              <a:rPr lang="en-US" sz="1800" dirty="0"/>
              <a:t>“How” questions explore lower goals (operations)</a:t>
            </a:r>
          </a:p>
          <a:p>
            <a:pPr lvl="1">
              <a:lnSpc>
                <a:spcPct val="90000"/>
              </a:lnSpc>
            </a:pPr>
            <a:r>
              <a:rPr lang="en-US" sz="1800" dirty="0"/>
              <a:t>“How else” questions explore alternatives</a:t>
            </a:r>
          </a:p>
          <a:p>
            <a:pPr>
              <a:lnSpc>
                <a:spcPct val="90000"/>
              </a:lnSpc>
            </a:pPr>
            <a:r>
              <a:rPr lang="en-US" sz="2000" dirty="0"/>
              <a:t>Dependency Analysis:</a:t>
            </a:r>
          </a:p>
          <a:p>
            <a:pPr lvl="1">
              <a:lnSpc>
                <a:spcPct val="90000"/>
              </a:lnSpc>
            </a:pPr>
            <a:r>
              <a:rPr lang="en-US" sz="1800" dirty="0"/>
              <a:t>Precedence ordering – must achieve goals in a particular order</a:t>
            </a:r>
          </a:p>
          <a:p>
            <a:pPr lvl="1">
              <a:lnSpc>
                <a:spcPct val="90000"/>
              </a:lnSpc>
            </a:pPr>
            <a:r>
              <a:rPr lang="en-US" sz="1800" dirty="0">
                <a:solidFill>
                  <a:srgbClr val="0000FF"/>
                </a:solidFill>
              </a:rPr>
              <a:t>Obligation</a:t>
            </a:r>
            <a:r>
              <a:rPr lang="en-US" sz="1800" dirty="0"/>
              <a:t> – achieving one goal requires achievement of another</a:t>
            </a:r>
          </a:p>
          <a:p>
            <a:pPr lvl="1">
              <a:lnSpc>
                <a:spcPct val="90000"/>
              </a:lnSpc>
            </a:pPr>
            <a:r>
              <a:rPr lang="en-US" sz="1800" dirty="0"/>
              <a:t>T</a:t>
            </a:r>
            <a:r>
              <a:rPr lang="en-US" sz="1800" dirty="0">
                <a:solidFill>
                  <a:srgbClr val="0000FF"/>
                </a:solidFill>
              </a:rPr>
              <a:t>hwarting</a:t>
            </a:r>
            <a:r>
              <a:rPr lang="en-US" sz="1800" dirty="0"/>
              <a:t> – achieving one goal prevents achievement of another</a:t>
            </a:r>
          </a:p>
          <a:p>
            <a:pPr>
              <a:lnSpc>
                <a:spcPct val="90000"/>
              </a:lnSpc>
            </a:pPr>
            <a:r>
              <a:rPr lang="en-US" sz="2000" dirty="0"/>
              <a:t>Obstacles &amp; constraints</a:t>
            </a:r>
          </a:p>
          <a:p>
            <a:pPr lvl="1">
              <a:lnSpc>
                <a:spcPct val="90000"/>
              </a:lnSpc>
            </a:pPr>
            <a:r>
              <a:rPr lang="en-US" sz="1800" dirty="0"/>
              <a:t>Obstacles are behaviors that prevent achievement of a given goal</a:t>
            </a:r>
          </a:p>
          <a:p>
            <a:pPr lvl="1">
              <a:lnSpc>
                <a:spcPct val="90000"/>
              </a:lnSpc>
            </a:pPr>
            <a:r>
              <a:rPr lang="en-US" sz="1800" dirty="0"/>
              <a:t>Constraints are conditions on the achievement of goals</a:t>
            </a:r>
          </a:p>
          <a:p>
            <a:pPr>
              <a:lnSpc>
                <a:spcPct val="90000"/>
              </a:lnSpc>
            </a:pPr>
            <a:r>
              <a:rPr lang="en-US" sz="2000" dirty="0"/>
              <a:t>Obstacle Analysis:</a:t>
            </a:r>
          </a:p>
          <a:p>
            <a:pPr lvl="1">
              <a:lnSpc>
                <a:spcPct val="90000"/>
              </a:lnSpc>
            </a:pPr>
            <a:r>
              <a:rPr lang="en-US" sz="1800" dirty="0"/>
              <a:t>Can this goal be obstructed, if so how?</a:t>
            </a:r>
          </a:p>
          <a:p>
            <a:pPr lvl="1">
              <a:lnSpc>
                <a:spcPct val="90000"/>
              </a:lnSpc>
            </a:pPr>
            <a:r>
              <a:rPr lang="en-US" sz="1800" dirty="0"/>
              <a:t>What are the consequences of obstructing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 calcmode="lin" valueType="num">
                                      <p:cBhvr additive="base">
                                        <p:cTn id="7" dur="500" fill="hold"/>
                                        <p:tgtEl>
                                          <p:spTgt spid="185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534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5347">
                                            <p:txEl>
                                              <p:pRg st="1" end="1"/>
                                            </p:txEl>
                                          </p:spTgt>
                                        </p:tgtEl>
                                        <p:attrNameLst>
                                          <p:attrName>style.visibility</p:attrName>
                                        </p:attrNameLst>
                                      </p:cBhvr>
                                      <p:to>
                                        <p:strVal val="visible"/>
                                      </p:to>
                                    </p:set>
                                    <p:anim calcmode="lin" valueType="num">
                                      <p:cBhvr additive="base">
                                        <p:cTn id="11" dur="500" fill="hold"/>
                                        <p:tgtEl>
                                          <p:spTgt spid="18534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534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85347">
                                            <p:txEl>
                                              <p:pRg st="2" end="2"/>
                                            </p:txEl>
                                          </p:spTgt>
                                        </p:tgtEl>
                                        <p:attrNameLst>
                                          <p:attrName>style.visibility</p:attrName>
                                        </p:attrNameLst>
                                      </p:cBhvr>
                                      <p:to>
                                        <p:strVal val="visible"/>
                                      </p:to>
                                    </p:set>
                                    <p:anim calcmode="lin" valueType="num">
                                      <p:cBhvr additive="base">
                                        <p:cTn id="15" dur="500" fill="hold"/>
                                        <p:tgtEl>
                                          <p:spTgt spid="18534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534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85347">
                                            <p:txEl>
                                              <p:pRg st="3" end="3"/>
                                            </p:txEl>
                                          </p:spTgt>
                                        </p:tgtEl>
                                        <p:attrNameLst>
                                          <p:attrName>style.visibility</p:attrName>
                                        </p:attrNameLst>
                                      </p:cBhvr>
                                      <p:to>
                                        <p:strVal val="visible"/>
                                      </p:to>
                                    </p:set>
                                    <p:anim calcmode="lin" valueType="num">
                                      <p:cBhvr additive="base">
                                        <p:cTn id="19" dur="500" fill="hold"/>
                                        <p:tgtEl>
                                          <p:spTgt spid="18534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53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5347">
                                            <p:txEl>
                                              <p:pRg st="4" end="4"/>
                                            </p:txEl>
                                          </p:spTgt>
                                        </p:tgtEl>
                                        <p:attrNameLst>
                                          <p:attrName>style.visibility</p:attrName>
                                        </p:attrNameLst>
                                      </p:cBhvr>
                                      <p:to>
                                        <p:strVal val="visible"/>
                                      </p:to>
                                    </p:set>
                                    <p:anim calcmode="lin" valueType="num">
                                      <p:cBhvr additive="base">
                                        <p:cTn id="25" dur="500" fill="hold"/>
                                        <p:tgtEl>
                                          <p:spTgt spid="18534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534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85347">
                                            <p:txEl>
                                              <p:pRg st="5" end="5"/>
                                            </p:txEl>
                                          </p:spTgt>
                                        </p:tgtEl>
                                        <p:attrNameLst>
                                          <p:attrName>style.visibility</p:attrName>
                                        </p:attrNameLst>
                                      </p:cBhvr>
                                      <p:to>
                                        <p:strVal val="visible"/>
                                      </p:to>
                                    </p:set>
                                    <p:anim calcmode="lin" valueType="num">
                                      <p:cBhvr additive="base">
                                        <p:cTn id="29" dur="500" fill="hold"/>
                                        <p:tgtEl>
                                          <p:spTgt spid="18534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85347">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85347">
                                            <p:txEl>
                                              <p:pRg st="6" end="6"/>
                                            </p:txEl>
                                          </p:spTgt>
                                        </p:tgtEl>
                                        <p:attrNameLst>
                                          <p:attrName>style.visibility</p:attrName>
                                        </p:attrNameLst>
                                      </p:cBhvr>
                                      <p:to>
                                        <p:strVal val="visible"/>
                                      </p:to>
                                    </p:set>
                                    <p:anim calcmode="lin" valueType="num">
                                      <p:cBhvr additive="base">
                                        <p:cTn id="33" dur="500" fill="hold"/>
                                        <p:tgtEl>
                                          <p:spTgt spid="185347">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85347">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85347">
                                            <p:txEl>
                                              <p:pRg st="7" end="7"/>
                                            </p:txEl>
                                          </p:spTgt>
                                        </p:tgtEl>
                                        <p:attrNameLst>
                                          <p:attrName>style.visibility</p:attrName>
                                        </p:attrNameLst>
                                      </p:cBhvr>
                                      <p:to>
                                        <p:strVal val="visible"/>
                                      </p:to>
                                    </p:set>
                                    <p:anim calcmode="lin" valueType="num">
                                      <p:cBhvr additive="base">
                                        <p:cTn id="37" dur="500" fill="hold"/>
                                        <p:tgtEl>
                                          <p:spTgt spid="18534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53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5347">
                                            <p:txEl>
                                              <p:pRg st="8" end="8"/>
                                            </p:txEl>
                                          </p:spTgt>
                                        </p:tgtEl>
                                        <p:attrNameLst>
                                          <p:attrName>style.visibility</p:attrName>
                                        </p:attrNameLst>
                                      </p:cBhvr>
                                      <p:to>
                                        <p:strVal val="visible"/>
                                      </p:to>
                                    </p:set>
                                    <p:anim calcmode="lin" valueType="num">
                                      <p:cBhvr additive="base">
                                        <p:cTn id="43" dur="500" fill="hold"/>
                                        <p:tgtEl>
                                          <p:spTgt spid="18534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5347">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85347">
                                            <p:txEl>
                                              <p:pRg st="9" end="9"/>
                                            </p:txEl>
                                          </p:spTgt>
                                        </p:tgtEl>
                                        <p:attrNameLst>
                                          <p:attrName>style.visibility</p:attrName>
                                        </p:attrNameLst>
                                      </p:cBhvr>
                                      <p:to>
                                        <p:strVal val="visible"/>
                                      </p:to>
                                    </p:set>
                                    <p:anim calcmode="lin" valueType="num">
                                      <p:cBhvr additive="base">
                                        <p:cTn id="47" dur="500" fill="hold"/>
                                        <p:tgtEl>
                                          <p:spTgt spid="185347">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85347">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85347">
                                            <p:txEl>
                                              <p:pRg st="10" end="10"/>
                                            </p:txEl>
                                          </p:spTgt>
                                        </p:tgtEl>
                                        <p:attrNameLst>
                                          <p:attrName>style.visibility</p:attrName>
                                        </p:attrNameLst>
                                      </p:cBhvr>
                                      <p:to>
                                        <p:strVal val="visible"/>
                                      </p:to>
                                    </p:set>
                                    <p:anim calcmode="lin" valueType="num">
                                      <p:cBhvr additive="base">
                                        <p:cTn id="51" dur="500" fill="hold"/>
                                        <p:tgtEl>
                                          <p:spTgt spid="185347">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8534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85347">
                                            <p:txEl>
                                              <p:pRg st="11" end="11"/>
                                            </p:txEl>
                                          </p:spTgt>
                                        </p:tgtEl>
                                        <p:attrNameLst>
                                          <p:attrName>style.visibility</p:attrName>
                                        </p:attrNameLst>
                                      </p:cBhvr>
                                      <p:to>
                                        <p:strVal val="visible"/>
                                      </p:to>
                                    </p:set>
                                    <p:anim calcmode="lin" valueType="num">
                                      <p:cBhvr additive="base">
                                        <p:cTn id="57" dur="500" fill="hold"/>
                                        <p:tgtEl>
                                          <p:spTgt spid="185347">
                                            <p:txEl>
                                              <p:pRg st="11" end="1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85347">
                                            <p:txEl>
                                              <p:pRg st="11" end="11"/>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5347">
                                            <p:txEl>
                                              <p:pRg st="12" end="12"/>
                                            </p:txEl>
                                          </p:spTgt>
                                        </p:tgtEl>
                                        <p:attrNameLst>
                                          <p:attrName>style.visibility</p:attrName>
                                        </p:attrNameLst>
                                      </p:cBhvr>
                                      <p:to>
                                        <p:strVal val="visible"/>
                                      </p:to>
                                    </p:set>
                                    <p:anim calcmode="lin" valueType="num">
                                      <p:cBhvr additive="base">
                                        <p:cTn id="61" dur="500" fill="hold"/>
                                        <p:tgtEl>
                                          <p:spTgt spid="185347">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85347">
                                            <p:txEl>
                                              <p:pRg st="12" end="12"/>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85347">
                                            <p:txEl>
                                              <p:pRg st="13" end="13"/>
                                            </p:txEl>
                                          </p:spTgt>
                                        </p:tgtEl>
                                        <p:attrNameLst>
                                          <p:attrName>style.visibility</p:attrName>
                                        </p:attrNameLst>
                                      </p:cBhvr>
                                      <p:to>
                                        <p:strVal val="visible"/>
                                      </p:to>
                                    </p:set>
                                    <p:anim calcmode="lin" valueType="num">
                                      <p:cBhvr additive="base">
                                        <p:cTn id="65" dur="500" fill="hold"/>
                                        <p:tgtEl>
                                          <p:spTgt spid="185347">
                                            <p:txEl>
                                              <p:pRg st="13" end="1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85347">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AutoShape 2"/>
          <p:cNvSpPr>
            <a:spLocks noChangeArrowheads="1"/>
          </p:cNvSpPr>
          <p:nvPr/>
        </p:nvSpPr>
        <p:spPr bwMode="auto">
          <a:xfrm>
            <a:off x="1295400" y="2743200"/>
            <a:ext cx="1828800" cy="1447800"/>
          </a:xfrm>
          <a:prstGeom prst="irregularSeal1">
            <a:avLst/>
          </a:prstGeom>
          <a:solidFill>
            <a:srgbClr val="0099FF"/>
          </a:solidFill>
          <a:ln w="9525">
            <a:solidFill>
              <a:schemeClr val="tx1"/>
            </a:solidFill>
            <a:miter lim="800000"/>
            <a:headEnd/>
            <a:tailEnd/>
          </a:ln>
          <a:effectLst/>
        </p:spPr>
        <p:txBody>
          <a:bodyPr wrap="none" anchor="ctr"/>
          <a:lstStyle/>
          <a:p>
            <a:endParaRPr lang="en-GB"/>
          </a:p>
        </p:txBody>
      </p:sp>
      <p:sp>
        <p:nvSpPr>
          <p:cNvPr id="186371" name="Rectangle 3"/>
          <p:cNvSpPr>
            <a:spLocks noGrp="1" noChangeArrowheads="1"/>
          </p:cNvSpPr>
          <p:nvPr>
            <p:ph type="title"/>
          </p:nvPr>
        </p:nvSpPr>
        <p:spPr/>
        <p:txBody>
          <a:bodyPr>
            <a:normAutofit/>
          </a:bodyPr>
          <a:lstStyle/>
          <a:p>
            <a:r>
              <a:rPr lang="en-US" sz="1400" dirty="0">
                <a:solidFill>
                  <a:srgbClr val="0000FF"/>
                </a:solidFill>
              </a:rPr>
              <a:t>Organizational </a:t>
            </a:r>
            <a:r>
              <a:rPr lang="en-US" sz="1400" dirty="0" smtClean="0">
                <a:solidFill>
                  <a:srgbClr val="0000FF"/>
                </a:solidFill>
              </a:rPr>
              <a:t>Model</a:t>
            </a:r>
            <a:r>
              <a:rPr lang="en-US" sz="1400" dirty="0" smtClean="0">
                <a:solidFill>
                  <a:srgbClr val="FF0000"/>
                </a:solidFill>
              </a:rPr>
              <a:t/>
            </a:r>
            <a:br>
              <a:rPr lang="en-US" sz="1400" dirty="0" smtClean="0">
                <a:solidFill>
                  <a:srgbClr val="FF0000"/>
                </a:solidFill>
              </a:rPr>
            </a:br>
            <a:r>
              <a:rPr lang="en-US" sz="1400" b="0" dirty="0">
                <a:solidFill>
                  <a:srgbClr val="FF0000"/>
                </a:solidFill>
                <a:effectLst/>
              </a:rPr>
              <a:t>An </a:t>
            </a:r>
            <a:r>
              <a:rPr lang="en-US" sz="1400" dirty="0">
                <a:solidFill>
                  <a:srgbClr val="FF0000"/>
                </a:solidFill>
                <a:effectLst/>
              </a:rPr>
              <a:t>organizational model</a:t>
            </a:r>
            <a:r>
              <a:rPr lang="en-US" sz="1400" b="0" dirty="0">
                <a:solidFill>
                  <a:srgbClr val="FF0000"/>
                </a:solidFill>
                <a:effectLst/>
              </a:rPr>
              <a:t>, also called an </a:t>
            </a:r>
            <a:r>
              <a:rPr lang="en-US" sz="1400" dirty="0">
                <a:solidFill>
                  <a:srgbClr val="FF0000"/>
                </a:solidFill>
                <a:effectLst/>
              </a:rPr>
              <a:t>organizational structure</a:t>
            </a:r>
            <a:r>
              <a:rPr lang="en-US" sz="1400" b="0" dirty="0">
                <a:solidFill>
                  <a:srgbClr val="FF0000"/>
                </a:solidFill>
                <a:effectLst/>
              </a:rPr>
              <a:t>, defines an </a:t>
            </a:r>
            <a:r>
              <a:rPr lang="en-US" sz="1400" dirty="0">
                <a:solidFill>
                  <a:srgbClr val="FF0000"/>
                </a:solidFill>
                <a:effectLst/>
              </a:rPr>
              <a:t>organization</a:t>
            </a:r>
            <a:r>
              <a:rPr lang="en-US" sz="1400" b="0" dirty="0">
                <a:solidFill>
                  <a:srgbClr val="FF0000"/>
                </a:solidFill>
                <a:effectLst/>
              </a:rPr>
              <a:t> through its framework, including lines of authority, communications, duties and resource allocations</a:t>
            </a:r>
            <a:endParaRPr lang="en-US" sz="1400" dirty="0">
              <a:solidFill>
                <a:srgbClr val="FF0000"/>
              </a:solidFill>
            </a:endParaRPr>
          </a:p>
        </p:txBody>
      </p:sp>
      <p:sp>
        <p:nvSpPr>
          <p:cNvPr id="186372" name="AutoShape 4"/>
          <p:cNvSpPr>
            <a:spLocks noChangeArrowheads="1"/>
          </p:cNvSpPr>
          <p:nvPr/>
        </p:nvSpPr>
        <p:spPr bwMode="auto">
          <a:xfrm>
            <a:off x="3657600" y="1600200"/>
            <a:ext cx="1066800" cy="838200"/>
          </a:xfrm>
          <a:prstGeom prst="hexagon">
            <a:avLst>
              <a:gd name="adj" fmla="val 31818"/>
              <a:gd name="vf" fmla="val 115470"/>
            </a:avLst>
          </a:prstGeom>
          <a:solidFill>
            <a:srgbClr val="0099FF"/>
          </a:solidFill>
          <a:ln w="9525">
            <a:solidFill>
              <a:schemeClr val="tx1"/>
            </a:solidFill>
            <a:miter lim="800000"/>
            <a:headEnd/>
            <a:tailEnd/>
          </a:ln>
          <a:effectLst/>
        </p:spPr>
        <p:txBody>
          <a:bodyPr wrap="none" anchor="ctr"/>
          <a:lstStyle/>
          <a:p>
            <a:pPr algn="ctr"/>
            <a:r>
              <a:rPr lang="en-US" b="1">
                <a:solidFill>
                  <a:schemeClr val="bg1"/>
                </a:solidFill>
              </a:rPr>
              <a:t>Task</a:t>
            </a:r>
          </a:p>
        </p:txBody>
      </p:sp>
      <p:sp>
        <p:nvSpPr>
          <p:cNvPr id="186373" name="Oval 5"/>
          <p:cNvSpPr>
            <a:spLocks noChangeArrowheads="1"/>
          </p:cNvSpPr>
          <p:nvPr/>
        </p:nvSpPr>
        <p:spPr bwMode="auto">
          <a:xfrm>
            <a:off x="3657600" y="2971800"/>
            <a:ext cx="1066800" cy="990600"/>
          </a:xfrm>
          <a:prstGeom prst="ellipse">
            <a:avLst/>
          </a:prstGeom>
          <a:solidFill>
            <a:srgbClr val="0099FF"/>
          </a:solidFill>
          <a:ln w="9525">
            <a:solidFill>
              <a:schemeClr val="tx1"/>
            </a:solidFill>
            <a:round/>
            <a:headEnd/>
            <a:tailEnd/>
          </a:ln>
          <a:effectLst/>
        </p:spPr>
        <p:txBody>
          <a:bodyPr wrap="none" anchor="ctr"/>
          <a:lstStyle/>
          <a:p>
            <a:pPr algn="ctr"/>
            <a:r>
              <a:rPr lang="en-US" b="1">
                <a:solidFill>
                  <a:schemeClr val="bg1"/>
                </a:solidFill>
              </a:rPr>
              <a:t>Agent</a:t>
            </a:r>
          </a:p>
        </p:txBody>
      </p:sp>
      <p:sp>
        <p:nvSpPr>
          <p:cNvPr id="186374" name="AutoShape 6"/>
          <p:cNvSpPr>
            <a:spLocks noChangeArrowheads="1"/>
          </p:cNvSpPr>
          <p:nvPr/>
        </p:nvSpPr>
        <p:spPr bwMode="auto">
          <a:xfrm>
            <a:off x="5715000" y="3048000"/>
            <a:ext cx="1295400" cy="838200"/>
          </a:xfrm>
          <a:prstGeom prst="roundRect">
            <a:avLst>
              <a:gd name="adj" fmla="val 16667"/>
            </a:avLst>
          </a:prstGeom>
          <a:solidFill>
            <a:srgbClr val="0099FF"/>
          </a:solidFill>
          <a:ln w="9525">
            <a:solidFill>
              <a:schemeClr val="tx1"/>
            </a:solidFill>
            <a:round/>
            <a:headEnd/>
            <a:tailEnd/>
          </a:ln>
          <a:effectLst/>
        </p:spPr>
        <p:txBody>
          <a:bodyPr wrap="none" anchor="ctr"/>
          <a:lstStyle/>
          <a:p>
            <a:pPr algn="ctr"/>
            <a:r>
              <a:rPr lang="en-US" b="1">
                <a:solidFill>
                  <a:schemeClr val="bg1"/>
                </a:solidFill>
              </a:rPr>
              <a:t>Hard Goal</a:t>
            </a:r>
          </a:p>
        </p:txBody>
      </p:sp>
      <p:sp>
        <p:nvSpPr>
          <p:cNvPr id="186375" name="AutoShape 7"/>
          <p:cNvSpPr>
            <a:spLocks noChangeArrowheads="1"/>
          </p:cNvSpPr>
          <p:nvPr/>
        </p:nvSpPr>
        <p:spPr bwMode="auto">
          <a:xfrm>
            <a:off x="3581400" y="4648200"/>
            <a:ext cx="1295400" cy="762000"/>
          </a:xfrm>
          <a:prstGeom prst="flowChartDocument">
            <a:avLst/>
          </a:prstGeom>
          <a:solidFill>
            <a:srgbClr val="0099FF"/>
          </a:solidFill>
          <a:ln w="9525">
            <a:solidFill>
              <a:schemeClr val="tx1"/>
            </a:solidFill>
            <a:miter lim="800000"/>
            <a:headEnd/>
            <a:tailEnd/>
          </a:ln>
          <a:effectLst/>
        </p:spPr>
        <p:txBody>
          <a:bodyPr wrap="none" anchor="ctr"/>
          <a:lstStyle/>
          <a:p>
            <a:pPr algn="ctr"/>
            <a:r>
              <a:rPr lang="en-US" b="1">
                <a:solidFill>
                  <a:schemeClr val="bg1"/>
                </a:solidFill>
              </a:rPr>
              <a:t>Resource</a:t>
            </a:r>
          </a:p>
        </p:txBody>
      </p:sp>
      <p:sp>
        <p:nvSpPr>
          <p:cNvPr id="186376" name="Text Box 8"/>
          <p:cNvSpPr txBox="1">
            <a:spLocks noChangeArrowheads="1"/>
          </p:cNvSpPr>
          <p:nvPr/>
        </p:nvSpPr>
        <p:spPr bwMode="auto">
          <a:xfrm>
            <a:off x="1600200" y="3200400"/>
            <a:ext cx="1200150" cy="366713"/>
          </a:xfrm>
          <a:prstGeom prst="rect">
            <a:avLst/>
          </a:prstGeom>
          <a:solidFill>
            <a:srgbClr val="0099FF"/>
          </a:solidFill>
          <a:ln w="9525">
            <a:noFill/>
            <a:miter lim="800000"/>
            <a:headEnd/>
            <a:tailEnd/>
          </a:ln>
          <a:effectLst/>
        </p:spPr>
        <p:txBody>
          <a:bodyPr wrap="none">
            <a:spAutoFit/>
          </a:bodyPr>
          <a:lstStyle/>
          <a:p>
            <a:r>
              <a:rPr lang="en-US" b="1">
                <a:solidFill>
                  <a:schemeClr val="bg1"/>
                </a:solidFill>
              </a:rPr>
              <a:t>Soft Goal</a:t>
            </a:r>
          </a:p>
        </p:txBody>
      </p:sp>
      <p:cxnSp>
        <p:nvCxnSpPr>
          <p:cNvPr id="186377" name="AutoShape 9"/>
          <p:cNvCxnSpPr>
            <a:cxnSpLocks noChangeShapeType="1"/>
            <a:endCxn id="186373" idx="2"/>
          </p:cNvCxnSpPr>
          <p:nvPr/>
        </p:nvCxnSpPr>
        <p:spPr bwMode="auto">
          <a:xfrm>
            <a:off x="2817813" y="3429000"/>
            <a:ext cx="839787" cy="38100"/>
          </a:xfrm>
          <a:prstGeom prst="straightConnector1">
            <a:avLst/>
          </a:prstGeom>
          <a:noFill/>
          <a:ln w="9525">
            <a:solidFill>
              <a:schemeClr val="bg1"/>
            </a:solidFill>
            <a:round/>
            <a:headEnd/>
            <a:tailEnd type="triangle" w="med" len="med"/>
          </a:ln>
          <a:effectLst/>
        </p:spPr>
      </p:cxnSp>
      <p:cxnSp>
        <p:nvCxnSpPr>
          <p:cNvPr id="186378" name="AutoShape 10"/>
          <p:cNvCxnSpPr>
            <a:cxnSpLocks noChangeShapeType="1"/>
            <a:stCxn id="186373" idx="6"/>
            <a:endCxn id="186374" idx="1"/>
          </p:cNvCxnSpPr>
          <p:nvPr/>
        </p:nvCxnSpPr>
        <p:spPr bwMode="auto">
          <a:xfrm>
            <a:off x="4724400" y="3467100"/>
            <a:ext cx="990600" cy="0"/>
          </a:xfrm>
          <a:prstGeom prst="straightConnector1">
            <a:avLst/>
          </a:prstGeom>
          <a:noFill/>
          <a:ln w="9525">
            <a:solidFill>
              <a:schemeClr val="bg1"/>
            </a:solidFill>
            <a:round/>
            <a:headEnd/>
            <a:tailEnd type="triangle" w="med" len="med"/>
          </a:ln>
          <a:effectLst/>
        </p:spPr>
      </p:cxnSp>
      <p:cxnSp>
        <p:nvCxnSpPr>
          <p:cNvPr id="186379" name="AutoShape 11"/>
          <p:cNvCxnSpPr>
            <a:cxnSpLocks noChangeShapeType="1"/>
            <a:stCxn id="186373" idx="0"/>
            <a:endCxn id="186372" idx="2"/>
          </p:cNvCxnSpPr>
          <p:nvPr/>
        </p:nvCxnSpPr>
        <p:spPr bwMode="auto">
          <a:xfrm flipV="1">
            <a:off x="4191000" y="2438400"/>
            <a:ext cx="0" cy="533400"/>
          </a:xfrm>
          <a:prstGeom prst="straightConnector1">
            <a:avLst/>
          </a:prstGeom>
          <a:noFill/>
          <a:ln w="9525">
            <a:solidFill>
              <a:schemeClr val="bg1"/>
            </a:solidFill>
            <a:round/>
            <a:headEnd/>
            <a:tailEnd type="triangle" w="med" len="med"/>
          </a:ln>
          <a:effectLst/>
        </p:spPr>
      </p:cxnSp>
      <p:cxnSp>
        <p:nvCxnSpPr>
          <p:cNvPr id="186380" name="AutoShape 12"/>
          <p:cNvCxnSpPr>
            <a:cxnSpLocks noChangeShapeType="1"/>
            <a:stCxn id="186373" idx="4"/>
            <a:endCxn id="186375" idx="0"/>
          </p:cNvCxnSpPr>
          <p:nvPr/>
        </p:nvCxnSpPr>
        <p:spPr bwMode="auto">
          <a:xfrm>
            <a:off x="4191000" y="3962400"/>
            <a:ext cx="38100" cy="685800"/>
          </a:xfrm>
          <a:prstGeom prst="straightConnector1">
            <a:avLst/>
          </a:prstGeom>
          <a:noFill/>
          <a:ln w="9525">
            <a:solidFill>
              <a:schemeClr val="bg1"/>
            </a:solidFill>
            <a:round/>
            <a:headEnd/>
            <a:tailEnd type="triangle" w="med" len="med"/>
          </a:ln>
          <a:effectLst/>
        </p:spPr>
      </p:cxnSp>
      <p:sp>
        <p:nvSpPr>
          <p:cNvPr id="186381" name="AutoShape 13"/>
          <p:cNvSpPr>
            <a:spLocks/>
          </p:cNvSpPr>
          <p:nvPr/>
        </p:nvSpPr>
        <p:spPr bwMode="auto">
          <a:xfrm>
            <a:off x="5756275" y="4967288"/>
            <a:ext cx="1676400" cy="609600"/>
          </a:xfrm>
          <a:prstGeom prst="accentCallout3">
            <a:avLst>
              <a:gd name="adj1" fmla="val 18750"/>
              <a:gd name="adj2" fmla="val 104546"/>
              <a:gd name="adj3" fmla="val 18750"/>
              <a:gd name="adj4" fmla="val 166097"/>
              <a:gd name="adj5" fmla="val -35676"/>
              <a:gd name="adj6" fmla="val 166097"/>
              <a:gd name="adj7" fmla="val -63282"/>
              <a:gd name="adj8" fmla="val -83051"/>
            </a:avLst>
          </a:prstGeom>
          <a:solidFill>
            <a:srgbClr val="0099FF"/>
          </a:solidFill>
          <a:ln w="9525">
            <a:solidFill>
              <a:schemeClr val="bg1"/>
            </a:solidFill>
            <a:prstDash val="lgDash"/>
            <a:miter lim="800000"/>
            <a:headEnd/>
            <a:tailEnd/>
          </a:ln>
          <a:effectLst/>
        </p:spPr>
        <p:txBody>
          <a:bodyPr/>
          <a:lstStyle/>
          <a:p>
            <a:pPr algn="ctr"/>
            <a:r>
              <a:rPr lang="en-US" b="1">
                <a:solidFill>
                  <a:schemeClr val="bg1"/>
                </a:solidFill>
              </a:rPr>
              <a:t>Dependency</a:t>
            </a:r>
          </a:p>
          <a:p>
            <a:pPr algn="ctr"/>
            <a:r>
              <a:rPr lang="en-US" b="1">
                <a:solidFill>
                  <a:schemeClr val="bg1"/>
                </a:solidFill>
              </a:rPr>
              <a:t>link</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normAutofit fontScale="90000"/>
          </a:bodyPr>
          <a:lstStyle/>
          <a:p>
            <a:r>
              <a:rPr lang="en-US" dirty="0">
                <a:solidFill>
                  <a:srgbClr val="0070C0"/>
                </a:solidFill>
              </a:rPr>
              <a:t>Goal </a:t>
            </a:r>
            <a:r>
              <a:rPr lang="en-US" dirty="0" smtClean="0">
                <a:solidFill>
                  <a:srgbClr val="0070C0"/>
                </a:solidFill>
              </a:rPr>
              <a:t>Modeling</a:t>
            </a:r>
            <a:br>
              <a:rPr lang="en-US" dirty="0" smtClean="0">
                <a:solidFill>
                  <a:srgbClr val="0070C0"/>
                </a:solidFill>
              </a:rPr>
            </a:br>
            <a:r>
              <a:rPr lang="en-US" sz="1600" b="0" dirty="0">
                <a:solidFill>
                  <a:srgbClr val="FF0000"/>
                </a:solidFill>
                <a:effectLst/>
              </a:rPr>
              <a:t>A </a:t>
            </a:r>
            <a:r>
              <a:rPr lang="en-US" sz="1600" dirty="0">
                <a:solidFill>
                  <a:srgbClr val="FF0000"/>
                </a:solidFill>
                <a:effectLst/>
              </a:rPr>
              <a:t>goal model</a:t>
            </a:r>
            <a:r>
              <a:rPr lang="en-US" sz="1600" b="0" dirty="0">
                <a:solidFill>
                  <a:srgbClr val="FF0000"/>
                </a:solidFill>
                <a:effectLst/>
              </a:rPr>
              <a:t> is an element of requirements engineering that may also be used more widely in business analysis</a:t>
            </a:r>
            <a:endParaRPr lang="en-US" sz="1600" dirty="0">
              <a:solidFill>
                <a:srgbClr val="FF0000"/>
              </a:solidFill>
            </a:endParaRPr>
          </a:p>
        </p:txBody>
      </p:sp>
      <p:sp>
        <p:nvSpPr>
          <p:cNvPr id="187395" name="Oval 3"/>
          <p:cNvSpPr>
            <a:spLocks noChangeArrowheads="1"/>
          </p:cNvSpPr>
          <p:nvPr/>
        </p:nvSpPr>
        <p:spPr bwMode="auto">
          <a:xfrm>
            <a:off x="6629400" y="3657600"/>
            <a:ext cx="1066800" cy="990600"/>
          </a:xfrm>
          <a:prstGeom prst="ellipse">
            <a:avLst/>
          </a:prstGeom>
          <a:solidFill>
            <a:srgbClr val="0099FF"/>
          </a:solidFill>
          <a:ln w="9525">
            <a:solidFill>
              <a:schemeClr val="tx1"/>
            </a:solidFill>
            <a:round/>
            <a:headEnd/>
            <a:tailEnd/>
          </a:ln>
          <a:effectLst/>
        </p:spPr>
        <p:txBody>
          <a:bodyPr wrap="none" anchor="ctr"/>
          <a:lstStyle/>
          <a:p>
            <a:pPr algn="ctr"/>
            <a:r>
              <a:rPr lang="en-US" b="1" dirty="0" err="1">
                <a:solidFill>
                  <a:schemeClr val="bg1"/>
                </a:solidFill>
              </a:rPr>
              <a:t>Aslam</a:t>
            </a:r>
            <a:endParaRPr lang="en-US" b="1" dirty="0">
              <a:solidFill>
                <a:schemeClr val="bg1"/>
              </a:solidFill>
            </a:endParaRPr>
          </a:p>
        </p:txBody>
      </p:sp>
      <p:grpSp>
        <p:nvGrpSpPr>
          <p:cNvPr id="2" name="Group 4"/>
          <p:cNvGrpSpPr>
            <a:grpSpLocks/>
          </p:cNvGrpSpPr>
          <p:nvPr/>
        </p:nvGrpSpPr>
        <p:grpSpPr bwMode="auto">
          <a:xfrm>
            <a:off x="3505200" y="3200400"/>
            <a:ext cx="2133600" cy="1447800"/>
            <a:chOff x="2208" y="2016"/>
            <a:chExt cx="1344" cy="912"/>
          </a:xfrm>
        </p:grpSpPr>
        <p:sp>
          <p:nvSpPr>
            <p:cNvPr id="187397" name="AutoShape 5"/>
            <p:cNvSpPr>
              <a:spLocks noChangeArrowheads="1"/>
            </p:cNvSpPr>
            <p:nvPr/>
          </p:nvSpPr>
          <p:spPr bwMode="auto">
            <a:xfrm>
              <a:off x="2208" y="2016"/>
              <a:ext cx="1344" cy="912"/>
            </a:xfrm>
            <a:prstGeom prst="irregularSeal1">
              <a:avLst/>
            </a:prstGeom>
            <a:solidFill>
              <a:srgbClr val="0099FF"/>
            </a:solidFill>
            <a:ln w="9525">
              <a:solidFill>
                <a:schemeClr val="tx1"/>
              </a:solidFill>
              <a:miter lim="800000"/>
              <a:headEnd/>
              <a:tailEnd/>
            </a:ln>
            <a:effectLst/>
          </p:spPr>
          <p:txBody>
            <a:bodyPr wrap="none" anchor="ctr"/>
            <a:lstStyle/>
            <a:p>
              <a:endParaRPr lang="en-GB"/>
            </a:p>
          </p:txBody>
        </p:sp>
        <p:sp>
          <p:nvSpPr>
            <p:cNvPr id="187398" name="Text Box 6"/>
            <p:cNvSpPr txBox="1">
              <a:spLocks noChangeArrowheads="1"/>
            </p:cNvSpPr>
            <p:nvPr/>
          </p:nvSpPr>
          <p:spPr bwMode="auto">
            <a:xfrm>
              <a:off x="2448" y="2256"/>
              <a:ext cx="812" cy="404"/>
            </a:xfrm>
            <a:prstGeom prst="rect">
              <a:avLst/>
            </a:prstGeom>
            <a:solidFill>
              <a:srgbClr val="0099FF"/>
            </a:solidFill>
            <a:ln w="9525">
              <a:noFill/>
              <a:miter lim="800000"/>
              <a:headEnd/>
              <a:tailEnd/>
            </a:ln>
            <a:effectLst/>
          </p:spPr>
          <p:txBody>
            <a:bodyPr wrap="none">
              <a:spAutoFit/>
            </a:bodyPr>
            <a:lstStyle/>
            <a:p>
              <a:r>
                <a:rPr lang="en-US" b="1">
                  <a:solidFill>
                    <a:schemeClr val="bg1"/>
                  </a:solidFill>
                </a:rPr>
                <a:t>Buy a fast</a:t>
              </a:r>
            </a:p>
            <a:p>
              <a:r>
                <a:rPr lang="en-US" b="1">
                  <a:solidFill>
                    <a:schemeClr val="bg1"/>
                  </a:solidFill>
                </a:rPr>
                <a:t> computer</a:t>
              </a:r>
            </a:p>
          </p:txBody>
        </p:sp>
      </p:grpSp>
      <p:cxnSp>
        <p:nvCxnSpPr>
          <p:cNvPr id="187399" name="AutoShape 7"/>
          <p:cNvCxnSpPr>
            <a:cxnSpLocks noChangeShapeType="1"/>
            <a:stCxn id="187398" idx="3"/>
            <a:endCxn id="187395" idx="2"/>
          </p:cNvCxnSpPr>
          <p:nvPr/>
        </p:nvCxnSpPr>
        <p:spPr bwMode="auto">
          <a:xfrm>
            <a:off x="5175250" y="3902075"/>
            <a:ext cx="1454150" cy="250825"/>
          </a:xfrm>
          <a:prstGeom prst="straightConnector1">
            <a:avLst/>
          </a:prstGeom>
          <a:noFill/>
          <a:ln w="9525">
            <a:solidFill>
              <a:schemeClr val="bg1"/>
            </a:solidFill>
            <a:round/>
            <a:headEnd/>
            <a:tailEnd type="triangle" w="med" len="med"/>
          </a:ln>
          <a:effectLst/>
        </p:spPr>
      </p:cxnSp>
      <p:sp>
        <p:nvSpPr>
          <p:cNvPr id="187400" name="Oval 8"/>
          <p:cNvSpPr>
            <a:spLocks noChangeArrowheads="1"/>
          </p:cNvSpPr>
          <p:nvPr/>
        </p:nvSpPr>
        <p:spPr bwMode="auto">
          <a:xfrm>
            <a:off x="1600200" y="3200400"/>
            <a:ext cx="1066800" cy="990600"/>
          </a:xfrm>
          <a:prstGeom prst="ellipse">
            <a:avLst/>
          </a:prstGeom>
          <a:solidFill>
            <a:srgbClr val="0099FF"/>
          </a:solidFill>
          <a:ln w="9525">
            <a:solidFill>
              <a:schemeClr val="tx1"/>
            </a:solidFill>
            <a:round/>
            <a:headEnd/>
            <a:tailEnd/>
          </a:ln>
          <a:effectLst/>
        </p:spPr>
        <p:txBody>
          <a:bodyPr wrap="none" anchor="ctr"/>
          <a:lstStyle/>
          <a:p>
            <a:pPr algn="ctr"/>
            <a:r>
              <a:rPr lang="en-US" b="1">
                <a:solidFill>
                  <a:schemeClr val="bg1"/>
                </a:solidFill>
              </a:rPr>
              <a:t>Arshad</a:t>
            </a:r>
          </a:p>
        </p:txBody>
      </p:sp>
      <p:cxnSp>
        <p:nvCxnSpPr>
          <p:cNvPr id="187401" name="AutoShape 9"/>
          <p:cNvCxnSpPr>
            <a:cxnSpLocks noChangeShapeType="1"/>
            <a:stCxn id="187400" idx="6"/>
            <a:endCxn id="187398" idx="1"/>
          </p:cNvCxnSpPr>
          <p:nvPr/>
        </p:nvCxnSpPr>
        <p:spPr bwMode="auto">
          <a:xfrm>
            <a:off x="2667000" y="3695700"/>
            <a:ext cx="1219200" cy="206375"/>
          </a:xfrm>
          <a:prstGeom prst="straightConnector1">
            <a:avLst/>
          </a:prstGeom>
          <a:noFill/>
          <a:ln w="9525">
            <a:solidFill>
              <a:schemeClr val="bg1"/>
            </a:solidFill>
            <a:round/>
            <a:headEnd/>
            <a:tailEnd type="triangle" w="med" len="med"/>
          </a:ln>
          <a:effectLst/>
        </p:spPr>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dirty="0">
                <a:solidFill>
                  <a:srgbClr val="0070C0"/>
                </a:solidFill>
              </a:rPr>
              <a:t>Soft goal model</a:t>
            </a:r>
          </a:p>
        </p:txBody>
      </p:sp>
      <p:grpSp>
        <p:nvGrpSpPr>
          <p:cNvPr id="2" name="Group 41"/>
          <p:cNvGrpSpPr>
            <a:grpSpLocks/>
          </p:cNvGrpSpPr>
          <p:nvPr/>
        </p:nvGrpSpPr>
        <p:grpSpPr bwMode="auto">
          <a:xfrm>
            <a:off x="914400" y="914400"/>
            <a:ext cx="7696200" cy="5400675"/>
            <a:chOff x="576" y="576"/>
            <a:chExt cx="4848" cy="3402"/>
          </a:xfrm>
        </p:grpSpPr>
        <p:grpSp>
          <p:nvGrpSpPr>
            <p:cNvPr id="3" name="Group 4"/>
            <p:cNvGrpSpPr>
              <a:grpSpLocks/>
            </p:cNvGrpSpPr>
            <p:nvPr/>
          </p:nvGrpSpPr>
          <p:grpSpPr bwMode="auto">
            <a:xfrm>
              <a:off x="1903" y="576"/>
              <a:ext cx="1429" cy="1026"/>
              <a:chOff x="2208" y="2016"/>
              <a:chExt cx="1344" cy="912"/>
            </a:xfrm>
          </p:grpSpPr>
          <p:sp>
            <p:nvSpPr>
              <p:cNvPr id="188421" name="AutoShape 5"/>
              <p:cNvSpPr>
                <a:spLocks noChangeArrowheads="1"/>
              </p:cNvSpPr>
              <p:nvPr/>
            </p:nvSpPr>
            <p:spPr bwMode="auto">
              <a:xfrm>
                <a:off x="2208" y="2016"/>
                <a:ext cx="1344" cy="912"/>
              </a:xfrm>
              <a:prstGeom prst="irregularSeal1">
                <a:avLst/>
              </a:prstGeom>
              <a:solidFill>
                <a:srgbClr val="0099FF"/>
              </a:solidFill>
              <a:ln w="9525">
                <a:solidFill>
                  <a:schemeClr val="tx1"/>
                </a:solidFill>
                <a:miter lim="800000"/>
                <a:headEnd/>
                <a:tailEnd/>
              </a:ln>
              <a:effectLst/>
            </p:spPr>
            <p:txBody>
              <a:bodyPr wrap="none" anchor="ctr"/>
              <a:lstStyle/>
              <a:p>
                <a:endParaRPr lang="en-GB"/>
              </a:p>
            </p:txBody>
          </p:sp>
          <p:sp>
            <p:nvSpPr>
              <p:cNvPr id="188422" name="Text Box 6"/>
              <p:cNvSpPr txBox="1">
                <a:spLocks noChangeArrowheads="1"/>
              </p:cNvSpPr>
              <p:nvPr/>
            </p:nvSpPr>
            <p:spPr bwMode="auto">
              <a:xfrm>
                <a:off x="2448" y="2271"/>
                <a:ext cx="691" cy="325"/>
              </a:xfrm>
              <a:prstGeom prst="rect">
                <a:avLst/>
              </a:prstGeom>
              <a:solidFill>
                <a:srgbClr val="0099FF"/>
              </a:solidFill>
              <a:ln w="9525">
                <a:noFill/>
                <a:miter lim="800000"/>
                <a:headEnd/>
                <a:tailEnd/>
              </a:ln>
              <a:effectLst/>
            </p:spPr>
            <p:txBody>
              <a:bodyPr wrap="none">
                <a:spAutoFit/>
              </a:bodyPr>
              <a:lstStyle/>
              <a:p>
                <a:r>
                  <a:rPr lang="en-US" sz="1600" b="1">
                    <a:solidFill>
                      <a:schemeClr val="bg1"/>
                    </a:solidFill>
                  </a:rPr>
                  <a:t>Buy a fast</a:t>
                </a:r>
              </a:p>
              <a:p>
                <a:r>
                  <a:rPr lang="en-US" sz="1600" b="1">
                    <a:solidFill>
                      <a:schemeClr val="bg1"/>
                    </a:solidFill>
                  </a:rPr>
                  <a:t> computer</a:t>
                </a:r>
              </a:p>
            </p:txBody>
          </p:sp>
        </p:grpSp>
        <p:sp>
          <p:nvSpPr>
            <p:cNvPr id="188423" name="AutoShape 7"/>
            <p:cNvSpPr>
              <a:spLocks noChangeArrowheads="1"/>
            </p:cNvSpPr>
            <p:nvPr/>
          </p:nvSpPr>
          <p:spPr bwMode="auto">
            <a:xfrm>
              <a:off x="780" y="1656"/>
              <a:ext cx="970" cy="594"/>
            </a:xfrm>
            <a:prstGeom prst="roundRect">
              <a:avLst>
                <a:gd name="adj" fmla="val 16667"/>
              </a:avLst>
            </a:prstGeom>
            <a:solidFill>
              <a:srgbClr val="0099FF"/>
            </a:solidFill>
            <a:ln w="9525">
              <a:solidFill>
                <a:schemeClr val="tx1"/>
              </a:solidFill>
              <a:round/>
              <a:headEnd/>
              <a:tailEnd/>
            </a:ln>
            <a:effectLst/>
          </p:spPr>
          <p:txBody>
            <a:bodyPr wrap="none" anchor="ctr"/>
            <a:lstStyle/>
            <a:p>
              <a:pPr algn="ctr"/>
              <a:r>
                <a:rPr lang="en-US" sz="1600" b="1" dirty="0">
                  <a:solidFill>
                    <a:schemeClr val="bg1"/>
                  </a:solidFill>
                </a:rPr>
                <a:t>Buy a</a:t>
              </a:r>
            </a:p>
            <a:p>
              <a:pPr algn="ctr"/>
              <a:r>
                <a:rPr lang="en-US" sz="1600" b="1" dirty="0">
                  <a:solidFill>
                    <a:schemeClr val="bg1"/>
                  </a:solidFill>
                </a:rPr>
                <a:t>computer</a:t>
              </a:r>
            </a:p>
          </p:txBody>
        </p:sp>
        <p:grpSp>
          <p:nvGrpSpPr>
            <p:cNvPr id="4" name="Group 8"/>
            <p:cNvGrpSpPr>
              <a:grpSpLocks/>
            </p:cNvGrpSpPr>
            <p:nvPr/>
          </p:nvGrpSpPr>
          <p:grpSpPr bwMode="auto">
            <a:xfrm>
              <a:off x="2923" y="1440"/>
              <a:ext cx="1429" cy="1026"/>
              <a:chOff x="2208" y="2016"/>
              <a:chExt cx="1344" cy="912"/>
            </a:xfrm>
          </p:grpSpPr>
          <p:sp>
            <p:nvSpPr>
              <p:cNvPr id="188425" name="AutoShape 9"/>
              <p:cNvSpPr>
                <a:spLocks noChangeArrowheads="1"/>
              </p:cNvSpPr>
              <p:nvPr/>
            </p:nvSpPr>
            <p:spPr bwMode="auto">
              <a:xfrm>
                <a:off x="2208" y="2016"/>
                <a:ext cx="1344" cy="912"/>
              </a:xfrm>
              <a:prstGeom prst="irregularSeal1">
                <a:avLst/>
              </a:prstGeom>
              <a:solidFill>
                <a:srgbClr val="0099FF"/>
              </a:solidFill>
              <a:ln w="9525">
                <a:solidFill>
                  <a:schemeClr val="tx1"/>
                </a:solidFill>
                <a:miter lim="800000"/>
                <a:headEnd/>
                <a:tailEnd/>
              </a:ln>
              <a:effectLst/>
            </p:spPr>
            <p:txBody>
              <a:bodyPr wrap="none" anchor="ctr"/>
              <a:lstStyle/>
              <a:p>
                <a:endParaRPr lang="en-GB"/>
              </a:p>
            </p:txBody>
          </p:sp>
          <p:sp>
            <p:nvSpPr>
              <p:cNvPr id="188426" name="Text Box 10"/>
              <p:cNvSpPr txBox="1">
                <a:spLocks noChangeArrowheads="1"/>
              </p:cNvSpPr>
              <p:nvPr/>
            </p:nvSpPr>
            <p:spPr bwMode="auto">
              <a:xfrm>
                <a:off x="2448" y="2271"/>
                <a:ext cx="918" cy="325"/>
              </a:xfrm>
              <a:prstGeom prst="rect">
                <a:avLst/>
              </a:prstGeom>
              <a:solidFill>
                <a:srgbClr val="0099FF"/>
              </a:solidFill>
              <a:ln w="9525">
                <a:noFill/>
                <a:miter lim="800000"/>
                <a:headEnd/>
                <a:tailEnd/>
              </a:ln>
              <a:effectLst/>
            </p:spPr>
            <p:txBody>
              <a:bodyPr wrap="none">
                <a:spAutoFit/>
              </a:bodyPr>
              <a:lstStyle/>
              <a:p>
                <a:r>
                  <a:rPr lang="en-US" sz="1600" b="1">
                    <a:solidFill>
                      <a:schemeClr val="bg1"/>
                    </a:solidFill>
                  </a:rPr>
                  <a:t>Computer has</a:t>
                </a:r>
              </a:p>
              <a:p>
                <a:r>
                  <a:rPr lang="en-US" sz="1600" b="1">
                    <a:solidFill>
                      <a:schemeClr val="bg1"/>
                    </a:solidFill>
                  </a:rPr>
                  <a:t> to be fast</a:t>
                </a:r>
              </a:p>
            </p:txBody>
          </p:sp>
        </p:grpSp>
        <p:grpSp>
          <p:nvGrpSpPr>
            <p:cNvPr id="5" name="Group 11"/>
            <p:cNvGrpSpPr>
              <a:grpSpLocks/>
            </p:cNvGrpSpPr>
            <p:nvPr/>
          </p:nvGrpSpPr>
          <p:grpSpPr bwMode="auto">
            <a:xfrm>
              <a:off x="1852" y="2304"/>
              <a:ext cx="1429" cy="1026"/>
              <a:chOff x="2208" y="2016"/>
              <a:chExt cx="1344" cy="912"/>
            </a:xfrm>
          </p:grpSpPr>
          <p:sp>
            <p:nvSpPr>
              <p:cNvPr id="188428" name="AutoShape 12"/>
              <p:cNvSpPr>
                <a:spLocks noChangeArrowheads="1"/>
              </p:cNvSpPr>
              <p:nvPr/>
            </p:nvSpPr>
            <p:spPr bwMode="auto">
              <a:xfrm>
                <a:off x="2208" y="2016"/>
                <a:ext cx="1344" cy="912"/>
              </a:xfrm>
              <a:prstGeom prst="irregularSeal1">
                <a:avLst/>
              </a:prstGeom>
              <a:solidFill>
                <a:srgbClr val="0099FF"/>
              </a:solidFill>
              <a:ln w="9525">
                <a:solidFill>
                  <a:schemeClr val="tx1"/>
                </a:solidFill>
                <a:miter lim="800000"/>
                <a:headEnd/>
                <a:tailEnd/>
              </a:ln>
              <a:effectLst/>
            </p:spPr>
            <p:txBody>
              <a:bodyPr wrap="none" anchor="ctr"/>
              <a:lstStyle/>
              <a:p>
                <a:endParaRPr lang="en-GB"/>
              </a:p>
            </p:txBody>
          </p:sp>
          <p:sp>
            <p:nvSpPr>
              <p:cNvPr id="188429" name="Text Box 13"/>
              <p:cNvSpPr txBox="1">
                <a:spLocks noChangeArrowheads="1"/>
              </p:cNvSpPr>
              <p:nvPr/>
            </p:nvSpPr>
            <p:spPr bwMode="auto">
              <a:xfrm>
                <a:off x="2448" y="2270"/>
                <a:ext cx="1045" cy="326"/>
              </a:xfrm>
              <a:prstGeom prst="rect">
                <a:avLst/>
              </a:prstGeom>
              <a:solidFill>
                <a:srgbClr val="0099FF"/>
              </a:solidFill>
              <a:ln w="9525">
                <a:noFill/>
                <a:miter lim="800000"/>
                <a:headEnd/>
                <a:tailEnd/>
              </a:ln>
              <a:effectLst/>
            </p:spPr>
            <p:txBody>
              <a:bodyPr wrap="none">
                <a:spAutoFit/>
              </a:bodyPr>
              <a:lstStyle/>
              <a:p>
                <a:r>
                  <a:rPr lang="en-US" sz="1600" b="1">
                    <a:solidFill>
                      <a:schemeClr val="bg1"/>
                    </a:solidFill>
                    <a:latin typeface="Arial Narrow" pitchFamily="34" charset="0"/>
                  </a:rPr>
                  <a:t>Must have high</a:t>
                </a:r>
              </a:p>
              <a:p>
                <a:r>
                  <a:rPr lang="en-US" sz="1600" b="1">
                    <a:solidFill>
                      <a:schemeClr val="bg1"/>
                    </a:solidFill>
                    <a:latin typeface="Arial Narrow" pitchFamily="34" charset="0"/>
                  </a:rPr>
                  <a:t> computation power</a:t>
                </a:r>
              </a:p>
            </p:txBody>
          </p:sp>
        </p:grpSp>
        <p:grpSp>
          <p:nvGrpSpPr>
            <p:cNvPr id="6" name="Group 14"/>
            <p:cNvGrpSpPr>
              <a:grpSpLocks/>
            </p:cNvGrpSpPr>
            <p:nvPr/>
          </p:nvGrpSpPr>
          <p:grpSpPr bwMode="auto">
            <a:xfrm>
              <a:off x="3740" y="2412"/>
              <a:ext cx="1429" cy="1026"/>
              <a:chOff x="2208" y="2016"/>
              <a:chExt cx="1344" cy="912"/>
            </a:xfrm>
          </p:grpSpPr>
          <p:sp>
            <p:nvSpPr>
              <p:cNvPr id="188431" name="AutoShape 15"/>
              <p:cNvSpPr>
                <a:spLocks noChangeArrowheads="1"/>
              </p:cNvSpPr>
              <p:nvPr/>
            </p:nvSpPr>
            <p:spPr bwMode="auto">
              <a:xfrm>
                <a:off x="2208" y="2016"/>
                <a:ext cx="1344" cy="912"/>
              </a:xfrm>
              <a:prstGeom prst="irregularSeal1">
                <a:avLst/>
              </a:prstGeom>
              <a:solidFill>
                <a:srgbClr val="0099FF"/>
              </a:solidFill>
              <a:ln w="9525">
                <a:solidFill>
                  <a:schemeClr val="tx1"/>
                </a:solidFill>
                <a:miter lim="800000"/>
                <a:headEnd/>
                <a:tailEnd/>
              </a:ln>
              <a:effectLst/>
            </p:spPr>
            <p:txBody>
              <a:bodyPr wrap="none" anchor="ctr"/>
              <a:lstStyle/>
              <a:p>
                <a:endParaRPr lang="en-GB"/>
              </a:p>
            </p:txBody>
          </p:sp>
          <p:sp>
            <p:nvSpPr>
              <p:cNvPr id="188432" name="Text Box 16"/>
              <p:cNvSpPr txBox="1">
                <a:spLocks noChangeArrowheads="1"/>
              </p:cNvSpPr>
              <p:nvPr/>
            </p:nvSpPr>
            <p:spPr bwMode="auto">
              <a:xfrm>
                <a:off x="2448" y="2270"/>
                <a:ext cx="956" cy="326"/>
              </a:xfrm>
              <a:prstGeom prst="rect">
                <a:avLst/>
              </a:prstGeom>
              <a:solidFill>
                <a:srgbClr val="0099FF"/>
              </a:solidFill>
              <a:ln w="9525">
                <a:noFill/>
                <a:miter lim="800000"/>
                <a:headEnd/>
                <a:tailEnd/>
              </a:ln>
              <a:effectLst/>
            </p:spPr>
            <p:txBody>
              <a:bodyPr wrap="none">
                <a:spAutoFit/>
              </a:bodyPr>
              <a:lstStyle/>
              <a:p>
                <a:r>
                  <a:rPr lang="en-US" sz="1600" b="1">
                    <a:solidFill>
                      <a:schemeClr val="bg1"/>
                    </a:solidFill>
                    <a:latin typeface="Arial Narrow" pitchFamily="34" charset="0"/>
                  </a:rPr>
                  <a:t>Computer must</a:t>
                </a:r>
              </a:p>
              <a:p>
                <a:r>
                  <a:rPr lang="en-US" sz="1600" b="1">
                    <a:solidFill>
                      <a:schemeClr val="bg1"/>
                    </a:solidFill>
                    <a:latin typeface="Arial Narrow" pitchFamily="34" charset="0"/>
                  </a:rPr>
                  <a:t>Have fast memory</a:t>
                </a:r>
              </a:p>
            </p:txBody>
          </p:sp>
        </p:grpSp>
        <p:grpSp>
          <p:nvGrpSpPr>
            <p:cNvPr id="7" name="Group 17"/>
            <p:cNvGrpSpPr>
              <a:grpSpLocks/>
            </p:cNvGrpSpPr>
            <p:nvPr/>
          </p:nvGrpSpPr>
          <p:grpSpPr bwMode="auto">
            <a:xfrm>
              <a:off x="576" y="3168"/>
              <a:ext cx="868" cy="432"/>
              <a:chOff x="720" y="3264"/>
              <a:chExt cx="912" cy="528"/>
            </a:xfrm>
          </p:grpSpPr>
          <p:sp>
            <p:nvSpPr>
              <p:cNvPr id="188434" name="AutoShape 18"/>
              <p:cNvSpPr>
                <a:spLocks noChangeArrowheads="1"/>
              </p:cNvSpPr>
              <p:nvPr/>
            </p:nvSpPr>
            <p:spPr bwMode="auto">
              <a:xfrm>
                <a:off x="720" y="3264"/>
                <a:ext cx="912" cy="528"/>
              </a:xfrm>
              <a:prstGeom prst="roundRect">
                <a:avLst>
                  <a:gd name="adj" fmla="val 16667"/>
                </a:avLst>
              </a:prstGeom>
              <a:solidFill>
                <a:srgbClr val="0099FF"/>
              </a:solidFill>
              <a:ln w="9525">
                <a:solidFill>
                  <a:schemeClr val="tx1"/>
                </a:solidFill>
                <a:round/>
                <a:headEnd/>
                <a:tailEnd/>
              </a:ln>
              <a:effectLst/>
            </p:spPr>
            <p:txBody>
              <a:bodyPr wrap="none" anchor="ctr"/>
              <a:lstStyle/>
              <a:p>
                <a:endParaRPr lang="en-GB"/>
              </a:p>
            </p:txBody>
          </p:sp>
          <p:sp>
            <p:nvSpPr>
              <p:cNvPr id="188435" name="Line 19"/>
              <p:cNvSpPr>
                <a:spLocks noChangeShapeType="1"/>
              </p:cNvSpPr>
              <p:nvPr/>
            </p:nvSpPr>
            <p:spPr bwMode="auto">
              <a:xfrm>
                <a:off x="720" y="3360"/>
                <a:ext cx="912" cy="0"/>
              </a:xfrm>
              <a:prstGeom prst="line">
                <a:avLst/>
              </a:prstGeom>
              <a:noFill/>
              <a:ln w="9525">
                <a:solidFill>
                  <a:schemeClr val="bg1"/>
                </a:solidFill>
                <a:round/>
                <a:headEnd/>
                <a:tailEnd/>
              </a:ln>
              <a:effectLst/>
            </p:spPr>
            <p:txBody>
              <a:bodyPr/>
              <a:lstStyle/>
              <a:p>
                <a:endParaRPr lang="en-GB"/>
              </a:p>
            </p:txBody>
          </p:sp>
        </p:grpSp>
        <p:grpSp>
          <p:nvGrpSpPr>
            <p:cNvPr id="8" name="Group 20"/>
            <p:cNvGrpSpPr>
              <a:grpSpLocks/>
            </p:cNvGrpSpPr>
            <p:nvPr/>
          </p:nvGrpSpPr>
          <p:grpSpPr bwMode="auto">
            <a:xfrm>
              <a:off x="1801" y="3546"/>
              <a:ext cx="867" cy="432"/>
              <a:chOff x="720" y="3264"/>
              <a:chExt cx="912" cy="528"/>
            </a:xfrm>
          </p:grpSpPr>
          <p:sp>
            <p:nvSpPr>
              <p:cNvPr id="188437" name="AutoShape 21"/>
              <p:cNvSpPr>
                <a:spLocks noChangeArrowheads="1"/>
              </p:cNvSpPr>
              <p:nvPr/>
            </p:nvSpPr>
            <p:spPr bwMode="auto">
              <a:xfrm>
                <a:off x="720" y="3264"/>
                <a:ext cx="912" cy="528"/>
              </a:xfrm>
              <a:prstGeom prst="roundRect">
                <a:avLst>
                  <a:gd name="adj" fmla="val 16667"/>
                </a:avLst>
              </a:prstGeom>
              <a:solidFill>
                <a:srgbClr val="0099FF"/>
              </a:solidFill>
              <a:ln w="9525">
                <a:solidFill>
                  <a:schemeClr val="tx1"/>
                </a:solidFill>
                <a:round/>
                <a:headEnd/>
                <a:tailEnd/>
              </a:ln>
              <a:effectLst/>
            </p:spPr>
            <p:txBody>
              <a:bodyPr wrap="none" anchor="ctr"/>
              <a:lstStyle/>
              <a:p>
                <a:endParaRPr lang="en-GB"/>
              </a:p>
            </p:txBody>
          </p:sp>
          <p:sp>
            <p:nvSpPr>
              <p:cNvPr id="188438" name="Line 22"/>
              <p:cNvSpPr>
                <a:spLocks noChangeShapeType="1"/>
              </p:cNvSpPr>
              <p:nvPr/>
            </p:nvSpPr>
            <p:spPr bwMode="auto">
              <a:xfrm>
                <a:off x="720" y="3360"/>
                <a:ext cx="912" cy="0"/>
              </a:xfrm>
              <a:prstGeom prst="line">
                <a:avLst/>
              </a:prstGeom>
              <a:noFill/>
              <a:ln w="9525">
                <a:solidFill>
                  <a:schemeClr val="bg1"/>
                </a:solidFill>
                <a:round/>
                <a:headEnd/>
                <a:tailEnd/>
              </a:ln>
              <a:effectLst/>
            </p:spPr>
            <p:txBody>
              <a:bodyPr/>
              <a:lstStyle/>
              <a:p>
                <a:endParaRPr lang="en-GB"/>
              </a:p>
            </p:txBody>
          </p:sp>
        </p:grpSp>
        <p:grpSp>
          <p:nvGrpSpPr>
            <p:cNvPr id="9" name="Group 23"/>
            <p:cNvGrpSpPr>
              <a:grpSpLocks/>
            </p:cNvGrpSpPr>
            <p:nvPr/>
          </p:nvGrpSpPr>
          <p:grpSpPr bwMode="auto">
            <a:xfrm>
              <a:off x="3230" y="3546"/>
              <a:ext cx="867" cy="432"/>
              <a:chOff x="720" y="3264"/>
              <a:chExt cx="912" cy="528"/>
            </a:xfrm>
          </p:grpSpPr>
          <p:sp>
            <p:nvSpPr>
              <p:cNvPr id="188440" name="AutoShape 24"/>
              <p:cNvSpPr>
                <a:spLocks noChangeArrowheads="1"/>
              </p:cNvSpPr>
              <p:nvPr/>
            </p:nvSpPr>
            <p:spPr bwMode="auto">
              <a:xfrm>
                <a:off x="720" y="3264"/>
                <a:ext cx="912" cy="528"/>
              </a:xfrm>
              <a:prstGeom prst="roundRect">
                <a:avLst>
                  <a:gd name="adj" fmla="val 16667"/>
                </a:avLst>
              </a:prstGeom>
              <a:solidFill>
                <a:srgbClr val="0099FF"/>
              </a:solidFill>
              <a:ln w="9525">
                <a:solidFill>
                  <a:schemeClr val="tx1"/>
                </a:solidFill>
                <a:round/>
                <a:headEnd/>
                <a:tailEnd/>
              </a:ln>
              <a:effectLst/>
            </p:spPr>
            <p:txBody>
              <a:bodyPr wrap="none" anchor="ctr"/>
              <a:lstStyle/>
              <a:p>
                <a:endParaRPr lang="en-GB"/>
              </a:p>
            </p:txBody>
          </p:sp>
          <p:sp>
            <p:nvSpPr>
              <p:cNvPr id="188441" name="Line 25"/>
              <p:cNvSpPr>
                <a:spLocks noChangeShapeType="1"/>
              </p:cNvSpPr>
              <p:nvPr/>
            </p:nvSpPr>
            <p:spPr bwMode="auto">
              <a:xfrm>
                <a:off x="720" y="3360"/>
                <a:ext cx="912" cy="0"/>
              </a:xfrm>
              <a:prstGeom prst="line">
                <a:avLst/>
              </a:prstGeom>
              <a:noFill/>
              <a:ln w="9525">
                <a:solidFill>
                  <a:schemeClr val="bg1"/>
                </a:solidFill>
                <a:round/>
                <a:headEnd/>
                <a:tailEnd/>
              </a:ln>
              <a:effectLst/>
            </p:spPr>
            <p:txBody>
              <a:bodyPr/>
              <a:lstStyle/>
              <a:p>
                <a:endParaRPr lang="en-GB"/>
              </a:p>
            </p:txBody>
          </p:sp>
        </p:grpSp>
        <p:grpSp>
          <p:nvGrpSpPr>
            <p:cNvPr id="10" name="Group 26"/>
            <p:cNvGrpSpPr>
              <a:grpSpLocks/>
            </p:cNvGrpSpPr>
            <p:nvPr/>
          </p:nvGrpSpPr>
          <p:grpSpPr bwMode="auto">
            <a:xfrm>
              <a:off x="4556" y="3492"/>
              <a:ext cx="868" cy="432"/>
              <a:chOff x="720" y="3264"/>
              <a:chExt cx="912" cy="528"/>
            </a:xfrm>
          </p:grpSpPr>
          <p:sp>
            <p:nvSpPr>
              <p:cNvPr id="188443" name="AutoShape 27"/>
              <p:cNvSpPr>
                <a:spLocks noChangeArrowheads="1"/>
              </p:cNvSpPr>
              <p:nvPr/>
            </p:nvSpPr>
            <p:spPr bwMode="auto">
              <a:xfrm>
                <a:off x="720" y="3264"/>
                <a:ext cx="912" cy="528"/>
              </a:xfrm>
              <a:prstGeom prst="roundRect">
                <a:avLst>
                  <a:gd name="adj" fmla="val 16667"/>
                </a:avLst>
              </a:prstGeom>
              <a:solidFill>
                <a:srgbClr val="0099FF"/>
              </a:solidFill>
              <a:ln w="9525">
                <a:solidFill>
                  <a:schemeClr val="tx1"/>
                </a:solidFill>
                <a:round/>
                <a:headEnd/>
                <a:tailEnd/>
              </a:ln>
              <a:effectLst/>
            </p:spPr>
            <p:txBody>
              <a:bodyPr wrap="none" anchor="ctr"/>
              <a:lstStyle/>
              <a:p>
                <a:endParaRPr lang="en-GB"/>
              </a:p>
            </p:txBody>
          </p:sp>
          <p:sp>
            <p:nvSpPr>
              <p:cNvPr id="188444" name="Line 28"/>
              <p:cNvSpPr>
                <a:spLocks noChangeShapeType="1"/>
              </p:cNvSpPr>
              <p:nvPr/>
            </p:nvSpPr>
            <p:spPr bwMode="auto">
              <a:xfrm>
                <a:off x="720" y="3360"/>
                <a:ext cx="912" cy="0"/>
              </a:xfrm>
              <a:prstGeom prst="line">
                <a:avLst/>
              </a:prstGeom>
              <a:noFill/>
              <a:ln w="9525">
                <a:solidFill>
                  <a:schemeClr val="bg1"/>
                </a:solidFill>
                <a:round/>
                <a:headEnd/>
                <a:tailEnd/>
              </a:ln>
              <a:effectLst/>
            </p:spPr>
            <p:txBody>
              <a:bodyPr/>
              <a:lstStyle/>
              <a:p>
                <a:endParaRPr lang="en-GB"/>
              </a:p>
            </p:txBody>
          </p:sp>
        </p:grpSp>
        <p:cxnSp>
          <p:nvCxnSpPr>
            <p:cNvPr id="188445" name="AutoShape 29"/>
            <p:cNvCxnSpPr>
              <a:cxnSpLocks noChangeShapeType="1"/>
              <a:stCxn id="188421" idx="3"/>
              <a:endCxn id="188425" idx="0"/>
            </p:cNvCxnSpPr>
            <p:nvPr/>
          </p:nvCxnSpPr>
          <p:spPr bwMode="auto">
            <a:xfrm>
              <a:off x="3332" y="1207"/>
              <a:ext cx="553" cy="233"/>
            </a:xfrm>
            <a:prstGeom prst="straightConnector1">
              <a:avLst/>
            </a:prstGeom>
            <a:noFill/>
            <a:ln w="9525">
              <a:solidFill>
                <a:schemeClr val="bg1"/>
              </a:solidFill>
              <a:round/>
              <a:headEnd/>
              <a:tailEnd type="triangle" w="med" len="med"/>
            </a:ln>
            <a:effectLst/>
          </p:spPr>
        </p:cxnSp>
        <p:cxnSp>
          <p:nvCxnSpPr>
            <p:cNvPr id="188446" name="AutoShape 30"/>
            <p:cNvCxnSpPr>
              <a:cxnSpLocks noChangeShapeType="1"/>
              <a:stCxn id="188425" idx="3"/>
              <a:endCxn id="188431" idx="0"/>
            </p:cNvCxnSpPr>
            <p:nvPr/>
          </p:nvCxnSpPr>
          <p:spPr bwMode="auto">
            <a:xfrm>
              <a:off x="4352" y="2071"/>
              <a:ext cx="349" cy="341"/>
            </a:xfrm>
            <a:prstGeom prst="straightConnector1">
              <a:avLst/>
            </a:prstGeom>
            <a:noFill/>
            <a:ln w="9525">
              <a:solidFill>
                <a:schemeClr val="bg1"/>
              </a:solidFill>
              <a:round/>
              <a:headEnd/>
              <a:tailEnd type="triangle" w="med" len="med"/>
            </a:ln>
            <a:effectLst/>
          </p:spPr>
        </p:cxnSp>
        <p:cxnSp>
          <p:nvCxnSpPr>
            <p:cNvPr id="188447" name="AutoShape 31"/>
            <p:cNvCxnSpPr>
              <a:cxnSpLocks noChangeShapeType="1"/>
              <a:stCxn id="188431" idx="3"/>
              <a:endCxn id="188443" idx="0"/>
            </p:cNvCxnSpPr>
            <p:nvPr/>
          </p:nvCxnSpPr>
          <p:spPr bwMode="auto">
            <a:xfrm flipH="1">
              <a:off x="4990" y="3043"/>
              <a:ext cx="179" cy="449"/>
            </a:xfrm>
            <a:prstGeom prst="straightConnector1">
              <a:avLst/>
            </a:prstGeom>
            <a:noFill/>
            <a:ln w="9525">
              <a:solidFill>
                <a:schemeClr val="bg1"/>
              </a:solidFill>
              <a:round/>
              <a:headEnd/>
              <a:tailEnd type="triangle" w="med" len="med"/>
            </a:ln>
            <a:effectLst/>
          </p:spPr>
        </p:cxnSp>
        <p:cxnSp>
          <p:nvCxnSpPr>
            <p:cNvPr id="188448" name="AutoShape 32"/>
            <p:cNvCxnSpPr>
              <a:cxnSpLocks noChangeShapeType="1"/>
              <a:stCxn id="188431" idx="2"/>
              <a:endCxn id="188440" idx="0"/>
            </p:cNvCxnSpPr>
            <p:nvPr/>
          </p:nvCxnSpPr>
          <p:spPr bwMode="auto">
            <a:xfrm flipH="1">
              <a:off x="3663" y="3438"/>
              <a:ext cx="638" cy="108"/>
            </a:xfrm>
            <a:prstGeom prst="straightConnector1">
              <a:avLst/>
            </a:prstGeom>
            <a:noFill/>
            <a:ln w="9525">
              <a:solidFill>
                <a:schemeClr val="bg1"/>
              </a:solidFill>
              <a:round/>
              <a:headEnd/>
              <a:tailEnd type="triangle" w="med" len="med"/>
            </a:ln>
            <a:effectLst/>
          </p:spPr>
        </p:cxnSp>
        <p:cxnSp>
          <p:nvCxnSpPr>
            <p:cNvPr id="188449" name="AutoShape 33"/>
            <p:cNvCxnSpPr>
              <a:cxnSpLocks noChangeShapeType="1"/>
              <a:stCxn id="188425" idx="1"/>
              <a:endCxn id="188428" idx="0"/>
            </p:cNvCxnSpPr>
            <p:nvPr/>
          </p:nvCxnSpPr>
          <p:spPr bwMode="auto">
            <a:xfrm flipH="1">
              <a:off x="2813" y="1850"/>
              <a:ext cx="110" cy="454"/>
            </a:xfrm>
            <a:prstGeom prst="straightConnector1">
              <a:avLst/>
            </a:prstGeom>
            <a:noFill/>
            <a:ln w="9525">
              <a:solidFill>
                <a:schemeClr val="bg1"/>
              </a:solidFill>
              <a:round/>
              <a:headEnd/>
              <a:tailEnd type="triangle" w="med" len="med"/>
            </a:ln>
            <a:effectLst/>
          </p:spPr>
        </p:cxnSp>
        <p:cxnSp>
          <p:nvCxnSpPr>
            <p:cNvPr id="188450" name="AutoShape 34"/>
            <p:cNvCxnSpPr>
              <a:cxnSpLocks noChangeShapeType="1"/>
              <a:stCxn id="188428" idx="2"/>
              <a:endCxn id="188437" idx="0"/>
            </p:cNvCxnSpPr>
            <p:nvPr/>
          </p:nvCxnSpPr>
          <p:spPr bwMode="auto">
            <a:xfrm flipH="1">
              <a:off x="2235" y="3330"/>
              <a:ext cx="178" cy="216"/>
            </a:xfrm>
            <a:prstGeom prst="straightConnector1">
              <a:avLst/>
            </a:prstGeom>
            <a:noFill/>
            <a:ln w="9525">
              <a:solidFill>
                <a:schemeClr val="bg1"/>
              </a:solidFill>
              <a:round/>
              <a:headEnd/>
              <a:tailEnd type="triangle" w="med" len="med"/>
            </a:ln>
            <a:effectLst/>
          </p:spPr>
        </p:cxnSp>
        <p:cxnSp>
          <p:nvCxnSpPr>
            <p:cNvPr id="188451" name="AutoShape 35"/>
            <p:cNvCxnSpPr>
              <a:cxnSpLocks noChangeShapeType="1"/>
              <a:stCxn id="188428" idx="1"/>
              <a:endCxn id="188434" idx="0"/>
            </p:cNvCxnSpPr>
            <p:nvPr/>
          </p:nvCxnSpPr>
          <p:spPr bwMode="auto">
            <a:xfrm flipH="1">
              <a:off x="1010" y="2714"/>
              <a:ext cx="842" cy="454"/>
            </a:xfrm>
            <a:prstGeom prst="straightConnector1">
              <a:avLst/>
            </a:prstGeom>
            <a:noFill/>
            <a:ln w="9525">
              <a:solidFill>
                <a:schemeClr val="bg1"/>
              </a:solidFill>
              <a:round/>
              <a:headEnd/>
              <a:tailEnd type="triangle" w="med" len="med"/>
            </a:ln>
            <a:effectLst/>
          </p:spPr>
        </p:cxnSp>
        <p:cxnSp>
          <p:nvCxnSpPr>
            <p:cNvPr id="188452" name="AutoShape 36"/>
            <p:cNvCxnSpPr>
              <a:cxnSpLocks noChangeShapeType="1"/>
              <a:stCxn id="188421" idx="1"/>
              <a:endCxn id="188423" idx="0"/>
            </p:cNvCxnSpPr>
            <p:nvPr/>
          </p:nvCxnSpPr>
          <p:spPr bwMode="auto">
            <a:xfrm flipH="1">
              <a:off x="1265" y="986"/>
              <a:ext cx="638" cy="670"/>
            </a:xfrm>
            <a:prstGeom prst="straightConnector1">
              <a:avLst/>
            </a:prstGeom>
            <a:noFill/>
            <a:ln w="9525">
              <a:solidFill>
                <a:schemeClr val="bg1"/>
              </a:solidFill>
              <a:round/>
              <a:headEnd/>
              <a:tailEnd type="triangle" w="med" len="med"/>
            </a:ln>
            <a:effectLst/>
          </p:spPr>
        </p:cxnSp>
        <p:sp>
          <p:nvSpPr>
            <p:cNvPr id="188453" name="Text Box 37"/>
            <p:cNvSpPr txBox="1">
              <a:spLocks noChangeArrowheads="1"/>
            </p:cNvSpPr>
            <p:nvPr/>
          </p:nvSpPr>
          <p:spPr bwMode="auto">
            <a:xfrm>
              <a:off x="672" y="3264"/>
              <a:ext cx="650" cy="326"/>
            </a:xfrm>
            <a:prstGeom prst="rect">
              <a:avLst/>
            </a:prstGeom>
            <a:solidFill>
              <a:srgbClr val="0099FF"/>
            </a:solidFill>
            <a:ln w="9525">
              <a:noFill/>
              <a:miter lim="800000"/>
              <a:headEnd/>
              <a:tailEnd/>
            </a:ln>
            <a:effectLst/>
          </p:spPr>
          <p:txBody>
            <a:bodyPr wrap="none">
              <a:spAutoFit/>
            </a:bodyPr>
            <a:lstStyle/>
            <a:p>
              <a:r>
                <a:rPr lang="en-US" sz="1400" b="1">
                  <a:solidFill>
                    <a:schemeClr val="bg1"/>
                  </a:solidFill>
                  <a:latin typeface="Arial Narrow" pitchFamily="34" charset="0"/>
                </a:rPr>
                <a:t>CPU clock &gt;</a:t>
              </a:r>
            </a:p>
            <a:p>
              <a:r>
                <a:rPr lang="en-US" sz="1400" b="1">
                  <a:solidFill>
                    <a:schemeClr val="bg1"/>
                  </a:solidFill>
                  <a:latin typeface="Arial Narrow" pitchFamily="34" charset="0"/>
                </a:rPr>
                <a:t>1 GHz</a:t>
              </a:r>
            </a:p>
          </p:txBody>
        </p:sp>
        <p:sp>
          <p:nvSpPr>
            <p:cNvPr id="188454" name="Text Box 38"/>
            <p:cNvSpPr txBox="1">
              <a:spLocks noChangeArrowheads="1"/>
            </p:cNvSpPr>
            <p:nvPr/>
          </p:nvSpPr>
          <p:spPr bwMode="auto">
            <a:xfrm>
              <a:off x="1920" y="3648"/>
              <a:ext cx="658" cy="326"/>
            </a:xfrm>
            <a:prstGeom prst="rect">
              <a:avLst/>
            </a:prstGeom>
            <a:solidFill>
              <a:srgbClr val="0099FF"/>
            </a:solidFill>
            <a:ln w="9525">
              <a:noFill/>
              <a:miter lim="800000"/>
              <a:headEnd/>
              <a:tailEnd/>
            </a:ln>
            <a:effectLst/>
          </p:spPr>
          <p:txBody>
            <a:bodyPr wrap="none">
              <a:spAutoFit/>
            </a:bodyPr>
            <a:lstStyle/>
            <a:p>
              <a:r>
                <a:rPr lang="en-US" sz="1400" b="1">
                  <a:solidFill>
                    <a:schemeClr val="bg1"/>
                  </a:solidFill>
                  <a:latin typeface="Arial Narrow" pitchFamily="34" charset="0"/>
                </a:rPr>
                <a:t>RISC</a:t>
              </a:r>
            </a:p>
            <a:p>
              <a:r>
                <a:rPr lang="en-US" sz="1400" b="1">
                  <a:solidFill>
                    <a:schemeClr val="bg1"/>
                  </a:solidFill>
                  <a:latin typeface="Arial Narrow" pitchFamily="34" charset="0"/>
                </a:rPr>
                <a:t>Architecture</a:t>
              </a:r>
            </a:p>
          </p:txBody>
        </p:sp>
        <p:sp>
          <p:nvSpPr>
            <p:cNvPr id="188455" name="Text Box 39"/>
            <p:cNvSpPr txBox="1">
              <a:spLocks noChangeArrowheads="1"/>
            </p:cNvSpPr>
            <p:nvPr/>
          </p:nvSpPr>
          <p:spPr bwMode="auto">
            <a:xfrm>
              <a:off x="3383" y="3708"/>
              <a:ext cx="482" cy="212"/>
            </a:xfrm>
            <a:prstGeom prst="rect">
              <a:avLst/>
            </a:prstGeom>
            <a:solidFill>
              <a:srgbClr val="0099FF"/>
            </a:solidFill>
            <a:ln w="9525">
              <a:noFill/>
              <a:miter lim="800000"/>
              <a:headEnd/>
              <a:tailEnd/>
            </a:ln>
            <a:effectLst/>
          </p:spPr>
          <p:txBody>
            <a:bodyPr wrap="none">
              <a:spAutoFit/>
            </a:bodyPr>
            <a:lstStyle/>
            <a:p>
              <a:r>
                <a:rPr lang="en-US" sz="1600" b="1">
                  <a:solidFill>
                    <a:schemeClr val="bg1"/>
                  </a:solidFill>
                  <a:latin typeface="Arial Narrow" pitchFamily="34" charset="0"/>
                </a:rPr>
                <a:t>512 MB</a:t>
              </a:r>
            </a:p>
          </p:txBody>
        </p:sp>
        <p:sp>
          <p:nvSpPr>
            <p:cNvPr id="188456" name="Text Box 40"/>
            <p:cNvSpPr txBox="1">
              <a:spLocks noChangeArrowheads="1"/>
            </p:cNvSpPr>
            <p:nvPr/>
          </p:nvSpPr>
          <p:spPr bwMode="auto">
            <a:xfrm>
              <a:off x="4656" y="3600"/>
              <a:ext cx="720" cy="326"/>
            </a:xfrm>
            <a:prstGeom prst="rect">
              <a:avLst/>
            </a:prstGeom>
            <a:solidFill>
              <a:srgbClr val="0099FF"/>
            </a:solidFill>
            <a:ln w="9525">
              <a:noFill/>
              <a:miter lim="800000"/>
              <a:headEnd/>
              <a:tailEnd/>
            </a:ln>
            <a:effectLst/>
          </p:spPr>
          <p:txBody>
            <a:bodyPr>
              <a:spAutoFit/>
            </a:bodyPr>
            <a:lstStyle/>
            <a:p>
              <a:r>
                <a:rPr lang="en-US" sz="1400" b="1">
                  <a:solidFill>
                    <a:schemeClr val="bg1"/>
                  </a:solidFill>
                  <a:latin typeface="Arial Narrow" pitchFamily="34" charset="0"/>
                </a:rPr>
                <a:t>Multi level</a:t>
              </a:r>
            </a:p>
            <a:p>
              <a:r>
                <a:rPr lang="en-US" sz="1400" b="1">
                  <a:solidFill>
                    <a:schemeClr val="bg1"/>
                  </a:solidFill>
                  <a:latin typeface="Arial Narrow" pitchFamily="34" charset="0"/>
                </a:rPr>
                <a:t>cache</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5" name="Rectangle 5"/>
          <p:cNvSpPr>
            <a:spLocks noGrp="1" noChangeArrowheads="1"/>
          </p:cNvSpPr>
          <p:nvPr>
            <p:ph type="body" idx="1"/>
          </p:nvPr>
        </p:nvSpPr>
        <p:spPr/>
        <p:txBody>
          <a:bodyPr>
            <a:normAutofit fontScale="85000" lnSpcReduction="20000"/>
          </a:bodyPr>
          <a:lstStyle/>
          <a:p>
            <a:r>
              <a:rPr lang="en-US" dirty="0" smtClean="0"/>
              <a:t>Requirement Analysis - </a:t>
            </a:r>
            <a:r>
              <a:rPr lang="en-US" altLang="en-US" dirty="0" smtClean="0">
                <a:solidFill>
                  <a:srgbClr val="0000FF"/>
                </a:solidFill>
              </a:rPr>
              <a:t>Understand the problem </a:t>
            </a:r>
            <a:r>
              <a:rPr lang="en-US" altLang="en-US" dirty="0" smtClean="0"/>
              <a:t>before you begin to create </a:t>
            </a:r>
            <a:r>
              <a:rPr lang="en-US" altLang="en-US" dirty="0" smtClean="0">
                <a:solidFill>
                  <a:srgbClr val="0000FF"/>
                </a:solidFill>
              </a:rPr>
              <a:t>requirements specification</a:t>
            </a:r>
          </a:p>
          <a:p>
            <a:pPr lvl="1"/>
            <a:r>
              <a:rPr lang="en-US" altLang="en-US" dirty="0" smtClean="0"/>
              <a:t> </a:t>
            </a:r>
            <a:r>
              <a:rPr lang="en-US" altLang="en-US" dirty="0" smtClean="0">
                <a:solidFill>
                  <a:srgbClr val="0000FF"/>
                </a:solidFill>
              </a:rPr>
              <a:t>Don’t solve the wrong problem</a:t>
            </a:r>
            <a:endParaRPr lang="en-US" dirty="0" smtClean="0">
              <a:solidFill>
                <a:srgbClr val="0000FF"/>
              </a:solidFill>
            </a:endParaRPr>
          </a:p>
          <a:p>
            <a:r>
              <a:rPr lang="en-US" dirty="0" smtClean="0"/>
              <a:t>The process of </a:t>
            </a:r>
            <a:r>
              <a:rPr lang="en-US" dirty="0" smtClean="0">
                <a:solidFill>
                  <a:srgbClr val="0000FF"/>
                </a:solidFill>
              </a:rPr>
              <a:t>reasoning</a:t>
            </a:r>
            <a:r>
              <a:rPr lang="en-US" dirty="0" smtClean="0"/>
              <a:t> about the requirements that have been elicited</a:t>
            </a:r>
          </a:p>
          <a:p>
            <a:r>
              <a:rPr lang="en-US" dirty="0" smtClean="0"/>
              <a:t>Examining requirements for </a:t>
            </a:r>
            <a:r>
              <a:rPr lang="en-US" dirty="0" smtClean="0">
                <a:solidFill>
                  <a:srgbClr val="0000FF"/>
                </a:solidFill>
              </a:rPr>
              <a:t>Conflicts, Inconsistencies, Omissions, Ambiguity</a:t>
            </a:r>
          </a:p>
          <a:p>
            <a:r>
              <a:rPr lang="en-US" dirty="0" smtClean="0"/>
              <a:t>Combining related requirements</a:t>
            </a:r>
          </a:p>
          <a:p>
            <a:pPr lvl="1"/>
            <a:r>
              <a:rPr lang="en-US" dirty="0" smtClean="0">
                <a:solidFill>
                  <a:srgbClr val="0000FF"/>
                </a:solidFill>
              </a:rPr>
              <a:t>Categorizing</a:t>
            </a:r>
            <a:r>
              <a:rPr lang="en-US" dirty="0" smtClean="0"/>
              <a:t> requirements</a:t>
            </a:r>
          </a:p>
          <a:p>
            <a:pPr lvl="1"/>
            <a:r>
              <a:rPr lang="en-US" dirty="0" smtClean="0">
                <a:solidFill>
                  <a:srgbClr val="0000FF"/>
                </a:solidFill>
              </a:rPr>
              <a:t>Organizing</a:t>
            </a:r>
            <a:r>
              <a:rPr lang="en-US" dirty="0" smtClean="0"/>
              <a:t> requirements into related subsets</a:t>
            </a:r>
          </a:p>
          <a:p>
            <a:r>
              <a:rPr lang="en-US" dirty="0" smtClean="0"/>
              <a:t>Analyzing requirement </a:t>
            </a:r>
            <a:r>
              <a:rPr lang="en-US" dirty="0" smtClean="0">
                <a:solidFill>
                  <a:srgbClr val="0000FF"/>
                </a:solidFill>
              </a:rPr>
              <a:t>feasibility</a:t>
            </a:r>
          </a:p>
          <a:p>
            <a:r>
              <a:rPr lang="en-US" dirty="0" smtClean="0"/>
              <a:t>Exploring </a:t>
            </a:r>
            <a:r>
              <a:rPr lang="en-US" dirty="0" smtClean="0">
                <a:solidFill>
                  <a:srgbClr val="0000FF"/>
                </a:solidFill>
              </a:rPr>
              <a:t>relationship</a:t>
            </a:r>
            <a:r>
              <a:rPr lang="en-US" dirty="0" smtClean="0"/>
              <a:t> between requirements</a:t>
            </a:r>
          </a:p>
          <a:p>
            <a:r>
              <a:rPr lang="en-US" dirty="0" smtClean="0">
                <a:solidFill>
                  <a:srgbClr val="0000FF"/>
                </a:solidFill>
              </a:rPr>
              <a:t>Prioritizing</a:t>
            </a:r>
            <a:r>
              <a:rPr lang="en-US" dirty="0" smtClean="0"/>
              <a:t> requirements according to the needs of users</a:t>
            </a:r>
            <a:endParaRPr lang="en-US" dirty="0"/>
          </a:p>
        </p:txBody>
      </p:sp>
      <p:sp>
        <p:nvSpPr>
          <p:cNvPr id="87044" name="Rectangle 4"/>
          <p:cNvSpPr>
            <a:spLocks noGrp="1" noChangeArrowheads="1"/>
          </p:cNvSpPr>
          <p:nvPr>
            <p:ph type="title"/>
          </p:nvPr>
        </p:nvSpPr>
        <p:spPr/>
        <p:txBody>
          <a:bodyPr>
            <a:normAutofit fontScale="90000"/>
          </a:bodyPr>
          <a:lstStyle/>
          <a:p>
            <a:r>
              <a:rPr lang="en-US" smtClean="0"/>
              <a:t>Requirement Modeling &amp; Analysis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7045">
                                            <p:txEl>
                                              <p:pRg st="0" end="0"/>
                                            </p:txEl>
                                          </p:spTgt>
                                        </p:tgtEl>
                                        <p:attrNameLst>
                                          <p:attrName>style.visibility</p:attrName>
                                        </p:attrNameLst>
                                      </p:cBhvr>
                                      <p:to>
                                        <p:strVal val="visible"/>
                                      </p:to>
                                    </p:set>
                                    <p:anim calcmode="lin" valueType="num">
                                      <p:cBhvr additive="base">
                                        <p:cTn id="7" dur="500" fill="hold"/>
                                        <p:tgtEl>
                                          <p:spTgt spid="870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704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par>
                                <p:cTn id="9" presetID="2" presetClass="entr" presetSubtype="2" fill="hold" grpId="0" nodeType="withEffect">
                                  <p:stCondLst>
                                    <p:cond delay="0"/>
                                  </p:stCondLst>
                                  <p:childTnLst>
                                    <p:set>
                                      <p:cBhvr>
                                        <p:cTn id="10" dur="1" fill="hold">
                                          <p:stCondLst>
                                            <p:cond delay="0"/>
                                          </p:stCondLst>
                                        </p:cTn>
                                        <p:tgtEl>
                                          <p:spTgt spid="87045">
                                            <p:txEl>
                                              <p:pRg st="1" end="1"/>
                                            </p:txEl>
                                          </p:spTgt>
                                        </p:tgtEl>
                                        <p:attrNameLst>
                                          <p:attrName>style.visibility</p:attrName>
                                        </p:attrNameLst>
                                      </p:cBhvr>
                                      <p:to>
                                        <p:strVal val="visible"/>
                                      </p:to>
                                    </p:set>
                                    <p:anim calcmode="lin" valueType="num">
                                      <p:cBhvr additive="base">
                                        <p:cTn id="11" dur="500" fill="hold"/>
                                        <p:tgtEl>
                                          <p:spTgt spid="8704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8704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carbrake.wav"/>
                                        </p:tgtEl>
                                      </p:cMediaNode>
                                    </p:audio>
                                  </p:sub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87045">
                                            <p:txEl>
                                              <p:pRg st="2" end="2"/>
                                            </p:txEl>
                                          </p:spTgt>
                                        </p:tgtEl>
                                        <p:attrNameLst>
                                          <p:attrName>style.visibility</p:attrName>
                                        </p:attrNameLst>
                                      </p:cBhvr>
                                      <p:to>
                                        <p:strVal val="visible"/>
                                      </p:to>
                                    </p:set>
                                    <p:anim calcmode="lin" valueType="num">
                                      <p:cBhvr additive="base">
                                        <p:cTn id="17" dur="500" fill="hold"/>
                                        <p:tgtEl>
                                          <p:spTgt spid="87045">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8704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carbrake.wav"/>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87045">
                                            <p:txEl>
                                              <p:pRg st="3" end="3"/>
                                            </p:txEl>
                                          </p:spTgt>
                                        </p:tgtEl>
                                        <p:attrNameLst>
                                          <p:attrName>style.visibility</p:attrName>
                                        </p:attrNameLst>
                                      </p:cBhvr>
                                      <p:to>
                                        <p:strVal val="visible"/>
                                      </p:to>
                                    </p:set>
                                    <p:anim calcmode="lin" valueType="num">
                                      <p:cBhvr additive="base">
                                        <p:cTn id="23" dur="500" fill="hold"/>
                                        <p:tgtEl>
                                          <p:spTgt spid="87045">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8704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carbrake.wav"/>
                                        </p:tgtEl>
                                      </p:cMediaNode>
                                    </p:audio>
                                  </p:sub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87045">
                                            <p:txEl>
                                              <p:pRg st="4" end="4"/>
                                            </p:txEl>
                                          </p:spTgt>
                                        </p:tgtEl>
                                        <p:attrNameLst>
                                          <p:attrName>style.visibility</p:attrName>
                                        </p:attrNameLst>
                                      </p:cBhvr>
                                      <p:to>
                                        <p:strVal val="visible"/>
                                      </p:to>
                                    </p:set>
                                    <p:anim calcmode="lin" valueType="num">
                                      <p:cBhvr additive="base">
                                        <p:cTn id="29" dur="500" fill="hold"/>
                                        <p:tgtEl>
                                          <p:spTgt spid="87045">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8704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2" name="carbrake.wav"/>
                                        </p:tgtEl>
                                      </p:cMediaNode>
                                    </p:audio>
                                  </p:subTnLst>
                                </p:cTn>
                              </p:par>
                              <p:par>
                                <p:cTn id="31" presetID="2" presetClass="entr" presetSubtype="2" fill="hold" grpId="0" nodeType="withEffect">
                                  <p:stCondLst>
                                    <p:cond delay="0"/>
                                  </p:stCondLst>
                                  <p:childTnLst>
                                    <p:set>
                                      <p:cBhvr>
                                        <p:cTn id="32" dur="1" fill="hold">
                                          <p:stCondLst>
                                            <p:cond delay="0"/>
                                          </p:stCondLst>
                                        </p:cTn>
                                        <p:tgtEl>
                                          <p:spTgt spid="87045">
                                            <p:txEl>
                                              <p:pRg st="5" end="5"/>
                                            </p:txEl>
                                          </p:spTgt>
                                        </p:tgtEl>
                                        <p:attrNameLst>
                                          <p:attrName>style.visibility</p:attrName>
                                        </p:attrNameLst>
                                      </p:cBhvr>
                                      <p:to>
                                        <p:strVal val="visible"/>
                                      </p:to>
                                    </p:set>
                                    <p:anim calcmode="lin" valueType="num">
                                      <p:cBhvr additive="base">
                                        <p:cTn id="33" dur="500" fill="hold"/>
                                        <p:tgtEl>
                                          <p:spTgt spid="87045">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8704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2" name="carbrake.wav"/>
                                        </p:tgtEl>
                                      </p:cMediaNode>
                                    </p:audio>
                                  </p:subTnLst>
                                </p:cTn>
                              </p:par>
                              <p:par>
                                <p:cTn id="35" presetID="2" presetClass="entr" presetSubtype="2" fill="hold" grpId="0" nodeType="withEffect">
                                  <p:stCondLst>
                                    <p:cond delay="0"/>
                                  </p:stCondLst>
                                  <p:childTnLst>
                                    <p:set>
                                      <p:cBhvr>
                                        <p:cTn id="36" dur="1" fill="hold">
                                          <p:stCondLst>
                                            <p:cond delay="0"/>
                                          </p:stCondLst>
                                        </p:cTn>
                                        <p:tgtEl>
                                          <p:spTgt spid="87045">
                                            <p:txEl>
                                              <p:pRg st="6" end="6"/>
                                            </p:txEl>
                                          </p:spTgt>
                                        </p:tgtEl>
                                        <p:attrNameLst>
                                          <p:attrName>style.visibility</p:attrName>
                                        </p:attrNameLst>
                                      </p:cBhvr>
                                      <p:to>
                                        <p:strVal val="visible"/>
                                      </p:to>
                                    </p:set>
                                    <p:anim calcmode="lin" valueType="num">
                                      <p:cBhvr additive="base">
                                        <p:cTn id="37" dur="500" fill="hold"/>
                                        <p:tgtEl>
                                          <p:spTgt spid="87045">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7045">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carbrake.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87045">
                                            <p:txEl>
                                              <p:pRg st="7" end="7"/>
                                            </p:txEl>
                                          </p:spTgt>
                                        </p:tgtEl>
                                        <p:attrNameLst>
                                          <p:attrName>style.visibility</p:attrName>
                                        </p:attrNameLst>
                                      </p:cBhvr>
                                      <p:to>
                                        <p:strVal val="visible"/>
                                      </p:to>
                                    </p:set>
                                    <p:anim calcmode="lin" valueType="num">
                                      <p:cBhvr additive="base">
                                        <p:cTn id="43" dur="500" fill="hold"/>
                                        <p:tgtEl>
                                          <p:spTgt spid="87045">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87045">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2" name="carbrake.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87045">
                                            <p:txEl>
                                              <p:pRg st="8" end="8"/>
                                            </p:txEl>
                                          </p:spTgt>
                                        </p:tgtEl>
                                        <p:attrNameLst>
                                          <p:attrName>style.visibility</p:attrName>
                                        </p:attrNameLst>
                                      </p:cBhvr>
                                      <p:to>
                                        <p:strVal val="visible"/>
                                      </p:to>
                                    </p:set>
                                    <p:anim calcmode="lin" valueType="num">
                                      <p:cBhvr additive="base">
                                        <p:cTn id="49" dur="500" fill="hold"/>
                                        <p:tgtEl>
                                          <p:spTgt spid="87045">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87045">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2" name="carbrake.wav"/>
                                        </p:tgtEl>
                                      </p:cMediaNode>
                                    </p:audio>
                                  </p:sub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87045">
                                            <p:txEl>
                                              <p:pRg st="9" end="9"/>
                                            </p:txEl>
                                          </p:spTgt>
                                        </p:tgtEl>
                                        <p:attrNameLst>
                                          <p:attrName>style.visibility</p:attrName>
                                        </p:attrNameLst>
                                      </p:cBhvr>
                                      <p:to>
                                        <p:strVal val="visible"/>
                                      </p:to>
                                    </p:set>
                                    <p:anim calcmode="lin" valueType="num">
                                      <p:cBhvr additive="base">
                                        <p:cTn id="55" dur="500" fill="hold"/>
                                        <p:tgtEl>
                                          <p:spTgt spid="87045">
                                            <p:txEl>
                                              <p:pRg st="9" end="9"/>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87045">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en-US" dirty="0">
                <a:solidFill>
                  <a:srgbClr val="0070C0"/>
                </a:solidFill>
              </a:rPr>
              <a:t>Hard goal model</a:t>
            </a:r>
          </a:p>
        </p:txBody>
      </p:sp>
      <p:grpSp>
        <p:nvGrpSpPr>
          <p:cNvPr id="2" name="Group 3"/>
          <p:cNvGrpSpPr>
            <a:grpSpLocks/>
          </p:cNvGrpSpPr>
          <p:nvPr/>
        </p:nvGrpSpPr>
        <p:grpSpPr bwMode="auto">
          <a:xfrm>
            <a:off x="1676400" y="1676400"/>
            <a:ext cx="6096000" cy="4724400"/>
            <a:chOff x="1056" y="1056"/>
            <a:chExt cx="3840" cy="2976"/>
          </a:xfrm>
        </p:grpSpPr>
        <p:sp>
          <p:nvSpPr>
            <p:cNvPr id="189444" name="AutoShape 4"/>
            <p:cNvSpPr>
              <a:spLocks noChangeArrowheads="1"/>
            </p:cNvSpPr>
            <p:nvPr/>
          </p:nvSpPr>
          <p:spPr bwMode="auto">
            <a:xfrm>
              <a:off x="2160" y="1056"/>
              <a:ext cx="768" cy="480"/>
            </a:xfrm>
            <a:prstGeom prst="roundRect">
              <a:avLst>
                <a:gd name="adj" fmla="val 16667"/>
              </a:avLst>
            </a:prstGeom>
            <a:solidFill>
              <a:srgbClr val="0099FF"/>
            </a:solidFill>
            <a:ln w="9525">
              <a:solidFill>
                <a:schemeClr val="tx1"/>
              </a:solidFill>
              <a:round/>
              <a:headEnd/>
              <a:tailEnd/>
            </a:ln>
            <a:effectLst/>
          </p:spPr>
          <p:txBody>
            <a:bodyPr wrap="none" anchor="ctr"/>
            <a:lstStyle/>
            <a:p>
              <a:pPr algn="ctr"/>
              <a:r>
                <a:rPr lang="en-US" sz="1600" b="1">
                  <a:solidFill>
                    <a:schemeClr val="bg1"/>
                  </a:solidFill>
                  <a:latin typeface="Arial Narrow" pitchFamily="34" charset="0"/>
                </a:rPr>
                <a:t>Buy a</a:t>
              </a:r>
            </a:p>
            <a:p>
              <a:pPr algn="ctr"/>
              <a:r>
                <a:rPr lang="en-US" sz="1600" b="1">
                  <a:solidFill>
                    <a:schemeClr val="bg1"/>
                  </a:solidFill>
                  <a:latin typeface="Arial Narrow" pitchFamily="34" charset="0"/>
                </a:rPr>
                <a:t>Computer</a:t>
              </a:r>
            </a:p>
          </p:txBody>
        </p:sp>
        <p:sp>
          <p:nvSpPr>
            <p:cNvPr id="189445" name="AutoShape 5"/>
            <p:cNvSpPr>
              <a:spLocks noChangeArrowheads="1"/>
            </p:cNvSpPr>
            <p:nvPr/>
          </p:nvSpPr>
          <p:spPr bwMode="auto">
            <a:xfrm>
              <a:off x="1056" y="2016"/>
              <a:ext cx="624" cy="528"/>
            </a:xfrm>
            <a:prstGeom prst="hexagon">
              <a:avLst>
                <a:gd name="adj" fmla="val 29545"/>
                <a:gd name="vf" fmla="val 115470"/>
              </a:avLst>
            </a:prstGeom>
            <a:solidFill>
              <a:srgbClr val="0099FF"/>
            </a:solidFill>
            <a:ln w="9525">
              <a:solidFill>
                <a:schemeClr val="tx1"/>
              </a:solidFill>
              <a:miter lim="800000"/>
              <a:headEnd/>
              <a:tailEnd/>
            </a:ln>
            <a:effectLst/>
          </p:spPr>
          <p:txBody>
            <a:bodyPr wrap="none" anchor="ctr"/>
            <a:lstStyle/>
            <a:p>
              <a:pPr algn="ctr"/>
              <a:r>
                <a:rPr lang="en-US" sz="1600" b="1">
                  <a:solidFill>
                    <a:schemeClr val="bg1"/>
                  </a:solidFill>
                  <a:latin typeface="Arial Narrow" pitchFamily="34" charset="0"/>
                </a:rPr>
                <a:t>Write</a:t>
              </a:r>
            </a:p>
            <a:p>
              <a:pPr algn="ctr"/>
              <a:r>
                <a:rPr lang="en-US" sz="1600" b="1">
                  <a:solidFill>
                    <a:schemeClr val="bg1"/>
                  </a:solidFill>
                  <a:latin typeface="Arial Narrow" pitchFamily="34" charset="0"/>
                </a:rPr>
                <a:t>Computer</a:t>
              </a:r>
            </a:p>
            <a:p>
              <a:pPr algn="ctr"/>
              <a:r>
                <a:rPr lang="en-US" sz="1600" b="1">
                  <a:solidFill>
                    <a:schemeClr val="bg1"/>
                  </a:solidFill>
                  <a:latin typeface="Arial Narrow" pitchFamily="34" charset="0"/>
                </a:rPr>
                <a:t>Specs</a:t>
              </a:r>
            </a:p>
          </p:txBody>
        </p:sp>
        <p:sp>
          <p:nvSpPr>
            <p:cNvPr id="189446" name="AutoShape 6"/>
            <p:cNvSpPr>
              <a:spLocks noChangeArrowheads="1"/>
            </p:cNvSpPr>
            <p:nvPr/>
          </p:nvSpPr>
          <p:spPr bwMode="auto">
            <a:xfrm>
              <a:off x="2208" y="2016"/>
              <a:ext cx="624" cy="528"/>
            </a:xfrm>
            <a:prstGeom prst="hexagon">
              <a:avLst>
                <a:gd name="adj" fmla="val 29545"/>
                <a:gd name="vf" fmla="val 115470"/>
              </a:avLst>
            </a:prstGeom>
            <a:solidFill>
              <a:srgbClr val="0099FF"/>
            </a:solidFill>
            <a:ln w="9525">
              <a:solidFill>
                <a:schemeClr val="tx1"/>
              </a:solidFill>
              <a:miter lim="800000"/>
              <a:headEnd/>
              <a:tailEnd/>
            </a:ln>
            <a:effectLst/>
          </p:spPr>
          <p:txBody>
            <a:bodyPr wrap="none" anchor="ctr"/>
            <a:lstStyle/>
            <a:p>
              <a:pPr algn="ctr"/>
              <a:r>
                <a:rPr lang="en-US" sz="1600" b="1">
                  <a:solidFill>
                    <a:schemeClr val="bg1"/>
                  </a:solidFill>
                  <a:latin typeface="Arial Narrow" pitchFamily="34" charset="0"/>
                </a:rPr>
                <a:t>Organize</a:t>
              </a:r>
            </a:p>
            <a:p>
              <a:pPr algn="ctr"/>
              <a:r>
                <a:rPr lang="en-US" sz="1600" b="1">
                  <a:solidFill>
                    <a:schemeClr val="bg1"/>
                  </a:solidFill>
                  <a:latin typeface="Arial Narrow" pitchFamily="34" charset="0"/>
                </a:rPr>
                <a:t>A tender</a:t>
              </a:r>
            </a:p>
          </p:txBody>
        </p:sp>
        <p:sp>
          <p:nvSpPr>
            <p:cNvPr id="189447" name="AutoShape 7"/>
            <p:cNvSpPr>
              <a:spLocks noChangeArrowheads="1"/>
            </p:cNvSpPr>
            <p:nvPr/>
          </p:nvSpPr>
          <p:spPr bwMode="auto">
            <a:xfrm>
              <a:off x="1632" y="2832"/>
              <a:ext cx="624" cy="528"/>
            </a:xfrm>
            <a:prstGeom prst="hexagon">
              <a:avLst>
                <a:gd name="adj" fmla="val 29545"/>
                <a:gd name="vf" fmla="val 115470"/>
              </a:avLst>
            </a:prstGeom>
            <a:solidFill>
              <a:srgbClr val="0099FF"/>
            </a:solidFill>
            <a:ln w="9525">
              <a:solidFill>
                <a:schemeClr val="tx1"/>
              </a:solidFill>
              <a:miter lim="800000"/>
              <a:headEnd/>
              <a:tailEnd/>
            </a:ln>
            <a:effectLst/>
          </p:spPr>
          <p:txBody>
            <a:bodyPr wrap="none" anchor="ctr"/>
            <a:lstStyle/>
            <a:p>
              <a:pPr algn="ctr"/>
              <a:r>
                <a:rPr lang="en-US" sz="1600" b="1">
                  <a:solidFill>
                    <a:schemeClr val="bg1"/>
                  </a:solidFill>
                  <a:latin typeface="Arial Narrow" pitchFamily="34" charset="0"/>
                </a:rPr>
                <a:t>Inform</a:t>
              </a:r>
            </a:p>
            <a:p>
              <a:pPr algn="ctr"/>
              <a:r>
                <a:rPr lang="en-US" sz="1600" b="1">
                  <a:solidFill>
                    <a:schemeClr val="bg1"/>
                  </a:solidFill>
                  <a:latin typeface="Arial Narrow" pitchFamily="34" charset="0"/>
                </a:rPr>
                <a:t>bidders</a:t>
              </a:r>
            </a:p>
          </p:txBody>
        </p:sp>
        <p:sp>
          <p:nvSpPr>
            <p:cNvPr id="189448" name="AutoShape 8"/>
            <p:cNvSpPr>
              <a:spLocks noChangeArrowheads="1"/>
            </p:cNvSpPr>
            <p:nvPr/>
          </p:nvSpPr>
          <p:spPr bwMode="auto">
            <a:xfrm>
              <a:off x="2880" y="2832"/>
              <a:ext cx="624" cy="528"/>
            </a:xfrm>
            <a:prstGeom prst="hexagon">
              <a:avLst>
                <a:gd name="adj" fmla="val 29545"/>
                <a:gd name="vf" fmla="val 115470"/>
              </a:avLst>
            </a:prstGeom>
            <a:solidFill>
              <a:srgbClr val="0099FF"/>
            </a:solidFill>
            <a:ln w="9525">
              <a:solidFill>
                <a:schemeClr val="tx1"/>
              </a:solidFill>
              <a:miter lim="800000"/>
              <a:headEnd/>
              <a:tailEnd/>
            </a:ln>
            <a:effectLst/>
          </p:spPr>
          <p:txBody>
            <a:bodyPr wrap="none" anchor="ctr"/>
            <a:lstStyle/>
            <a:p>
              <a:pPr algn="ctr"/>
              <a:r>
                <a:rPr lang="en-US" sz="1600" b="1">
                  <a:solidFill>
                    <a:schemeClr val="bg1"/>
                  </a:solidFill>
                  <a:latin typeface="Arial Narrow" pitchFamily="34" charset="0"/>
                </a:rPr>
                <a:t>Select</a:t>
              </a:r>
            </a:p>
            <a:p>
              <a:pPr algn="ctr"/>
              <a:r>
                <a:rPr lang="en-US" sz="1600" b="1">
                  <a:solidFill>
                    <a:schemeClr val="bg1"/>
                  </a:solidFill>
                  <a:latin typeface="Arial Narrow" pitchFamily="34" charset="0"/>
                </a:rPr>
                <a:t>winner</a:t>
              </a:r>
            </a:p>
          </p:txBody>
        </p:sp>
        <p:sp>
          <p:nvSpPr>
            <p:cNvPr id="189449" name="AutoShape 9"/>
            <p:cNvSpPr>
              <a:spLocks noChangeArrowheads="1"/>
            </p:cNvSpPr>
            <p:nvPr/>
          </p:nvSpPr>
          <p:spPr bwMode="auto">
            <a:xfrm>
              <a:off x="3504" y="1824"/>
              <a:ext cx="768" cy="480"/>
            </a:xfrm>
            <a:prstGeom prst="roundRect">
              <a:avLst>
                <a:gd name="adj" fmla="val 16667"/>
              </a:avLst>
            </a:prstGeom>
            <a:solidFill>
              <a:srgbClr val="0099FF"/>
            </a:solidFill>
            <a:ln w="9525">
              <a:solidFill>
                <a:schemeClr val="tx1"/>
              </a:solidFill>
              <a:round/>
              <a:headEnd/>
              <a:tailEnd/>
            </a:ln>
            <a:effectLst/>
          </p:spPr>
          <p:txBody>
            <a:bodyPr wrap="none" anchor="ctr"/>
            <a:lstStyle/>
            <a:p>
              <a:pPr algn="ctr"/>
              <a:r>
                <a:rPr lang="en-US" sz="1600" b="1">
                  <a:solidFill>
                    <a:schemeClr val="bg1"/>
                  </a:solidFill>
                  <a:latin typeface="Arial Narrow" pitchFamily="34" charset="0"/>
                </a:rPr>
                <a:t>Buy from</a:t>
              </a:r>
            </a:p>
            <a:p>
              <a:pPr algn="ctr"/>
              <a:r>
                <a:rPr lang="en-US" sz="1600" b="1">
                  <a:solidFill>
                    <a:schemeClr val="bg1"/>
                  </a:solidFill>
                  <a:latin typeface="Arial Narrow" pitchFamily="34" charset="0"/>
                </a:rPr>
                <a:t>Approved</a:t>
              </a:r>
            </a:p>
            <a:p>
              <a:pPr algn="ctr"/>
              <a:r>
                <a:rPr lang="en-US" sz="1600" b="1">
                  <a:solidFill>
                    <a:schemeClr val="bg1"/>
                  </a:solidFill>
                  <a:latin typeface="Arial Narrow" pitchFamily="34" charset="0"/>
                </a:rPr>
                <a:t>provider</a:t>
              </a:r>
            </a:p>
          </p:txBody>
        </p:sp>
        <p:sp>
          <p:nvSpPr>
            <p:cNvPr id="189450" name="AutoShape 10"/>
            <p:cNvSpPr>
              <a:spLocks noChangeArrowheads="1"/>
            </p:cNvSpPr>
            <p:nvPr/>
          </p:nvSpPr>
          <p:spPr bwMode="auto">
            <a:xfrm>
              <a:off x="2880" y="3600"/>
              <a:ext cx="720" cy="432"/>
            </a:xfrm>
            <a:prstGeom prst="flowChartDocument">
              <a:avLst/>
            </a:prstGeom>
            <a:solidFill>
              <a:srgbClr val="0099FF"/>
            </a:solidFill>
            <a:ln w="9525">
              <a:solidFill>
                <a:schemeClr val="tx1"/>
              </a:solidFill>
              <a:miter lim="800000"/>
              <a:headEnd/>
              <a:tailEnd/>
            </a:ln>
            <a:effectLst/>
          </p:spPr>
          <p:txBody>
            <a:bodyPr wrap="none" anchor="ctr"/>
            <a:lstStyle/>
            <a:p>
              <a:pPr algn="ctr"/>
              <a:r>
                <a:rPr lang="en-US" sz="1600" b="1">
                  <a:solidFill>
                    <a:schemeClr val="bg1"/>
                  </a:solidFill>
                  <a:latin typeface="Arial Narrow" pitchFamily="34" charset="0"/>
                </a:rPr>
                <a:t>bids</a:t>
              </a:r>
            </a:p>
          </p:txBody>
        </p:sp>
        <p:sp>
          <p:nvSpPr>
            <p:cNvPr id="189451" name="AutoShape 11"/>
            <p:cNvSpPr>
              <a:spLocks noChangeArrowheads="1"/>
            </p:cNvSpPr>
            <p:nvPr/>
          </p:nvSpPr>
          <p:spPr bwMode="auto">
            <a:xfrm>
              <a:off x="4176" y="3408"/>
              <a:ext cx="720" cy="432"/>
            </a:xfrm>
            <a:prstGeom prst="flowChartDocument">
              <a:avLst/>
            </a:prstGeom>
            <a:solidFill>
              <a:srgbClr val="0099FF"/>
            </a:solidFill>
            <a:ln w="9525">
              <a:solidFill>
                <a:schemeClr val="tx1"/>
              </a:solidFill>
              <a:miter lim="800000"/>
              <a:headEnd/>
              <a:tailEnd/>
            </a:ln>
            <a:effectLst/>
          </p:spPr>
          <p:txBody>
            <a:bodyPr wrap="none" anchor="ctr"/>
            <a:lstStyle/>
            <a:p>
              <a:pPr algn="ctr"/>
              <a:r>
                <a:rPr lang="en-US" sz="1600" b="1">
                  <a:solidFill>
                    <a:schemeClr val="bg1"/>
                  </a:solidFill>
                  <a:latin typeface="Arial Narrow" pitchFamily="34" charset="0"/>
                </a:rPr>
                <a:t>Approved</a:t>
              </a:r>
            </a:p>
            <a:p>
              <a:pPr algn="ctr"/>
              <a:r>
                <a:rPr lang="en-US" sz="1600" b="1">
                  <a:solidFill>
                    <a:schemeClr val="bg1"/>
                  </a:solidFill>
                  <a:latin typeface="Arial Narrow" pitchFamily="34" charset="0"/>
                </a:rPr>
                <a:t>providers</a:t>
              </a:r>
            </a:p>
          </p:txBody>
        </p:sp>
        <p:cxnSp>
          <p:nvCxnSpPr>
            <p:cNvPr id="189452" name="AutoShape 12"/>
            <p:cNvCxnSpPr>
              <a:cxnSpLocks noChangeShapeType="1"/>
              <a:stCxn id="189444" idx="2"/>
              <a:endCxn id="189449" idx="1"/>
            </p:cNvCxnSpPr>
            <p:nvPr/>
          </p:nvCxnSpPr>
          <p:spPr bwMode="auto">
            <a:xfrm>
              <a:off x="2544" y="1536"/>
              <a:ext cx="960" cy="528"/>
            </a:xfrm>
            <a:prstGeom prst="straightConnector1">
              <a:avLst/>
            </a:prstGeom>
            <a:noFill/>
            <a:ln w="9525">
              <a:solidFill>
                <a:schemeClr val="bg1"/>
              </a:solidFill>
              <a:prstDash val="dashDot"/>
              <a:round/>
              <a:headEnd/>
              <a:tailEnd type="triangle" w="med" len="med"/>
            </a:ln>
            <a:effectLst/>
          </p:spPr>
        </p:cxnSp>
        <p:cxnSp>
          <p:nvCxnSpPr>
            <p:cNvPr id="189453" name="AutoShape 13"/>
            <p:cNvCxnSpPr>
              <a:cxnSpLocks noChangeShapeType="1"/>
              <a:stCxn id="189444" idx="2"/>
              <a:endCxn id="189446" idx="0"/>
            </p:cNvCxnSpPr>
            <p:nvPr/>
          </p:nvCxnSpPr>
          <p:spPr bwMode="auto">
            <a:xfrm flipH="1">
              <a:off x="2520" y="1536"/>
              <a:ext cx="24" cy="480"/>
            </a:xfrm>
            <a:prstGeom prst="straightConnector1">
              <a:avLst/>
            </a:prstGeom>
            <a:noFill/>
            <a:ln w="9525">
              <a:solidFill>
                <a:schemeClr val="bg1"/>
              </a:solidFill>
              <a:prstDash val="dashDot"/>
              <a:round/>
              <a:headEnd/>
              <a:tailEnd type="triangle" w="med" len="med"/>
            </a:ln>
            <a:effectLst/>
          </p:spPr>
        </p:cxnSp>
        <p:cxnSp>
          <p:nvCxnSpPr>
            <p:cNvPr id="189454" name="AutoShape 14"/>
            <p:cNvCxnSpPr>
              <a:cxnSpLocks noChangeShapeType="1"/>
              <a:stCxn id="189444" idx="2"/>
              <a:endCxn id="189445" idx="0"/>
            </p:cNvCxnSpPr>
            <p:nvPr/>
          </p:nvCxnSpPr>
          <p:spPr bwMode="auto">
            <a:xfrm flipH="1">
              <a:off x="1368" y="1536"/>
              <a:ext cx="1176" cy="480"/>
            </a:xfrm>
            <a:prstGeom prst="straightConnector1">
              <a:avLst/>
            </a:prstGeom>
            <a:noFill/>
            <a:ln w="9525">
              <a:solidFill>
                <a:schemeClr val="bg1"/>
              </a:solidFill>
              <a:round/>
              <a:headEnd/>
              <a:tailEnd type="triangle" w="med" len="med"/>
            </a:ln>
            <a:effectLst/>
          </p:spPr>
        </p:cxnSp>
        <p:cxnSp>
          <p:nvCxnSpPr>
            <p:cNvPr id="189455" name="AutoShape 15"/>
            <p:cNvCxnSpPr>
              <a:cxnSpLocks noChangeShapeType="1"/>
              <a:stCxn id="189446" idx="1"/>
              <a:endCxn id="189447" idx="0"/>
            </p:cNvCxnSpPr>
            <p:nvPr/>
          </p:nvCxnSpPr>
          <p:spPr bwMode="auto">
            <a:xfrm flipH="1">
              <a:off x="1944" y="2280"/>
              <a:ext cx="264" cy="552"/>
            </a:xfrm>
            <a:prstGeom prst="straightConnector1">
              <a:avLst/>
            </a:prstGeom>
            <a:noFill/>
            <a:ln w="9525">
              <a:solidFill>
                <a:schemeClr val="bg1"/>
              </a:solidFill>
              <a:round/>
              <a:headEnd/>
              <a:tailEnd type="triangle" w="med" len="med"/>
            </a:ln>
            <a:effectLst/>
          </p:spPr>
        </p:cxnSp>
        <p:cxnSp>
          <p:nvCxnSpPr>
            <p:cNvPr id="189456" name="AutoShape 16"/>
            <p:cNvCxnSpPr>
              <a:cxnSpLocks noChangeShapeType="1"/>
              <a:stCxn id="189446" idx="3"/>
              <a:endCxn id="189448" idx="0"/>
            </p:cNvCxnSpPr>
            <p:nvPr/>
          </p:nvCxnSpPr>
          <p:spPr bwMode="auto">
            <a:xfrm>
              <a:off x="2832" y="2280"/>
              <a:ext cx="360" cy="552"/>
            </a:xfrm>
            <a:prstGeom prst="straightConnector1">
              <a:avLst/>
            </a:prstGeom>
            <a:noFill/>
            <a:ln w="9525">
              <a:solidFill>
                <a:schemeClr val="bg1"/>
              </a:solidFill>
              <a:round/>
              <a:headEnd/>
              <a:tailEnd type="triangle" w="med" len="med"/>
            </a:ln>
            <a:effectLst/>
          </p:spPr>
        </p:cxnSp>
        <p:cxnSp>
          <p:nvCxnSpPr>
            <p:cNvPr id="189457" name="AutoShape 17"/>
            <p:cNvCxnSpPr>
              <a:cxnSpLocks noChangeShapeType="1"/>
              <a:stCxn id="189448" idx="2"/>
              <a:endCxn id="189450" idx="0"/>
            </p:cNvCxnSpPr>
            <p:nvPr/>
          </p:nvCxnSpPr>
          <p:spPr bwMode="auto">
            <a:xfrm>
              <a:off x="3192" y="3360"/>
              <a:ext cx="48" cy="240"/>
            </a:xfrm>
            <a:prstGeom prst="straightConnector1">
              <a:avLst/>
            </a:prstGeom>
            <a:noFill/>
            <a:ln w="9525">
              <a:solidFill>
                <a:schemeClr val="bg1"/>
              </a:solidFill>
              <a:round/>
              <a:headEnd/>
              <a:tailEnd type="triangle" w="med" len="med"/>
            </a:ln>
            <a:effectLst/>
          </p:spPr>
        </p:cxnSp>
        <p:cxnSp>
          <p:nvCxnSpPr>
            <p:cNvPr id="189458" name="AutoShape 18"/>
            <p:cNvCxnSpPr>
              <a:cxnSpLocks noChangeShapeType="1"/>
              <a:stCxn id="189449" idx="2"/>
              <a:endCxn id="189459" idx="0"/>
            </p:cNvCxnSpPr>
            <p:nvPr/>
          </p:nvCxnSpPr>
          <p:spPr bwMode="auto">
            <a:xfrm>
              <a:off x="3888" y="2304"/>
              <a:ext cx="456" cy="288"/>
            </a:xfrm>
            <a:prstGeom prst="straightConnector1">
              <a:avLst/>
            </a:prstGeom>
            <a:noFill/>
            <a:ln w="9525">
              <a:solidFill>
                <a:schemeClr val="bg1"/>
              </a:solidFill>
              <a:round/>
              <a:headEnd/>
              <a:tailEnd type="triangle" w="med" len="med"/>
            </a:ln>
            <a:effectLst/>
          </p:spPr>
        </p:cxnSp>
        <p:sp>
          <p:nvSpPr>
            <p:cNvPr id="189459" name="AutoShape 19"/>
            <p:cNvSpPr>
              <a:spLocks noChangeArrowheads="1"/>
            </p:cNvSpPr>
            <p:nvPr/>
          </p:nvSpPr>
          <p:spPr bwMode="auto">
            <a:xfrm>
              <a:off x="4032" y="2592"/>
              <a:ext cx="624" cy="528"/>
            </a:xfrm>
            <a:prstGeom prst="hexagon">
              <a:avLst>
                <a:gd name="adj" fmla="val 29545"/>
                <a:gd name="vf" fmla="val 115470"/>
              </a:avLst>
            </a:prstGeom>
            <a:solidFill>
              <a:srgbClr val="0099FF"/>
            </a:solidFill>
            <a:ln w="9525">
              <a:solidFill>
                <a:schemeClr val="tx1"/>
              </a:solidFill>
              <a:miter lim="800000"/>
              <a:headEnd/>
              <a:tailEnd/>
            </a:ln>
            <a:effectLst/>
          </p:spPr>
          <p:txBody>
            <a:bodyPr wrap="none" anchor="ctr"/>
            <a:lstStyle/>
            <a:p>
              <a:pPr algn="ctr"/>
              <a:r>
                <a:rPr lang="en-US" sz="1600" b="1">
                  <a:solidFill>
                    <a:schemeClr val="bg1"/>
                  </a:solidFill>
                  <a:latin typeface="Arial Narrow" pitchFamily="34" charset="0"/>
                </a:rPr>
                <a:t>Select</a:t>
              </a:r>
            </a:p>
            <a:p>
              <a:pPr algn="ctr"/>
              <a:r>
                <a:rPr lang="en-US" sz="1600" b="1">
                  <a:solidFill>
                    <a:schemeClr val="bg1"/>
                  </a:solidFill>
                  <a:latin typeface="Arial Narrow" pitchFamily="34" charset="0"/>
                </a:rPr>
                <a:t>Provider</a:t>
              </a:r>
            </a:p>
          </p:txBody>
        </p:sp>
        <p:cxnSp>
          <p:nvCxnSpPr>
            <p:cNvPr id="189460" name="AutoShape 20"/>
            <p:cNvCxnSpPr>
              <a:cxnSpLocks noChangeShapeType="1"/>
              <a:stCxn id="189459" idx="2"/>
              <a:endCxn id="189451" idx="0"/>
            </p:cNvCxnSpPr>
            <p:nvPr/>
          </p:nvCxnSpPr>
          <p:spPr bwMode="auto">
            <a:xfrm>
              <a:off x="4344" y="3120"/>
              <a:ext cx="192" cy="288"/>
            </a:xfrm>
            <a:prstGeom prst="straightConnector1">
              <a:avLst/>
            </a:prstGeom>
            <a:noFill/>
            <a:ln w="9525">
              <a:solidFill>
                <a:schemeClr val="bg1"/>
              </a:solidFill>
              <a:round/>
              <a:headEnd/>
              <a:tailEnd type="triangle" w="med" len="med"/>
            </a:ln>
            <a:effectLst/>
          </p:spPr>
        </p:cxn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noFill/>
          <a:ln/>
        </p:spPr>
        <p:txBody>
          <a:bodyPr lIns="90488" tIns="44450" rIns="90488" bIns="44450"/>
          <a:lstStyle/>
          <a:p>
            <a:r>
              <a:rPr lang="en-GB" sz="3600"/>
              <a:t>SSM – overview (seven stage model)</a:t>
            </a:r>
          </a:p>
        </p:txBody>
      </p:sp>
      <p:grpSp>
        <p:nvGrpSpPr>
          <p:cNvPr id="2" name="Group 3"/>
          <p:cNvGrpSpPr>
            <a:grpSpLocks/>
          </p:cNvGrpSpPr>
          <p:nvPr/>
        </p:nvGrpSpPr>
        <p:grpSpPr bwMode="auto">
          <a:xfrm>
            <a:off x="838200" y="1295400"/>
            <a:ext cx="7391400" cy="4254500"/>
            <a:chOff x="528" y="1086"/>
            <a:chExt cx="4656" cy="2680"/>
          </a:xfrm>
        </p:grpSpPr>
        <p:sp>
          <p:nvSpPr>
            <p:cNvPr id="108548" name="Rectangle 4"/>
            <p:cNvSpPr>
              <a:spLocks noChangeArrowheads="1"/>
            </p:cNvSpPr>
            <p:nvPr/>
          </p:nvSpPr>
          <p:spPr bwMode="auto">
            <a:xfrm>
              <a:off x="1017" y="1121"/>
              <a:ext cx="695" cy="460"/>
            </a:xfrm>
            <a:prstGeom prst="rect">
              <a:avLst/>
            </a:prstGeom>
            <a:noFill/>
            <a:ln w="25400">
              <a:noFill/>
              <a:miter lim="800000"/>
              <a:headEnd/>
              <a:tailEnd/>
            </a:ln>
            <a:effectLst/>
          </p:spPr>
          <p:txBody>
            <a:bodyPr wrap="none" lIns="90488" tIns="44450" rIns="90488" bIns="44450"/>
            <a:lstStyle/>
            <a:p>
              <a:pPr algn="ctr" eaLnBrk="0" hangingPunct="0"/>
              <a:r>
                <a:rPr lang="en-GB" sz="1600"/>
                <a:t>situation</a:t>
              </a:r>
            </a:p>
            <a:p>
              <a:pPr algn="ctr" eaLnBrk="0" hangingPunct="0"/>
              <a:r>
                <a:rPr lang="en-GB" sz="1600"/>
                <a:t>considered</a:t>
              </a:r>
            </a:p>
            <a:p>
              <a:pPr algn="ctr" eaLnBrk="0" hangingPunct="0"/>
              <a:r>
                <a:rPr lang="en-GB" sz="1600"/>
                <a:t>problematic</a:t>
              </a:r>
            </a:p>
          </p:txBody>
        </p:sp>
        <p:sp>
          <p:nvSpPr>
            <p:cNvPr id="108549" name="Rectangle 5"/>
            <p:cNvSpPr>
              <a:spLocks noChangeArrowheads="1"/>
            </p:cNvSpPr>
            <p:nvPr/>
          </p:nvSpPr>
          <p:spPr bwMode="auto">
            <a:xfrm>
              <a:off x="1041" y="2099"/>
              <a:ext cx="633" cy="460"/>
            </a:xfrm>
            <a:prstGeom prst="rect">
              <a:avLst/>
            </a:prstGeom>
            <a:noFill/>
            <a:ln w="25400">
              <a:noFill/>
              <a:miter lim="800000"/>
              <a:headEnd/>
              <a:tailEnd/>
            </a:ln>
            <a:effectLst/>
          </p:spPr>
          <p:txBody>
            <a:bodyPr wrap="none" lIns="90488" tIns="44450" rIns="90488" bIns="44450"/>
            <a:lstStyle/>
            <a:p>
              <a:pPr algn="ctr" eaLnBrk="0" hangingPunct="0"/>
              <a:r>
                <a:rPr lang="en-GB" sz="1600"/>
                <a:t>problem</a:t>
              </a:r>
            </a:p>
            <a:p>
              <a:pPr algn="ctr" eaLnBrk="0" hangingPunct="0"/>
              <a:r>
                <a:rPr lang="en-GB" sz="1600"/>
                <a:t>situation</a:t>
              </a:r>
            </a:p>
            <a:p>
              <a:pPr algn="ctr" eaLnBrk="0" hangingPunct="0"/>
              <a:r>
                <a:rPr lang="en-GB" sz="1600"/>
                <a:t>expressed</a:t>
              </a:r>
            </a:p>
          </p:txBody>
        </p:sp>
        <p:sp>
          <p:nvSpPr>
            <p:cNvPr id="108550" name="Line 6"/>
            <p:cNvSpPr>
              <a:spLocks noChangeShapeType="1"/>
            </p:cNvSpPr>
            <p:nvPr/>
          </p:nvSpPr>
          <p:spPr bwMode="auto">
            <a:xfrm>
              <a:off x="528" y="2922"/>
              <a:ext cx="4656" cy="0"/>
            </a:xfrm>
            <a:prstGeom prst="line">
              <a:avLst/>
            </a:prstGeom>
            <a:noFill/>
            <a:ln w="38100" cmpd="dbl">
              <a:solidFill>
                <a:schemeClr val="tx1"/>
              </a:solidFill>
              <a:round/>
              <a:headEnd/>
              <a:tailEnd/>
            </a:ln>
            <a:effectLst/>
          </p:spPr>
          <p:txBody>
            <a:bodyPr/>
            <a:lstStyle/>
            <a:p>
              <a:endParaRPr lang="en-GB"/>
            </a:p>
          </p:txBody>
        </p:sp>
        <p:sp>
          <p:nvSpPr>
            <p:cNvPr id="108551" name="Rectangle 7"/>
            <p:cNvSpPr>
              <a:spLocks noChangeArrowheads="1"/>
            </p:cNvSpPr>
            <p:nvPr/>
          </p:nvSpPr>
          <p:spPr bwMode="auto">
            <a:xfrm>
              <a:off x="4144" y="2676"/>
              <a:ext cx="602" cy="192"/>
            </a:xfrm>
            <a:prstGeom prst="rect">
              <a:avLst/>
            </a:prstGeom>
            <a:noFill/>
            <a:ln w="25400">
              <a:noFill/>
              <a:miter lim="800000"/>
              <a:headEnd/>
              <a:tailEnd/>
            </a:ln>
            <a:effectLst/>
          </p:spPr>
          <p:txBody>
            <a:bodyPr wrap="none" lIns="90488" tIns="44450" rIns="90488" bIns="44450"/>
            <a:lstStyle/>
            <a:p>
              <a:pPr algn="ctr" eaLnBrk="0" hangingPunct="0"/>
              <a:r>
                <a:rPr lang="en-GB" sz="1600" i="1"/>
                <a:t>real world</a:t>
              </a:r>
            </a:p>
          </p:txBody>
        </p:sp>
        <p:sp>
          <p:nvSpPr>
            <p:cNvPr id="108552" name="Rectangle 8"/>
            <p:cNvSpPr>
              <a:spLocks noChangeArrowheads="1"/>
            </p:cNvSpPr>
            <p:nvPr/>
          </p:nvSpPr>
          <p:spPr bwMode="auto">
            <a:xfrm>
              <a:off x="4016" y="2955"/>
              <a:ext cx="944" cy="326"/>
            </a:xfrm>
            <a:prstGeom prst="rect">
              <a:avLst/>
            </a:prstGeom>
            <a:noFill/>
            <a:ln w="25400">
              <a:noFill/>
              <a:miter lim="800000"/>
              <a:headEnd/>
              <a:tailEnd/>
            </a:ln>
            <a:effectLst/>
          </p:spPr>
          <p:txBody>
            <a:bodyPr wrap="none" lIns="90488" tIns="44450" rIns="90488" bIns="44450"/>
            <a:lstStyle/>
            <a:p>
              <a:pPr algn="ctr" eaLnBrk="0" hangingPunct="0"/>
              <a:r>
                <a:rPr lang="en-GB" sz="1600" i="1"/>
                <a:t>systems thinking</a:t>
              </a:r>
            </a:p>
            <a:p>
              <a:pPr algn="ctr" eaLnBrk="0" hangingPunct="0"/>
              <a:r>
                <a:rPr lang="en-GB" sz="1600" i="1"/>
                <a:t>about real world</a:t>
              </a:r>
            </a:p>
          </p:txBody>
        </p:sp>
        <p:sp>
          <p:nvSpPr>
            <p:cNvPr id="108553" name="Rectangle 9"/>
            <p:cNvSpPr>
              <a:spLocks noChangeArrowheads="1"/>
            </p:cNvSpPr>
            <p:nvPr/>
          </p:nvSpPr>
          <p:spPr bwMode="auto">
            <a:xfrm>
              <a:off x="2174" y="3230"/>
              <a:ext cx="1181" cy="460"/>
            </a:xfrm>
            <a:prstGeom prst="rect">
              <a:avLst/>
            </a:prstGeom>
            <a:noFill/>
            <a:ln w="25400">
              <a:noFill/>
              <a:miter lim="800000"/>
              <a:headEnd/>
              <a:tailEnd/>
            </a:ln>
            <a:effectLst/>
          </p:spPr>
          <p:txBody>
            <a:bodyPr wrap="none" lIns="90488" tIns="44450" rIns="90488" bIns="44450"/>
            <a:lstStyle/>
            <a:p>
              <a:pPr eaLnBrk="0" hangingPunct="0"/>
              <a:r>
                <a:rPr lang="en-GB" sz="1600"/>
                <a:t>conceptual models</a:t>
              </a:r>
            </a:p>
            <a:p>
              <a:pPr eaLnBrk="0" hangingPunct="0"/>
              <a:r>
                <a:rPr lang="en-GB" sz="1600"/>
                <a:t>of systems described</a:t>
              </a:r>
            </a:p>
            <a:p>
              <a:pPr eaLnBrk="0" hangingPunct="0"/>
              <a:r>
                <a:rPr lang="en-GB" sz="1600"/>
                <a:t>in root definitions     4</a:t>
              </a:r>
            </a:p>
          </p:txBody>
        </p:sp>
        <p:sp>
          <p:nvSpPr>
            <p:cNvPr id="108554" name="Rectangle 10"/>
            <p:cNvSpPr>
              <a:spLocks noChangeArrowheads="1"/>
            </p:cNvSpPr>
            <p:nvPr/>
          </p:nvSpPr>
          <p:spPr bwMode="auto">
            <a:xfrm>
              <a:off x="2240" y="2094"/>
              <a:ext cx="851" cy="460"/>
            </a:xfrm>
            <a:prstGeom prst="rect">
              <a:avLst/>
            </a:prstGeom>
            <a:noFill/>
            <a:ln w="25400">
              <a:noFill/>
              <a:miter lim="800000"/>
              <a:headEnd/>
              <a:tailEnd/>
            </a:ln>
            <a:effectLst/>
          </p:spPr>
          <p:txBody>
            <a:bodyPr wrap="none" lIns="90488" tIns="44450" rIns="90488" bIns="44450"/>
            <a:lstStyle/>
            <a:p>
              <a:pPr eaLnBrk="0" hangingPunct="0"/>
              <a:r>
                <a:rPr lang="en-GB" sz="1600"/>
                <a:t>comparison of</a:t>
              </a:r>
            </a:p>
            <a:p>
              <a:pPr eaLnBrk="0" hangingPunct="0"/>
              <a:r>
                <a:rPr lang="en-GB" sz="1600"/>
                <a:t>models and</a:t>
              </a:r>
            </a:p>
            <a:p>
              <a:pPr eaLnBrk="0" hangingPunct="0"/>
              <a:r>
                <a:rPr lang="en-GB" sz="1600"/>
                <a:t>real world      5</a:t>
              </a:r>
            </a:p>
          </p:txBody>
        </p:sp>
        <p:sp>
          <p:nvSpPr>
            <p:cNvPr id="108555" name="Rectangle 11"/>
            <p:cNvSpPr>
              <a:spLocks noChangeArrowheads="1"/>
            </p:cNvSpPr>
            <p:nvPr/>
          </p:nvSpPr>
          <p:spPr bwMode="auto">
            <a:xfrm>
              <a:off x="3748" y="1494"/>
              <a:ext cx="1286" cy="460"/>
            </a:xfrm>
            <a:prstGeom prst="rect">
              <a:avLst/>
            </a:prstGeom>
            <a:noFill/>
            <a:ln w="25400">
              <a:noFill/>
              <a:miter lim="800000"/>
              <a:headEnd/>
              <a:tailEnd/>
            </a:ln>
            <a:effectLst/>
          </p:spPr>
          <p:txBody>
            <a:bodyPr wrap="none" lIns="90488" tIns="44450" rIns="90488" bIns="44450"/>
            <a:lstStyle/>
            <a:p>
              <a:pPr algn="r" eaLnBrk="0" hangingPunct="0"/>
              <a:r>
                <a:rPr lang="en-GB" sz="1600"/>
                <a:t>6                     changes:</a:t>
              </a:r>
            </a:p>
            <a:p>
              <a:pPr algn="r" eaLnBrk="0" hangingPunct="0"/>
              <a:r>
                <a:rPr lang="en-GB" sz="1600"/>
                <a:t>systemically desirable,</a:t>
              </a:r>
            </a:p>
            <a:p>
              <a:pPr algn="r" eaLnBrk="0" hangingPunct="0"/>
              <a:r>
                <a:rPr lang="en-GB" sz="1600"/>
                <a:t>culturally feasible</a:t>
              </a:r>
            </a:p>
          </p:txBody>
        </p:sp>
        <p:sp>
          <p:nvSpPr>
            <p:cNvPr id="108556" name="Rectangle 12"/>
            <p:cNvSpPr>
              <a:spLocks noChangeArrowheads="1"/>
            </p:cNvSpPr>
            <p:nvPr/>
          </p:nvSpPr>
          <p:spPr bwMode="auto">
            <a:xfrm>
              <a:off x="2357" y="1107"/>
              <a:ext cx="975" cy="460"/>
            </a:xfrm>
            <a:prstGeom prst="rect">
              <a:avLst/>
            </a:prstGeom>
            <a:noFill/>
            <a:ln w="25400">
              <a:noFill/>
              <a:miter lim="800000"/>
              <a:headEnd/>
              <a:tailEnd/>
            </a:ln>
            <a:effectLst/>
          </p:spPr>
          <p:txBody>
            <a:bodyPr wrap="none" lIns="90488" tIns="44450" rIns="90488" bIns="44450"/>
            <a:lstStyle/>
            <a:p>
              <a:pPr algn="r" eaLnBrk="0" hangingPunct="0"/>
              <a:r>
                <a:rPr lang="en-GB" sz="1600"/>
                <a:t>7            action to</a:t>
              </a:r>
            </a:p>
            <a:p>
              <a:pPr algn="r" eaLnBrk="0" hangingPunct="0"/>
              <a:r>
                <a:rPr lang="en-GB" sz="1600"/>
                <a:t>improve the</a:t>
              </a:r>
            </a:p>
            <a:p>
              <a:pPr algn="r" eaLnBrk="0" hangingPunct="0"/>
              <a:r>
                <a:rPr lang="en-GB" sz="1600"/>
                <a:t>problem situation</a:t>
              </a:r>
            </a:p>
          </p:txBody>
        </p:sp>
        <p:sp>
          <p:nvSpPr>
            <p:cNvPr id="108557" name="Rectangle 13"/>
            <p:cNvSpPr>
              <a:spLocks noChangeArrowheads="1"/>
            </p:cNvSpPr>
            <p:nvPr/>
          </p:nvSpPr>
          <p:spPr bwMode="auto">
            <a:xfrm>
              <a:off x="760" y="3200"/>
              <a:ext cx="1081" cy="460"/>
            </a:xfrm>
            <a:prstGeom prst="rect">
              <a:avLst/>
            </a:prstGeom>
            <a:noFill/>
            <a:ln w="25400">
              <a:noFill/>
              <a:miter lim="800000"/>
              <a:headEnd/>
              <a:tailEnd/>
            </a:ln>
            <a:effectLst/>
          </p:spPr>
          <p:txBody>
            <a:bodyPr wrap="none" lIns="90488" tIns="44450" rIns="90488" bIns="44450"/>
            <a:lstStyle/>
            <a:p>
              <a:pPr algn="ctr" eaLnBrk="0" hangingPunct="0"/>
              <a:r>
                <a:rPr lang="en-GB" sz="1600"/>
                <a:t>3</a:t>
              </a:r>
            </a:p>
            <a:p>
              <a:pPr algn="ctr" eaLnBrk="0" hangingPunct="0"/>
              <a:r>
                <a:rPr lang="en-GB" sz="1600"/>
                <a:t>root definition</a:t>
              </a:r>
            </a:p>
            <a:p>
              <a:pPr algn="ctr" eaLnBrk="0" hangingPunct="0"/>
              <a:r>
                <a:rPr lang="en-GB" sz="1600"/>
                <a:t>of relevant systems</a:t>
              </a:r>
            </a:p>
          </p:txBody>
        </p:sp>
        <p:sp>
          <p:nvSpPr>
            <p:cNvPr id="108558" name="AutoShape 14"/>
            <p:cNvSpPr>
              <a:spLocks noChangeArrowheads="1"/>
            </p:cNvSpPr>
            <p:nvPr/>
          </p:nvSpPr>
          <p:spPr bwMode="auto">
            <a:xfrm>
              <a:off x="3512" y="1512"/>
              <a:ext cx="1501" cy="552"/>
            </a:xfrm>
            <a:prstGeom prst="roundRect">
              <a:avLst>
                <a:gd name="adj" fmla="val 12495"/>
              </a:avLst>
            </a:prstGeom>
            <a:noFill/>
            <a:ln w="25400">
              <a:solidFill>
                <a:schemeClr val="tx1"/>
              </a:solidFill>
              <a:round/>
              <a:headEnd/>
              <a:tailEnd/>
            </a:ln>
            <a:effectLst/>
          </p:spPr>
          <p:txBody>
            <a:bodyPr wrap="none" anchor="ctr"/>
            <a:lstStyle/>
            <a:p>
              <a:endParaRPr lang="en-GB"/>
            </a:p>
          </p:txBody>
        </p:sp>
        <p:sp>
          <p:nvSpPr>
            <p:cNvPr id="108559" name="AutoShape 15"/>
            <p:cNvSpPr>
              <a:spLocks noChangeArrowheads="1"/>
            </p:cNvSpPr>
            <p:nvPr/>
          </p:nvSpPr>
          <p:spPr bwMode="auto">
            <a:xfrm>
              <a:off x="2182" y="3214"/>
              <a:ext cx="1376" cy="552"/>
            </a:xfrm>
            <a:prstGeom prst="roundRect">
              <a:avLst>
                <a:gd name="adj" fmla="val 12495"/>
              </a:avLst>
            </a:prstGeom>
            <a:noFill/>
            <a:ln w="25400">
              <a:solidFill>
                <a:schemeClr val="tx1"/>
              </a:solidFill>
              <a:round/>
              <a:headEnd/>
              <a:tailEnd/>
            </a:ln>
            <a:effectLst/>
          </p:spPr>
          <p:txBody>
            <a:bodyPr wrap="none" anchor="ctr"/>
            <a:lstStyle/>
            <a:p>
              <a:endParaRPr lang="en-GB"/>
            </a:p>
          </p:txBody>
        </p:sp>
        <p:sp>
          <p:nvSpPr>
            <p:cNvPr id="108560" name="AutoShape 16"/>
            <p:cNvSpPr>
              <a:spLocks noChangeArrowheads="1"/>
            </p:cNvSpPr>
            <p:nvPr/>
          </p:nvSpPr>
          <p:spPr bwMode="auto">
            <a:xfrm>
              <a:off x="2182" y="1086"/>
              <a:ext cx="1124" cy="552"/>
            </a:xfrm>
            <a:prstGeom prst="roundRect">
              <a:avLst>
                <a:gd name="adj" fmla="val 12495"/>
              </a:avLst>
            </a:prstGeom>
            <a:noFill/>
            <a:ln w="25400">
              <a:solidFill>
                <a:schemeClr val="tx1"/>
              </a:solidFill>
              <a:round/>
              <a:headEnd/>
              <a:tailEnd/>
            </a:ln>
            <a:effectLst/>
          </p:spPr>
          <p:txBody>
            <a:bodyPr wrap="none" anchor="ctr"/>
            <a:lstStyle/>
            <a:p>
              <a:endParaRPr lang="en-GB"/>
            </a:p>
          </p:txBody>
        </p:sp>
        <p:sp>
          <p:nvSpPr>
            <p:cNvPr id="108561" name="AutoShape 17"/>
            <p:cNvSpPr>
              <a:spLocks noChangeArrowheads="1"/>
            </p:cNvSpPr>
            <p:nvPr/>
          </p:nvSpPr>
          <p:spPr bwMode="auto">
            <a:xfrm>
              <a:off x="663" y="3214"/>
              <a:ext cx="1249" cy="552"/>
            </a:xfrm>
            <a:prstGeom prst="roundRect">
              <a:avLst>
                <a:gd name="adj" fmla="val 12495"/>
              </a:avLst>
            </a:prstGeom>
            <a:noFill/>
            <a:ln w="25400">
              <a:solidFill>
                <a:schemeClr val="tx1"/>
              </a:solidFill>
              <a:round/>
              <a:headEnd/>
              <a:tailEnd/>
            </a:ln>
            <a:effectLst/>
          </p:spPr>
          <p:txBody>
            <a:bodyPr wrap="none" anchor="ctr"/>
            <a:lstStyle/>
            <a:p>
              <a:endParaRPr lang="en-GB"/>
            </a:p>
          </p:txBody>
        </p:sp>
        <p:sp>
          <p:nvSpPr>
            <p:cNvPr id="108562" name="AutoShape 18"/>
            <p:cNvSpPr>
              <a:spLocks noChangeArrowheads="1"/>
            </p:cNvSpPr>
            <p:nvPr/>
          </p:nvSpPr>
          <p:spPr bwMode="auto">
            <a:xfrm>
              <a:off x="790" y="2080"/>
              <a:ext cx="1122" cy="551"/>
            </a:xfrm>
            <a:prstGeom prst="roundRect">
              <a:avLst>
                <a:gd name="adj" fmla="val 12495"/>
              </a:avLst>
            </a:prstGeom>
            <a:noFill/>
            <a:ln w="25400">
              <a:solidFill>
                <a:schemeClr val="tx1"/>
              </a:solidFill>
              <a:round/>
              <a:headEnd/>
              <a:tailEnd/>
            </a:ln>
            <a:effectLst/>
          </p:spPr>
          <p:txBody>
            <a:bodyPr wrap="none" anchor="ctr"/>
            <a:lstStyle/>
            <a:p>
              <a:endParaRPr lang="en-GB"/>
            </a:p>
          </p:txBody>
        </p:sp>
        <p:sp>
          <p:nvSpPr>
            <p:cNvPr id="108563" name="AutoShape 19"/>
            <p:cNvSpPr>
              <a:spLocks noChangeArrowheads="1"/>
            </p:cNvSpPr>
            <p:nvPr/>
          </p:nvSpPr>
          <p:spPr bwMode="auto">
            <a:xfrm>
              <a:off x="2182" y="2080"/>
              <a:ext cx="1124" cy="551"/>
            </a:xfrm>
            <a:prstGeom prst="roundRect">
              <a:avLst>
                <a:gd name="adj" fmla="val 12495"/>
              </a:avLst>
            </a:prstGeom>
            <a:noFill/>
            <a:ln w="25400">
              <a:solidFill>
                <a:schemeClr val="tx1"/>
              </a:solidFill>
              <a:round/>
              <a:headEnd/>
              <a:tailEnd/>
            </a:ln>
            <a:effectLst/>
          </p:spPr>
          <p:txBody>
            <a:bodyPr wrap="none" anchor="ctr"/>
            <a:lstStyle/>
            <a:p>
              <a:endParaRPr lang="en-GB"/>
            </a:p>
          </p:txBody>
        </p:sp>
        <p:sp>
          <p:nvSpPr>
            <p:cNvPr id="108564" name="AutoShape 20"/>
            <p:cNvSpPr>
              <a:spLocks noChangeArrowheads="1"/>
            </p:cNvSpPr>
            <p:nvPr/>
          </p:nvSpPr>
          <p:spPr bwMode="auto">
            <a:xfrm>
              <a:off x="790" y="1086"/>
              <a:ext cx="1122" cy="552"/>
            </a:xfrm>
            <a:prstGeom prst="roundRect">
              <a:avLst>
                <a:gd name="adj" fmla="val 12495"/>
              </a:avLst>
            </a:prstGeom>
            <a:noFill/>
            <a:ln w="25400">
              <a:solidFill>
                <a:schemeClr val="tx1"/>
              </a:solidFill>
              <a:round/>
              <a:headEnd/>
              <a:tailEnd/>
            </a:ln>
            <a:effectLst/>
          </p:spPr>
          <p:txBody>
            <a:bodyPr wrap="none" anchor="ctr"/>
            <a:lstStyle/>
            <a:p>
              <a:endParaRPr lang="en-GB"/>
            </a:p>
          </p:txBody>
        </p:sp>
        <p:sp>
          <p:nvSpPr>
            <p:cNvPr id="108565" name="Line 21"/>
            <p:cNvSpPr>
              <a:spLocks noChangeShapeType="1"/>
            </p:cNvSpPr>
            <p:nvPr/>
          </p:nvSpPr>
          <p:spPr bwMode="auto">
            <a:xfrm>
              <a:off x="1287" y="1646"/>
              <a:ext cx="0" cy="426"/>
            </a:xfrm>
            <a:prstGeom prst="line">
              <a:avLst/>
            </a:prstGeom>
            <a:noFill/>
            <a:ln w="25400">
              <a:solidFill>
                <a:schemeClr val="tx1"/>
              </a:solidFill>
              <a:round/>
              <a:headEnd/>
              <a:tailEnd type="triangle" w="med" len="med"/>
            </a:ln>
            <a:effectLst/>
          </p:spPr>
          <p:txBody>
            <a:bodyPr/>
            <a:lstStyle/>
            <a:p>
              <a:endParaRPr lang="en-GB"/>
            </a:p>
          </p:txBody>
        </p:sp>
        <p:sp>
          <p:nvSpPr>
            <p:cNvPr id="108566" name="Line 22"/>
            <p:cNvSpPr>
              <a:spLocks noChangeShapeType="1"/>
            </p:cNvSpPr>
            <p:nvPr/>
          </p:nvSpPr>
          <p:spPr bwMode="auto">
            <a:xfrm>
              <a:off x="1287" y="2639"/>
              <a:ext cx="0" cy="567"/>
            </a:xfrm>
            <a:prstGeom prst="line">
              <a:avLst/>
            </a:prstGeom>
            <a:noFill/>
            <a:ln w="25400">
              <a:solidFill>
                <a:schemeClr val="tx1"/>
              </a:solidFill>
              <a:round/>
              <a:headEnd/>
              <a:tailEnd type="triangle" w="med" len="med"/>
            </a:ln>
            <a:effectLst/>
          </p:spPr>
          <p:txBody>
            <a:bodyPr/>
            <a:lstStyle/>
            <a:p>
              <a:endParaRPr lang="en-GB"/>
            </a:p>
          </p:txBody>
        </p:sp>
        <p:sp>
          <p:nvSpPr>
            <p:cNvPr id="108567" name="Line 23"/>
            <p:cNvSpPr>
              <a:spLocks noChangeShapeType="1"/>
            </p:cNvSpPr>
            <p:nvPr/>
          </p:nvSpPr>
          <p:spPr bwMode="auto">
            <a:xfrm>
              <a:off x="1920" y="3489"/>
              <a:ext cx="254" cy="0"/>
            </a:xfrm>
            <a:prstGeom prst="line">
              <a:avLst/>
            </a:prstGeom>
            <a:noFill/>
            <a:ln w="25400">
              <a:solidFill>
                <a:schemeClr val="tx1"/>
              </a:solidFill>
              <a:round/>
              <a:headEnd/>
              <a:tailEnd type="triangle" w="med" len="med"/>
            </a:ln>
            <a:effectLst/>
          </p:spPr>
          <p:txBody>
            <a:bodyPr/>
            <a:lstStyle/>
            <a:p>
              <a:endParaRPr lang="en-GB"/>
            </a:p>
          </p:txBody>
        </p:sp>
        <p:sp>
          <p:nvSpPr>
            <p:cNvPr id="108568" name="Line 24"/>
            <p:cNvSpPr>
              <a:spLocks noChangeShapeType="1"/>
            </p:cNvSpPr>
            <p:nvPr/>
          </p:nvSpPr>
          <p:spPr bwMode="auto">
            <a:xfrm flipV="1">
              <a:off x="2807" y="2639"/>
              <a:ext cx="0" cy="567"/>
            </a:xfrm>
            <a:prstGeom prst="line">
              <a:avLst/>
            </a:prstGeom>
            <a:noFill/>
            <a:ln w="25400">
              <a:solidFill>
                <a:schemeClr val="tx1"/>
              </a:solidFill>
              <a:round/>
              <a:headEnd/>
              <a:tailEnd type="triangle" w="med" len="med"/>
            </a:ln>
            <a:effectLst/>
          </p:spPr>
          <p:txBody>
            <a:bodyPr/>
            <a:lstStyle/>
            <a:p>
              <a:endParaRPr lang="en-GB"/>
            </a:p>
          </p:txBody>
        </p:sp>
        <p:sp>
          <p:nvSpPr>
            <p:cNvPr id="108569" name="Line 25"/>
            <p:cNvSpPr>
              <a:spLocks noChangeShapeType="1"/>
            </p:cNvSpPr>
            <p:nvPr/>
          </p:nvSpPr>
          <p:spPr bwMode="auto">
            <a:xfrm flipV="1">
              <a:off x="3314" y="2072"/>
              <a:ext cx="885" cy="425"/>
            </a:xfrm>
            <a:prstGeom prst="line">
              <a:avLst/>
            </a:prstGeom>
            <a:noFill/>
            <a:ln w="25400">
              <a:solidFill>
                <a:schemeClr val="tx1"/>
              </a:solidFill>
              <a:round/>
              <a:headEnd/>
              <a:tailEnd type="triangle" w="med" len="med"/>
            </a:ln>
            <a:effectLst/>
          </p:spPr>
          <p:txBody>
            <a:bodyPr/>
            <a:lstStyle/>
            <a:p>
              <a:endParaRPr lang="en-GB"/>
            </a:p>
          </p:txBody>
        </p:sp>
        <p:sp>
          <p:nvSpPr>
            <p:cNvPr id="108570" name="Line 26"/>
            <p:cNvSpPr>
              <a:spLocks noChangeShapeType="1"/>
            </p:cNvSpPr>
            <p:nvPr/>
          </p:nvSpPr>
          <p:spPr bwMode="auto">
            <a:xfrm flipH="1" flipV="1">
              <a:off x="3314" y="1220"/>
              <a:ext cx="885" cy="284"/>
            </a:xfrm>
            <a:prstGeom prst="line">
              <a:avLst/>
            </a:prstGeom>
            <a:noFill/>
            <a:ln w="25400">
              <a:solidFill>
                <a:schemeClr val="tx1"/>
              </a:solidFill>
              <a:round/>
              <a:headEnd/>
              <a:tailEnd type="triangle" w="med" len="med"/>
            </a:ln>
            <a:effectLst/>
          </p:spPr>
          <p:txBody>
            <a:bodyPr/>
            <a:lstStyle/>
            <a:p>
              <a:endParaRPr lang="en-GB"/>
            </a:p>
          </p:txBody>
        </p:sp>
        <p:sp>
          <p:nvSpPr>
            <p:cNvPr id="108571" name="Rectangle 27"/>
            <p:cNvSpPr>
              <a:spLocks noChangeArrowheads="1"/>
            </p:cNvSpPr>
            <p:nvPr/>
          </p:nvSpPr>
          <p:spPr bwMode="auto">
            <a:xfrm>
              <a:off x="776" y="2215"/>
              <a:ext cx="178" cy="192"/>
            </a:xfrm>
            <a:prstGeom prst="rect">
              <a:avLst/>
            </a:prstGeom>
            <a:noFill/>
            <a:ln w="25400">
              <a:noFill/>
              <a:miter lim="800000"/>
              <a:headEnd/>
              <a:tailEnd/>
            </a:ln>
            <a:effectLst/>
          </p:spPr>
          <p:txBody>
            <a:bodyPr wrap="none" lIns="90488" tIns="44450" rIns="90488" bIns="44450"/>
            <a:lstStyle/>
            <a:p>
              <a:pPr algn="ctr" eaLnBrk="0" hangingPunct="0"/>
              <a:r>
                <a:rPr lang="en-GB" sz="1600"/>
                <a:t>2</a:t>
              </a:r>
            </a:p>
          </p:txBody>
        </p:sp>
        <p:sp>
          <p:nvSpPr>
            <p:cNvPr id="108572" name="Rectangle 28"/>
            <p:cNvSpPr>
              <a:spLocks noChangeArrowheads="1"/>
            </p:cNvSpPr>
            <p:nvPr/>
          </p:nvSpPr>
          <p:spPr bwMode="auto">
            <a:xfrm>
              <a:off x="789" y="1245"/>
              <a:ext cx="178" cy="192"/>
            </a:xfrm>
            <a:prstGeom prst="rect">
              <a:avLst/>
            </a:prstGeom>
            <a:noFill/>
            <a:ln w="25400">
              <a:noFill/>
              <a:miter lim="800000"/>
              <a:headEnd/>
              <a:tailEnd/>
            </a:ln>
            <a:effectLst/>
          </p:spPr>
          <p:txBody>
            <a:bodyPr wrap="none" lIns="90488" tIns="44450" rIns="90488" bIns="44450"/>
            <a:lstStyle/>
            <a:p>
              <a:pPr algn="ctr" eaLnBrk="0" hangingPunct="0"/>
              <a:r>
                <a:rPr lang="en-GB" sz="1600"/>
                <a:t>1</a:t>
              </a:r>
            </a:p>
          </p:txBody>
        </p:sp>
      </p:grpSp>
      <p:sp>
        <p:nvSpPr>
          <p:cNvPr id="108573" name="Rectangle 29"/>
          <p:cNvSpPr>
            <a:spLocks noChangeArrowheads="1"/>
          </p:cNvSpPr>
          <p:nvPr/>
        </p:nvSpPr>
        <p:spPr bwMode="auto">
          <a:xfrm>
            <a:off x="3200400" y="5943600"/>
            <a:ext cx="5765800" cy="363538"/>
          </a:xfrm>
          <a:prstGeom prst="rect">
            <a:avLst/>
          </a:prstGeom>
          <a:noFill/>
          <a:ln w="12700">
            <a:noFill/>
            <a:miter lim="800000"/>
            <a:headEnd/>
            <a:tailEnd/>
          </a:ln>
          <a:effectLst/>
        </p:spPr>
        <p:txBody>
          <a:bodyPr wrap="none" lIns="90488" tIns="44450" rIns="90488" bIns="44450">
            <a:spAutoFit/>
          </a:bodyPr>
          <a:lstStyle/>
          <a:p>
            <a:pPr eaLnBrk="0" hangingPunct="0"/>
            <a:r>
              <a:rPr lang="en-GB">
                <a:latin typeface="Book Antiqua" pitchFamily="18" charset="0"/>
              </a:rPr>
              <a:t>source: Checkland: Systems Thinking, Systems Practice</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4" name="Rectangle 6"/>
          <p:cNvSpPr>
            <a:spLocks noGrp="1" noChangeArrowheads="1"/>
          </p:cNvSpPr>
          <p:nvPr>
            <p:ph type="title"/>
          </p:nvPr>
        </p:nvSpPr>
        <p:spPr/>
        <p:txBody>
          <a:bodyPr/>
          <a:lstStyle/>
          <a:p>
            <a:r>
              <a:rPr lang="en-GB"/>
              <a:t>soft problems</a:t>
            </a:r>
          </a:p>
        </p:txBody>
      </p:sp>
      <p:sp>
        <p:nvSpPr>
          <p:cNvPr id="109575" name="Rectangle 7"/>
          <p:cNvSpPr>
            <a:spLocks noGrp="1" noChangeArrowheads="1"/>
          </p:cNvSpPr>
          <p:nvPr>
            <p:ph type="body" idx="1"/>
          </p:nvPr>
        </p:nvSpPr>
        <p:spPr/>
        <p:txBody>
          <a:bodyPr/>
          <a:lstStyle/>
          <a:p>
            <a:r>
              <a:rPr lang="en-GB" dirty="0"/>
              <a:t>perceived </a:t>
            </a:r>
            <a:r>
              <a:rPr lang="en-GB" dirty="0" smtClean="0"/>
              <a:t>worry</a:t>
            </a:r>
            <a:endParaRPr lang="en-GB" dirty="0"/>
          </a:p>
          <a:p>
            <a:r>
              <a:rPr lang="en-GB" dirty="0"/>
              <a:t>poorly defined </a:t>
            </a:r>
            <a:r>
              <a:rPr lang="en-GB" dirty="0" smtClean="0"/>
              <a:t>‘mess’ </a:t>
            </a:r>
            <a:r>
              <a:rPr lang="en-GB" dirty="0"/>
              <a:t>(</a:t>
            </a:r>
            <a:r>
              <a:rPr lang="en-GB" dirty="0" err="1"/>
              <a:t>Ackoff</a:t>
            </a:r>
            <a:r>
              <a:rPr lang="en-GB" dirty="0"/>
              <a:t>)</a:t>
            </a:r>
          </a:p>
          <a:p>
            <a:r>
              <a:rPr lang="en-GB" dirty="0"/>
              <a:t>human complications</a:t>
            </a:r>
          </a:p>
          <a:p>
            <a:r>
              <a:rPr lang="en-GB" dirty="0"/>
              <a:t>unsuited to hard systems or </a:t>
            </a:r>
            <a:r>
              <a:rPr lang="en-GB" dirty="0" err="1"/>
              <a:t>OR</a:t>
            </a:r>
            <a:r>
              <a:rPr lang="en-GB" dirty="0"/>
              <a:t> techniques</a:t>
            </a:r>
          </a:p>
        </p:txBody>
      </p:sp>
      <p:pic>
        <p:nvPicPr>
          <p:cNvPr id="109571" name="Picture 3"/>
          <p:cNvPicPr>
            <a:picLocks noChangeArrowheads="1"/>
          </p:cNvPicPr>
          <p:nvPr/>
        </p:nvPicPr>
        <p:blipFill>
          <a:blip r:embed="rId3"/>
          <a:srcRect/>
          <a:stretch>
            <a:fillRect/>
          </a:stretch>
        </p:blipFill>
        <p:spPr bwMode="auto">
          <a:xfrm>
            <a:off x="6553200" y="1143000"/>
            <a:ext cx="2419350" cy="1406525"/>
          </a:xfrm>
          <a:prstGeom prst="rect">
            <a:avLst/>
          </a:prstGeom>
          <a:noFill/>
          <a:ln w="12700">
            <a:noFill/>
            <a:miter lim="800000"/>
            <a:headEnd/>
            <a:tailEnd/>
          </a:ln>
          <a:effectLst/>
        </p:spPr>
      </p:pic>
      <p:sp>
        <p:nvSpPr>
          <p:cNvPr id="109572" name="Freeform 4"/>
          <p:cNvSpPr>
            <a:spLocks/>
          </p:cNvSpPr>
          <p:nvPr/>
        </p:nvSpPr>
        <p:spPr bwMode="auto">
          <a:xfrm>
            <a:off x="6324600" y="990600"/>
            <a:ext cx="1049338" cy="592138"/>
          </a:xfrm>
          <a:custGeom>
            <a:avLst/>
            <a:gdLst/>
            <a:ahLst/>
            <a:cxnLst>
              <a:cxn ang="0">
                <a:pos x="264" y="0"/>
              </a:cxn>
              <a:cxn ang="0">
                <a:pos x="216" y="24"/>
              </a:cxn>
              <a:cxn ang="0">
                <a:pos x="180" y="36"/>
              </a:cxn>
              <a:cxn ang="0">
                <a:pos x="144" y="72"/>
              </a:cxn>
              <a:cxn ang="0">
                <a:pos x="96" y="96"/>
              </a:cxn>
              <a:cxn ang="0">
                <a:pos x="48" y="132"/>
              </a:cxn>
              <a:cxn ang="0">
                <a:pos x="12" y="168"/>
              </a:cxn>
              <a:cxn ang="0">
                <a:pos x="0" y="204"/>
              </a:cxn>
              <a:cxn ang="0">
                <a:pos x="0" y="240"/>
              </a:cxn>
              <a:cxn ang="0">
                <a:pos x="0" y="276"/>
              </a:cxn>
              <a:cxn ang="0">
                <a:pos x="36" y="288"/>
              </a:cxn>
              <a:cxn ang="0">
                <a:pos x="72" y="288"/>
              </a:cxn>
              <a:cxn ang="0">
                <a:pos x="108" y="300"/>
              </a:cxn>
              <a:cxn ang="0">
                <a:pos x="168" y="312"/>
              </a:cxn>
              <a:cxn ang="0">
                <a:pos x="216" y="312"/>
              </a:cxn>
              <a:cxn ang="0">
                <a:pos x="264" y="324"/>
              </a:cxn>
              <a:cxn ang="0">
                <a:pos x="300" y="336"/>
              </a:cxn>
              <a:cxn ang="0">
                <a:pos x="336" y="336"/>
              </a:cxn>
              <a:cxn ang="0">
                <a:pos x="372" y="348"/>
              </a:cxn>
              <a:cxn ang="0">
                <a:pos x="408" y="360"/>
              </a:cxn>
              <a:cxn ang="0">
                <a:pos x="456" y="360"/>
              </a:cxn>
              <a:cxn ang="0">
                <a:pos x="504" y="360"/>
              </a:cxn>
              <a:cxn ang="0">
                <a:pos x="540" y="372"/>
              </a:cxn>
              <a:cxn ang="0">
                <a:pos x="588" y="372"/>
              </a:cxn>
              <a:cxn ang="0">
                <a:pos x="636" y="372"/>
              </a:cxn>
              <a:cxn ang="0">
                <a:pos x="648" y="336"/>
              </a:cxn>
              <a:cxn ang="0">
                <a:pos x="660" y="300"/>
              </a:cxn>
              <a:cxn ang="0">
                <a:pos x="660" y="264"/>
              </a:cxn>
              <a:cxn ang="0">
                <a:pos x="660" y="216"/>
              </a:cxn>
              <a:cxn ang="0">
                <a:pos x="660" y="180"/>
              </a:cxn>
              <a:cxn ang="0">
                <a:pos x="660" y="144"/>
              </a:cxn>
              <a:cxn ang="0">
                <a:pos x="660" y="108"/>
              </a:cxn>
              <a:cxn ang="0">
                <a:pos x="624" y="84"/>
              </a:cxn>
              <a:cxn ang="0">
                <a:pos x="588" y="60"/>
              </a:cxn>
              <a:cxn ang="0">
                <a:pos x="528" y="60"/>
              </a:cxn>
              <a:cxn ang="0">
                <a:pos x="492" y="60"/>
              </a:cxn>
              <a:cxn ang="0">
                <a:pos x="456" y="60"/>
              </a:cxn>
              <a:cxn ang="0">
                <a:pos x="420" y="60"/>
              </a:cxn>
              <a:cxn ang="0">
                <a:pos x="384" y="60"/>
              </a:cxn>
              <a:cxn ang="0">
                <a:pos x="348" y="48"/>
              </a:cxn>
              <a:cxn ang="0">
                <a:pos x="312" y="36"/>
              </a:cxn>
              <a:cxn ang="0">
                <a:pos x="288" y="0"/>
              </a:cxn>
              <a:cxn ang="0">
                <a:pos x="264" y="0"/>
              </a:cxn>
            </a:cxnLst>
            <a:rect l="0" t="0" r="r" b="b"/>
            <a:pathLst>
              <a:path w="661" h="373">
                <a:moveTo>
                  <a:pt x="264" y="0"/>
                </a:moveTo>
                <a:lnTo>
                  <a:pt x="216" y="24"/>
                </a:lnTo>
                <a:lnTo>
                  <a:pt x="180" y="36"/>
                </a:lnTo>
                <a:lnTo>
                  <a:pt x="144" y="72"/>
                </a:lnTo>
                <a:lnTo>
                  <a:pt x="96" y="96"/>
                </a:lnTo>
                <a:lnTo>
                  <a:pt x="48" y="132"/>
                </a:lnTo>
                <a:lnTo>
                  <a:pt x="12" y="168"/>
                </a:lnTo>
                <a:lnTo>
                  <a:pt x="0" y="204"/>
                </a:lnTo>
                <a:lnTo>
                  <a:pt x="0" y="240"/>
                </a:lnTo>
                <a:lnTo>
                  <a:pt x="0" y="276"/>
                </a:lnTo>
                <a:lnTo>
                  <a:pt x="36" y="288"/>
                </a:lnTo>
                <a:lnTo>
                  <a:pt x="72" y="288"/>
                </a:lnTo>
                <a:lnTo>
                  <a:pt x="108" y="300"/>
                </a:lnTo>
                <a:lnTo>
                  <a:pt x="168" y="312"/>
                </a:lnTo>
                <a:lnTo>
                  <a:pt x="216" y="312"/>
                </a:lnTo>
                <a:lnTo>
                  <a:pt x="264" y="324"/>
                </a:lnTo>
                <a:lnTo>
                  <a:pt x="300" y="336"/>
                </a:lnTo>
                <a:lnTo>
                  <a:pt x="336" y="336"/>
                </a:lnTo>
                <a:lnTo>
                  <a:pt x="372" y="348"/>
                </a:lnTo>
                <a:lnTo>
                  <a:pt x="408" y="360"/>
                </a:lnTo>
                <a:lnTo>
                  <a:pt x="456" y="360"/>
                </a:lnTo>
                <a:lnTo>
                  <a:pt x="504" y="360"/>
                </a:lnTo>
                <a:lnTo>
                  <a:pt x="540" y="372"/>
                </a:lnTo>
                <a:lnTo>
                  <a:pt x="588" y="372"/>
                </a:lnTo>
                <a:lnTo>
                  <a:pt x="636" y="372"/>
                </a:lnTo>
                <a:lnTo>
                  <a:pt x="648" y="336"/>
                </a:lnTo>
                <a:lnTo>
                  <a:pt x="660" y="300"/>
                </a:lnTo>
                <a:lnTo>
                  <a:pt x="660" y="264"/>
                </a:lnTo>
                <a:lnTo>
                  <a:pt x="660" y="216"/>
                </a:lnTo>
                <a:lnTo>
                  <a:pt x="660" y="180"/>
                </a:lnTo>
                <a:lnTo>
                  <a:pt x="660" y="144"/>
                </a:lnTo>
                <a:lnTo>
                  <a:pt x="660" y="108"/>
                </a:lnTo>
                <a:lnTo>
                  <a:pt x="624" y="84"/>
                </a:lnTo>
                <a:lnTo>
                  <a:pt x="588" y="60"/>
                </a:lnTo>
                <a:lnTo>
                  <a:pt x="528" y="60"/>
                </a:lnTo>
                <a:lnTo>
                  <a:pt x="492" y="60"/>
                </a:lnTo>
                <a:lnTo>
                  <a:pt x="456" y="60"/>
                </a:lnTo>
                <a:lnTo>
                  <a:pt x="420" y="60"/>
                </a:lnTo>
                <a:lnTo>
                  <a:pt x="384" y="60"/>
                </a:lnTo>
                <a:lnTo>
                  <a:pt x="348" y="48"/>
                </a:lnTo>
                <a:lnTo>
                  <a:pt x="312" y="36"/>
                </a:lnTo>
                <a:lnTo>
                  <a:pt x="288" y="0"/>
                </a:lnTo>
                <a:lnTo>
                  <a:pt x="264" y="0"/>
                </a:lnTo>
              </a:path>
            </a:pathLst>
          </a:custGeom>
          <a:noFill/>
          <a:ln w="50800" cap="rnd" cmpd="sng">
            <a:solidFill>
              <a:srgbClr val="FC0128"/>
            </a:solidFill>
            <a:prstDash val="solid"/>
            <a:round/>
            <a:headEnd type="none" w="med" len="med"/>
            <a:tailEnd type="none" w="med" len="med"/>
          </a:ln>
          <a:effectLst/>
        </p:spPr>
        <p:txBody>
          <a:bodyPr/>
          <a:lstStyle/>
          <a:p>
            <a:endParaRPr lang="en-GB"/>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noFill/>
          <a:ln/>
        </p:spPr>
        <p:txBody>
          <a:bodyPr lIns="90488" tIns="44450" rIns="90488" bIns="44450"/>
          <a:lstStyle/>
          <a:p>
            <a:r>
              <a:rPr lang="en-GB"/>
              <a:t>rich picture - example</a:t>
            </a:r>
          </a:p>
        </p:txBody>
      </p:sp>
      <p:pic>
        <p:nvPicPr>
          <p:cNvPr id="112643" name="Picture 3"/>
          <p:cNvPicPr>
            <a:picLocks noChangeArrowheads="1"/>
          </p:cNvPicPr>
          <p:nvPr/>
        </p:nvPicPr>
        <p:blipFill>
          <a:blip r:embed="rId2"/>
          <a:srcRect/>
          <a:stretch>
            <a:fillRect/>
          </a:stretch>
        </p:blipFill>
        <p:spPr bwMode="auto">
          <a:xfrm>
            <a:off x="1676401" y="1143000"/>
            <a:ext cx="6781800" cy="4986338"/>
          </a:xfrm>
          <a:prstGeom prst="rect">
            <a:avLst/>
          </a:prstGeom>
          <a:noFill/>
          <a:ln w="12700">
            <a:noFill/>
            <a:miter lim="800000"/>
            <a:headEnd/>
            <a:tailEnd/>
          </a:ln>
          <a:effectLst/>
        </p:spPr>
      </p:pic>
      <p:pic>
        <p:nvPicPr>
          <p:cNvPr id="112644" name="Picture 4"/>
          <p:cNvPicPr>
            <a:picLocks noChangeArrowheads="1"/>
          </p:cNvPicPr>
          <p:nvPr/>
        </p:nvPicPr>
        <p:blipFill>
          <a:blip r:embed="rId3"/>
          <a:srcRect/>
          <a:stretch>
            <a:fillRect/>
          </a:stretch>
        </p:blipFill>
        <p:spPr bwMode="auto">
          <a:xfrm>
            <a:off x="381000" y="1524001"/>
            <a:ext cx="2895600" cy="1612900"/>
          </a:xfrm>
          <a:prstGeom prst="rect">
            <a:avLst/>
          </a:prstGeom>
          <a:noFill/>
          <a:ln w="12700">
            <a:noFill/>
            <a:miter lim="800000"/>
            <a:headEnd/>
            <a:tailEnd/>
          </a:ln>
          <a:effectLst/>
        </p:spPr>
      </p:pic>
      <p:sp>
        <p:nvSpPr>
          <p:cNvPr id="112645" name="Freeform 5"/>
          <p:cNvSpPr>
            <a:spLocks/>
          </p:cNvSpPr>
          <p:nvPr/>
        </p:nvSpPr>
        <p:spPr bwMode="auto">
          <a:xfrm>
            <a:off x="228600" y="1981200"/>
            <a:ext cx="1049338" cy="592138"/>
          </a:xfrm>
          <a:custGeom>
            <a:avLst/>
            <a:gdLst/>
            <a:ahLst/>
            <a:cxnLst>
              <a:cxn ang="0">
                <a:pos x="264" y="0"/>
              </a:cxn>
              <a:cxn ang="0">
                <a:pos x="216" y="24"/>
              </a:cxn>
              <a:cxn ang="0">
                <a:pos x="180" y="36"/>
              </a:cxn>
              <a:cxn ang="0">
                <a:pos x="144" y="72"/>
              </a:cxn>
              <a:cxn ang="0">
                <a:pos x="96" y="96"/>
              </a:cxn>
              <a:cxn ang="0">
                <a:pos x="48" y="132"/>
              </a:cxn>
              <a:cxn ang="0">
                <a:pos x="12" y="168"/>
              </a:cxn>
              <a:cxn ang="0">
                <a:pos x="0" y="204"/>
              </a:cxn>
              <a:cxn ang="0">
                <a:pos x="0" y="240"/>
              </a:cxn>
              <a:cxn ang="0">
                <a:pos x="0" y="276"/>
              </a:cxn>
              <a:cxn ang="0">
                <a:pos x="36" y="288"/>
              </a:cxn>
              <a:cxn ang="0">
                <a:pos x="72" y="288"/>
              </a:cxn>
              <a:cxn ang="0">
                <a:pos x="108" y="300"/>
              </a:cxn>
              <a:cxn ang="0">
                <a:pos x="168" y="312"/>
              </a:cxn>
              <a:cxn ang="0">
                <a:pos x="216" y="312"/>
              </a:cxn>
              <a:cxn ang="0">
                <a:pos x="264" y="324"/>
              </a:cxn>
              <a:cxn ang="0">
                <a:pos x="300" y="336"/>
              </a:cxn>
              <a:cxn ang="0">
                <a:pos x="336" y="336"/>
              </a:cxn>
              <a:cxn ang="0">
                <a:pos x="372" y="348"/>
              </a:cxn>
              <a:cxn ang="0">
                <a:pos x="408" y="360"/>
              </a:cxn>
              <a:cxn ang="0">
                <a:pos x="456" y="360"/>
              </a:cxn>
              <a:cxn ang="0">
                <a:pos x="504" y="360"/>
              </a:cxn>
              <a:cxn ang="0">
                <a:pos x="540" y="372"/>
              </a:cxn>
              <a:cxn ang="0">
                <a:pos x="588" y="372"/>
              </a:cxn>
              <a:cxn ang="0">
                <a:pos x="636" y="372"/>
              </a:cxn>
              <a:cxn ang="0">
                <a:pos x="648" y="336"/>
              </a:cxn>
              <a:cxn ang="0">
                <a:pos x="660" y="300"/>
              </a:cxn>
              <a:cxn ang="0">
                <a:pos x="660" y="264"/>
              </a:cxn>
              <a:cxn ang="0">
                <a:pos x="660" y="216"/>
              </a:cxn>
              <a:cxn ang="0">
                <a:pos x="660" y="180"/>
              </a:cxn>
              <a:cxn ang="0">
                <a:pos x="660" y="144"/>
              </a:cxn>
              <a:cxn ang="0">
                <a:pos x="660" y="108"/>
              </a:cxn>
              <a:cxn ang="0">
                <a:pos x="624" y="84"/>
              </a:cxn>
              <a:cxn ang="0">
                <a:pos x="588" y="60"/>
              </a:cxn>
              <a:cxn ang="0">
                <a:pos x="528" y="60"/>
              </a:cxn>
              <a:cxn ang="0">
                <a:pos x="492" y="60"/>
              </a:cxn>
              <a:cxn ang="0">
                <a:pos x="456" y="60"/>
              </a:cxn>
              <a:cxn ang="0">
                <a:pos x="420" y="60"/>
              </a:cxn>
              <a:cxn ang="0">
                <a:pos x="384" y="60"/>
              </a:cxn>
              <a:cxn ang="0">
                <a:pos x="348" y="48"/>
              </a:cxn>
              <a:cxn ang="0">
                <a:pos x="312" y="36"/>
              </a:cxn>
              <a:cxn ang="0">
                <a:pos x="288" y="0"/>
              </a:cxn>
              <a:cxn ang="0">
                <a:pos x="264" y="0"/>
              </a:cxn>
            </a:cxnLst>
            <a:rect l="0" t="0" r="r" b="b"/>
            <a:pathLst>
              <a:path w="661" h="373">
                <a:moveTo>
                  <a:pt x="264" y="0"/>
                </a:moveTo>
                <a:lnTo>
                  <a:pt x="216" y="24"/>
                </a:lnTo>
                <a:lnTo>
                  <a:pt x="180" y="36"/>
                </a:lnTo>
                <a:lnTo>
                  <a:pt x="144" y="72"/>
                </a:lnTo>
                <a:lnTo>
                  <a:pt x="96" y="96"/>
                </a:lnTo>
                <a:lnTo>
                  <a:pt x="48" y="132"/>
                </a:lnTo>
                <a:lnTo>
                  <a:pt x="12" y="168"/>
                </a:lnTo>
                <a:lnTo>
                  <a:pt x="0" y="204"/>
                </a:lnTo>
                <a:lnTo>
                  <a:pt x="0" y="240"/>
                </a:lnTo>
                <a:lnTo>
                  <a:pt x="0" y="276"/>
                </a:lnTo>
                <a:lnTo>
                  <a:pt x="36" y="288"/>
                </a:lnTo>
                <a:lnTo>
                  <a:pt x="72" y="288"/>
                </a:lnTo>
                <a:lnTo>
                  <a:pt x="108" y="300"/>
                </a:lnTo>
                <a:lnTo>
                  <a:pt x="168" y="312"/>
                </a:lnTo>
                <a:lnTo>
                  <a:pt x="216" y="312"/>
                </a:lnTo>
                <a:lnTo>
                  <a:pt x="264" y="324"/>
                </a:lnTo>
                <a:lnTo>
                  <a:pt x="300" y="336"/>
                </a:lnTo>
                <a:lnTo>
                  <a:pt x="336" y="336"/>
                </a:lnTo>
                <a:lnTo>
                  <a:pt x="372" y="348"/>
                </a:lnTo>
                <a:lnTo>
                  <a:pt x="408" y="360"/>
                </a:lnTo>
                <a:lnTo>
                  <a:pt x="456" y="360"/>
                </a:lnTo>
                <a:lnTo>
                  <a:pt x="504" y="360"/>
                </a:lnTo>
                <a:lnTo>
                  <a:pt x="540" y="372"/>
                </a:lnTo>
                <a:lnTo>
                  <a:pt x="588" y="372"/>
                </a:lnTo>
                <a:lnTo>
                  <a:pt x="636" y="372"/>
                </a:lnTo>
                <a:lnTo>
                  <a:pt x="648" y="336"/>
                </a:lnTo>
                <a:lnTo>
                  <a:pt x="660" y="300"/>
                </a:lnTo>
                <a:lnTo>
                  <a:pt x="660" y="264"/>
                </a:lnTo>
                <a:lnTo>
                  <a:pt x="660" y="216"/>
                </a:lnTo>
                <a:lnTo>
                  <a:pt x="660" y="180"/>
                </a:lnTo>
                <a:lnTo>
                  <a:pt x="660" y="144"/>
                </a:lnTo>
                <a:lnTo>
                  <a:pt x="660" y="108"/>
                </a:lnTo>
                <a:lnTo>
                  <a:pt x="624" y="84"/>
                </a:lnTo>
                <a:lnTo>
                  <a:pt x="588" y="60"/>
                </a:lnTo>
                <a:lnTo>
                  <a:pt x="528" y="60"/>
                </a:lnTo>
                <a:lnTo>
                  <a:pt x="492" y="60"/>
                </a:lnTo>
                <a:lnTo>
                  <a:pt x="456" y="60"/>
                </a:lnTo>
                <a:lnTo>
                  <a:pt x="420" y="60"/>
                </a:lnTo>
                <a:lnTo>
                  <a:pt x="384" y="60"/>
                </a:lnTo>
                <a:lnTo>
                  <a:pt x="348" y="48"/>
                </a:lnTo>
                <a:lnTo>
                  <a:pt x="312" y="36"/>
                </a:lnTo>
                <a:lnTo>
                  <a:pt x="288" y="0"/>
                </a:lnTo>
                <a:lnTo>
                  <a:pt x="264" y="0"/>
                </a:lnTo>
              </a:path>
            </a:pathLst>
          </a:custGeom>
          <a:noFill/>
          <a:ln w="50800" cap="rnd" cmpd="sng">
            <a:solidFill>
              <a:srgbClr val="FC0128"/>
            </a:solidFill>
            <a:prstDash val="solid"/>
            <a:round/>
            <a:headEnd type="none" w="med" len="med"/>
            <a:tailEnd type="none" w="med" len="med"/>
          </a:ln>
          <a:effectLst/>
        </p:spPr>
        <p:txBody>
          <a:bodyPr/>
          <a:lstStyle/>
          <a:p>
            <a:endParaRPr lang="en-GB"/>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Grp="1" noChangeArrowheads="1"/>
          </p:cNvSpPr>
          <p:nvPr>
            <p:ph type="title"/>
          </p:nvPr>
        </p:nvSpPr>
        <p:spPr/>
        <p:txBody>
          <a:bodyPr/>
          <a:lstStyle/>
          <a:p>
            <a:r>
              <a:rPr lang="en-GB"/>
              <a:t>deriving relevant systems</a:t>
            </a:r>
          </a:p>
        </p:txBody>
      </p:sp>
      <p:sp>
        <p:nvSpPr>
          <p:cNvPr id="113669" name="Rectangle 5"/>
          <p:cNvSpPr>
            <a:spLocks noGrp="1" noChangeArrowheads="1"/>
          </p:cNvSpPr>
          <p:nvPr>
            <p:ph type="body" idx="1"/>
          </p:nvPr>
        </p:nvSpPr>
        <p:spPr/>
        <p:txBody>
          <a:bodyPr/>
          <a:lstStyle/>
          <a:p>
            <a:pPr>
              <a:lnSpc>
                <a:spcPct val="90000"/>
              </a:lnSpc>
            </a:pPr>
            <a:r>
              <a:rPr lang="en-GB"/>
              <a:t>relevant systems are </a:t>
            </a:r>
            <a:r>
              <a:rPr lang="en-GB" i="1"/>
              <a:t>conceptual</a:t>
            </a:r>
            <a:r>
              <a:rPr lang="en-GB"/>
              <a:t> (in-the-mind) models of parts of the problem that are of interest</a:t>
            </a:r>
          </a:p>
          <a:p>
            <a:pPr>
              <a:lnSpc>
                <a:spcPct val="90000"/>
              </a:lnSpc>
            </a:pPr>
            <a:r>
              <a:rPr lang="en-GB"/>
              <a:t>they are models which follow systems principles to help structure the analyst’s impression of the problem - </a:t>
            </a:r>
            <a:r>
              <a:rPr lang="en-GB" i="1"/>
              <a:t>not</a:t>
            </a:r>
            <a:r>
              <a:rPr lang="en-GB"/>
              <a:t> definitive descriptions of systems in the real world </a:t>
            </a:r>
          </a:p>
          <a:p>
            <a:pPr>
              <a:lnSpc>
                <a:spcPct val="90000"/>
              </a:lnSpc>
            </a:pPr>
            <a:r>
              <a:rPr lang="en-GB"/>
              <a:t>problems can be represented as they are </a:t>
            </a:r>
            <a:r>
              <a:rPr lang="en-GB" i="1"/>
              <a:t>perceived</a:t>
            </a:r>
            <a:r>
              <a:rPr lang="en-GB"/>
              <a:t> by different stakeholders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3669">
                                            <p:txEl>
                                              <p:pRg st="0" end="0"/>
                                            </p:txEl>
                                          </p:spTgt>
                                        </p:tgtEl>
                                        <p:attrNameLst>
                                          <p:attrName>style.visibility</p:attrName>
                                        </p:attrNameLst>
                                      </p:cBhvr>
                                      <p:to>
                                        <p:strVal val="visible"/>
                                      </p:to>
                                    </p:set>
                                    <p:anim calcmode="lin" valueType="num">
                                      <p:cBhvr additive="base">
                                        <p:cTn id="7" dur="500" fill="hold"/>
                                        <p:tgtEl>
                                          <p:spTgt spid="11366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366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3669">
                                            <p:txEl>
                                              <p:pRg st="1" end="1"/>
                                            </p:txEl>
                                          </p:spTgt>
                                        </p:tgtEl>
                                        <p:attrNameLst>
                                          <p:attrName>style.visibility</p:attrName>
                                        </p:attrNameLst>
                                      </p:cBhvr>
                                      <p:to>
                                        <p:strVal val="visible"/>
                                      </p:to>
                                    </p:set>
                                    <p:anim calcmode="lin" valueType="num">
                                      <p:cBhvr additive="base">
                                        <p:cTn id="13" dur="500" fill="hold"/>
                                        <p:tgtEl>
                                          <p:spTgt spid="11366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366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3669">
                                            <p:txEl>
                                              <p:pRg st="2" end="2"/>
                                            </p:txEl>
                                          </p:spTgt>
                                        </p:tgtEl>
                                        <p:attrNameLst>
                                          <p:attrName>style.visibility</p:attrName>
                                        </p:attrNameLst>
                                      </p:cBhvr>
                                      <p:to>
                                        <p:strVal val="visible"/>
                                      </p:to>
                                    </p:set>
                                    <p:anim calcmode="lin" valueType="num">
                                      <p:cBhvr additive="base">
                                        <p:cTn id="19" dur="500" fill="hold"/>
                                        <p:tgtEl>
                                          <p:spTgt spid="11366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366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noFill/>
          <a:ln/>
        </p:spPr>
        <p:txBody>
          <a:bodyPr lIns="90488" tIns="44450" rIns="90488" bIns="44450"/>
          <a:lstStyle/>
          <a:p>
            <a:r>
              <a:rPr lang="en-GB" dirty="0">
                <a:solidFill>
                  <a:srgbClr val="0070C0"/>
                </a:solidFill>
              </a:rPr>
              <a:t>root definitions</a:t>
            </a:r>
          </a:p>
        </p:txBody>
      </p:sp>
      <p:pic>
        <p:nvPicPr>
          <p:cNvPr id="114692" name="Picture 4"/>
          <p:cNvPicPr>
            <a:picLocks noChangeArrowheads="1"/>
          </p:cNvPicPr>
          <p:nvPr/>
        </p:nvPicPr>
        <p:blipFill>
          <a:blip r:embed="rId2"/>
          <a:srcRect/>
          <a:stretch>
            <a:fillRect/>
          </a:stretch>
        </p:blipFill>
        <p:spPr bwMode="auto">
          <a:xfrm>
            <a:off x="6553200" y="1143000"/>
            <a:ext cx="2419350" cy="1406525"/>
          </a:xfrm>
          <a:prstGeom prst="rect">
            <a:avLst/>
          </a:prstGeom>
          <a:noFill/>
          <a:ln w="12700">
            <a:noFill/>
            <a:miter lim="800000"/>
            <a:headEnd/>
            <a:tailEnd/>
          </a:ln>
          <a:effectLst/>
        </p:spPr>
      </p:pic>
      <p:sp>
        <p:nvSpPr>
          <p:cNvPr id="114693" name="Freeform 5"/>
          <p:cNvSpPr>
            <a:spLocks/>
          </p:cNvSpPr>
          <p:nvPr/>
        </p:nvSpPr>
        <p:spPr bwMode="auto">
          <a:xfrm>
            <a:off x="6286500" y="2079625"/>
            <a:ext cx="1049338" cy="592138"/>
          </a:xfrm>
          <a:custGeom>
            <a:avLst/>
            <a:gdLst/>
            <a:ahLst/>
            <a:cxnLst>
              <a:cxn ang="0">
                <a:pos x="264" y="0"/>
              </a:cxn>
              <a:cxn ang="0">
                <a:pos x="216" y="24"/>
              </a:cxn>
              <a:cxn ang="0">
                <a:pos x="180" y="36"/>
              </a:cxn>
              <a:cxn ang="0">
                <a:pos x="144" y="72"/>
              </a:cxn>
              <a:cxn ang="0">
                <a:pos x="96" y="96"/>
              </a:cxn>
              <a:cxn ang="0">
                <a:pos x="48" y="132"/>
              </a:cxn>
              <a:cxn ang="0">
                <a:pos x="12" y="168"/>
              </a:cxn>
              <a:cxn ang="0">
                <a:pos x="0" y="204"/>
              </a:cxn>
              <a:cxn ang="0">
                <a:pos x="0" y="240"/>
              </a:cxn>
              <a:cxn ang="0">
                <a:pos x="0" y="276"/>
              </a:cxn>
              <a:cxn ang="0">
                <a:pos x="36" y="288"/>
              </a:cxn>
              <a:cxn ang="0">
                <a:pos x="72" y="288"/>
              </a:cxn>
              <a:cxn ang="0">
                <a:pos x="108" y="300"/>
              </a:cxn>
              <a:cxn ang="0">
                <a:pos x="168" y="312"/>
              </a:cxn>
              <a:cxn ang="0">
                <a:pos x="216" y="312"/>
              </a:cxn>
              <a:cxn ang="0">
                <a:pos x="264" y="324"/>
              </a:cxn>
              <a:cxn ang="0">
                <a:pos x="300" y="336"/>
              </a:cxn>
              <a:cxn ang="0">
                <a:pos x="336" y="336"/>
              </a:cxn>
              <a:cxn ang="0">
                <a:pos x="372" y="348"/>
              </a:cxn>
              <a:cxn ang="0">
                <a:pos x="408" y="360"/>
              </a:cxn>
              <a:cxn ang="0">
                <a:pos x="456" y="360"/>
              </a:cxn>
              <a:cxn ang="0">
                <a:pos x="504" y="360"/>
              </a:cxn>
              <a:cxn ang="0">
                <a:pos x="540" y="372"/>
              </a:cxn>
              <a:cxn ang="0">
                <a:pos x="588" y="372"/>
              </a:cxn>
              <a:cxn ang="0">
                <a:pos x="636" y="372"/>
              </a:cxn>
              <a:cxn ang="0">
                <a:pos x="648" y="336"/>
              </a:cxn>
              <a:cxn ang="0">
                <a:pos x="660" y="300"/>
              </a:cxn>
              <a:cxn ang="0">
                <a:pos x="660" y="264"/>
              </a:cxn>
              <a:cxn ang="0">
                <a:pos x="660" y="216"/>
              </a:cxn>
              <a:cxn ang="0">
                <a:pos x="660" y="180"/>
              </a:cxn>
              <a:cxn ang="0">
                <a:pos x="660" y="144"/>
              </a:cxn>
              <a:cxn ang="0">
                <a:pos x="660" y="108"/>
              </a:cxn>
              <a:cxn ang="0">
                <a:pos x="624" y="84"/>
              </a:cxn>
              <a:cxn ang="0">
                <a:pos x="588" y="60"/>
              </a:cxn>
              <a:cxn ang="0">
                <a:pos x="528" y="60"/>
              </a:cxn>
              <a:cxn ang="0">
                <a:pos x="492" y="60"/>
              </a:cxn>
              <a:cxn ang="0">
                <a:pos x="456" y="60"/>
              </a:cxn>
              <a:cxn ang="0">
                <a:pos x="420" y="60"/>
              </a:cxn>
              <a:cxn ang="0">
                <a:pos x="384" y="60"/>
              </a:cxn>
              <a:cxn ang="0">
                <a:pos x="348" y="48"/>
              </a:cxn>
              <a:cxn ang="0">
                <a:pos x="312" y="36"/>
              </a:cxn>
              <a:cxn ang="0">
                <a:pos x="288" y="0"/>
              </a:cxn>
              <a:cxn ang="0">
                <a:pos x="264" y="0"/>
              </a:cxn>
            </a:cxnLst>
            <a:rect l="0" t="0" r="r" b="b"/>
            <a:pathLst>
              <a:path w="661" h="373">
                <a:moveTo>
                  <a:pt x="264" y="0"/>
                </a:moveTo>
                <a:lnTo>
                  <a:pt x="216" y="24"/>
                </a:lnTo>
                <a:lnTo>
                  <a:pt x="180" y="36"/>
                </a:lnTo>
                <a:lnTo>
                  <a:pt x="144" y="72"/>
                </a:lnTo>
                <a:lnTo>
                  <a:pt x="96" y="96"/>
                </a:lnTo>
                <a:lnTo>
                  <a:pt x="48" y="132"/>
                </a:lnTo>
                <a:lnTo>
                  <a:pt x="12" y="168"/>
                </a:lnTo>
                <a:lnTo>
                  <a:pt x="0" y="204"/>
                </a:lnTo>
                <a:lnTo>
                  <a:pt x="0" y="240"/>
                </a:lnTo>
                <a:lnTo>
                  <a:pt x="0" y="276"/>
                </a:lnTo>
                <a:lnTo>
                  <a:pt x="36" y="288"/>
                </a:lnTo>
                <a:lnTo>
                  <a:pt x="72" y="288"/>
                </a:lnTo>
                <a:lnTo>
                  <a:pt x="108" y="300"/>
                </a:lnTo>
                <a:lnTo>
                  <a:pt x="168" y="312"/>
                </a:lnTo>
                <a:lnTo>
                  <a:pt x="216" y="312"/>
                </a:lnTo>
                <a:lnTo>
                  <a:pt x="264" y="324"/>
                </a:lnTo>
                <a:lnTo>
                  <a:pt x="300" y="336"/>
                </a:lnTo>
                <a:lnTo>
                  <a:pt x="336" y="336"/>
                </a:lnTo>
                <a:lnTo>
                  <a:pt x="372" y="348"/>
                </a:lnTo>
                <a:lnTo>
                  <a:pt x="408" y="360"/>
                </a:lnTo>
                <a:lnTo>
                  <a:pt x="456" y="360"/>
                </a:lnTo>
                <a:lnTo>
                  <a:pt x="504" y="360"/>
                </a:lnTo>
                <a:lnTo>
                  <a:pt x="540" y="372"/>
                </a:lnTo>
                <a:lnTo>
                  <a:pt x="588" y="372"/>
                </a:lnTo>
                <a:lnTo>
                  <a:pt x="636" y="372"/>
                </a:lnTo>
                <a:lnTo>
                  <a:pt x="648" y="336"/>
                </a:lnTo>
                <a:lnTo>
                  <a:pt x="660" y="300"/>
                </a:lnTo>
                <a:lnTo>
                  <a:pt x="660" y="264"/>
                </a:lnTo>
                <a:lnTo>
                  <a:pt x="660" y="216"/>
                </a:lnTo>
                <a:lnTo>
                  <a:pt x="660" y="180"/>
                </a:lnTo>
                <a:lnTo>
                  <a:pt x="660" y="144"/>
                </a:lnTo>
                <a:lnTo>
                  <a:pt x="660" y="108"/>
                </a:lnTo>
                <a:lnTo>
                  <a:pt x="624" y="84"/>
                </a:lnTo>
                <a:lnTo>
                  <a:pt x="588" y="60"/>
                </a:lnTo>
                <a:lnTo>
                  <a:pt x="528" y="60"/>
                </a:lnTo>
                <a:lnTo>
                  <a:pt x="492" y="60"/>
                </a:lnTo>
                <a:lnTo>
                  <a:pt x="456" y="60"/>
                </a:lnTo>
                <a:lnTo>
                  <a:pt x="420" y="60"/>
                </a:lnTo>
                <a:lnTo>
                  <a:pt x="384" y="60"/>
                </a:lnTo>
                <a:lnTo>
                  <a:pt x="348" y="48"/>
                </a:lnTo>
                <a:lnTo>
                  <a:pt x="312" y="36"/>
                </a:lnTo>
                <a:lnTo>
                  <a:pt x="288" y="0"/>
                </a:lnTo>
                <a:lnTo>
                  <a:pt x="264" y="0"/>
                </a:lnTo>
              </a:path>
            </a:pathLst>
          </a:custGeom>
          <a:noFill/>
          <a:ln w="50800" cap="rnd" cmpd="sng">
            <a:solidFill>
              <a:srgbClr val="FC0128"/>
            </a:solidFill>
            <a:prstDash val="solid"/>
            <a:round/>
            <a:headEnd type="none" w="med" len="med"/>
            <a:tailEnd type="none" w="med" len="med"/>
          </a:ln>
          <a:effectLst/>
        </p:spPr>
        <p:txBody>
          <a:bodyPr/>
          <a:lstStyle/>
          <a:p>
            <a:endParaRPr lang="en-GB"/>
          </a:p>
        </p:txBody>
      </p:sp>
      <p:sp>
        <p:nvSpPr>
          <p:cNvPr id="114695" name="Rectangle 7"/>
          <p:cNvSpPr>
            <a:spLocks noGrp="1" noChangeArrowheads="1"/>
          </p:cNvSpPr>
          <p:nvPr>
            <p:ph type="body" idx="4294967295"/>
          </p:nvPr>
        </p:nvSpPr>
        <p:spPr>
          <a:xfrm>
            <a:off x="457200" y="1219200"/>
            <a:ext cx="6096000" cy="2855913"/>
          </a:xfrm>
          <a:noFill/>
          <a:ln/>
        </p:spPr>
        <p:txBody>
          <a:bodyPr lIns="90488" tIns="44450" rIns="90488" bIns="44450"/>
          <a:lstStyle/>
          <a:p>
            <a:r>
              <a:rPr lang="en-GB" dirty="0">
                <a:solidFill>
                  <a:schemeClr val="bg1"/>
                </a:solidFill>
              </a:rPr>
              <a:t>short textual statements which define the important elements of the relevant system being modelled - rather like mission statements</a:t>
            </a:r>
          </a:p>
        </p:txBody>
      </p:sp>
      <p:grpSp>
        <p:nvGrpSpPr>
          <p:cNvPr id="2" name="Group 9"/>
          <p:cNvGrpSpPr>
            <a:grpSpLocks/>
          </p:cNvGrpSpPr>
          <p:nvPr/>
        </p:nvGrpSpPr>
        <p:grpSpPr bwMode="auto">
          <a:xfrm>
            <a:off x="831850" y="3886200"/>
            <a:ext cx="7845425" cy="2339975"/>
            <a:chOff x="524" y="2448"/>
            <a:chExt cx="4942" cy="1474"/>
          </a:xfrm>
        </p:grpSpPr>
        <p:sp>
          <p:nvSpPr>
            <p:cNvPr id="114691" name="Rectangle 3"/>
            <p:cNvSpPr>
              <a:spLocks noChangeArrowheads="1"/>
            </p:cNvSpPr>
            <p:nvPr/>
          </p:nvSpPr>
          <p:spPr bwMode="auto">
            <a:xfrm>
              <a:off x="524" y="2823"/>
              <a:ext cx="4942" cy="328"/>
            </a:xfrm>
            <a:prstGeom prst="rect">
              <a:avLst/>
            </a:prstGeom>
            <a:noFill/>
            <a:ln w="38100" cmpd="dbl">
              <a:solidFill>
                <a:schemeClr val="tx1"/>
              </a:solidFill>
              <a:miter lim="800000"/>
              <a:headEnd/>
              <a:tailEnd/>
            </a:ln>
            <a:effectLst/>
          </p:spPr>
          <p:txBody>
            <a:bodyPr lIns="90488" tIns="44450" rIns="90488" bIns="44450">
              <a:spAutoFit/>
            </a:bodyPr>
            <a:lstStyle/>
            <a:p>
              <a:pPr eaLnBrk="0" hangingPunct="0"/>
              <a:r>
                <a:rPr lang="en-GB" sz="2800" b="1" dirty="0">
                  <a:solidFill>
                    <a:schemeClr val="bg1"/>
                  </a:solidFill>
                  <a:latin typeface="Book Antiqua" pitchFamily="18" charset="0"/>
                </a:rPr>
                <a:t>a system to do X by (means of) Y in order to Z</a:t>
              </a:r>
            </a:p>
          </p:txBody>
        </p:sp>
        <p:sp>
          <p:nvSpPr>
            <p:cNvPr id="114694" name="Rectangle 6"/>
            <p:cNvSpPr>
              <a:spLocks noChangeArrowheads="1"/>
            </p:cNvSpPr>
            <p:nvPr/>
          </p:nvSpPr>
          <p:spPr bwMode="auto">
            <a:xfrm>
              <a:off x="528" y="2448"/>
              <a:ext cx="1719" cy="289"/>
            </a:xfrm>
            <a:prstGeom prst="rect">
              <a:avLst/>
            </a:prstGeom>
            <a:noFill/>
            <a:ln w="12700">
              <a:noFill/>
              <a:miter lim="800000"/>
              <a:headEnd/>
              <a:tailEnd/>
            </a:ln>
            <a:effectLst/>
          </p:spPr>
          <p:txBody>
            <a:bodyPr wrap="none" lIns="90488" tIns="44450" rIns="90488" bIns="44450">
              <a:spAutoFit/>
            </a:bodyPr>
            <a:lstStyle/>
            <a:p>
              <a:pPr eaLnBrk="0" hangingPunct="0"/>
              <a:r>
                <a:rPr lang="en-GB" sz="2400" i="1">
                  <a:solidFill>
                    <a:schemeClr val="bg1"/>
                  </a:solidFill>
                  <a:latin typeface="Book Antiqua" pitchFamily="18" charset="0"/>
                </a:rPr>
                <a:t>they follow the form:</a:t>
              </a:r>
            </a:p>
          </p:txBody>
        </p:sp>
        <p:sp>
          <p:nvSpPr>
            <p:cNvPr id="114696" name="Rectangle 8"/>
            <p:cNvSpPr>
              <a:spLocks noChangeArrowheads="1"/>
            </p:cNvSpPr>
            <p:nvPr/>
          </p:nvSpPr>
          <p:spPr bwMode="auto">
            <a:xfrm>
              <a:off x="1632" y="3168"/>
              <a:ext cx="2255" cy="754"/>
            </a:xfrm>
            <a:prstGeom prst="rect">
              <a:avLst/>
            </a:prstGeom>
            <a:noFill/>
            <a:ln w="12700">
              <a:noFill/>
              <a:miter lim="800000"/>
              <a:headEnd/>
              <a:tailEnd/>
            </a:ln>
            <a:effectLst/>
          </p:spPr>
          <p:txBody>
            <a:bodyPr wrap="none" lIns="90488" tIns="44450" rIns="90488" bIns="44450">
              <a:spAutoFit/>
            </a:bodyPr>
            <a:lstStyle/>
            <a:p>
              <a:pPr algn="ctr" eaLnBrk="0" hangingPunct="0"/>
              <a:r>
                <a:rPr lang="en-GB" sz="2400">
                  <a:solidFill>
                    <a:schemeClr val="bg1"/>
                  </a:solidFill>
                  <a:latin typeface="Book Antiqua" pitchFamily="18" charset="0"/>
                </a:rPr>
                <a:t>what the system does - X</a:t>
              </a:r>
            </a:p>
            <a:p>
              <a:pPr algn="ctr" eaLnBrk="0" hangingPunct="0"/>
              <a:r>
                <a:rPr lang="en-GB" sz="2400">
                  <a:solidFill>
                    <a:schemeClr val="bg1"/>
                  </a:solidFill>
                  <a:latin typeface="Book Antiqua" pitchFamily="18" charset="0"/>
                </a:rPr>
                <a:t>how it does it - Y</a:t>
              </a:r>
            </a:p>
            <a:p>
              <a:pPr algn="ctr" eaLnBrk="0" hangingPunct="0"/>
              <a:r>
                <a:rPr lang="en-GB" sz="2400">
                  <a:solidFill>
                    <a:schemeClr val="bg1"/>
                  </a:solidFill>
                  <a:latin typeface="Book Antiqua" pitchFamily="18" charset="0"/>
                </a:rPr>
                <a:t>why it’s being done - Z</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noFill/>
          <a:ln/>
        </p:spPr>
        <p:txBody>
          <a:bodyPr lIns="90488" tIns="44450" rIns="90488" bIns="44450"/>
          <a:lstStyle/>
          <a:p>
            <a:r>
              <a:rPr lang="en-GB"/>
              <a:t>root definition examples</a:t>
            </a:r>
          </a:p>
        </p:txBody>
      </p:sp>
      <p:grpSp>
        <p:nvGrpSpPr>
          <p:cNvPr id="2" name="Group 8"/>
          <p:cNvGrpSpPr>
            <a:grpSpLocks/>
          </p:cNvGrpSpPr>
          <p:nvPr/>
        </p:nvGrpSpPr>
        <p:grpSpPr bwMode="auto">
          <a:xfrm>
            <a:off x="552450" y="3810000"/>
            <a:ext cx="8143875" cy="2386013"/>
            <a:chOff x="348" y="2400"/>
            <a:chExt cx="5130" cy="1503"/>
          </a:xfrm>
        </p:grpSpPr>
        <p:sp>
          <p:nvSpPr>
            <p:cNvPr id="115715" name="Rectangle 3"/>
            <p:cNvSpPr>
              <a:spLocks noChangeArrowheads="1"/>
            </p:cNvSpPr>
            <p:nvPr/>
          </p:nvSpPr>
          <p:spPr bwMode="auto">
            <a:xfrm>
              <a:off x="348" y="2919"/>
              <a:ext cx="5130" cy="984"/>
            </a:xfrm>
            <a:prstGeom prst="rect">
              <a:avLst/>
            </a:prstGeom>
            <a:noFill/>
            <a:ln w="12700">
              <a:solidFill>
                <a:schemeClr val="tx1"/>
              </a:solidFill>
              <a:miter lim="800000"/>
              <a:headEnd/>
              <a:tailEnd/>
            </a:ln>
            <a:effectLst/>
          </p:spPr>
          <p:txBody>
            <a:bodyPr lIns="90488" tIns="44450" rIns="90488" bIns="44450">
              <a:spAutoFit/>
            </a:bodyPr>
            <a:lstStyle/>
            <a:p>
              <a:pPr algn="ctr" eaLnBrk="0" hangingPunct="0"/>
              <a:r>
                <a:rPr lang="en-GB" sz="2400">
                  <a:latin typeface="Book Antiqua" pitchFamily="18" charset="0"/>
                </a:rPr>
                <a:t>A university owned and operated system to implement a quality service (X), by devising and operating procedures to delight its customers and control its suppliers (Y), in order to improve its educational products (Z).</a:t>
              </a:r>
            </a:p>
          </p:txBody>
        </p:sp>
        <p:sp>
          <p:nvSpPr>
            <p:cNvPr id="115716" name="Rectangle 4"/>
            <p:cNvSpPr>
              <a:spLocks noChangeArrowheads="1"/>
            </p:cNvSpPr>
            <p:nvPr/>
          </p:nvSpPr>
          <p:spPr bwMode="auto">
            <a:xfrm>
              <a:off x="384" y="2400"/>
              <a:ext cx="5000" cy="516"/>
            </a:xfrm>
            <a:prstGeom prst="rect">
              <a:avLst/>
            </a:prstGeom>
            <a:noFill/>
            <a:ln w="12700">
              <a:noFill/>
              <a:miter lim="800000"/>
              <a:headEnd/>
              <a:tailEnd/>
            </a:ln>
            <a:effectLst/>
          </p:spPr>
          <p:txBody>
            <a:bodyPr lIns="90488" tIns="44450" rIns="90488" bIns="44450">
              <a:spAutoFit/>
            </a:bodyPr>
            <a:lstStyle/>
            <a:p>
              <a:pPr eaLnBrk="0" hangingPunct="0"/>
              <a:r>
                <a:rPr lang="en-GB" sz="2400" i="1" u="sng">
                  <a:latin typeface="Book Antiqua" pitchFamily="18" charset="0"/>
                </a:rPr>
                <a:t>issue based </a:t>
              </a:r>
              <a:r>
                <a:rPr lang="en-GB" sz="2400" i="1">
                  <a:latin typeface="Book Antiqua" pitchFamily="18" charset="0"/>
                </a:rPr>
                <a:t>(relating to temporary or qualitative concerns, or concerns of judgment)</a:t>
              </a:r>
            </a:p>
          </p:txBody>
        </p:sp>
      </p:grpSp>
      <p:grpSp>
        <p:nvGrpSpPr>
          <p:cNvPr id="3" name="Group 7"/>
          <p:cNvGrpSpPr>
            <a:grpSpLocks/>
          </p:cNvGrpSpPr>
          <p:nvPr/>
        </p:nvGrpSpPr>
        <p:grpSpPr bwMode="auto">
          <a:xfrm>
            <a:off x="527050" y="1143000"/>
            <a:ext cx="8169275" cy="2370138"/>
            <a:chOff x="332" y="720"/>
            <a:chExt cx="5146" cy="1493"/>
          </a:xfrm>
        </p:grpSpPr>
        <p:sp>
          <p:nvSpPr>
            <p:cNvPr id="115717" name="Rectangle 5"/>
            <p:cNvSpPr>
              <a:spLocks noChangeArrowheads="1"/>
            </p:cNvSpPr>
            <p:nvPr/>
          </p:nvSpPr>
          <p:spPr bwMode="auto">
            <a:xfrm>
              <a:off x="332" y="999"/>
              <a:ext cx="5146" cy="1214"/>
            </a:xfrm>
            <a:prstGeom prst="rect">
              <a:avLst/>
            </a:prstGeom>
            <a:noFill/>
            <a:ln w="12700">
              <a:solidFill>
                <a:schemeClr val="tx1"/>
              </a:solidFill>
              <a:miter lim="800000"/>
              <a:headEnd/>
              <a:tailEnd/>
            </a:ln>
            <a:effectLst/>
          </p:spPr>
          <p:txBody>
            <a:bodyPr lIns="90488" tIns="44450" rIns="90488" bIns="44450">
              <a:spAutoFit/>
            </a:bodyPr>
            <a:lstStyle/>
            <a:p>
              <a:pPr algn="ctr" eaLnBrk="0" hangingPunct="0"/>
              <a:r>
                <a:rPr lang="en-GB" sz="2400">
                  <a:latin typeface="Book Antiqua" pitchFamily="18" charset="0"/>
                </a:rPr>
                <a:t>A university owned and operated system to award degrees and diplomas to suitably qualified candidates (X), by means of suitable assessment (Y), (in conformance with national standards), in order to demonstrate the capabilities of candidates to potential employers (Z).</a:t>
              </a:r>
            </a:p>
          </p:txBody>
        </p:sp>
        <p:sp>
          <p:nvSpPr>
            <p:cNvPr id="115718" name="Rectangle 6"/>
            <p:cNvSpPr>
              <a:spLocks noChangeArrowheads="1"/>
            </p:cNvSpPr>
            <p:nvPr/>
          </p:nvSpPr>
          <p:spPr bwMode="auto">
            <a:xfrm>
              <a:off x="384" y="720"/>
              <a:ext cx="4120" cy="286"/>
            </a:xfrm>
            <a:prstGeom prst="rect">
              <a:avLst/>
            </a:prstGeom>
            <a:noFill/>
            <a:ln w="12700">
              <a:noFill/>
              <a:miter lim="800000"/>
              <a:headEnd/>
              <a:tailEnd/>
            </a:ln>
            <a:effectLst/>
          </p:spPr>
          <p:txBody>
            <a:bodyPr wrap="none" lIns="90488" tIns="44450" rIns="90488" bIns="44450">
              <a:spAutoFit/>
            </a:bodyPr>
            <a:lstStyle/>
            <a:p>
              <a:pPr eaLnBrk="0" hangingPunct="0"/>
              <a:r>
                <a:rPr lang="en-GB" sz="2400" i="1" u="sng">
                  <a:latin typeface="Book Antiqua" pitchFamily="18" charset="0"/>
                </a:rPr>
                <a:t>primary task </a:t>
              </a:r>
              <a:r>
                <a:rPr lang="en-GB" sz="2400" i="1">
                  <a:latin typeface="Book Antiqua" pitchFamily="18" charset="0"/>
                </a:rPr>
                <a:t>(relating to basic tasks and structures)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noFill/>
          <a:ln/>
        </p:spPr>
        <p:txBody>
          <a:bodyPr lIns="90488" tIns="44450" rIns="90488" bIns="44450"/>
          <a:lstStyle/>
          <a:p>
            <a:r>
              <a:rPr lang="en-GB" sz="4000" dirty="0">
                <a:solidFill>
                  <a:srgbClr val="0070C0"/>
                </a:solidFill>
              </a:rPr>
              <a:t>CATWOE </a:t>
            </a:r>
            <a:r>
              <a:rPr lang="en-GB" sz="4000" dirty="0" smtClean="0">
                <a:solidFill>
                  <a:srgbClr val="0070C0"/>
                </a:solidFill>
              </a:rPr>
              <a:t>analysis</a:t>
            </a:r>
            <a:endParaRPr lang="en-GB" sz="2400" dirty="0">
              <a:solidFill>
                <a:srgbClr val="0070C0"/>
              </a:solidFill>
            </a:endParaRPr>
          </a:p>
        </p:txBody>
      </p:sp>
      <p:sp>
        <p:nvSpPr>
          <p:cNvPr id="116739" name="Rectangle 3"/>
          <p:cNvSpPr>
            <a:spLocks noGrp="1" noChangeArrowheads="1"/>
          </p:cNvSpPr>
          <p:nvPr>
            <p:ph type="body" idx="4294967295"/>
          </p:nvPr>
        </p:nvSpPr>
        <p:spPr>
          <a:xfrm>
            <a:off x="609600" y="1371600"/>
            <a:ext cx="8077200" cy="3197225"/>
          </a:xfrm>
          <a:noFill/>
          <a:ln/>
        </p:spPr>
        <p:txBody>
          <a:bodyPr lIns="90488" tIns="44450" rIns="90488" bIns="44450"/>
          <a:lstStyle/>
          <a:p>
            <a:pPr>
              <a:lnSpc>
                <a:spcPct val="80000"/>
              </a:lnSpc>
              <a:buFontTx/>
              <a:buNone/>
            </a:pPr>
            <a:r>
              <a:rPr lang="en-GB" sz="1800" dirty="0">
                <a:solidFill>
                  <a:schemeClr val="bg1"/>
                </a:solidFill>
              </a:rPr>
              <a:t>a check to ensure that root definitions contain most of what is important</a:t>
            </a:r>
            <a:endParaRPr lang="en-GB" sz="1800" b="1" dirty="0">
              <a:solidFill>
                <a:schemeClr val="bg1"/>
              </a:solidFill>
            </a:endParaRPr>
          </a:p>
          <a:p>
            <a:pPr>
              <a:lnSpc>
                <a:spcPct val="80000"/>
              </a:lnSpc>
              <a:buFontTx/>
              <a:buNone/>
            </a:pPr>
            <a:r>
              <a:rPr lang="en-GB" sz="1800" b="1" dirty="0">
                <a:solidFill>
                  <a:schemeClr val="bg1"/>
                </a:solidFill>
              </a:rPr>
              <a:t>C</a:t>
            </a:r>
            <a:r>
              <a:rPr lang="en-GB" sz="1800" dirty="0">
                <a:solidFill>
                  <a:schemeClr val="bg1"/>
                </a:solidFill>
              </a:rPr>
              <a:t>ustomers		the victims or beneficiaries of </a:t>
            </a:r>
            <a:r>
              <a:rPr lang="en-GB" sz="1800" b="1" dirty="0">
                <a:solidFill>
                  <a:schemeClr val="bg1"/>
                </a:solidFill>
              </a:rPr>
              <a:t>T</a:t>
            </a:r>
          </a:p>
          <a:p>
            <a:pPr>
              <a:lnSpc>
                <a:spcPct val="80000"/>
              </a:lnSpc>
              <a:buFontTx/>
              <a:buNone/>
            </a:pPr>
            <a:r>
              <a:rPr lang="en-GB" sz="1800" b="1" dirty="0">
                <a:solidFill>
                  <a:schemeClr val="bg1"/>
                </a:solidFill>
              </a:rPr>
              <a:t>A</a:t>
            </a:r>
            <a:r>
              <a:rPr lang="en-GB" sz="1800" dirty="0">
                <a:solidFill>
                  <a:schemeClr val="bg1"/>
                </a:solidFill>
              </a:rPr>
              <a:t>ctors			those who do </a:t>
            </a:r>
            <a:r>
              <a:rPr lang="en-GB" sz="1800" b="1" dirty="0">
                <a:solidFill>
                  <a:schemeClr val="bg1"/>
                </a:solidFill>
              </a:rPr>
              <a:t>T</a:t>
            </a:r>
            <a:endParaRPr lang="en-GB" sz="1800" dirty="0">
              <a:solidFill>
                <a:schemeClr val="bg1"/>
              </a:solidFill>
            </a:endParaRPr>
          </a:p>
          <a:p>
            <a:pPr>
              <a:lnSpc>
                <a:spcPct val="80000"/>
              </a:lnSpc>
              <a:buFontTx/>
              <a:buNone/>
            </a:pPr>
            <a:r>
              <a:rPr lang="en-GB" sz="1800" b="1" dirty="0">
                <a:solidFill>
                  <a:schemeClr val="bg1"/>
                </a:solidFill>
              </a:rPr>
              <a:t>T</a:t>
            </a:r>
            <a:r>
              <a:rPr lang="en-GB" sz="1800" dirty="0">
                <a:solidFill>
                  <a:schemeClr val="bg1"/>
                </a:solidFill>
              </a:rPr>
              <a:t>ransformation 	</a:t>
            </a:r>
            <a:r>
              <a:rPr lang="en-GB" sz="1800" dirty="0" smtClean="0">
                <a:solidFill>
                  <a:schemeClr val="bg1"/>
                </a:solidFill>
              </a:rPr>
              <a:t>input</a:t>
            </a:r>
            <a:r>
              <a:rPr lang="en-GB" sz="1800" dirty="0">
                <a:solidFill>
                  <a:schemeClr val="bg1"/>
                </a:solidFill>
              </a:rPr>
              <a:t>		 output</a:t>
            </a:r>
          </a:p>
          <a:p>
            <a:pPr>
              <a:lnSpc>
                <a:spcPct val="80000"/>
              </a:lnSpc>
              <a:buFontTx/>
              <a:buNone/>
            </a:pPr>
            <a:r>
              <a:rPr lang="en-GB" sz="1800" b="1" dirty="0" err="1">
                <a:solidFill>
                  <a:schemeClr val="bg1"/>
                </a:solidFill>
              </a:rPr>
              <a:t>W</a:t>
            </a:r>
            <a:r>
              <a:rPr lang="en-GB" sz="1800" dirty="0" err="1">
                <a:solidFill>
                  <a:schemeClr val="bg1"/>
                </a:solidFill>
              </a:rPr>
              <a:t>eltanschauung</a:t>
            </a:r>
            <a:r>
              <a:rPr lang="en-GB" sz="1800" dirty="0">
                <a:solidFill>
                  <a:schemeClr val="bg1"/>
                </a:solidFill>
              </a:rPr>
              <a:t>	</a:t>
            </a:r>
            <a:r>
              <a:rPr lang="en-GB" sz="1800" dirty="0" smtClean="0">
                <a:solidFill>
                  <a:schemeClr val="bg1"/>
                </a:solidFill>
              </a:rPr>
              <a:t>the </a:t>
            </a:r>
            <a:r>
              <a:rPr lang="en-GB" sz="1800" dirty="0">
                <a:solidFill>
                  <a:schemeClr val="bg1"/>
                </a:solidFill>
              </a:rPr>
              <a:t>worldview that makes the </a:t>
            </a:r>
            <a:r>
              <a:rPr lang="en-GB" sz="1800" b="1" dirty="0">
                <a:solidFill>
                  <a:schemeClr val="bg1"/>
                </a:solidFill>
              </a:rPr>
              <a:t>T</a:t>
            </a:r>
            <a:r>
              <a:rPr lang="en-GB" sz="1800" dirty="0">
                <a:solidFill>
                  <a:schemeClr val="bg1"/>
                </a:solidFill>
              </a:rPr>
              <a:t> 					meaningful in context</a:t>
            </a:r>
          </a:p>
          <a:p>
            <a:pPr>
              <a:lnSpc>
                <a:spcPct val="80000"/>
              </a:lnSpc>
              <a:buFontTx/>
              <a:buNone/>
            </a:pPr>
            <a:r>
              <a:rPr lang="en-GB" sz="1800" b="1" dirty="0">
                <a:solidFill>
                  <a:schemeClr val="bg1"/>
                </a:solidFill>
              </a:rPr>
              <a:t>O</a:t>
            </a:r>
            <a:r>
              <a:rPr lang="en-GB" sz="1800" dirty="0">
                <a:solidFill>
                  <a:schemeClr val="bg1"/>
                </a:solidFill>
              </a:rPr>
              <a:t>wners		</a:t>
            </a:r>
            <a:r>
              <a:rPr lang="en-GB" sz="1800" dirty="0" smtClean="0">
                <a:solidFill>
                  <a:schemeClr val="bg1"/>
                </a:solidFill>
              </a:rPr>
              <a:t>those </a:t>
            </a:r>
            <a:r>
              <a:rPr lang="en-GB" sz="1800" dirty="0">
                <a:solidFill>
                  <a:schemeClr val="bg1"/>
                </a:solidFill>
              </a:rPr>
              <a:t>with the power to stop </a:t>
            </a:r>
            <a:r>
              <a:rPr lang="en-GB" sz="1800" b="1" dirty="0">
                <a:solidFill>
                  <a:schemeClr val="bg1"/>
                </a:solidFill>
              </a:rPr>
              <a:t>T</a:t>
            </a:r>
            <a:endParaRPr lang="en-GB" sz="1800" dirty="0">
              <a:solidFill>
                <a:schemeClr val="bg1"/>
              </a:solidFill>
            </a:endParaRPr>
          </a:p>
          <a:p>
            <a:pPr>
              <a:lnSpc>
                <a:spcPct val="80000"/>
              </a:lnSpc>
              <a:buFontTx/>
              <a:buNone/>
            </a:pPr>
            <a:r>
              <a:rPr lang="en-GB" sz="1800" b="1" dirty="0">
                <a:solidFill>
                  <a:schemeClr val="bg1"/>
                </a:solidFill>
              </a:rPr>
              <a:t>E</a:t>
            </a:r>
            <a:r>
              <a:rPr lang="en-GB" sz="1800" dirty="0">
                <a:solidFill>
                  <a:schemeClr val="bg1"/>
                </a:solidFill>
              </a:rPr>
              <a:t>nvironmental 		elements outside the system which </a:t>
            </a:r>
            <a:r>
              <a:rPr lang="en-GB" sz="1800" dirty="0" smtClean="0">
                <a:solidFill>
                  <a:schemeClr val="bg1"/>
                </a:solidFill>
              </a:rPr>
              <a:t>constraints</a:t>
            </a:r>
            <a:r>
              <a:rPr lang="en-GB" sz="1800" dirty="0">
                <a:solidFill>
                  <a:schemeClr val="bg1"/>
                </a:solidFill>
              </a:rPr>
              <a:t>		are taken as given, but nevertheless affect its</a:t>
            </a:r>
          </a:p>
          <a:p>
            <a:pPr>
              <a:lnSpc>
                <a:spcPct val="80000"/>
              </a:lnSpc>
              <a:buFontTx/>
              <a:buNone/>
            </a:pPr>
            <a:r>
              <a:rPr lang="en-GB" sz="1800" dirty="0">
                <a:solidFill>
                  <a:schemeClr val="bg1"/>
                </a:solidFill>
              </a:rPr>
              <a:t>				behaviour</a:t>
            </a:r>
          </a:p>
          <a:p>
            <a:pPr>
              <a:lnSpc>
                <a:spcPct val="80000"/>
              </a:lnSpc>
              <a:buFontTx/>
              <a:buNone/>
            </a:pPr>
            <a:endParaRPr lang="en-GB" sz="1800" dirty="0">
              <a:solidFill>
                <a:schemeClr val="bg1"/>
              </a:solidFill>
            </a:endParaRPr>
          </a:p>
        </p:txBody>
      </p:sp>
      <p:sp>
        <p:nvSpPr>
          <p:cNvPr id="116740" name="Line 4"/>
          <p:cNvSpPr>
            <a:spLocks noChangeShapeType="1"/>
          </p:cNvSpPr>
          <p:nvPr/>
        </p:nvSpPr>
        <p:spPr bwMode="auto">
          <a:xfrm>
            <a:off x="4114800" y="2514600"/>
            <a:ext cx="838200" cy="0"/>
          </a:xfrm>
          <a:prstGeom prst="line">
            <a:avLst/>
          </a:prstGeom>
          <a:noFill/>
          <a:ln w="50800">
            <a:solidFill>
              <a:schemeClr val="bg1"/>
            </a:solidFill>
            <a:round/>
            <a:headEnd/>
            <a:tailEnd type="triangle" w="med" len="med"/>
          </a:ln>
          <a:effectLst/>
        </p:spPr>
        <p:txBody>
          <a:bodyPr/>
          <a:lstStyle/>
          <a:p>
            <a:endParaRPr lang="en-GB"/>
          </a:p>
        </p:txBody>
      </p:sp>
      <p:pic>
        <p:nvPicPr>
          <p:cNvPr id="116741" name="Picture 5"/>
          <p:cNvPicPr>
            <a:picLocks noChangeArrowheads="1"/>
          </p:cNvPicPr>
          <p:nvPr/>
        </p:nvPicPr>
        <p:blipFill>
          <a:blip r:embed="rId2"/>
          <a:srcRect/>
          <a:stretch>
            <a:fillRect/>
          </a:stretch>
        </p:blipFill>
        <p:spPr bwMode="auto">
          <a:xfrm>
            <a:off x="7086600" y="1676400"/>
            <a:ext cx="1676400" cy="1600200"/>
          </a:xfrm>
          <a:prstGeom prst="rect">
            <a:avLst/>
          </a:prstGeom>
          <a:noFill/>
          <a:ln w="12700">
            <a:noFill/>
            <a:miter lim="800000"/>
            <a:headEnd/>
            <a:tailEnd/>
          </a:ln>
          <a:effectLst/>
        </p:spPr>
      </p:pic>
      <p:sp>
        <p:nvSpPr>
          <p:cNvPr id="116742" name="Text Box 6"/>
          <p:cNvSpPr txBox="1">
            <a:spLocks noChangeArrowheads="1"/>
          </p:cNvSpPr>
          <p:nvPr/>
        </p:nvSpPr>
        <p:spPr bwMode="auto">
          <a:xfrm>
            <a:off x="838200" y="4419600"/>
            <a:ext cx="7239000" cy="1892826"/>
          </a:xfrm>
          <a:prstGeom prst="rect">
            <a:avLst/>
          </a:prstGeom>
          <a:noFill/>
          <a:ln w="9525">
            <a:noFill/>
            <a:miter lim="800000"/>
            <a:headEnd/>
            <a:tailEnd/>
          </a:ln>
          <a:effectLst/>
        </p:spPr>
        <p:txBody>
          <a:bodyPr>
            <a:spAutoFit/>
          </a:bodyPr>
          <a:lstStyle/>
          <a:p>
            <a:pPr eaLnBrk="0" hangingPunct="0"/>
            <a:r>
              <a:rPr lang="en-US" b="1" dirty="0">
                <a:solidFill>
                  <a:schemeClr val="bg1"/>
                </a:solidFill>
              </a:rPr>
              <a:t>A system</a:t>
            </a:r>
            <a:r>
              <a:rPr lang="en-US" dirty="0">
                <a:solidFill>
                  <a:schemeClr val="bg1"/>
                </a:solidFill>
              </a:rPr>
              <a:t> owned by </a:t>
            </a:r>
            <a:r>
              <a:rPr lang="en-US" dirty="0">
                <a:solidFill>
                  <a:srgbClr val="C00000"/>
                </a:solidFill>
              </a:rPr>
              <a:t>O</a:t>
            </a:r>
            <a:r>
              <a:rPr lang="en-US" dirty="0">
                <a:solidFill>
                  <a:schemeClr val="bg1"/>
                </a:solidFill>
              </a:rPr>
              <a:t> to do </a:t>
            </a:r>
            <a:r>
              <a:rPr lang="en-US" dirty="0">
                <a:solidFill>
                  <a:srgbClr val="C00000"/>
                </a:solidFill>
              </a:rPr>
              <a:t>W</a:t>
            </a:r>
            <a:r>
              <a:rPr lang="en-US" dirty="0">
                <a:solidFill>
                  <a:schemeClr val="bg1"/>
                </a:solidFill>
              </a:rPr>
              <a:t> by </a:t>
            </a:r>
            <a:r>
              <a:rPr lang="en-US" dirty="0">
                <a:solidFill>
                  <a:srgbClr val="C00000"/>
                </a:solidFill>
              </a:rPr>
              <a:t>A</a:t>
            </a:r>
            <a:r>
              <a:rPr lang="en-US" dirty="0">
                <a:solidFill>
                  <a:schemeClr val="bg1"/>
                </a:solidFill>
              </a:rPr>
              <a:t> by means of </a:t>
            </a:r>
            <a:r>
              <a:rPr lang="en-US" dirty="0">
                <a:solidFill>
                  <a:srgbClr val="C00000"/>
                </a:solidFill>
              </a:rPr>
              <a:t>T</a:t>
            </a:r>
            <a:r>
              <a:rPr lang="en-US" dirty="0">
                <a:solidFill>
                  <a:schemeClr val="bg1"/>
                </a:solidFill>
              </a:rPr>
              <a:t> given the constraints of </a:t>
            </a:r>
            <a:r>
              <a:rPr lang="en-US" dirty="0">
                <a:solidFill>
                  <a:srgbClr val="C00000"/>
                </a:solidFill>
              </a:rPr>
              <a:t>E</a:t>
            </a:r>
            <a:r>
              <a:rPr lang="en-US" dirty="0">
                <a:solidFill>
                  <a:schemeClr val="bg1"/>
                </a:solidFill>
              </a:rPr>
              <a:t> in order to achieve </a:t>
            </a:r>
            <a:r>
              <a:rPr lang="en-US" dirty="0">
                <a:solidFill>
                  <a:srgbClr val="C00000"/>
                </a:solidFill>
              </a:rPr>
              <a:t>X</a:t>
            </a:r>
            <a:r>
              <a:rPr lang="en-US" dirty="0">
                <a:solidFill>
                  <a:schemeClr val="bg1"/>
                </a:solidFill>
              </a:rPr>
              <a:t> for </a:t>
            </a:r>
            <a:r>
              <a:rPr lang="en-US" dirty="0">
                <a:solidFill>
                  <a:srgbClr val="C00000"/>
                </a:solidFill>
              </a:rPr>
              <a:t>C</a:t>
            </a:r>
            <a:r>
              <a:rPr lang="en-US" dirty="0">
                <a:solidFill>
                  <a:schemeClr val="bg1"/>
                </a:solidFill>
              </a:rPr>
              <a:t>.… </a:t>
            </a:r>
          </a:p>
          <a:p>
            <a:pPr eaLnBrk="0" hangingPunct="0"/>
            <a:endParaRPr lang="en-US" dirty="0" smtClean="0">
              <a:solidFill>
                <a:schemeClr val="bg1"/>
              </a:solidFill>
            </a:endParaRPr>
          </a:p>
          <a:p>
            <a:pPr eaLnBrk="0" hangingPunct="0"/>
            <a:r>
              <a:rPr lang="en-US" dirty="0" smtClean="0">
                <a:solidFill>
                  <a:srgbClr val="00B050"/>
                </a:solidFill>
              </a:rPr>
              <a:t>or</a:t>
            </a:r>
            <a:r>
              <a:rPr lang="en-US" dirty="0" smtClean="0">
                <a:solidFill>
                  <a:schemeClr val="bg1"/>
                </a:solidFill>
              </a:rPr>
              <a:t> </a:t>
            </a:r>
            <a:r>
              <a:rPr lang="en-US" dirty="0">
                <a:solidFill>
                  <a:schemeClr val="bg1"/>
                </a:solidFill>
              </a:rPr>
              <a:t>any variation of the above that would form a paragraph and make sense when it is read. </a:t>
            </a:r>
          </a:p>
          <a:p>
            <a:pPr eaLnBrk="0" hangingPunct="0">
              <a:spcBef>
                <a:spcPct val="50000"/>
              </a:spcBef>
            </a:pPr>
            <a:endParaRPr lang="en-US"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6742"/>
                                        </p:tgtEl>
                                        <p:attrNameLst>
                                          <p:attrName>style.visibility</p:attrName>
                                        </p:attrNameLst>
                                      </p:cBhvr>
                                      <p:to>
                                        <p:strVal val="visible"/>
                                      </p:to>
                                    </p:set>
                                    <p:anim calcmode="lin" valueType="num">
                                      <p:cBhvr additive="base">
                                        <p:cTn id="7" dur="500" fill="hold"/>
                                        <p:tgtEl>
                                          <p:spTgt spid="116742"/>
                                        </p:tgtEl>
                                        <p:attrNameLst>
                                          <p:attrName>ppt_x</p:attrName>
                                        </p:attrNameLst>
                                      </p:cBhvr>
                                      <p:tavLst>
                                        <p:tav tm="0">
                                          <p:val>
                                            <p:strVal val="#ppt_x"/>
                                          </p:val>
                                        </p:tav>
                                        <p:tav tm="100000">
                                          <p:val>
                                            <p:strVal val="#ppt_x"/>
                                          </p:val>
                                        </p:tav>
                                      </p:tavLst>
                                    </p:anim>
                                    <p:anim calcmode="lin" valueType="num">
                                      <p:cBhvr additive="base">
                                        <p:cTn id="8" dur="500" fill="hold"/>
                                        <p:tgtEl>
                                          <p:spTgt spid="1167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body" idx="1"/>
          </p:nvPr>
        </p:nvSpPr>
        <p:spPr>
          <a:xfrm>
            <a:off x="698500" y="1617663"/>
            <a:ext cx="8140700" cy="3032125"/>
          </a:xfrm>
          <a:noFill/>
          <a:ln/>
        </p:spPr>
        <p:txBody>
          <a:bodyPr lIns="90488" tIns="44450" rIns="90488" bIns="44450"/>
          <a:lstStyle/>
          <a:p>
            <a:pPr>
              <a:lnSpc>
                <a:spcPct val="80000"/>
              </a:lnSpc>
              <a:buFontTx/>
              <a:buNone/>
            </a:pPr>
            <a:r>
              <a:rPr lang="en-GB" sz="2000" b="1" dirty="0"/>
              <a:t>C</a:t>
            </a:r>
            <a:r>
              <a:rPr lang="en-GB" sz="2000" dirty="0"/>
              <a:t>		candidate students</a:t>
            </a:r>
          </a:p>
          <a:p>
            <a:pPr>
              <a:lnSpc>
                <a:spcPct val="80000"/>
              </a:lnSpc>
              <a:buFontTx/>
              <a:buNone/>
            </a:pPr>
            <a:r>
              <a:rPr lang="en-GB" sz="2000" b="1" dirty="0"/>
              <a:t>A		</a:t>
            </a:r>
            <a:r>
              <a:rPr lang="en-GB" sz="2000" dirty="0"/>
              <a:t>university staff</a:t>
            </a:r>
          </a:p>
          <a:p>
            <a:pPr>
              <a:lnSpc>
                <a:spcPct val="80000"/>
              </a:lnSpc>
              <a:buFontTx/>
              <a:buNone/>
            </a:pPr>
            <a:r>
              <a:rPr lang="en-GB" sz="2000" b="1" dirty="0"/>
              <a:t>T</a:t>
            </a:r>
            <a:r>
              <a:rPr lang="en-GB" sz="2000" dirty="0"/>
              <a:t>		candidate students	degree holders and </a:t>
            </a:r>
            <a:r>
              <a:rPr lang="en-GB" sz="2000" dirty="0" err="1"/>
              <a:t>diplomates</a:t>
            </a:r>
            <a:endParaRPr lang="en-GB" sz="2000" dirty="0"/>
          </a:p>
          <a:p>
            <a:pPr>
              <a:lnSpc>
                <a:spcPct val="80000"/>
              </a:lnSpc>
              <a:buFontTx/>
              <a:buNone/>
            </a:pPr>
            <a:r>
              <a:rPr lang="en-GB" sz="2000" b="1" dirty="0"/>
              <a:t>W</a:t>
            </a:r>
            <a:r>
              <a:rPr lang="en-GB" sz="2000" dirty="0"/>
              <a:t>		the belief that awarding degrees and diplomas is a good</a:t>
            </a:r>
          </a:p>
          <a:p>
            <a:pPr>
              <a:lnSpc>
                <a:spcPct val="80000"/>
              </a:lnSpc>
              <a:buFontTx/>
              <a:buNone/>
            </a:pPr>
            <a:r>
              <a:rPr lang="en-GB" sz="2000" dirty="0"/>
              <a:t>		way of demonstrating the qualities of candidates to</a:t>
            </a:r>
          </a:p>
          <a:p>
            <a:pPr>
              <a:lnSpc>
                <a:spcPct val="80000"/>
              </a:lnSpc>
              <a:buFontTx/>
              <a:buNone/>
            </a:pPr>
            <a:r>
              <a:rPr lang="en-GB" sz="2000" dirty="0"/>
              <a:t>		potential employers </a:t>
            </a:r>
          </a:p>
          <a:p>
            <a:pPr>
              <a:lnSpc>
                <a:spcPct val="80000"/>
              </a:lnSpc>
              <a:buFontTx/>
              <a:buNone/>
            </a:pPr>
            <a:r>
              <a:rPr lang="en-GB" sz="2000" b="1" dirty="0"/>
              <a:t>O</a:t>
            </a:r>
            <a:r>
              <a:rPr lang="en-GB" sz="2000" dirty="0"/>
              <a:t>		the University governing body</a:t>
            </a:r>
          </a:p>
          <a:p>
            <a:pPr>
              <a:lnSpc>
                <a:spcPct val="80000"/>
              </a:lnSpc>
              <a:buFontTx/>
              <a:buNone/>
            </a:pPr>
            <a:r>
              <a:rPr lang="en-GB" sz="2800" b="1" dirty="0"/>
              <a:t>E</a:t>
            </a:r>
            <a:r>
              <a:rPr lang="en-GB" sz="2800" dirty="0"/>
              <a:t>		</a:t>
            </a:r>
            <a:r>
              <a:rPr lang="en-GB" sz="2000" dirty="0"/>
              <a:t>national educational and assessment standards</a:t>
            </a:r>
          </a:p>
          <a:p>
            <a:pPr>
              <a:lnSpc>
                <a:spcPct val="80000"/>
              </a:lnSpc>
              <a:buFontTx/>
              <a:buNone/>
            </a:pPr>
            <a:endParaRPr lang="en-GB" sz="2000" dirty="0"/>
          </a:p>
        </p:txBody>
      </p:sp>
      <p:sp>
        <p:nvSpPr>
          <p:cNvPr id="117763" name="Line 3"/>
          <p:cNvSpPr>
            <a:spLocks noChangeShapeType="1"/>
          </p:cNvSpPr>
          <p:nvPr/>
        </p:nvSpPr>
        <p:spPr bwMode="auto">
          <a:xfrm flipV="1">
            <a:off x="4038600" y="2286000"/>
            <a:ext cx="457200" cy="45719"/>
          </a:xfrm>
          <a:prstGeom prst="line">
            <a:avLst/>
          </a:prstGeom>
          <a:noFill/>
          <a:ln w="50800">
            <a:solidFill>
              <a:schemeClr val="tx1"/>
            </a:solidFill>
            <a:round/>
            <a:headEnd/>
            <a:tailEnd type="triangle" w="med" len="med"/>
          </a:ln>
          <a:effectLst/>
        </p:spPr>
        <p:txBody>
          <a:bodyPr/>
          <a:lstStyle/>
          <a:p>
            <a:endParaRPr lang="en-GB"/>
          </a:p>
        </p:txBody>
      </p:sp>
      <p:grpSp>
        <p:nvGrpSpPr>
          <p:cNvPr id="2" name="Group 4"/>
          <p:cNvGrpSpPr>
            <a:grpSpLocks/>
          </p:cNvGrpSpPr>
          <p:nvPr/>
        </p:nvGrpSpPr>
        <p:grpSpPr bwMode="auto">
          <a:xfrm>
            <a:off x="7315200" y="304800"/>
            <a:ext cx="1641475" cy="1851025"/>
            <a:chOff x="3763" y="368"/>
            <a:chExt cx="1034" cy="1166"/>
          </a:xfrm>
        </p:grpSpPr>
        <p:grpSp>
          <p:nvGrpSpPr>
            <p:cNvPr id="3" name="Group 5"/>
            <p:cNvGrpSpPr>
              <a:grpSpLocks/>
            </p:cNvGrpSpPr>
            <p:nvPr/>
          </p:nvGrpSpPr>
          <p:grpSpPr bwMode="auto">
            <a:xfrm>
              <a:off x="4568" y="368"/>
              <a:ext cx="185" cy="515"/>
              <a:chOff x="4568" y="368"/>
              <a:chExt cx="185" cy="515"/>
            </a:xfrm>
          </p:grpSpPr>
          <p:sp>
            <p:nvSpPr>
              <p:cNvPr id="117766" name="Freeform 6"/>
              <p:cNvSpPr>
                <a:spLocks/>
              </p:cNvSpPr>
              <p:nvPr/>
            </p:nvSpPr>
            <p:spPr bwMode="auto">
              <a:xfrm>
                <a:off x="4572" y="368"/>
                <a:ext cx="180" cy="509"/>
              </a:xfrm>
              <a:custGeom>
                <a:avLst/>
                <a:gdLst/>
                <a:ahLst/>
                <a:cxnLst>
                  <a:cxn ang="0">
                    <a:pos x="131" y="9"/>
                  </a:cxn>
                  <a:cxn ang="0">
                    <a:pos x="114" y="1"/>
                  </a:cxn>
                  <a:cxn ang="0">
                    <a:pos x="96" y="0"/>
                  </a:cxn>
                  <a:cxn ang="0">
                    <a:pos x="73" y="3"/>
                  </a:cxn>
                  <a:cxn ang="0">
                    <a:pos x="51" y="17"/>
                  </a:cxn>
                  <a:cxn ang="0">
                    <a:pos x="23" y="29"/>
                  </a:cxn>
                  <a:cxn ang="0">
                    <a:pos x="11" y="40"/>
                  </a:cxn>
                  <a:cxn ang="0">
                    <a:pos x="3" y="63"/>
                  </a:cxn>
                  <a:cxn ang="0">
                    <a:pos x="0" y="97"/>
                  </a:cxn>
                  <a:cxn ang="0">
                    <a:pos x="5" y="149"/>
                  </a:cxn>
                  <a:cxn ang="0">
                    <a:pos x="12" y="205"/>
                  </a:cxn>
                  <a:cxn ang="0">
                    <a:pos x="18" y="241"/>
                  </a:cxn>
                  <a:cxn ang="0">
                    <a:pos x="29" y="275"/>
                  </a:cxn>
                  <a:cxn ang="0">
                    <a:pos x="41" y="303"/>
                  </a:cxn>
                  <a:cxn ang="0">
                    <a:pos x="46" y="337"/>
                  </a:cxn>
                  <a:cxn ang="0">
                    <a:pos x="34" y="385"/>
                  </a:cxn>
                  <a:cxn ang="0">
                    <a:pos x="126" y="503"/>
                  </a:cxn>
                  <a:cxn ang="0">
                    <a:pos x="148" y="499"/>
                  </a:cxn>
                  <a:cxn ang="0">
                    <a:pos x="169" y="477"/>
                  </a:cxn>
                  <a:cxn ang="0">
                    <a:pos x="179" y="451"/>
                  </a:cxn>
                  <a:cxn ang="0">
                    <a:pos x="169" y="424"/>
                  </a:cxn>
                  <a:cxn ang="0">
                    <a:pos x="164" y="399"/>
                  </a:cxn>
                  <a:cxn ang="0">
                    <a:pos x="153" y="364"/>
                  </a:cxn>
                  <a:cxn ang="0">
                    <a:pos x="137" y="326"/>
                  </a:cxn>
                  <a:cxn ang="0">
                    <a:pos x="119" y="283"/>
                  </a:cxn>
                  <a:cxn ang="0">
                    <a:pos x="108" y="253"/>
                  </a:cxn>
                  <a:cxn ang="0">
                    <a:pos x="98" y="220"/>
                  </a:cxn>
                  <a:cxn ang="0">
                    <a:pos x="83" y="189"/>
                  </a:cxn>
                  <a:cxn ang="0">
                    <a:pos x="73" y="164"/>
                  </a:cxn>
                  <a:cxn ang="0">
                    <a:pos x="63" y="148"/>
                  </a:cxn>
                  <a:cxn ang="0">
                    <a:pos x="58" y="128"/>
                  </a:cxn>
                  <a:cxn ang="0">
                    <a:pos x="59" y="109"/>
                  </a:cxn>
                  <a:cxn ang="0">
                    <a:pos x="65" y="95"/>
                  </a:cxn>
                  <a:cxn ang="0">
                    <a:pos x="64" y="78"/>
                  </a:cxn>
                  <a:cxn ang="0">
                    <a:pos x="68" y="64"/>
                  </a:cxn>
                  <a:cxn ang="0">
                    <a:pos x="78" y="55"/>
                  </a:cxn>
                  <a:cxn ang="0">
                    <a:pos x="94" y="52"/>
                  </a:cxn>
                  <a:cxn ang="0">
                    <a:pos x="111" y="56"/>
                  </a:cxn>
                  <a:cxn ang="0">
                    <a:pos x="132" y="50"/>
                  </a:cxn>
                  <a:cxn ang="0">
                    <a:pos x="140" y="40"/>
                  </a:cxn>
                  <a:cxn ang="0">
                    <a:pos x="140" y="23"/>
                  </a:cxn>
                </a:cxnLst>
                <a:rect l="0" t="0" r="r" b="b"/>
                <a:pathLst>
                  <a:path w="180" h="509">
                    <a:moveTo>
                      <a:pt x="137" y="17"/>
                    </a:moveTo>
                    <a:lnTo>
                      <a:pt x="131" y="9"/>
                    </a:lnTo>
                    <a:lnTo>
                      <a:pt x="121" y="4"/>
                    </a:lnTo>
                    <a:lnTo>
                      <a:pt x="114" y="1"/>
                    </a:lnTo>
                    <a:lnTo>
                      <a:pt x="105" y="0"/>
                    </a:lnTo>
                    <a:lnTo>
                      <a:pt x="96" y="0"/>
                    </a:lnTo>
                    <a:lnTo>
                      <a:pt x="84" y="0"/>
                    </a:lnTo>
                    <a:lnTo>
                      <a:pt x="73" y="3"/>
                    </a:lnTo>
                    <a:lnTo>
                      <a:pt x="65" y="7"/>
                    </a:lnTo>
                    <a:lnTo>
                      <a:pt x="51" y="17"/>
                    </a:lnTo>
                    <a:lnTo>
                      <a:pt x="41" y="22"/>
                    </a:lnTo>
                    <a:lnTo>
                      <a:pt x="23" y="29"/>
                    </a:lnTo>
                    <a:lnTo>
                      <a:pt x="16" y="34"/>
                    </a:lnTo>
                    <a:lnTo>
                      <a:pt x="11" y="40"/>
                    </a:lnTo>
                    <a:lnTo>
                      <a:pt x="6" y="48"/>
                    </a:lnTo>
                    <a:lnTo>
                      <a:pt x="3" y="63"/>
                    </a:lnTo>
                    <a:lnTo>
                      <a:pt x="2" y="82"/>
                    </a:lnTo>
                    <a:lnTo>
                      <a:pt x="0" y="97"/>
                    </a:lnTo>
                    <a:lnTo>
                      <a:pt x="2" y="121"/>
                    </a:lnTo>
                    <a:lnTo>
                      <a:pt x="5" y="149"/>
                    </a:lnTo>
                    <a:lnTo>
                      <a:pt x="10" y="180"/>
                    </a:lnTo>
                    <a:lnTo>
                      <a:pt x="12" y="205"/>
                    </a:lnTo>
                    <a:lnTo>
                      <a:pt x="15" y="220"/>
                    </a:lnTo>
                    <a:lnTo>
                      <a:pt x="18" y="241"/>
                    </a:lnTo>
                    <a:lnTo>
                      <a:pt x="25" y="258"/>
                    </a:lnTo>
                    <a:lnTo>
                      <a:pt x="29" y="275"/>
                    </a:lnTo>
                    <a:lnTo>
                      <a:pt x="35" y="291"/>
                    </a:lnTo>
                    <a:lnTo>
                      <a:pt x="41" y="303"/>
                    </a:lnTo>
                    <a:lnTo>
                      <a:pt x="46" y="321"/>
                    </a:lnTo>
                    <a:lnTo>
                      <a:pt x="46" y="337"/>
                    </a:lnTo>
                    <a:lnTo>
                      <a:pt x="42" y="359"/>
                    </a:lnTo>
                    <a:lnTo>
                      <a:pt x="34" y="385"/>
                    </a:lnTo>
                    <a:lnTo>
                      <a:pt x="22" y="396"/>
                    </a:lnTo>
                    <a:lnTo>
                      <a:pt x="126" y="503"/>
                    </a:lnTo>
                    <a:lnTo>
                      <a:pt x="138" y="508"/>
                    </a:lnTo>
                    <a:lnTo>
                      <a:pt x="148" y="499"/>
                    </a:lnTo>
                    <a:lnTo>
                      <a:pt x="162" y="487"/>
                    </a:lnTo>
                    <a:lnTo>
                      <a:pt x="169" y="477"/>
                    </a:lnTo>
                    <a:lnTo>
                      <a:pt x="174" y="466"/>
                    </a:lnTo>
                    <a:lnTo>
                      <a:pt x="179" y="451"/>
                    </a:lnTo>
                    <a:lnTo>
                      <a:pt x="177" y="437"/>
                    </a:lnTo>
                    <a:lnTo>
                      <a:pt x="169" y="424"/>
                    </a:lnTo>
                    <a:lnTo>
                      <a:pt x="165" y="411"/>
                    </a:lnTo>
                    <a:lnTo>
                      <a:pt x="164" y="399"/>
                    </a:lnTo>
                    <a:lnTo>
                      <a:pt x="161" y="381"/>
                    </a:lnTo>
                    <a:lnTo>
                      <a:pt x="153" y="364"/>
                    </a:lnTo>
                    <a:lnTo>
                      <a:pt x="144" y="345"/>
                    </a:lnTo>
                    <a:lnTo>
                      <a:pt x="137" y="326"/>
                    </a:lnTo>
                    <a:lnTo>
                      <a:pt x="127" y="303"/>
                    </a:lnTo>
                    <a:lnTo>
                      <a:pt x="119" y="283"/>
                    </a:lnTo>
                    <a:lnTo>
                      <a:pt x="114" y="268"/>
                    </a:lnTo>
                    <a:lnTo>
                      <a:pt x="108" y="253"/>
                    </a:lnTo>
                    <a:lnTo>
                      <a:pt x="104" y="238"/>
                    </a:lnTo>
                    <a:lnTo>
                      <a:pt x="98" y="220"/>
                    </a:lnTo>
                    <a:lnTo>
                      <a:pt x="90" y="205"/>
                    </a:lnTo>
                    <a:lnTo>
                      <a:pt x="83" y="189"/>
                    </a:lnTo>
                    <a:lnTo>
                      <a:pt x="77" y="175"/>
                    </a:lnTo>
                    <a:lnTo>
                      <a:pt x="73" y="164"/>
                    </a:lnTo>
                    <a:lnTo>
                      <a:pt x="67" y="156"/>
                    </a:lnTo>
                    <a:lnTo>
                      <a:pt x="63" y="148"/>
                    </a:lnTo>
                    <a:lnTo>
                      <a:pt x="59" y="139"/>
                    </a:lnTo>
                    <a:lnTo>
                      <a:pt x="58" y="128"/>
                    </a:lnTo>
                    <a:lnTo>
                      <a:pt x="58" y="120"/>
                    </a:lnTo>
                    <a:lnTo>
                      <a:pt x="59" y="109"/>
                    </a:lnTo>
                    <a:lnTo>
                      <a:pt x="63" y="102"/>
                    </a:lnTo>
                    <a:lnTo>
                      <a:pt x="65" y="95"/>
                    </a:lnTo>
                    <a:lnTo>
                      <a:pt x="66" y="88"/>
                    </a:lnTo>
                    <a:lnTo>
                      <a:pt x="64" y="78"/>
                    </a:lnTo>
                    <a:lnTo>
                      <a:pt x="65" y="70"/>
                    </a:lnTo>
                    <a:lnTo>
                      <a:pt x="68" y="64"/>
                    </a:lnTo>
                    <a:lnTo>
                      <a:pt x="74" y="59"/>
                    </a:lnTo>
                    <a:lnTo>
                      <a:pt x="78" y="55"/>
                    </a:lnTo>
                    <a:lnTo>
                      <a:pt x="86" y="53"/>
                    </a:lnTo>
                    <a:lnTo>
                      <a:pt x="94" y="52"/>
                    </a:lnTo>
                    <a:lnTo>
                      <a:pt x="101" y="53"/>
                    </a:lnTo>
                    <a:lnTo>
                      <a:pt x="111" y="56"/>
                    </a:lnTo>
                    <a:lnTo>
                      <a:pt x="122" y="55"/>
                    </a:lnTo>
                    <a:lnTo>
                      <a:pt x="132" y="50"/>
                    </a:lnTo>
                    <a:lnTo>
                      <a:pt x="137" y="45"/>
                    </a:lnTo>
                    <a:lnTo>
                      <a:pt x="140" y="40"/>
                    </a:lnTo>
                    <a:lnTo>
                      <a:pt x="141" y="31"/>
                    </a:lnTo>
                    <a:lnTo>
                      <a:pt x="140" y="23"/>
                    </a:lnTo>
                    <a:lnTo>
                      <a:pt x="137" y="17"/>
                    </a:lnTo>
                  </a:path>
                </a:pathLst>
              </a:custGeom>
              <a:solidFill>
                <a:srgbClr val="404040"/>
              </a:solidFill>
              <a:ln w="12700" cap="rnd" cmpd="sng">
                <a:noFill/>
                <a:prstDash val="solid"/>
                <a:round/>
                <a:headEnd type="none" w="med" len="med"/>
                <a:tailEnd type="none" w="med" len="med"/>
              </a:ln>
              <a:effectLst/>
            </p:spPr>
            <p:txBody>
              <a:bodyPr/>
              <a:lstStyle/>
              <a:p>
                <a:endParaRPr lang="en-GB"/>
              </a:p>
            </p:txBody>
          </p:sp>
          <p:sp>
            <p:nvSpPr>
              <p:cNvPr id="117767" name="Freeform 7"/>
              <p:cNvSpPr>
                <a:spLocks/>
              </p:cNvSpPr>
              <p:nvPr/>
            </p:nvSpPr>
            <p:spPr bwMode="auto">
              <a:xfrm>
                <a:off x="4595" y="643"/>
                <a:ext cx="157" cy="234"/>
              </a:xfrm>
              <a:custGeom>
                <a:avLst/>
                <a:gdLst/>
                <a:ahLst/>
                <a:cxnLst>
                  <a:cxn ang="0">
                    <a:pos x="7" y="3"/>
                  </a:cxn>
                  <a:cxn ang="0">
                    <a:pos x="13" y="19"/>
                  </a:cxn>
                  <a:cxn ang="0">
                    <a:pos x="18" y="31"/>
                  </a:cxn>
                  <a:cxn ang="0">
                    <a:pos x="24" y="49"/>
                  </a:cxn>
                  <a:cxn ang="0">
                    <a:pos x="24" y="64"/>
                  </a:cxn>
                  <a:cxn ang="0">
                    <a:pos x="19" y="86"/>
                  </a:cxn>
                  <a:cxn ang="0">
                    <a:pos x="12" y="112"/>
                  </a:cxn>
                  <a:cxn ang="0">
                    <a:pos x="0" y="123"/>
                  </a:cxn>
                  <a:cxn ang="0">
                    <a:pos x="103" y="228"/>
                  </a:cxn>
                  <a:cxn ang="0">
                    <a:pos x="116" y="233"/>
                  </a:cxn>
                  <a:cxn ang="0">
                    <a:pos x="125" y="224"/>
                  </a:cxn>
                  <a:cxn ang="0">
                    <a:pos x="139" y="213"/>
                  </a:cxn>
                  <a:cxn ang="0">
                    <a:pos x="146" y="203"/>
                  </a:cxn>
                  <a:cxn ang="0">
                    <a:pos x="151" y="191"/>
                  </a:cxn>
                  <a:cxn ang="0">
                    <a:pos x="156" y="176"/>
                  </a:cxn>
                  <a:cxn ang="0">
                    <a:pos x="154" y="163"/>
                  </a:cxn>
                  <a:cxn ang="0">
                    <a:pos x="146" y="150"/>
                  </a:cxn>
                  <a:cxn ang="0">
                    <a:pos x="143" y="137"/>
                  </a:cxn>
                  <a:cxn ang="0">
                    <a:pos x="141" y="126"/>
                  </a:cxn>
                  <a:cxn ang="0">
                    <a:pos x="138" y="108"/>
                  </a:cxn>
                  <a:cxn ang="0">
                    <a:pos x="130" y="91"/>
                  </a:cxn>
                  <a:cxn ang="0">
                    <a:pos x="121" y="72"/>
                  </a:cxn>
                  <a:cxn ang="0">
                    <a:pos x="115" y="54"/>
                  </a:cxn>
                  <a:cxn ang="0">
                    <a:pos x="104" y="31"/>
                  </a:cxn>
                  <a:cxn ang="0">
                    <a:pos x="88" y="13"/>
                  </a:cxn>
                  <a:cxn ang="0">
                    <a:pos x="73" y="7"/>
                  </a:cxn>
                  <a:cxn ang="0">
                    <a:pos x="59" y="0"/>
                  </a:cxn>
                  <a:cxn ang="0">
                    <a:pos x="42" y="0"/>
                  </a:cxn>
                  <a:cxn ang="0">
                    <a:pos x="27" y="4"/>
                  </a:cxn>
                  <a:cxn ang="0">
                    <a:pos x="7" y="3"/>
                  </a:cxn>
                </a:cxnLst>
                <a:rect l="0" t="0" r="r" b="b"/>
                <a:pathLst>
                  <a:path w="157" h="234">
                    <a:moveTo>
                      <a:pt x="7" y="3"/>
                    </a:moveTo>
                    <a:lnTo>
                      <a:pt x="13" y="19"/>
                    </a:lnTo>
                    <a:lnTo>
                      <a:pt x="18" y="31"/>
                    </a:lnTo>
                    <a:lnTo>
                      <a:pt x="24" y="49"/>
                    </a:lnTo>
                    <a:lnTo>
                      <a:pt x="24" y="64"/>
                    </a:lnTo>
                    <a:lnTo>
                      <a:pt x="19" y="86"/>
                    </a:lnTo>
                    <a:lnTo>
                      <a:pt x="12" y="112"/>
                    </a:lnTo>
                    <a:lnTo>
                      <a:pt x="0" y="123"/>
                    </a:lnTo>
                    <a:lnTo>
                      <a:pt x="103" y="228"/>
                    </a:lnTo>
                    <a:lnTo>
                      <a:pt x="116" y="233"/>
                    </a:lnTo>
                    <a:lnTo>
                      <a:pt x="125" y="224"/>
                    </a:lnTo>
                    <a:lnTo>
                      <a:pt x="139" y="213"/>
                    </a:lnTo>
                    <a:lnTo>
                      <a:pt x="146" y="203"/>
                    </a:lnTo>
                    <a:lnTo>
                      <a:pt x="151" y="191"/>
                    </a:lnTo>
                    <a:lnTo>
                      <a:pt x="156" y="176"/>
                    </a:lnTo>
                    <a:lnTo>
                      <a:pt x="154" y="163"/>
                    </a:lnTo>
                    <a:lnTo>
                      <a:pt x="146" y="150"/>
                    </a:lnTo>
                    <a:lnTo>
                      <a:pt x="143" y="137"/>
                    </a:lnTo>
                    <a:lnTo>
                      <a:pt x="141" y="126"/>
                    </a:lnTo>
                    <a:lnTo>
                      <a:pt x="138" y="108"/>
                    </a:lnTo>
                    <a:lnTo>
                      <a:pt x="130" y="91"/>
                    </a:lnTo>
                    <a:lnTo>
                      <a:pt x="121" y="72"/>
                    </a:lnTo>
                    <a:lnTo>
                      <a:pt x="115" y="54"/>
                    </a:lnTo>
                    <a:lnTo>
                      <a:pt x="104" y="31"/>
                    </a:lnTo>
                    <a:lnTo>
                      <a:pt x="88" y="13"/>
                    </a:lnTo>
                    <a:lnTo>
                      <a:pt x="73" y="7"/>
                    </a:lnTo>
                    <a:lnTo>
                      <a:pt x="59" y="0"/>
                    </a:lnTo>
                    <a:lnTo>
                      <a:pt x="42" y="0"/>
                    </a:lnTo>
                    <a:lnTo>
                      <a:pt x="27" y="4"/>
                    </a:lnTo>
                    <a:lnTo>
                      <a:pt x="7" y="3"/>
                    </a:lnTo>
                  </a:path>
                </a:pathLst>
              </a:custGeom>
              <a:solidFill>
                <a:srgbClr val="606060"/>
              </a:solidFill>
              <a:ln w="12700" cap="rnd" cmpd="sng">
                <a:noFill/>
                <a:prstDash val="solid"/>
                <a:round/>
                <a:headEnd type="none" w="med" len="med"/>
                <a:tailEnd type="none" w="med" len="med"/>
              </a:ln>
              <a:effectLst/>
            </p:spPr>
            <p:txBody>
              <a:bodyPr/>
              <a:lstStyle/>
              <a:p>
                <a:endParaRPr lang="en-GB"/>
              </a:p>
            </p:txBody>
          </p:sp>
          <p:sp>
            <p:nvSpPr>
              <p:cNvPr id="117768" name="Freeform 8"/>
              <p:cNvSpPr>
                <a:spLocks/>
              </p:cNvSpPr>
              <p:nvPr/>
            </p:nvSpPr>
            <p:spPr bwMode="auto">
              <a:xfrm>
                <a:off x="4568" y="368"/>
                <a:ext cx="185" cy="515"/>
              </a:xfrm>
              <a:custGeom>
                <a:avLst/>
                <a:gdLst/>
                <a:ahLst/>
                <a:cxnLst>
                  <a:cxn ang="0">
                    <a:pos x="134" y="9"/>
                  </a:cxn>
                  <a:cxn ang="0">
                    <a:pos x="117" y="1"/>
                  </a:cxn>
                  <a:cxn ang="0">
                    <a:pos x="98" y="0"/>
                  </a:cxn>
                  <a:cxn ang="0">
                    <a:pos x="75" y="3"/>
                  </a:cxn>
                  <a:cxn ang="0">
                    <a:pos x="52" y="17"/>
                  </a:cxn>
                  <a:cxn ang="0">
                    <a:pos x="24" y="29"/>
                  </a:cxn>
                  <a:cxn ang="0">
                    <a:pos x="11" y="40"/>
                  </a:cxn>
                  <a:cxn ang="0">
                    <a:pos x="3" y="64"/>
                  </a:cxn>
                  <a:cxn ang="0">
                    <a:pos x="0" y="98"/>
                  </a:cxn>
                  <a:cxn ang="0">
                    <a:pos x="5" y="151"/>
                  </a:cxn>
                  <a:cxn ang="0">
                    <a:pos x="11" y="207"/>
                  </a:cxn>
                  <a:cxn ang="0">
                    <a:pos x="19" y="244"/>
                  </a:cxn>
                  <a:cxn ang="0">
                    <a:pos x="29" y="278"/>
                  </a:cxn>
                  <a:cxn ang="0">
                    <a:pos x="41" y="307"/>
                  </a:cxn>
                  <a:cxn ang="0">
                    <a:pos x="47" y="341"/>
                  </a:cxn>
                  <a:cxn ang="0">
                    <a:pos x="35" y="390"/>
                  </a:cxn>
                  <a:cxn ang="0">
                    <a:pos x="129" y="509"/>
                  </a:cxn>
                  <a:cxn ang="0">
                    <a:pos x="153" y="505"/>
                  </a:cxn>
                  <a:cxn ang="0">
                    <a:pos x="175" y="483"/>
                  </a:cxn>
                  <a:cxn ang="0">
                    <a:pos x="184" y="456"/>
                  </a:cxn>
                  <a:cxn ang="0">
                    <a:pos x="175" y="429"/>
                  </a:cxn>
                  <a:cxn ang="0">
                    <a:pos x="169" y="404"/>
                  </a:cxn>
                  <a:cxn ang="0">
                    <a:pos x="158" y="368"/>
                  </a:cxn>
                  <a:cxn ang="0">
                    <a:pos x="142" y="330"/>
                  </a:cxn>
                  <a:cxn ang="0">
                    <a:pos x="123" y="286"/>
                  </a:cxn>
                  <a:cxn ang="0">
                    <a:pos x="111" y="256"/>
                  </a:cxn>
                  <a:cxn ang="0">
                    <a:pos x="101" y="223"/>
                  </a:cxn>
                  <a:cxn ang="0">
                    <a:pos x="85" y="191"/>
                  </a:cxn>
                  <a:cxn ang="0">
                    <a:pos x="74" y="166"/>
                  </a:cxn>
                  <a:cxn ang="0">
                    <a:pos x="65" y="150"/>
                  </a:cxn>
                  <a:cxn ang="0">
                    <a:pos x="60" y="130"/>
                  </a:cxn>
                  <a:cxn ang="0">
                    <a:pos x="61" y="110"/>
                  </a:cxn>
                  <a:cxn ang="0">
                    <a:pos x="66" y="96"/>
                  </a:cxn>
                  <a:cxn ang="0">
                    <a:pos x="66" y="79"/>
                  </a:cxn>
                  <a:cxn ang="0">
                    <a:pos x="70" y="65"/>
                  </a:cxn>
                  <a:cxn ang="0">
                    <a:pos x="80" y="56"/>
                  </a:cxn>
                  <a:cxn ang="0">
                    <a:pos x="96" y="53"/>
                  </a:cxn>
                  <a:cxn ang="0">
                    <a:pos x="115" y="57"/>
                  </a:cxn>
                  <a:cxn ang="0">
                    <a:pos x="136" y="51"/>
                  </a:cxn>
                  <a:cxn ang="0">
                    <a:pos x="145" y="40"/>
                  </a:cxn>
                  <a:cxn ang="0">
                    <a:pos x="144" y="23"/>
                  </a:cxn>
                </a:cxnLst>
                <a:rect l="0" t="0" r="r" b="b"/>
                <a:pathLst>
                  <a:path w="185" h="515">
                    <a:moveTo>
                      <a:pt x="142" y="17"/>
                    </a:moveTo>
                    <a:lnTo>
                      <a:pt x="134" y="9"/>
                    </a:lnTo>
                    <a:lnTo>
                      <a:pt x="124" y="4"/>
                    </a:lnTo>
                    <a:lnTo>
                      <a:pt x="117" y="1"/>
                    </a:lnTo>
                    <a:lnTo>
                      <a:pt x="109" y="0"/>
                    </a:lnTo>
                    <a:lnTo>
                      <a:pt x="98" y="0"/>
                    </a:lnTo>
                    <a:lnTo>
                      <a:pt x="87" y="0"/>
                    </a:lnTo>
                    <a:lnTo>
                      <a:pt x="75" y="3"/>
                    </a:lnTo>
                    <a:lnTo>
                      <a:pt x="66" y="7"/>
                    </a:lnTo>
                    <a:lnTo>
                      <a:pt x="52" y="17"/>
                    </a:lnTo>
                    <a:lnTo>
                      <a:pt x="41" y="22"/>
                    </a:lnTo>
                    <a:lnTo>
                      <a:pt x="24" y="29"/>
                    </a:lnTo>
                    <a:lnTo>
                      <a:pt x="17" y="34"/>
                    </a:lnTo>
                    <a:lnTo>
                      <a:pt x="11" y="40"/>
                    </a:lnTo>
                    <a:lnTo>
                      <a:pt x="6" y="49"/>
                    </a:lnTo>
                    <a:lnTo>
                      <a:pt x="3" y="64"/>
                    </a:lnTo>
                    <a:lnTo>
                      <a:pt x="2" y="83"/>
                    </a:lnTo>
                    <a:lnTo>
                      <a:pt x="0" y="98"/>
                    </a:lnTo>
                    <a:lnTo>
                      <a:pt x="1" y="122"/>
                    </a:lnTo>
                    <a:lnTo>
                      <a:pt x="5" y="151"/>
                    </a:lnTo>
                    <a:lnTo>
                      <a:pt x="10" y="182"/>
                    </a:lnTo>
                    <a:lnTo>
                      <a:pt x="11" y="207"/>
                    </a:lnTo>
                    <a:lnTo>
                      <a:pt x="14" y="223"/>
                    </a:lnTo>
                    <a:lnTo>
                      <a:pt x="19" y="244"/>
                    </a:lnTo>
                    <a:lnTo>
                      <a:pt x="25" y="261"/>
                    </a:lnTo>
                    <a:lnTo>
                      <a:pt x="29" y="278"/>
                    </a:lnTo>
                    <a:lnTo>
                      <a:pt x="35" y="294"/>
                    </a:lnTo>
                    <a:lnTo>
                      <a:pt x="41" y="307"/>
                    </a:lnTo>
                    <a:lnTo>
                      <a:pt x="47" y="325"/>
                    </a:lnTo>
                    <a:lnTo>
                      <a:pt x="47" y="341"/>
                    </a:lnTo>
                    <a:lnTo>
                      <a:pt x="43" y="363"/>
                    </a:lnTo>
                    <a:lnTo>
                      <a:pt x="35" y="390"/>
                    </a:lnTo>
                    <a:lnTo>
                      <a:pt x="22" y="401"/>
                    </a:lnTo>
                    <a:lnTo>
                      <a:pt x="129" y="509"/>
                    </a:lnTo>
                    <a:lnTo>
                      <a:pt x="142" y="514"/>
                    </a:lnTo>
                    <a:lnTo>
                      <a:pt x="153" y="505"/>
                    </a:lnTo>
                    <a:lnTo>
                      <a:pt x="166" y="493"/>
                    </a:lnTo>
                    <a:lnTo>
                      <a:pt x="175" y="483"/>
                    </a:lnTo>
                    <a:lnTo>
                      <a:pt x="180" y="471"/>
                    </a:lnTo>
                    <a:lnTo>
                      <a:pt x="184" y="456"/>
                    </a:lnTo>
                    <a:lnTo>
                      <a:pt x="183" y="442"/>
                    </a:lnTo>
                    <a:lnTo>
                      <a:pt x="175" y="429"/>
                    </a:lnTo>
                    <a:lnTo>
                      <a:pt x="170" y="416"/>
                    </a:lnTo>
                    <a:lnTo>
                      <a:pt x="169" y="404"/>
                    </a:lnTo>
                    <a:lnTo>
                      <a:pt x="165" y="386"/>
                    </a:lnTo>
                    <a:lnTo>
                      <a:pt x="158" y="368"/>
                    </a:lnTo>
                    <a:lnTo>
                      <a:pt x="148" y="349"/>
                    </a:lnTo>
                    <a:lnTo>
                      <a:pt x="142" y="330"/>
                    </a:lnTo>
                    <a:lnTo>
                      <a:pt x="131" y="307"/>
                    </a:lnTo>
                    <a:lnTo>
                      <a:pt x="123" y="286"/>
                    </a:lnTo>
                    <a:lnTo>
                      <a:pt x="118" y="271"/>
                    </a:lnTo>
                    <a:lnTo>
                      <a:pt x="111" y="256"/>
                    </a:lnTo>
                    <a:lnTo>
                      <a:pt x="107" y="241"/>
                    </a:lnTo>
                    <a:lnTo>
                      <a:pt x="101" y="223"/>
                    </a:lnTo>
                    <a:lnTo>
                      <a:pt x="93" y="207"/>
                    </a:lnTo>
                    <a:lnTo>
                      <a:pt x="85" y="191"/>
                    </a:lnTo>
                    <a:lnTo>
                      <a:pt x="80" y="177"/>
                    </a:lnTo>
                    <a:lnTo>
                      <a:pt x="74" y="166"/>
                    </a:lnTo>
                    <a:lnTo>
                      <a:pt x="69" y="158"/>
                    </a:lnTo>
                    <a:lnTo>
                      <a:pt x="65" y="150"/>
                    </a:lnTo>
                    <a:lnTo>
                      <a:pt x="61" y="141"/>
                    </a:lnTo>
                    <a:lnTo>
                      <a:pt x="60" y="130"/>
                    </a:lnTo>
                    <a:lnTo>
                      <a:pt x="59" y="121"/>
                    </a:lnTo>
                    <a:lnTo>
                      <a:pt x="61" y="110"/>
                    </a:lnTo>
                    <a:lnTo>
                      <a:pt x="64" y="103"/>
                    </a:lnTo>
                    <a:lnTo>
                      <a:pt x="66" y="96"/>
                    </a:lnTo>
                    <a:lnTo>
                      <a:pt x="67" y="89"/>
                    </a:lnTo>
                    <a:lnTo>
                      <a:pt x="66" y="79"/>
                    </a:lnTo>
                    <a:lnTo>
                      <a:pt x="66" y="71"/>
                    </a:lnTo>
                    <a:lnTo>
                      <a:pt x="70" y="65"/>
                    </a:lnTo>
                    <a:lnTo>
                      <a:pt x="76" y="60"/>
                    </a:lnTo>
                    <a:lnTo>
                      <a:pt x="80" y="56"/>
                    </a:lnTo>
                    <a:lnTo>
                      <a:pt x="88" y="54"/>
                    </a:lnTo>
                    <a:lnTo>
                      <a:pt x="96" y="53"/>
                    </a:lnTo>
                    <a:lnTo>
                      <a:pt x="104" y="54"/>
                    </a:lnTo>
                    <a:lnTo>
                      <a:pt x="115" y="57"/>
                    </a:lnTo>
                    <a:lnTo>
                      <a:pt x="126" y="56"/>
                    </a:lnTo>
                    <a:lnTo>
                      <a:pt x="136" y="51"/>
                    </a:lnTo>
                    <a:lnTo>
                      <a:pt x="141" y="46"/>
                    </a:lnTo>
                    <a:lnTo>
                      <a:pt x="145" y="40"/>
                    </a:lnTo>
                    <a:lnTo>
                      <a:pt x="146" y="31"/>
                    </a:lnTo>
                    <a:lnTo>
                      <a:pt x="144" y="23"/>
                    </a:lnTo>
                    <a:lnTo>
                      <a:pt x="142" y="17"/>
                    </a:lnTo>
                  </a:path>
                </a:pathLst>
              </a:custGeom>
              <a:noFill/>
              <a:ln w="12700" cap="rnd" cmpd="sng">
                <a:solidFill>
                  <a:srgbClr val="000000"/>
                </a:solidFill>
                <a:prstDash val="solid"/>
                <a:round/>
                <a:headEnd type="none" w="med" len="med"/>
                <a:tailEnd type="none" w="med" len="med"/>
              </a:ln>
              <a:effectLst/>
            </p:spPr>
            <p:txBody>
              <a:bodyPr/>
              <a:lstStyle/>
              <a:p>
                <a:endParaRPr lang="en-GB"/>
              </a:p>
            </p:txBody>
          </p:sp>
        </p:grpSp>
        <p:sp>
          <p:nvSpPr>
            <p:cNvPr id="117769" name="Freeform 9"/>
            <p:cNvSpPr>
              <a:spLocks/>
            </p:cNvSpPr>
            <p:nvPr/>
          </p:nvSpPr>
          <p:spPr bwMode="auto">
            <a:xfrm>
              <a:off x="4471" y="1164"/>
              <a:ext cx="164" cy="281"/>
            </a:xfrm>
            <a:custGeom>
              <a:avLst/>
              <a:gdLst/>
              <a:ahLst/>
              <a:cxnLst>
                <a:cxn ang="0">
                  <a:pos x="0" y="17"/>
                </a:cxn>
                <a:cxn ang="0">
                  <a:pos x="12" y="64"/>
                </a:cxn>
                <a:cxn ang="0">
                  <a:pos x="38" y="89"/>
                </a:cxn>
                <a:cxn ang="0">
                  <a:pos x="66" y="108"/>
                </a:cxn>
                <a:cxn ang="0">
                  <a:pos x="78" y="119"/>
                </a:cxn>
                <a:cxn ang="0">
                  <a:pos x="75" y="169"/>
                </a:cxn>
                <a:cxn ang="0">
                  <a:pos x="63" y="197"/>
                </a:cxn>
                <a:cxn ang="0">
                  <a:pos x="50" y="219"/>
                </a:cxn>
                <a:cxn ang="0">
                  <a:pos x="43" y="231"/>
                </a:cxn>
                <a:cxn ang="0">
                  <a:pos x="41" y="247"/>
                </a:cxn>
                <a:cxn ang="0">
                  <a:pos x="39" y="258"/>
                </a:cxn>
                <a:cxn ang="0">
                  <a:pos x="41" y="269"/>
                </a:cxn>
                <a:cxn ang="0">
                  <a:pos x="49" y="278"/>
                </a:cxn>
                <a:cxn ang="0">
                  <a:pos x="60" y="280"/>
                </a:cxn>
                <a:cxn ang="0">
                  <a:pos x="72" y="276"/>
                </a:cxn>
                <a:cxn ang="0">
                  <a:pos x="80" y="273"/>
                </a:cxn>
                <a:cxn ang="0">
                  <a:pos x="87" y="268"/>
                </a:cxn>
                <a:cxn ang="0">
                  <a:pos x="98" y="258"/>
                </a:cxn>
                <a:cxn ang="0">
                  <a:pos x="105" y="250"/>
                </a:cxn>
                <a:cxn ang="0">
                  <a:pos x="113" y="238"/>
                </a:cxn>
                <a:cxn ang="0">
                  <a:pos x="119" y="222"/>
                </a:cxn>
                <a:cxn ang="0">
                  <a:pos x="126" y="183"/>
                </a:cxn>
                <a:cxn ang="0">
                  <a:pos x="132" y="161"/>
                </a:cxn>
                <a:cxn ang="0">
                  <a:pos x="157" y="125"/>
                </a:cxn>
                <a:cxn ang="0">
                  <a:pos x="163" y="0"/>
                </a:cxn>
                <a:cxn ang="0">
                  <a:pos x="0" y="17"/>
                </a:cxn>
              </a:cxnLst>
              <a:rect l="0" t="0" r="r" b="b"/>
              <a:pathLst>
                <a:path w="164" h="281">
                  <a:moveTo>
                    <a:pt x="0" y="17"/>
                  </a:moveTo>
                  <a:lnTo>
                    <a:pt x="12" y="64"/>
                  </a:lnTo>
                  <a:lnTo>
                    <a:pt x="38" y="89"/>
                  </a:lnTo>
                  <a:lnTo>
                    <a:pt x="66" y="108"/>
                  </a:lnTo>
                  <a:lnTo>
                    <a:pt x="78" y="119"/>
                  </a:lnTo>
                  <a:lnTo>
                    <a:pt x="75" y="169"/>
                  </a:lnTo>
                  <a:lnTo>
                    <a:pt x="63" y="197"/>
                  </a:lnTo>
                  <a:lnTo>
                    <a:pt x="50" y="219"/>
                  </a:lnTo>
                  <a:lnTo>
                    <a:pt x="43" y="231"/>
                  </a:lnTo>
                  <a:lnTo>
                    <a:pt x="41" y="247"/>
                  </a:lnTo>
                  <a:lnTo>
                    <a:pt x="39" y="258"/>
                  </a:lnTo>
                  <a:lnTo>
                    <a:pt x="41" y="269"/>
                  </a:lnTo>
                  <a:lnTo>
                    <a:pt x="49" y="278"/>
                  </a:lnTo>
                  <a:lnTo>
                    <a:pt x="60" y="280"/>
                  </a:lnTo>
                  <a:lnTo>
                    <a:pt x="72" y="276"/>
                  </a:lnTo>
                  <a:lnTo>
                    <a:pt x="80" y="273"/>
                  </a:lnTo>
                  <a:lnTo>
                    <a:pt x="87" y="268"/>
                  </a:lnTo>
                  <a:lnTo>
                    <a:pt x="98" y="258"/>
                  </a:lnTo>
                  <a:lnTo>
                    <a:pt x="105" y="250"/>
                  </a:lnTo>
                  <a:lnTo>
                    <a:pt x="113" y="238"/>
                  </a:lnTo>
                  <a:lnTo>
                    <a:pt x="119" y="222"/>
                  </a:lnTo>
                  <a:lnTo>
                    <a:pt x="126" y="183"/>
                  </a:lnTo>
                  <a:lnTo>
                    <a:pt x="132" y="161"/>
                  </a:lnTo>
                  <a:lnTo>
                    <a:pt x="157" y="125"/>
                  </a:lnTo>
                  <a:lnTo>
                    <a:pt x="163" y="0"/>
                  </a:lnTo>
                  <a:lnTo>
                    <a:pt x="0" y="17"/>
                  </a:lnTo>
                </a:path>
              </a:pathLst>
            </a:custGeom>
            <a:solidFill>
              <a:srgbClr val="404040"/>
            </a:solidFill>
            <a:ln w="12700" cap="rnd" cmpd="sng">
              <a:solidFill>
                <a:srgbClr val="000000"/>
              </a:solidFill>
              <a:prstDash val="solid"/>
              <a:round/>
              <a:headEnd type="none" w="med" len="med"/>
              <a:tailEnd type="none" w="med" len="med"/>
            </a:ln>
            <a:effectLst/>
          </p:spPr>
          <p:txBody>
            <a:bodyPr/>
            <a:lstStyle/>
            <a:p>
              <a:endParaRPr lang="en-GB"/>
            </a:p>
          </p:txBody>
        </p:sp>
        <p:sp>
          <p:nvSpPr>
            <p:cNvPr id="117770" name="Freeform 10"/>
            <p:cNvSpPr>
              <a:spLocks/>
            </p:cNvSpPr>
            <p:nvPr/>
          </p:nvSpPr>
          <p:spPr bwMode="auto">
            <a:xfrm>
              <a:off x="4478" y="1164"/>
              <a:ext cx="159" cy="120"/>
            </a:xfrm>
            <a:custGeom>
              <a:avLst/>
              <a:gdLst/>
              <a:ahLst/>
              <a:cxnLst>
                <a:cxn ang="0">
                  <a:pos x="0" y="16"/>
                </a:cxn>
                <a:cxn ang="0">
                  <a:pos x="13" y="61"/>
                </a:cxn>
                <a:cxn ang="0">
                  <a:pos x="37" y="85"/>
                </a:cxn>
                <a:cxn ang="0">
                  <a:pos x="64" y="103"/>
                </a:cxn>
                <a:cxn ang="0">
                  <a:pos x="76" y="113"/>
                </a:cxn>
                <a:cxn ang="0">
                  <a:pos x="92" y="109"/>
                </a:cxn>
                <a:cxn ang="0">
                  <a:pos x="111" y="104"/>
                </a:cxn>
                <a:cxn ang="0">
                  <a:pos x="120" y="104"/>
                </a:cxn>
                <a:cxn ang="0">
                  <a:pos x="135" y="107"/>
                </a:cxn>
                <a:cxn ang="0">
                  <a:pos x="152" y="119"/>
                </a:cxn>
                <a:cxn ang="0">
                  <a:pos x="158" y="0"/>
                </a:cxn>
                <a:cxn ang="0">
                  <a:pos x="0" y="16"/>
                </a:cxn>
              </a:cxnLst>
              <a:rect l="0" t="0" r="r" b="b"/>
              <a:pathLst>
                <a:path w="159" h="120">
                  <a:moveTo>
                    <a:pt x="0" y="16"/>
                  </a:moveTo>
                  <a:lnTo>
                    <a:pt x="13" y="61"/>
                  </a:lnTo>
                  <a:lnTo>
                    <a:pt x="37" y="85"/>
                  </a:lnTo>
                  <a:lnTo>
                    <a:pt x="64" y="103"/>
                  </a:lnTo>
                  <a:lnTo>
                    <a:pt x="76" y="113"/>
                  </a:lnTo>
                  <a:lnTo>
                    <a:pt x="92" y="109"/>
                  </a:lnTo>
                  <a:lnTo>
                    <a:pt x="111" y="104"/>
                  </a:lnTo>
                  <a:lnTo>
                    <a:pt x="120" y="104"/>
                  </a:lnTo>
                  <a:lnTo>
                    <a:pt x="135" y="107"/>
                  </a:lnTo>
                  <a:lnTo>
                    <a:pt x="152" y="119"/>
                  </a:lnTo>
                  <a:lnTo>
                    <a:pt x="158" y="0"/>
                  </a:lnTo>
                  <a:lnTo>
                    <a:pt x="0" y="16"/>
                  </a:lnTo>
                </a:path>
              </a:pathLst>
            </a:custGeom>
            <a:solidFill>
              <a:srgbClr val="000000"/>
            </a:solidFill>
            <a:ln w="12700" cap="rnd" cmpd="sng">
              <a:noFill/>
              <a:prstDash val="solid"/>
              <a:round/>
              <a:headEnd type="none" w="med" len="med"/>
              <a:tailEnd type="none" w="med" len="med"/>
            </a:ln>
            <a:effectLst/>
          </p:spPr>
          <p:txBody>
            <a:bodyPr/>
            <a:lstStyle/>
            <a:p>
              <a:endParaRPr lang="en-GB"/>
            </a:p>
          </p:txBody>
        </p:sp>
        <p:sp>
          <p:nvSpPr>
            <p:cNvPr id="117771" name="Freeform 11"/>
            <p:cNvSpPr>
              <a:spLocks/>
            </p:cNvSpPr>
            <p:nvPr/>
          </p:nvSpPr>
          <p:spPr bwMode="auto">
            <a:xfrm>
              <a:off x="4163" y="1181"/>
              <a:ext cx="246" cy="310"/>
            </a:xfrm>
            <a:custGeom>
              <a:avLst/>
              <a:gdLst/>
              <a:ahLst/>
              <a:cxnLst>
                <a:cxn ang="0">
                  <a:pos x="129" y="5"/>
                </a:cxn>
                <a:cxn ang="0">
                  <a:pos x="166" y="16"/>
                </a:cxn>
                <a:cxn ang="0">
                  <a:pos x="169" y="58"/>
                </a:cxn>
                <a:cxn ang="0">
                  <a:pos x="182" y="86"/>
                </a:cxn>
                <a:cxn ang="0">
                  <a:pos x="185" y="111"/>
                </a:cxn>
                <a:cxn ang="0">
                  <a:pos x="204" y="138"/>
                </a:cxn>
                <a:cxn ang="0">
                  <a:pos x="213" y="188"/>
                </a:cxn>
                <a:cxn ang="0">
                  <a:pos x="223" y="221"/>
                </a:cxn>
                <a:cxn ang="0">
                  <a:pos x="239" y="246"/>
                </a:cxn>
                <a:cxn ang="0">
                  <a:pos x="245" y="269"/>
                </a:cxn>
                <a:cxn ang="0">
                  <a:pos x="239" y="296"/>
                </a:cxn>
                <a:cxn ang="0">
                  <a:pos x="224" y="307"/>
                </a:cxn>
                <a:cxn ang="0">
                  <a:pos x="210" y="309"/>
                </a:cxn>
                <a:cxn ang="0">
                  <a:pos x="196" y="306"/>
                </a:cxn>
                <a:cxn ang="0">
                  <a:pos x="182" y="309"/>
                </a:cxn>
                <a:cxn ang="0">
                  <a:pos x="173" y="309"/>
                </a:cxn>
                <a:cxn ang="0">
                  <a:pos x="165" y="302"/>
                </a:cxn>
                <a:cxn ang="0">
                  <a:pos x="169" y="291"/>
                </a:cxn>
                <a:cxn ang="0">
                  <a:pos x="180" y="282"/>
                </a:cxn>
                <a:cxn ang="0">
                  <a:pos x="191" y="269"/>
                </a:cxn>
                <a:cxn ang="0">
                  <a:pos x="173" y="219"/>
                </a:cxn>
                <a:cxn ang="0">
                  <a:pos x="129" y="149"/>
                </a:cxn>
                <a:cxn ang="0">
                  <a:pos x="91" y="97"/>
                </a:cxn>
                <a:cxn ang="0">
                  <a:pos x="0" y="0"/>
                </a:cxn>
                <a:cxn ang="0">
                  <a:pos x="129" y="5"/>
                </a:cxn>
              </a:cxnLst>
              <a:rect l="0" t="0" r="r" b="b"/>
              <a:pathLst>
                <a:path w="246" h="310">
                  <a:moveTo>
                    <a:pt x="129" y="5"/>
                  </a:moveTo>
                  <a:lnTo>
                    <a:pt x="166" y="16"/>
                  </a:lnTo>
                  <a:lnTo>
                    <a:pt x="169" y="58"/>
                  </a:lnTo>
                  <a:lnTo>
                    <a:pt x="182" y="86"/>
                  </a:lnTo>
                  <a:lnTo>
                    <a:pt x="185" y="111"/>
                  </a:lnTo>
                  <a:lnTo>
                    <a:pt x="204" y="138"/>
                  </a:lnTo>
                  <a:lnTo>
                    <a:pt x="213" y="188"/>
                  </a:lnTo>
                  <a:lnTo>
                    <a:pt x="223" y="221"/>
                  </a:lnTo>
                  <a:lnTo>
                    <a:pt x="239" y="246"/>
                  </a:lnTo>
                  <a:lnTo>
                    <a:pt x="245" y="269"/>
                  </a:lnTo>
                  <a:lnTo>
                    <a:pt x="239" y="296"/>
                  </a:lnTo>
                  <a:lnTo>
                    <a:pt x="224" y="307"/>
                  </a:lnTo>
                  <a:lnTo>
                    <a:pt x="210" y="309"/>
                  </a:lnTo>
                  <a:lnTo>
                    <a:pt x="196" y="306"/>
                  </a:lnTo>
                  <a:lnTo>
                    <a:pt x="182" y="309"/>
                  </a:lnTo>
                  <a:lnTo>
                    <a:pt x="173" y="309"/>
                  </a:lnTo>
                  <a:lnTo>
                    <a:pt x="165" y="302"/>
                  </a:lnTo>
                  <a:lnTo>
                    <a:pt x="169" y="291"/>
                  </a:lnTo>
                  <a:lnTo>
                    <a:pt x="180" y="282"/>
                  </a:lnTo>
                  <a:lnTo>
                    <a:pt x="191" y="269"/>
                  </a:lnTo>
                  <a:lnTo>
                    <a:pt x="173" y="219"/>
                  </a:lnTo>
                  <a:lnTo>
                    <a:pt x="129" y="149"/>
                  </a:lnTo>
                  <a:lnTo>
                    <a:pt x="91" y="97"/>
                  </a:lnTo>
                  <a:lnTo>
                    <a:pt x="0" y="0"/>
                  </a:lnTo>
                  <a:lnTo>
                    <a:pt x="129" y="5"/>
                  </a:lnTo>
                </a:path>
              </a:pathLst>
            </a:custGeom>
            <a:solidFill>
              <a:srgbClr val="404040"/>
            </a:solidFill>
            <a:ln w="12700" cap="rnd" cmpd="sng">
              <a:solidFill>
                <a:srgbClr val="000000"/>
              </a:solidFill>
              <a:prstDash val="solid"/>
              <a:round/>
              <a:headEnd type="none" w="med" len="med"/>
              <a:tailEnd type="none" w="med" len="med"/>
            </a:ln>
            <a:effectLst/>
          </p:spPr>
          <p:txBody>
            <a:bodyPr/>
            <a:lstStyle/>
            <a:p>
              <a:endParaRPr lang="en-GB"/>
            </a:p>
          </p:txBody>
        </p:sp>
        <p:sp>
          <p:nvSpPr>
            <p:cNvPr id="117772" name="Freeform 12"/>
            <p:cNvSpPr>
              <a:spLocks/>
            </p:cNvSpPr>
            <p:nvPr/>
          </p:nvSpPr>
          <p:spPr bwMode="auto">
            <a:xfrm>
              <a:off x="4169" y="1181"/>
              <a:ext cx="180" cy="144"/>
            </a:xfrm>
            <a:custGeom>
              <a:avLst/>
              <a:gdLst/>
              <a:ahLst/>
              <a:cxnLst>
                <a:cxn ang="0">
                  <a:pos x="125" y="5"/>
                </a:cxn>
                <a:cxn ang="0">
                  <a:pos x="161" y="15"/>
                </a:cxn>
                <a:cxn ang="0">
                  <a:pos x="164" y="56"/>
                </a:cxn>
                <a:cxn ang="0">
                  <a:pos x="176" y="83"/>
                </a:cxn>
                <a:cxn ang="0">
                  <a:pos x="179" y="107"/>
                </a:cxn>
                <a:cxn ang="0">
                  <a:pos x="163" y="107"/>
                </a:cxn>
                <a:cxn ang="0">
                  <a:pos x="149" y="110"/>
                </a:cxn>
                <a:cxn ang="0">
                  <a:pos x="138" y="117"/>
                </a:cxn>
                <a:cxn ang="0">
                  <a:pos x="131" y="126"/>
                </a:cxn>
                <a:cxn ang="0">
                  <a:pos x="125" y="143"/>
                </a:cxn>
                <a:cxn ang="0">
                  <a:pos x="88" y="93"/>
                </a:cxn>
                <a:cxn ang="0">
                  <a:pos x="0" y="0"/>
                </a:cxn>
                <a:cxn ang="0">
                  <a:pos x="125" y="5"/>
                </a:cxn>
              </a:cxnLst>
              <a:rect l="0" t="0" r="r" b="b"/>
              <a:pathLst>
                <a:path w="180" h="144">
                  <a:moveTo>
                    <a:pt x="125" y="5"/>
                  </a:moveTo>
                  <a:lnTo>
                    <a:pt x="161" y="15"/>
                  </a:lnTo>
                  <a:lnTo>
                    <a:pt x="164" y="56"/>
                  </a:lnTo>
                  <a:lnTo>
                    <a:pt x="176" y="83"/>
                  </a:lnTo>
                  <a:lnTo>
                    <a:pt x="179" y="107"/>
                  </a:lnTo>
                  <a:lnTo>
                    <a:pt x="163" y="107"/>
                  </a:lnTo>
                  <a:lnTo>
                    <a:pt x="149" y="110"/>
                  </a:lnTo>
                  <a:lnTo>
                    <a:pt x="138" y="117"/>
                  </a:lnTo>
                  <a:lnTo>
                    <a:pt x="131" y="126"/>
                  </a:lnTo>
                  <a:lnTo>
                    <a:pt x="125" y="143"/>
                  </a:lnTo>
                  <a:lnTo>
                    <a:pt x="88" y="93"/>
                  </a:lnTo>
                  <a:lnTo>
                    <a:pt x="0" y="0"/>
                  </a:lnTo>
                  <a:lnTo>
                    <a:pt x="125" y="5"/>
                  </a:lnTo>
                </a:path>
              </a:pathLst>
            </a:custGeom>
            <a:solidFill>
              <a:srgbClr val="000000"/>
            </a:solidFill>
            <a:ln w="12700" cap="rnd" cmpd="sng">
              <a:noFill/>
              <a:prstDash val="solid"/>
              <a:round/>
              <a:headEnd type="none" w="med" len="med"/>
              <a:tailEnd type="none" w="med" len="med"/>
            </a:ln>
            <a:effectLst/>
          </p:spPr>
          <p:txBody>
            <a:bodyPr/>
            <a:lstStyle/>
            <a:p>
              <a:endParaRPr lang="en-GB"/>
            </a:p>
          </p:txBody>
        </p:sp>
        <p:sp>
          <p:nvSpPr>
            <p:cNvPr id="117773" name="Freeform 13"/>
            <p:cNvSpPr>
              <a:spLocks/>
            </p:cNvSpPr>
            <p:nvPr/>
          </p:nvSpPr>
          <p:spPr bwMode="auto">
            <a:xfrm>
              <a:off x="3880" y="761"/>
              <a:ext cx="21" cy="79"/>
            </a:xfrm>
            <a:custGeom>
              <a:avLst/>
              <a:gdLst/>
              <a:ahLst/>
              <a:cxnLst>
                <a:cxn ang="0">
                  <a:pos x="2" y="0"/>
                </a:cxn>
                <a:cxn ang="0">
                  <a:pos x="0" y="7"/>
                </a:cxn>
                <a:cxn ang="0">
                  <a:pos x="2" y="21"/>
                </a:cxn>
                <a:cxn ang="0">
                  <a:pos x="2" y="29"/>
                </a:cxn>
                <a:cxn ang="0">
                  <a:pos x="4" y="38"/>
                </a:cxn>
                <a:cxn ang="0">
                  <a:pos x="6" y="48"/>
                </a:cxn>
                <a:cxn ang="0">
                  <a:pos x="6" y="60"/>
                </a:cxn>
                <a:cxn ang="0">
                  <a:pos x="8" y="69"/>
                </a:cxn>
                <a:cxn ang="0">
                  <a:pos x="8" y="75"/>
                </a:cxn>
                <a:cxn ang="0">
                  <a:pos x="11" y="78"/>
                </a:cxn>
                <a:cxn ang="0">
                  <a:pos x="20" y="72"/>
                </a:cxn>
                <a:cxn ang="0">
                  <a:pos x="17" y="45"/>
                </a:cxn>
                <a:cxn ang="0">
                  <a:pos x="11" y="31"/>
                </a:cxn>
                <a:cxn ang="0">
                  <a:pos x="2" y="0"/>
                </a:cxn>
              </a:cxnLst>
              <a:rect l="0" t="0" r="r" b="b"/>
              <a:pathLst>
                <a:path w="21" h="79">
                  <a:moveTo>
                    <a:pt x="2" y="0"/>
                  </a:moveTo>
                  <a:lnTo>
                    <a:pt x="0" y="7"/>
                  </a:lnTo>
                  <a:lnTo>
                    <a:pt x="2" y="21"/>
                  </a:lnTo>
                  <a:lnTo>
                    <a:pt x="2" y="29"/>
                  </a:lnTo>
                  <a:lnTo>
                    <a:pt x="4" y="38"/>
                  </a:lnTo>
                  <a:lnTo>
                    <a:pt x="6" y="48"/>
                  </a:lnTo>
                  <a:lnTo>
                    <a:pt x="6" y="60"/>
                  </a:lnTo>
                  <a:lnTo>
                    <a:pt x="8" y="69"/>
                  </a:lnTo>
                  <a:lnTo>
                    <a:pt x="8" y="75"/>
                  </a:lnTo>
                  <a:lnTo>
                    <a:pt x="11" y="78"/>
                  </a:lnTo>
                  <a:lnTo>
                    <a:pt x="20" y="72"/>
                  </a:lnTo>
                  <a:lnTo>
                    <a:pt x="17" y="45"/>
                  </a:lnTo>
                  <a:lnTo>
                    <a:pt x="11" y="31"/>
                  </a:lnTo>
                  <a:lnTo>
                    <a:pt x="2" y="0"/>
                  </a:lnTo>
                </a:path>
              </a:pathLst>
            </a:custGeom>
            <a:solidFill>
              <a:srgbClr val="FFC0C0"/>
            </a:solidFill>
            <a:ln w="12700" cap="rnd" cmpd="sng">
              <a:noFill/>
              <a:prstDash val="solid"/>
              <a:round/>
              <a:headEnd type="none" w="med" len="med"/>
              <a:tailEnd type="none" w="med" len="med"/>
            </a:ln>
            <a:effectLst/>
          </p:spPr>
          <p:txBody>
            <a:bodyPr/>
            <a:lstStyle/>
            <a:p>
              <a:endParaRPr lang="en-GB"/>
            </a:p>
          </p:txBody>
        </p:sp>
        <p:sp>
          <p:nvSpPr>
            <p:cNvPr id="117774" name="Freeform 14"/>
            <p:cNvSpPr>
              <a:spLocks/>
            </p:cNvSpPr>
            <p:nvPr/>
          </p:nvSpPr>
          <p:spPr bwMode="auto">
            <a:xfrm>
              <a:off x="3880" y="754"/>
              <a:ext cx="75" cy="82"/>
            </a:xfrm>
            <a:custGeom>
              <a:avLst/>
              <a:gdLst/>
              <a:ahLst/>
              <a:cxnLst>
                <a:cxn ang="0">
                  <a:pos x="74" y="66"/>
                </a:cxn>
                <a:cxn ang="0">
                  <a:pos x="68" y="61"/>
                </a:cxn>
                <a:cxn ang="0">
                  <a:pos x="61" y="58"/>
                </a:cxn>
                <a:cxn ang="0">
                  <a:pos x="54" y="55"/>
                </a:cxn>
                <a:cxn ang="0">
                  <a:pos x="48" y="52"/>
                </a:cxn>
                <a:cxn ang="0">
                  <a:pos x="43" y="50"/>
                </a:cxn>
                <a:cxn ang="0">
                  <a:pos x="38" y="47"/>
                </a:cxn>
                <a:cxn ang="0">
                  <a:pos x="33" y="45"/>
                </a:cxn>
                <a:cxn ang="0">
                  <a:pos x="28" y="41"/>
                </a:cxn>
                <a:cxn ang="0">
                  <a:pos x="23" y="35"/>
                </a:cxn>
                <a:cxn ang="0">
                  <a:pos x="21" y="31"/>
                </a:cxn>
                <a:cxn ang="0">
                  <a:pos x="19" y="25"/>
                </a:cxn>
                <a:cxn ang="0">
                  <a:pos x="15" y="20"/>
                </a:cxn>
                <a:cxn ang="0">
                  <a:pos x="13" y="17"/>
                </a:cxn>
                <a:cxn ang="0">
                  <a:pos x="6" y="7"/>
                </a:cxn>
                <a:cxn ang="0">
                  <a:pos x="0" y="0"/>
                </a:cxn>
                <a:cxn ang="0">
                  <a:pos x="2" y="20"/>
                </a:cxn>
                <a:cxn ang="0">
                  <a:pos x="3" y="30"/>
                </a:cxn>
                <a:cxn ang="0">
                  <a:pos x="6" y="36"/>
                </a:cxn>
                <a:cxn ang="0">
                  <a:pos x="8" y="42"/>
                </a:cxn>
                <a:cxn ang="0">
                  <a:pos x="10" y="47"/>
                </a:cxn>
                <a:cxn ang="0">
                  <a:pos x="12" y="54"/>
                </a:cxn>
                <a:cxn ang="0">
                  <a:pos x="13" y="61"/>
                </a:cxn>
                <a:cxn ang="0">
                  <a:pos x="13" y="68"/>
                </a:cxn>
                <a:cxn ang="0">
                  <a:pos x="12" y="74"/>
                </a:cxn>
                <a:cxn ang="0">
                  <a:pos x="14" y="81"/>
                </a:cxn>
                <a:cxn ang="0">
                  <a:pos x="74" y="66"/>
                </a:cxn>
              </a:cxnLst>
              <a:rect l="0" t="0" r="r" b="b"/>
              <a:pathLst>
                <a:path w="75" h="82">
                  <a:moveTo>
                    <a:pt x="74" y="66"/>
                  </a:moveTo>
                  <a:lnTo>
                    <a:pt x="68" y="61"/>
                  </a:lnTo>
                  <a:lnTo>
                    <a:pt x="61" y="58"/>
                  </a:lnTo>
                  <a:lnTo>
                    <a:pt x="54" y="55"/>
                  </a:lnTo>
                  <a:lnTo>
                    <a:pt x="48" y="52"/>
                  </a:lnTo>
                  <a:lnTo>
                    <a:pt x="43" y="50"/>
                  </a:lnTo>
                  <a:lnTo>
                    <a:pt x="38" y="47"/>
                  </a:lnTo>
                  <a:lnTo>
                    <a:pt x="33" y="45"/>
                  </a:lnTo>
                  <a:lnTo>
                    <a:pt x="28" y="41"/>
                  </a:lnTo>
                  <a:lnTo>
                    <a:pt x="23" y="35"/>
                  </a:lnTo>
                  <a:lnTo>
                    <a:pt x="21" y="31"/>
                  </a:lnTo>
                  <a:lnTo>
                    <a:pt x="19" y="25"/>
                  </a:lnTo>
                  <a:lnTo>
                    <a:pt x="15" y="20"/>
                  </a:lnTo>
                  <a:lnTo>
                    <a:pt x="13" y="17"/>
                  </a:lnTo>
                  <a:lnTo>
                    <a:pt x="6" y="7"/>
                  </a:lnTo>
                  <a:lnTo>
                    <a:pt x="0" y="0"/>
                  </a:lnTo>
                  <a:lnTo>
                    <a:pt x="2" y="20"/>
                  </a:lnTo>
                  <a:lnTo>
                    <a:pt x="3" y="30"/>
                  </a:lnTo>
                  <a:lnTo>
                    <a:pt x="6" y="36"/>
                  </a:lnTo>
                  <a:lnTo>
                    <a:pt x="8" y="42"/>
                  </a:lnTo>
                  <a:lnTo>
                    <a:pt x="10" y="47"/>
                  </a:lnTo>
                  <a:lnTo>
                    <a:pt x="12" y="54"/>
                  </a:lnTo>
                  <a:lnTo>
                    <a:pt x="13" y="61"/>
                  </a:lnTo>
                  <a:lnTo>
                    <a:pt x="13" y="68"/>
                  </a:lnTo>
                  <a:lnTo>
                    <a:pt x="12" y="74"/>
                  </a:lnTo>
                  <a:lnTo>
                    <a:pt x="14" y="81"/>
                  </a:lnTo>
                  <a:lnTo>
                    <a:pt x="74" y="66"/>
                  </a:lnTo>
                </a:path>
              </a:pathLst>
            </a:custGeom>
            <a:solidFill>
              <a:srgbClr val="404040"/>
            </a:solidFill>
            <a:ln w="12700" cap="rnd" cmpd="sng">
              <a:noFill/>
              <a:prstDash val="solid"/>
              <a:round/>
              <a:headEnd type="none" w="med" len="med"/>
              <a:tailEnd type="none" w="med" len="med"/>
            </a:ln>
            <a:effectLst/>
          </p:spPr>
          <p:txBody>
            <a:bodyPr/>
            <a:lstStyle/>
            <a:p>
              <a:endParaRPr lang="en-GB"/>
            </a:p>
          </p:txBody>
        </p:sp>
        <p:sp>
          <p:nvSpPr>
            <p:cNvPr id="117775" name="Freeform 15"/>
            <p:cNvSpPr>
              <a:spLocks/>
            </p:cNvSpPr>
            <p:nvPr/>
          </p:nvSpPr>
          <p:spPr bwMode="auto">
            <a:xfrm>
              <a:off x="3769" y="717"/>
              <a:ext cx="1028" cy="811"/>
            </a:xfrm>
            <a:custGeom>
              <a:avLst/>
              <a:gdLst/>
              <a:ahLst/>
              <a:cxnLst>
                <a:cxn ang="0">
                  <a:pos x="31" y="284"/>
                </a:cxn>
                <a:cxn ang="0">
                  <a:pos x="64" y="296"/>
                </a:cxn>
                <a:cxn ang="0">
                  <a:pos x="119" y="298"/>
                </a:cxn>
                <a:cxn ang="0">
                  <a:pos x="156" y="306"/>
                </a:cxn>
                <a:cxn ang="0">
                  <a:pos x="217" y="327"/>
                </a:cxn>
                <a:cxn ang="0">
                  <a:pos x="248" y="350"/>
                </a:cxn>
                <a:cxn ang="0">
                  <a:pos x="287" y="408"/>
                </a:cxn>
                <a:cxn ang="0">
                  <a:pos x="293" y="438"/>
                </a:cxn>
                <a:cxn ang="0">
                  <a:pos x="328" y="461"/>
                </a:cxn>
                <a:cxn ang="0">
                  <a:pos x="341" y="571"/>
                </a:cxn>
                <a:cxn ang="0">
                  <a:pos x="313" y="703"/>
                </a:cxn>
                <a:cxn ang="0">
                  <a:pos x="273" y="749"/>
                </a:cxn>
                <a:cxn ang="0">
                  <a:pos x="251" y="786"/>
                </a:cxn>
                <a:cxn ang="0">
                  <a:pos x="287" y="803"/>
                </a:cxn>
                <a:cxn ang="0">
                  <a:pos x="338" y="796"/>
                </a:cxn>
                <a:cxn ang="0">
                  <a:pos x="360" y="767"/>
                </a:cxn>
                <a:cxn ang="0">
                  <a:pos x="407" y="650"/>
                </a:cxn>
                <a:cxn ang="0">
                  <a:pos x="456" y="554"/>
                </a:cxn>
                <a:cxn ang="0">
                  <a:pos x="563" y="490"/>
                </a:cxn>
                <a:cxn ang="0">
                  <a:pos x="669" y="469"/>
                </a:cxn>
                <a:cxn ang="0">
                  <a:pos x="785" y="473"/>
                </a:cxn>
                <a:cxn ang="0">
                  <a:pos x="835" y="526"/>
                </a:cxn>
                <a:cxn ang="0">
                  <a:pos x="851" y="568"/>
                </a:cxn>
                <a:cxn ang="0">
                  <a:pos x="866" y="605"/>
                </a:cxn>
                <a:cxn ang="0">
                  <a:pos x="866" y="678"/>
                </a:cxn>
                <a:cxn ang="0">
                  <a:pos x="848" y="758"/>
                </a:cxn>
                <a:cxn ang="0">
                  <a:pos x="841" y="791"/>
                </a:cxn>
                <a:cxn ang="0">
                  <a:pos x="872" y="809"/>
                </a:cxn>
                <a:cxn ang="0">
                  <a:pos x="916" y="801"/>
                </a:cxn>
                <a:cxn ang="0">
                  <a:pos x="932" y="770"/>
                </a:cxn>
                <a:cxn ang="0">
                  <a:pos x="953" y="639"/>
                </a:cxn>
                <a:cxn ang="0">
                  <a:pos x="958" y="604"/>
                </a:cxn>
                <a:cxn ang="0">
                  <a:pos x="972" y="554"/>
                </a:cxn>
                <a:cxn ang="0">
                  <a:pos x="987" y="510"/>
                </a:cxn>
                <a:cxn ang="0">
                  <a:pos x="994" y="473"/>
                </a:cxn>
                <a:cxn ang="0">
                  <a:pos x="1005" y="440"/>
                </a:cxn>
                <a:cxn ang="0">
                  <a:pos x="1016" y="352"/>
                </a:cxn>
                <a:cxn ang="0">
                  <a:pos x="1027" y="315"/>
                </a:cxn>
                <a:cxn ang="0">
                  <a:pos x="1016" y="276"/>
                </a:cxn>
                <a:cxn ang="0">
                  <a:pos x="1004" y="234"/>
                </a:cxn>
                <a:cxn ang="0">
                  <a:pos x="982" y="215"/>
                </a:cxn>
                <a:cxn ang="0">
                  <a:pos x="957" y="163"/>
                </a:cxn>
                <a:cxn ang="0">
                  <a:pos x="923" y="116"/>
                </a:cxn>
                <a:cxn ang="0">
                  <a:pos x="772" y="9"/>
                </a:cxn>
                <a:cxn ang="0">
                  <a:pos x="635" y="20"/>
                </a:cxn>
                <a:cxn ang="0">
                  <a:pos x="519" y="94"/>
                </a:cxn>
                <a:cxn ang="0">
                  <a:pos x="453" y="144"/>
                </a:cxn>
                <a:cxn ang="0">
                  <a:pos x="413" y="174"/>
                </a:cxn>
                <a:cxn ang="0">
                  <a:pos x="398" y="173"/>
                </a:cxn>
                <a:cxn ang="0">
                  <a:pos x="374" y="161"/>
                </a:cxn>
                <a:cxn ang="0">
                  <a:pos x="344" y="149"/>
                </a:cxn>
                <a:cxn ang="0">
                  <a:pos x="331" y="135"/>
                </a:cxn>
                <a:cxn ang="0">
                  <a:pos x="303" y="130"/>
                </a:cxn>
                <a:cxn ang="0">
                  <a:pos x="222" y="99"/>
                </a:cxn>
                <a:cxn ang="0">
                  <a:pos x="149" y="105"/>
                </a:cxn>
                <a:cxn ang="0">
                  <a:pos x="80" y="144"/>
                </a:cxn>
                <a:cxn ang="0">
                  <a:pos x="44" y="185"/>
                </a:cxn>
                <a:cxn ang="0">
                  <a:pos x="0" y="240"/>
                </a:cxn>
              </a:cxnLst>
              <a:rect l="0" t="0" r="r" b="b"/>
              <a:pathLst>
                <a:path w="1028" h="811">
                  <a:moveTo>
                    <a:pt x="0" y="240"/>
                  </a:moveTo>
                  <a:lnTo>
                    <a:pt x="19" y="270"/>
                  </a:lnTo>
                  <a:lnTo>
                    <a:pt x="31" y="284"/>
                  </a:lnTo>
                  <a:lnTo>
                    <a:pt x="42" y="292"/>
                  </a:lnTo>
                  <a:lnTo>
                    <a:pt x="52" y="295"/>
                  </a:lnTo>
                  <a:lnTo>
                    <a:pt x="64" y="296"/>
                  </a:lnTo>
                  <a:lnTo>
                    <a:pt x="82" y="298"/>
                  </a:lnTo>
                  <a:lnTo>
                    <a:pt x="100" y="300"/>
                  </a:lnTo>
                  <a:lnTo>
                    <a:pt x="119" y="298"/>
                  </a:lnTo>
                  <a:lnTo>
                    <a:pt x="133" y="297"/>
                  </a:lnTo>
                  <a:lnTo>
                    <a:pt x="146" y="298"/>
                  </a:lnTo>
                  <a:lnTo>
                    <a:pt x="156" y="306"/>
                  </a:lnTo>
                  <a:lnTo>
                    <a:pt x="178" y="315"/>
                  </a:lnTo>
                  <a:lnTo>
                    <a:pt x="205" y="322"/>
                  </a:lnTo>
                  <a:lnTo>
                    <a:pt x="217" y="327"/>
                  </a:lnTo>
                  <a:lnTo>
                    <a:pt x="226" y="334"/>
                  </a:lnTo>
                  <a:lnTo>
                    <a:pt x="234" y="340"/>
                  </a:lnTo>
                  <a:lnTo>
                    <a:pt x="248" y="350"/>
                  </a:lnTo>
                  <a:lnTo>
                    <a:pt x="262" y="368"/>
                  </a:lnTo>
                  <a:lnTo>
                    <a:pt x="276" y="386"/>
                  </a:lnTo>
                  <a:lnTo>
                    <a:pt x="287" y="408"/>
                  </a:lnTo>
                  <a:lnTo>
                    <a:pt x="286" y="417"/>
                  </a:lnTo>
                  <a:lnTo>
                    <a:pt x="287" y="430"/>
                  </a:lnTo>
                  <a:lnTo>
                    <a:pt x="293" y="438"/>
                  </a:lnTo>
                  <a:lnTo>
                    <a:pt x="302" y="443"/>
                  </a:lnTo>
                  <a:lnTo>
                    <a:pt x="313" y="455"/>
                  </a:lnTo>
                  <a:lnTo>
                    <a:pt x="328" y="461"/>
                  </a:lnTo>
                  <a:lnTo>
                    <a:pt x="335" y="473"/>
                  </a:lnTo>
                  <a:lnTo>
                    <a:pt x="341" y="532"/>
                  </a:lnTo>
                  <a:lnTo>
                    <a:pt x="341" y="571"/>
                  </a:lnTo>
                  <a:lnTo>
                    <a:pt x="328" y="619"/>
                  </a:lnTo>
                  <a:lnTo>
                    <a:pt x="313" y="669"/>
                  </a:lnTo>
                  <a:lnTo>
                    <a:pt x="313" y="703"/>
                  </a:lnTo>
                  <a:lnTo>
                    <a:pt x="300" y="733"/>
                  </a:lnTo>
                  <a:lnTo>
                    <a:pt x="287" y="743"/>
                  </a:lnTo>
                  <a:lnTo>
                    <a:pt x="273" y="749"/>
                  </a:lnTo>
                  <a:lnTo>
                    <a:pt x="259" y="761"/>
                  </a:lnTo>
                  <a:lnTo>
                    <a:pt x="251" y="775"/>
                  </a:lnTo>
                  <a:lnTo>
                    <a:pt x="251" y="786"/>
                  </a:lnTo>
                  <a:lnTo>
                    <a:pt x="259" y="795"/>
                  </a:lnTo>
                  <a:lnTo>
                    <a:pt x="275" y="797"/>
                  </a:lnTo>
                  <a:lnTo>
                    <a:pt x="287" y="803"/>
                  </a:lnTo>
                  <a:lnTo>
                    <a:pt x="300" y="801"/>
                  </a:lnTo>
                  <a:lnTo>
                    <a:pt x="324" y="795"/>
                  </a:lnTo>
                  <a:lnTo>
                    <a:pt x="338" y="796"/>
                  </a:lnTo>
                  <a:lnTo>
                    <a:pt x="354" y="790"/>
                  </a:lnTo>
                  <a:lnTo>
                    <a:pt x="360" y="779"/>
                  </a:lnTo>
                  <a:lnTo>
                    <a:pt x="360" y="767"/>
                  </a:lnTo>
                  <a:lnTo>
                    <a:pt x="357" y="752"/>
                  </a:lnTo>
                  <a:lnTo>
                    <a:pt x="379" y="714"/>
                  </a:lnTo>
                  <a:lnTo>
                    <a:pt x="407" y="650"/>
                  </a:lnTo>
                  <a:lnTo>
                    <a:pt x="423" y="617"/>
                  </a:lnTo>
                  <a:lnTo>
                    <a:pt x="444" y="587"/>
                  </a:lnTo>
                  <a:lnTo>
                    <a:pt x="456" y="554"/>
                  </a:lnTo>
                  <a:lnTo>
                    <a:pt x="478" y="493"/>
                  </a:lnTo>
                  <a:lnTo>
                    <a:pt x="481" y="479"/>
                  </a:lnTo>
                  <a:lnTo>
                    <a:pt x="563" y="490"/>
                  </a:lnTo>
                  <a:lnTo>
                    <a:pt x="588" y="487"/>
                  </a:lnTo>
                  <a:lnTo>
                    <a:pt x="628" y="482"/>
                  </a:lnTo>
                  <a:lnTo>
                    <a:pt x="669" y="469"/>
                  </a:lnTo>
                  <a:lnTo>
                    <a:pt x="716" y="463"/>
                  </a:lnTo>
                  <a:lnTo>
                    <a:pt x="764" y="463"/>
                  </a:lnTo>
                  <a:lnTo>
                    <a:pt x="785" y="473"/>
                  </a:lnTo>
                  <a:lnTo>
                    <a:pt x="822" y="472"/>
                  </a:lnTo>
                  <a:lnTo>
                    <a:pt x="830" y="506"/>
                  </a:lnTo>
                  <a:lnTo>
                    <a:pt x="835" y="526"/>
                  </a:lnTo>
                  <a:lnTo>
                    <a:pt x="839" y="541"/>
                  </a:lnTo>
                  <a:lnTo>
                    <a:pt x="844" y="556"/>
                  </a:lnTo>
                  <a:lnTo>
                    <a:pt x="851" y="568"/>
                  </a:lnTo>
                  <a:lnTo>
                    <a:pt x="857" y="582"/>
                  </a:lnTo>
                  <a:lnTo>
                    <a:pt x="863" y="592"/>
                  </a:lnTo>
                  <a:lnTo>
                    <a:pt x="866" y="605"/>
                  </a:lnTo>
                  <a:lnTo>
                    <a:pt x="866" y="616"/>
                  </a:lnTo>
                  <a:lnTo>
                    <a:pt x="866" y="628"/>
                  </a:lnTo>
                  <a:lnTo>
                    <a:pt x="866" y="678"/>
                  </a:lnTo>
                  <a:lnTo>
                    <a:pt x="860" y="741"/>
                  </a:lnTo>
                  <a:lnTo>
                    <a:pt x="856" y="749"/>
                  </a:lnTo>
                  <a:lnTo>
                    <a:pt x="848" y="758"/>
                  </a:lnTo>
                  <a:lnTo>
                    <a:pt x="841" y="767"/>
                  </a:lnTo>
                  <a:lnTo>
                    <a:pt x="837" y="776"/>
                  </a:lnTo>
                  <a:lnTo>
                    <a:pt x="841" y="791"/>
                  </a:lnTo>
                  <a:lnTo>
                    <a:pt x="847" y="801"/>
                  </a:lnTo>
                  <a:lnTo>
                    <a:pt x="857" y="807"/>
                  </a:lnTo>
                  <a:lnTo>
                    <a:pt x="872" y="809"/>
                  </a:lnTo>
                  <a:lnTo>
                    <a:pt x="887" y="810"/>
                  </a:lnTo>
                  <a:lnTo>
                    <a:pt x="898" y="805"/>
                  </a:lnTo>
                  <a:lnTo>
                    <a:pt x="916" y="801"/>
                  </a:lnTo>
                  <a:lnTo>
                    <a:pt x="926" y="796"/>
                  </a:lnTo>
                  <a:lnTo>
                    <a:pt x="934" y="782"/>
                  </a:lnTo>
                  <a:lnTo>
                    <a:pt x="932" y="770"/>
                  </a:lnTo>
                  <a:lnTo>
                    <a:pt x="936" y="749"/>
                  </a:lnTo>
                  <a:lnTo>
                    <a:pt x="941" y="708"/>
                  </a:lnTo>
                  <a:lnTo>
                    <a:pt x="953" y="639"/>
                  </a:lnTo>
                  <a:lnTo>
                    <a:pt x="955" y="625"/>
                  </a:lnTo>
                  <a:lnTo>
                    <a:pt x="957" y="614"/>
                  </a:lnTo>
                  <a:lnTo>
                    <a:pt x="958" y="604"/>
                  </a:lnTo>
                  <a:lnTo>
                    <a:pt x="960" y="592"/>
                  </a:lnTo>
                  <a:lnTo>
                    <a:pt x="963" y="579"/>
                  </a:lnTo>
                  <a:lnTo>
                    <a:pt x="972" y="554"/>
                  </a:lnTo>
                  <a:lnTo>
                    <a:pt x="980" y="536"/>
                  </a:lnTo>
                  <a:lnTo>
                    <a:pt x="985" y="521"/>
                  </a:lnTo>
                  <a:lnTo>
                    <a:pt x="987" y="510"/>
                  </a:lnTo>
                  <a:lnTo>
                    <a:pt x="987" y="498"/>
                  </a:lnTo>
                  <a:lnTo>
                    <a:pt x="988" y="487"/>
                  </a:lnTo>
                  <a:lnTo>
                    <a:pt x="994" y="473"/>
                  </a:lnTo>
                  <a:lnTo>
                    <a:pt x="1000" y="463"/>
                  </a:lnTo>
                  <a:lnTo>
                    <a:pt x="1003" y="452"/>
                  </a:lnTo>
                  <a:lnTo>
                    <a:pt x="1005" y="440"/>
                  </a:lnTo>
                  <a:lnTo>
                    <a:pt x="1004" y="425"/>
                  </a:lnTo>
                  <a:lnTo>
                    <a:pt x="1007" y="391"/>
                  </a:lnTo>
                  <a:lnTo>
                    <a:pt x="1016" y="352"/>
                  </a:lnTo>
                  <a:lnTo>
                    <a:pt x="1020" y="342"/>
                  </a:lnTo>
                  <a:lnTo>
                    <a:pt x="1026" y="328"/>
                  </a:lnTo>
                  <a:lnTo>
                    <a:pt x="1027" y="315"/>
                  </a:lnTo>
                  <a:lnTo>
                    <a:pt x="1026" y="304"/>
                  </a:lnTo>
                  <a:lnTo>
                    <a:pt x="1022" y="288"/>
                  </a:lnTo>
                  <a:lnTo>
                    <a:pt x="1016" y="276"/>
                  </a:lnTo>
                  <a:lnTo>
                    <a:pt x="1007" y="259"/>
                  </a:lnTo>
                  <a:lnTo>
                    <a:pt x="1007" y="249"/>
                  </a:lnTo>
                  <a:lnTo>
                    <a:pt x="1004" y="234"/>
                  </a:lnTo>
                  <a:lnTo>
                    <a:pt x="996" y="226"/>
                  </a:lnTo>
                  <a:lnTo>
                    <a:pt x="989" y="221"/>
                  </a:lnTo>
                  <a:lnTo>
                    <a:pt x="982" y="215"/>
                  </a:lnTo>
                  <a:lnTo>
                    <a:pt x="973" y="197"/>
                  </a:lnTo>
                  <a:lnTo>
                    <a:pt x="965" y="181"/>
                  </a:lnTo>
                  <a:lnTo>
                    <a:pt x="957" y="163"/>
                  </a:lnTo>
                  <a:lnTo>
                    <a:pt x="944" y="144"/>
                  </a:lnTo>
                  <a:lnTo>
                    <a:pt x="935" y="133"/>
                  </a:lnTo>
                  <a:lnTo>
                    <a:pt x="923" y="116"/>
                  </a:lnTo>
                  <a:lnTo>
                    <a:pt x="866" y="67"/>
                  </a:lnTo>
                  <a:lnTo>
                    <a:pt x="819" y="31"/>
                  </a:lnTo>
                  <a:lnTo>
                    <a:pt x="772" y="9"/>
                  </a:lnTo>
                  <a:lnTo>
                    <a:pt x="726" y="0"/>
                  </a:lnTo>
                  <a:lnTo>
                    <a:pt x="675" y="3"/>
                  </a:lnTo>
                  <a:lnTo>
                    <a:pt x="635" y="20"/>
                  </a:lnTo>
                  <a:lnTo>
                    <a:pt x="622" y="37"/>
                  </a:lnTo>
                  <a:lnTo>
                    <a:pt x="579" y="64"/>
                  </a:lnTo>
                  <a:lnTo>
                    <a:pt x="519" y="94"/>
                  </a:lnTo>
                  <a:lnTo>
                    <a:pt x="491" y="113"/>
                  </a:lnTo>
                  <a:lnTo>
                    <a:pt x="463" y="138"/>
                  </a:lnTo>
                  <a:lnTo>
                    <a:pt x="453" y="144"/>
                  </a:lnTo>
                  <a:lnTo>
                    <a:pt x="428" y="155"/>
                  </a:lnTo>
                  <a:lnTo>
                    <a:pt x="416" y="170"/>
                  </a:lnTo>
                  <a:lnTo>
                    <a:pt x="413" y="174"/>
                  </a:lnTo>
                  <a:lnTo>
                    <a:pt x="409" y="178"/>
                  </a:lnTo>
                  <a:lnTo>
                    <a:pt x="404" y="177"/>
                  </a:lnTo>
                  <a:lnTo>
                    <a:pt x="398" y="173"/>
                  </a:lnTo>
                  <a:lnTo>
                    <a:pt x="391" y="169"/>
                  </a:lnTo>
                  <a:lnTo>
                    <a:pt x="384" y="164"/>
                  </a:lnTo>
                  <a:lnTo>
                    <a:pt x="374" y="161"/>
                  </a:lnTo>
                  <a:lnTo>
                    <a:pt x="366" y="155"/>
                  </a:lnTo>
                  <a:lnTo>
                    <a:pt x="356" y="152"/>
                  </a:lnTo>
                  <a:lnTo>
                    <a:pt x="344" y="149"/>
                  </a:lnTo>
                  <a:lnTo>
                    <a:pt x="338" y="140"/>
                  </a:lnTo>
                  <a:lnTo>
                    <a:pt x="336" y="138"/>
                  </a:lnTo>
                  <a:lnTo>
                    <a:pt x="331" y="135"/>
                  </a:lnTo>
                  <a:lnTo>
                    <a:pt x="327" y="134"/>
                  </a:lnTo>
                  <a:lnTo>
                    <a:pt x="316" y="132"/>
                  </a:lnTo>
                  <a:lnTo>
                    <a:pt x="303" y="130"/>
                  </a:lnTo>
                  <a:lnTo>
                    <a:pt x="282" y="119"/>
                  </a:lnTo>
                  <a:lnTo>
                    <a:pt x="251" y="102"/>
                  </a:lnTo>
                  <a:lnTo>
                    <a:pt x="222" y="99"/>
                  </a:lnTo>
                  <a:lnTo>
                    <a:pt x="203" y="99"/>
                  </a:lnTo>
                  <a:lnTo>
                    <a:pt x="185" y="101"/>
                  </a:lnTo>
                  <a:lnTo>
                    <a:pt x="149" y="105"/>
                  </a:lnTo>
                  <a:lnTo>
                    <a:pt x="119" y="124"/>
                  </a:lnTo>
                  <a:lnTo>
                    <a:pt x="98" y="134"/>
                  </a:lnTo>
                  <a:lnTo>
                    <a:pt x="80" y="144"/>
                  </a:lnTo>
                  <a:lnTo>
                    <a:pt x="50" y="166"/>
                  </a:lnTo>
                  <a:lnTo>
                    <a:pt x="48" y="177"/>
                  </a:lnTo>
                  <a:lnTo>
                    <a:pt x="44" y="185"/>
                  </a:lnTo>
                  <a:lnTo>
                    <a:pt x="40" y="195"/>
                  </a:lnTo>
                  <a:lnTo>
                    <a:pt x="32" y="206"/>
                  </a:lnTo>
                  <a:lnTo>
                    <a:pt x="0" y="240"/>
                  </a:lnTo>
                </a:path>
              </a:pathLst>
            </a:custGeom>
            <a:solidFill>
              <a:srgbClr val="606060"/>
            </a:solidFill>
            <a:ln w="12700" cap="rnd" cmpd="sng">
              <a:noFill/>
              <a:prstDash val="solid"/>
              <a:round/>
              <a:headEnd type="none" w="med" len="med"/>
              <a:tailEnd type="none" w="med" len="med"/>
            </a:ln>
            <a:effectLst/>
          </p:spPr>
          <p:txBody>
            <a:bodyPr/>
            <a:lstStyle/>
            <a:p>
              <a:endParaRPr lang="en-GB"/>
            </a:p>
          </p:txBody>
        </p:sp>
        <p:sp>
          <p:nvSpPr>
            <p:cNvPr id="117776" name="Freeform 16"/>
            <p:cNvSpPr>
              <a:spLocks/>
            </p:cNvSpPr>
            <p:nvPr/>
          </p:nvSpPr>
          <p:spPr bwMode="auto">
            <a:xfrm>
              <a:off x="3786" y="904"/>
              <a:ext cx="198" cy="96"/>
            </a:xfrm>
            <a:custGeom>
              <a:avLst/>
              <a:gdLst/>
              <a:ahLst/>
              <a:cxnLst>
                <a:cxn ang="0">
                  <a:pos x="103" y="8"/>
                </a:cxn>
                <a:cxn ang="0">
                  <a:pos x="115" y="3"/>
                </a:cxn>
                <a:cxn ang="0">
                  <a:pos x="132" y="0"/>
                </a:cxn>
                <a:cxn ang="0">
                  <a:pos x="142" y="1"/>
                </a:cxn>
                <a:cxn ang="0">
                  <a:pos x="151" y="3"/>
                </a:cxn>
                <a:cxn ang="0">
                  <a:pos x="162" y="8"/>
                </a:cxn>
                <a:cxn ang="0">
                  <a:pos x="169" y="14"/>
                </a:cxn>
                <a:cxn ang="0">
                  <a:pos x="176" y="21"/>
                </a:cxn>
                <a:cxn ang="0">
                  <a:pos x="184" y="30"/>
                </a:cxn>
                <a:cxn ang="0">
                  <a:pos x="189" y="37"/>
                </a:cxn>
                <a:cxn ang="0">
                  <a:pos x="192" y="45"/>
                </a:cxn>
                <a:cxn ang="0">
                  <a:pos x="190" y="52"/>
                </a:cxn>
                <a:cxn ang="0">
                  <a:pos x="189" y="58"/>
                </a:cxn>
                <a:cxn ang="0">
                  <a:pos x="189" y="61"/>
                </a:cxn>
                <a:cxn ang="0">
                  <a:pos x="197" y="67"/>
                </a:cxn>
                <a:cxn ang="0">
                  <a:pos x="182" y="80"/>
                </a:cxn>
                <a:cxn ang="0">
                  <a:pos x="162" y="88"/>
                </a:cxn>
                <a:cxn ang="0">
                  <a:pos x="146" y="94"/>
                </a:cxn>
                <a:cxn ang="0">
                  <a:pos x="131" y="95"/>
                </a:cxn>
                <a:cxn ang="0">
                  <a:pos x="115" y="90"/>
                </a:cxn>
                <a:cxn ang="0">
                  <a:pos x="101" y="84"/>
                </a:cxn>
                <a:cxn ang="0">
                  <a:pos x="86" y="80"/>
                </a:cxn>
                <a:cxn ang="0">
                  <a:pos x="63" y="81"/>
                </a:cxn>
                <a:cxn ang="0">
                  <a:pos x="43" y="83"/>
                </a:cxn>
                <a:cxn ang="0">
                  <a:pos x="29" y="78"/>
                </a:cxn>
                <a:cxn ang="0">
                  <a:pos x="21" y="76"/>
                </a:cxn>
                <a:cxn ang="0">
                  <a:pos x="15" y="71"/>
                </a:cxn>
                <a:cxn ang="0">
                  <a:pos x="0" y="55"/>
                </a:cxn>
                <a:cxn ang="0">
                  <a:pos x="7" y="53"/>
                </a:cxn>
                <a:cxn ang="0">
                  <a:pos x="23" y="44"/>
                </a:cxn>
                <a:cxn ang="0">
                  <a:pos x="42" y="30"/>
                </a:cxn>
                <a:cxn ang="0">
                  <a:pos x="53" y="24"/>
                </a:cxn>
                <a:cxn ang="0">
                  <a:pos x="77" y="13"/>
                </a:cxn>
                <a:cxn ang="0">
                  <a:pos x="103" y="8"/>
                </a:cxn>
              </a:cxnLst>
              <a:rect l="0" t="0" r="r" b="b"/>
              <a:pathLst>
                <a:path w="198" h="96">
                  <a:moveTo>
                    <a:pt x="103" y="8"/>
                  </a:moveTo>
                  <a:lnTo>
                    <a:pt x="115" y="3"/>
                  </a:lnTo>
                  <a:lnTo>
                    <a:pt x="132" y="0"/>
                  </a:lnTo>
                  <a:lnTo>
                    <a:pt x="142" y="1"/>
                  </a:lnTo>
                  <a:lnTo>
                    <a:pt x="151" y="3"/>
                  </a:lnTo>
                  <a:lnTo>
                    <a:pt x="162" y="8"/>
                  </a:lnTo>
                  <a:lnTo>
                    <a:pt x="169" y="14"/>
                  </a:lnTo>
                  <a:lnTo>
                    <a:pt x="176" y="21"/>
                  </a:lnTo>
                  <a:lnTo>
                    <a:pt x="184" y="30"/>
                  </a:lnTo>
                  <a:lnTo>
                    <a:pt x="189" y="37"/>
                  </a:lnTo>
                  <a:lnTo>
                    <a:pt x="192" y="45"/>
                  </a:lnTo>
                  <a:lnTo>
                    <a:pt x="190" y="52"/>
                  </a:lnTo>
                  <a:lnTo>
                    <a:pt x="189" y="58"/>
                  </a:lnTo>
                  <a:lnTo>
                    <a:pt x="189" y="61"/>
                  </a:lnTo>
                  <a:lnTo>
                    <a:pt x="197" y="67"/>
                  </a:lnTo>
                  <a:lnTo>
                    <a:pt x="182" y="80"/>
                  </a:lnTo>
                  <a:lnTo>
                    <a:pt x="162" y="88"/>
                  </a:lnTo>
                  <a:lnTo>
                    <a:pt x="146" y="94"/>
                  </a:lnTo>
                  <a:lnTo>
                    <a:pt x="131" y="95"/>
                  </a:lnTo>
                  <a:lnTo>
                    <a:pt x="115" y="90"/>
                  </a:lnTo>
                  <a:lnTo>
                    <a:pt x="101" y="84"/>
                  </a:lnTo>
                  <a:lnTo>
                    <a:pt x="86" y="80"/>
                  </a:lnTo>
                  <a:lnTo>
                    <a:pt x="63" y="81"/>
                  </a:lnTo>
                  <a:lnTo>
                    <a:pt x="43" y="83"/>
                  </a:lnTo>
                  <a:lnTo>
                    <a:pt x="29" y="78"/>
                  </a:lnTo>
                  <a:lnTo>
                    <a:pt x="21" y="76"/>
                  </a:lnTo>
                  <a:lnTo>
                    <a:pt x="15" y="71"/>
                  </a:lnTo>
                  <a:lnTo>
                    <a:pt x="0" y="55"/>
                  </a:lnTo>
                  <a:lnTo>
                    <a:pt x="7" y="53"/>
                  </a:lnTo>
                  <a:lnTo>
                    <a:pt x="23" y="44"/>
                  </a:lnTo>
                  <a:lnTo>
                    <a:pt x="42" y="30"/>
                  </a:lnTo>
                  <a:lnTo>
                    <a:pt x="53" y="24"/>
                  </a:lnTo>
                  <a:lnTo>
                    <a:pt x="77" y="13"/>
                  </a:lnTo>
                  <a:lnTo>
                    <a:pt x="103" y="8"/>
                  </a:lnTo>
                </a:path>
              </a:pathLst>
            </a:custGeom>
            <a:solidFill>
              <a:srgbClr val="808080"/>
            </a:solidFill>
            <a:ln w="12700" cap="rnd" cmpd="sng">
              <a:noFill/>
              <a:prstDash val="solid"/>
              <a:round/>
              <a:headEnd type="none" w="med" len="med"/>
              <a:tailEnd type="none" w="med" len="med"/>
            </a:ln>
            <a:effectLst/>
          </p:spPr>
          <p:txBody>
            <a:bodyPr/>
            <a:lstStyle/>
            <a:p>
              <a:endParaRPr lang="en-GB"/>
            </a:p>
          </p:txBody>
        </p:sp>
        <p:sp>
          <p:nvSpPr>
            <p:cNvPr id="117777" name="Freeform 17"/>
            <p:cNvSpPr>
              <a:spLocks/>
            </p:cNvSpPr>
            <p:nvPr/>
          </p:nvSpPr>
          <p:spPr bwMode="auto">
            <a:xfrm>
              <a:off x="3857" y="925"/>
              <a:ext cx="137" cy="75"/>
            </a:xfrm>
            <a:custGeom>
              <a:avLst/>
              <a:gdLst/>
              <a:ahLst/>
              <a:cxnLst>
                <a:cxn ang="0">
                  <a:pos x="2" y="0"/>
                </a:cxn>
                <a:cxn ang="0">
                  <a:pos x="0" y="16"/>
                </a:cxn>
                <a:cxn ang="0">
                  <a:pos x="5" y="26"/>
                </a:cxn>
                <a:cxn ang="0">
                  <a:pos x="20" y="32"/>
                </a:cxn>
                <a:cxn ang="0">
                  <a:pos x="38" y="34"/>
                </a:cxn>
                <a:cxn ang="0">
                  <a:pos x="55" y="33"/>
                </a:cxn>
                <a:cxn ang="0">
                  <a:pos x="68" y="32"/>
                </a:cxn>
                <a:cxn ang="0">
                  <a:pos x="80" y="32"/>
                </a:cxn>
                <a:cxn ang="0">
                  <a:pos x="91" y="36"/>
                </a:cxn>
                <a:cxn ang="0">
                  <a:pos x="104" y="41"/>
                </a:cxn>
                <a:cxn ang="0">
                  <a:pos x="121" y="43"/>
                </a:cxn>
                <a:cxn ang="0">
                  <a:pos x="136" y="39"/>
                </a:cxn>
                <a:cxn ang="0">
                  <a:pos x="125" y="47"/>
                </a:cxn>
                <a:cxn ang="0">
                  <a:pos x="112" y="57"/>
                </a:cxn>
                <a:cxn ang="0">
                  <a:pos x="101" y="64"/>
                </a:cxn>
                <a:cxn ang="0">
                  <a:pos x="88" y="69"/>
                </a:cxn>
                <a:cxn ang="0">
                  <a:pos x="77" y="73"/>
                </a:cxn>
                <a:cxn ang="0">
                  <a:pos x="68" y="74"/>
                </a:cxn>
                <a:cxn ang="0">
                  <a:pos x="57" y="73"/>
                </a:cxn>
                <a:cxn ang="0">
                  <a:pos x="47" y="63"/>
                </a:cxn>
                <a:cxn ang="0">
                  <a:pos x="42" y="56"/>
                </a:cxn>
                <a:cxn ang="0">
                  <a:pos x="29" y="46"/>
                </a:cxn>
                <a:cxn ang="0">
                  <a:pos x="20" y="39"/>
                </a:cxn>
                <a:cxn ang="0">
                  <a:pos x="6" y="32"/>
                </a:cxn>
                <a:cxn ang="0">
                  <a:pos x="0" y="26"/>
                </a:cxn>
                <a:cxn ang="0">
                  <a:pos x="2" y="0"/>
                </a:cxn>
              </a:cxnLst>
              <a:rect l="0" t="0" r="r" b="b"/>
              <a:pathLst>
                <a:path w="137" h="75">
                  <a:moveTo>
                    <a:pt x="2" y="0"/>
                  </a:moveTo>
                  <a:lnTo>
                    <a:pt x="0" y="16"/>
                  </a:lnTo>
                  <a:lnTo>
                    <a:pt x="5" y="26"/>
                  </a:lnTo>
                  <a:lnTo>
                    <a:pt x="20" y="32"/>
                  </a:lnTo>
                  <a:lnTo>
                    <a:pt x="38" y="34"/>
                  </a:lnTo>
                  <a:lnTo>
                    <a:pt x="55" y="33"/>
                  </a:lnTo>
                  <a:lnTo>
                    <a:pt x="68" y="32"/>
                  </a:lnTo>
                  <a:lnTo>
                    <a:pt x="80" y="32"/>
                  </a:lnTo>
                  <a:lnTo>
                    <a:pt x="91" y="36"/>
                  </a:lnTo>
                  <a:lnTo>
                    <a:pt x="104" y="41"/>
                  </a:lnTo>
                  <a:lnTo>
                    <a:pt x="121" y="43"/>
                  </a:lnTo>
                  <a:lnTo>
                    <a:pt x="136" y="39"/>
                  </a:lnTo>
                  <a:lnTo>
                    <a:pt x="125" y="47"/>
                  </a:lnTo>
                  <a:lnTo>
                    <a:pt x="112" y="57"/>
                  </a:lnTo>
                  <a:lnTo>
                    <a:pt x="101" y="64"/>
                  </a:lnTo>
                  <a:lnTo>
                    <a:pt x="88" y="69"/>
                  </a:lnTo>
                  <a:lnTo>
                    <a:pt x="77" y="73"/>
                  </a:lnTo>
                  <a:lnTo>
                    <a:pt x="68" y="74"/>
                  </a:lnTo>
                  <a:lnTo>
                    <a:pt x="57" y="73"/>
                  </a:lnTo>
                  <a:lnTo>
                    <a:pt x="47" y="63"/>
                  </a:lnTo>
                  <a:lnTo>
                    <a:pt x="42" y="56"/>
                  </a:lnTo>
                  <a:lnTo>
                    <a:pt x="29" y="46"/>
                  </a:lnTo>
                  <a:lnTo>
                    <a:pt x="20" y="39"/>
                  </a:lnTo>
                  <a:lnTo>
                    <a:pt x="6" y="32"/>
                  </a:lnTo>
                  <a:lnTo>
                    <a:pt x="0" y="26"/>
                  </a:lnTo>
                  <a:lnTo>
                    <a:pt x="2" y="0"/>
                  </a:lnTo>
                </a:path>
              </a:pathLst>
            </a:custGeom>
            <a:solidFill>
              <a:srgbClr val="A0A0A0"/>
            </a:solidFill>
            <a:ln w="12700" cap="rnd" cmpd="sng">
              <a:noFill/>
              <a:prstDash val="solid"/>
              <a:round/>
              <a:headEnd type="none" w="med" len="med"/>
              <a:tailEnd type="none" w="med" len="med"/>
            </a:ln>
            <a:effectLst/>
          </p:spPr>
          <p:txBody>
            <a:bodyPr/>
            <a:lstStyle/>
            <a:p>
              <a:endParaRPr lang="en-GB"/>
            </a:p>
          </p:txBody>
        </p:sp>
        <p:sp>
          <p:nvSpPr>
            <p:cNvPr id="117778" name="Freeform 18"/>
            <p:cNvSpPr>
              <a:spLocks/>
            </p:cNvSpPr>
            <p:nvPr/>
          </p:nvSpPr>
          <p:spPr bwMode="auto">
            <a:xfrm>
              <a:off x="3770" y="956"/>
              <a:ext cx="29" cy="17"/>
            </a:xfrm>
            <a:custGeom>
              <a:avLst/>
              <a:gdLst/>
              <a:ahLst/>
              <a:cxnLst>
                <a:cxn ang="0">
                  <a:pos x="3" y="0"/>
                </a:cxn>
                <a:cxn ang="0">
                  <a:pos x="10" y="0"/>
                </a:cxn>
                <a:cxn ang="0">
                  <a:pos x="19" y="1"/>
                </a:cxn>
                <a:cxn ang="0">
                  <a:pos x="23" y="1"/>
                </a:cxn>
                <a:cxn ang="0">
                  <a:pos x="28" y="1"/>
                </a:cxn>
                <a:cxn ang="0">
                  <a:pos x="28" y="5"/>
                </a:cxn>
                <a:cxn ang="0">
                  <a:pos x="23" y="7"/>
                </a:cxn>
                <a:cxn ang="0">
                  <a:pos x="20" y="9"/>
                </a:cxn>
                <a:cxn ang="0">
                  <a:pos x="13" y="12"/>
                </a:cxn>
                <a:cxn ang="0">
                  <a:pos x="10" y="16"/>
                </a:cxn>
                <a:cxn ang="0">
                  <a:pos x="3" y="9"/>
                </a:cxn>
                <a:cxn ang="0">
                  <a:pos x="0" y="1"/>
                </a:cxn>
                <a:cxn ang="0">
                  <a:pos x="3" y="0"/>
                </a:cxn>
              </a:cxnLst>
              <a:rect l="0" t="0" r="r" b="b"/>
              <a:pathLst>
                <a:path w="29" h="17">
                  <a:moveTo>
                    <a:pt x="3" y="0"/>
                  </a:moveTo>
                  <a:lnTo>
                    <a:pt x="10" y="0"/>
                  </a:lnTo>
                  <a:lnTo>
                    <a:pt x="19" y="1"/>
                  </a:lnTo>
                  <a:lnTo>
                    <a:pt x="23" y="1"/>
                  </a:lnTo>
                  <a:lnTo>
                    <a:pt x="28" y="1"/>
                  </a:lnTo>
                  <a:lnTo>
                    <a:pt x="28" y="5"/>
                  </a:lnTo>
                  <a:lnTo>
                    <a:pt x="23" y="7"/>
                  </a:lnTo>
                  <a:lnTo>
                    <a:pt x="20" y="9"/>
                  </a:lnTo>
                  <a:lnTo>
                    <a:pt x="13" y="12"/>
                  </a:lnTo>
                  <a:lnTo>
                    <a:pt x="10" y="16"/>
                  </a:lnTo>
                  <a:lnTo>
                    <a:pt x="3" y="9"/>
                  </a:lnTo>
                  <a:lnTo>
                    <a:pt x="0" y="1"/>
                  </a:lnTo>
                  <a:lnTo>
                    <a:pt x="3" y="0"/>
                  </a:lnTo>
                </a:path>
              </a:pathLst>
            </a:custGeom>
            <a:solidFill>
              <a:srgbClr val="FF8080"/>
            </a:solidFill>
            <a:ln w="12700" cap="rnd" cmpd="sng">
              <a:noFill/>
              <a:prstDash val="solid"/>
              <a:round/>
              <a:headEnd type="none" w="med" len="med"/>
              <a:tailEnd type="none" w="med" len="med"/>
            </a:ln>
            <a:effectLst/>
          </p:spPr>
          <p:txBody>
            <a:bodyPr/>
            <a:lstStyle/>
            <a:p>
              <a:endParaRPr lang="en-GB"/>
            </a:p>
          </p:txBody>
        </p:sp>
        <p:grpSp>
          <p:nvGrpSpPr>
            <p:cNvPr id="4" name="Group 19"/>
            <p:cNvGrpSpPr>
              <a:grpSpLocks/>
            </p:cNvGrpSpPr>
            <p:nvPr/>
          </p:nvGrpSpPr>
          <p:grpSpPr bwMode="auto">
            <a:xfrm>
              <a:off x="3845" y="899"/>
              <a:ext cx="47" cy="34"/>
              <a:chOff x="3845" y="899"/>
              <a:chExt cx="47" cy="34"/>
            </a:xfrm>
          </p:grpSpPr>
          <p:sp>
            <p:nvSpPr>
              <p:cNvPr id="117780" name="Freeform 20"/>
              <p:cNvSpPr>
                <a:spLocks/>
              </p:cNvSpPr>
              <p:nvPr/>
            </p:nvSpPr>
            <p:spPr bwMode="auto">
              <a:xfrm>
                <a:off x="3845" y="899"/>
                <a:ext cx="47" cy="34"/>
              </a:xfrm>
              <a:custGeom>
                <a:avLst/>
                <a:gdLst/>
                <a:ahLst/>
                <a:cxnLst>
                  <a:cxn ang="0">
                    <a:pos x="46" y="19"/>
                  </a:cxn>
                  <a:cxn ang="0">
                    <a:pos x="44" y="15"/>
                  </a:cxn>
                  <a:cxn ang="0">
                    <a:pos x="42" y="9"/>
                  </a:cxn>
                  <a:cxn ang="0">
                    <a:pos x="40" y="5"/>
                  </a:cxn>
                  <a:cxn ang="0">
                    <a:pos x="35" y="1"/>
                  </a:cxn>
                  <a:cxn ang="0">
                    <a:pos x="29" y="0"/>
                  </a:cxn>
                  <a:cxn ang="0">
                    <a:pos x="24" y="0"/>
                  </a:cxn>
                  <a:cxn ang="0">
                    <a:pos x="19" y="2"/>
                  </a:cxn>
                  <a:cxn ang="0">
                    <a:pos x="13" y="8"/>
                  </a:cxn>
                  <a:cxn ang="0">
                    <a:pos x="9" y="14"/>
                  </a:cxn>
                  <a:cxn ang="0">
                    <a:pos x="3" y="19"/>
                  </a:cxn>
                  <a:cxn ang="0">
                    <a:pos x="0" y="23"/>
                  </a:cxn>
                  <a:cxn ang="0">
                    <a:pos x="6" y="26"/>
                  </a:cxn>
                  <a:cxn ang="0">
                    <a:pos x="12" y="29"/>
                  </a:cxn>
                  <a:cxn ang="0">
                    <a:pos x="16" y="30"/>
                  </a:cxn>
                  <a:cxn ang="0">
                    <a:pos x="20" y="32"/>
                  </a:cxn>
                  <a:cxn ang="0">
                    <a:pos x="27" y="33"/>
                  </a:cxn>
                  <a:cxn ang="0">
                    <a:pos x="31" y="33"/>
                  </a:cxn>
                  <a:cxn ang="0">
                    <a:pos x="35" y="32"/>
                  </a:cxn>
                  <a:cxn ang="0">
                    <a:pos x="39" y="30"/>
                  </a:cxn>
                  <a:cxn ang="0">
                    <a:pos x="43" y="27"/>
                  </a:cxn>
                  <a:cxn ang="0">
                    <a:pos x="46" y="23"/>
                  </a:cxn>
                  <a:cxn ang="0">
                    <a:pos x="46" y="19"/>
                  </a:cxn>
                </a:cxnLst>
                <a:rect l="0" t="0" r="r" b="b"/>
                <a:pathLst>
                  <a:path w="47" h="34">
                    <a:moveTo>
                      <a:pt x="46" y="19"/>
                    </a:moveTo>
                    <a:lnTo>
                      <a:pt x="44" y="15"/>
                    </a:lnTo>
                    <a:lnTo>
                      <a:pt x="42" y="9"/>
                    </a:lnTo>
                    <a:lnTo>
                      <a:pt x="40" y="5"/>
                    </a:lnTo>
                    <a:lnTo>
                      <a:pt x="35" y="1"/>
                    </a:lnTo>
                    <a:lnTo>
                      <a:pt x="29" y="0"/>
                    </a:lnTo>
                    <a:lnTo>
                      <a:pt x="24" y="0"/>
                    </a:lnTo>
                    <a:lnTo>
                      <a:pt x="19" y="2"/>
                    </a:lnTo>
                    <a:lnTo>
                      <a:pt x="13" y="8"/>
                    </a:lnTo>
                    <a:lnTo>
                      <a:pt x="9" y="14"/>
                    </a:lnTo>
                    <a:lnTo>
                      <a:pt x="3" y="19"/>
                    </a:lnTo>
                    <a:lnTo>
                      <a:pt x="0" y="23"/>
                    </a:lnTo>
                    <a:lnTo>
                      <a:pt x="6" y="26"/>
                    </a:lnTo>
                    <a:lnTo>
                      <a:pt x="12" y="29"/>
                    </a:lnTo>
                    <a:lnTo>
                      <a:pt x="16" y="30"/>
                    </a:lnTo>
                    <a:lnTo>
                      <a:pt x="20" y="32"/>
                    </a:lnTo>
                    <a:lnTo>
                      <a:pt x="27" y="33"/>
                    </a:lnTo>
                    <a:lnTo>
                      <a:pt x="31" y="33"/>
                    </a:lnTo>
                    <a:lnTo>
                      <a:pt x="35" y="32"/>
                    </a:lnTo>
                    <a:lnTo>
                      <a:pt x="39" y="30"/>
                    </a:lnTo>
                    <a:lnTo>
                      <a:pt x="43" y="27"/>
                    </a:lnTo>
                    <a:lnTo>
                      <a:pt x="46" y="23"/>
                    </a:lnTo>
                    <a:lnTo>
                      <a:pt x="46" y="19"/>
                    </a:lnTo>
                  </a:path>
                </a:pathLst>
              </a:custGeom>
              <a:solidFill>
                <a:srgbClr val="E0FFFF"/>
              </a:solidFill>
              <a:ln w="12700" cap="rnd" cmpd="sng">
                <a:noFill/>
                <a:prstDash val="solid"/>
                <a:round/>
                <a:headEnd type="none" w="med" len="med"/>
                <a:tailEnd type="none" w="med" len="med"/>
              </a:ln>
              <a:effectLst/>
            </p:spPr>
            <p:txBody>
              <a:bodyPr/>
              <a:lstStyle/>
              <a:p>
                <a:endParaRPr lang="en-GB"/>
              </a:p>
            </p:txBody>
          </p:sp>
          <p:sp>
            <p:nvSpPr>
              <p:cNvPr id="117781" name="Freeform 21"/>
              <p:cNvSpPr>
                <a:spLocks/>
              </p:cNvSpPr>
              <p:nvPr/>
            </p:nvSpPr>
            <p:spPr bwMode="auto">
              <a:xfrm>
                <a:off x="3860" y="899"/>
                <a:ext cx="32" cy="34"/>
              </a:xfrm>
              <a:custGeom>
                <a:avLst/>
                <a:gdLst/>
                <a:ahLst/>
                <a:cxnLst>
                  <a:cxn ang="0">
                    <a:pos x="31" y="19"/>
                  </a:cxn>
                  <a:cxn ang="0">
                    <a:pos x="29" y="15"/>
                  </a:cxn>
                  <a:cxn ang="0">
                    <a:pos x="28" y="9"/>
                  </a:cxn>
                  <a:cxn ang="0">
                    <a:pos x="25" y="5"/>
                  </a:cxn>
                  <a:cxn ang="0">
                    <a:pos x="20" y="1"/>
                  </a:cxn>
                  <a:cxn ang="0">
                    <a:pos x="15" y="0"/>
                  </a:cxn>
                  <a:cxn ang="0">
                    <a:pos x="10" y="0"/>
                  </a:cxn>
                  <a:cxn ang="0">
                    <a:pos x="5" y="2"/>
                  </a:cxn>
                  <a:cxn ang="0">
                    <a:pos x="1" y="8"/>
                  </a:cxn>
                  <a:cxn ang="0">
                    <a:pos x="0" y="12"/>
                  </a:cxn>
                  <a:cxn ang="0">
                    <a:pos x="0" y="17"/>
                  </a:cxn>
                  <a:cxn ang="0">
                    <a:pos x="0" y="21"/>
                  </a:cxn>
                  <a:cxn ang="0">
                    <a:pos x="1" y="26"/>
                  </a:cxn>
                  <a:cxn ang="0">
                    <a:pos x="3" y="28"/>
                  </a:cxn>
                  <a:cxn ang="0">
                    <a:pos x="3" y="30"/>
                  </a:cxn>
                  <a:cxn ang="0">
                    <a:pos x="7" y="32"/>
                  </a:cxn>
                  <a:cxn ang="0">
                    <a:pos x="13" y="33"/>
                  </a:cxn>
                  <a:cxn ang="0">
                    <a:pos x="17" y="33"/>
                  </a:cxn>
                  <a:cxn ang="0">
                    <a:pos x="20" y="32"/>
                  </a:cxn>
                  <a:cxn ang="0">
                    <a:pos x="24" y="30"/>
                  </a:cxn>
                  <a:cxn ang="0">
                    <a:pos x="28" y="27"/>
                  </a:cxn>
                  <a:cxn ang="0">
                    <a:pos x="31" y="23"/>
                  </a:cxn>
                  <a:cxn ang="0">
                    <a:pos x="31" y="19"/>
                  </a:cxn>
                </a:cxnLst>
                <a:rect l="0" t="0" r="r" b="b"/>
                <a:pathLst>
                  <a:path w="32" h="34">
                    <a:moveTo>
                      <a:pt x="31" y="19"/>
                    </a:moveTo>
                    <a:lnTo>
                      <a:pt x="29" y="15"/>
                    </a:lnTo>
                    <a:lnTo>
                      <a:pt x="28" y="9"/>
                    </a:lnTo>
                    <a:lnTo>
                      <a:pt x="25" y="5"/>
                    </a:lnTo>
                    <a:lnTo>
                      <a:pt x="20" y="1"/>
                    </a:lnTo>
                    <a:lnTo>
                      <a:pt x="15" y="0"/>
                    </a:lnTo>
                    <a:lnTo>
                      <a:pt x="10" y="0"/>
                    </a:lnTo>
                    <a:lnTo>
                      <a:pt x="5" y="2"/>
                    </a:lnTo>
                    <a:lnTo>
                      <a:pt x="1" y="8"/>
                    </a:lnTo>
                    <a:lnTo>
                      <a:pt x="0" y="12"/>
                    </a:lnTo>
                    <a:lnTo>
                      <a:pt x="0" y="17"/>
                    </a:lnTo>
                    <a:lnTo>
                      <a:pt x="0" y="21"/>
                    </a:lnTo>
                    <a:lnTo>
                      <a:pt x="1" y="26"/>
                    </a:lnTo>
                    <a:lnTo>
                      <a:pt x="3" y="28"/>
                    </a:lnTo>
                    <a:lnTo>
                      <a:pt x="3" y="30"/>
                    </a:lnTo>
                    <a:lnTo>
                      <a:pt x="7" y="32"/>
                    </a:lnTo>
                    <a:lnTo>
                      <a:pt x="13" y="33"/>
                    </a:lnTo>
                    <a:lnTo>
                      <a:pt x="17" y="33"/>
                    </a:lnTo>
                    <a:lnTo>
                      <a:pt x="20" y="32"/>
                    </a:lnTo>
                    <a:lnTo>
                      <a:pt x="24" y="30"/>
                    </a:lnTo>
                    <a:lnTo>
                      <a:pt x="28" y="27"/>
                    </a:lnTo>
                    <a:lnTo>
                      <a:pt x="31" y="23"/>
                    </a:lnTo>
                    <a:lnTo>
                      <a:pt x="31" y="19"/>
                    </a:lnTo>
                  </a:path>
                </a:pathLst>
              </a:custGeom>
              <a:solidFill>
                <a:srgbClr val="40C0C0"/>
              </a:solidFill>
              <a:ln w="12700" cap="rnd" cmpd="sng">
                <a:noFill/>
                <a:prstDash val="solid"/>
                <a:round/>
                <a:headEnd type="none" w="med" len="med"/>
                <a:tailEnd type="none" w="med" len="med"/>
              </a:ln>
              <a:effectLst/>
            </p:spPr>
            <p:txBody>
              <a:bodyPr/>
              <a:lstStyle/>
              <a:p>
                <a:endParaRPr lang="en-GB"/>
              </a:p>
            </p:txBody>
          </p:sp>
          <p:sp>
            <p:nvSpPr>
              <p:cNvPr id="117782" name="Oval 22"/>
              <p:cNvSpPr>
                <a:spLocks noChangeArrowheads="1"/>
              </p:cNvSpPr>
              <p:nvPr/>
            </p:nvSpPr>
            <p:spPr bwMode="auto">
              <a:xfrm>
                <a:off x="3860" y="899"/>
                <a:ext cx="28" cy="33"/>
              </a:xfrm>
              <a:prstGeom prst="ellipse">
                <a:avLst/>
              </a:prstGeom>
              <a:solidFill>
                <a:srgbClr val="006060"/>
              </a:solidFill>
              <a:ln w="12700">
                <a:noFill/>
                <a:round/>
                <a:headEnd/>
                <a:tailEnd/>
              </a:ln>
              <a:effectLst/>
            </p:spPr>
            <p:txBody>
              <a:bodyPr wrap="none" anchor="ctr"/>
              <a:lstStyle/>
              <a:p>
                <a:endParaRPr lang="en-GB"/>
              </a:p>
            </p:txBody>
          </p:sp>
          <p:sp>
            <p:nvSpPr>
              <p:cNvPr id="117783" name="Freeform 23"/>
              <p:cNvSpPr>
                <a:spLocks/>
              </p:cNvSpPr>
              <p:nvPr/>
            </p:nvSpPr>
            <p:spPr bwMode="auto">
              <a:xfrm>
                <a:off x="3846" y="920"/>
                <a:ext cx="1" cy="1"/>
              </a:xfrm>
              <a:custGeom>
                <a:avLst/>
                <a:gdLst/>
                <a:ahLst/>
                <a:cxnLst>
                  <a:cxn ang="0">
                    <a:pos x="0" y="0"/>
                  </a:cxn>
                  <a:cxn ang="0">
                    <a:pos x="0" y="0"/>
                  </a:cxn>
                  <a:cxn ang="0">
                    <a:pos x="0" y="0"/>
                  </a:cxn>
                  <a:cxn ang="0">
                    <a:pos x="0" y="0"/>
                  </a:cxn>
                </a:cxnLst>
                <a:rect l="0" t="0" r="r" b="b"/>
                <a:pathLst>
                  <a:path w="1" h="1">
                    <a:moveTo>
                      <a:pt x="0" y="0"/>
                    </a:moveTo>
                    <a:lnTo>
                      <a:pt x="0" y="0"/>
                    </a:lnTo>
                    <a:lnTo>
                      <a:pt x="0" y="0"/>
                    </a:lnTo>
                    <a:lnTo>
                      <a:pt x="0" y="0"/>
                    </a:lnTo>
                  </a:path>
                </a:pathLst>
              </a:custGeom>
              <a:solidFill>
                <a:srgbClr val="FFC080"/>
              </a:solidFill>
              <a:ln w="12700" cap="rnd" cmpd="sng">
                <a:noFill/>
                <a:prstDash val="solid"/>
                <a:round/>
                <a:headEnd type="none" w="med" len="med"/>
                <a:tailEnd type="none" w="med" len="med"/>
              </a:ln>
              <a:effectLst/>
            </p:spPr>
            <p:txBody>
              <a:bodyPr/>
              <a:lstStyle/>
              <a:p>
                <a:endParaRPr lang="en-GB"/>
              </a:p>
            </p:txBody>
          </p:sp>
          <p:sp>
            <p:nvSpPr>
              <p:cNvPr id="117784" name="Arc 24"/>
              <p:cNvSpPr>
                <a:spLocks/>
              </p:cNvSpPr>
              <p:nvPr/>
            </p:nvSpPr>
            <p:spPr bwMode="auto">
              <a:xfrm>
                <a:off x="3861" y="900"/>
                <a:ext cx="19" cy="33"/>
              </a:xfrm>
              <a:custGeom>
                <a:avLst/>
                <a:gdLst>
                  <a:gd name="G0" fmla="+- 21600 0 0"/>
                  <a:gd name="G1" fmla="+- 21600 0 0"/>
                  <a:gd name="G2" fmla="+- 21600 0 0"/>
                  <a:gd name="T0" fmla="*/ 28279 w 28279"/>
                  <a:gd name="T1" fmla="*/ 42142 h 43200"/>
                  <a:gd name="T2" fmla="*/ 24466 w 28279"/>
                  <a:gd name="T3" fmla="*/ 191 h 43200"/>
                  <a:gd name="T4" fmla="*/ 21600 w 28279"/>
                  <a:gd name="T5" fmla="*/ 21600 h 43200"/>
                </a:gdLst>
                <a:ahLst/>
                <a:cxnLst>
                  <a:cxn ang="0">
                    <a:pos x="T0" y="T1"/>
                  </a:cxn>
                  <a:cxn ang="0">
                    <a:pos x="T2" y="T3"/>
                  </a:cxn>
                  <a:cxn ang="0">
                    <a:pos x="T4" y="T5"/>
                  </a:cxn>
                </a:cxnLst>
                <a:rect l="0" t="0" r="r" b="b"/>
                <a:pathLst>
                  <a:path w="28279" h="43200" fill="none" extrusionOk="0">
                    <a:moveTo>
                      <a:pt x="28278" y="42141"/>
                    </a:moveTo>
                    <a:cubicBezTo>
                      <a:pt x="26121" y="42842"/>
                      <a:pt x="23868" y="43199"/>
                      <a:pt x="21600" y="43200"/>
                    </a:cubicBezTo>
                    <a:cubicBezTo>
                      <a:pt x="9670" y="43200"/>
                      <a:pt x="0" y="33529"/>
                      <a:pt x="0" y="21600"/>
                    </a:cubicBezTo>
                    <a:cubicBezTo>
                      <a:pt x="0" y="9670"/>
                      <a:pt x="9670" y="0"/>
                      <a:pt x="21600" y="0"/>
                    </a:cubicBezTo>
                    <a:cubicBezTo>
                      <a:pt x="22558" y="-1"/>
                      <a:pt x="23515" y="63"/>
                      <a:pt x="24466" y="190"/>
                    </a:cubicBezTo>
                  </a:path>
                  <a:path w="28279" h="43200" stroke="0" extrusionOk="0">
                    <a:moveTo>
                      <a:pt x="28278" y="42141"/>
                    </a:moveTo>
                    <a:cubicBezTo>
                      <a:pt x="26121" y="42842"/>
                      <a:pt x="23868" y="43199"/>
                      <a:pt x="21600" y="43200"/>
                    </a:cubicBezTo>
                    <a:cubicBezTo>
                      <a:pt x="9670" y="43200"/>
                      <a:pt x="0" y="33529"/>
                      <a:pt x="0" y="21600"/>
                    </a:cubicBezTo>
                    <a:cubicBezTo>
                      <a:pt x="0" y="9670"/>
                      <a:pt x="9670" y="0"/>
                      <a:pt x="21600" y="0"/>
                    </a:cubicBezTo>
                    <a:cubicBezTo>
                      <a:pt x="22558" y="-1"/>
                      <a:pt x="23515" y="63"/>
                      <a:pt x="24466" y="190"/>
                    </a:cubicBezTo>
                    <a:lnTo>
                      <a:pt x="21600" y="21600"/>
                    </a:lnTo>
                    <a:close/>
                  </a:path>
                </a:pathLst>
              </a:custGeom>
              <a:solidFill>
                <a:srgbClr val="00E0E0"/>
              </a:solidFill>
              <a:ln w="12700" cap="rnd">
                <a:noFill/>
                <a:round/>
                <a:headEnd/>
                <a:tailEnd/>
              </a:ln>
              <a:effectLst/>
            </p:spPr>
            <p:txBody>
              <a:bodyPr/>
              <a:lstStyle/>
              <a:p>
                <a:endParaRPr lang="en-GB"/>
              </a:p>
            </p:txBody>
          </p:sp>
          <p:sp>
            <p:nvSpPr>
              <p:cNvPr id="117785" name="Arc 25"/>
              <p:cNvSpPr>
                <a:spLocks/>
              </p:cNvSpPr>
              <p:nvPr/>
            </p:nvSpPr>
            <p:spPr bwMode="auto">
              <a:xfrm>
                <a:off x="3869" y="902"/>
                <a:ext cx="12" cy="30"/>
              </a:xfrm>
              <a:custGeom>
                <a:avLst/>
                <a:gdLst>
                  <a:gd name="G0" fmla="+- 21600 0 0"/>
                  <a:gd name="G1" fmla="+- 21525 0 0"/>
                  <a:gd name="G2" fmla="+- 21600 0 0"/>
                  <a:gd name="T0" fmla="*/ 21600 w 21600"/>
                  <a:gd name="T1" fmla="*/ 43125 h 43125"/>
                  <a:gd name="T2" fmla="*/ 19806 w 21600"/>
                  <a:gd name="T3" fmla="*/ 0 h 43125"/>
                  <a:gd name="T4" fmla="*/ 21600 w 21600"/>
                  <a:gd name="T5" fmla="*/ 21525 h 43125"/>
                </a:gdLst>
                <a:ahLst/>
                <a:cxnLst>
                  <a:cxn ang="0">
                    <a:pos x="T0" y="T1"/>
                  </a:cxn>
                  <a:cxn ang="0">
                    <a:pos x="T2" y="T3"/>
                  </a:cxn>
                  <a:cxn ang="0">
                    <a:pos x="T4" y="T5"/>
                  </a:cxn>
                </a:cxnLst>
                <a:rect l="0" t="0" r="r" b="b"/>
                <a:pathLst>
                  <a:path w="21600" h="43125" fill="none" extrusionOk="0">
                    <a:moveTo>
                      <a:pt x="21600" y="43125"/>
                    </a:moveTo>
                    <a:cubicBezTo>
                      <a:pt x="9670" y="43125"/>
                      <a:pt x="0" y="33454"/>
                      <a:pt x="0" y="21525"/>
                    </a:cubicBezTo>
                    <a:cubicBezTo>
                      <a:pt x="-1" y="10291"/>
                      <a:pt x="8610" y="932"/>
                      <a:pt x="19805" y="-1"/>
                    </a:cubicBezTo>
                  </a:path>
                  <a:path w="21600" h="43125" stroke="0" extrusionOk="0">
                    <a:moveTo>
                      <a:pt x="21600" y="43125"/>
                    </a:moveTo>
                    <a:cubicBezTo>
                      <a:pt x="9670" y="43125"/>
                      <a:pt x="0" y="33454"/>
                      <a:pt x="0" y="21525"/>
                    </a:cubicBezTo>
                    <a:cubicBezTo>
                      <a:pt x="-1" y="10291"/>
                      <a:pt x="8610" y="932"/>
                      <a:pt x="19805" y="-1"/>
                    </a:cubicBezTo>
                    <a:lnTo>
                      <a:pt x="21600" y="21525"/>
                    </a:lnTo>
                    <a:close/>
                  </a:path>
                </a:pathLst>
              </a:custGeom>
              <a:solidFill>
                <a:srgbClr val="006060"/>
              </a:solidFill>
              <a:ln w="12700" cap="rnd">
                <a:noFill/>
                <a:round/>
                <a:headEnd/>
                <a:tailEnd/>
              </a:ln>
              <a:effectLst/>
            </p:spPr>
            <p:txBody>
              <a:bodyPr/>
              <a:lstStyle/>
              <a:p>
                <a:endParaRPr lang="en-GB"/>
              </a:p>
            </p:txBody>
          </p:sp>
          <p:sp>
            <p:nvSpPr>
              <p:cNvPr id="117786" name="Freeform 26"/>
              <p:cNvSpPr>
                <a:spLocks/>
              </p:cNvSpPr>
              <p:nvPr/>
            </p:nvSpPr>
            <p:spPr bwMode="auto">
              <a:xfrm>
                <a:off x="3870" y="899"/>
                <a:ext cx="3" cy="33"/>
              </a:xfrm>
              <a:custGeom>
                <a:avLst/>
                <a:gdLst/>
                <a:ahLst/>
                <a:cxnLst>
                  <a:cxn ang="0">
                    <a:pos x="2" y="0"/>
                  </a:cxn>
                  <a:cxn ang="0">
                    <a:pos x="1" y="4"/>
                  </a:cxn>
                  <a:cxn ang="0">
                    <a:pos x="0" y="10"/>
                  </a:cxn>
                  <a:cxn ang="0">
                    <a:pos x="0" y="16"/>
                  </a:cxn>
                  <a:cxn ang="0">
                    <a:pos x="1" y="22"/>
                  </a:cxn>
                  <a:cxn ang="0">
                    <a:pos x="2" y="32"/>
                  </a:cxn>
                  <a:cxn ang="0">
                    <a:pos x="2" y="20"/>
                  </a:cxn>
                  <a:cxn ang="0">
                    <a:pos x="2" y="13"/>
                  </a:cxn>
                  <a:cxn ang="0">
                    <a:pos x="2" y="0"/>
                  </a:cxn>
                </a:cxnLst>
                <a:rect l="0" t="0" r="r" b="b"/>
                <a:pathLst>
                  <a:path w="3" h="33">
                    <a:moveTo>
                      <a:pt x="2" y="0"/>
                    </a:moveTo>
                    <a:lnTo>
                      <a:pt x="1" y="4"/>
                    </a:lnTo>
                    <a:lnTo>
                      <a:pt x="0" y="10"/>
                    </a:lnTo>
                    <a:lnTo>
                      <a:pt x="0" y="16"/>
                    </a:lnTo>
                    <a:lnTo>
                      <a:pt x="1" y="22"/>
                    </a:lnTo>
                    <a:lnTo>
                      <a:pt x="2" y="32"/>
                    </a:lnTo>
                    <a:lnTo>
                      <a:pt x="2" y="20"/>
                    </a:lnTo>
                    <a:lnTo>
                      <a:pt x="2" y="13"/>
                    </a:lnTo>
                    <a:lnTo>
                      <a:pt x="2" y="0"/>
                    </a:lnTo>
                  </a:path>
                </a:pathLst>
              </a:custGeom>
              <a:solidFill>
                <a:srgbClr val="606060"/>
              </a:solidFill>
              <a:ln w="12700" cap="rnd" cmpd="sng">
                <a:noFill/>
                <a:prstDash val="solid"/>
                <a:round/>
                <a:headEnd type="none" w="med" len="med"/>
                <a:tailEnd type="none" w="med" len="med"/>
              </a:ln>
              <a:effectLst/>
            </p:spPr>
            <p:txBody>
              <a:bodyPr/>
              <a:lstStyle/>
              <a:p>
                <a:endParaRPr lang="en-GB"/>
              </a:p>
            </p:txBody>
          </p:sp>
          <p:sp>
            <p:nvSpPr>
              <p:cNvPr id="117787" name="Oval 27"/>
              <p:cNvSpPr>
                <a:spLocks noChangeArrowheads="1"/>
              </p:cNvSpPr>
              <p:nvPr/>
            </p:nvSpPr>
            <p:spPr bwMode="auto">
              <a:xfrm>
                <a:off x="3871" y="905"/>
                <a:ext cx="9" cy="8"/>
              </a:xfrm>
              <a:prstGeom prst="ellipse">
                <a:avLst/>
              </a:prstGeom>
              <a:solidFill>
                <a:srgbClr val="C0FFFF"/>
              </a:solidFill>
              <a:ln w="12700">
                <a:noFill/>
                <a:round/>
                <a:headEnd/>
                <a:tailEnd/>
              </a:ln>
              <a:effectLst/>
            </p:spPr>
            <p:txBody>
              <a:bodyPr wrap="none" anchor="ctr"/>
              <a:lstStyle/>
              <a:p>
                <a:endParaRPr lang="en-GB"/>
              </a:p>
            </p:txBody>
          </p:sp>
          <p:sp>
            <p:nvSpPr>
              <p:cNvPr id="117788" name="Oval 28"/>
              <p:cNvSpPr>
                <a:spLocks noChangeArrowheads="1"/>
              </p:cNvSpPr>
              <p:nvPr/>
            </p:nvSpPr>
            <p:spPr bwMode="auto">
              <a:xfrm>
                <a:off x="3868" y="917"/>
                <a:ext cx="1" cy="1"/>
              </a:xfrm>
              <a:prstGeom prst="ellipse">
                <a:avLst/>
              </a:prstGeom>
              <a:solidFill>
                <a:srgbClr val="C0FFFF"/>
              </a:solidFill>
              <a:ln w="12700">
                <a:noFill/>
                <a:round/>
                <a:headEnd/>
                <a:tailEnd/>
              </a:ln>
              <a:effectLst/>
            </p:spPr>
            <p:txBody>
              <a:bodyPr wrap="none" anchor="ctr"/>
              <a:lstStyle/>
              <a:p>
                <a:endParaRPr lang="en-GB"/>
              </a:p>
            </p:txBody>
          </p:sp>
        </p:grpSp>
        <p:sp>
          <p:nvSpPr>
            <p:cNvPr id="117789" name="Freeform 29"/>
            <p:cNvSpPr>
              <a:spLocks/>
            </p:cNvSpPr>
            <p:nvPr/>
          </p:nvSpPr>
          <p:spPr bwMode="auto">
            <a:xfrm>
              <a:off x="4082" y="867"/>
              <a:ext cx="88" cy="65"/>
            </a:xfrm>
            <a:custGeom>
              <a:avLst/>
              <a:gdLst/>
              <a:ahLst/>
              <a:cxnLst>
                <a:cxn ang="0">
                  <a:pos x="31" y="0"/>
                </a:cxn>
                <a:cxn ang="0">
                  <a:pos x="27" y="4"/>
                </a:cxn>
                <a:cxn ang="0">
                  <a:pos x="24" y="7"/>
                </a:cxn>
                <a:cxn ang="0">
                  <a:pos x="21" y="13"/>
                </a:cxn>
                <a:cxn ang="0">
                  <a:pos x="20" y="19"/>
                </a:cxn>
                <a:cxn ang="0">
                  <a:pos x="20" y="24"/>
                </a:cxn>
                <a:cxn ang="0">
                  <a:pos x="19" y="30"/>
                </a:cxn>
                <a:cxn ang="0">
                  <a:pos x="18" y="36"/>
                </a:cxn>
                <a:cxn ang="0">
                  <a:pos x="15" y="42"/>
                </a:cxn>
                <a:cxn ang="0">
                  <a:pos x="13" y="49"/>
                </a:cxn>
                <a:cxn ang="0">
                  <a:pos x="8" y="55"/>
                </a:cxn>
                <a:cxn ang="0">
                  <a:pos x="0" y="64"/>
                </a:cxn>
                <a:cxn ang="0">
                  <a:pos x="12" y="56"/>
                </a:cxn>
                <a:cxn ang="0">
                  <a:pos x="20" y="51"/>
                </a:cxn>
                <a:cxn ang="0">
                  <a:pos x="25" y="45"/>
                </a:cxn>
                <a:cxn ang="0">
                  <a:pos x="30" y="39"/>
                </a:cxn>
                <a:cxn ang="0">
                  <a:pos x="33" y="34"/>
                </a:cxn>
                <a:cxn ang="0">
                  <a:pos x="35" y="29"/>
                </a:cxn>
                <a:cxn ang="0">
                  <a:pos x="38" y="23"/>
                </a:cxn>
                <a:cxn ang="0">
                  <a:pos x="46" y="25"/>
                </a:cxn>
                <a:cxn ang="0">
                  <a:pos x="52" y="27"/>
                </a:cxn>
                <a:cxn ang="0">
                  <a:pos x="57" y="29"/>
                </a:cxn>
                <a:cxn ang="0">
                  <a:pos x="65" y="30"/>
                </a:cxn>
                <a:cxn ang="0">
                  <a:pos x="70" y="29"/>
                </a:cxn>
                <a:cxn ang="0">
                  <a:pos x="77" y="28"/>
                </a:cxn>
                <a:cxn ang="0">
                  <a:pos x="82" y="27"/>
                </a:cxn>
                <a:cxn ang="0">
                  <a:pos x="87" y="26"/>
                </a:cxn>
                <a:cxn ang="0">
                  <a:pos x="80" y="21"/>
                </a:cxn>
                <a:cxn ang="0">
                  <a:pos x="75" y="17"/>
                </a:cxn>
                <a:cxn ang="0">
                  <a:pos x="70" y="15"/>
                </a:cxn>
                <a:cxn ang="0">
                  <a:pos x="65" y="14"/>
                </a:cxn>
                <a:cxn ang="0">
                  <a:pos x="59" y="11"/>
                </a:cxn>
                <a:cxn ang="0">
                  <a:pos x="51" y="5"/>
                </a:cxn>
                <a:cxn ang="0">
                  <a:pos x="47" y="4"/>
                </a:cxn>
                <a:cxn ang="0">
                  <a:pos x="38" y="2"/>
                </a:cxn>
                <a:cxn ang="0">
                  <a:pos x="31" y="0"/>
                </a:cxn>
              </a:cxnLst>
              <a:rect l="0" t="0" r="r" b="b"/>
              <a:pathLst>
                <a:path w="88" h="65">
                  <a:moveTo>
                    <a:pt x="31" y="0"/>
                  </a:moveTo>
                  <a:lnTo>
                    <a:pt x="27" y="4"/>
                  </a:lnTo>
                  <a:lnTo>
                    <a:pt x="24" y="7"/>
                  </a:lnTo>
                  <a:lnTo>
                    <a:pt x="21" y="13"/>
                  </a:lnTo>
                  <a:lnTo>
                    <a:pt x="20" y="19"/>
                  </a:lnTo>
                  <a:lnTo>
                    <a:pt x="20" y="24"/>
                  </a:lnTo>
                  <a:lnTo>
                    <a:pt x="19" y="30"/>
                  </a:lnTo>
                  <a:lnTo>
                    <a:pt x="18" y="36"/>
                  </a:lnTo>
                  <a:lnTo>
                    <a:pt x="15" y="42"/>
                  </a:lnTo>
                  <a:lnTo>
                    <a:pt x="13" y="49"/>
                  </a:lnTo>
                  <a:lnTo>
                    <a:pt x="8" y="55"/>
                  </a:lnTo>
                  <a:lnTo>
                    <a:pt x="0" y="64"/>
                  </a:lnTo>
                  <a:lnTo>
                    <a:pt x="12" y="56"/>
                  </a:lnTo>
                  <a:lnTo>
                    <a:pt x="20" y="51"/>
                  </a:lnTo>
                  <a:lnTo>
                    <a:pt x="25" y="45"/>
                  </a:lnTo>
                  <a:lnTo>
                    <a:pt x="30" y="39"/>
                  </a:lnTo>
                  <a:lnTo>
                    <a:pt x="33" y="34"/>
                  </a:lnTo>
                  <a:lnTo>
                    <a:pt x="35" y="29"/>
                  </a:lnTo>
                  <a:lnTo>
                    <a:pt x="38" y="23"/>
                  </a:lnTo>
                  <a:lnTo>
                    <a:pt x="46" y="25"/>
                  </a:lnTo>
                  <a:lnTo>
                    <a:pt x="52" y="27"/>
                  </a:lnTo>
                  <a:lnTo>
                    <a:pt x="57" y="29"/>
                  </a:lnTo>
                  <a:lnTo>
                    <a:pt x="65" y="30"/>
                  </a:lnTo>
                  <a:lnTo>
                    <a:pt x="70" y="29"/>
                  </a:lnTo>
                  <a:lnTo>
                    <a:pt x="77" y="28"/>
                  </a:lnTo>
                  <a:lnTo>
                    <a:pt x="82" y="27"/>
                  </a:lnTo>
                  <a:lnTo>
                    <a:pt x="87" y="26"/>
                  </a:lnTo>
                  <a:lnTo>
                    <a:pt x="80" y="21"/>
                  </a:lnTo>
                  <a:lnTo>
                    <a:pt x="75" y="17"/>
                  </a:lnTo>
                  <a:lnTo>
                    <a:pt x="70" y="15"/>
                  </a:lnTo>
                  <a:lnTo>
                    <a:pt x="65" y="14"/>
                  </a:lnTo>
                  <a:lnTo>
                    <a:pt x="59" y="11"/>
                  </a:lnTo>
                  <a:lnTo>
                    <a:pt x="51" y="5"/>
                  </a:lnTo>
                  <a:lnTo>
                    <a:pt x="47" y="4"/>
                  </a:lnTo>
                  <a:lnTo>
                    <a:pt x="38" y="2"/>
                  </a:lnTo>
                  <a:lnTo>
                    <a:pt x="31" y="0"/>
                  </a:lnTo>
                </a:path>
              </a:pathLst>
            </a:custGeom>
            <a:solidFill>
              <a:srgbClr val="404040"/>
            </a:solidFill>
            <a:ln w="12700" cap="rnd" cmpd="sng">
              <a:noFill/>
              <a:prstDash val="solid"/>
              <a:round/>
              <a:headEnd type="none" w="med" len="med"/>
              <a:tailEnd type="none" w="med" len="med"/>
            </a:ln>
            <a:effectLst/>
          </p:spPr>
          <p:txBody>
            <a:bodyPr/>
            <a:lstStyle/>
            <a:p>
              <a:endParaRPr lang="en-GB"/>
            </a:p>
          </p:txBody>
        </p:sp>
        <p:sp>
          <p:nvSpPr>
            <p:cNvPr id="117790" name="Freeform 30"/>
            <p:cNvSpPr>
              <a:spLocks/>
            </p:cNvSpPr>
            <p:nvPr/>
          </p:nvSpPr>
          <p:spPr bwMode="auto">
            <a:xfrm>
              <a:off x="3971" y="985"/>
              <a:ext cx="92" cy="147"/>
            </a:xfrm>
            <a:custGeom>
              <a:avLst/>
              <a:gdLst/>
              <a:ahLst/>
              <a:cxnLst>
                <a:cxn ang="0">
                  <a:pos x="0" y="51"/>
                </a:cxn>
                <a:cxn ang="0">
                  <a:pos x="21" y="51"/>
                </a:cxn>
                <a:cxn ang="0">
                  <a:pos x="35" y="48"/>
                </a:cxn>
                <a:cxn ang="0">
                  <a:pos x="49" y="44"/>
                </a:cxn>
                <a:cxn ang="0">
                  <a:pos x="61" y="37"/>
                </a:cxn>
                <a:cxn ang="0">
                  <a:pos x="74" y="30"/>
                </a:cxn>
                <a:cxn ang="0">
                  <a:pos x="82" y="21"/>
                </a:cxn>
                <a:cxn ang="0">
                  <a:pos x="88" y="0"/>
                </a:cxn>
                <a:cxn ang="0">
                  <a:pos x="86" y="24"/>
                </a:cxn>
                <a:cxn ang="0">
                  <a:pos x="82" y="40"/>
                </a:cxn>
                <a:cxn ang="0">
                  <a:pos x="79" y="49"/>
                </a:cxn>
                <a:cxn ang="0">
                  <a:pos x="73" y="59"/>
                </a:cxn>
                <a:cxn ang="0">
                  <a:pos x="65" y="64"/>
                </a:cxn>
                <a:cxn ang="0">
                  <a:pos x="70" y="83"/>
                </a:cxn>
                <a:cxn ang="0">
                  <a:pos x="82" y="93"/>
                </a:cxn>
                <a:cxn ang="0">
                  <a:pos x="91" y="104"/>
                </a:cxn>
                <a:cxn ang="0">
                  <a:pos x="88" y="117"/>
                </a:cxn>
                <a:cxn ang="0">
                  <a:pos x="89" y="130"/>
                </a:cxn>
                <a:cxn ang="0">
                  <a:pos x="88" y="141"/>
                </a:cxn>
                <a:cxn ang="0">
                  <a:pos x="82" y="146"/>
                </a:cxn>
                <a:cxn ang="0">
                  <a:pos x="82" y="136"/>
                </a:cxn>
                <a:cxn ang="0">
                  <a:pos x="69" y="112"/>
                </a:cxn>
                <a:cxn ang="0">
                  <a:pos x="59" y="100"/>
                </a:cxn>
                <a:cxn ang="0">
                  <a:pos x="46" y="84"/>
                </a:cxn>
                <a:cxn ang="0">
                  <a:pos x="28" y="69"/>
                </a:cxn>
                <a:cxn ang="0">
                  <a:pos x="13" y="57"/>
                </a:cxn>
                <a:cxn ang="0">
                  <a:pos x="0" y="51"/>
                </a:cxn>
              </a:cxnLst>
              <a:rect l="0" t="0" r="r" b="b"/>
              <a:pathLst>
                <a:path w="92" h="147">
                  <a:moveTo>
                    <a:pt x="0" y="51"/>
                  </a:moveTo>
                  <a:lnTo>
                    <a:pt x="21" y="51"/>
                  </a:lnTo>
                  <a:lnTo>
                    <a:pt x="35" y="48"/>
                  </a:lnTo>
                  <a:lnTo>
                    <a:pt x="49" y="44"/>
                  </a:lnTo>
                  <a:lnTo>
                    <a:pt x="61" y="37"/>
                  </a:lnTo>
                  <a:lnTo>
                    <a:pt x="74" y="30"/>
                  </a:lnTo>
                  <a:lnTo>
                    <a:pt x="82" y="21"/>
                  </a:lnTo>
                  <a:lnTo>
                    <a:pt x="88" y="0"/>
                  </a:lnTo>
                  <a:lnTo>
                    <a:pt x="86" y="24"/>
                  </a:lnTo>
                  <a:lnTo>
                    <a:pt x="82" y="40"/>
                  </a:lnTo>
                  <a:lnTo>
                    <a:pt x="79" y="49"/>
                  </a:lnTo>
                  <a:lnTo>
                    <a:pt x="73" y="59"/>
                  </a:lnTo>
                  <a:lnTo>
                    <a:pt x="65" y="64"/>
                  </a:lnTo>
                  <a:lnTo>
                    <a:pt x="70" y="83"/>
                  </a:lnTo>
                  <a:lnTo>
                    <a:pt x="82" y="93"/>
                  </a:lnTo>
                  <a:lnTo>
                    <a:pt x="91" y="104"/>
                  </a:lnTo>
                  <a:lnTo>
                    <a:pt x="88" y="117"/>
                  </a:lnTo>
                  <a:lnTo>
                    <a:pt x="89" y="130"/>
                  </a:lnTo>
                  <a:lnTo>
                    <a:pt x="88" y="141"/>
                  </a:lnTo>
                  <a:lnTo>
                    <a:pt x="82" y="146"/>
                  </a:lnTo>
                  <a:lnTo>
                    <a:pt x="82" y="136"/>
                  </a:lnTo>
                  <a:lnTo>
                    <a:pt x="69" y="112"/>
                  </a:lnTo>
                  <a:lnTo>
                    <a:pt x="59" y="100"/>
                  </a:lnTo>
                  <a:lnTo>
                    <a:pt x="46" y="84"/>
                  </a:lnTo>
                  <a:lnTo>
                    <a:pt x="28" y="69"/>
                  </a:lnTo>
                  <a:lnTo>
                    <a:pt x="13" y="57"/>
                  </a:lnTo>
                  <a:lnTo>
                    <a:pt x="0" y="51"/>
                  </a:lnTo>
                </a:path>
              </a:pathLst>
            </a:custGeom>
            <a:solidFill>
              <a:srgbClr val="808080"/>
            </a:solidFill>
            <a:ln w="12700" cap="rnd" cmpd="sng">
              <a:noFill/>
              <a:prstDash val="solid"/>
              <a:round/>
              <a:headEnd type="none" w="med" len="med"/>
              <a:tailEnd type="none" w="med" len="med"/>
            </a:ln>
            <a:effectLst/>
          </p:spPr>
          <p:txBody>
            <a:bodyPr/>
            <a:lstStyle/>
            <a:p>
              <a:endParaRPr lang="en-GB"/>
            </a:p>
          </p:txBody>
        </p:sp>
        <p:sp>
          <p:nvSpPr>
            <p:cNvPr id="117791" name="Freeform 31"/>
            <p:cNvSpPr>
              <a:spLocks/>
            </p:cNvSpPr>
            <p:nvPr/>
          </p:nvSpPr>
          <p:spPr bwMode="auto">
            <a:xfrm>
              <a:off x="4628" y="917"/>
              <a:ext cx="67" cy="241"/>
            </a:xfrm>
            <a:custGeom>
              <a:avLst/>
              <a:gdLst/>
              <a:ahLst/>
              <a:cxnLst>
                <a:cxn ang="0">
                  <a:pos x="63" y="0"/>
                </a:cxn>
                <a:cxn ang="0">
                  <a:pos x="58" y="43"/>
                </a:cxn>
                <a:cxn ang="0">
                  <a:pos x="34" y="81"/>
                </a:cxn>
                <a:cxn ang="0">
                  <a:pos x="17" y="89"/>
                </a:cxn>
                <a:cxn ang="0">
                  <a:pos x="0" y="98"/>
                </a:cxn>
                <a:cxn ang="0">
                  <a:pos x="0" y="108"/>
                </a:cxn>
                <a:cxn ang="0">
                  <a:pos x="17" y="124"/>
                </a:cxn>
                <a:cxn ang="0">
                  <a:pos x="23" y="145"/>
                </a:cxn>
                <a:cxn ang="0">
                  <a:pos x="24" y="161"/>
                </a:cxn>
                <a:cxn ang="0">
                  <a:pos x="23" y="173"/>
                </a:cxn>
                <a:cxn ang="0">
                  <a:pos x="14" y="183"/>
                </a:cxn>
                <a:cxn ang="0">
                  <a:pos x="16" y="193"/>
                </a:cxn>
                <a:cxn ang="0">
                  <a:pos x="17" y="206"/>
                </a:cxn>
                <a:cxn ang="0">
                  <a:pos x="14" y="235"/>
                </a:cxn>
                <a:cxn ang="0">
                  <a:pos x="11" y="240"/>
                </a:cxn>
                <a:cxn ang="0">
                  <a:pos x="20" y="219"/>
                </a:cxn>
                <a:cxn ang="0">
                  <a:pos x="23" y="207"/>
                </a:cxn>
                <a:cxn ang="0">
                  <a:pos x="27" y="198"/>
                </a:cxn>
                <a:cxn ang="0">
                  <a:pos x="31" y="189"/>
                </a:cxn>
                <a:cxn ang="0">
                  <a:pos x="39" y="169"/>
                </a:cxn>
                <a:cxn ang="0">
                  <a:pos x="47" y="158"/>
                </a:cxn>
                <a:cxn ang="0">
                  <a:pos x="51" y="148"/>
                </a:cxn>
                <a:cxn ang="0">
                  <a:pos x="49" y="135"/>
                </a:cxn>
                <a:cxn ang="0">
                  <a:pos x="46" y="127"/>
                </a:cxn>
                <a:cxn ang="0">
                  <a:pos x="38" y="119"/>
                </a:cxn>
                <a:cxn ang="0">
                  <a:pos x="31" y="105"/>
                </a:cxn>
                <a:cxn ang="0">
                  <a:pos x="38" y="86"/>
                </a:cxn>
                <a:cxn ang="0">
                  <a:pos x="51" y="70"/>
                </a:cxn>
                <a:cxn ang="0">
                  <a:pos x="66" y="46"/>
                </a:cxn>
                <a:cxn ang="0">
                  <a:pos x="63" y="0"/>
                </a:cxn>
              </a:cxnLst>
              <a:rect l="0" t="0" r="r" b="b"/>
              <a:pathLst>
                <a:path w="67" h="241">
                  <a:moveTo>
                    <a:pt x="63" y="0"/>
                  </a:moveTo>
                  <a:lnTo>
                    <a:pt x="58" y="43"/>
                  </a:lnTo>
                  <a:lnTo>
                    <a:pt x="34" y="81"/>
                  </a:lnTo>
                  <a:lnTo>
                    <a:pt x="17" y="89"/>
                  </a:lnTo>
                  <a:lnTo>
                    <a:pt x="0" y="98"/>
                  </a:lnTo>
                  <a:lnTo>
                    <a:pt x="0" y="108"/>
                  </a:lnTo>
                  <a:lnTo>
                    <a:pt x="17" y="124"/>
                  </a:lnTo>
                  <a:lnTo>
                    <a:pt x="23" y="145"/>
                  </a:lnTo>
                  <a:lnTo>
                    <a:pt x="24" y="161"/>
                  </a:lnTo>
                  <a:lnTo>
                    <a:pt x="23" y="173"/>
                  </a:lnTo>
                  <a:lnTo>
                    <a:pt x="14" y="183"/>
                  </a:lnTo>
                  <a:lnTo>
                    <a:pt x="16" y="193"/>
                  </a:lnTo>
                  <a:lnTo>
                    <a:pt x="17" y="206"/>
                  </a:lnTo>
                  <a:lnTo>
                    <a:pt x="14" y="235"/>
                  </a:lnTo>
                  <a:lnTo>
                    <a:pt x="11" y="240"/>
                  </a:lnTo>
                  <a:lnTo>
                    <a:pt x="20" y="219"/>
                  </a:lnTo>
                  <a:lnTo>
                    <a:pt x="23" y="207"/>
                  </a:lnTo>
                  <a:lnTo>
                    <a:pt x="27" y="198"/>
                  </a:lnTo>
                  <a:lnTo>
                    <a:pt x="31" y="189"/>
                  </a:lnTo>
                  <a:lnTo>
                    <a:pt x="39" y="169"/>
                  </a:lnTo>
                  <a:lnTo>
                    <a:pt x="47" y="158"/>
                  </a:lnTo>
                  <a:lnTo>
                    <a:pt x="51" y="148"/>
                  </a:lnTo>
                  <a:lnTo>
                    <a:pt x="49" y="135"/>
                  </a:lnTo>
                  <a:lnTo>
                    <a:pt x="46" y="127"/>
                  </a:lnTo>
                  <a:lnTo>
                    <a:pt x="38" y="119"/>
                  </a:lnTo>
                  <a:lnTo>
                    <a:pt x="31" y="105"/>
                  </a:lnTo>
                  <a:lnTo>
                    <a:pt x="38" y="86"/>
                  </a:lnTo>
                  <a:lnTo>
                    <a:pt x="51" y="70"/>
                  </a:lnTo>
                  <a:lnTo>
                    <a:pt x="66" y="46"/>
                  </a:lnTo>
                  <a:lnTo>
                    <a:pt x="63" y="0"/>
                  </a:lnTo>
                </a:path>
              </a:pathLst>
            </a:custGeom>
            <a:solidFill>
              <a:srgbClr val="404040"/>
            </a:solidFill>
            <a:ln w="12700" cap="rnd" cmpd="sng">
              <a:noFill/>
              <a:prstDash val="solid"/>
              <a:round/>
              <a:headEnd type="none" w="med" len="med"/>
              <a:tailEnd type="none" w="med" len="med"/>
            </a:ln>
            <a:effectLst/>
          </p:spPr>
          <p:txBody>
            <a:bodyPr/>
            <a:lstStyle/>
            <a:p>
              <a:endParaRPr lang="en-GB"/>
            </a:p>
          </p:txBody>
        </p:sp>
        <p:sp>
          <p:nvSpPr>
            <p:cNvPr id="117792" name="Freeform 32"/>
            <p:cNvSpPr>
              <a:spLocks/>
            </p:cNvSpPr>
            <p:nvPr/>
          </p:nvSpPr>
          <p:spPr bwMode="auto">
            <a:xfrm>
              <a:off x="4134" y="897"/>
              <a:ext cx="48" cy="70"/>
            </a:xfrm>
            <a:custGeom>
              <a:avLst/>
              <a:gdLst/>
              <a:ahLst/>
              <a:cxnLst>
                <a:cxn ang="0">
                  <a:pos x="47" y="0"/>
                </a:cxn>
                <a:cxn ang="0">
                  <a:pos x="17" y="36"/>
                </a:cxn>
                <a:cxn ang="0">
                  <a:pos x="0" y="69"/>
                </a:cxn>
                <a:cxn ang="0">
                  <a:pos x="17" y="23"/>
                </a:cxn>
                <a:cxn ang="0">
                  <a:pos x="47" y="0"/>
                </a:cxn>
              </a:cxnLst>
              <a:rect l="0" t="0" r="r" b="b"/>
              <a:pathLst>
                <a:path w="48" h="70">
                  <a:moveTo>
                    <a:pt x="47" y="0"/>
                  </a:moveTo>
                  <a:lnTo>
                    <a:pt x="17" y="36"/>
                  </a:lnTo>
                  <a:lnTo>
                    <a:pt x="0" y="69"/>
                  </a:lnTo>
                  <a:lnTo>
                    <a:pt x="17" y="23"/>
                  </a:lnTo>
                  <a:lnTo>
                    <a:pt x="47" y="0"/>
                  </a:lnTo>
                </a:path>
              </a:pathLst>
            </a:custGeom>
            <a:solidFill>
              <a:srgbClr val="404040"/>
            </a:solidFill>
            <a:ln w="12700" cap="rnd" cmpd="sng">
              <a:noFill/>
              <a:prstDash val="solid"/>
              <a:round/>
              <a:headEnd type="none" w="med" len="med"/>
              <a:tailEnd type="none" w="med" len="med"/>
            </a:ln>
            <a:effectLst/>
          </p:spPr>
          <p:txBody>
            <a:bodyPr/>
            <a:lstStyle/>
            <a:p>
              <a:endParaRPr lang="en-GB"/>
            </a:p>
          </p:txBody>
        </p:sp>
        <p:sp>
          <p:nvSpPr>
            <p:cNvPr id="117793" name="Freeform 33"/>
            <p:cNvSpPr>
              <a:spLocks/>
            </p:cNvSpPr>
            <p:nvPr/>
          </p:nvSpPr>
          <p:spPr bwMode="auto">
            <a:xfrm>
              <a:off x="4005" y="990"/>
              <a:ext cx="74" cy="56"/>
            </a:xfrm>
            <a:custGeom>
              <a:avLst/>
              <a:gdLst/>
              <a:ahLst/>
              <a:cxnLst>
                <a:cxn ang="0">
                  <a:pos x="73" y="0"/>
                </a:cxn>
                <a:cxn ang="0">
                  <a:pos x="49" y="30"/>
                </a:cxn>
                <a:cxn ang="0">
                  <a:pos x="20" y="48"/>
                </a:cxn>
                <a:cxn ang="0">
                  <a:pos x="0" y="55"/>
                </a:cxn>
                <a:cxn ang="0">
                  <a:pos x="41" y="45"/>
                </a:cxn>
                <a:cxn ang="0">
                  <a:pos x="58" y="32"/>
                </a:cxn>
                <a:cxn ang="0">
                  <a:pos x="73" y="28"/>
                </a:cxn>
                <a:cxn ang="0">
                  <a:pos x="73" y="0"/>
                </a:cxn>
              </a:cxnLst>
              <a:rect l="0" t="0" r="r" b="b"/>
              <a:pathLst>
                <a:path w="74" h="56">
                  <a:moveTo>
                    <a:pt x="73" y="0"/>
                  </a:moveTo>
                  <a:lnTo>
                    <a:pt x="49" y="30"/>
                  </a:lnTo>
                  <a:lnTo>
                    <a:pt x="20" y="48"/>
                  </a:lnTo>
                  <a:lnTo>
                    <a:pt x="0" y="55"/>
                  </a:lnTo>
                  <a:lnTo>
                    <a:pt x="41" y="45"/>
                  </a:lnTo>
                  <a:lnTo>
                    <a:pt x="58" y="32"/>
                  </a:lnTo>
                  <a:lnTo>
                    <a:pt x="73" y="28"/>
                  </a:lnTo>
                  <a:lnTo>
                    <a:pt x="73" y="0"/>
                  </a:lnTo>
                </a:path>
              </a:pathLst>
            </a:custGeom>
            <a:solidFill>
              <a:srgbClr val="404040"/>
            </a:solidFill>
            <a:ln w="12700" cap="rnd" cmpd="sng">
              <a:noFill/>
              <a:prstDash val="solid"/>
              <a:round/>
              <a:headEnd type="none" w="med" len="med"/>
              <a:tailEnd type="none" w="med" len="med"/>
            </a:ln>
            <a:effectLst/>
          </p:spPr>
          <p:txBody>
            <a:bodyPr/>
            <a:lstStyle/>
            <a:p>
              <a:endParaRPr lang="en-GB"/>
            </a:p>
          </p:txBody>
        </p:sp>
        <p:sp>
          <p:nvSpPr>
            <p:cNvPr id="117794" name="Freeform 34"/>
            <p:cNvSpPr>
              <a:spLocks/>
            </p:cNvSpPr>
            <p:nvPr/>
          </p:nvSpPr>
          <p:spPr bwMode="auto">
            <a:xfrm>
              <a:off x="4260" y="1078"/>
              <a:ext cx="20" cy="105"/>
            </a:xfrm>
            <a:custGeom>
              <a:avLst/>
              <a:gdLst/>
              <a:ahLst/>
              <a:cxnLst>
                <a:cxn ang="0">
                  <a:pos x="0" y="104"/>
                </a:cxn>
                <a:cxn ang="0">
                  <a:pos x="9" y="65"/>
                </a:cxn>
                <a:cxn ang="0">
                  <a:pos x="11" y="26"/>
                </a:cxn>
                <a:cxn ang="0">
                  <a:pos x="11" y="0"/>
                </a:cxn>
                <a:cxn ang="0">
                  <a:pos x="17" y="31"/>
                </a:cxn>
                <a:cxn ang="0">
                  <a:pos x="19" y="68"/>
                </a:cxn>
                <a:cxn ang="0">
                  <a:pos x="0" y="104"/>
                </a:cxn>
              </a:cxnLst>
              <a:rect l="0" t="0" r="r" b="b"/>
              <a:pathLst>
                <a:path w="20" h="105">
                  <a:moveTo>
                    <a:pt x="0" y="104"/>
                  </a:moveTo>
                  <a:lnTo>
                    <a:pt x="9" y="65"/>
                  </a:lnTo>
                  <a:lnTo>
                    <a:pt x="11" y="26"/>
                  </a:lnTo>
                  <a:lnTo>
                    <a:pt x="11" y="0"/>
                  </a:lnTo>
                  <a:lnTo>
                    <a:pt x="17" y="31"/>
                  </a:lnTo>
                  <a:lnTo>
                    <a:pt x="19" y="68"/>
                  </a:lnTo>
                  <a:lnTo>
                    <a:pt x="0" y="104"/>
                  </a:lnTo>
                </a:path>
              </a:pathLst>
            </a:custGeom>
            <a:solidFill>
              <a:srgbClr val="404040"/>
            </a:solidFill>
            <a:ln w="12700" cap="rnd" cmpd="sng">
              <a:noFill/>
              <a:prstDash val="solid"/>
              <a:round/>
              <a:headEnd type="none" w="med" len="med"/>
              <a:tailEnd type="none" w="med" len="med"/>
            </a:ln>
            <a:effectLst/>
          </p:spPr>
          <p:txBody>
            <a:bodyPr/>
            <a:lstStyle/>
            <a:p>
              <a:endParaRPr lang="en-GB"/>
            </a:p>
          </p:txBody>
        </p:sp>
        <p:sp>
          <p:nvSpPr>
            <p:cNvPr id="117795" name="Freeform 35"/>
            <p:cNvSpPr>
              <a:spLocks/>
            </p:cNvSpPr>
            <p:nvPr/>
          </p:nvSpPr>
          <p:spPr bwMode="auto">
            <a:xfrm>
              <a:off x="3763" y="717"/>
              <a:ext cx="1034" cy="817"/>
            </a:xfrm>
            <a:custGeom>
              <a:avLst/>
              <a:gdLst/>
              <a:ahLst/>
              <a:cxnLst>
                <a:cxn ang="0">
                  <a:pos x="31" y="286"/>
                </a:cxn>
                <a:cxn ang="0">
                  <a:pos x="64" y="298"/>
                </a:cxn>
                <a:cxn ang="0">
                  <a:pos x="120" y="300"/>
                </a:cxn>
                <a:cxn ang="0">
                  <a:pos x="157" y="308"/>
                </a:cxn>
                <a:cxn ang="0">
                  <a:pos x="218" y="329"/>
                </a:cxn>
                <a:cxn ang="0">
                  <a:pos x="249" y="353"/>
                </a:cxn>
                <a:cxn ang="0">
                  <a:pos x="289" y="411"/>
                </a:cxn>
                <a:cxn ang="0">
                  <a:pos x="295" y="441"/>
                </a:cxn>
                <a:cxn ang="0">
                  <a:pos x="330" y="464"/>
                </a:cxn>
                <a:cxn ang="0">
                  <a:pos x="343" y="575"/>
                </a:cxn>
                <a:cxn ang="0">
                  <a:pos x="315" y="708"/>
                </a:cxn>
                <a:cxn ang="0">
                  <a:pos x="275" y="755"/>
                </a:cxn>
                <a:cxn ang="0">
                  <a:pos x="252" y="792"/>
                </a:cxn>
                <a:cxn ang="0">
                  <a:pos x="289" y="809"/>
                </a:cxn>
                <a:cxn ang="0">
                  <a:pos x="340" y="802"/>
                </a:cxn>
                <a:cxn ang="0">
                  <a:pos x="362" y="773"/>
                </a:cxn>
                <a:cxn ang="0">
                  <a:pos x="409" y="655"/>
                </a:cxn>
                <a:cxn ang="0">
                  <a:pos x="459" y="558"/>
                </a:cxn>
                <a:cxn ang="0">
                  <a:pos x="566" y="494"/>
                </a:cxn>
                <a:cxn ang="0">
                  <a:pos x="673" y="472"/>
                </a:cxn>
                <a:cxn ang="0">
                  <a:pos x="790" y="477"/>
                </a:cxn>
                <a:cxn ang="0">
                  <a:pos x="840" y="530"/>
                </a:cxn>
                <a:cxn ang="0">
                  <a:pos x="856" y="572"/>
                </a:cxn>
                <a:cxn ang="0">
                  <a:pos x="871" y="609"/>
                </a:cxn>
                <a:cxn ang="0">
                  <a:pos x="871" y="683"/>
                </a:cxn>
                <a:cxn ang="0">
                  <a:pos x="853" y="764"/>
                </a:cxn>
                <a:cxn ang="0">
                  <a:pos x="846" y="797"/>
                </a:cxn>
                <a:cxn ang="0">
                  <a:pos x="877" y="815"/>
                </a:cxn>
                <a:cxn ang="0">
                  <a:pos x="921" y="807"/>
                </a:cxn>
                <a:cxn ang="0">
                  <a:pos x="937" y="776"/>
                </a:cxn>
                <a:cxn ang="0">
                  <a:pos x="959" y="644"/>
                </a:cxn>
                <a:cxn ang="0">
                  <a:pos x="964" y="608"/>
                </a:cxn>
                <a:cxn ang="0">
                  <a:pos x="978" y="558"/>
                </a:cxn>
                <a:cxn ang="0">
                  <a:pos x="993" y="514"/>
                </a:cxn>
                <a:cxn ang="0">
                  <a:pos x="1000" y="477"/>
                </a:cxn>
                <a:cxn ang="0">
                  <a:pos x="1011" y="443"/>
                </a:cxn>
                <a:cxn ang="0">
                  <a:pos x="1022" y="355"/>
                </a:cxn>
                <a:cxn ang="0">
                  <a:pos x="1033" y="317"/>
                </a:cxn>
                <a:cxn ang="0">
                  <a:pos x="1022" y="278"/>
                </a:cxn>
                <a:cxn ang="0">
                  <a:pos x="1010" y="236"/>
                </a:cxn>
                <a:cxn ang="0">
                  <a:pos x="988" y="217"/>
                </a:cxn>
                <a:cxn ang="0">
                  <a:pos x="963" y="164"/>
                </a:cxn>
                <a:cxn ang="0">
                  <a:pos x="928" y="117"/>
                </a:cxn>
                <a:cxn ang="0">
                  <a:pos x="777" y="9"/>
                </a:cxn>
                <a:cxn ang="0">
                  <a:pos x="639" y="20"/>
                </a:cxn>
                <a:cxn ang="0">
                  <a:pos x="522" y="95"/>
                </a:cxn>
                <a:cxn ang="0">
                  <a:pos x="456" y="145"/>
                </a:cxn>
                <a:cxn ang="0">
                  <a:pos x="415" y="175"/>
                </a:cxn>
                <a:cxn ang="0">
                  <a:pos x="400" y="174"/>
                </a:cxn>
                <a:cxn ang="0">
                  <a:pos x="376" y="162"/>
                </a:cxn>
                <a:cxn ang="0">
                  <a:pos x="346" y="150"/>
                </a:cxn>
                <a:cxn ang="0">
                  <a:pos x="333" y="136"/>
                </a:cxn>
                <a:cxn ang="0">
                  <a:pos x="305" y="131"/>
                </a:cxn>
                <a:cxn ang="0">
                  <a:pos x="223" y="100"/>
                </a:cxn>
                <a:cxn ang="0">
                  <a:pos x="150" y="106"/>
                </a:cxn>
                <a:cxn ang="0">
                  <a:pos x="80" y="145"/>
                </a:cxn>
                <a:cxn ang="0">
                  <a:pos x="44" y="186"/>
                </a:cxn>
                <a:cxn ang="0">
                  <a:pos x="0" y="242"/>
                </a:cxn>
              </a:cxnLst>
              <a:rect l="0" t="0" r="r" b="b"/>
              <a:pathLst>
                <a:path w="1034" h="817">
                  <a:moveTo>
                    <a:pt x="0" y="242"/>
                  </a:moveTo>
                  <a:lnTo>
                    <a:pt x="19" y="272"/>
                  </a:lnTo>
                  <a:lnTo>
                    <a:pt x="31" y="286"/>
                  </a:lnTo>
                  <a:lnTo>
                    <a:pt x="42" y="294"/>
                  </a:lnTo>
                  <a:lnTo>
                    <a:pt x="52" y="297"/>
                  </a:lnTo>
                  <a:lnTo>
                    <a:pt x="64" y="298"/>
                  </a:lnTo>
                  <a:lnTo>
                    <a:pt x="82" y="300"/>
                  </a:lnTo>
                  <a:lnTo>
                    <a:pt x="101" y="302"/>
                  </a:lnTo>
                  <a:lnTo>
                    <a:pt x="120" y="300"/>
                  </a:lnTo>
                  <a:lnTo>
                    <a:pt x="134" y="299"/>
                  </a:lnTo>
                  <a:lnTo>
                    <a:pt x="147" y="300"/>
                  </a:lnTo>
                  <a:lnTo>
                    <a:pt x="157" y="308"/>
                  </a:lnTo>
                  <a:lnTo>
                    <a:pt x="179" y="317"/>
                  </a:lnTo>
                  <a:lnTo>
                    <a:pt x="206" y="324"/>
                  </a:lnTo>
                  <a:lnTo>
                    <a:pt x="218" y="329"/>
                  </a:lnTo>
                  <a:lnTo>
                    <a:pt x="227" y="336"/>
                  </a:lnTo>
                  <a:lnTo>
                    <a:pt x="235" y="343"/>
                  </a:lnTo>
                  <a:lnTo>
                    <a:pt x="249" y="353"/>
                  </a:lnTo>
                  <a:lnTo>
                    <a:pt x="264" y="371"/>
                  </a:lnTo>
                  <a:lnTo>
                    <a:pt x="278" y="389"/>
                  </a:lnTo>
                  <a:lnTo>
                    <a:pt x="289" y="411"/>
                  </a:lnTo>
                  <a:lnTo>
                    <a:pt x="288" y="420"/>
                  </a:lnTo>
                  <a:lnTo>
                    <a:pt x="289" y="433"/>
                  </a:lnTo>
                  <a:lnTo>
                    <a:pt x="295" y="441"/>
                  </a:lnTo>
                  <a:lnTo>
                    <a:pt x="304" y="446"/>
                  </a:lnTo>
                  <a:lnTo>
                    <a:pt x="315" y="458"/>
                  </a:lnTo>
                  <a:lnTo>
                    <a:pt x="330" y="464"/>
                  </a:lnTo>
                  <a:lnTo>
                    <a:pt x="337" y="477"/>
                  </a:lnTo>
                  <a:lnTo>
                    <a:pt x="343" y="536"/>
                  </a:lnTo>
                  <a:lnTo>
                    <a:pt x="343" y="575"/>
                  </a:lnTo>
                  <a:lnTo>
                    <a:pt x="330" y="624"/>
                  </a:lnTo>
                  <a:lnTo>
                    <a:pt x="315" y="674"/>
                  </a:lnTo>
                  <a:lnTo>
                    <a:pt x="315" y="708"/>
                  </a:lnTo>
                  <a:lnTo>
                    <a:pt x="302" y="738"/>
                  </a:lnTo>
                  <a:lnTo>
                    <a:pt x="289" y="749"/>
                  </a:lnTo>
                  <a:lnTo>
                    <a:pt x="275" y="755"/>
                  </a:lnTo>
                  <a:lnTo>
                    <a:pt x="261" y="767"/>
                  </a:lnTo>
                  <a:lnTo>
                    <a:pt x="252" y="781"/>
                  </a:lnTo>
                  <a:lnTo>
                    <a:pt x="252" y="792"/>
                  </a:lnTo>
                  <a:lnTo>
                    <a:pt x="261" y="801"/>
                  </a:lnTo>
                  <a:lnTo>
                    <a:pt x="277" y="803"/>
                  </a:lnTo>
                  <a:lnTo>
                    <a:pt x="289" y="809"/>
                  </a:lnTo>
                  <a:lnTo>
                    <a:pt x="302" y="807"/>
                  </a:lnTo>
                  <a:lnTo>
                    <a:pt x="326" y="801"/>
                  </a:lnTo>
                  <a:lnTo>
                    <a:pt x="340" y="802"/>
                  </a:lnTo>
                  <a:lnTo>
                    <a:pt x="356" y="796"/>
                  </a:lnTo>
                  <a:lnTo>
                    <a:pt x="362" y="785"/>
                  </a:lnTo>
                  <a:lnTo>
                    <a:pt x="362" y="773"/>
                  </a:lnTo>
                  <a:lnTo>
                    <a:pt x="359" y="758"/>
                  </a:lnTo>
                  <a:lnTo>
                    <a:pt x="381" y="719"/>
                  </a:lnTo>
                  <a:lnTo>
                    <a:pt x="409" y="655"/>
                  </a:lnTo>
                  <a:lnTo>
                    <a:pt x="425" y="622"/>
                  </a:lnTo>
                  <a:lnTo>
                    <a:pt x="447" y="591"/>
                  </a:lnTo>
                  <a:lnTo>
                    <a:pt x="459" y="558"/>
                  </a:lnTo>
                  <a:lnTo>
                    <a:pt x="481" y="497"/>
                  </a:lnTo>
                  <a:lnTo>
                    <a:pt x="484" y="483"/>
                  </a:lnTo>
                  <a:lnTo>
                    <a:pt x="566" y="494"/>
                  </a:lnTo>
                  <a:lnTo>
                    <a:pt x="591" y="491"/>
                  </a:lnTo>
                  <a:lnTo>
                    <a:pt x="632" y="486"/>
                  </a:lnTo>
                  <a:lnTo>
                    <a:pt x="673" y="472"/>
                  </a:lnTo>
                  <a:lnTo>
                    <a:pt x="720" y="466"/>
                  </a:lnTo>
                  <a:lnTo>
                    <a:pt x="768" y="466"/>
                  </a:lnTo>
                  <a:lnTo>
                    <a:pt x="790" y="477"/>
                  </a:lnTo>
                  <a:lnTo>
                    <a:pt x="827" y="475"/>
                  </a:lnTo>
                  <a:lnTo>
                    <a:pt x="835" y="510"/>
                  </a:lnTo>
                  <a:lnTo>
                    <a:pt x="840" y="530"/>
                  </a:lnTo>
                  <a:lnTo>
                    <a:pt x="844" y="545"/>
                  </a:lnTo>
                  <a:lnTo>
                    <a:pt x="849" y="560"/>
                  </a:lnTo>
                  <a:lnTo>
                    <a:pt x="856" y="572"/>
                  </a:lnTo>
                  <a:lnTo>
                    <a:pt x="862" y="586"/>
                  </a:lnTo>
                  <a:lnTo>
                    <a:pt x="868" y="596"/>
                  </a:lnTo>
                  <a:lnTo>
                    <a:pt x="871" y="609"/>
                  </a:lnTo>
                  <a:lnTo>
                    <a:pt x="871" y="621"/>
                  </a:lnTo>
                  <a:lnTo>
                    <a:pt x="871" y="633"/>
                  </a:lnTo>
                  <a:lnTo>
                    <a:pt x="871" y="683"/>
                  </a:lnTo>
                  <a:lnTo>
                    <a:pt x="865" y="746"/>
                  </a:lnTo>
                  <a:lnTo>
                    <a:pt x="861" y="755"/>
                  </a:lnTo>
                  <a:lnTo>
                    <a:pt x="853" y="764"/>
                  </a:lnTo>
                  <a:lnTo>
                    <a:pt x="846" y="773"/>
                  </a:lnTo>
                  <a:lnTo>
                    <a:pt x="842" y="782"/>
                  </a:lnTo>
                  <a:lnTo>
                    <a:pt x="846" y="797"/>
                  </a:lnTo>
                  <a:lnTo>
                    <a:pt x="852" y="807"/>
                  </a:lnTo>
                  <a:lnTo>
                    <a:pt x="862" y="813"/>
                  </a:lnTo>
                  <a:lnTo>
                    <a:pt x="877" y="815"/>
                  </a:lnTo>
                  <a:lnTo>
                    <a:pt x="892" y="816"/>
                  </a:lnTo>
                  <a:lnTo>
                    <a:pt x="903" y="811"/>
                  </a:lnTo>
                  <a:lnTo>
                    <a:pt x="921" y="807"/>
                  </a:lnTo>
                  <a:lnTo>
                    <a:pt x="931" y="802"/>
                  </a:lnTo>
                  <a:lnTo>
                    <a:pt x="939" y="788"/>
                  </a:lnTo>
                  <a:lnTo>
                    <a:pt x="937" y="776"/>
                  </a:lnTo>
                  <a:lnTo>
                    <a:pt x="941" y="755"/>
                  </a:lnTo>
                  <a:lnTo>
                    <a:pt x="947" y="713"/>
                  </a:lnTo>
                  <a:lnTo>
                    <a:pt x="959" y="644"/>
                  </a:lnTo>
                  <a:lnTo>
                    <a:pt x="961" y="630"/>
                  </a:lnTo>
                  <a:lnTo>
                    <a:pt x="963" y="619"/>
                  </a:lnTo>
                  <a:lnTo>
                    <a:pt x="964" y="608"/>
                  </a:lnTo>
                  <a:lnTo>
                    <a:pt x="966" y="596"/>
                  </a:lnTo>
                  <a:lnTo>
                    <a:pt x="969" y="583"/>
                  </a:lnTo>
                  <a:lnTo>
                    <a:pt x="978" y="558"/>
                  </a:lnTo>
                  <a:lnTo>
                    <a:pt x="986" y="540"/>
                  </a:lnTo>
                  <a:lnTo>
                    <a:pt x="991" y="525"/>
                  </a:lnTo>
                  <a:lnTo>
                    <a:pt x="993" y="514"/>
                  </a:lnTo>
                  <a:lnTo>
                    <a:pt x="993" y="502"/>
                  </a:lnTo>
                  <a:lnTo>
                    <a:pt x="994" y="491"/>
                  </a:lnTo>
                  <a:lnTo>
                    <a:pt x="1000" y="477"/>
                  </a:lnTo>
                  <a:lnTo>
                    <a:pt x="1006" y="466"/>
                  </a:lnTo>
                  <a:lnTo>
                    <a:pt x="1009" y="455"/>
                  </a:lnTo>
                  <a:lnTo>
                    <a:pt x="1011" y="443"/>
                  </a:lnTo>
                  <a:lnTo>
                    <a:pt x="1010" y="428"/>
                  </a:lnTo>
                  <a:lnTo>
                    <a:pt x="1013" y="394"/>
                  </a:lnTo>
                  <a:lnTo>
                    <a:pt x="1022" y="355"/>
                  </a:lnTo>
                  <a:lnTo>
                    <a:pt x="1026" y="345"/>
                  </a:lnTo>
                  <a:lnTo>
                    <a:pt x="1032" y="330"/>
                  </a:lnTo>
                  <a:lnTo>
                    <a:pt x="1033" y="317"/>
                  </a:lnTo>
                  <a:lnTo>
                    <a:pt x="1032" y="306"/>
                  </a:lnTo>
                  <a:lnTo>
                    <a:pt x="1028" y="290"/>
                  </a:lnTo>
                  <a:lnTo>
                    <a:pt x="1022" y="278"/>
                  </a:lnTo>
                  <a:lnTo>
                    <a:pt x="1013" y="261"/>
                  </a:lnTo>
                  <a:lnTo>
                    <a:pt x="1013" y="251"/>
                  </a:lnTo>
                  <a:lnTo>
                    <a:pt x="1010" y="236"/>
                  </a:lnTo>
                  <a:lnTo>
                    <a:pt x="1002" y="228"/>
                  </a:lnTo>
                  <a:lnTo>
                    <a:pt x="995" y="223"/>
                  </a:lnTo>
                  <a:lnTo>
                    <a:pt x="988" y="217"/>
                  </a:lnTo>
                  <a:lnTo>
                    <a:pt x="979" y="198"/>
                  </a:lnTo>
                  <a:lnTo>
                    <a:pt x="971" y="182"/>
                  </a:lnTo>
                  <a:lnTo>
                    <a:pt x="963" y="164"/>
                  </a:lnTo>
                  <a:lnTo>
                    <a:pt x="950" y="145"/>
                  </a:lnTo>
                  <a:lnTo>
                    <a:pt x="940" y="134"/>
                  </a:lnTo>
                  <a:lnTo>
                    <a:pt x="928" y="117"/>
                  </a:lnTo>
                  <a:lnTo>
                    <a:pt x="871" y="67"/>
                  </a:lnTo>
                  <a:lnTo>
                    <a:pt x="824" y="31"/>
                  </a:lnTo>
                  <a:lnTo>
                    <a:pt x="777" y="9"/>
                  </a:lnTo>
                  <a:lnTo>
                    <a:pt x="730" y="0"/>
                  </a:lnTo>
                  <a:lnTo>
                    <a:pt x="679" y="3"/>
                  </a:lnTo>
                  <a:lnTo>
                    <a:pt x="639" y="20"/>
                  </a:lnTo>
                  <a:lnTo>
                    <a:pt x="626" y="37"/>
                  </a:lnTo>
                  <a:lnTo>
                    <a:pt x="582" y="64"/>
                  </a:lnTo>
                  <a:lnTo>
                    <a:pt x="522" y="95"/>
                  </a:lnTo>
                  <a:lnTo>
                    <a:pt x="494" y="114"/>
                  </a:lnTo>
                  <a:lnTo>
                    <a:pt x="466" y="139"/>
                  </a:lnTo>
                  <a:lnTo>
                    <a:pt x="456" y="145"/>
                  </a:lnTo>
                  <a:lnTo>
                    <a:pt x="431" y="156"/>
                  </a:lnTo>
                  <a:lnTo>
                    <a:pt x="418" y="171"/>
                  </a:lnTo>
                  <a:lnTo>
                    <a:pt x="415" y="175"/>
                  </a:lnTo>
                  <a:lnTo>
                    <a:pt x="411" y="179"/>
                  </a:lnTo>
                  <a:lnTo>
                    <a:pt x="406" y="178"/>
                  </a:lnTo>
                  <a:lnTo>
                    <a:pt x="400" y="174"/>
                  </a:lnTo>
                  <a:lnTo>
                    <a:pt x="393" y="170"/>
                  </a:lnTo>
                  <a:lnTo>
                    <a:pt x="386" y="165"/>
                  </a:lnTo>
                  <a:lnTo>
                    <a:pt x="376" y="162"/>
                  </a:lnTo>
                  <a:lnTo>
                    <a:pt x="368" y="156"/>
                  </a:lnTo>
                  <a:lnTo>
                    <a:pt x="358" y="153"/>
                  </a:lnTo>
                  <a:lnTo>
                    <a:pt x="346" y="150"/>
                  </a:lnTo>
                  <a:lnTo>
                    <a:pt x="340" y="141"/>
                  </a:lnTo>
                  <a:lnTo>
                    <a:pt x="338" y="139"/>
                  </a:lnTo>
                  <a:lnTo>
                    <a:pt x="333" y="136"/>
                  </a:lnTo>
                  <a:lnTo>
                    <a:pt x="329" y="135"/>
                  </a:lnTo>
                  <a:lnTo>
                    <a:pt x="318" y="133"/>
                  </a:lnTo>
                  <a:lnTo>
                    <a:pt x="305" y="131"/>
                  </a:lnTo>
                  <a:lnTo>
                    <a:pt x="284" y="120"/>
                  </a:lnTo>
                  <a:lnTo>
                    <a:pt x="252" y="103"/>
                  </a:lnTo>
                  <a:lnTo>
                    <a:pt x="223" y="100"/>
                  </a:lnTo>
                  <a:lnTo>
                    <a:pt x="204" y="100"/>
                  </a:lnTo>
                  <a:lnTo>
                    <a:pt x="186" y="102"/>
                  </a:lnTo>
                  <a:lnTo>
                    <a:pt x="150" y="106"/>
                  </a:lnTo>
                  <a:lnTo>
                    <a:pt x="120" y="125"/>
                  </a:lnTo>
                  <a:lnTo>
                    <a:pt x="99" y="135"/>
                  </a:lnTo>
                  <a:lnTo>
                    <a:pt x="80" y="145"/>
                  </a:lnTo>
                  <a:lnTo>
                    <a:pt x="50" y="167"/>
                  </a:lnTo>
                  <a:lnTo>
                    <a:pt x="48" y="178"/>
                  </a:lnTo>
                  <a:lnTo>
                    <a:pt x="44" y="186"/>
                  </a:lnTo>
                  <a:lnTo>
                    <a:pt x="40" y="196"/>
                  </a:lnTo>
                  <a:lnTo>
                    <a:pt x="32" y="208"/>
                  </a:lnTo>
                  <a:lnTo>
                    <a:pt x="0" y="242"/>
                  </a:lnTo>
                </a:path>
              </a:pathLst>
            </a:custGeom>
            <a:noFill/>
            <a:ln w="12700" cap="rnd" cmpd="sng">
              <a:solidFill>
                <a:srgbClr val="000000"/>
              </a:solidFill>
              <a:prstDash val="solid"/>
              <a:round/>
              <a:headEnd type="none" w="med" len="med"/>
              <a:tailEnd type="none" w="med" len="med"/>
            </a:ln>
            <a:effectLst/>
          </p:spPr>
          <p:txBody>
            <a:bodyPr/>
            <a:lstStyle/>
            <a:p>
              <a:endParaRPr lang="en-GB"/>
            </a:p>
          </p:txBody>
        </p:sp>
        <p:grpSp>
          <p:nvGrpSpPr>
            <p:cNvPr id="5" name="Group 36"/>
            <p:cNvGrpSpPr>
              <a:grpSpLocks/>
            </p:cNvGrpSpPr>
            <p:nvPr/>
          </p:nvGrpSpPr>
          <p:grpSpPr bwMode="auto">
            <a:xfrm>
              <a:off x="3993" y="784"/>
              <a:ext cx="75" cy="121"/>
              <a:chOff x="3993" y="784"/>
              <a:chExt cx="75" cy="121"/>
            </a:xfrm>
          </p:grpSpPr>
          <p:sp>
            <p:nvSpPr>
              <p:cNvPr id="117797" name="Freeform 37"/>
              <p:cNvSpPr>
                <a:spLocks/>
              </p:cNvSpPr>
              <p:nvPr/>
            </p:nvSpPr>
            <p:spPr bwMode="auto">
              <a:xfrm>
                <a:off x="3993" y="784"/>
                <a:ext cx="75" cy="121"/>
              </a:xfrm>
              <a:custGeom>
                <a:avLst/>
                <a:gdLst/>
                <a:ahLst/>
                <a:cxnLst>
                  <a:cxn ang="0">
                    <a:pos x="49" y="0"/>
                  </a:cxn>
                  <a:cxn ang="0">
                    <a:pos x="53" y="12"/>
                  </a:cxn>
                  <a:cxn ang="0">
                    <a:pos x="56" y="24"/>
                  </a:cxn>
                  <a:cxn ang="0">
                    <a:pos x="62" y="34"/>
                  </a:cxn>
                  <a:cxn ang="0">
                    <a:pos x="68" y="47"/>
                  </a:cxn>
                  <a:cxn ang="0">
                    <a:pos x="73" y="57"/>
                  </a:cxn>
                  <a:cxn ang="0">
                    <a:pos x="74" y="67"/>
                  </a:cxn>
                  <a:cxn ang="0">
                    <a:pos x="73" y="77"/>
                  </a:cxn>
                  <a:cxn ang="0">
                    <a:pos x="67" y="92"/>
                  </a:cxn>
                  <a:cxn ang="0">
                    <a:pos x="59" y="103"/>
                  </a:cxn>
                  <a:cxn ang="0">
                    <a:pos x="54" y="114"/>
                  </a:cxn>
                  <a:cxn ang="0">
                    <a:pos x="45" y="118"/>
                  </a:cxn>
                  <a:cxn ang="0">
                    <a:pos x="35" y="120"/>
                  </a:cxn>
                  <a:cxn ang="0">
                    <a:pos x="28" y="118"/>
                  </a:cxn>
                  <a:cxn ang="0">
                    <a:pos x="29" y="110"/>
                  </a:cxn>
                  <a:cxn ang="0">
                    <a:pos x="21" y="100"/>
                  </a:cxn>
                  <a:cxn ang="0">
                    <a:pos x="9" y="89"/>
                  </a:cxn>
                  <a:cxn ang="0">
                    <a:pos x="5" y="80"/>
                  </a:cxn>
                  <a:cxn ang="0">
                    <a:pos x="2" y="72"/>
                  </a:cxn>
                  <a:cxn ang="0">
                    <a:pos x="0" y="66"/>
                  </a:cxn>
                  <a:cxn ang="0">
                    <a:pos x="0" y="55"/>
                  </a:cxn>
                  <a:cxn ang="0">
                    <a:pos x="2" y="41"/>
                  </a:cxn>
                  <a:cxn ang="0">
                    <a:pos x="6" y="33"/>
                  </a:cxn>
                  <a:cxn ang="0">
                    <a:pos x="13" y="23"/>
                  </a:cxn>
                  <a:cxn ang="0">
                    <a:pos x="20" y="15"/>
                  </a:cxn>
                  <a:cxn ang="0">
                    <a:pos x="29" y="8"/>
                  </a:cxn>
                  <a:cxn ang="0">
                    <a:pos x="39" y="2"/>
                  </a:cxn>
                  <a:cxn ang="0">
                    <a:pos x="49" y="0"/>
                  </a:cxn>
                </a:cxnLst>
                <a:rect l="0" t="0" r="r" b="b"/>
                <a:pathLst>
                  <a:path w="75" h="121">
                    <a:moveTo>
                      <a:pt x="49" y="0"/>
                    </a:moveTo>
                    <a:lnTo>
                      <a:pt x="53" y="12"/>
                    </a:lnTo>
                    <a:lnTo>
                      <a:pt x="56" y="24"/>
                    </a:lnTo>
                    <a:lnTo>
                      <a:pt x="62" y="34"/>
                    </a:lnTo>
                    <a:lnTo>
                      <a:pt x="68" y="47"/>
                    </a:lnTo>
                    <a:lnTo>
                      <a:pt x="73" y="57"/>
                    </a:lnTo>
                    <a:lnTo>
                      <a:pt x="74" y="67"/>
                    </a:lnTo>
                    <a:lnTo>
                      <a:pt x="73" y="77"/>
                    </a:lnTo>
                    <a:lnTo>
                      <a:pt x="67" y="92"/>
                    </a:lnTo>
                    <a:lnTo>
                      <a:pt x="59" y="103"/>
                    </a:lnTo>
                    <a:lnTo>
                      <a:pt x="54" y="114"/>
                    </a:lnTo>
                    <a:lnTo>
                      <a:pt x="45" y="118"/>
                    </a:lnTo>
                    <a:lnTo>
                      <a:pt x="35" y="120"/>
                    </a:lnTo>
                    <a:lnTo>
                      <a:pt x="28" y="118"/>
                    </a:lnTo>
                    <a:lnTo>
                      <a:pt x="29" y="110"/>
                    </a:lnTo>
                    <a:lnTo>
                      <a:pt x="21" y="100"/>
                    </a:lnTo>
                    <a:lnTo>
                      <a:pt x="9" y="89"/>
                    </a:lnTo>
                    <a:lnTo>
                      <a:pt x="5" y="80"/>
                    </a:lnTo>
                    <a:lnTo>
                      <a:pt x="2" y="72"/>
                    </a:lnTo>
                    <a:lnTo>
                      <a:pt x="0" y="66"/>
                    </a:lnTo>
                    <a:lnTo>
                      <a:pt x="0" y="55"/>
                    </a:lnTo>
                    <a:lnTo>
                      <a:pt x="2" y="41"/>
                    </a:lnTo>
                    <a:lnTo>
                      <a:pt x="6" y="33"/>
                    </a:lnTo>
                    <a:lnTo>
                      <a:pt x="13" y="23"/>
                    </a:lnTo>
                    <a:lnTo>
                      <a:pt x="20" y="15"/>
                    </a:lnTo>
                    <a:lnTo>
                      <a:pt x="29" y="8"/>
                    </a:lnTo>
                    <a:lnTo>
                      <a:pt x="39" y="2"/>
                    </a:lnTo>
                    <a:lnTo>
                      <a:pt x="49" y="0"/>
                    </a:lnTo>
                  </a:path>
                </a:pathLst>
              </a:custGeom>
              <a:solidFill>
                <a:srgbClr val="808080"/>
              </a:solidFill>
              <a:ln w="12700" cap="rnd" cmpd="sng">
                <a:noFill/>
                <a:prstDash val="solid"/>
                <a:round/>
                <a:headEnd type="none" w="med" len="med"/>
                <a:tailEnd type="none" w="med" len="med"/>
              </a:ln>
              <a:effectLst/>
            </p:spPr>
            <p:txBody>
              <a:bodyPr/>
              <a:lstStyle/>
              <a:p>
                <a:endParaRPr lang="en-GB"/>
              </a:p>
            </p:txBody>
          </p:sp>
          <p:sp>
            <p:nvSpPr>
              <p:cNvPr id="117798" name="Freeform 38"/>
              <p:cNvSpPr>
                <a:spLocks/>
              </p:cNvSpPr>
              <p:nvPr/>
            </p:nvSpPr>
            <p:spPr bwMode="auto">
              <a:xfrm>
                <a:off x="3998" y="792"/>
                <a:ext cx="60" cy="102"/>
              </a:xfrm>
              <a:custGeom>
                <a:avLst/>
                <a:gdLst/>
                <a:ahLst/>
                <a:cxnLst>
                  <a:cxn ang="0">
                    <a:pos x="38" y="0"/>
                  </a:cxn>
                  <a:cxn ang="0">
                    <a:pos x="43" y="7"/>
                  </a:cxn>
                  <a:cxn ang="0">
                    <a:pos x="45" y="13"/>
                  </a:cxn>
                  <a:cxn ang="0">
                    <a:pos x="47" y="22"/>
                  </a:cxn>
                  <a:cxn ang="0">
                    <a:pos x="50" y="28"/>
                  </a:cxn>
                  <a:cxn ang="0">
                    <a:pos x="54" y="38"/>
                  </a:cxn>
                  <a:cxn ang="0">
                    <a:pos x="57" y="48"/>
                  </a:cxn>
                  <a:cxn ang="0">
                    <a:pos x="59" y="56"/>
                  </a:cxn>
                  <a:cxn ang="0">
                    <a:pos x="57" y="62"/>
                  </a:cxn>
                  <a:cxn ang="0">
                    <a:pos x="54" y="71"/>
                  </a:cxn>
                  <a:cxn ang="0">
                    <a:pos x="50" y="80"/>
                  </a:cxn>
                  <a:cxn ang="0">
                    <a:pos x="45" y="87"/>
                  </a:cxn>
                  <a:cxn ang="0">
                    <a:pos x="44" y="92"/>
                  </a:cxn>
                  <a:cxn ang="0">
                    <a:pos x="43" y="97"/>
                  </a:cxn>
                  <a:cxn ang="0">
                    <a:pos x="40" y="101"/>
                  </a:cxn>
                  <a:cxn ang="0">
                    <a:pos x="37" y="96"/>
                  </a:cxn>
                  <a:cxn ang="0">
                    <a:pos x="30" y="89"/>
                  </a:cxn>
                  <a:cxn ang="0">
                    <a:pos x="25" y="85"/>
                  </a:cxn>
                  <a:cxn ang="0">
                    <a:pos x="19" y="79"/>
                  </a:cxn>
                  <a:cxn ang="0">
                    <a:pos x="13" y="74"/>
                  </a:cxn>
                  <a:cxn ang="0">
                    <a:pos x="5" y="64"/>
                  </a:cxn>
                  <a:cxn ang="0">
                    <a:pos x="3" y="58"/>
                  </a:cxn>
                  <a:cxn ang="0">
                    <a:pos x="1" y="50"/>
                  </a:cxn>
                  <a:cxn ang="0">
                    <a:pos x="0" y="42"/>
                  </a:cxn>
                  <a:cxn ang="0">
                    <a:pos x="2" y="33"/>
                  </a:cxn>
                  <a:cxn ang="0">
                    <a:pos x="7" y="25"/>
                  </a:cxn>
                  <a:cxn ang="0">
                    <a:pos x="12" y="19"/>
                  </a:cxn>
                  <a:cxn ang="0">
                    <a:pos x="20" y="10"/>
                  </a:cxn>
                  <a:cxn ang="0">
                    <a:pos x="27" y="4"/>
                  </a:cxn>
                  <a:cxn ang="0">
                    <a:pos x="38" y="0"/>
                  </a:cxn>
                </a:cxnLst>
                <a:rect l="0" t="0" r="r" b="b"/>
                <a:pathLst>
                  <a:path w="60" h="102">
                    <a:moveTo>
                      <a:pt x="38" y="0"/>
                    </a:moveTo>
                    <a:lnTo>
                      <a:pt x="43" y="7"/>
                    </a:lnTo>
                    <a:lnTo>
                      <a:pt x="45" y="13"/>
                    </a:lnTo>
                    <a:lnTo>
                      <a:pt x="47" y="22"/>
                    </a:lnTo>
                    <a:lnTo>
                      <a:pt x="50" y="28"/>
                    </a:lnTo>
                    <a:lnTo>
                      <a:pt x="54" y="38"/>
                    </a:lnTo>
                    <a:lnTo>
                      <a:pt x="57" y="48"/>
                    </a:lnTo>
                    <a:lnTo>
                      <a:pt x="59" y="56"/>
                    </a:lnTo>
                    <a:lnTo>
                      <a:pt x="57" y="62"/>
                    </a:lnTo>
                    <a:lnTo>
                      <a:pt x="54" y="71"/>
                    </a:lnTo>
                    <a:lnTo>
                      <a:pt x="50" y="80"/>
                    </a:lnTo>
                    <a:lnTo>
                      <a:pt x="45" y="87"/>
                    </a:lnTo>
                    <a:lnTo>
                      <a:pt x="44" y="92"/>
                    </a:lnTo>
                    <a:lnTo>
                      <a:pt x="43" y="97"/>
                    </a:lnTo>
                    <a:lnTo>
                      <a:pt x="40" y="101"/>
                    </a:lnTo>
                    <a:lnTo>
                      <a:pt x="37" y="96"/>
                    </a:lnTo>
                    <a:lnTo>
                      <a:pt x="30" y="89"/>
                    </a:lnTo>
                    <a:lnTo>
                      <a:pt x="25" y="85"/>
                    </a:lnTo>
                    <a:lnTo>
                      <a:pt x="19" y="79"/>
                    </a:lnTo>
                    <a:lnTo>
                      <a:pt x="13" y="74"/>
                    </a:lnTo>
                    <a:lnTo>
                      <a:pt x="5" y="64"/>
                    </a:lnTo>
                    <a:lnTo>
                      <a:pt x="3" y="58"/>
                    </a:lnTo>
                    <a:lnTo>
                      <a:pt x="1" y="50"/>
                    </a:lnTo>
                    <a:lnTo>
                      <a:pt x="0" y="42"/>
                    </a:lnTo>
                    <a:lnTo>
                      <a:pt x="2" y="33"/>
                    </a:lnTo>
                    <a:lnTo>
                      <a:pt x="7" y="25"/>
                    </a:lnTo>
                    <a:lnTo>
                      <a:pt x="12" y="19"/>
                    </a:lnTo>
                    <a:lnTo>
                      <a:pt x="20" y="10"/>
                    </a:lnTo>
                    <a:lnTo>
                      <a:pt x="27" y="4"/>
                    </a:lnTo>
                    <a:lnTo>
                      <a:pt x="38" y="0"/>
                    </a:lnTo>
                  </a:path>
                </a:pathLst>
              </a:custGeom>
              <a:solidFill>
                <a:srgbClr val="FFC0C0"/>
              </a:solidFill>
              <a:ln w="12700" cap="rnd" cmpd="sng">
                <a:noFill/>
                <a:prstDash val="solid"/>
                <a:round/>
                <a:headEnd type="none" w="med" len="med"/>
                <a:tailEnd type="none" w="med" len="med"/>
              </a:ln>
              <a:effectLst/>
            </p:spPr>
            <p:txBody>
              <a:bodyPr/>
              <a:lstStyle/>
              <a:p>
                <a:endParaRPr lang="en-GB"/>
              </a:p>
            </p:txBody>
          </p:sp>
          <p:sp>
            <p:nvSpPr>
              <p:cNvPr id="117799" name="Freeform 39"/>
              <p:cNvSpPr>
                <a:spLocks/>
              </p:cNvSpPr>
              <p:nvPr/>
            </p:nvSpPr>
            <p:spPr bwMode="auto">
              <a:xfrm>
                <a:off x="4012" y="833"/>
                <a:ext cx="46" cy="62"/>
              </a:xfrm>
              <a:custGeom>
                <a:avLst/>
                <a:gdLst/>
                <a:ahLst/>
                <a:cxnLst>
                  <a:cxn ang="0">
                    <a:pos x="8" y="16"/>
                  </a:cxn>
                  <a:cxn ang="0">
                    <a:pos x="13" y="11"/>
                  </a:cxn>
                  <a:cxn ang="0">
                    <a:pos x="19" y="5"/>
                  </a:cxn>
                  <a:cxn ang="0">
                    <a:pos x="25" y="2"/>
                  </a:cxn>
                  <a:cxn ang="0">
                    <a:pos x="33" y="0"/>
                  </a:cxn>
                  <a:cxn ang="0">
                    <a:pos x="41" y="0"/>
                  </a:cxn>
                  <a:cxn ang="0">
                    <a:pos x="44" y="10"/>
                  </a:cxn>
                  <a:cxn ang="0">
                    <a:pos x="45" y="17"/>
                  </a:cxn>
                  <a:cxn ang="0">
                    <a:pos x="44" y="24"/>
                  </a:cxn>
                  <a:cxn ang="0">
                    <a:pos x="41" y="32"/>
                  </a:cxn>
                  <a:cxn ang="0">
                    <a:pos x="36" y="41"/>
                  </a:cxn>
                  <a:cxn ang="0">
                    <a:pos x="33" y="47"/>
                  </a:cxn>
                  <a:cxn ang="0">
                    <a:pos x="31" y="52"/>
                  </a:cxn>
                  <a:cxn ang="0">
                    <a:pos x="29" y="57"/>
                  </a:cxn>
                  <a:cxn ang="0">
                    <a:pos x="26" y="61"/>
                  </a:cxn>
                  <a:cxn ang="0">
                    <a:pos x="24" y="56"/>
                  </a:cxn>
                  <a:cxn ang="0">
                    <a:pos x="18" y="49"/>
                  </a:cxn>
                  <a:cxn ang="0">
                    <a:pos x="11" y="46"/>
                  </a:cxn>
                  <a:cxn ang="0">
                    <a:pos x="6" y="40"/>
                  </a:cxn>
                  <a:cxn ang="0">
                    <a:pos x="0" y="35"/>
                  </a:cxn>
                  <a:cxn ang="0">
                    <a:pos x="2" y="27"/>
                  </a:cxn>
                  <a:cxn ang="0">
                    <a:pos x="4" y="22"/>
                  </a:cxn>
                  <a:cxn ang="0">
                    <a:pos x="8" y="16"/>
                  </a:cxn>
                </a:cxnLst>
                <a:rect l="0" t="0" r="r" b="b"/>
                <a:pathLst>
                  <a:path w="46" h="62">
                    <a:moveTo>
                      <a:pt x="8" y="16"/>
                    </a:moveTo>
                    <a:lnTo>
                      <a:pt x="13" y="11"/>
                    </a:lnTo>
                    <a:lnTo>
                      <a:pt x="19" y="5"/>
                    </a:lnTo>
                    <a:lnTo>
                      <a:pt x="25" y="2"/>
                    </a:lnTo>
                    <a:lnTo>
                      <a:pt x="33" y="0"/>
                    </a:lnTo>
                    <a:lnTo>
                      <a:pt x="41" y="0"/>
                    </a:lnTo>
                    <a:lnTo>
                      <a:pt x="44" y="10"/>
                    </a:lnTo>
                    <a:lnTo>
                      <a:pt x="45" y="17"/>
                    </a:lnTo>
                    <a:lnTo>
                      <a:pt x="44" y="24"/>
                    </a:lnTo>
                    <a:lnTo>
                      <a:pt x="41" y="32"/>
                    </a:lnTo>
                    <a:lnTo>
                      <a:pt x="36" y="41"/>
                    </a:lnTo>
                    <a:lnTo>
                      <a:pt x="33" y="47"/>
                    </a:lnTo>
                    <a:lnTo>
                      <a:pt x="31" y="52"/>
                    </a:lnTo>
                    <a:lnTo>
                      <a:pt x="29" y="57"/>
                    </a:lnTo>
                    <a:lnTo>
                      <a:pt x="26" y="61"/>
                    </a:lnTo>
                    <a:lnTo>
                      <a:pt x="24" y="56"/>
                    </a:lnTo>
                    <a:lnTo>
                      <a:pt x="18" y="49"/>
                    </a:lnTo>
                    <a:lnTo>
                      <a:pt x="11" y="46"/>
                    </a:lnTo>
                    <a:lnTo>
                      <a:pt x="6" y="40"/>
                    </a:lnTo>
                    <a:lnTo>
                      <a:pt x="0" y="35"/>
                    </a:lnTo>
                    <a:lnTo>
                      <a:pt x="2" y="27"/>
                    </a:lnTo>
                    <a:lnTo>
                      <a:pt x="4" y="22"/>
                    </a:lnTo>
                    <a:lnTo>
                      <a:pt x="8" y="16"/>
                    </a:lnTo>
                  </a:path>
                </a:pathLst>
              </a:custGeom>
              <a:solidFill>
                <a:srgbClr val="FFA0A0"/>
              </a:solidFill>
              <a:ln w="12700" cap="rnd" cmpd="sng">
                <a:noFill/>
                <a:prstDash val="solid"/>
                <a:round/>
                <a:headEnd type="none" w="med" len="med"/>
                <a:tailEnd type="none" w="med" len="med"/>
              </a:ln>
              <a:effectLst/>
            </p:spPr>
            <p:txBody>
              <a:bodyPr/>
              <a:lstStyle/>
              <a:p>
                <a:endParaRPr lang="en-GB"/>
              </a:p>
            </p:txBody>
          </p:sp>
          <p:sp>
            <p:nvSpPr>
              <p:cNvPr id="117800" name="Freeform 40"/>
              <p:cNvSpPr>
                <a:spLocks/>
              </p:cNvSpPr>
              <p:nvPr/>
            </p:nvSpPr>
            <p:spPr bwMode="auto">
              <a:xfrm>
                <a:off x="4031" y="884"/>
                <a:ext cx="5" cy="20"/>
              </a:xfrm>
              <a:custGeom>
                <a:avLst/>
                <a:gdLst/>
                <a:ahLst/>
                <a:cxnLst>
                  <a:cxn ang="0">
                    <a:pos x="2" y="0"/>
                  </a:cxn>
                  <a:cxn ang="0">
                    <a:pos x="4" y="5"/>
                  </a:cxn>
                  <a:cxn ang="0">
                    <a:pos x="4" y="9"/>
                  </a:cxn>
                  <a:cxn ang="0">
                    <a:pos x="4" y="14"/>
                  </a:cxn>
                  <a:cxn ang="0">
                    <a:pos x="3" y="16"/>
                  </a:cxn>
                  <a:cxn ang="0">
                    <a:pos x="0" y="19"/>
                  </a:cxn>
                  <a:cxn ang="0">
                    <a:pos x="1" y="14"/>
                  </a:cxn>
                  <a:cxn ang="0">
                    <a:pos x="1" y="11"/>
                  </a:cxn>
                  <a:cxn ang="0">
                    <a:pos x="1" y="8"/>
                  </a:cxn>
                  <a:cxn ang="0">
                    <a:pos x="1" y="5"/>
                  </a:cxn>
                  <a:cxn ang="0">
                    <a:pos x="2" y="0"/>
                  </a:cxn>
                </a:cxnLst>
                <a:rect l="0" t="0" r="r" b="b"/>
                <a:pathLst>
                  <a:path w="5" h="20">
                    <a:moveTo>
                      <a:pt x="2" y="0"/>
                    </a:moveTo>
                    <a:lnTo>
                      <a:pt x="4" y="5"/>
                    </a:lnTo>
                    <a:lnTo>
                      <a:pt x="4" y="9"/>
                    </a:lnTo>
                    <a:lnTo>
                      <a:pt x="4" y="14"/>
                    </a:lnTo>
                    <a:lnTo>
                      <a:pt x="3" y="16"/>
                    </a:lnTo>
                    <a:lnTo>
                      <a:pt x="0" y="19"/>
                    </a:lnTo>
                    <a:lnTo>
                      <a:pt x="1" y="14"/>
                    </a:lnTo>
                    <a:lnTo>
                      <a:pt x="1" y="11"/>
                    </a:lnTo>
                    <a:lnTo>
                      <a:pt x="1" y="8"/>
                    </a:lnTo>
                    <a:lnTo>
                      <a:pt x="1" y="5"/>
                    </a:lnTo>
                    <a:lnTo>
                      <a:pt x="2" y="0"/>
                    </a:lnTo>
                  </a:path>
                </a:pathLst>
              </a:custGeom>
              <a:solidFill>
                <a:srgbClr val="FFA0A0"/>
              </a:solidFill>
              <a:ln w="12700" cap="rnd" cmpd="sng">
                <a:noFill/>
                <a:prstDash val="solid"/>
                <a:round/>
                <a:headEnd type="none" w="med" len="med"/>
                <a:tailEnd type="none" w="med" len="med"/>
              </a:ln>
              <a:effectLst/>
            </p:spPr>
            <p:txBody>
              <a:bodyPr/>
              <a:lstStyle/>
              <a:p>
                <a:endParaRPr lang="en-GB"/>
              </a:p>
            </p:txBody>
          </p:sp>
        </p:grpSp>
        <p:grpSp>
          <p:nvGrpSpPr>
            <p:cNvPr id="6" name="Group 41"/>
            <p:cNvGrpSpPr>
              <a:grpSpLocks/>
            </p:cNvGrpSpPr>
            <p:nvPr/>
          </p:nvGrpSpPr>
          <p:grpSpPr bwMode="auto">
            <a:xfrm>
              <a:off x="3799" y="976"/>
              <a:ext cx="96" cy="74"/>
              <a:chOff x="3799" y="976"/>
              <a:chExt cx="96" cy="74"/>
            </a:xfrm>
          </p:grpSpPr>
          <p:sp>
            <p:nvSpPr>
              <p:cNvPr id="117802" name="Freeform 42"/>
              <p:cNvSpPr>
                <a:spLocks/>
              </p:cNvSpPr>
              <p:nvPr/>
            </p:nvSpPr>
            <p:spPr bwMode="auto">
              <a:xfrm>
                <a:off x="3875" y="976"/>
                <a:ext cx="20" cy="55"/>
              </a:xfrm>
              <a:custGeom>
                <a:avLst/>
                <a:gdLst/>
                <a:ahLst/>
                <a:cxnLst>
                  <a:cxn ang="0">
                    <a:pos x="0" y="0"/>
                  </a:cxn>
                  <a:cxn ang="0">
                    <a:pos x="7" y="6"/>
                  </a:cxn>
                  <a:cxn ang="0">
                    <a:pos x="13" y="15"/>
                  </a:cxn>
                  <a:cxn ang="0">
                    <a:pos x="17" y="25"/>
                  </a:cxn>
                  <a:cxn ang="0">
                    <a:pos x="18" y="35"/>
                  </a:cxn>
                  <a:cxn ang="0">
                    <a:pos x="19" y="45"/>
                  </a:cxn>
                  <a:cxn ang="0">
                    <a:pos x="19" y="54"/>
                  </a:cxn>
                </a:cxnLst>
                <a:rect l="0" t="0" r="r" b="b"/>
                <a:pathLst>
                  <a:path w="20" h="55">
                    <a:moveTo>
                      <a:pt x="0" y="0"/>
                    </a:moveTo>
                    <a:lnTo>
                      <a:pt x="7" y="6"/>
                    </a:lnTo>
                    <a:lnTo>
                      <a:pt x="13" y="15"/>
                    </a:lnTo>
                    <a:lnTo>
                      <a:pt x="17" y="25"/>
                    </a:lnTo>
                    <a:lnTo>
                      <a:pt x="18" y="35"/>
                    </a:lnTo>
                    <a:lnTo>
                      <a:pt x="19" y="45"/>
                    </a:lnTo>
                    <a:lnTo>
                      <a:pt x="19" y="54"/>
                    </a:lnTo>
                  </a:path>
                </a:pathLst>
              </a:custGeom>
              <a:noFill/>
              <a:ln w="12700" cap="rnd" cmpd="sng">
                <a:solidFill>
                  <a:srgbClr val="404040"/>
                </a:solidFill>
                <a:prstDash val="solid"/>
                <a:round/>
                <a:headEnd type="none" w="med" len="med"/>
                <a:tailEnd type="none" w="med" len="med"/>
              </a:ln>
              <a:effectLst/>
            </p:spPr>
            <p:txBody>
              <a:bodyPr/>
              <a:lstStyle/>
              <a:p>
                <a:endParaRPr lang="en-GB"/>
              </a:p>
            </p:txBody>
          </p:sp>
          <p:sp>
            <p:nvSpPr>
              <p:cNvPr id="117803" name="Freeform 43"/>
              <p:cNvSpPr>
                <a:spLocks/>
              </p:cNvSpPr>
              <p:nvPr/>
            </p:nvSpPr>
            <p:spPr bwMode="auto">
              <a:xfrm>
                <a:off x="3864" y="984"/>
                <a:ext cx="5" cy="63"/>
              </a:xfrm>
              <a:custGeom>
                <a:avLst/>
                <a:gdLst/>
                <a:ahLst/>
                <a:cxnLst>
                  <a:cxn ang="0">
                    <a:pos x="0" y="0"/>
                  </a:cxn>
                  <a:cxn ang="0">
                    <a:pos x="2" y="10"/>
                  </a:cxn>
                  <a:cxn ang="0">
                    <a:pos x="4" y="23"/>
                  </a:cxn>
                  <a:cxn ang="0">
                    <a:pos x="4" y="33"/>
                  </a:cxn>
                  <a:cxn ang="0">
                    <a:pos x="4" y="49"/>
                  </a:cxn>
                  <a:cxn ang="0">
                    <a:pos x="3" y="62"/>
                  </a:cxn>
                </a:cxnLst>
                <a:rect l="0" t="0" r="r" b="b"/>
                <a:pathLst>
                  <a:path w="5" h="63">
                    <a:moveTo>
                      <a:pt x="0" y="0"/>
                    </a:moveTo>
                    <a:lnTo>
                      <a:pt x="2" y="10"/>
                    </a:lnTo>
                    <a:lnTo>
                      <a:pt x="4" y="23"/>
                    </a:lnTo>
                    <a:lnTo>
                      <a:pt x="4" y="33"/>
                    </a:lnTo>
                    <a:lnTo>
                      <a:pt x="4" y="49"/>
                    </a:lnTo>
                    <a:lnTo>
                      <a:pt x="3" y="62"/>
                    </a:lnTo>
                  </a:path>
                </a:pathLst>
              </a:custGeom>
              <a:noFill/>
              <a:ln w="12700" cap="rnd" cmpd="sng">
                <a:solidFill>
                  <a:srgbClr val="404040"/>
                </a:solidFill>
                <a:prstDash val="solid"/>
                <a:round/>
                <a:headEnd type="none" w="med" len="med"/>
                <a:tailEnd type="none" w="med" len="med"/>
              </a:ln>
              <a:effectLst/>
            </p:spPr>
            <p:txBody>
              <a:bodyPr/>
              <a:lstStyle/>
              <a:p>
                <a:endParaRPr lang="en-GB"/>
              </a:p>
            </p:txBody>
          </p:sp>
          <p:sp>
            <p:nvSpPr>
              <p:cNvPr id="117804" name="Freeform 44"/>
              <p:cNvSpPr>
                <a:spLocks/>
              </p:cNvSpPr>
              <p:nvPr/>
            </p:nvSpPr>
            <p:spPr bwMode="auto">
              <a:xfrm>
                <a:off x="3827" y="982"/>
                <a:ext cx="24" cy="68"/>
              </a:xfrm>
              <a:custGeom>
                <a:avLst/>
                <a:gdLst/>
                <a:ahLst/>
                <a:cxnLst>
                  <a:cxn ang="0">
                    <a:pos x="23" y="0"/>
                  </a:cxn>
                  <a:cxn ang="0">
                    <a:pos x="22" y="14"/>
                  </a:cxn>
                  <a:cxn ang="0">
                    <a:pos x="19" y="29"/>
                  </a:cxn>
                  <a:cxn ang="0">
                    <a:pos x="15" y="42"/>
                  </a:cxn>
                  <a:cxn ang="0">
                    <a:pos x="8" y="54"/>
                  </a:cxn>
                  <a:cxn ang="0">
                    <a:pos x="0" y="67"/>
                  </a:cxn>
                </a:cxnLst>
                <a:rect l="0" t="0" r="r" b="b"/>
                <a:pathLst>
                  <a:path w="24" h="68">
                    <a:moveTo>
                      <a:pt x="23" y="0"/>
                    </a:moveTo>
                    <a:lnTo>
                      <a:pt x="22" y="14"/>
                    </a:lnTo>
                    <a:lnTo>
                      <a:pt x="19" y="29"/>
                    </a:lnTo>
                    <a:lnTo>
                      <a:pt x="15" y="42"/>
                    </a:lnTo>
                    <a:lnTo>
                      <a:pt x="8" y="54"/>
                    </a:lnTo>
                    <a:lnTo>
                      <a:pt x="0" y="67"/>
                    </a:lnTo>
                  </a:path>
                </a:pathLst>
              </a:custGeom>
              <a:noFill/>
              <a:ln w="12700" cap="rnd" cmpd="sng">
                <a:solidFill>
                  <a:srgbClr val="404040"/>
                </a:solidFill>
                <a:prstDash val="solid"/>
                <a:round/>
                <a:headEnd type="none" w="med" len="med"/>
                <a:tailEnd type="none" w="med" len="med"/>
              </a:ln>
              <a:effectLst/>
            </p:spPr>
            <p:txBody>
              <a:bodyPr/>
              <a:lstStyle/>
              <a:p>
                <a:endParaRPr lang="en-GB"/>
              </a:p>
            </p:txBody>
          </p:sp>
          <p:sp>
            <p:nvSpPr>
              <p:cNvPr id="117805" name="Freeform 45"/>
              <p:cNvSpPr>
                <a:spLocks/>
              </p:cNvSpPr>
              <p:nvPr/>
            </p:nvSpPr>
            <p:spPr bwMode="auto">
              <a:xfrm>
                <a:off x="3799" y="985"/>
                <a:ext cx="18" cy="41"/>
              </a:xfrm>
              <a:custGeom>
                <a:avLst/>
                <a:gdLst/>
                <a:ahLst/>
                <a:cxnLst>
                  <a:cxn ang="0">
                    <a:pos x="17" y="0"/>
                  </a:cxn>
                  <a:cxn ang="0">
                    <a:pos x="9" y="10"/>
                  </a:cxn>
                  <a:cxn ang="0">
                    <a:pos x="5" y="20"/>
                  </a:cxn>
                  <a:cxn ang="0">
                    <a:pos x="1" y="29"/>
                  </a:cxn>
                  <a:cxn ang="0">
                    <a:pos x="0" y="40"/>
                  </a:cxn>
                </a:cxnLst>
                <a:rect l="0" t="0" r="r" b="b"/>
                <a:pathLst>
                  <a:path w="18" h="41">
                    <a:moveTo>
                      <a:pt x="17" y="0"/>
                    </a:moveTo>
                    <a:lnTo>
                      <a:pt x="9" y="10"/>
                    </a:lnTo>
                    <a:lnTo>
                      <a:pt x="5" y="20"/>
                    </a:lnTo>
                    <a:lnTo>
                      <a:pt x="1" y="29"/>
                    </a:lnTo>
                    <a:lnTo>
                      <a:pt x="0" y="40"/>
                    </a:lnTo>
                  </a:path>
                </a:pathLst>
              </a:custGeom>
              <a:noFill/>
              <a:ln w="12700" cap="rnd" cmpd="sng">
                <a:solidFill>
                  <a:srgbClr val="404040"/>
                </a:solidFill>
                <a:prstDash val="solid"/>
                <a:round/>
                <a:headEnd type="none" w="med" len="med"/>
                <a:tailEnd type="none" w="med" len="med"/>
              </a:ln>
              <a:effectLst/>
            </p:spPr>
            <p:txBody>
              <a:bodyPr/>
              <a:lstStyle/>
              <a:p>
                <a:endParaRPr lang="en-GB"/>
              </a:p>
            </p:txBody>
          </p:sp>
        </p:grpSp>
      </p:grpSp>
      <p:sp>
        <p:nvSpPr>
          <p:cNvPr id="117806" name="Rectangle 46"/>
          <p:cNvSpPr>
            <a:spLocks noGrp="1" noChangeArrowheads="1"/>
          </p:cNvSpPr>
          <p:nvPr>
            <p:ph type="title"/>
          </p:nvPr>
        </p:nvSpPr>
        <p:spPr>
          <a:noFill/>
          <a:ln/>
        </p:spPr>
        <p:txBody>
          <a:bodyPr lIns="90488" tIns="44450" rIns="90488" bIns="44450"/>
          <a:lstStyle/>
          <a:p>
            <a:r>
              <a:rPr lang="en-GB"/>
              <a:t>example CATWOE</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90" name="Rectangle 6"/>
          <p:cNvSpPr>
            <a:spLocks noGrp="1" noChangeArrowheads="1"/>
          </p:cNvSpPr>
          <p:nvPr>
            <p:ph type="title"/>
          </p:nvPr>
        </p:nvSpPr>
        <p:spPr/>
        <p:txBody>
          <a:bodyPr/>
          <a:lstStyle/>
          <a:p>
            <a:r>
              <a:rPr lang="en-GB"/>
              <a:t>activity (conceptual) models</a:t>
            </a:r>
          </a:p>
        </p:txBody>
      </p:sp>
      <p:sp>
        <p:nvSpPr>
          <p:cNvPr id="118791" name="Rectangle 7"/>
          <p:cNvSpPr>
            <a:spLocks noGrp="1" noChangeArrowheads="1"/>
          </p:cNvSpPr>
          <p:nvPr>
            <p:ph type="body" idx="1"/>
          </p:nvPr>
        </p:nvSpPr>
        <p:spPr/>
        <p:txBody>
          <a:bodyPr/>
          <a:lstStyle/>
          <a:p>
            <a:r>
              <a:rPr lang="en-GB"/>
              <a:t>representation of the minimum set of activities necessary to ‘do’ the root definition</a:t>
            </a:r>
          </a:p>
          <a:p>
            <a:r>
              <a:rPr lang="en-GB"/>
              <a:t>activities modelled by verbs</a:t>
            </a:r>
          </a:p>
        </p:txBody>
      </p:sp>
      <p:pic>
        <p:nvPicPr>
          <p:cNvPr id="118788" name="Picture 4"/>
          <p:cNvPicPr>
            <a:picLocks noChangeArrowheads="1"/>
          </p:cNvPicPr>
          <p:nvPr/>
        </p:nvPicPr>
        <p:blipFill>
          <a:blip r:embed="rId2"/>
          <a:srcRect/>
          <a:stretch>
            <a:fillRect/>
          </a:stretch>
        </p:blipFill>
        <p:spPr bwMode="auto">
          <a:xfrm>
            <a:off x="6400800" y="2438400"/>
            <a:ext cx="2419350" cy="1406525"/>
          </a:xfrm>
          <a:prstGeom prst="rect">
            <a:avLst/>
          </a:prstGeom>
          <a:noFill/>
          <a:ln w="12700">
            <a:noFill/>
            <a:miter lim="800000"/>
            <a:headEnd/>
            <a:tailEnd/>
          </a:ln>
          <a:effectLst/>
        </p:spPr>
      </p:pic>
      <p:sp>
        <p:nvSpPr>
          <p:cNvPr id="118789" name="Freeform 5"/>
          <p:cNvSpPr>
            <a:spLocks/>
          </p:cNvSpPr>
          <p:nvPr/>
        </p:nvSpPr>
        <p:spPr bwMode="auto">
          <a:xfrm>
            <a:off x="7124700" y="3451225"/>
            <a:ext cx="1049338" cy="592138"/>
          </a:xfrm>
          <a:custGeom>
            <a:avLst/>
            <a:gdLst/>
            <a:ahLst/>
            <a:cxnLst>
              <a:cxn ang="0">
                <a:pos x="264" y="0"/>
              </a:cxn>
              <a:cxn ang="0">
                <a:pos x="216" y="24"/>
              </a:cxn>
              <a:cxn ang="0">
                <a:pos x="180" y="36"/>
              </a:cxn>
              <a:cxn ang="0">
                <a:pos x="144" y="72"/>
              </a:cxn>
              <a:cxn ang="0">
                <a:pos x="96" y="96"/>
              </a:cxn>
              <a:cxn ang="0">
                <a:pos x="48" y="132"/>
              </a:cxn>
              <a:cxn ang="0">
                <a:pos x="12" y="168"/>
              </a:cxn>
              <a:cxn ang="0">
                <a:pos x="0" y="204"/>
              </a:cxn>
              <a:cxn ang="0">
                <a:pos x="0" y="240"/>
              </a:cxn>
              <a:cxn ang="0">
                <a:pos x="0" y="276"/>
              </a:cxn>
              <a:cxn ang="0">
                <a:pos x="36" y="288"/>
              </a:cxn>
              <a:cxn ang="0">
                <a:pos x="72" y="288"/>
              </a:cxn>
              <a:cxn ang="0">
                <a:pos x="108" y="300"/>
              </a:cxn>
              <a:cxn ang="0">
                <a:pos x="168" y="312"/>
              </a:cxn>
              <a:cxn ang="0">
                <a:pos x="216" y="312"/>
              </a:cxn>
              <a:cxn ang="0">
                <a:pos x="264" y="324"/>
              </a:cxn>
              <a:cxn ang="0">
                <a:pos x="300" y="336"/>
              </a:cxn>
              <a:cxn ang="0">
                <a:pos x="336" y="336"/>
              </a:cxn>
              <a:cxn ang="0">
                <a:pos x="372" y="348"/>
              </a:cxn>
              <a:cxn ang="0">
                <a:pos x="408" y="360"/>
              </a:cxn>
              <a:cxn ang="0">
                <a:pos x="456" y="360"/>
              </a:cxn>
              <a:cxn ang="0">
                <a:pos x="504" y="360"/>
              </a:cxn>
              <a:cxn ang="0">
                <a:pos x="540" y="372"/>
              </a:cxn>
              <a:cxn ang="0">
                <a:pos x="588" y="372"/>
              </a:cxn>
              <a:cxn ang="0">
                <a:pos x="636" y="372"/>
              </a:cxn>
              <a:cxn ang="0">
                <a:pos x="648" y="336"/>
              </a:cxn>
              <a:cxn ang="0">
                <a:pos x="660" y="300"/>
              </a:cxn>
              <a:cxn ang="0">
                <a:pos x="660" y="264"/>
              </a:cxn>
              <a:cxn ang="0">
                <a:pos x="660" y="216"/>
              </a:cxn>
              <a:cxn ang="0">
                <a:pos x="660" y="180"/>
              </a:cxn>
              <a:cxn ang="0">
                <a:pos x="660" y="144"/>
              </a:cxn>
              <a:cxn ang="0">
                <a:pos x="660" y="108"/>
              </a:cxn>
              <a:cxn ang="0">
                <a:pos x="624" y="84"/>
              </a:cxn>
              <a:cxn ang="0">
                <a:pos x="588" y="60"/>
              </a:cxn>
              <a:cxn ang="0">
                <a:pos x="528" y="60"/>
              </a:cxn>
              <a:cxn ang="0">
                <a:pos x="492" y="60"/>
              </a:cxn>
              <a:cxn ang="0">
                <a:pos x="456" y="60"/>
              </a:cxn>
              <a:cxn ang="0">
                <a:pos x="420" y="60"/>
              </a:cxn>
              <a:cxn ang="0">
                <a:pos x="384" y="60"/>
              </a:cxn>
              <a:cxn ang="0">
                <a:pos x="348" y="48"/>
              </a:cxn>
              <a:cxn ang="0">
                <a:pos x="312" y="36"/>
              </a:cxn>
              <a:cxn ang="0">
                <a:pos x="288" y="0"/>
              </a:cxn>
              <a:cxn ang="0">
                <a:pos x="264" y="0"/>
              </a:cxn>
            </a:cxnLst>
            <a:rect l="0" t="0" r="r" b="b"/>
            <a:pathLst>
              <a:path w="661" h="373">
                <a:moveTo>
                  <a:pt x="264" y="0"/>
                </a:moveTo>
                <a:lnTo>
                  <a:pt x="216" y="24"/>
                </a:lnTo>
                <a:lnTo>
                  <a:pt x="180" y="36"/>
                </a:lnTo>
                <a:lnTo>
                  <a:pt x="144" y="72"/>
                </a:lnTo>
                <a:lnTo>
                  <a:pt x="96" y="96"/>
                </a:lnTo>
                <a:lnTo>
                  <a:pt x="48" y="132"/>
                </a:lnTo>
                <a:lnTo>
                  <a:pt x="12" y="168"/>
                </a:lnTo>
                <a:lnTo>
                  <a:pt x="0" y="204"/>
                </a:lnTo>
                <a:lnTo>
                  <a:pt x="0" y="240"/>
                </a:lnTo>
                <a:lnTo>
                  <a:pt x="0" y="276"/>
                </a:lnTo>
                <a:lnTo>
                  <a:pt x="36" y="288"/>
                </a:lnTo>
                <a:lnTo>
                  <a:pt x="72" y="288"/>
                </a:lnTo>
                <a:lnTo>
                  <a:pt x="108" y="300"/>
                </a:lnTo>
                <a:lnTo>
                  <a:pt x="168" y="312"/>
                </a:lnTo>
                <a:lnTo>
                  <a:pt x="216" y="312"/>
                </a:lnTo>
                <a:lnTo>
                  <a:pt x="264" y="324"/>
                </a:lnTo>
                <a:lnTo>
                  <a:pt x="300" y="336"/>
                </a:lnTo>
                <a:lnTo>
                  <a:pt x="336" y="336"/>
                </a:lnTo>
                <a:lnTo>
                  <a:pt x="372" y="348"/>
                </a:lnTo>
                <a:lnTo>
                  <a:pt x="408" y="360"/>
                </a:lnTo>
                <a:lnTo>
                  <a:pt x="456" y="360"/>
                </a:lnTo>
                <a:lnTo>
                  <a:pt x="504" y="360"/>
                </a:lnTo>
                <a:lnTo>
                  <a:pt x="540" y="372"/>
                </a:lnTo>
                <a:lnTo>
                  <a:pt x="588" y="372"/>
                </a:lnTo>
                <a:lnTo>
                  <a:pt x="636" y="372"/>
                </a:lnTo>
                <a:lnTo>
                  <a:pt x="648" y="336"/>
                </a:lnTo>
                <a:lnTo>
                  <a:pt x="660" y="300"/>
                </a:lnTo>
                <a:lnTo>
                  <a:pt x="660" y="264"/>
                </a:lnTo>
                <a:lnTo>
                  <a:pt x="660" y="216"/>
                </a:lnTo>
                <a:lnTo>
                  <a:pt x="660" y="180"/>
                </a:lnTo>
                <a:lnTo>
                  <a:pt x="660" y="144"/>
                </a:lnTo>
                <a:lnTo>
                  <a:pt x="660" y="108"/>
                </a:lnTo>
                <a:lnTo>
                  <a:pt x="624" y="84"/>
                </a:lnTo>
                <a:lnTo>
                  <a:pt x="588" y="60"/>
                </a:lnTo>
                <a:lnTo>
                  <a:pt x="528" y="60"/>
                </a:lnTo>
                <a:lnTo>
                  <a:pt x="492" y="60"/>
                </a:lnTo>
                <a:lnTo>
                  <a:pt x="456" y="60"/>
                </a:lnTo>
                <a:lnTo>
                  <a:pt x="420" y="60"/>
                </a:lnTo>
                <a:lnTo>
                  <a:pt x="384" y="60"/>
                </a:lnTo>
                <a:lnTo>
                  <a:pt x="348" y="48"/>
                </a:lnTo>
                <a:lnTo>
                  <a:pt x="312" y="36"/>
                </a:lnTo>
                <a:lnTo>
                  <a:pt x="288" y="0"/>
                </a:lnTo>
                <a:lnTo>
                  <a:pt x="264" y="0"/>
                </a:lnTo>
              </a:path>
            </a:pathLst>
          </a:custGeom>
          <a:noFill/>
          <a:ln w="50800" cap="rnd" cmpd="sng">
            <a:solidFill>
              <a:srgbClr val="FC0128"/>
            </a:solidFill>
            <a:prstDash val="solid"/>
            <a:round/>
            <a:headEnd type="none" w="med" len="med"/>
            <a:tailEnd type="none" w="med" len="med"/>
          </a:ln>
          <a:effectLst/>
        </p:spPr>
        <p:txBody>
          <a:bodyPr/>
          <a:lstStyle/>
          <a:p>
            <a:endParaRPr lang="en-GB"/>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Requirement Analysis</a:t>
            </a:r>
          </a:p>
        </p:txBody>
      </p:sp>
      <p:grpSp>
        <p:nvGrpSpPr>
          <p:cNvPr id="2" name="Group 3"/>
          <p:cNvGrpSpPr>
            <a:grpSpLocks/>
          </p:cNvGrpSpPr>
          <p:nvPr/>
        </p:nvGrpSpPr>
        <p:grpSpPr bwMode="auto">
          <a:xfrm>
            <a:off x="457200" y="2362200"/>
            <a:ext cx="7924800" cy="3962400"/>
            <a:chOff x="288" y="1440"/>
            <a:chExt cx="4992" cy="2688"/>
          </a:xfrm>
        </p:grpSpPr>
        <p:sp>
          <p:nvSpPr>
            <p:cNvPr id="88068" name="AutoShape 4"/>
            <p:cNvSpPr>
              <a:spLocks noChangeArrowheads="1"/>
            </p:cNvSpPr>
            <p:nvPr/>
          </p:nvSpPr>
          <p:spPr bwMode="auto">
            <a:xfrm>
              <a:off x="720" y="2160"/>
              <a:ext cx="1200" cy="432"/>
            </a:xfrm>
            <a:prstGeom prst="flowChartTerminator">
              <a:avLst/>
            </a:prstGeom>
            <a:solidFill>
              <a:srgbClr val="33CCFF"/>
            </a:solidFill>
            <a:ln w="9525">
              <a:solidFill>
                <a:schemeClr val="tx1"/>
              </a:solidFill>
              <a:miter lim="800000"/>
              <a:headEnd/>
              <a:tailEnd/>
            </a:ln>
            <a:effectLst/>
          </p:spPr>
          <p:txBody>
            <a:bodyPr wrap="none" anchor="ctr"/>
            <a:lstStyle/>
            <a:p>
              <a:pPr algn="ctr"/>
              <a:r>
                <a:rPr lang="en-US">
                  <a:latin typeface="Times New Roman" pitchFamily="18" charset="0"/>
                </a:rPr>
                <a:t>Domain</a:t>
              </a:r>
            </a:p>
            <a:p>
              <a:pPr algn="ctr"/>
              <a:r>
                <a:rPr lang="en-US">
                  <a:latin typeface="Times New Roman" pitchFamily="18" charset="0"/>
                </a:rPr>
                <a:t>Understanding</a:t>
              </a:r>
            </a:p>
          </p:txBody>
        </p:sp>
        <p:sp>
          <p:nvSpPr>
            <p:cNvPr id="88069" name="AutoShape 5"/>
            <p:cNvSpPr>
              <a:spLocks noChangeArrowheads="1"/>
            </p:cNvSpPr>
            <p:nvPr/>
          </p:nvSpPr>
          <p:spPr bwMode="auto">
            <a:xfrm>
              <a:off x="720" y="2976"/>
              <a:ext cx="1200" cy="432"/>
            </a:xfrm>
            <a:prstGeom prst="flowChartTerminator">
              <a:avLst/>
            </a:prstGeom>
            <a:solidFill>
              <a:srgbClr val="33CCFF"/>
            </a:solidFill>
            <a:ln w="9525">
              <a:solidFill>
                <a:schemeClr val="tx1"/>
              </a:solidFill>
              <a:miter lim="800000"/>
              <a:headEnd/>
              <a:tailEnd/>
            </a:ln>
            <a:effectLst/>
          </p:spPr>
          <p:txBody>
            <a:bodyPr wrap="none" anchor="ctr"/>
            <a:lstStyle/>
            <a:p>
              <a:pPr algn="ctr"/>
              <a:r>
                <a:rPr lang="en-US">
                  <a:latin typeface="Times New Roman" pitchFamily="18" charset="0"/>
                </a:rPr>
                <a:t>Requirements</a:t>
              </a:r>
            </a:p>
            <a:p>
              <a:pPr algn="ctr"/>
              <a:r>
                <a:rPr lang="en-US">
                  <a:latin typeface="Times New Roman" pitchFamily="18" charset="0"/>
                </a:rPr>
                <a:t>Collection</a:t>
              </a:r>
            </a:p>
          </p:txBody>
        </p:sp>
        <p:sp>
          <p:nvSpPr>
            <p:cNvPr id="88070" name="AutoShape 6"/>
            <p:cNvSpPr>
              <a:spLocks noChangeArrowheads="1"/>
            </p:cNvSpPr>
            <p:nvPr/>
          </p:nvSpPr>
          <p:spPr bwMode="auto">
            <a:xfrm>
              <a:off x="2736" y="2160"/>
              <a:ext cx="1200" cy="432"/>
            </a:xfrm>
            <a:prstGeom prst="flowChartTerminator">
              <a:avLst/>
            </a:prstGeom>
            <a:solidFill>
              <a:srgbClr val="33CCFF"/>
            </a:solidFill>
            <a:ln w="9525">
              <a:solidFill>
                <a:schemeClr val="tx1"/>
              </a:solidFill>
              <a:miter lim="800000"/>
              <a:headEnd/>
              <a:tailEnd/>
            </a:ln>
            <a:effectLst/>
          </p:spPr>
          <p:txBody>
            <a:bodyPr wrap="none" anchor="ctr"/>
            <a:lstStyle/>
            <a:p>
              <a:pPr algn="ctr"/>
              <a:r>
                <a:rPr lang="en-US" dirty="0">
                  <a:latin typeface="Times New Roman" pitchFamily="18" charset="0"/>
                </a:rPr>
                <a:t>Prioritization</a:t>
              </a:r>
            </a:p>
          </p:txBody>
        </p:sp>
        <p:sp>
          <p:nvSpPr>
            <p:cNvPr id="88071" name="AutoShape 7"/>
            <p:cNvSpPr>
              <a:spLocks noChangeArrowheads="1"/>
            </p:cNvSpPr>
            <p:nvPr/>
          </p:nvSpPr>
          <p:spPr bwMode="auto">
            <a:xfrm>
              <a:off x="2736" y="2976"/>
              <a:ext cx="1200" cy="432"/>
            </a:xfrm>
            <a:prstGeom prst="flowChartTerminator">
              <a:avLst/>
            </a:prstGeom>
            <a:solidFill>
              <a:srgbClr val="33CCFF"/>
            </a:solidFill>
            <a:ln w="9525">
              <a:solidFill>
                <a:schemeClr val="tx1"/>
              </a:solidFill>
              <a:miter lim="800000"/>
              <a:headEnd/>
              <a:tailEnd/>
            </a:ln>
            <a:effectLst/>
          </p:spPr>
          <p:txBody>
            <a:bodyPr wrap="none" anchor="ctr"/>
            <a:lstStyle/>
            <a:p>
              <a:pPr algn="ctr"/>
              <a:r>
                <a:rPr lang="en-US">
                  <a:latin typeface="Times New Roman" pitchFamily="18" charset="0"/>
                </a:rPr>
                <a:t>Conflict</a:t>
              </a:r>
            </a:p>
            <a:p>
              <a:pPr algn="ctr"/>
              <a:r>
                <a:rPr lang="en-US">
                  <a:latin typeface="Times New Roman" pitchFamily="18" charset="0"/>
                </a:rPr>
                <a:t>Resolution</a:t>
              </a:r>
            </a:p>
          </p:txBody>
        </p:sp>
        <p:sp>
          <p:nvSpPr>
            <p:cNvPr id="88072" name="AutoShape 8"/>
            <p:cNvSpPr>
              <a:spLocks noChangeArrowheads="1"/>
            </p:cNvSpPr>
            <p:nvPr/>
          </p:nvSpPr>
          <p:spPr bwMode="auto">
            <a:xfrm>
              <a:off x="1776" y="1488"/>
              <a:ext cx="1200" cy="432"/>
            </a:xfrm>
            <a:prstGeom prst="flowChartTerminator">
              <a:avLst/>
            </a:prstGeom>
            <a:solidFill>
              <a:srgbClr val="33CCFF"/>
            </a:solidFill>
            <a:ln w="9525">
              <a:solidFill>
                <a:schemeClr val="tx1"/>
              </a:solidFill>
              <a:miter lim="800000"/>
              <a:headEnd/>
              <a:tailEnd/>
            </a:ln>
            <a:effectLst/>
          </p:spPr>
          <p:txBody>
            <a:bodyPr wrap="none" anchor="ctr"/>
            <a:lstStyle/>
            <a:p>
              <a:pPr algn="ctr"/>
              <a:r>
                <a:rPr lang="en-US" dirty="0">
                  <a:latin typeface="Times New Roman" pitchFamily="18" charset="0"/>
                </a:rPr>
                <a:t>Requirements</a:t>
              </a:r>
            </a:p>
            <a:p>
              <a:pPr algn="ctr"/>
              <a:r>
                <a:rPr lang="en-US" dirty="0">
                  <a:latin typeface="Times New Roman" pitchFamily="18" charset="0"/>
                </a:rPr>
                <a:t>Checking</a:t>
              </a:r>
            </a:p>
          </p:txBody>
        </p:sp>
        <p:sp>
          <p:nvSpPr>
            <p:cNvPr id="88073" name="AutoShape 9"/>
            <p:cNvSpPr>
              <a:spLocks noChangeArrowheads="1"/>
            </p:cNvSpPr>
            <p:nvPr/>
          </p:nvSpPr>
          <p:spPr bwMode="auto">
            <a:xfrm>
              <a:off x="1728" y="3600"/>
              <a:ext cx="1200" cy="432"/>
            </a:xfrm>
            <a:prstGeom prst="flowChartTerminator">
              <a:avLst/>
            </a:prstGeom>
            <a:solidFill>
              <a:srgbClr val="33CCFF"/>
            </a:solidFill>
            <a:ln w="9525">
              <a:solidFill>
                <a:schemeClr val="tx1"/>
              </a:solidFill>
              <a:miter lim="800000"/>
              <a:headEnd/>
              <a:tailEnd/>
            </a:ln>
            <a:effectLst/>
          </p:spPr>
          <p:txBody>
            <a:bodyPr wrap="none" anchor="ctr"/>
            <a:lstStyle/>
            <a:p>
              <a:pPr algn="ctr"/>
              <a:r>
                <a:rPr lang="en-US">
                  <a:latin typeface="Times New Roman" pitchFamily="18" charset="0"/>
                </a:rPr>
                <a:t>Classification</a:t>
              </a:r>
            </a:p>
          </p:txBody>
        </p:sp>
        <p:sp>
          <p:nvSpPr>
            <p:cNvPr id="88074" name="AutoShape 10"/>
            <p:cNvSpPr>
              <a:spLocks noChangeArrowheads="1"/>
            </p:cNvSpPr>
            <p:nvPr/>
          </p:nvSpPr>
          <p:spPr bwMode="auto">
            <a:xfrm>
              <a:off x="4080" y="1440"/>
              <a:ext cx="1200" cy="432"/>
            </a:xfrm>
            <a:prstGeom prst="flowChartTerminator">
              <a:avLst/>
            </a:prstGeom>
            <a:solidFill>
              <a:srgbClr val="FBCDA3"/>
            </a:solidFill>
            <a:ln w="9525">
              <a:solidFill>
                <a:schemeClr val="tx1"/>
              </a:solidFill>
              <a:miter lim="800000"/>
              <a:headEnd/>
              <a:tailEnd/>
            </a:ln>
            <a:effectLst/>
          </p:spPr>
          <p:txBody>
            <a:bodyPr wrap="none" anchor="ctr"/>
            <a:lstStyle/>
            <a:p>
              <a:pPr algn="ctr"/>
              <a:r>
                <a:rPr lang="en-US">
                  <a:latin typeface="Times New Roman" pitchFamily="18" charset="0"/>
                </a:rPr>
                <a:t>Requirement</a:t>
              </a:r>
            </a:p>
            <a:p>
              <a:pPr algn="ctr"/>
              <a:r>
                <a:rPr lang="en-US">
                  <a:latin typeface="Times New Roman" pitchFamily="18" charset="0"/>
                </a:rPr>
                <a:t>Specification</a:t>
              </a:r>
            </a:p>
          </p:txBody>
        </p:sp>
        <p:sp>
          <p:nvSpPr>
            <p:cNvPr id="88075" name="Rectangle 11"/>
            <p:cNvSpPr>
              <a:spLocks noChangeArrowheads="1"/>
            </p:cNvSpPr>
            <p:nvPr/>
          </p:nvSpPr>
          <p:spPr bwMode="auto">
            <a:xfrm>
              <a:off x="4128" y="3600"/>
              <a:ext cx="1104" cy="528"/>
            </a:xfrm>
            <a:prstGeom prst="rect">
              <a:avLst/>
            </a:prstGeom>
            <a:solidFill>
              <a:srgbClr val="33CCFF"/>
            </a:solidFill>
            <a:ln w="9525">
              <a:solidFill>
                <a:schemeClr val="tx1"/>
              </a:solidFill>
              <a:miter lim="800000"/>
              <a:headEnd/>
              <a:tailEnd/>
            </a:ln>
            <a:effectLst/>
          </p:spPr>
          <p:txBody>
            <a:bodyPr wrap="none" anchor="ctr"/>
            <a:lstStyle/>
            <a:p>
              <a:pPr algn="ctr"/>
              <a:r>
                <a:rPr lang="en-US">
                  <a:latin typeface="Times New Roman" pitchFamily="18" charset="0"/>
                </a:rPr>
                <a:t>Requirements</a:t>
              </a:r>
            </a:p>
            <a:p>
              <a:pPr algn="ctr"/>
              <a:r>
                <a:rPr lang="en-US">
                  <a:latin typeface="Times New Roman" pitchFamily="18" charset="0"/>
                </a:rPr>
                <a:t>Document</a:t>
              </a:r>
            </a:p>
          </p:txBody>
        </p:sp>
        <p:cxnSp>
          <p:nvCxnSpPr>
            <p:cNvPr id="88076" name="AutoShape 12"/>
            <p:cNvCxnSpPr>
              <a:cxnSpLocks noChangeShapeType="1"/>
              <a:stCxn id="88068" idx="2"/>
              <a:endCxn id="88069" idx="0"/>
            </p:cNvCxnSpPr>
            <p:nvPr/>
          </p:nvCxnSpPr>
          <p:spPr bwMode="auto">
            <a:xfrm>
              <a:off x="1320" y="2592"/>
              <a:ext cx="0" cy="384"/>
            </a:xfrm>
            <a:prstGeom prst="straightConnector1">
              <a:avLst/>
            </a:prstGeom>
            <a:noFill/>
            <a:ln w="9525">
              <a:solidFill>
                <a:schemeClr val="tx1"/>
              </a:solidFill>
              <a:round/>
              <a:headEnd type="triangle" w="med" len="med"/>
              <a:tailEnd type="triangle" w="med" len="med"/>
            </a:ln>
            <a:effectLst/>
          </p:spPr>
        </p:cxnSp>
        <p:cxnSp>
          <p:nvCxnSpPr>
            <p:cNvPr id="88077" name="AutoShape 13"/>
            <p:cNvCxnSpPr>
              <a:cxnSpLocks noChangeShapeType="1"/>
              <a:stCxn id="88070" idx="2"/>
              <a:endCxn id="88071" idx="0"/>
            </p:cNvCxnSpPr>
            <p:nvPr/>
          </p:nvCxnSpPr>
          <p:spPr bwMode="auto">
            <a:xfrm>
              <a:off x="3336" y="2592"/>
              <a:ext cx="0" cy="384"/>
            </a:xfrm>
            <a:prstGeom prst="straightConnector1">
              <a:avLst/>
            </a:prstGeom>
            <a:noFill/>
            <a:ln w="9525">
              <a:solidFill>
                <a:schemeClr val="tx1"/>
              </a:solidFill>
              <a:round/>
              <a:headEnd type="triangle" w="med" len="med"/>
              <a:tailEnd type="triangle" w="med" len="med"/>
            </a:ln>
            <a:effectLst/>
          </p:spPr>
        </p:cxnSp>
        <p:sp>
          <p:nvSpPr>
            <p:cNvPr id="88078" name="Line 14"/>
            <p:cNvSpPr>
              <a:spLocks noChangeShapeType="1"/>
            </p:cNvSpPr>
            <p:nvPr/>
          </p:nvSpPr>
          <p:spPr bwMode="auto">
            <a:xfrm flipV="1">
              <a:off x="1872" y="1920"/>
              <a:ext cx="240" cy="288"/>
            </a:xfrm>
            <a:prstGeom prst="line">
              <a:avLst/>
            </a:prstGeom>
            <a:noFill/>
            <a:ln w="9525">
              <a:solidFill>
                <a:schemeClr val="tx1"/>
              </a:solidFill>
              <a:round/>
              <a:headEnd type="triangle" w="med" len="med"/>
              <a:tailEnd type="triangle" w="med" len="med"/>
            </a:ln>
            <a:effectLst/>
          </p:spPr>
          <p:txBody>
            <a:bodyPr/>
            <a:lstStyle/>
            <a:p>
              <a:endParaRPr lang="en-GB"/>
            </a:p>
          </p:txBody>
        </p:sp>
        <p:sp>
          <p:nvSpPr>
            <p:cNvPr id="88079" name="Line 15"/>
            <p:cNvSpPr>
              <a:spLocks noChangeShapeType="1"/>
            </p:cNvSpPr>
            <p:nvPr/>
          </p:nvSpPr>
          <p:spPr bwMode="auto">
            <a:xfrm>
              <a:off x="2592" y="1920"/>
              <a:ext cx="192" cy="288"/>
            </a:xfrm>
            <a:prstGeom prst="line">
              <a:avLst/>
            </a:prstGeom>
            <a:noFill/>
            <a:ln w="9525">
              <a:solidFill>
                <a:schemeClr val="tx1"/>
              </a:solidFill>
              <a:round/>
              <a:headEnd/>
              <a:tailEnd type="triangle" w="med" len="med"/>
            </a:ln>
            <a:effectLst/>
          </p:spPr>
          <p:txBody>
            <a:bodyPr/>
            <a:lstStyle/>
            <a:p>
              <a:endParaRPr lang="en-GB"/>
            </a:p>
          </p:txBody>
        </p:sp>
        <p:sp>
          <p:nvSpPr>
            <p:cNvPr id="88080" name="Line 16"/>
            <p:cNvSpPr>
              <a:spLocks noChangeShapeType="1"/>
            </p:cNvSpPr>
            <p:nvPr/>
          </p:nvSpPr>
          <p:spPr bwMode="auto">
            <a:xfrm flipH="1" flipV="1">
              <a:off x="1776" y="3408"/>
              <a:ext cx="240" cy="192"/>
            </a:xfrm>
            <a:prstGeom prst="line">
              <a:avLst/>
            </a:prstGeom>
            <a:noFill/>
            <a:ln w="9525">
              <a:solidFill>
                <a:schemeClr val="tx1"/>
              </a:solidFill>
              <a:round/>
              <a:headEnd/>
              <a:tailEnd type="triangle" w="med" len="med"/>
            </a:ln>
            <a:effectLst/>
          </p:spPr>
          <p:txBody>
            <a:bodyPr/>
            <a:lstStyle/>
            <a:p>
              <a:endParaRPr lang="en-GB"/>
            </a:p>
          </p:txBody>
        </p:sp>
        <p:sp>
          <p:nvSpPr>
            <p:cNvPr id="88081" name="Line 17"/>
            <p:cNvSpPr>
              <a:spLocks noChangeShapeType="1"/>
            </p:cNvSpPr>
            <p:nvPr/>
          </p:nvSpPr>
          <p:spPr bwMode="auto">
            <a:xfrm flipH="1">
              <a:off x="2640" y="3360"/>
              <a:ext cx="192" cy="240"/>
            </a:xfrm>
            <a:prstGeom prst="line">
              <a:avLst/>
            </a:prstGeom>
            <a:noFill/>
            <a:ln w="9525">
              <a:solidFill>
                <a:schemeClr val="tx1"/>
              </a:solidFill>
              <a:round/>
              <a:headEnd type="triangle" w="med" len="med"/>
              <a:tailEnd type="triangle" w="med" len="med"/>
            </a:ln>
            <a:effectLst/>
          </p:spPr>
          <p:txBody>
            <a:bodyPr/>
            <a:lstStyle/>
            <a:p>
              <a:endParaRPr lang="en-GB"/>
            </a:p>
          </p:txBody>
        </p:sp>
        <p:cxnSp>
          <p:nvCxnSpPr>
            <p:cNvPr id="88082" name="AutoShape 18"/>
            <p:cNvCxnSpPr>
              <a:cxnSpLocks noChangeShapeType="1"/>
              <a:stCxn id="88070" idx="0"/>
              <a:endCxn id="88072" idx="3"/>
            </p:cNvCxnSpPr>
            <p:nvPr/>
          </p:nvCxnSpPr>
          <p:spPr bwMode="auto">
            <a:xfrm rot="5400000" flipH="1">
              <a:off x="2928" y="1752"/>
              <a:ext cx="456" cy="360"/>
            </a:xfrm>
            <a:prstGeom prst="bentConnector2">
              <a:avLst/>
            </a:prstGeom>
            <a:noFill/>
            <a:ln w="9525">
              <a:solidFill>
                <a:schemeClr val="tx1"/>
              </a:solidFill>
              <a:miter lim="800000"/>
              <a:headEnd/>
              <a:tailEnd/>
            </a:ln>
            <a:effectLst/>
          </p:spPr>
        </p:cxnSp>
        <p:cxnSp>
          <p:nvCxnSpPr>
            <p:cNvPr id="88083" name="AutoShape 19"/>
            <p:cNvCxnSpPr>
              <a:cxnSpLocks noChangeShapeType="1"/>
              <a:stCxn id="88072" idx="1"/>
              <a:endCxn id="88068" idx="0"/>
            </p:cNvCxnSpPr>
            <p:nvPr/>
          </p:nvCxnSpPr>
          <p:spPr bwMode="auto">
            <a:xfrm rot="10800000" flipV="1">
              <a:off x="1320" y="1704"/>
              <a:ext cx="456" cy="456"/>
            </a:xfrm>
            <a:prstGeom prst="bentConnector2">
              <a:avLst/>
            </a:prstGeom>
            <a:noFill/>
            <a:ln w="9525">
              <a:solidFill>
                <a:schemeClr val="tx1"/>
              </a:solidFill>
              <a:miter lim="800000"/>
              <a:headEnd/>
              <a:tailEnd type="triangle" w="med" len="med"/>
            </a:ln>
            <a:effectLst/>
          </p:spPr>
        </p:cxnSp>
        <p:cxnSp>
          <p:nvCxnSpPr>
            <p:cNvPr id="88084" name="AutoShape 20"/>
            <p:cNvCxnSpPr>
              <a:cxnSpLocks noChangeShapeType="1"/>
              <a:stCxn id="88069" idx="2"/>
              <a:endCxn id="88073" idx="1"/>
            </p:cNvCxnSpPr>
            <p:nvPr/>
          </p:nvCxnSpPr>
          <p:spPr bwMode="auto">
            <a:xfrm rot="16200000" flipH="1">
              <a:off x="1320" y="3408"/>
              <a:ext cx="408" cy="408"/>
            </a:xfrm>
            <a:prstGeom prst="bentConnector2">
              <a:avLst/>
            </a:prstGeom>
            <a:noFill/>
            <a:ln w="9525">
              <a:solidFill>
                <a:schemeClr val="tx1"/>
              </a:solidFill>
              <a:miter lim="800000"/>
              <a:headEnd/>
              <a:tailEnd/>
            </a:ln>
            <a:effectLst/>
          </p:spPr>
        </p:cxnSp>
        <p:cxnSp>
          <p:nvCxnSpPr>
            <p:cNvPr id="88085" name="AutoShape 21"/>
            <p:cNvCxnSpPr>
              <a:cxnSpLocks noChangeShapeType="1"/>
              <a:stCxn id="88073" idx="3"/>
              <a:endCxn id="88071" idx="2"/>
            </p:cNvCxnSpPr>
            <p:nvPr/>
          </p:nvCxnSpPr>
          <p:spPr bwMode="auto">
            <a:xfrm flipV="1">
              <a:off x="2928" y="3408"/>
              <a:ext cx="408" cy="408"/>
            </a:xfrm>
            <a:prstGeom prst="bentConnector2">
              <a:avLst/>
            </a:prstGeom>
            <a:noFill/>
            <a:ln w="9525">
              <a:solidFill>
                <a:schemeClr val="tx1"/>
              </a:solidFill>
              <a:miter lim="800000"/>
              <a:headEnd/>
              <a:tailEnd type="triangle" w="med" len="med"/>
            </a:ln>
            <a:effectLst/>
          </p:spPr>
        </p:cxnSp>
        <p:cxnSp>
          <p:nvCxnSpPr>
            <p:cNvPr id="88086" name="AutoShape 22"/>
            <p:cNvCxnSpPr>
              <a:cxnSpLocks noChangeShapeType="1"/>
              <a:stCxn id="88074" idx="0"/>
            </p:cNvCxnSpPr>
            <p:nvPr/>
          </p:nvCxnSpPr>
          <p:spPr bwMode="auto">
            <a:xfrm rot="16200000" flipH="1" flipV="1">
              <a:off x="2479" y="-56"/>
              <a:ext cx="706" cy="3697"/>
            </a:xfrm>
            <a:prstGeom prst="bentConnector4">
              <a:avLst>
                <a:gd name="adj1" fmla="val -20398"/>
                <a:gd name="adj2" fmla="val 99648"/>
              </a:avLst>
            </a:prstGeom>
            <a:noFill/>
            <a:ln w="9525">
              <a:solidFill>
                <a:schemeClr val="tx1"/>
              </a:solidFill>
              <a:miter lim="800000"/>
              <a:headEnd/>
              <a:tailEnd type="triangle" w="med" len="med"/>
            </a:ln>
            <a:effectLst/>
          </p:spPr>
        </p:cxnSp>
        <p:cxnSp>
          <p:nvCxnSpPr>
            <p:cNvPr id="88087" name="AutoShape 23"/>
            <p:cNvCxnSpPr>
              <a:cxnSpLocks noChangeShapeType="1"/>
              <a:stCxn id="88074" idx="2"/>
              <a:endCxn id="88075" idx="0"/>
            </p:cNvCxnSpPr>
            <p:nvPr/>
          </p:nvCxnSpPr>
          <p:spPr bwMode="auto">
            <a:xfrm>
              <a:off x="4680" y="1872"/>
              <a:ext cx="0" cy="1728"/>
            </a:xfrm>
            <a:prstGeom prst="straightConnector1">
              <a:avLst/>
            </a:prstGeom>
            <a:noFill/>
            <a:ln w="9525">
              <a:solidFill>
                <a:schemeClr val="tx1"/>
              </a:solidFill>
              <a:round/>
              <a:headEnd/>
              <a:tailEnd type="triangle" w="med" len="med"/>
            </a:ln>
            <a:effectLst/>
          </p:spPr>
        </p:cxnSp>
        <p:cxnSp>
          <p:nvCxnSpPr>
            <p:cNvPr id="88088" name="AutoShape 24"/>
            <p:cNvCxnSpPr>
              <a:cxnSpLocks noChangeShapeType="1"/>
              <a:endCxn id="88068" idx="1"/>
            </p:cNvCxnSpPr>
            <p:nvPr/>
          </p:nvCxnSpPr>
          <p:spPr bwMode="auto">
            <a:xfrm>
              <a:off x="288" y="2376"/>
              <a:ext cx="432" cy="0"/>
            </a:xfrm>
            <a:prstGeom prst="straightConnector1">
              <a:avLst/>
            </a:prstGeom>
            <a:noFill/>
            <a:ln w="9525">
              <a:solidFill>
                <a:schemeClr val="tx1"/>
              </a:solidFill>
              <a:round/>
              <a:headEnd/>
              <a:tailEnd type="triangle" w="med" len="med"/>
            </a:ln>
            <a:effectLst/>
          </p:spPr>
        </p:cxnSp>
        <p:sp>
          <p:nvSpPr>
            <p:cNvPr id="88089" name="Line 25"/>
            <p:cNvSpPr>
              <a:spLocks noChangeShapeType="1"/>
            </p:cNvSpPr>
            <p:nvPr/>
          </p:nvSpPr>
          <p:spPr bwMode="auto">
            <a:xfrm flipV="1">
              <a:off x="2928" y="1581"/>
              <a:ext cx="1160" cy="3"/>
            </a:xfrm>
            <a:prstGeom prst="line">
              <a:avLst/>
            </a:prstGeom>
            <a:noFill/>
            <a:ln w="9525">
              <a:solidFill>
                <a:schemeClr val="tx1"/>
              </a:solidFill>
              <a:round/>
              <a:headEnd/>
              <a:tailEnd type="triangle" w="med" len="med"/>
            </a:ln>
            <a:effec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noFill/>
          <a:ln/>
        </p:spPr>
        <p:txBody>
          <a:bodyPr lIns="90488" tIns="44450" rIns="90488" bIns="44450"/>
          <a:lstStyle/>
          <a:p>
            <a:r>
              <a:rPr lang="en-GB"/>
              <a:t>activity models - symbols</a:t>
            </a:r>
          </a:p>
        </p:txBody>
      </p:sp>
      <p:sp>
        <p:nvSpPr>
          <p:cNvPr id="119813" name="Rectangle 5"/>
          <p:cNvSpPr>
            <a:spLocks noChangeArrowheads="1"/>
          </p:cNvSpPr>
          <p:nvPr/>
        </p:nvSpPr>
        <p:spPr bwMode="auto">
          <a:xfrm>
            <a:off x="1600200" y="1219200"/>
            <a:ext cx="1906588" cy="819150"/>
          </a:xfrm>
          <a:prstGeom prst="rect">
            <a:avLst/>
          </a:prstGeom>
          <a:noFill/>
          <a:ln w="12700">
            <a:noFill/>
            <a:miter lim="800000"/>
            <a:headEnd/>
            <a:tailEnd/>
          </a:ln>
          <a:effectLst/>
        </p:spPr>
        <p:txBody>
          <a:bodyPr wrap="none" lIns="90488" tIns="44450" rIns="90488" bIns="44450">
            <a:spAutoFit/>
          </a:bodyPr>
          <a:lstStyle/>
          <a:p>
            <a:pPr algn="ctr" eaLnBrk="0" hangingPunct="0"/>
            <a:r>
              <a:rPr lang="en-GB" sz="2400">
                <a:latin typeface="Book Antiqua" pitchFamily="18" charset="0"/>
              </a:rPr>
              <a:t>verb + noun </a:t>
            </a:r>
          </a:p>
          <a:p>
            <a:pPr algn="ctr" eaLnBrk="0" hangingPunct="0"/>
            <a:r>
              <a:rPr lang="en-GB" sz="2400">
                <a:latin typeface="Book Antiqua" pitchFamily="18" charset="0"/>
              </a:rPr>
              <a:t>phrase</a:t>
            </a:r>
          </a:p>
        </p:txBody>
      </p:sp>
      <p:sp>
        <p:nvSpPr>
          <p:cNvPr id="119814" name="Freeform 6"/>
          <p:cNvSpPr>
            <a:spLocks/>
          </p:cNvSpPr>
          <p:nvPr/>
        </p:nvSpPr>
        <p:spPr bwMode="auto">
          <a:xfrm>
            <a:off x="1538288" y="1081088"/>
            <a:ext cx="2001837" cy="1087437"/>
          </a:xfrm>
          <a:custGeom>
            <a:avLst/>
            <a:gdLst/>
            <a:ahLst/>
            <a:cxnLst>
              <a:cxn ang="0">
                <a:pos x="252" y="0"/>
              </a:cxn>
              <a:cxn ang="0">
                <a:pos x="180" y="12"/>
              </a:cxn>
              <a:cxn ang="0">
                <a:pos x="108" y="60"/>
              </a:cxn>
              <a:cxn ang="0">
                <a:pos x="36" y="108"/>
              </a:cxn>
              <a:cxn ang="0">
                <a:pos x="12" y="180"/>
              </a:cxn>
              <a:cxn ang="0">
                <a:pos x="0" y="252"/>
              </a:cxn>
              <a:cxn ang="0">
                <a:pos x="12" y="324"/>
              </a:cxn>
              <a:cxn ang="0">
                <a:pos x="96" y="384"/>
              </a:cxn>
              <a:cxn ang="0">
                <a:pos x="168" y="468"/>
              </a:cxn>
              <a:cxn ang="0">
                <a:pos x="204" y="540"/>
              </a:cxn>
              <a:cxn ang="0">
                <a:pos x="240" y="612"/>
              </a:cxn>
              <a:cxn ang="0">
                <a:pos x="312" y="648"/>
              </a:cxn>
              <a:cxn ang="0">
                <a:pos x="384" y="660"/>
              </a:cxn>
              <a:cxn ang="0">
                <a:pos x="468" y="672"/>
              </a:cxn>
              <a:cxn ang="0">
                <a:pos x="552" y="672"/>
              </a:cxn>
              <a:cxn ang="0">
                <a:pos x="624" y="672"/>
              </a:cxn>
              <a:cxn ang="0">
                <a:pos x="720" y="684"/>
              </a:cxn>
              <a:cxn ang="0">
                <a:pos x="816" y="684"/>
              </a:cxn>
              <a:cxn ang="0">
                <a:pos x="888" y="684"/>
              </a:cxn>
              <a:cxn ang="0">
                <a:pos x="972" y="684"/>
              </a:cxn>
              <a:cxn ang="0">
                <a:pos x="1056" y="660"/>
              </a:cxn>
              <a:cxn ang="0">
                <a:pos x="1080" y="588"/>
              </a:cxn>
              <a:cxn ang="0">
                <a:pos x="1092" y="516"/>
              </a:cxn>
              <a:cxn ang="0">
                <a:pos x="1164" y="456"/>
              </a:cxn>
              <a:cxn ang="0">
                <a:pos x="1224" y="396"/>
              </a:cxn>
              <a:cxn ang="0">
                <a:pos x="1248" y="300"/>
              </a:cxn>
              <a:cxn ang="0">
                <a:pos x="1260" y="216"/>
              </a:cxn>
              <a:cxn ang="0">
                <a:pos x="1260" y="144"/>
              </a:cxn>
              <a:cxn ang="0">
                <a:pos x="1200" y="84"/>
              </a:cxn>
              <a:cxn ang="0">
                <a:pos x="1104" y="60"/>
              </a:cxn>
              <a:cxn ang="0">
                <a:pos x="1020" y="48"/>
              </a:cxn>
              <a:cxn ang="0">
                <a:pos x="936" y="36"/>
              </a:cxn>
              <a:cxn ang="0">
                <a:pos x="864" y="36"/>
              </a:cxn>
              <a:cxn ang="0">
                <a:pos x="756" y="24"/>
              </a:cxn>
              <a:cxn ang="0">
                <a:pos x="672" y="24"/>
              </a:cxn>
              <a:cxn ang="0">
                <a:pos x="600" y="24"/>
              </a:cxn>
              <a:cxn ang="0">
                <a:pos x="528" y="24"/>
              </a:cxn>
              <a:cxn ang="0">
                <a:pos x="432" y="24"/>
              </a:cxn>
              <a:cxn ang="0">
                <a:pos x="360" y="12"/>
              </a:cxn>
              <a:cxn ang="0">
                <a:pos x="288" y="0"/>
              </a:cxn>
            </a:cxnLst>
            <a:rect l="0" t="0" r="r" b="b"/>
            <a:pathLst>
              <a:path w="1261" h="685">
                <a:moveTo>
                  <a:pt x="288" y="0"/>
                </a:moveTo>
                <a:lnTo>
                  <a:pt x="252" y="0"/>
                </a:lnTo>
                <a:lnTo>
                  <a:pt x="216" y="12"/>
                </a:lnTo>
                <a:lnTo>
                  <a:pt x="180" y="12"/>
                </a:lnTo>
                <a:lnTo>
                  <a:pt x="144" y="36"/>
                </a:lnTo>
                <a:lnTo>
                  <a:pt x="108" y="60"/>
                </a:lnTo>
                <a:lnTo>
                  <a:pt x="72" y="84"/>
                </a:lnTo>
                <a:lnTo>
                  <a:pt x="36" y="108"/>
                </a:lnTo>
                <a:lnTo>
                  <a:pt x="24" y="144"/>
                </a:lnTo>
                <a:lnTo>
                  <a:pt x="12" y="180"/>
                </a:lnTo>
                <a:lnTo>
                  <a:pt x="0" y="216"/>
                </a:lnTo>
                <a:lnTo>
                  <a:pt x="0" y="252"/>
                </a:lnTo>
                <a:lnTo>
                  <a:pt x="0" y="288"/>
                </a:lnTo>
                <a:lnTo>
                  <a:pt x="12" y="324"/>
                </a:lnTo>
                <a:lnTo>
                  <a:pt x="60" y="360"/>
                </a:lnTo>
                <a:lnTo>
                  <a:pt x="96" y="384"/>
                </a:lnTo>
                <a:lnTo>
                  <a:pt x="144" y="432"/>
                </a:lnTo>
                <a:lnTo>
                  <a:pt x="168" y="468"/>
                </a:lnTo>
                <a:lnTo>
                  <a:pt x="180" y="504"/>
                </a:lnTo>
                <a:lnTo>
                  <a:pt x="204" y="540"/>
                </a:lnTo>
                <a:lnTo>
                  <a:pt x="216" y="576"/>
                </a:lnTo>
                <a:lnTo>
                  <a:pt x="240" y="612"/>
                </a:lnTo>
                <a:lnTo>
                  <a:pt x="276" y="636"/>
                </a:lnTo>
                <a:lnTo>
                  <a:pt x="312" y="648"/>
                </a:lnTo>
                <a:lnTo>
                  <a:pt x="348" y="648"/>
                </a:lnTo>
                <a:lnTo>
                  <a:pt x="384" y="660"/>
                </a:lnTo>
                <a:lnTo>
                  <a:pt x="432" y="660"/>
                </a:lnTo>
                <a:lnTo>
                  <a:pt x="468" y="672"/>
                </a:lnTo>
                <a:lnTo>
                  <a:pt x="504" y="672"/>
                </a:lnTo>
                <a:lnTo>
                  <a:pt x="552" y="672"/>
                </a:lnTo>
                <a:lnTo>
                  <a:pt x="588" y="672"/>
                </a:lnTo>
                <a:lnTo>
                  <a:pt x="624" y="672"/>
                </a:lnTo>
                <a:lnTo>
                  <a:pt x="684" y="684"/>
                </a:lnTo>
                <a:lnTo>
                  <a:pt x="720" y="684"/>
                </a:lnTo>
                <a:lnTo>
                  <a:pt x="768" y="684"/>
                </a:lnTo>
                <a:lnTo>
                  <a:pt x="816" y="684"/>
                </a:lnTo>
                <a:lnTo>
                  <a:pt x="852" y="684"/>
                </a:lnTo>
                <a:lnTo>
                  <a:pt x="888" y="684"/>
                </a:lnTo>
                <a:lnTo>
                  <a:pt x="936" y="684"/>
                </a:lnTo>
                <a:lnTo>
                  <a:pt x="972" y="684"/>
                </a:lnTo>
                <a:lnTo>
                  <a:pt x="1008" y="672"/>
                </a:lnTo>
                <a:lnTo>
                  <a:pt x="1056" y="660"/>
                </a:lnTo>
                <a:lnTo>
                  <a:pt x="1080" y="624"/>
                </a:lnTo>
                <a:lnTo>
                  <a:pt x="1080" y="588"/>
                </a:lnTo>
                <a:lnTo>
                  <a:pt x="1092" y="552"/>
                </a:lnTo>
                <a:lnTo>
                  <a:pt x="1092" y="516"/>
                </a:lnTo>
                <a:lnTo>
                  <a:pt x="1116" y="480"/>
                </a:lnTo>
                <a:lnTo>
                  <a:pt x="1164" y="456"/>
                </a:lnTo>
                <a:lnTo>
                  <a:pt x="1200" y="432"/>
                </a:lnTo>
                <a:lnTo>
                  <a:pt x="1224" y="396"/>
                </a:lnTo>
                <a:lnTo>
                  <a:pt x="1236" y="360"/>
                </a:lnTo>
                <a:lnTo>
                  <a:pt x="1248" y="300"/>
                </a:lnTo>
                <a:lnTo>
                  <a:pt x="1260" y="264"/>
                </a:lnTo>
                <a:lnTo>
                  <a:pt x="1260" y="216"/>
                </a:lnTo>
                <a:lnTo>
                  <a:pt x="1260" y="180"/>
                </a:lnTo>
                <a:lnTo>
                  <a:pt x="1260" y="144"/>
                </a:lnTo>
                <a:lnTo>
                  <a:pt x="1248" y="108"/>
                </a:lnTo>
                <a:lnTo>
                  <a:pt x="1200" y="84"/>
                </a:lnTo>
                <a:lnTo>
                  <a:pt x="1140" y="72"/>
                </a:lnTo>
                <a:lnTo>
                  <a:pt x="1104" y="60"/>
                </a:lnTo>
                <a:lnTo>
                  <a:pt x="1056" y="48"/>
                </a:lnTo>
                <a:lnTo>
                  <a:pt x="1020" y="48"/>
                </a:lnTo>
                <a:lnTo>
                  <a:pt x="984" y="48"/>
                </a:lnTo>
                <a:lnTo>
                  <a:pt x="936" y="36"/>
                </a:lnTo>
                <a:lnTo>
                  <a:pt x="900" y="36"/>
                </a:lnTo>
                <a:lnTo>
                  <a:pt x="864" y="36"/>
                </a:lnTo>
                <a:lnTo>
                  <a:pt x="804" y="24"/>
                </a:lnTo>
                <a:lnTo>
                  <a:pt x="756" y="24"/>
                </a:lnTo>
                <a:lnTo>
                  <a:pt x="720" y="24"/>
                </a:lnTo>
                <a:lnTo>
                  <a:pt x="672" y="24"/>
                </a:lnTo>
                <a:lnTo>
                  <a:pt x="636" y="24"/>
                </a:lnTo>
                <a:lnTo>
                  <a:pt x="600" y="24"/>
                </a:lnTo>
                <a:lnTo>
                  <a:pt x="564" y="24"/>
                </a:lnTo>
                <a:lnTo>
                  <a:pt x="528" y="24"/>
                </a:lnTo>
                <a:lnTo>
                  <a:pt x="492" y="24"/>
                </a:lnTo>
                <a:lnTo>
                  <a:pt x="432" y="24"/>
                </a:lnTo>
                <a:lnTo>
                  <a:pt x="396" y="12"/>
                </a:lnTo>
                <a:lnTo>
                  <a:pt x="360" y="12"/>
                </a:lnTo>
                <a:lnTo>
                  <a:pt x="324" y="0"/>
                </a:lnTo>
                <a:lnTo>
                  <a:pt x="288" y="0"/>
                </a:lnTo>
                <a:lnTo>
                  <a:pt x="288" y="0"/>
                </a:lnTo>
              </a:path>
            </a:pathLst>
          </a:custGeom>
          <a:noFill/>
          <a:ln w="50800" cap="rnd" cmpd="sng">
            <a:solidFill>
              <a:schemeClr val="tx1"/>
            </a:solidFill>
            <a:prstDash val="solid"/>
            <a:round/>
            <a:headEnd type="none" w="med" len="med"/>
            <a:tailEnd type="none" w="med" len="med"/>
          </a:ln>
          <a:effectLst/>
        </p:spPr>
        <p:txBody>
          <a:bodyPr/>
          <a:lstStyle/>
          <a:p>
            <a:endParaRPr lang="en-GB"/>
          </a:p>
        </p:txBody>
      </p:sp>
      <p:sp>
        <p:nvSpPr>
          <p:cNvPr id="119815" name="Rectangle 7"/>
          <p:cNvSpPr>
            <a:spLocks noChangeArrowheads="1"/>
          </p:cNvSpPr>
          <p:nvPr/>
        </p:nvSpPr>
        <p:spPr bwMode="auto">
          <a:xfrm>
            <a:off x="762000" y="2514600"/>
            <a:ext cx="417513" cy="454025"/>
          </a:xfrm>
          <a:prstGeom prst="rect">
            <a:avLst/>
          </a:prstGeom>
          <a:noFill/>
          <a:ln w="12700">
            <a:noFill/>
            <a:miter lim="800000"/>
            <a:headEnd/>
            <a:tailEnd/>
          </a:ln>
          <a:effectLst/>
        </p:spPr>
        <p:txBody>
          <a:bodyPr wrap="none" lIns="90488" tIns="44450" rIns="90488" bIns="44450">
            <a:spAutoFit/>
          </a:bodyPr>
          <a:lstStyle/>
          <a:p>
            <a:pPr eaLnBrk="0" hangingPunct="0"/>
            <a:r>
              <a:rPr lang="en-GB" sz="2400">
                <a:latin typeface="Book Antiqua" pitchFamily="18" charset="0"/>
              </a:rPr>
              <a:t>A</a:t>
            </a:r>
          </a:p>
        </p:txBody>
      </p:sp>
      <p:sp>
        <p:nvSpPr>
          <p:cNvPr id="119816" name="Rectangle 8"/>
          <p:cNvSpPr>
            <a:spLocks noChangeArrowheads="1"/>
          </p:cNvSpPr>
          <p:nvPr/>
        </p:nvSpPr>
        <p:spPr bwMode="auto">
          <a:xfrm>
            <a:off x="2514600" y="2971800"/>
            <a:ext cx="366713" cy="454025"/>
          </a:xfrm>
          <a:prstGeom prst="rect">
            <a:avLst/>
          </a:prstGeom>
          <a:noFill/>
          <a:ln w="12700">
            <a:noFill/>
            <a:miter lim="800000"/>
            <a:headEnd/>
            <a:tailEnd/>
          </a:ln>
          <a:effectLst/>
        </p:spPr>
        <p:txBody>
          <a:bodyPr wrap="none" lIns="90488" tIns="44450" rIns="90488" bIns="44450">
            <a:spAutoFit/>
          </a:bodyPr>
          <a:lstStyle/>
          <a:p>
            <a:pPr eaLnBrk="0" hangingPunct="0"/>
            <a:r>
              <a:rPr lang="en-GB" sz="2400">
                <a:latin typeface="Book Antiqua" pitchFamily="18" charset="0"/>
              </a:rPr>
              <a:t>B</a:t>
            </a:r>
          </a:p>
        </p:txBody>
      </p:sp>
      <p:sp>
        <p:nvSpPr>
          <p:cNvPr id="119817" name="Freeform 9"/>
          <p:cNvSpPr>
            <a:spLocks/>
          </p:cNvSpPr>
          <p:nvPr/>
        </p:nvSpPr>
        <p:spPr bwMode="auto">
          <a:xfrm>
            <a:off x="700088" y="2528888"/>
            <a:ext cx="554037" cy="458787"/>
          </a:xfrm>
          <a:custGeom>
            <a:avLst/>
            <a:gdLst/>
            <a:ahLst/>
            <a:cxnLst>
              <a:cxn ang="0">
                <a:pos x="96" y="0"/>
              </a:cxn>
              <a:cxn ang="0">
                <a:pos x="60" y="0"/>
              </a:cxn>
              <a:cxn ang="0">
                <a:pos x="24" y="0"/>
              </a:cxn>
              <a:cxn ang="0">
                <a:pos x="0" y="36"/>
              </a:cxn>
              <a:cxn ang="0">
                <a:pos x="0" y="72"/>
              </a:cxn>
              <a:cxn ang="0">
                <a:pos x="0" y="108"/>
              </a:cxn>
              <a:cxn ang="0">
                <a:pos x="0" y="144"/>
              </a:cxn>
              <a:cxn ang="0">
                <a:pos x="24" y="192"/>
              </a:cxn>
              <a:cxn ang="0">
                <a:pos x="60" y="216"/>
              </a:cxn>
              <a:cxn ang="0">
                <a:pos x="108" y="252"/>
              </a:cxn>
              <a:cxn ang="0">
                <a:pos x="156" y="264"/>
              </a:cxn>
              <a:cxn ang="0">
                <a:pos x="204" y="276"/>
              </a:cxn>
              <a:cxn ang="0">
                <a:pos x="240" y="288"/>
              </a:cxn>
              <a:cxn ang="0">
                <a:pos x="288" y="288"/>
              </a:cxn>
              <a:cxn ang="0">
                <a:pos x="324" y="288"/>
              </a:cxn>
              <a:cxn ang="0">
                <a:pos x="336" y="240"/>
              </a:cxn>
              <a:cxn ang="0">
                <a:pos x="348" y="204"/>
              </a:cxn>
              <a:cxn ang="0">
                <a:pos x="348" y="156"/>
              </a:cxn>
              <a:cxn ang="0">
                <a:pos x="348" y="120"/>
              </a:cxn>
              <a:cxn ang="0">
                <a:pos x="348" y="84"/>
              </a:cxn>
              <a:cxn ang="0">
                <a:pos x="312" y="48"/>
              </a:cxn>
              <a:cxn ang="0">
                <a:pos x="276" y="36"/>
              </a:cxn>
              <a:cxn ang="0">
                <a:pos x="240" y="24"/>
              </a:cxn>
              <a:cxn ang="0">
                <a:pos x="204" y="24"/>
              </a:cxn>
              <a:cxn ang="0">
                <a:pos x="168" y="12"/>
              </a:cxn>
              <a:cxn ang="0">
                <a:pos x="132" y="0"/>
              </a:cxn>
              <a:cxn ang="0">
                <a:pos x="96" y="0"/>
              </a:cxn>
            </a:cxnLst>
            <a:rect l="0" t="0" r="r" b="b"/>
            <a:pathLst>
              <a:path w="349" h="289">
                <a:moveTo>
                  <a:pt x="96" y="0"/>
                </a:moveTo>
                <a:lnTo>
                  <a:pt x="60" y="0"/>
                </a:lnTo>
                <a:lnTo>
                  <a:pt x="24" y="0"/>
                </a:lnTo>
                <a:lnTo>
                  <a:pt x="0" y="36"/>
                </a:lnTo>
                <a:lnTo>
                  <a:pt x="0" y="72"/>
                </a:lnTo>
                <a:lnTo>
                  <a:pt x="0" y="108"/>
                </a:lnTo>
                <a:lnTo>
                  <a:pt x="0" y="144"/>
                </a:lnTo>
                <a:lnTo>
                  <a:pt x="24" y="192"/>
                </a:lnTo>
                <a:lnTo>
                  <a:pt x="60" y="216"/>
                </a:lnTo>
                <a:lnTo>
                  <a:pt x="108" y="252"/>
                </a:lnTo>
                <a:lnTo>
                  <a:pt x="156" y="264"/>
                </a:lnTo>
                <a:lnTo>
                  <a:pt x="204" y="276"/>
                </a:lnTo>
                <a:lnTo>
                  <a:pt x="240" y="288"/>
                </a:lnTo>
                <a:lnTo>
                  <a:pt x="288" y="288"/>
                </a:lnTo>
                <a:lnTo>
                  <a:pt x="324" y="288"/>
                </a:lnTo>
                <a:lnTo>
                  <a:pt x="336" y="240"/>
                </a:lnTo>
                <a:lnTo>
                  <a:pt x="348" y="204"/>
                </a:lnTo>
                <a:lnTo>
                  <a:pt x="348" y="156"/>
                </a:lnTo>
                <a:lnTo>
                  <a:pt x="348" y="120"/>
                </a:lnTo>
                <a:lnTo>
                  <a:pt x="348" y="84"/>
                </a:lnTo>
                <a:lnTo>
                  <a:pt x="312" y="48"/>
                </a:lnTo>
                <a:lnTo>
                  <a:pt x="276" y="36"/>
                </a:lnTo>
                <a:lnTo>
                  <a:pt x="240" y="24"/>
                </a:lnTo>
                <a:lnTo>
                  <a:pt x="204" y="24"/>
                </a:lnTo>
                <a:lnTo>
                  <a:pt x="168" y="12"/>
                </a:lnTo>
                <a:lnTo>
                  <a:pt x="132" y="0"/>
                </a:lnTo>
                <a:lnTo>
                  <a:pt x="96" y="0"/>
                </a:lnTo>
              </a:path>
            </a:pathLst>
          </a:custGeom>
          <a:noFill/>
          <a:ln w="50800" cap="rnd" cmpd="sng">
            <a:solidFill>
              <a:schemeClr val="tx1"/>
            </a:solidFill>
            <a:prstDash val="solid"/>
            <a:round/>
            <a:headEnd type="none" w="med" len="med"/>
            <a:tailEnd type="none" w="med" len="med"/>
          </a:ln>
          <a:effectLst/>
        </p:spPr>
        <p:txBody>
          <a:bodyPr/>
          <a:lstStyle/>
          <a:p>
            <a:endParaRPr lang="en-GB"/>
          </a:p>
        </p:txBody>
      </p:sp>
      <p:sp>
        <p:nvSpPr>
          <p:cNvPr id="119818" name="Freeform 10"/>
          <p:cNvSpPr>
            <a:spLocks/>
          </p:cNvSpPr>
          <p:nvPr/>
        </p:nvSpPr>
        <p:spPr bwMode="auto">
          <a:xfrm>
            <a:off x="2338388" y="2967038"/>
            <a:ext cx="611187" cy="477837"/>
          </a:xfrm>
          <a:custGeom>
            <a:avLst/>
            <a:gdLst/>
            <a:ahLst/>
            <a:cxnLst>
              <a:cxn ang="0">
                <a:pos x="168" y="12"/>
              </a:cxn>
              <a:cxn ang="0">
                <a:pos x="132" y="0"/>
              </a:cxn>
              <a:cxn ang="0">
                <a:pos x="96" y="0"/>
              </a:cxn>
              <a:cxn ang="0">
                <a:pos x="60" y="24"/>
              </a:cxn>
              <a:cxn ang="0">
                <a:pos x="24" y="60"/>
              </a:cxn>
              <a:cxn ang="0">
                <a:pos x="12" y="96"/>
              </a:cxn>
              <a:cxn ang="0">
                <a:pos x="0" y="132"/>
              </a:cxn>
              <a:cxn ang="0">
                <a:pos x="0" y="180"/>
              </a:cxn>
              <a:cxn ang="0">
                <a:pos x="24" y="228"/>
              </a:cxn>
              <a:cxn ang="0">
                <a:pos x="60" y="264"/>
              </a:cxn>
              <a:cxn ang="0">
                <a:pos x="108" y="276"/>
              </a:cxn>
              <a:cxn ang="0">
                <a:pos x="144" y="288"/>
              </a:cxn>
              <a:cxn ang="0">
                <a:pos x="192" y="300"/>
              </a:cxn>
              <a:cxn ang="0">
                <a:pos x="228" y="300"/>
              </a:cxn>
              <a:cxn ang="0">
                <a:pos x="264" y="300"/>
              </a:cxn>
              <a:cxn ang="0">
                <a:pos x="300" y="300"/>
              </a:cxn>
              <a:cxn ang="0">
                <a:pos x="336" y="300"/>
              </a:cxn>
              <a:cxn ang="0">
                <a:pos x="372" y="300"/>
              </a:cxn>
              <a:cxn ang="0">
                <a:pos x="384" y="264"/>
              </a:cxn>
              <a:cxn ang="0">
                <a:pos x="384" y="216"/>
              </a:cxn>
              <a:cxn ang="0">
                <a:pos x="384" y="168"/>
              </a:cxn>
              <a:cxn ang="0">
                <a:pos x="384" y="132"/>
              </a:cxn>
              <a:cxn ang="0">
                <a:pos x="360" y="96"/>
              </a:cxn>
              <a:cxn ang="0">
                <a:pos x="324" y="72"/>
              </a:cxn>
              <a:cxn ang="0">
                <a:pos x="288" y="36"/>
              </a:cxn>
              <a:cxn ang="0">
                <a:pos x="252" y="24"/>
              </a:cxn>
              <a:cxn ang="0">
                <a:pos x="216" y="12"/>
              </a:cxn>
              <a:cxn ang="0">
                <a:pos x="180" y="12"/>
              </a:cxn>
              <a:cxn ang="0">
                <a:pos x="144" y="12"/>
              </a:cxn>
              <a:cxn ang="0">
                <a:pos x="168" y="12"/>
              </a:cxn>
            </a:cxnLst>
            <a:rect l="0" t="0" r="r" b="b"/>
            <a:pathLst>
              <a:path w="385" h="301">
                <a:moveTo>
                  <a:pt x="168" y="12"/>
                </a:moveTo>
                <a:lnTo>
                  <a:pt x="132" y="0"/>
                </a:lnTo>
                <a:lnTo>
                  <a:pt x="96" y="0"/>
                </a:lnTo>
                <a:lnTo>
                  <a:pt x="60" y="24"/>
                </a:lnTo>
                <a:lnTo>
                  <a:pt x="24" y="60"/>
                </a:lnTo>
                <a:lnTo>
                  <a:pt x="12" y="96"/>
                </a:lnTo>
                <a:lnTo>
                  <a:pt x="0" y="132"/>
                </a:lnTo>
                <a:lnTo>
                  <a:pt x="0" y="180"/>
                </a:lnTo>
                <a:lnTo>
                  <a:pt x="24" y="228"/>
                </a:lnTo>
                <a:lnTo>
                  <a:pt x="60" y="264"/>
                </a:lnTo>
                <a:lnTo>
                  <a:pt x="108" y="276"/>
                </a:lnTo>
                <a:lnTo>
                  <a:pt x="144" y="288"/>
                </a:lnTo>
                <a:lnTo>
                  <a:pt x="192" y="300"/>
                </a:lnTo>
                <a:lnTo>
                  <a:pt x="228" y="300"/>
                </a:lnTo>
                <a:lnTo>
                  <a:pt x="264" y="300"/>
                </a:lnTo>
                <a:lnTo>
                  <a:pt x="300" y="300"/>
                </a:lnTo>
                <a:lnTo>
                  <a:pt x="336" y="300"/>
                </a:lnTo>
                <a:lnTo>
                  <a:pt x="372" y="300"/>
                </a:lnTo>
                <a:lnTo>
                  <a:pt x="384" y="264"/>
                </a:lnTo>
                <a:lnTo>
                  <a:pt x="384" y="216"/>
                </a:lnTo>
                <a:lnTo>
                  <a:pt x="384" y="168"/>
                </a:lnTo>
                <a:lnTo>
                  <a:pt x="384" y="132"/>
                </a:lnTo>
                <a:lnTo>
                  <a:pt x="360" y="96"/>
                </a:lnTo>
                <a:lnTo>
                  <a:pt x="324" y="72"/>
                </a:lnTo>
                <a:lnTo>
                  <a:pt x="288" y="36"/>
                </a:lnTo>
                <a:lnTo>
                  <a:pt x="252" y="24"/>
                </a:lnTo>
                <a:lnTo>
                  <a:pt x="216" y="12"/>
                </a:lnTo>
                <a:lnTo>
                  <a:pt x="180" y="12"/>
                </a:lnTo>
                <a:lnTo>
                  <a:pt x="144" y="12"/>
                </a:lnTo>
                <a:lnTo>
                  <a:pt x="168" y="12"/>
                </a:lnTo>
              </a:path>
            </a:pathLst>
          </a:custGeom>
          <a:noFill/>
          <a:ln w="50800" cap="rnd" cmpd="sng">
            <a:solidFill>
              <a:schemeClr val="tx1"/>
            </a:solidFill>
            <a:prstDash val="solid"/>
            <a:round/>
            <a:headEnd type="none" w="med" len="med"/>
            <a:tailEnd type="none" w="med" len="med"/>
          </a:ln>
          <a:effectLst/>
        </p:spPr>
        <p:txBody>
          <a:bodyPr/>
          <a:lstStyle/>
          <a:p>
            <a:endParaRPr lang="en-GB"/>
          </a:p>
        </p:txBody>
      </p:sp>
      <p:sp>
        <p:nvSpPr>
          <p:cNvPr id="119819" name="Freeform 11"/>
          <p:cNvSpPr>
            <a:spLocks/>
          </p:cNvSpPr>
          <p:nvPr/>
        </p:nvSpPr>
        <p:spPr bwMode="auto">
          <a:xfrm>
            <a:off x="1233488" y="2738438"/>
            <a:ext cx="1144587" cy="325437"/>
          </a:xfrm>
          <a:custGeom>
            <a:avLst/>
            <a:gdLst/>
            <a:ahLst/>
            <a:cxnLst>
              <a:cxn ang="0">
                <a:pos x="0" y="12"/>
              </a:cxn>
              <a:cxn ang="0">
                <a:pos x="36" y="0"/>
              </a:cxn>
              <a:cxn ang="0">
                <a:pos x="72" y="0"/>
              </a:cxn>
              <a:cxn ang="0">
                <a:pos x="120" y="0"/>
              </a:cxn>
              <a:cxn ang="0">
                <a:pos x="156" y="0"/>
              </a:cxn>
              <a:cxn ang="0">
                <a:pos x="192" y="0"/>
              </a:cxn>
              <a:cxn ang="0">
                <a:pos x="228" y="0"/>
              </a:cxn>
              <a:cxn ang="0">
                <a:pos x="264" y="12"/>
              </a:cxn>
              <a:cxn ang="0">
                <a:pos x="300" y="48"/>
              </a:cxn>
              <a:cxn ang="0">
                <a:pos x="336" y="72"/>
              </a:cxn>
              <a:cxn ang="0">
                <a:pos x="372" y="96"/>
              </a:cxn>
              <a:cxn ang="0">
                <a:pos x="408" y="120"/>
              </a:cxn>
              <a:cxn ang="0">
                <a:pos x="444" y="144"/>
              </a:cxn>
              <a:cxn ang="0">
                <a:pos x="480" y="156"/>
              </a:cxn>
              <a:cxn ang="0">
                <a:pos x="516" y="168"/>
              </a:cxn>
              <a:cxn ang="0">
                <a:pos x="552" y="180"/>
              </a:cxn>
              <a:cxn ang="0">
                <a:pos x="588" y="192"/>
              </a:cxn>
              <a:cxn ang="0">
                <a:pos x="624" y="192"/>
              </a:cxn>
              <a:cxn ang="0">
                <a:pos x="660" y="204"/>
              </a:cxn>
              <a:cxn ang="0">
                <a:pos x="696" y="204"/>
              </a:cxn>
              <a:cxn ang="0">
                <a:pos x="672" y="204"/>
              </a:cxn>
              <a:cxn ang="0">
                <a:pos x="720" y="204"/>
              </a:cxn>
            </a:cxnLst>
            <a:rect l="0" t="0" r="r" b="b"/>
            <a:pathLst>
              <a:path w="721" h="205">
                <a:moveTo>
                  <a:pt x="0" y="12"/>
                </a:moveTo>
                <a:lnTo>
                  <a:pt x="36" y="0"/>
                </a:lnTo>
                <a:lnTo>
                  <a:pt x="72" y="0"/>
                </a:lnTo>
                <a:lnTo>
                  <a:pt x="120" y="0"/>
                </a:lnTo>
                <a:lnTo>
                  <a:pt x="156" y="0"/>
                </a:lnTo>
                <a:lnTo>
                  <a:pt x="192" y="0"/>
                </a:lnTo>
                <a:lnTo>
                  <a:pt x="228" y="0"/>
                </a:lnTo>
                <a:lnTo>
                  <a:pt x="264" y="12"/>
                </a:lnTo>
                <a:lnTo>
                  <a:pt x="300" y="48"/>
                </a:lnTo>
                <a:lnTo>
                  <a:pt x="336" y="72"/>
                </a:lnTo>
                <a:lnTo>
                  <a:pt x="372" y="96"/>
                </a:lnTo>
                <a:lnTo>
                  <a:pt x="408" y="120"/>
                </a:lnTo>
                <a:lnTo>
                  <a:pt x="444" y="144"/>
                </a:lnTo>
                <a:lnTo>
                  <a:pt x="480" y="156"/>
                </a:lnTo>
                <a:lnTo>
                  <a:pt x="516" y="168"/>
                </a:lnTo>
                <a:lnTo>
                  <a:pt x="552" y="180"/>
                </a:lnTo>
                <a:lnTo>
                  <a:pt x="588" y="192"/>
                </a:lnTo>
                <a:lnTo>
                  <a:pt x="624" y="192"/>
                </a:lnTo>
                <a:lnTo>
                  <a:pt x="660" y="204"/>
                </a:lnTo>
                <a:lnTo>
                  <a:pt x="696" y="204"/>
                </a:lnTo>
                <a:lnTo>
                  <a:pt x="672" y="204"/>
                </a:lnTo>
                <a:lnTo>
                  <a:pt x="720" y="204"/>
                </a:lnTo>
              </a:path>
            </a:pathLst>
          </a:custGeom>
          <a:noFill/>
          <a:ln w="50800" cap="rnd" cmpd="sng">
            <a:solidFill>
              <a:schemeClr val="tx1"/>
            </a:solidFill>
            <a:prstDash val="solid"/>
            <a:round/>
            <a:headEnd type="none" w="med" len="med"/>
            <a:tailEnd type="triangle" w="med" len="med"/>
          </a:ln>
          <a:effectLst/>
        </p:spPr>
        <p:txBody>
          <a:bodyPr/>
          <a:lstStyle/>
          <a:p>
            <a:endParaRPr lang="en-GB"/>
          </a:p>
        </p:txBody>
      </p:sp>
      <p:sp>
        <p:nvSpPr>
          <p:cNvPr id="119820" name="Rectangle 12"/>
          <p:cNvSpPr>
            <a:spLocks noChangeArrowheads="1"/>
          </p:cNvSpPr>
          <p:nvPr/>
        </p:nvSpPr>
        <p:spPr bwMode="auto">
          <a:xfrm>
            <a:off x="4114800" y="1447800"/>
            <a:ext cx="3171825" cy="454025"/>
          </a:xfrm>
          <a:prstGeom prst="rect">
            <a:avLst/>
          </a:prstGeom>
          <a:noFill/>
          <a:ln w="12700">
            <a:noFill/>
            <a:miter lim="800000"/>
            <a:headEnd/>
            <a:tailEnd/>
          </a:ln>
          <a:effectLst/>
        </p:spPr>
        <p:txBody>
          <a:bodyPr wrap="none" lIns="90488" tIns="44450" rIns="90488" bIns="44450">
            <a:spAutoFit/>
          </a:bodyPr>
          <a:lstStyle/>
          <a:p>
            <a:pPr eaLnBrk="0" hangingPunct="0"/>
            <a:r>
              <a:rPr lang="en-GB" sz="2400" i="1">
                <a:latin typeface="Book Antiqua" pitchFamily="18" charset="0"/>
              </a:rPr>
              <a:t>activity - ‘do something’</a:t>
            </a:r>
          </a:p>
        </p:txBody>
      </p:sp>
      <p:sp>
        <p:nvSpPr>
          <p:cNvPr id="119821" name="Rectangle 13"/>
          <p:cNvSpPr>
            <a:spLocks noChangeArrowheads="1"/>
          </p:cNvSpPr>
          <p:nvPr/>
        </p:nvSpPr>
        <p:spPr bwMode="auto">
          <a:xfrm>
            <a:off x="3352800" y="2819400"/>
            <a:ext cx="5575300" cy="1184275"/>
          </a:xfrm>
          <a:prstGeom prst="rect">
            <a:avLst/>
          </a:prstGeom>
          <a:noFill/>
          <a:ln w="12700">
            <a:noFill/>
            <a:miter lim="800000"/>
            <a:headEnd/>
            <a:tailEnd/>
          </a:ln>
          <a:effectLst/>
        </p:spPr>
        <p:txBody>
          <a:bodyPr lIns="90488" tIns="44450" rIns="90488" bIns="44450">
            <a:spAutoFit/>
          </a:bodyPr>
          <a:lstStyle/>
          <a:p>
            <a:pPr eaLnBrk="0" hangingPunct="0"/>
            <a:r>
              <a:rPr lang="en-GB" sz="2400" i="1">
                <a:latin typeface="Book Antiqua" pitchFamily="18" charset="0"/>
              </a:rPr>
              <a:t>logical dependency arrow - activity A must come before B, </a:t>
            </a:r>
            <a:r>
              <a:rPr lang="en-GB" sz="2400" b="1">
                <a:latin typeface="Book Antiqua" pitchFamily="18" charset="0"/>
              </a:rPr>
              <a:t>or</a:t>
            </a:r>
            <a:r>
              <a:rPr lang="en-GB" sz="2400" i="1">
                <a:latin typeface="Book Antiqua" pitchFamily="18" charset="0"/>
              </a:rPr>
              <a:t> if activity A is done badly - so will B</a:t>
            </a:r>
          </a:p>
        </p:txBody>
      </p:sp>
      <p:grpSp>
        <p:nvGrpSpPr>
          <p:cNvPr id="2" name="Group 18"/>
          <p:cNvGrpSpPr>
            <a:grpSpLocks/>
          </p:cNvGrpSpPr>
          <p:nvPr/>
        </p:nvGrpSpPr>
        <p:grpSpPr bwMode="auto">
          <a:xfrm>
            <a:off x="1524000" y="4419600"/>
            <a:ext cx="7026275" cy="1749425"/>
            <a:chOff x="960" y="2784"/>
            <a:chExt cx="4426" cy="1102"/>
          </a:xfrm>
        </p:grpSpPr>
        <p:pic>
          <p:nvPicPr>
            <p:cNvPr id="119811" name="Picture 3"/>
            <p:cNvPicPr>
              <a:picLocks noChangeArrowheads="1"/>
            </p:cNvPicPr>
            <p:nvPr/>
          </p:nvPicPr>
          <p:blipFill>
            <a:blip r:embed="rId2"/>
            <a:srcRect/>
            <a:stretch>
              <a:fillRect/>
            </a:stretch>
          </p:blipFill>
          <p:spPr bwMode="auto">
            <a:xfrm>
              <a:off x="969" y="2967"/>
              <a:ext cx="4194" cy="738"/>
            </a:xfrm>
            <a:prstGeom prst="rect">
              <a:avLst/>
            </a:prstGeom>
            <a:noFill/>
            <a:ln w="12700">
              <a:noFill/>
              <a:miter lim="800000"/>
              <a:headEnd/>
              <a:tailEnd/>
            </a:ln>
            <a:effectLst/>
          </p:spPr>
        </p:pic>
        <p:sp>
          <p:nvSpPr>
            <p:cNvPr id="119822" name="Rectangle 14"/>
            <p:cNvSpPr>
              <a:spLocks noChangeArrowheads="1"/>
            </p:cNvSpPr>
            <p:nvPr/>
          </p:nvSpPr>
          <p:spPr bwMode="auto">
            <a:xfrm>
              <a:off x="960" y="3600"/>
              <a:ext cx="1048" cy="286"/>
            </a:xfrm>
            <a:prstGeom prst="rect">
              <a:avLst/>
            </a:prstGeom>
            <a:noFill/>
            <a:ln w="12700">
              <a:noFill/>
              <a:miter lim="800000"/>
              <a:headEnd/>
              <a:tailEnd/>
            </a:ln>
            <a:effectLst/>
          </p:spPr>
          <p:txBody>
            <a:bodyPr wrap="none" lIns="90488" tIns="44450" rIns="90488" bIns="44450">
              <a:spAutoFit/>
            </a:bodyPr>
            <a:lstStyle/>
            <a:p>
              <a:pPr eaLnBrk="0" hangingPunct="0"/>
              <a:r>
                <a:rPr lang="en-GB" sz="2400" i="1">
                  <a:latin typeface="Book Antiqua" pitchFamily="18" charset="0"/>
                </a:rPr>
                <a:t>example use</a:t>
              </a:r>
            </a:p>
          </p:txBody>
        </p:sp>
        <p:grpSp>
          <p:nvGrpSpPr>
            <p:cNvPr id="3" name="Group 17"/>
            <p:cNvGrpSpPr>
              <a:grpSpLocks/>
            </p:cNvGrpSpPr>
            <p:nvPr/>
          </p:nvGrpSpPr>
          <p:grpSpPr bwMode="auto">
            <a:xfrm>
              <a:off x="3177" y="2784"/>
              <a:ext cx="2209" cy="994"/>
              <a:chOff x="3177" y="2784"/>
              <a:chExt cx="2209" cy="994"/>
            </a:xfrm>
          </p:grpSpPr>
          <p:sp>
            <p:nvSpPr>
              <p:cNvPr id="119823" name="Freeform 15"/>
              <p:cNvSpPr>
                <a:spLocks/>
              </p:cNvSpPr>
              <p:nvPr/>
            </p:nvSpPr>
            <p:spPr bwMode="auto">
              <a:xfrm>
                <a:off x="3177" y="2913"/>
                <a:ext cx="2209" cy="865"/>
              </a:xfrm>
              <a:custGeom>
                <a:avLst/>
                <a:gdLst/>
                <a:ahLst/>
                <a:cxnLst>
                  <a:cxn ang="0">
                    <a:pos x="72" y="156"/>
                  </a:cxn>
                  <a:cxn ang="0">
                    <a:pos x="12" y="252"/>
                  </a:cxn>
                  <a:cxn ang="0">
                    <a:pos x="0" y="348"/>
                  </a:cxn>
                  <a:cxn ang="0">
                    <a:pos x="0" y="432"/>
                  </a:cxn>
                  <a:cxn ang="0">
                    <a:pos x="24" y="504"/>
                  </a:cxn>
                  <a:cxn ang="0">
                    <a:pos x="96" y="552"/>
                  </a:cxn>
                  <a:cxn ang="0">
                    <a:pos x="168" y="564"/>
                  </a:cxn>
                  <a:cxn ang="0">
                    <a:pos x="240" y="564"/>
                  </a:cxn>
                  <a:cxn ang="0">
                    <a:pos x="336" y="564"/>
                  </a:cxn>
                  <a:cxn ang="0">
                    <a:pos x="408" y="564"/>
                  </a:cxn>
                  <a:cxn ang="0">
                    <a:pos x="504" y="564"/>
                  </a:cxn>
                  <a:cxn ang="0">
                    <a:pos x="576" y="564"/>
                  </a:cxn>
                  <a:cxn ang="0">
                    <a:pos x="672" y="576"/>
                  </a:cxn>
                  <a:cxn ang="0">
                    <a:pos x="768" y="588"/>
                  </a:cxn>
                  <a:cxn ang="0">
                    <a:pos x="840" y="624"/>
                  </a:cxn>
                  <a:cxn ang="0">
                    <a:pos x="924" y="684"/>
                  </a:cxn>
                  <a:cxn ang="0">
                    <a:pos x="996" y="732"/>
                  </a:cxn>
                  <a:cxn ang="0">
                    <a:pos x="1092" y="780"/>
                  </a:cxn>
                  <a:cxn ang="0">
                    <a:pos x="1188" y="816"/>
                  </a:cxn>
                  <a:cxn ang="0">
                    <a:pos x="1284" y="840"/>
                  </a:cxn>
                  <a:cxn ang="0">
                    <a:pos x="1356" y="840"/>
                  </a:cxn>
                  <a:cxn ang="0">
                    <a:pos x="1440" y="852"/>
                  </a:cxn>
                  <a:cxn ang="0">
                    <a:pos x="1536" y="852"/>
                  </a:cxn>
                  <a:cxn ang="0">
                    <a:pos x="1620" y="852"/>
                  </a:cxn>
                  <a:cxn ang="0">
                    <a:pos x="1704" y="864"/>
                  </a:cxn>
                  <a:cxn ang="0">
                    <a:pos x="1800" y="864"/>
                  </a:cxn>
                  <a:cxn ang="0">
                    <a:pos x="1932" y="864"/>
                  </a:cxn>
                  <a:cxn ang="0">
                    <a:pos x="2004" y="864"/>
                  </a:cxn>
                  <a:cxn ang="0">
                    <a:pos x="2076" y="864"/>
                  </a:cxn>
                  <a:cxn ang="0">
                    <a:pos x="2148" y="852"/>
                  </a:cxn>
                  <a:cxn ang="0">
                    <a:pos x="2172" y="756"/>
                  </a:cxn>
                  <a:cxn ang="0">
                    <a:pos x="2196" y="672"/>
                  </a:cxn>
                  <a:cxn ang="0">
                    <a:pos x="2208" y="576"/>
                  </a:cxn>
                  <a:cxn ang="0">
                    <a:pos x="2208" y="480"/>
                  </a:cxn>
                  <a:cxn ang="0">
                    <a:pos x="2172" y="396"/>
                  </a:cxn>
                  <a:cxn ang="0">
                    <a:pos x="2100" y="324"/>
                  </a:cxn>
                  <a:cxn ang="0">
                    <a:pos x="2004" y="276"/>
                  </a:cxn>
                  <a:cxn ang="0">
                    <a:pos x="1932" y="264"/>
                  </a:cxn>
                  <a:cxn ang="0">
                    <a:pos x="1824" y="228"/>
                  </a:cxn>
                  <a:cxn ang="0">
                    <a:pos x="1704" y="216"/>
                  </a:cxn>
                  <a:cxn ang="0">
                    <a:pos x="1596" y="204"/>
                  </a:cxn>
                  <a:cxn ang="0">
                    <a:pos x="1488" y="180"/>
                  </a:cxn>
                  <a:cxn ang="0">
                    <a:pos x="1392" y="168"/>
                  </a:cxn>
                  <a:cxn ang="0">
                    <a:pos x="1308" y="156"/>
                  </a:cxn>
                  <a:cxn ang="0">
                    <a:pos x="1236" y="132"/>
                  </a:cxn>
                  <a:cxn ang="0">
                    <a:pos x="1152" y="120"/>
                  </a:cxn>
                  <a:cxn ang="0">
                    <a:pos x="1068" y="96"/>
                  </a:cxn>
                  <a:cxn ang="0">
                    <a:pos x="996" y="84"/>
                  </a:cxn>
                  <a:cxn ang="0">
                    <a:pos x="924" y="72"/>
                  </a:cxn>
                  <a:cxn ang="0">
                    <a:pos x="852" y="60"/>
                  </a:cxn>
                  <a:cxn ang="0">
                    <a:pos x="780" y="48"/>
                  </a:cxn>
                  <a:cxn ang="0">
                    <a:pos x="696" y="36"/>
                  </a:cxn>
                  <a:cxn ang="0">
                    <a:pos x="624" y="24"/>
                  </a:cxn>
                  <a:cxn ang="0">
                    <a:pos x="552" y="12"/>
                  </a:cxn>
                  <a:cxn ang="0">
                    <a:pos x="468" y="0"/>
                  </a:cxn>
                  <a:cxn ang="0">
                    <a:pos x="396" y="0"/>
                  </a:cxn>
                  <a:cxn ang="0">
                    <a:pos x="324" y="0"/>
                  </a:cxn>
                  <a:cxn ang="0">
                    <a:pos x="252" y="0"/>
                  </a:cxn>
                  <a:cxn ang="0">
                    <a:pos x="180" y="0"/>
                  </a:cxn>
                  <a:cxn ang="0">
                    <a:pos x="108" y="36"/>
                  </a:cxn>
                  <a:cxn ang="0">
                    <a:pos x="84" y="108"/>
                  </a:cxn>
                  <a:cxn ang="0">
                    <a:pos x="96" y="120"/>
                  </a:cxn>
                </a:cxnLst>
                <a:rect l="0" t="0" r="r" b="b"/>
                <a:pathLst>
                  <a:path w="2209" h="865">
                    <a:moveTo>
                      <a:pt x="96" y="120"/>
                    </a:moveTo>
                    <a:lnTo>
                      <a:pt x="72" y="156"/>
                    </a:lnTo>
                    <a:lnTo>
                      <a:pt x="48" y="192"/>
                    </a:lnTo>
                    <a:lnTo>
                      <a:pt x="12" y="252"/>
                    </a:lnTo>
                    <a:lnTo>
                      <a:pt x="0" y="300"/>
                    </a:lnTo>
                    <a:lnTo>
                      <a:pt x="0" y="348"/>
                    </a:lnTo>
                    <a:lnTo>
                      <a:pt x="0" y="396"/>
                    </a:lnTo>
                    <a:lnTo>
                      <a:pt x="0" y="432"/>
                    </a:lnTo>
                    <a:lnTo>
                      <a:pt x="0" y="468"/>
                    </a:lnTo>
                    <a:lnTo>
                      <a:pt x="24" y="504"/>
                    </a:lnTo>
                    <a:lnTo>
                      <a:pt x="60" y="540"/>
                    </a:lnTo>
                    <a:lnTo>
                      <a:pt x="96" y="552"/>
                    </a:lnTo>
                    <a:lnTo>
                      <a:pt x="132" y="564"/>
                    </a:lnTo>
                    <a:lnTo>
                      <a:pt x="168" y="564"/>
                    </a:lnTo>
                    <a:lnTo>
                      <a:pt x="204" y="564"/>
                    </a:lnTo>
                    <a:lnTo>
                      <a:pt x="240" y="564"/>
                    </a:lnTo>
                    <a:lnTo>
                      <a:pt x="288" y="564"/>
                    </a:lnTo>
                    <a:lnTo>
                      <a:pt x="336" y="564"/>
                    </a:lnTo>
                    <a:lnTo>
                      <a:pt x="372" y="564"/>
                    </a:lnTo>
                    <a:lnTo>
                      <a:pt x="408" y="564"/>
                    </a:lnTo>
                    <a:lnTo>
                      <a:pt x="456" y="564"/>
                    </a:lnTo>
                    <a:lnTo>
                      <a:pt x="504" y="564"/>
                    </a:lnTo>
                    <a:lnTo>
                      <a:pt x="540" y="564"/>
                    </a:lnTo>
                    <a:lnTo>
                      <a:pt x="576" y="564"/>
                    </a:lnTo>
                    <a:lnTo>
                      <a:pt x="612" y="564"/>
                    </a:lnTo>
                    <a:lnTo>
                      <a:pt x="672" y="576"/>
                    </a:lnTo>
                    <a:lnTo>
                      <a:pt x="732" y="588"/>
                    </a:lnTo>
                    <a:lnTo>
                      <a:pt x="768" y="588"/>
                    </a:lnTo>
                    <a:lnTo>
                      <a:pt x="804" y="600"/>
                    </a:lnTo>
                    <a:lnTo>
                      <a:pt x="840" y="624"/>
                    </a:lnTo>
                    <a:lnTo>
                      <a:pt x="888" y="660"/>
                    </a:lnTo>
                    <a:lnTo>
                      <a:pt x="924" y="684"/>
                    </a:lnTo>
                    <a:lnTo>
                      <a:pt x="960" y="708"/>
                    </a:lnTo>
                    <a:lnTo>
                      <a:pt x="996" y="732"/>
                    </a:lnTo>
                    <a:lnTo>
                      <a:pt x="1044" y="756"/>
                    </a:lnTo>
                    <a:lnTo>
                      <a:pt x="1092" y="780"/>
                    </a:lnTo>
                    <a:lnTo>
                      <a:pt x="1140" y="792"/>
                    </a:lnTo>
                    <a:lnTo>
                      <a:pt x="1188" y="816"/>
                    </a:lnTo>
                    <a:lnTo>
                      <a:pt x="1224" y="828"/>
                    </a:lnTo>
                    <a:lnTo>
                      <a:pt x="1284" y="840"/>
                    </a:lnTo>
                    <a:lnTo>
                      <a:pt x="1320" y="840"/>
                    </a:lnTo>
                    <a:lnTo>
                      <a:pt x="1356" y="840"/>
                    </a:lnTo>
                    <a:lnTo>
                      <a:pt x="1404" y="840"/>
                    </a:lnTo>
                    <a:lnTo>
                      <a:pt x="1440" y="852"/>
                    </a:lnTo>
                    <a:lnTo>
                      <a:pt x="1488" y="852"/>
                    </a:lnTo>
                    <a:lnTo>
                      <a:pt x="1536" y="852"/>
                    </a:lnTo>
                    <a:lnTo>
                      <a:pt x="1584" y="852"/>
                    </a:lnTo>
                    <a:lnTo>
                      <a:pt x="1620" y="852"/>
                    </a:lnTo>
                    <a:lnTo>
                      <a:pt x="1668" y="864"/>
                    </a:lnTo>
                    <a:lnTo>
                      <a:pt x="1704" y="864"/>
                    </a:lnTo>
                    <a:lnTo>
                      <a:pt x="1740" y="864"/>
                    </a:lnTo>
                    <a:lnTo>
                      <a:pt x="1800" y="864"/>
                    </a:lnTo>
                    <a:lnTo>
                      <a:pt x="1872" y="864"/>
                    </a:lnTo>
                    <a:lnTo>
                      <a:pt x="1932" y="864"/>
                    </a:lnTo>
                    <a:lnTo>
                      <a:pt x="1968" y="864"/>
                    </a:lnTo>
                    <a:lnTo>
                      <a:pt x="2004" y="864"/>
                    </a:lnTo>
                    <a:lnTo>
                      <a:pt x="2040" y="864"/>
                    </a:lnTo>
                    <a:lnTo>
                      <a:pt x="2076" y="864"/>
                    </a:lnTo>
                    <a:lnTo>
                      <a:pt x="2112" y="864"/>
                    </a:lnTo>
                    <a:lnTo>
                      <a:pt x="2148" y="852"/>
                    </a:lnTo>
                    <a:lnTo>
                      <a:pt x="2160" y="804"/>
                    </a:lnTo>
                    <a:lnTo>
                      <a:pt x="2172" y="756"/>
                    </a:lnTo>
                    <a:lnTo>
                      <a:pt x="2184" y="720"/>
                    </a:lnTo>
                    <a:lnTo>
                      <a:pt x="2196" y="672"/>
                    </a:lnTo>
                    <a:lnTo>
                      <a:pt x="2208" y="612"/>
                    </a:lnTo>
                    <a:lnTo>
                      <a:pt x="2208" y="576"/>
                    </a:lnTo>
                    <a:lnTo>
                      <a:pt x="2208" y="528"/>
                    </a:lnTo>
                    <a:lnTo>
                      <a:pt x="2208" y="480"/>
                    </a:lnTo>
                    <a:lnTo>
                      <a:pt x="2196" y="432"/>
                    </a:lnTo>
                    <a:lnTo>
                      <a:pt x="2172" y="396"/>
                    </a:lnTo>
                    <a:lnTo>
                      <a:pt x="2148" y="348"/>
                    </a:lnTo>
                    <a:lnTo>
                      <a:pt x="2100" y="324"/>
                    </a:lnTo>
                    <a:lnTo>
                      <a:pt x="2052" y="288"/>
                    </a:lnTo>
                    <a:lnTo>
                      <a:pt x="2004" y="276"/>
                    </a:lnTo>
                    <a:lnTo>
                      <a:pt x="1968" y="264"/>
                    </a:lnTo>
                    <a:lnTo>
                      <a:pt x="1932" y="264"/>
                    </a:lnTo>
                    <a:lnTo>
                      <a:pt x="1872" y="240"/>
                    </a:lnTo>
                    <a:lnTo>
                      <a:pt x="1824" y="228"/>
                    </a:lnTo>
                    <a:lnTo>
                      <a:pt x="1764" y="228"/>
                    </a:lnTo>
                    <a:lnTo>
                      <a:pt x="1704" y="216"/>
                    </a:lnTo>
                    <a:lnTo>
                      <a:pt x="1644" y="216"/>
                    </a:lnTo>
                    <a:lnTo>
                      <a:pt x="1596" y="204"/>
                    </a:lnTo>
                    <a:lnTo>
                      <a:pt x="1536" y="192"/>
                    </a:lnTo>
                    <a:lnTo>
                      <a:pt x="1488" y="180"/>
                    </a:lnTo>
                    <a:lnTo>
                      <a:pt x="1452" y="180"/>
                    </a:lnTo>
                    <a:lnTo>
                      <a:pt x="1392" y="168"/>
                    </a:lnTo>
                    <a:lnTo>
                      <a:pt x="1356" y="168"/>
                    </a:lnTo>
                    <a:lnTo>
                      <a:pt x="1308" y="156"/>
                    </a:lnTo>
                    <a:lnTo>
                      <a:pt x="1272" y="144"/>
                    </a:lnTo>
                    <a:lnTo>
                      <a:pt x="1236" y="132"/>
                    </a:lnTo>
                    <a:lnTo>
                      <a:pt x="1200" y="120"/>
                    </a:lnTo>
                    <a:lnTo>
                      <a:pt x="1152" y="120"/>
                    </a:lnTo>
                    <a:lnTo>
                      <a:pt x="1104" y="108"/>
                    </a:lnTo>
                    <a:lnTo>
                      <a:pt x="1068" y="96"/>
                    </a:lnTo>
                    <a:lnTo>
                      <a:pt x="1032" y="84"/>
                    </a:lnTo>
                    <a:lnTo>
                      <a:pt x="996" y="84"/>
                    </a:lnTo>
                    <a:lnTo>
                      <a:pt x="960" y="72"/>
                    </a:lnTo>
                    <a:lnTo>
                      <a:pt x="924" y="72"/>
                    </a:lnTo>
                    <a:lnTo>
                      <a:pt x="888" y="60"/>
                    </a:lnTo>
                    <a:lnTo>
                      <a:pt x="852" y="60"/>
                    </a:lnTo>
                    <a:lnTo>
                      <a:pt x="816" y="48"/>
                    </a:lnTo>
                    <a:lnTo>
                      <a:pt x="780" y="48"/>
                    </a:lnTo>
                    <a:lnTo>
                      <a:pt x="732" y="36"/>
                    </a:lnTo>
                    <a:lnTo>
                      <a:pt x="696" y="36"/>
                    </a:lnTo>
                    <a:lnTo>
                      <a:pt x="660" y="24"/>
                    </a:lnTo>
                    <a:lnTo>
                      <a:pt x="624" y="24"/>
                    </a:lnTo>
                    <a:lnTo>
                      <a:pt x="588" y="24"/>
                    </a:lnTo>
                    <a:lnTo>
                      <a:pt x="552" y="12"/>
                    </a:lnTo>
                    <a:lnTo>
                      <a:pt x="504" y="12"/>
                    </a:lnTo>
                    <a:lnTo>
                      <a:pt x="468" y="0"/>
                    </a:lnTo>
                    <a:lnTo>
                      <a:pt x="432" y="0"/>
                    </a:lnTo>
                    <a:lnTo>
                      <a:pt x="396" y="0"/>
                    </a:lnTo>
                    <a:lnTo>
                      <a:pt x="360" y="0"/>
                    </a:lnTo>
                    <a:lnTo>
                      <a:pt x="324" y="0"/>
                    </a:lnTo>
                    <a:lnTo>
                      <a:pt x="288" y="0"/>
                    </a:lnTo>
                    <a:lnTo>
                      <a:pt x="252" y="0"/>
                    </a:lnTo>
                    <a:lnTo>
                      <a:pt x="216" y="0"/>
                    </a:lnTo>
                    <a:lnTo>
                      <a:pt x="180" y="0"/>
                    </a:lnTo>
                    <a:lnTo>
                      <a:pt x="144" y="12"/>
                    </a:lnTo>
                    <a:lnTo>
                      <a:pt x="108" y="36"/>
                    </a:lnTo>
                    <a:lnTo>
                      <a:pt x="84" y="72"/>
                    </a:lnTo>
                    <a:lnTo>
                      <a:pt x="84" y="108"/>
                    </a:lnTo>
                    <a:lnTo>
                      <a:pt x="72" y="144"/>
                    </a:lnTo>
                    <a:lnTo>
                      <a:pt x="96" y="120"/>
                    </a:lnTo>
                  </a:path>
                </a:pathLst>
              </a:custGeom>
              <a:noFill/>
              <a:ln w="50800" cap="rnd" cmpd="sng">
                <a:solidFill>
                  <a:srgbClr val="FC0128"/>
                </a:solidFill>
                <a:prstDash val="solid"/>
                <a:round/>
                <a:headEnd type="none" w="med" len="med"/>
                <a:tailEnd type="none" w="med" len="med"/>
              </a:ln>
              <a:effectLst/>
            </p:spPr>
            <p:txBody>
              <a:bodyPr/>
              <a:lstStyle/>
              <a:p>
                <a:endParaRPr lang="en-GB"/>
              </a:p>
            </p:txBody>
          </p:sp>
          <p:sp>
            <p:nvSpPr>
              <p:cNvPr id="119824" name="Rectangle 16"/>
              <p:cNvSpPr>
                <a:spLocks noChangeArrowheads="1"/>
              </p:cNvSpPr>
              <p:nvPr/>
            </p:nvSpPr>
            <p:spPr bwMode="auto">
              <a:xfrm>
                <a:off x="4512" y="2784"/>
                <a:ext cx="854" cy="286"/>
              </a:xfrm>
              <a:prstGeom prst="rect">
                <a:avLst/>
              </a:prstGeom>
              <a:noFill/>
              <a:ln w="12700">
                <a:noFill/>
                <a:miter lim="800000"/>
                <a:headEnd/>
                <a:tailEnd/>
              </a:ln>
              <a:effectLst/>
            </p:spPr>
            <p:txBody>
              <a:bodyPr wrap="none" lIns="90488" tIns="44450" rIns="90488" bIns="44450">
                <a:spAutoFit/>
              </a:bodyPr>
              <a:lstStyle/>
              <a:p>
                <a:pPr eaLnBrk="0" hangingPunct="0"/>
                <a:r>
                  <a:rPr lang="en-GB" sz="2400" i="1">
                    <a:solidFill>
                      <a:srgbClr val="FC0128"/>
                    </a:solidFill>
                    <a:latin typeface="Book Antiqua" pitchFamily="18" charset="0"/>
                  </a:rPr>
                  <a:t>boundary</a:t>
                </a:r>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noFill/>
          <a:ln/>
        </p:spPr>
        <p:txBody>
          <a:bodyPr lIns="90488" tIns="44450" rIns="90488" bIns="44450"/>
          <a:lstStyle/>
          <a:p>
            <a:r>
              <a:rPr lang="en-GB"/>
              <a:t>activity model - example</a:t>
            </a:r>
          </a:p>
        </p:txBody>
      </p:sp>
      <p:pic>
        <p:nvPicPr>
          <p:cNvPr id="120835" name="Picture 3"/>
          <p:cNvPicPr>
            <a:picLocks noChangeArrowheads="1"/>
          </p:cNvPicPr>
          <p:nvPr/>
        </p:nvPicPr>
        <p:blipFill>
          <a:blip r:embed="rId2"/>
          <a:srcRect/>
          <a:stretch>
            <a:fillRect/>
          </a:stretch>
        </p:blipFill>
        <p:spPr bwMode="auto">
          <a:xfrm>
            <a:off x="1828800" y="1219200"/>
            <a:ext cx="5376863" cy="3249613"/>
          </a:xfrm>
          <a:prstGeom prst="rect">
            <a:avLst/>
          </a:prstGeom>
          <a:noFill/>
          <a:ln w="12700">
            <a:noFill/>
            <a:miter lim="800000"/>
            <a:headEnd/>
            <a:tailEnd/>
          </a:ln>
          <a:effectLst/>
        </p:spPr>
      </p:pic>
      <p:sp>
        <p:nvSpPr>
          <p:cNvPr id="120836" name="Rectangle 4"/>
          <p:cNvSpPr>
            <a:spLocks noChangeArrowheads="1"/>
          </p:cNvSpPr>
          <p:nvPr/>
        </p:nvSpPr>
        <p:spPr bwMode="auto">
          <a:xfrm>
            <a:off x="1066800" y="4495800"/>
            <a:ext cx="7264400" cy="1474788"/>
          </a:xfrm>
          <a:prstGeom prst="rect">
            <a:avLst/>
          </a:prstGeom>
          <a:noFill/>
          <a:ln w="12700">
            <a:solidFill>
              <a:schemeClr val="tx1"/>
            </a:solidFill>
            <a:miter lim="800000"/>
            <a:headEnd/>
            <a:tailEnd/>
          </a:ln>
          <a:effectLst/>
        </p:spPr>
        <p:txBody>
          <a:bodyPr lIns="90488" tIns="44450" rIns="90488" bIns="44450">
            <a:spAutoFit/>
          </a:bodyPr>
          <a:lstStyle/>
          <a:p>
            <a:pPr algn="ctr" eaLnBrk="0" hangingPunct="0"/>
            <a:r>
              <a:rPr lang="en-GB" b="1" dirty="0">
                <a:solidFill>
                  <a:schemeClr val="bg1"/>
                </a:solidFill>
              </a:rPr>
              <a:t>A university owned and operated system to award degrees and diplomas to suitably qualified candidates (X), by means of suitable assessment (Y), (in conformance with national standards), in order to demonstrate the capabilities of candidates to potential employers (Z).</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1" name="Rectangle 5"/>
          <p:cNvSpPr>
            <a:spLocks noGrp="1" noChangeArrowheads="1"/>
          </p:cNvSpPr>
          <p:nvPr>
            <p:ph type="title"/>
          </p:nvPr>
        </p:nvSpPr>
        <p:spPr/>
        <p:txBody>
          <a:bodyPr/>
          <a:lstStyle/>
          <a:p>
            <a:r>
              <a:rPr lang="en-GB"/>
              <a:t>measures of performance</a:t>
            </a:r>
          </a:p>
        </p:txBody>
      </p:sp>
      <p:sp>
        <p:nvSpPr>
          <p:cNvPr id="121862" name="Rectangle 6"/>
          <p:cNvSpPr>
            <a:spLocks noGrp="1" noChangeArrowheads="1"/>
          </p:cNvSpPr>
          <p:nvPr>
            <p:ph type="body" idx="1"/>
          </p:nvPr>
        </p:nvSpPr>
        <p:spPr>
          <a:xfrm>
            <a:off x="457200" y="1371600"/>
            <a:ext cx="7086600" cy="4876800"/>
          </a:xfrm>
        </p:spPr>
        <p:txBody>
          <a:bodyPr>
            <a:normAutofit lnSpcReduction="10000"/>
          </a:bodyPr>
          <a:lstStyle/>
          <a:p>
            <a:r>
              <a:rPr lang="en-GB" sz="2800" dirty="0"/>
              <a:t>E1 - efficacy (does the system work, is the transformation effected</a:t>
            </a:r>
            <a:r>
              <a:rPr lang="en-GB" sz="2800" dirty="0" smtClean="0"/>
              <a:t>)?(</a:t>
            </a:r>
            <a:r>
              <a:rPr lang="en-GB" sz="2800" dirty="0" smtClean="0">
                <a:solidFill>
                  <a:srgbClr val="FF0000"/>
                </a:solidFill>
              </a:rPr>
              <a:t>desired state </a:t>
            </a:r>
            <a:r>
              <a:rPr lang="en-GB" sz="2800" dirty="0" smtClean="0"/>
              <a:t>)</a:t>
            </a:r>
            <a:endParaRPr lang="en-GB" sz="2800" dirty="0"/>
          </a:p>
          <a:p>
            <a:r>
              <a:rPr lang="en-GB" sz="2800" dirty="0"/>
              <a:t>E2 - efficiency (the relationship between the output achieved and the resources consumed to achieve it</a:t>
            </a:r>
            <a:r>
              <a:rPr lang="en-GB" sz="2800" dirty="0" smtClean="0"/>
              <a:t>)(</a:t>
            </a:r>
            <a:r>
              <a:rPr lang="en-US" sz="2800" dirty="0">
                <a:solidFill>
                  <a:srgbClr val="FF0000"/>
                </a:solidFill>
              </a:rPr>
              <a:t>the state or quality of being efficient.</a:t>
            </a:r>
            <a:r>
              <a:rPr lang="en-GB" sz="2800" dirty="0" smtClean="0"/>
              <a:t>)</a:t>
            </a:r>
            <a:endParaRPr lang="en-GB" sz="2800" dirty="0"/>
          </a:p>
          <a:p>
            <a:r>
              <a:rPr lang="en-GB" sz="2800" dirty="0"/>
              <a:t>E3 - effectiveness (is the longer term goal (Z) achieved</a:t>
            </a:r>
            <a:r>
              <a:rPr lang="en-GB" sz="2800" dirty="0" smtClean="0"/>
              <a:t>)(</a:t>
            </a:r>
            <a:r>
              <a:rPr lang="en-US" sz="2800" dirty="0">
                <a:solidFill>
                  <a:srgbClr val="FF0000"/>
                </a:solidFill>
              </a:rPr>
              <a:t>the degree to which something is successful in producing a desired result; success</a:t>
            </a:r>
            <a:r>
              <a:rPr lang="en-GB" sz="2800" dirty="0" smtClean="0"/>
              <a:t>)</a:t>
            </a:r>
            <a:endParaRPr lang="en-GB" sz="2800" dirty="0"/>
          </a:p>
        </p:txBody>
      </p:sp>
      <p:pic>
        <p:nvPicPr>
          <p:cNvPr id="121860" name="Picture 4"/>
          <p:cNvPicPr>
            <a:picLocks noChangeArrowheads="1"/>
          </p:cNvPicPr>
          <p:nvPr/>
        </p:nvPicPr>
        <p:blipFill>
          <a:blip r:embed="rId2"/>
          <a:srcRect/>
          <a:stretch>
            <a:fillRect/>
          </a:stretch>
        </p:blipFill>
        <p:spPr bwMode="auto">
          <a:xfrm>
            <a:off x="7620000" y="1219200"/>
            <a:ext cx="1238250" cy="1385888"/>
          </a:xfrm>
          <a:prstGeom prst="rect">
            <a:avLst/>
          </a:prstGeom>
          <a:noFill/>
          <a:ln w="12700">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1862">
                                            <p:txEl>
                                              <p:pRg st="0" end="0"/>
                                            </p:txEl>
                                          </p:spTgt>
                                        </p:tgtEl>
                                        <p:attrNameLst>
                                          <p:attrName>style.visibility</p:attrName>
                                        </p:attrNameLst>
                                      </p:cBhvr>
                                      <p:to>
                                        <p:strVal val="visible"/>
                                      </p:to>
                                    </p:set>
                                    <p:anim calcmode="lin" valueType="num">
                                      <p:cBhvr additive="base">
                                        <p:cTn id="7" dur="500" fill="hold"/>
                                        <p:tgtEl>
                                          <p:spTgt spid="1218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18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1862">
                                            <p:txEl>
                                              <p:pRg st="1" end="1"/>
                                            </p:txEl>
                                          </p:spTgt>
                                        </p:tgtEl>
                                        <p:attrNameLst>
                                          <p:attrName>style.visibility</p:attrName>
                                        </p:attrNameLst>
                                      </p:cBhvr>
                                      <p:to>
                                        <p:strVal val="visible"/>
                                      </p:to>
                                    </p:set>
                                    <p:anim calcmode="lin" valueType="num">
                                      <p:cBhvr additive="base">
                                        <p:cTn id="13" dur="500" fill="hold"/>
                                        <p:tgtEl>
                                          <p:spTgt spid="1218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18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1862">
                                            <p:txEl>
                                              <p:pRg st="2" end="2"/>
                                            </p:txEl>
                                          </p:spTgt>
                                        </p:tgtEl>
                                        <p:attrNameLst>
                                          <p:attrName>style.visibility</p:attrName>
                                        </p:attrNameLst>
                                      </p:cBhvr>
                                      <p:to>
                                        <p:strVal val="visible"/>
                                      </p:to>
                                    </p:set>
                                    <p:anim calcmode="lin" valueType="num">
                                      <p:cBhvr additive="base">
                                        <p:cTn id="19" dur="500" fill="hold"/>
                                        <p:tgtEl>
                                          <p:spTgt spid="12186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186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ChangeArrowheads="1"/>
          </p:cNvSpPr>
          <p:nvPr/>
        </p:nvSpPr>
        <p:spPr bwMode="auto">
          <a:xfrm>
            <a:off x="593725" y="1423988"/>
            <a:ext cx="7864475" cy="3378200"/>
          </a:xfrm>
          <a:prstGeom prst="rect">
            <a:avLst/>
          </a:prstGeom>
          <a:noFill/>
          <a:ln w="12700">
            <a:noFill/>
            <a:miter lim="800000"/>
            <a:headEnd/>
            <a:tailEnd/>
          </a:ln>
          <a:effectLst/>
        </p:spPr>
        <p:txBody>
          <a:bodyPr wrap="none" anchor="ctr"/>
          <a:lstStyle/>
          <a:p>
            <a:endParaRPr lang="en-GB"/>
          </a:p>
        </p:txBody>
      </p:sp>
      <p:pic>
        <p:nvPicPr>
          <p:cNvPr id="122883" name="Picture 3"/>
          <p:cNvPicPr>
            <a:picLocks noChangeArrowheads="1"/>
          </p:cNvPicPr>
          <p:nvPr/>
        </p:nvPicPr>
        <p:blipFill>
          <a:blip r:embed="rId2"/>
          <a:srcRect/>
          <a:stretch>
            <a:fillRect/>
          </a:stretch>
        </p:blipFill>
        <p:spPr bwMode="auto">
          <a:xfrm>
            <a:off x="2000250" y="4957763"/>
            <a:ext cx="4981575" cy="1352550"/>
          </a:xfrm>
          <a:prstGeom prst="rect">
            <a:avLst/>
          </a:prstGeom>
          <a:noFill/>
          <a:ln w="12700">
            <a:noFill/>
            <a:miter lim="800000"/>
            <a:headEnd/>
            <a:tailEnd/>
          </a:ln>
          <a:effectLst/>
        </p:spPr>
      </p:pic>
      <p:sp>
        <p:nvSpPr>
          <p:cNvPr id="122884" name="Rectangle 4"/>
          <p:cNvSpPr>
            <a:spLocks noChangeArrowheads="1"/>
          </p:cNvSpPr>
          <p:nvPr/>
        </p:nvSpPr>
        <p:spPr bwMode="auto">
          <a:xfrm>
            <a:off x="1736725" y="531813"/>
            <a:ext cx="5748338" cy="641350"/>
          </a:xfrm>
          <a:prstGeom prst="rect">
            <a:avLst/>
          </a:prstGeom>
          <a:noFill/>
          <a:ln w="12700">
            <a:noFill/>
            <a:miter lim="800000"/>
            <a:headEnd/>
            <a:tailEnd/>
          </a:ln>
          <a:effectLst/>
        </p:spPr>
        <p:txBody>
          <a:bodyPr wrap="none" anchor="ctr"/>
          <a:lstStyle/>
          <a:p>
            <a:endParaRPr lang="en-GB"/>
          </a:p>
        </p:txBody>
      </p:sp>
      <p:sp>
        <p:nvSpPr>
          <p:cNvPr id="122887" name="Rectangle 7"/>
          <p:cNvSpPr>
            <a:spLocks noGrp="1" noChangeArrowheads="1"/>
          </p:cNvSpPr>
          <p:nvPr>
            <p:ph type="title"/>
          </p:nvPr>
        </p:nvSpPr>
        <p:spPr/>
        <p:txBody>
          <a:bodyPr>
            <a:normAutofit fontScale="90000"/>
          </a:bodyPr>
          <a:lstStyle/>
          <a:p>
            <a:r>
              <a:rPr lang="en-GB" sz="3600"/>
              <a:t>measures of performance - example</a:t>
            </a:r>
          </a:p>
        </p:txBody>
      </p:sp>
      <p:sp>
        <p:nvSpPr>
          <p:cNvPr id="122888" name="Rectangle 8"/>
          <p:cNvSpPr>
            <a:spLocks noGrp="1" noChangeArrowheads="1"/>
          </p:cNvSpPr>
          <p:nvPr>
            <p:ph type="body" idx="1"/>
          </p:nvPr>
        </p:nvSpPr>
        <p:spPr>
          <a:xfrm>
            <a:off x="457200" y="1371600"/>
            <a:ext cx="8229600" cy="3757613"/>
          </a:xfrm>
        </p:spPr>
        <p:txBody>
          <a:bodyPr/>
          <a:lstStyle/>
          <a:p>
            <a:pPr>
              <a:lnSpc>
                <a:spcPct val="90000"/>
              </a:lnSpc>
            </a:pPr>
            <a:r>
              <a:rPr lang="en-GB" sz="2800"/>
              <a:t>E1 (efficacy) - are degrees and diplomas awarded?</a:t>
            </a:r>
          </a:p>
          <a:p>
            <a:pPr>
              <a:lnSpc>
                <a:spcPct val="90000"/>
              </a:lnSpc>
            </a:pPr>
            <a:r>
              <a:rPr lang="en-GB" sz="2800"/>
              <a:t>E2 (efficiency) - how many degrees and diplomas, of what standard, are awarded for the resource consumed?</a:t>
            </a:r>
          </a:p>
          <a:p>
            <a:pPr>
              <a:lnSpc>
                <a:spcPct val="90000"/>
              </a:lnSpc>
            </a:pPr>
            <a:r>
              <a:rPr lang="en-GB" sz="2800"/>
              <a:t>E3 (effectiveness) - do employers find the degrees and diplomas a useful way of assessing the qualities of potential employees?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888">
                                            <p:txEl>
                                              <p:pRg st="0" end="0"/>
                                            </p:txEl>
                                          </p:spTgt>
                                        </p:tgtEl>
                                        <p:attrNameLst>
                                          <p:attrName>style.visibility</p:attrName>
                                        </p:attrNameLst>
                                      </p:cBhvr>
                                      <p:to>
                                        <p:strVal val="visible"/>
                                      </p:to>
                                    </p:set>
                                    <p:anim calcmode="lin" valueType="num">
                                      <p:cBhvr additive="base">
                                        <p:cTn id="7" dur="500" fill="hold"/>
                                        <p:tgtEl>
                                          <p:spTgt spid="12288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88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888">
                                            <p:txEl>
                                              <p:pRg st="1" end="1"/>
                                            </p:txEl>
                                          </p:spTgt>
                                        </p:tgtEl>
                                        <p:attrNameLst>
                                          <p:attrName>style.visibility</p:attrName>
                                        </p:attrNameLst>
                                      </p:cBhvr>
                                      <p:to>
                                        <p:strVal val="visible"/>
                                      </p:to>
                                    </p:set>
                                    <p:anim calcmode="lin" valueType="num">
                                      <p:cBhvr additive="base">
                                        <p:cTn id="13" dur="500" fill="hold"/>
                                        <p:tgtEl>
                                          <p:spTgt spid="12288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88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888">
                                            <p:txEl>
                                              <p:pRg st="2" end="2"/>
                                            </p:txEl>
                                          </p:spTgt>
                                        </p:tgtEl>
                                        <p:attrNameLst>
                                          <p:attrName>style.visibility</p:attrName>
                                        </p:attrNameLst>
                                      </p:cBhvr>
                                      <p:to>
                                        <p:strVal val="visible"/>
                                      </p:to>
                                    </p:set>
                                    <p:anim calcmode="lin" valueType="num">
                                      <p:cBhvr additive="base">
                                        <p:cTn id="19" dur="500" fill="hold"/>
                                        <p:tgtEl>
                                          <p:spTgt spid="12288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88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8"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noFill/>
          <a:ln/>
        </p:spPr>
        <p:txBody>
          <a:bodyPr lIns="90488" tIns="44450" rIns="90488" bIns="44450"/>
          <a:lstStyle/>
          <a:p>
            <a:r>
              <a:rPr lang="en-GB"/>
              <a:t>the complete conceptual model</a:t>
            </a:r>
          </a:p>
        </p:txBody>
      </p:sp>
      <p:sp>
        <p:nvSpPr>
          <p:cNvPr id="123907" name="Rectangle 3"/>
          <p:cNvSpPr>
            <a:spLocks noGrp="1" noChangeArrowheads="1"/>
          </p:cNvSpPr>
          <p:nvPr>
            <p:ph type="body" idx="1"/>
          </p:nvPr>
        </p:nvSpPr>
        <p:spPr>
          <a:xfrm>
            <a:off x="457200" y="1371600"/>
            <a:ext cx="5808663" cy="3554413"/>
          </a:xfrm>
          <a:noFill/>
          <a:ln/>
        </p:spPr>
        <p:txBody>
          <a:bodyPr lIns="90488" tIns="44450" rIns="90488" bIns="44450"/>
          <a:lstStyle/>
          <a:p>
            <a:r>
              <a:rPr lang="en-GB"/>
              <a:t>root definition</a:t>
            </a:r>
          </a:p>
          <a:p>
            <a:r>
              <a:rPr lang="en-GB"/>
              <a:t>CATWOE</a:t>
            </a:r>
          </a:p>
          <a:p>
            <a:r>
              <a:rPr lang="en-GB"/>
              <a:t>activity model</a:t>
            </a:r>
          </a:p>
          <a:p>
            <a:r>
              <a:rPr lang="en-GB"/>
              <a:t>measures of performance</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noFill/>
          <a:ln/>
        </p:spPr>
        <p:txBody>
          <a:bodyPr lIns="90488" tIns="44450" rIns="90488" bIns="44450"/>
          <a:lstStyle/>
          <a:p>
            <a:r>
              <a:rPr lang="en-GB" sz="4000"/>
              <a:t>the complete model - example</a:t>
            </a:r>
          </a:p>
        </p:txBody>
      </p:sp>
      <p:grpSp>
        <p:nvGrpSpPr>
          <p:cNvPr id="2" name="Group 3"/>
          <p:cNvGrpSpPr>
            <a:grpSpLocks/>
          </p:cNvGrpSpPr>
          <p:nvPr/>
        </p:nvGrpSpPr>
        <p:grpSpPr bwMode="auto">
          <a:xfrm>
            <a:off x="152400" y="1524000"/>
            <a:ext cx="5297488" cy="3622675"/>
            <a:chOff x="288" y="1032"/>
            <a:chExt cx="3337" cy="2282"/>
          </a:xfrm>
        </p:grpSpPr>
        <p:sp>
          <p:nvSpPr>
            <p:cNvPr id="124932" name="Rectangle 4"/>
            <p:cNvSpPr>
              <a:spLocks noChangeArrowheads="1"/>
            </p:cNvSpPr>
            <p:nvPr/>
          </p:nvSpPr>
          <p:spPr bwMode="auto">
            <a:xfrm>
              <a:off x="524" y="1362"/>
              <a:ext cx="803" cy="171"/>
            </a:xfrm>
            <a:prstGeom prst="rect">
              <a:avLst/>
            </a:prstGeom>
            <a:noFill/>
            <a:ln w="25400">
              <a:noFill/>
              <a:miter lim="800000"/>
              <a:headEnd/>
              <a:tailEnd/>
            </a:ln>
            <a:effectLst/>
          </p:spPr>
          <p:txBody>
            <a:bodyPr wrap="none" lIns="90488" tIns="44450" rIns="90488" bIns="44450">
              <a:spAutoFit/>
            </a:bodyPr>
            <a:lstStyle/>
            <a:p>
              <a:pPr algn="ctr" eaLnBrk="0" hangingPunct="0"/>
              <a:r>
                <a:rPr lang="en-GB" sz="1200" b="1"/>
                <a:t>enroll students</a:t>
              </a:r>
            </a:p>
          </p:txBody>
        </p:sp>
        <p:sp>
          <p:nvSpPr>
            <p:cNvPr id="124933" name="Rectangle 5"/>
            <p:cNvSpPr>
              <a:spLocks noChangeArrowheads="1"/>
            </p:cNvSpPr>
            <p:nvPr/>
          </p:nvSpPr>
          <p:spPr bwMode="auto">
            <a:xfrm>
              <a:off x="1754" y="1375"/>
              <a:ext cx="116" cy="58"/>
            </a:xfrm>
            <a:prstGeom prst="rect">
              <a:avLst/>
            </a:prstGeom>
            <a:noFill/>
            <a:ln w="25400">
              <a:noFill/>
              <a:miter lim="800000"/>
              <a:headEnd/>
              <a:tailEnd/>
            </a:ln>
            <a:effectLst/>
          </p:spPr>
          <p:txBody>
            <a:bodyPr wrap="none" anchor="ctr"/>
            <a:lstStyle/>
            <a:p>
              <a:endParaRPr lang="en-GB"/>
            </a:p>
          </p:txBody>
        </p:sp>
        <p:sp>
          <p:nvSpPr>
            <p:cNvPr id="124934" name="Rectangle 6"/>
            <p:cNvSpPr>
              <a:spLocks noChangeArrowheads="1"/>
            </p:cNvSpPr>
            <p:nvPr/>
          </p:nvSpPr>
          <p:spPr bwMode="auto">
            <a:xfrm>
              <a:off x="1544" y="1266"/>
              <a:ext cx="694" cy="401"/>
            </a:xfrm>
            <a:prstGeom prst="rect">
              <a:avLst/>
            </a:prstGeom>
            <a:noFill/>
            <a:ln w="25400">
              <a:noFill/>
              <a:miter lim="800000"/>
              <a:headEnd/>
              <a:tailEnd/>
            </a:ln>
            <a:effectLst/>
          </p:spPr>
          <p:txBody>
            <a:bodyPr wrap="none" lIns="90488" tIns="44450" rIns="90488" bIns="44450">
              <a:spAutoFit/>
            </a:bodyPr>
            <a:lstStyle/>
            <a:p>
              <a:pPr algn="ctr" eaLnBrk="0" hangingPunct="0"/>
              <a:r>
                <a:rPr lang="en-GB" sz="1200" b="1"/>
                <a:t>design</a:t>
              </a:r>
            </a:p>
            <a:p>
              <a:pPr algn="ctr" eaLnBrk="0" hangingPunct="0"/>
              <a:r>
                <a:rPr lang="en-GB" sz="1200" b="1"/>
                <a:t>education</a:t>
              </a:r>
            </a:p>
            <a:p>
              <a:pPr algn="ctr" eaLnBrk="0" hangingPunct="0"/>
              <a:r>
                <a:rPr lang="en-GB" sz="1200" b="1"/>
                <a:t>programmes</a:t>
              </a:r>
            </a:p>
          </p:txBody>
        </p:sp>
        <p:sp>
          <p:nvSpPr>
            <p:cNvPr id="124935" name="Rectangle 7"/>
            <p:cNvSpPr>
              <a:spLocks noChangeArrowheads="1"/>
            </p:cNvSpPr>
            <p:nvPr/>
          </p:nvSpPr>
          <p:spPr bwMode="auto">
            <a:xfrm>
              <a:off x="2422" y="1794"/>
              <a:ext cx="598" cy="401"/>
            </a:xfrm>
            <a:prstGeom prst="rect">
              <a:avLst/>
            </a:prstGeom>
            <a:noFill/>
            <a:ln w="25400">
              <a:noFill/>
              <a:miter lim="800000"/>
              <a:headEnd/>
              <a:tailEnd/>
            </a:ln>
            <a:effectLst/>
          </p:spPr>
          <p:txBody>
            <a:bodyPr lIns="90488" tIns="44450" rIns="90488" bIns="44450">
              <a:spAutoFit/>
            </a:bodyPr>
            <a:lstStyle/>
            <a:p>
              <a:pPr algn="ctr" eaLnBrk="0" hangingPunct="0"/>
              <a:r>
                <a:rPr lang="en-GB" sz="1200" b="1"/>
                <a:t>appreciate</a:t>
              </a:r>
            </a:p>
            <a:p>
              <a:pPr algn="ctr" eaLnBrk="0" hangingPunct="0"/>
              <a:r>
                <a:rPr lang="en-GB" sz="1200" b="1"/>
                <a:t>national</a:t>
              </a:r>
            </a:p>
            <a:p>
              <a:pPr algn="ctr" eaLnBrk="0" hangingPunct="0"/>
              <a:r>
                <a:rPr lang="en-GB" sz="1200" b="1"/>
                <a:t>standards</a:t>
              </a:r>
            </a:p>
          </p:txBody>
        </p:sp>
        <p:sp>
          <p:nvSpPr>
            <p:cNvPr id="124936" name="Rectangle 8"/>
            <p:cNvSpPr>
              <a:spLocks noChangeArrowheads="1"/>
            </p:cNvSpPr>
            <p:nvPr/>
          </p:nvSpPr>
          <p:spPr bwMode="auto">
            <a:xfrm>
              <a:off x="641" y="1851"/>
              <a:ext cx="514" cy="286"/>
            </a:xfrm>
            <a:prstGeom prst="rect">
              <a:avLst/>
            </a:prstGeom>
            <a:noFill/>
            <a:ln w="25400">
              <a:noFill/>
              <a:miter lim="800000"/>
              <a:headEnd/>
              <a:tailEnd/>
            </a:ln>
            <a:effectLst/>
          </p:spPr>
          <p:txBody>
            <a:bodyPr wrap="none" lIns="90488" tIns="44450" rIns="90488" bIns="44450">
              <a:spAutoFit/>
            </a:bodyPr>
            <a:lstStyle/>
            <a:p>
              <a:pPr algn="ctr" eaLnBrk="0" hangingPunct="0"/>
              <a:r>
                <a:rPr lang="en-GB" sz="1200" b="1"/>
                <a:t>educate</a:t>
              </a:r>
            </a:p>
            <a:p>
              <a:pPr algn="ctr" eaLnBrk="0" hangingPunct="0"/>
              <a:r>
                <a:rPr lang="en-GB" sz="1200" b="1"/>
                <a:t>students</a:t>
              </a:r>
            </a:p>
          </p:txBody>
        </p:sp>
        <p:sp>
          <p:nvSpPr>
            <p:cNvPr id="124937" name="Rectangle 9"/>
            <p:cNvSpPr>
              <a:spLocks noChangeArrowheads="1"/>
            </p:cNvSpPr>
            <p:nvPr/>
          </p:nvSpPr>
          <p:spPr bwMode="auto">
            <a:xfrm>
              <a:off x="1608" y="1842"/>
              <a:ext cx="571" cy="286"/>
            </a:xfrm>
            <a:prstGeom prst="rect">
              <a:avLst/>
            </a:prstGeom>
            <a:noFill/>
            <a:ln w="25400">
              <a:noFill/>
              <a:miter lim="800000"/>
              <a:headEnd/>
              <a:tailEnd/>
            </a:ln>
            <a:effectLst/>
          </p:spPr>
          <p:txBody>
            <a:bodyPr wrap="none" lIns="90488" tIns="44450" rIns="90488" bIns="44450">
              <a:spAutoFit/>
            </a:bodyPr>
            <a:lstStyle/>
            <a:p>
              <a:pPr algn="ctr" eaLnBrk="0" hangingPunct="0"/>
              <a:r>
                <a:rPr lang="en-GB" sz="1200" b="1"/>
                <a:t>allot</a:t>
              </a:r>
            </a:p>
            <a:p>
              <a:pPr algn="ctr" eaLnBrk="0" hangingPunct="0"/>
              <a:r>
                <a:rPr lang="en-GB" sz="1200" b="1"/>
                <a:t>resources</a:t>
              </a:r>
            </a:p>
          </p:txBody>
        </p:sp>
        <p:sp>
          <p:nvSpPr>
            <p:cNvPr id="124938" name="Rectangle 10"/>
            <p:cNvSpPr>
              <a:spLocks noChangeArrowheads="1"/>
            </p:cNvSpPr>
            <p:nvPr/>
          </p:nvSpPr>
          <p:spPr bwMode="auto">
            <a:xfrm>
              <a:off x="1559" y="2334"/>
              <a:ext cx="722" cy="401"/>
            </a:xfrm>
            <a:prstGeom prst="rect">
              <a:avLst/>
            </a:prstGeom>
            <a:noFill/>
            <a:ln w="25400">
              <a:noFill/>
              <a:miter lim="800000"/>
              <a:headEnd/>
              <a:tailEnd/>
            </a:ln>
            <a:effectLst/>
          </p:spPr>
          <p:txBody>
            <a:bodyPr wrap="none" lIns="90488" tIns="44450" rIns="90488" bIns="44450">
              <a:spAutoFit/>
            </a:bodyPr>
            <a:lstStyle/>
            <a:p>
              <a:pPr algn="ctr" eaLnBrk="0" hangingPunct="0"/>
              <a:r>
                <a:rPr lang="en-GB" sz="1200" b="1"/>
                <a:t>design</a:t>
              </a:r>
            </a:p>
            <a:p>
              <a:pPr algn="ctr" eaLnBrk="0" hangingPunct="0"/>
              <a:r>
                <a:rPr lang="en-GB" sz="1200" b="1"/>
                <a:t>and carry out</a:t>
              </a:r>
            </a:p>
            <a:p>
              <a:pPr algn="ctr" eaLnBrk="0" hangingPunct="0"/>
              <a:r>
                <a:rPr lang="en-GB" sz="1200" b="1"/>
                <a:t>assessment</a:t>
              </a:r>
            </a:p>
          </p:txBody>
        </p:sp>
        <p:sp>
          <p:nvSpPr>
            <p:cNvPr id="124939" name="Rectangle 11"/>
            <p:cNvSpPr>
              <a:spLocks noChangeArrowheads="1"/>
            </p:cNvSpPr>
            <p:nvPr/>
          </p:nvSpPr>
          <p:spPr bwMode="auto">
            <a:xfrm>
              <a:off x="384" y="2286"/>
              <a:ext cx="1059" cy="516"/>
            </a:xfrm>
            <a:prstGeom prst="rect">
              <a:avLst/>
            </a:prstGeom>
            <a:noFill/>
            <a:ln w="25400">
              <a:noFill/>
              <a:miter lim="800000"/>
              <a:headEnd/>
              <a:tailEnd/>
            </a:ln>
            <a:effectLst/>
          </p:spPr>
          <p:txBody>
            <a:bodyPr wrap="none" lIns="90488" tIns="44450" rIns="90488" bIns="44450">
              <a:spAutoFit/>
            </a:bodyPr>
            <a:lstStyle/>
            <a:p>
              <a:pPr algn="ctr" eaLnBrk="0" hangingPunct="0"/>
              <a:r>
                <a:rPr lang="en-GB" sz="1200" b="1"/>
                <a:t>award</a:t>
              </a:r>
            </a:p>
            <a:p>
              <a:pPr algn="ctr" eaLnBrk="0" hangingPunct="0"/>
              <a:r>
                <a:rPr lang="en-GB" sz="1200" b="1"/>
                <a:t>degrees + diplomas</a:t>
              </a:r>
            </a:p>
            <a:p>
              <a:pPr algn="ctr" eaLnBrk="0" hangingPunct="0"/>
              <a:r>
                <a:rPr lang="en-GB" sz="1200" b="1"/>
                <a:t>to students reaching</a:t>
              </a:r>
            </a:p>
            <a:p>
              <a:pPr algn="ctr" eaLnBrk="0" hangingPunct="0"/>
              <a:r>
                <a:rPr lang="en-GB" sz="1200" b="1"/>
                <a:t>acceptable levels</a:t>
              </a:r>
            </a:p>
          </p:txBody>
        </p:sp>
        <p:sp>
          <p:nvSpPr>
            <p:cNvPr id="124940" name="Freeform 12"/>
            <p:cNvSpPr>
              <a:spLocks/>
            </p:cNvSpPr>
            <p:nvPr/>
          </p:nvSpPr>
          <p:spPr bwMode="auto">
            <a:xfrm>
              <a:off x="546" y="1290"/>
              <a:ext cx="739" cy="247"/>
            </a:xfrm>
            <a:custGeom>
              <a:avLst/>
              <a:gdLst/>
              <a:ahLst/>
              <a:cxnLst>
                <a:cxn ang="0">
                  <a:pos x="84" y="22"/>
                </a:cxn>
                <a:cxn ang="0">
                  <a:pos x="120" y="22"/>
                </a:cxn>
                <a:cxn ang="0">
                  <a:pos x="156" y="16"/>
                </a:cxn>
                <a:cxn ang="0">
                  <a:pos x="192" y="5"/>
                </a:cxn>
                <a:cxn ang="0">
                  <a:pos x="228" y="0"/>
                </a:cxn>
                <a:cxn ang="0">
                  <a:pos x="264" y="0"/>
                </a:cxn>
                <a:cxn ang="0">
                  <a:pos x="300" y="0"/>
                </a:cxn>
                <a:cxn ang="0">
                  <a:pos x="342" y="22"/>
                </a:cxn>
                <a:cxn ang="0">
                  <a:pos x="372" y="44"/>
                </a:cxn>
                <a:cxn ang="0">
                  <a:pos x="402" y="66"/>
                </a:cxn>
                <a:cxn ang="0">
                  <a:pos x="438" y="66"/>
                </a:cxn>
                <a:cxn ang="0">
                  <a:pos x="474" y="71"/>
                </a:cxn>
                <a:cxn ang="0">
                  <a:pos x="510" y="71"/>
                </a:cxn>
                <a:cxn ang="0">
                  <a:pos x="552" y="71"/>
                </a:cxn>
                <a:cxn ang="0">
                  <a:pos x="606" y="71"/>
                </a:cxn>
                <a:cxn ang="0">
                  <a:pos x="642" y="71"/>
                </a:cxn>
                <a:cxn ang="0">
                  <a:pos x="678" y="77"/>
                </a:cxn>
                <a:cxn ang="0">
                  <a:pos x="714" y="104"/>
                </a:cxn>
                <a:cxn ang="0">
                  <a:pos x="732" y="137"/>
                </a:cxn>
                <a:cxn ang="0">
                  <a:pos x="738" y="169"/>
                </a:cxn>
                <a:cxn ang="0">
                  <a:pos x="738" y="202"/>
                </a:cxn>
                <a:cxn ang="0">
                  <a:pos x="708" y="230"/>
                </a:cxn>
                <a:cxn ang="0">
                  <a:pos x="672" y="241"/>
                </a:cxn>
                <a:cxn ang="0">
                  <a:pos x="636" y="241"/>
                </a:cxn>
                <a:cxn ang="0">
                  <a:pos x="594" y="241"/>
                </a:cxn>
                <a:cxn ang="0">
                  <a:pos x="552" y="241"/>
                </a:cxn>
                <a:cxn ang="0">
                  <a:pos x="516" y="241"/>
                </a:cxn>
                <a:cxn ang="0">
                  <a:pos x="468" y="241"/>
                </a:cxn>
                <a:cxn ang="0">
                  <a:pos x="426" y="241"/>
                </a:cxn>
                <a:cxn ang="0">
                  <a:pos x="390" y="241"/>
                </a:cxn>
                <a:cxn ang="0">
                  <a:pos x="354" y="241"/>
                </a:cxn>
                <a:cxn ang="0">
                  <a:pos x="312" y="241"/>
                </a:cxn>
                <a:cxn ang="0">
                  <a:pos x="270" y="241"/>
                </a:cxn>
                <a:cxn ang="0">
                  <a:pos x="234" y="241"/>
                </a:cxn>
                <a:cxn ang="0">
                  <a:pos x="198" y="241"/>
                </a:cxn>
                <a:cxn ang="0">
                  <a:pos x="150" y="246"/>
                </a:cxn>
                <a:cxn ang="0">
                  <a:pos x="114" y="246"/>
                </a:cxn>
                <a:cxn ang="0">
                  <a:pos x="78" y="246"/>
                </a:cxn>
                <a:cxn ang="0">
                  <a:pos x="42" y="246"/>
                </a:cxn>
                <a:cxn ang="0">
                  <a:pos x="18" y="224"/>
                </a:cxn>
                <a:cxn ang="0">
                  <a:pos x="0" y="191"/>
                </a:cxn>
                <a:cxn ang="0">
                  <a:pos x="0" y="159"/>
                </a:cxn>
                <a:cxn ang="0">
                  <a:pos x="0" y="126"/>
                </a:cxn>
                <a:cxn ang="0">
                  <a:pos x="0" y="93"/>
                </a:cxn>
                <a:cxn ang="0">
                  <a:pos x="24" y="66"/>
                </a:cxn>
                <a:cxn ang="0">
                  <a:pos x="48" y="38"/>
                </a:cxn>
              </a:cxnLst>
              <a:rect l="0" t="0" r="r" b="b"/>
              <a:pathLst>
                <a:path w="739" h="247">
                  <a:moveTo>
                    <a:pt x="66" y="27"/>
                  </a:moveTo>
                  <a:lnTo>
                    <a:pt x="84" y="22"/>
                  </a:lnTo>
                  <a:lnTo>
                    <a:pt x="102" y="22"/>
                  </a:lnTo>
                  <a:lnTo>
                    <a:pt x="120" y="22"/>
                  </a:lnTo>
                  <a:lnTo>
                    <a:pt x="138" y="22"/>
                  </a:lnTo>
                  <a:lnTo>
                    <a:pt x="156" y="16"/>
                  </a:lnTo>
                  <a:lnTo>
                    <a:pt x="174" y="11"/>
                  </a:lnTo>
                  <a:lnTo>
                    <a:pt x="192" y="5"/>
                  </a:lnTo>
                  <a:lnTo>
                    <a:pt x="210" y="0"/>
                  </a:lnTo>
                  <a:lnTo>
                    <a:pt x="228" y="0"/>
                  </a:lnTo>
                  <a:lnTo>
                    <a:pt x="246" y="0"/>
                  </a:lnTo>
                  <a:lnTo>
                    <a:pt x="264" y="0"/>
                  </a:lnTo>
                  <a:lnTo>
                    <a:pt x="282" y="0"/>
                  </a:lnTo>
                  <a:lnTo>
                    <a:pt x="300" y="0"/>
                  </a:lnTo>
                  <a:lnTo>
                    <a:pt x="324" y="11"/>
                  </a:lnTo>
                  <a:lnTo>
                    <a:pt x="342" y="22"/>
                  </a:lnTo>
                  <a:lnTo>
                    <a:pt x="354" y="38"/>
                  </a:lnTo>
                  <a:lnTo>
                    <a:pt x="372" y="44"/>
                  </a:lnTo>
                  <a:lnTo>
                    <a:pt x="384" y="60"/>
                  </a:lnTo>
                  <a:lnTo>
                    <a:pt x="402" y="66"/>
                  </a:lnTo>
                  <a:lnTo>
                    <a:pt x="420" y="66"/>
                  </a:lnTo>
                  <a:lnTo>
                    <a:pt x="438" y="66"/>
                  </a:lnTo>
                  <a:lnTo>
                    <a:pt x="456" y="71"/>
                  </a:lnTo>
                  <a:lnTo>
                    <a:pt x="474" y="71"/>
                  </a:lnTo>
                  <a:lnTo>
                    <a:pt x="492" y="71"/>
                  </a:lnTo>
                  <a:lnTo>
                    <a:pt x="510" y="71"/>
                  </a:lnTo>
                  <a:lnTo>
                    <a:pt x="534" y="71"/>
                  </a:lnTo>
                  <a:lnTo>
                    <a:pt x="552" y="71"/>
                  </a:lnTo>
                  <a:lnTo>
                    <a:pt x="576" y="71"/>
                  </a:lnTo>
                  <a:lnTo>
                    <a:pt x="606" y="71"/>
                  </a:lnTo>
                  <a:lnTo>
                    <a:pt x="624" y="71"/>
                  </a:lnTo>
                  <a:lnTo>
                    <a:pt x="642" y="71"/>
                  </a:lnTo>
                  <a:lnTo>
                    <a:pt x="660" y="71"/>
                  </a:lnTo>
                  <a:lnTo>
                    <a:pt x="678" y="77"/>
                  </a:lnTo>
                  <a:lnTo>
                    <a:pt x="696" y="87"/>
                  </a:lnTo>
                  <a:lnTo>
                    <a:pt x="714" y="104"/>
                  </a:lnTo>
                  <a:lnTo>
                    <a:pt x="726" y="120"/>
                  </a:lnTo>
                  <a:lnTo>
                    <a:pt x="732" y="137"/>
                  </a:lnTo>
                  <a:lnTo>
                    <a:pt x="738" y="153"/>
                  </a:lnTo>
                  <a:lnTo>
                    <a:pt x="738" y="169"/>
                  </a:lnTo>
                  <a:lnTo>
                    <a:pt x="738" y="186"/>
                  </a:lnTo>
                  <a:lnTo>
                    <a:pt x="738" y="202"/>
                  </a:lnTo>
                  <a:lnTo>
                    <a:pt x="732" y="219"/>
                  </a:lnTo>
                  <a:lnTo>
                    <a:pt x="708" y="230"/>
                  </a:lnTo>
                  <a:lnTo>
                    <a:pt x="690" y="235"/>
                  </a:lnTo>
                  <a:lnTo>
                    <a:pt x="672" y="241"/>
                  </a:lnTo>
                  <a:lnTo>
                    <a:pt x="654" y="241"/>
                  </a:lnTo>
                  <a:lnTo>
                    <a:pt x="636" y="241"/>
                  </a:lnTo>
                  <a:lnTo>
                    <a:pt x="612" y="241"/>
                  </a:lnTo>
                  <a:lnTo>
                    <a:pt x="594" y="241"/>
                  </a:lnTo>
                  <a:lnTo>
                    <a:pt x="576" y="241"/>
                  </a:lnTo>
                  <a:lnTo>
                    <a:pt x="552" y="241"/>
                  </a:lnTo>
                  <a:lnTo>
                    <a:pt x="534" y="241"/>
                  </a:lnTo>
                  <a:lnTo>
                    <a:pt x="516" y="241"/>
                  </a:lnTo>
                  <a:lnTo>
                    <a:pt x="492" y="241"/>
                  </a:lnTo>
                  <a:lnTo>
                    <a:pt x="468" y="241"/>
                  </a:lnTo>
                  <a:lnTo>
                    <a:pt x="444" y="241"/>
                  </a:lnTo>
                  <a:lnTo>
                    <a:pt x="426" y="241"/>
                  </a:lnTo>
                  <a:lnTo>
                    <a:pt x="408" y="241"/>
                  </a:lnTo>
                  <a:lnTo>
                    <a:pt x="390" y="241"/>
                  </a:lnTo>
                  <a:lnTo>
                    <a:pt x="372" y="241"/>
                  </a:lnTo>
                  <a:lnTo>
                    <a:pt x="354" y="241"/>
                  </a:lnTo>
                  <a:lnTo>
                    <a:pt x="330" y="241"/>
                  </a:lnTo>
                  <a:lnTo>
                    <a:pt x="312" y="241"/>
                  </a:lnTo>
                  <a:lnTo>
                    <a:pt x="294" y="241"/>
                  </a:lnTo>
                  <a:lnTo>
                    <a:pt x="270" y="241"/>
                  </a:lnTo>
                  <a:lnTo>
                    <a:pt x="252" y="241"/>
                  </a:lnTo>
                  <a:lnTo>
                    <a:pt x="234" y="241"/>
                  </a:lnTo>
                  <a:lnTo>
                    <a:pt x="216" y="241"/>
                  </a:lnTo>
                  <a:lnTo>
                    <a:pt x="198" y="241"/>
                  </a:lnTo>
                  <a:lnTo>
                    <a:pt x="174" y="246"/>
                  </a:lnTo>
                  <a:lnTo>
                    <a:pt x="150" y="246"/>
                  </a:lnTo>
                  <a:lnTo>
                    <a:pt x="132" y="246"/>
                  </a:lnTo>
                  <a:lnTo>
                    <a:pt x="114" y="246"/>
                  </a:lnTo>
                  <a:lnTo>
                    <a:pt x="96" y="246"/>
                  </a:lnTo>
                  <a:lnTo>
                    <a:pt x="78" y="246"/>
                  </a:lnTo>
                  <a:lnTo>
                    <a:pt x="60" y="246"/>
                  </a:lnTo>
                  <a:lnTo>
                    <a:pt x="42" y="246"/>
                  </a:lnTo>
                  <a:lnTo>
                    <a:pt x="24" y="241"/>
                  </a:lnTo>
                  <a:lnTo>
                    <a:pt x="18" y="224"/>
                  </a:lnTo>
                  <a:lnTo>
                    <a:pt x="12" y="208"/>
                  </a:lnTo>
                  <a:lnTo>
                    <a:pt x="0" y="191"/>
                  </a:lnTo>
                  <a:lnTo>
                    <a:pt x="0" y="175"/>
                  </a:lnTo>
                  <a:lnTo>
                    <a:pt x="0" y="159"/>
                  </a:lnTo>
                  <a:lnTo>
                    <a:pt x="0" y="142"/>
                  </a:lnTo>
                  <a:lnTo>
                    <a:pt x="0" y="126"/>
                  </a:lnTo>
                  <a:lnTo>
                    <a:pt x="0" y="109"/>
                  </a:lnTo>
                  <a:lnTo>
                    <a:pt x="0" y="93"/>
                  </a:lnTo>
                  <a:lnTo>
                    <a:pt x="6" y="77"/>
                  </a:lnTo>
                  <a:lnTo>
                    <a:pt x="24" y="66"/>
                  </a:lnTo>
                  <a:lnTo>
                    <a:pt x="42" y="55"/>
                  </a:lnTo>
                  <a:lnTo>
                    <a:pt x="48" y="38"/>
                  </a:lnTo>
                  <a:lnTo>
                    <a:pt x="66" y="27"/>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41" name="Freeform 13"/>
            <p:cNvSpPr>
              <a:spLocks/>
            </p:cNvSpPr>
            <p:nvPr/>
          </p:nvSpPr>
          <p:spPr bwMode="auto">
            <a:xfrm>
              <a:off x="1548" y="1236"/>
              <a:ext cx="709" cy="463"/>
            </a:xfrm>
            <a:custGeom>
              <a:avLst/>
              <a:gdLst/>
              <a:ahLst/>
              <a:cxnLst>
                <a:cxn ang="0">
                  <a:pos x="66" y="222"/>
                </a:cxn>
                <a:cxn ang="0">
                  <a:pos x="96" y="192"/>
                </a:cxn>
                <a:cxn ang="0">
                  <a:pos x="120" y="156"/>
                </a:cxn>
                <a:cxn ang="0">
                  <a:pos x="138" y="120"/>
                </a:cxn>
                <a:cxn ang="0">
                  <a:pos x="156" y="84"/>
                </a:cxn>
                <a:cxn ang="0">
                  <a:pos x="180" y="54"/>
                </a:cxn>
                <a:cxn ang="0">
                  <a:pos x="204" y="30"/>
                </a:cxn>
                <a:cxn ang="0">
                  <a:pos x="240" y="18"/>
                </a:cxn>
                <a:cxn ang="0">
                  <a:pos x="276" y="12"/>
                </a:cxn>
                <a:cxn ang="0">
                  <a:pos x="312" y="6"/>
                </a:cxn>
                <a:cxn ang="0">
                  <a:pos x="354" y="6"/>
                </a:cxn>
                <a:cxn ang="0">
                  <a:pos x="390" y="0"/>
                </a:cxn>
                <a:cxn ang="0">
                  <a:pos x="426" y="0"/>
                </a:cxn>
                <a:cxn ang="0">
                  <a:pos x="462" y="0"/>
                </a:cxn>
                <a:cxn ang="0">
                  <a:pos x="498" y="18"/>
                </a:cxn>
                <a:cxn ang="0">
                  <a:pos x="516" y="54"/>
                </a:cxn>
                <a:cxn ang="0">
                  <a:pos x="540" y="90"/>
                </a:cxn>
                <a:cxn ang="0">
                  <a:pos x="558" y="126"/>
                </a:cxn>
                <a:cxn ang="0">
                  <a:pos x="570" y="162"/>
                </a:cxn>
                <a:cxn ang="0">
                  <a:pos x="594" y="192"/>
                </a:cxn>
                <a:cxn ang="0">
                  <a:pos x="624" y="222"/>
                </a:cxn>
                <a:cxn ang="0">
                  <a:pos x="660" y="246"/>
                </a:cxn>
                <a:cxn ang="0">
                  <a:pos x="696" y="258"/>
                </a:cxn>
                <a:cxn ang="0">
                  <a:pos x="708" y="294"/>
                </a:cxn>
                <a:cxn ang="0">
                  <a:pos x="708" y="330"/>
                </a:cxn>
                <a:cxn ang="0">
                  <a:pos x="696" y="366"/>
                </a:cxn>
                <a:cxn ang="0">
                  <a:pos x="672" y="402"/>
                </a:cxn>
                <a:cxn ang="0">
                  <a:pos x="636" y="414"/>
                </a:cxn>
                <a:cxn ang="0">
                  <a:pos x="594" y="426"/>
                </a:cxn>
                <a:cxn ang="0">
                  <a:pos x="558" y="432"/>
                </a:cxn>
                <a:cxn ang="0">
                  <a:pos x="522" y="438"/>
                </a:cxn>
                <a:cxn ang="0">
                  <a:pos x="486" y="450"/>
                </a:cxn>
                <a:cxn ang="0">
                  <a:pos x="450" y="456"/>
                </a:cxn>
                <a:cxn ang="0">
                  <a:pos x="414" y="462"/>
                </a:cxn>
                <a:cxn ang="0">
                  <a:pos x="372" y="462"/>
                </a:cxn>
                <a:cxn ang="0">
                  <a:pos x="336" y="462"/>
                </a:cxn>
                <a:cxn ang="0">
                  <a:pos x="300" y="462"/>
                </a:cxn>
                <a:cxn ang="0">
                  <a:pos x="264" y="462"/>
                </a:cxn>
                <a:cxn ang="0">
                  <a:pos x="228" y="456"/>
                </a:cxn>
                <a:cxn ang="0">
                  <a:pos x="192" y="450"/>
                </a:cxn>
                <a:cxn ang="0">
                  <a:pos x="156" y="450"/>
                </a:cxn>
                <a:cxn ang="0">
                  <a:pos x="120" y="444"/>
                </a:cxn>
                <a:cxn ang="0">
                  <a:pos x="84" y="444"/>
                </a:cxn>
                <a:cxn ang="0">
                  <a:pos x="48" y="438"/>
                </a:cxn>
                <a:cxn ang="0">
                  <a:pos x="24" y="414"/>
                </a:cxn>
                <a:cxn ang="0">
                  <a:pos x="6" y="384"/>
                </a:cxn>
                <a:cxn ang="0">
                  <a:pos x="0" y="348"/>
                </a:cxn>
                <a:cxn ang="0">
                  <a:pos x="0" y="312"/>
                </a:cxn>
                <a:cxn ang="0">
                  <a:pos x="18" y="282"/>
                </a:cxn>
                <a:cxn ang="0">
                  <a:pos x="36" y="252"/>
                </a:cxn>
                <a:cxn ang="0">
                  <a:pos x="60" y="216"/>
                </a:cxn>
                <a:cxn ang="0">
                  <a:pos x="48" y="234"/>
                </a:cxn>
              </a:cxnLst>
              <a:rect l="0" t="0" r="r" b="b"/>
              <a:pathLst>
                <a:path w="709" h="463">
                  <a:moveTo>
                    <a:pt x="48" y="234"/>
                  </a:moveTo>
                  <a:lnTo>
                    <a:pt x="66" y="222"/>
                  </a:lnTo>
                  <a:lnTo>
                    <a:pt x="84" y="210"/>
                  </a:lnTo>
                  <a:lnTo>
                    <a:pt x="96" y="192"/>
                  </a:lnTo>
                  <a:lnTo>
                    <a:pt x="108" y="174"/>
                  </a:lnTo>
                  <a:lnTo>
                    <a:pt x="120" y="156"/>
                  </a:lnTo>
                  <a:lnTo>
                    <a:pt x="132" y="138"/>
                  </a:lnTo>
                  <a:lnTo>
                    <a:pt x="138" y="120"/>
                  </a:lnTo>
                  <a:lnTo>
                    <a:pt x="144" y="102"/>
                  </a:lnTo>
                  <a:lnTo>
                    <a:pt x="156" y="84"/>
                  </a:lnTo>
                  <a:lnTo>
                    <a:pt x="162" y="66"/>
                  </a:lnTo>
                  <a:lnTo>
                    <a:pt x="180" y="54"/>
                  </a:lnTo>
                  <a:lnTo>
                    <a:pt x="186" y="36"/>
                  </a:lnTo>
                  <a:lnTo>
                    <a:pt x="204" y="30"/>
                  </a:lnTo>
                  <a:lnTo>
                    <a:pt x="222" y="24"/>
                  </a:lnTo>
                  <a:lnTo>
                    <a:pt x="240" y="18"/>
                  </a:lnTo>
                  <a:lnTo>
                    <a:pt x="258" y="18"/>
                  </a:lnTo>
                  <a:lnTo>
                    <a:pt x="276" y="12"/>
                  </a:lnTo>
                  <a:lnTo>
                    <a:pt x="294" y="12"/>
                  </a:lnTo>
                  <a:lnTo>
                    <a:pt x="312" y="6"/>
                  </a:lnTo>
                  <a:lnTo>
                    <a:pt x="336" y="6"/>
                  </a:lnTo>
                  <a:lnTo>
                    <a:pt x="354" y="6"/>
                  </a:lnTo>
                  <a:lnTo>
                    <a:pt x="372" y="6"/>
                  </a:lnTo>
                  <a:lnTo>
                    <a:pt x="390" y="0"/>
                  </a:lnTo>
                  <a:lnTo>
                    <a:pt x="408" y="0"/>
                  </a:lnTo>
                  <a:lnTo>
                    <a:pt x="426" y="0"/>
                  </a:lnTo>
                  <a:lnTo>
                    <a:pt x="444" y="0"/>
                  </a:lnTo>
                  <a:lnTo>
                    <a:pt x="462" y="0"/>
                  </a:lnTo>
                  <a:lnTo>
                    <a:pt x="480" y="12"/>
                  </a:lnTo>
                  <a:lnTo>
                    <a:pt x="498" y="18"/>
                  </a:lnTo>
                  <a:lnTo>
                    <a:pt x="504" y="36"/>
                  </a:lnTo>
                  <a:lnTo>
                    <a:pt x="516" y="54"/>
                  </a:lnTo>
                  <a:lnTo>
                    <a:pt x="528" y="72"/>
                  </a:lnTo>
                  <a:lnTo>
                    <a:pt x="540" y="90"/>
                  </a:lnTo>
                  <a:lnTo>
                    <a:pt x="546" y="108"/>
                  </a:lnTo>
                  <a:lnTo>
                    <a:pt x="558" y="126"/>
                  </a:lnTo>
                  <a:lnTo>
                    <a:pt x="564" y="144"/>
                  </a:lnTo>
                  <a:lnTo>
                    <a:pt x="570" y="162"/>
                  </a:lnTo>
                  <a:lnTo>
                    <a:pt x="588" y="174"/>
                  </a:lnTo>
                  <a:lnTo>
                    <a:pt x="594" y="192"/>
                  </a:lnTo>
                  <a:lnTo>
                    <a:pt x="606" y="210"/>
                  </a:lnTo>
                  <a:lnTo>
                    <a:pt x="624" y="222"/>
                  </a:lnTo>
                  <a:lnTo>
                    <a:pt x="642" y="234"/>
                  </a:lnTo>
                  <a:lnTo>
                    <a:pt x="660" y="246"/>
                  </a:lnTo>
                  <a:lnTo>
                    <a:pt x="678" y="258"/>
                  </a:lnTo>
                  <a:lnTo>
                    <a:pt x="696" y="258"/>
                  </a:lnTo>
                  <a:lnTo>
                    <a:pt x="702" y="276"/>
                  </a:lnTo>
                  <a:lnTo>
                    <a:pt x="708" y="294"/>
                  </a:lnTo>
                  <a:lnTo>
                    <a:pt x="708" y="312"/>
                  </a:lnTo>
                  <a:lnTo>
                    <a:pt x="708" y="330"/>
                  </a:lnTo>
                  <a:lnTo>
                    <a:pt x="702" y="348"/>
                  </a:lnTo>
                  <a:lnTo>
                    <a:pt x="696" y="366"/>
                  </a:lnTo>
                  <a:lnTo>
                    <a:pt x="678" y="384"/>
                  </a:lnTo>
                  <a:lnTo>
                    <a:pt x="672" y="402"/>
                  </a:lnTo>
                  <a:lnTo>
                    <a:pt x="654" y="402"/>
                  </a:lnTo>
                  <a:lnTo>
                    <a:pt x="636" y="414"/>
                  </a:lnTo>
                  <a:lnTo>
                    <a:pt x="612" y="420"/>
                  </a:lnTo>
                  <a:lnTo>
                    <a:pt x="594" y="426"/>
                  </a:lnTo>
                  <a:lnTo>
                    <a:pt x="576" y="426"/>
                  </a:lnTo>
                  <a:lnTo>
                    <a:pt x="558" y="432"/>
                  </a:lnTo>
                  <a:lnTo>
                    <a:pt x="540" y="438"/>
                  </a:lnTo>
                  <a:lnTo>
                    <a:pt x="522" y="438"/>
                  </a:lnTo>
                  <a:lnTo>
                    <a:pt x="504" y="450"/>
                  </a:lnTo>
                  <a:lnTo>
                    <a:pt x="486" y="450"/>
                  </a:lnTo>
                  <a:lnTo>
                    <a:pt x="468" y="450"/>
                  </a:lnTo>
                  <a:lnTo>
                    <a:pt x="450" y="456"/>
                  </a:lnTo>
                  <a:lnTo>
                    <a:pt x="432" y="462"/>
                  </a:lnTo>
                  <a:lnTo>
                    <a:pt x="414" y="462"/>
                  </a:lnTo>
                  <a:lnTo>
                    <a:pt x="396" y="462"/>
                  </a:lnTo>
                  <a:lnTo>
                    <a:pt x="372" y="462"/>
                  </a:lnTo>
                  <a:lnTo>
                    <a:pt x="354" y="462"/>
                  </a:lnTo>
                  <a:lnTo>
                    <a:pt x="336" y="462"/>
                  </a:lnTo>
                  <a:lnTo>
                    <a:pt x="318" y="462"/>
                  </a:lnTo>
                  <a:lnTo>
                    <a:pt x="300" y="462"/>
                  </a:lnTo>
                  <a:lnTo>
                    <a:pt x="282" y="462"/>
                  </a:lnTo>
                  <a:lnTo>
                    <a:pt x="264" y="462"/>
                  </a:lnTo>
                  <a:lnTo>
                    <a:pt x="246" y="462"/>
                  </a:lnTo>
                  <a:lnTo>
                    <a:pt x="228" y="456"/>
                  </a:lnTo>
                  <a:lnTo>
                    <a:pt x="210" y="450"/>
                  </a:lnTo>
                  <a:lnTo>
                    <a:pt x="192" y="450"/>
                  </a:lnTo>
                  <a:lnTo>
                    <a:pt x="174" y="450"/>
                  </a:lnTo>
                  <a:lnTo>
                    <a:pt x="156" y="450"/>
                  </a:lnTo>
                  <a:lnTo>
                    <a:pt x="138" y="444"/>
                  </a:lnTo>
                  <a:lnTo>
                    <a:pt x="120" y="444"/>
                  </a:lnTo>
                  <a:lnTo>
                    <a:pt x="102" y="444"/>
                  </a:lnTo>
                  <a:lnTo>
                    <a:pt x="84" y="444"/>
                  </a:lnTo>
                  <a:lnTo>
                    <a:pt x="66" y="438"/>
                  </a:lnTo>
                  <a:lnTo>
                    <a:pt x="48" y="438"/>
                  </a:lnTo>
                  <a:lnTo>
                    <a:pt x="30" y="432"/>
                  </a:lnTo>
                  <a:lnTo>
                    <a:pt x="24" y="414"/>
                  </a:lnTo>
                  <a:lnTo>
                    <a:pt x="6" y="402"/>
                  </a:lnTo>
                  <a:lnTo>
                    <a:pt x="6" y="384"/>
                  </a:lnTo>
                  <a:lnTo>
                    <a:pt x="0" y="366"/>
                  </a:lnTo>
                  <a:lnTo>
                    <a:pt x="0" y="348"/>
                  </a:lnTo>
                  <a:lnTo>
                    <a:pt x="0" y="330"/>
                  </a:lnTo>
                  <a:lnTo>
                    <a:pt x="0" y="312"/>
                  </a:lnTo>
                  <a:lnTo>
                    <a:pt x="0" y="294"/>
                  </a:lnTo>
                  <a:lnTo>
                    <a:pt x="18" y="282"/>
                  </a:lnTo>
                  <a:lnTo>
                    <a:pt x="36" y="270"/>
                  </a:lnTo>
                  <a:lnTo>
                    <a:pt x="36" y="252"/>
                  </a:lnTo>
                  <a:lnTo>
                    <a:pt x="48" y="234"/>
                  </a:lnTo>
                  <a:lnTo>
                    <a:pt x="60" y="216"/>
                  </a:lnTo>
                  <a:lnTo>
                    <a:pt x="60" y="234"/>
                  </a:lnTo>
                  <a:lnTo>
                    <a:pt x="48" y="234"/>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42" name="Freeform 14"/>
            <p:cNvSpPr>
              <a:spLocks/>
            </p:cNvSpPr>
            <p:nvPr/>
          </p:nvSpPr>
          <p:spPr bwMode="auto">
            <a:xfrm>
              <a:off x="2400" y="1752"/>
              <a:ext cx="619" cy="445"/>
            </a:xfrm>
            <a:custGeom>
              <a:avLst/>
              <a:gdLst/>
              <a:ahLst/>
              <a:cxnLst>
                <a:cxn ang="0">
                  <a:pos x="54" y="234"/>
                </a:cxn>
                <a:cxn ang="0">
                  <a:pos x="20" y="204"/>
                </a:cxn>
                <a:cxn ang="0">
                  <a:pos x="0" y="169"/>
                </a:cxn>
                <a:cxn ang="0">
                  <a:pos x="0" y="134"/>
                </a:cxn>
                <a:cxn ang="0">
                  <a:pos x="0" y="99"/>
                </a:cxn>
                <a:cxn ang="0">
                  <a:pos x="27" y="70"/>
                </a:cxn>
                <a:cxn ang="0">
                  <a:pos x="68" y="47"/>
                </a:cxn>
                <a:cxn ang="0">
                  <a:pos x="109" y="35"/>
                </a:cxn>
                <a:cxn ang="0">
                  <a:pos x="149" y="29"/>
                </a:cxn>
                <a:cxn ang="0">
                  <a:pos x="190" y="23"/>
                </a:cxn>
                <a:cxn ang="0">
                  <a:pos x="244" y="23"/>
                </a:cxn>
                <a:cxn ang="0">
                  <a:pos x="285" y="23"/>
                </a:cxn>
                <a:cxn ang="0">
                  <a:pos x="326" y="18"/>
                </a:cxn>
                <a:cxn ang="0">
                  <a:pos x="367" y="12"/>
                </a:cxn>
                <a:cxn ang="0">
                  <a:pos x="407" y="6"/>
                </a:cxn>
                <a:cxn ang="0">
                  <a:pos x="448" y="0"/>
                </a:cxn>
                <a:cxn ang="0">
                  <a:pos x="489" y="0"/>
                </a:cxn>
                <a:cxn ang="0">
                  <a:pos x="530" y="0"/>
                </a:cxn>
                <a:cxn ang="0">
                  <a:pos x="570" y="12"/>
                </a:cxn>
                <a:cxn ang="0">
                  <a:pos x="598" y="47"/>
                </a:cxn>
                <a:cxn ang="0">
                  <a:pos x="611" y="82"/>
                </a:cxn>
                <a:cxn ang="0">
                  <a:pos x="618" y="123"/>
                </a:cxn>
                <a:cxn ang="0">
                  <a:pos x="618" y="158"/>
                </a:cxn>
                <a:cxn ang="0">
                  <a:pos x="591" y="193"/>
                </a:cxn>
                <a:cxn ang="0">
                  <a:pos x="570" y="222"/>
                </a:cxn>
                <a:cxn ang="0">
                  <a:pos x="564" y="257"/>
                </a:cxn>
                <a:cxn ang="0">
                  <a:pos x="570" y="292"/>
                </a:cxn>
                <a:cxn ang="0">
                  <a:pos x="604" y="321"/>
                </a:cxn>
                <a:cxn ang="0">
                  <a:pos x="604" y="356"/>
                </a:cxn>
                <a:cxn ang="0">
                  <a:pos x="604" y="391"/>
                </a:cxn>
                <a:cxn ang="0">
                  <a:pos x="584" y="426"/>
                </a:cxn>
                <a:cxn ang="0">
                  <a:pos x="543" y="444"/>
                </a:cxn>
                <a:cxn ang="0">
                  <a:pos x="503" y="444"/>
                </a:cxn>
                <a:cxn ang="0">
                  <a:pos x="462" y="444"/>
                </a:cxn>
                <a:cxn ang="0">
                  <a:pos x="414" y="444"/>
                </a:cxn>
                <a:cxn ang="0">
                  <a:pos x="367" y="444"/>
                </a:cxn>
                <a:cxn ang="0">
                  <a:pos x="326" y="444"/>
                </a:cxn>
                <a:cxn ang="0">
                  <a:pos x="285" y="444"/>
                </a:cxn>
                <a:cxn ang="0">
                  <a:pos x="238" y="444"/>
                </a:cxn>
                <a:cxn ang="0">
                  <a:pos x="190" y="444"/>
                </a:cxn>
                <a:cxn ang="0">
                  <a:pos x="149" y="444"/>
                </a:cxn>
                <a:cxn ang="0">
                  <a:pos x="109" y="444"/>
                </a:cxn>
                <a:cxn ang="0">
                  <a:pos x="68" y="444"/>
                </a:cxn>
                <a:cxn ang="0">
                  <a:pos x="27" y="444"/>
                </a:cxn>
                <a:cxn ang="0">
                  <a:pos x="7" y="409"/>
                </a:cxn>
                <a:cxn ang="0">
                  <a:pos x="0" y="374"/>
                </a:cxn>
                <a:cxn ang="0">
                  <a:pos x="7" y="339"/>
                </a:cxn>
                <a:cxn ang="0">
                  <a:pos x="41" y="310"/>
                </a:cxn>
                <a:cxn ang="0">
                  <a:pos x="68" y="286"/>
                </a:cxn>
                <a:cxn ang="0">
                  <a:pos x="61" y="263"/>
                </a:cxn>
              </a:cxnLst>
              <a:rect l="0" t="0" r="r" b="b"/>
              <a:pathLst>
                <a:path w="619" h="445">
                  <a:moveTo>
                    <a:pt x="61" y="251"/>
                  </a:moveTo>
                  <a:lnTo>
                    <a:pt x="54" y="234"/>
                  </a:lnTo>
                  <a:lnTo>
                    <a:pt x="34" y="222"/>
                  </a:lnTo>
                  <a:lnTo>
                    <a:pt x="20" y="204"/>
                  </a:lnTo>
                  <a:lnTo>
                    <a:pt x="14" y="187"/>
                  </a:lnTo>
                  <a:lnTo>
                    <a:pt x="0" y="169"/>
                  </a:lnTo>
                  <a:lnTo>
                    <a:pt x="0" y="152"/>
                  </a:lnTo>
                  <a:lnTo>
                    <a:pt x="0" y="134"/>
                  </a:lnTo>
                  <a:lnTo>
                    <a:pt x="0" y="117"/>
                  </a:lnTo>
                  <a:lnTo>
                    <a:pt x="0" y="99"/>
                  </a:lnTo>
                  <a:lnTo>
                    <a:pt x="7" y="82"/>
                  </a:lnTo>
                  <a:lnTo>
                    <a:pt x="27" y="70"/>
                  </a:lnTo>
                  <a:lnTo>
                    <a:pt x="48" y="58"/>
                  </a:lnTo>
                  <a:lnTo>
                    <a:pt x="68" y="47"/>
                  </a:lnTo>
                  <a:lnTo>
                    <a:pt x="88" y="47"/>
                  </a:lnTo>
                  <a:lnTo>
                    <a:pt x="109" y="35"/>
                  </a:lnTo>
                  <a:lnTo>
                    <a:pt x="129" y="35"/>
                  </a:lnTo>
                  <a:lnTo>
                    <a:pt x="149" y="29"/>
                  </a:lnTo>
                  <a:lnTo>
                    <a:pt x="170" y="23"/>
                  </a:lnTo>
                  <a:lnTo>
                    <a:pt x="190" y="23"/>
                  </a:lnTo>
                  <a:lnTo>
                    <a:pt x="217" y="23"/>
                  </a:lnTo>
                  <a:lnTo>
                    <a:pt x="244" y="23"/>
                  </a:lnTo>
                  <a:lnTo>
                    <a:pt x="265" y="23"/>
                  </a:lnTo>
                  <a:lnTo>
                    <a:pt x="285" y="23"/>
                  </a:lnTo>
                  <a:lnTo>
                    <a:pt x="306" y="18"/>
                  </a:lnTo>
                  <a:lnTo>
                    <a:pt x="326" y="18"/>
                  </a:lnTo>
                  <a:lnTo>
                    <a:pt x="346" y="18"/>
                  </a:lnTo>
                  <a:lnTo>
                    <a:pt x="367" y="12"/>
                  </a:lnTo>
                  <a:lnTo>
                    <a:pt x="387" y="12"/>
                  </a:lnTo>
                  <a:lnTo>
                    <a:pt x="407" y="6"/>
                  </a:lnTo>
                  <a:lnTo>
                    <a:pt x="428" y="0"/>
                  </a:lnTo>
                  <a:lnTo>
                    <a:pt x="448" y="0"/>
                  </a:lnTo>
                  <a:lnTo>
                    <a:pt x="469" y="0"/>
                  </a:lnTo>
                  <a:lnTo>
                    <a:pt x="489" y="0"/>
                  </a:lnTo>
                  <a:lnTo>
                    <a:pt x="509" y="0"/>
                  </a:lnTo>
                  <a:lnTo>
                    <a:pt x="530" y="0"/>
                  </a:lnTo>
                  <a:lnTo>
                    <a:pt x="550" y="0"/>
                  </a:lnTo>
                  <a:lnTo>
                    <a:pt x="570" y="12"/>
                  </a:lnTo>
                  <a:lnTo>
                    <a:pt x="584" y="29"/>
                  </a:lnTo>
                  <a:lnTo>
                    <a:pt x="598" y="47"/>
                  </a:lnTo>
                  <a:lnTo>
                    <a:pt x="604" y="64"/>
                  </a:lnTo>
                  <a:lnTo>
                    <a:pt x="611" y="82"/>
                  </a:lnTo>
                  <a:lnTo>
                    <a:pt x="618" y="105"/>
                  </a:lnTo>
                  <a:lnTo>
                    <a:pt x="618" y="123"/>
                  </a:lnTo>
                  <a:lnTo>
                    <a:pt x="618" y="140"/>
                  </a:lnTo>
                  <a:lnTo>
                    <a:pt x="618" y="158"/>
                  </a:lnTo>
                  <a:lnTo>
                    <a:pt x="618" y="175"/>
                  </a:lnTo>
                  <a:lnTo>
                    <a:pt x="591" y="193"/>
                  </a:lnTo>
                  <a:lnTo>
                    <a:pt x="570" y="204"/>
                  </a:lnTo>
                  <a:lnTo>
                    <a:pt x="570" y="222"/>
                  </a:lnTo>
                  <a:lnTo>
                    <a:pt x="564" y="240"/>
                  </a:lnTo>
                  <a:lnTo>
                    <a:pt x="564" y="257"/>
                  </a:lnTo>
                  <a:lnTo>
                    <a:pt x="564" y="275"/>
                  </a:lnTo>
                  <a:lnTo>
                    <a:pt x="570" y="292"/>
                  </a:lnTo>
                  <a:lnTo>
                    <a:pt x="584" y="310"/>
                  </a:lnTo>
                  <a:lnTo>
                    <a:pt x="604" y="321"/>
                  </a:lnTo>
                  <a:lnTo>
                    <a:pt x="604" y="339"/>
                  </a:lnTo>
                  <a:lnTo>
                    <a:pt x="604" y="356"/>
                  </a:lnTo>
                  <a:lnTo>
                    <a:pt x="604" y="374"/>
                  </a:lnTo>
                  <a:lnTo>
                    <a:pt x="604" y="391"/>
                  </a:lnTo>
                  <a:lnTo>
                    <a:pt x="598" y="409"/>
                  </a:lnTo>
                  <a:lnTo>
                    <a:pt x="584" y="426"/>
                  </a:lnTo>
                  <a:lnTo>
                    <a:pt x="564" y="432"/>
                  </a:lnTo>
                  <a:lnTo>
                    <a:pt x="543" y="444"/>
                  </a:lnTo>
                  <a:lnTo>
                    <a:pt x="523" y="444"/>
                  </a:lnTo>
                  <a:lnTo>
                    <a:pt x="503" y="444"/>
                  </a:lnTo>
                  <a:lnTo>
                    <a:pt x="482" y="444"/>
                  </a:lnTo>
                  <a:lnTo>
                    <a:pt x="462" y="444"/>
                  </a:lnTo>
                  <a:lnTo>
                    <a:pt x="435" y="444"/>
                  </a:lnTo>
                  <a:lnTo>
                    <a:pt x="414" y="444"/>
                  </a:lnTo>
                  <a:lnTo>
                    <a:pt x="394" y="444"/>
                  </a:lnTo>
                  <a:lnTo>
                    <a:pt x="367" y="444"/>
                  </a:lnTo>
                  <a:lnTo>
                    <a:pt x="346" y="444"/>
                  </a:lnTo>
                  <a:lnTo>
                    <a:pt x="326" y="444"/>
                  </a:lnTo>
                  <a:lnTo>
                    <a:pt x="306" y="444"/>
                  </a:lnTo>
                  <a:lnTo>
                    <a:pt x="285" y="444"/>
                  </a:lnTo>
                  <a:lnTo>
                    <a:pt x="265" y="444"/>
                  </a:lnTo>
                  <a:lnTo>
                    <a:pt x="238" y="444"/>
                  </a:lnTo>
                  <a:lnTo>
                    <a:pt x="217" y="444"/>
                  </a:lnTo>
                  <a:lnTo>
                    <a:pt x="190" y="444"/>
                  </a:lnTo>
                  <a:lnTo>
                    <a:pt x="170" y="444"/>
                  </a:lnTo>
                  <a:lnTo>
                    <a:pt x="149" y="444"/>
                  </a:lnTo>
                  <a:lnTo>
                    <a:pt x="129" y="444"/>
                  </a:lnTo>
                  <a:lnTo>
                    <a:pt x="109" y="444"/>
                  </a:lnTo>
                  <a:lnTo>
                    <a:pt x="88" y="444"/>
                  </a:lnTo>
                  <a:lnTo>
                    <a:pt x="68" y="444"/>
                  </a:lnTo>
                  <a:lnTo>
                    <a:pt x="48" y="444"/>
                  </a:lnTo>
                  <a:lnTo>
                    <a:pt x="27" y="444"/>
                  </a:lnTo>
                  <a:lnTo>
                    <a:pt x="20" y="426"/>
                  </a:lnTo>
                  <a:lnTo>
                    <a:pt x="7" y="409"/>
                  </a:lnTo>
                  <a:lnTo>
                    <a:pt x="0" y="391"/>
                  </a:lnTo>
                  <a:lnTo>
                    <a:pt x="0" y="374"/>
                  </a:lnTo>
                  <a:lnTo>
                    <a:pt x="0" y="356"/>
                  </a:lnTo>
                  <a:lnTo>
                    <a:pt x="7" y="339"/>
                  </a:lnTo>
                  <a:lnTo>
                    <a:pt x="27" y="327"/>
                  </a:lnTo>
                  <a:lnTo>
                    <a:pt x="41" y="310"/>
                  </a:lnTo>
                  <a:lnTo>
                    <a:pt x="61" y="304"/>
                  </a:lnTo>
                  <a:lnTo>
                    <a:pt x="68" y="286"/>
                  </a:lnTo>
                  <a:lnTo>
                    <a:pt x="81" y="269"/>
                  </a:lnTo>
                  <a:lnTo>
                    <a:pt x="61" y="263"/>
                  </a:lnTo>
                  <a:lnTo>
                    <a:pt x="61" y="251"/>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43" name="Freeform 15"/>
            <p:cNvSpPr>
              <a:spLocks/>
            </p:cNvSpPr>
            <p:nvPr/>
          </p:nvSpPr>
          <p:spPr bwMode="auto">
            <a:xfrm>
              <a:off x="1566" y="1824"/>
              <a:ext cx="583" cy="319"/>
            </a:xfrm>
            <a:custGeom>
              <a:avLst/>
              <a:gdLst/>
              <a:ahLst/>
              <a:cxnLst>
                <a:cxn ang="0">
                  <a:pos x="36" y="159"/>
                </a:cxn>
                <a:cxn ang="0">
                  <a:pos x="73" y="159"/>
                </a:cxn>
                <a:cxn ang="0">
                  <a:pos x="109" y="139"/>
                </a:cxn>
                <a:cxn ang="0">
                  <a:pos x="146" y="113"/>
                </a:cxn>
                <a:cxn ang="0">
                  <a:pos x="182" y="86"/>
                </a:cxn>
                <a:cxn ang="0">
                  <a:pos x="224" y="53"/>
                </a:cxn>
                <a:cxn ang="0">
                  <a:pos x="249" y="13"/>
                </a:cxn>
                <a:cxn ang="0">
                  <a:pos x="285" y="0"/>
                </a:cxn>
                <a:cxn ang="0">
                  <a:pos x="321" y="0"/>
                </a:cxn>
                <a:cxn ang="0">
                  <a:pos x="358" y="0"/>
                </a:cxn>
                <a:cxn ang="0">
                  <a:pos x="394" y="0"/>
                </a:cxn>
                <a:cxn ang="0">
                  <a:pos x="430" y="13"/>
                </a:cxn>
                <a:cxn ang="0">
                  <a:pos x="455" y="53"/>
                </a:cxn>
                <a:cxn ang="0">
                  <a:pos x="473" y="93"/>
                </a:cxn>
                <a:cxn ang="0">
                  <a:pos x="509" y="119"/>
                </a:cxn>
                <a:cxn ang="0">
                  <a:pos x="546" y="133"/>
                </a:cxn>
                <a:cxn ang="0">
                  <a:pos x="570" y="166"/>
                </a:cxn>
                <a:cxn ang="0">
                  <a:pos x="582" y="205"/>
                </a:cxn>
                <a:cxn ang="0">
                  <a:pos x="582" y="245"/>
                </a:cxn>
                <a:cxn ang="0">
                  <a:pos x="564" y="292"/>
                </a:cxn>
                <a:cxn ang="0">
                  <a:pos x="527" y="305"/>
                </a:cxn>
                <a:cxn ang="0">
                  <a:pos x="485" y="318"/>
                </a:cxn>
                <a:cxn ang="0">
                  <a:pos x="443" y="318"/>
                </a:cxn>
                <a:cxn ang="0">
                  <a:pos x="400" y="318"/>
                </a:cxn>
                <a:cxn ang="0">
                  <a:pos x="364" y="318"/>
                </a:cxn>
                <a:cxn ang="0">
                  <a:pos x="309" y="318"/>
                </a:cxn>
                <a:cxn ang="0">
                  <a:pos x="261" y="318"/>
                </a:cxn>
                <a:cxn ang="0">
                  <a:pos x="212" y="318"/>
                </a:cxn>
                <a:cxn ang="0">
                  <a:pos x="164" y="318"/>
                </a:cxn>
                <a:cxn ang="0">
                  <a:pos x="127" y="318"/>
                </a:cxn>
                <a:cxn ang="0">
                  <a:pos x="85" y="318"/>
                </a:cxn>
                <a:cxn ang="0">
                  <a:pos x="49" y="305"/>
                </a:cxn>
                <a:cxn ang="0">
                  <a:pos x="18" y="278"/>
                </a:cxn>
                <a:cxn ang="0">
                  <a:pos x="0" y="239"/>
                </a:cxn>
                <a:cxn ang="0">
                  <a:pos x="0" y="199"/>
                </a:cxn>
                <a:cxn ang="0">
                  <a:pos x="24" y="166"/>
                </a:cxn>
                <a:cxn ang="0">
                  <a:pos x="18" y="166"/>
                </a:cxn>
              </a:cxnLst>
              <a:rect l="0" t="0" r="r" b="b"/>
              <a:pathLst>
                <a:path w="583" h="319">
                  <a:moveTo>
                    <a:pt x="18" y="166"/>
                  </a:moveTo>
                  <a:lnTo>
                    <a:pt x="36" y="159"/>
                  </a:lnTo>
                  <a:lnTo>
                    <a:pt x="55" y="159"/>
                  </a:lnTo>
                  <a:lnTo>
                    <a:pt x="73" y="159"/>
                  </a:lnTo>
                  <a:lnTo>
                    <a:pt x="91" y="152"/>
                  </a:lnTo>
                  <a:lnTo>
                    <a:pt x="109" y="139"/>
                  </a:lnTo>
                  <a:lnTo>
                    <a:pt x="127" y="126"/>
                  </a:lnTo>
                  <a:lnTo>
                    <a:pt x="146" y="113"/>
                  </a:lnTo>
                  <a:lnTo>
                    <a:pt x="164" y="93"/>
                  </a:lnTo>
                  <a:lnTo>
                    <a:pt x="182" y="86"/>
                  </a:lnTo>
                  <a:lnTo>
                    <a:pt x="200" y="66"/>
                  </a:lnTo>
                  <a:lnTo>
                    <a:pt x="224" y="53"/>
                  </a:lnTo>
                  <a:lnTo>
                    <a:pt x="236" y="33"/>
                  </a:lnTo>
                  <a:lnTo>
                    <a:pt x="249" y="13"/>
                  </a:lnTo>
                  <a:lnTo>
                    <a:pt x="267" y="13"/>
                  </a:lnTo>
                  <a:lnTo>
                    <a:pt x="285" y="0"/>
                  </a:lnTo>
                  <a:lnTo>
                    <a:pt x="303" y="0"/>
                  </a:lnTo>
                  <a:lnTo>
                    <a:pt x="321" y="0"/>
                  </a:lnTo>
                  <a:lnTo>
                    <a:pt x="340" y="0"/>
                  </a:lnTo>
                  <a:lnTo>
                    <a:pt x="358" y="0"/>
                  </a:lnTo>
                  <a:lnTo>
                    <a:pt x="376" y="0"/>
                  </a:lnTo>
                  <a:lnTo>
                    <a:pt x="394" y="0"/>
                  </a:lnTo>
                  <a:lnTo>
                    <a:pt x="412" y="7"/>
                  </a:lnTo>
                  <a:lnTo>
                    <a:pt x="430" y="13"/>
                  </a:lnTo>
                  <a:lnTo>
                    <a:pt x="443" y="33"/>
                  </a:lnTo>
                  <a:lnTo>
                    <a:pt x="455" y="53"/>
                  </a:lnTo>
                  <a:lnTo>
                    <a:pt x="461" y="73"/>
                  </a:lnTo>
                  <a:lnTo>
                    <a:pt x="473" y="93"/>
                  </a:lnTo>
                  <a:lnTo>
                    <a:pt x="491" y="106"/>
                  </a:lnTo>
                  <a:lnTo>
                    <a:pt x="509" y="119"/>
                  </a:lnTo>
                  <a:lnTo>
                    <a:pt x="527" y="133"/>
                  </a:lnTo>
                  <a:lnTo>
                    <a:pt x="546" y="133"/>
                  </a:lnTo>
                  <a:lnTo>
                    <a:pt x="564" y="146"/>
                  </a:lnTo>
                  <a:lnTo>
                    <a:pt x="570" y="166"/>
                  </a:lnTo>
                  <a:lnTo>
                    <a:pt x="576" y="186"/>
                  </a:lnTo>
                  <a:lnTo>
                    <a:pt x="582" y="205"/>
                  </a:lnTo>
                  <a:lnTo>
                    <a:pt x="582" y="225"/>
                  </a:lnTo>
                  <a:lnTo>
                    <a:pt x="582" y="245"/>
                  </a:lnTo>
                  <a:lnTo>
                    <a:pt x="582" y="265"/>
                  </a:lnTo>
                  <a:lnTo>
                    <a:pt x="564" y="292"/>
                  </a:lnTo>
                  <a:lnTo>
                    <a:pt x="546" y="305"/>
                  </a:lnTo>
                  <a:lnTo>
                    <a:pt x="527" y="305"/>
                  </a:lnTo>
                  <a:lnTo>
                    <a:pt x="509" y="311"/>
                  </a:lnTo>
                  <a:lnTo>
                    <a:pt x="485" y="318"/>
                  </a:lnTo>
                  <a:lnTo>
                    <a:pt x="467" y="318"/>
                  </a:lnTo>
                  <a:lnTo>
                    <a:pt x="443" y="318"/>
                  </a:lnTo>
                  <a:lnTo>
                    <a:pt x="418" y="318"/>
                  </a:lnTo>
                  <a:lnTo>
                    <a:pt x="400" y="318"/>
                  </a:lnTo>
                  <a:lnTo>
                    <a:pt x="382" y="318"/>
                  </a:lnTo>
                  <a:lnTo>
                    <a:pt x="364" y="318"/>
                  </a:lnTo>
                  <a:lnTo>
                    <a:pt x="340" y="318"/>
                  </a:lnTo>
                  <a:lnTo>
                    <a:pt x="309" y="318"/>
                  </a:lnTo>
                  <a:lnTo>
                    <a:pt x="285" y="318"/>
                  </a:lnTo>
                  <a:lnTo>
                    <a:pt x="261" y="318"/>
                  </a:lnTo>
                  <a:lnTo>
                    <a:pt x="236" y="318"/>
                  </a:lnTo>
                  <a:lnTo>
                    <a:pt x="212" y="318"/>
                  </a:lnTo>
                  <a:lnTo>
                    <a:pt x="188" y="318"/>
                  </a:lnTo>
                  <a:lnTo>
                    <a:pt x="164" y="318"/>
                  </a:lnTo>
                  <a:lnTo>
                    <a:pt x="146" y="318"/>
                  </a:lnTo>
                  <a:lnTo>
                    <a:pt x="127" y="318"/>
                  </a:lnTo>
                  <a:lnTo>
                    <a:pt x="103" y="318"/>
                  </a:lnTo>
                  <a:lnTo>
                    <a:pt x="85" y="318"/>
                  </a:lnTo>
                  <a:lnTo>
                    <a:pt x="67" y="318"/>
                  </a:lnTo>
                  <a:lnTo>
                    <a:pt x="49" y="305"/>
                  </a:lnTo>
                  <a:lnTo>
                    <a:pt x="30" y="298"/>
                  </a:lnTo>
                  <a:lnTo>
                    <a:pt x="18" y="278"/>
                  </a:lnTo>
                  <a:lnTo>
                    <a:pt x="6" y="258"/>
                  </a:lnTo>
                  <a:lnTo>
                    <a:pt x="0" y="239"/>
                  </a:lnTo>
                  <a:lnTo>
                    <a:pt x="0" y="219"/>
                  </a:lnTo>
                  <a:lnTo>
                    <a:pt x="0" y="199"/>
                  </a:lnTo>
                  <a:lnTo>
                    <a:pt x="6" y="179"/>
                  </a:lnTo>
                  <a:lnTo>
                    <a:pt x="24" y="166"/>
                  </a:lnTo>
                  <a:lnTo>
                    <a:pt x="6" y="172"/>
                  </a:lnTo>
                  <a:lnTo>
                    <a:pt x="18" y="166"/>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44" name="Freeform 16"/>
            <p:cNvSpPr>
              <a:spLocks/>
            </p:cNvSpPr>
            <p:nvPr/>
          </p:nvSpPr>
          <p:spPr bwMode="auto">
            <a:xfrm>
              <a:off x="630" y="1830"/>
              <a:ext cx="499" cy="319"/>
            </a:xfrm>
            <a:custGeom>
              <a:avLst/>
              <a:gdLst/>
              <a:ahLst/>
              <a:cxnLst>
                <a:cxn ang="0">
                  <a:pos x="36" y="156"/>
                </a:cxn>
                <a:cxn ang="0">
                  <a:pos x="42" y="120"/>
                </a:cxn>
                <a:cxn ang="0">
                  <a:pos x="60" y="84"/>
                </a:cxn>
                <a:cxn ang="0">
                  <a:pos x="72" y="48"/>
                </a:cxn>
                <a:cxn ang="0">
                  <a:pos x="108" y="24"/>
                </a:cxn>
                <a:cxn ang="0">
                  <a:pos x="144" y="12"/>
                </a:cxn>
                <a:cxn ang="0">
                  <a:pos x="180" y="6"/>
                </a:cxn>
                <a:cxn ang="0">
                  <a:pos x="222" y="0"/>
                </a:cxn>
                <a:cxn ang="0">
                  <a:pos x="258" y="0"/>
                </a:cxn>
                <a:cxn ang="0">
                  <a:pos x="294" y="0"/>
                </a:cxn>
                <a:cxn ang="0">
                  <a:pos x="330" y="0"/>
                </a:cxn>
                <a:cxn ang="0">
                  <a:pos x="366" y="0"/>
                </a:cxn>
                <a:cxn ang="0">
                  <a:pos x="402" y="12"/>
                </a:cxn>
                <a:cxn ang="0">
                  <a:pos x="438" y="42"/>
                </a:cxn>
                <a:cxn ang="0">
                  <a:pos x="450" y="78"/>
                </a:cxn>
                <a:cxn ang="0">
                  <a:pos x="462" y="114"/>
                </a:cxn>
                <a:cxn ang="0">
                  <a:pos x="474" y="150"/>
                </a:cxn>
                <a:cxn ang="0">
                  <a:pos x="492" y="186"/>
                </a:cxn>
                <a:cxn ang="0">
                  <a:pos x="498" y="222"/>
                </a:cxn>
                <a:cxn ang="0">
                  <a:pos x="498" y="258"/>
                </a:cxn>
                <a:cxn ang="0">
                  <a:pos x="480" y="294"/>
                </a:cxn>
                <a:cxn ang="0">
                  <a:pos x="438" y="294"/>
                </a:cxn>
                <a:cxn ang="0">
                  <a:pos x="390" y="294"/>
                </a:cxn>
                <a:cxn ang="0">
                  <a:pos x="348" y="294"/>
                </a:cxn>
                <a:cxn ang="0">
                  <a:pos x="312" y="294"/>
                </a:cxn>
                <a:cxn ang="0">
                  <a:pos x="276" y="294"/>
                </a:cxn>
                <a:cxn ang="0">
                  <a:pos x="240" y="306"/>
                </a:cxn>
                <a:cxn ang="0">
                  <a:pos x="204" y="318"/>
                </a:cxn>
                <a:cxn ang="0">
                  <a:pos x="168" y="318"/>
                </a:cxn>
                <a:cxn ang="0">
                  <a:pos x="132" y="318"/>
                </a:cxn>
                <a:cxn ang="0">
                  <a:pos x="96" y="318"/>
                </a:cxn>
                <a:cxn ang="0">
                  <a:pos x="54" y="318"/>
                </a:cxn>
                <a:cxn ang="0">
                  <a:pos x="18" y="306"/>
                </a:cxn>
                <a:cxn ang="0">
                  <a:pos x="0" y="270"/>
                </a:cxn>
                <a:cxn ang="0">
                  <a:pos x="6" y="234"/>
                </a:cxn>
                <a:cxn ang="0">
                  <a:pos x="36" y="210"/>
                </a:cxn>
                <a:cxn ang="0">
                  <a:pos x="30" y="174"/>
                </a:cxn>
              </a:cxnLst>
              <a:rect l="0" t="0" r="r" b="b"/>
              <a:pathLst>
                <a:path w="499" h="319">
                  <a:moveTo>
                    <a:pt x="30" y="174"/>
                  </a:moveTo>
                  <a:lnTo>
                    <a:pt x="36" y="156"/>
                  </a:lnTo>
                  <a:lnTo>
                    <a:pt x="42" y="138"/>
                  </a:lnTo>
                  <a:lnTo>
                    <a:pt x="42" y="120"/>
                  </a:lnTo>
                  <a:lnTo>
                    <a:pt x="48" y="102"/>
                  </a:lnTo>
                  <a:lnTo>
                    <a:pt x="60" y="84"/>
                  </a:lnTo>
                  <a:lnTo>
                    <a:pt x="60" y="66"/>
                  </a:lnTo>
                  <a:lnTo>
                    <a:pt x="72" y="48"/>
                  </a:lnTo>
                  <a:lnTo>
                    <a:pt x="90" y="36"/>
                  </a:lnTo>
                  <a:lnTo>
                    <a:pt x="108" y="24"/>
                  </a:lnTo>
                  <a:lnTo>
                    <a:pt x="126" y="18"/>
                  </a:lnTo>
                  <a:lnTo>
                    <a:pt x="144" y="12"/>
                  </a:lnTo>
                  <a:lnTo>
                    <a:pt x="162" y="12"/>
                  </a:lnTo>
                  <a:lnTo>
                    <a:pt x="180" y="6"/>
                  </a:lnTo>
                  <a:lnTo>
                    <a:pt x="198" y="6"/>
                  </a:lnTo>
                  <a:lnTo>
                    <a:pt x="222" y="0"/>
                  </a:lnTo>
                  <a:lnTo>
                    <a:pt x="240" y="0"/>
                  </a:lnTo>
                  <a:lnTo>
                    <a:pt x="258" y="0"/>
                  </a:lnTo>
                  <a:lnTo>
                    <a:pt x="276" y="0"/>
                  </a:lnTo>
                  <a:lnTo>
                    <a:pt x="294" y="0"/>
                  </a:lnTo>
                  <a:lnTo>
                    <a:pt x="312" y="0"/>
                  </a:lnTo>
                  <a:lnTo>
                    <a:pt x="330" y="0"/>
                  </a:lnTo>
                  <a:lnTo>
                    <a:pt x="348" y="0"/>
                  </a:lnTo>
                  <a:lnTo>
                    <a:pt x="366" y="0"/>
                  </a:lnTo>
                  <a:lnTo>
                    <a:pt x="384" y="6"/>
                  </a:lnTo>
                  <a:lnTo>
                    <a:pt x="402" y="12"/>
                  </a:lnTo>
                  <a:lnTo>
                    <a:pt x="420" y="30"/>
                  </a:lnTo>
                  <a:lnTo>
                    <a:pt x="438" y="42"/>
                  </a:lnTo>
                  <a:lnTo>
                    <a:pt x="444" y="60"/>
                  </a:lnTo>
                  <a:lnTo>
                    <a:pt x="450" y="78"/>
                  </a:lnTo>
                  <a:lnTo>
                    <a:pt x="456" y="96"/>
                  </a:lnTo>
                  <a:lnTo>
                    <a:pt x="462" y="114"/>
                  </a:lnTo>
                  <a:lnTo>
                    <a:pt x="468" y="132"/>
                  </a:lnTo>
                  <a:lnTo>
                    <a:pt x="474" y="150"/>
                  </a:lnTo>
                  <a:lnTo>
                    <a:pt x="486" y="168"/>
                  </a:lnTo>
                  <a:lnTo>
                    <a:pt x="492" y="186"/>
                  </a:lnTo>
                  <a:lnTo>
                    <a:pt x="498" y="204"/>
                  </a:lnTo>
                  <a:lnTo>
                    <a:pt x="498" y="222"/>
                  </a:lnTo>
                  <a:lnTo>
                    <a:pt x="498" y="240"/>
                  </a:lnTo>
                  <a:lnTo>
                    <a:pt x="498" y="258"/>
                  </a:lnTo>
                  <a:lnTo>
                    <a:pt x="492" y="276"/>
                  </a:lnTo>
                  <a:lnTo>
                    <a:pt x="480" y="294"/>
                  </a:lnTo>
                  <a:lnTo>
                    <a:pt x="462" y="294"/>
                  </a:lnTo>
                  <a:lnTo>
                    <a:pt x="438" y="294"/>
                  </a:lnTo>
                  <a:lnTo>
                    <a:pt x="408" y="294"/>
                  </a:lnTo>
                  <a:lnTo>
                    <a:pt x="390" y="294"/>
                  </a:lnTo>
                  <a:lnTo>
                    <a:pt x="366" y="294"/>
                  </a:lnTo>
                  <a:lnTo>
                    <a:pt x="348" y="294"/>
                  </a:lnTo>
                  <a:lnTo>
                    <a:pt x="330" y="294"/>
                  </a:lnTo>
                  <a:lnTo>
                    <a:pt x="312" y="294"/>
                  </a:lnTo>
                  <a:lnTo>
                    <a:pt x="294" y="294"/>
                  </a:lnTo>
                  <a:lnTo>
                    <a:pt x="276" y="294"/>
                  </a:lnTo>
                  <a:lnTo>
                    <a:pt x="258" y="300"/>
                  </a:lnTo>
                  <a:lnTo>
                    <a:pt x="240" y="306"/>
                  </a:lnTo>
                  <a:lnTo>
                    <a:pt x="222" y="312"/>
                  </a:lnTo>
                  <a:lnTo>
                    <a:pt x="204" y="318"/>
                  </a:lnTo>
                  <a:lnTo>
                    <a:pt x="186" y="318"/>
                  </a:lnTo>
                  <a:lnTo>
                    <a:pt x="168" y="318"/>
                  </a:lnTo>
                  <a:lnTo>
                    <a:pt x="150" y="318"/>
                  </a:lnTo>
                  <a:lnTo>
                    <a:pt x="132" y="318"/>
                  </a:lnTo>
                  <a:lnTo>
                    <a:pt x="114" y="318"/>
                  </a:lnTo>
                  <a:lnTo>
                    <a:pt x="96" y="318"/>
                  </a:lnTo>
                  <a:lnTo>
                    <a:pt x="72" y="318"/>
                  </a:lnTo>
                  <a:lnTo>
                    <a:pt x="54" y="318"/>
                  </a:lnTo>
                  <a:lnTo>
                    <a:pt x="36" y="318"/>
                  </a:lnTo>
                  <a:lnTo>
                    <a:pt x="18" y="306"/>
                  </a:lnTo>
                  <a:lnTo>
                    <a:pt x="6" y="288"/>
                  </a:lnTo>
                  <a:lnTo>
                    <a:pt x="0" y="270"/>
                  </a:lnTo>
                  <a:lnTo>
                    <a:pt x="0" y="252"/>
                  </a:lnTo>
                  <a:lnTo>
                    <a:pt x="6" y="234"/>
                  </a:lnTo>
                  <a:lnTo>
                    <a:pt x="18" y="216"/>
                  </a:lnTo>
                  <a:lnTo>
                    <a:pt x="36" y="210"/>
                  </a:lnTo>
                  <a:lnTo>
                    <a:pt x="36" y="192"/>
                  </a:lnTo>
                  <a:lnTo>
                    <a:pt x="30" y="174"/>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45" name="Freeform 17"/>
            <p:cNvSpPr>
              <a:spLocks/>
            </p:cNvSpPr>
            <p:nvPr/>
          </p:nvSpPr>
          <p:spPr bwMode="auto">
            <a:xfrm>
              <a:off x="390" y="2232"/>
              <a:ext cx="1009" cy="631"/>
            </a:xfrm>
            <a:custGeom>
              <a:avLst/>
              <a:gdLst/>
              <a:ahLst/>
              <a:cxnLst>
                <a:cxn ang="0">
                  <a:pos x="315" y="90"/>
                </a:cxn>
                <a:cxn ang="0">
                  <a:pos x="372" y="55"/>
                </a:cxn>
                <a:cxn ang="0">
                  <a:pos x="428" y="28"/>
                </a:cxn>
                <a:cxn ang="0">
                  <a:pos x="485" y="14"/>
                </a:cxn>
                <a:cxn ang="0">
                  <a:pos x="548" y="0"/>
                </a:cxn>
                <a:cxn ang="0">
                  <a:pos x="605" y="0"/>
                </a:cxn>
                <a:cxn ang="0">
                  <a:pos x="662" y="0"/>
                </a:cxn>
                <a:cxn ang="0">
                  <a:pos x="718" y="28"/>
                </a:cxn>
                <a:cxn ang="0">
                  <a:pos x="756" y="76"/>
                </a:cxn>
                <a:cxn ang="0">
                  <a:pos x="813" y="97"/>
                </a:cxn>
                <a:cxn ang="0">
                  <a:pos x="869" y="111"/>
                </a:cxn>
                <a:cxn ang="0">
                  <a:pos x="926" y="125"/>
                </a:cxn>
                <a:cxn ang="0">
                  <a:pos x="970" y="166"/>
                </a:cxn>
                <a:cxn ang="0">
                  <a:pos x="983" y="228"/>
                </a:cxn>
                <a:cxn ang="0">
                  <a:pos x="1002" y="291"/>
                </a:cxn>
                <a:cxn ang="0">
                  <a:pos x="1008" y="353"/>
                </a:cxn>
                <a:cxn ang="0">
                  <a:pos x="1008" y="415"/>
                </a:cxn>
                <a:cxn ang="0">
                  <a:pos x="995" y="478"/>
                </a:cxn>
                <a:cxn ang="0">
                  <a:pos x="945" y="533"/>
                </a:cxn>
                <a:cxn ang="0">
                  <a:pos x="895" y="568"/>
                </a:cxn>
                <a:cxn ang="0">
                  <a:pos x="838" y="568"/>
                </a:cxn>
                <a:cxn ang="0">
                  <a:pos x="762" y="568"/>
                </a:cxn>
                <a:cxn ang="0">
                  <a:pos x="699" y="575"/>
                </a:cxn>
                <a:cxn ang="0">
                  <a:pos x="643" y="582"/>
                </a:cxn>
                <a:cxn ang="0">
                  <a:pos x="580" y="588"/>
                </a:cxn>
                <a:cxn ang="0">
                  <a:pos x="517" y="595"/>
                </a:cxn>
                <a:cxn ang="0">
                  <a:pos x="460" y="616"/>
                </a:cxn>
                <a:cxn ang="0">
                  <a:pos x="403" y="630"/>
                </a:cxn>
                <a:cxn ang="0">
                  <a:pos x="340" y="630"/>
                </a:cxn>
                <a:cxn ang="0">
                  <a:pos x="277" y="630"/>
                </a:cxn>
                <a:cxn ang="0">
                  <a:pos x="221" y="630"/>
                </a:cxn>
                <a:cxn ang="0">
                  <a:pos x="164" y="630"/>
                </a:cxn>
                <a:cxn ang="0">
                  <a:pos x="107" y="630"/>
                </a:cxn>
                <a:cxn ang="0">
                  <a:pos x="57" y="588"/>
                </a:cxn>
                <a:cxn ang="0">
                  <a:pos x="19" y="533"/>
                </a:cxn>
                <a:cxn ang="0">
                  <a:pos x="6" y="471"/>
                </a:cxn>
                <a:cxn ang="0">
                  <a:pos x="0" y="388"/>
                </a:cxn>
                <a:cxn ang="0">
                  <a:pos x="0" y="305"/>
                </a:cxn>
                <a:cxn ang="0">
                  <a:pos x="25" y="235"/>
                </a:cxn>
                <a:cxn ang="0">
                  <a:pos x="69" y="187"/>
                </a:cxn>
                <a:cxn ang="0">
                  <a:pos x="120" y="145"/>
                </a:cxn>
                <a:cxn ang="0">
                  <a:pos x="176" y="118"/>
                </a:cxn>
                <a:cxn ang="0">
                  <a:pos x="233" y="111"/>
                </a:cxn>
                <a:cxn ang="0">
                  <a:pos x="277" y="111"/>
                </a:cxn>
              </a:cxnLst>
              <a:rect l="0" t="0" r="r" b="b"/>
              <a:pathLst>
                <a:path w="1009" h="631">
                  <a:moveTo>
                    <a:pt x="277" y="111"/>
                  </a:moveTo>
                  <a:lnTo>
                    <a:pt x="296" y="104"/>
                  </a:lnTo>
                  <a:lnTo>
                    <a:pt x="315" y="90"/>
                  </a:lnTo>
                  <a:lnTo>
                    <a:pt x="334" y="76"/>
                  </a:lnTo>
                  <a:lnTo>
                    <a:pt x="353" y="62"/>
                  </a:lnTo>
                  <a:lnTo>
                    <a:pt x="372" y="55"/>
                  </a:lnTo>
                  <a:lnTo>
                    <a:pt x="391" y="42"/>
                  </a:lnTo>
                  <a:lnTo>
                    <a:pt x="410" y="28"/>
                  </a:lnTo>
                  <a:lnTo>
                    <a:pt x="428" y="28"/>
                  </a:lnTo>
                  <a:lnTo>
                    <a:pt x="447" y="21"/>
                  </a:lnTo>
                  <a:lnTo>
                    <a:pt x="466" y="14"/>
                  </a:lnTo>
                  <a:lnTo>
                    <a:pt x="485" y="14"/>
                  </a:lnTo>
                  <a:lnTo>
                    <a:pt x="504" y="7"/>
                  </a:lnTo>
                  <a:lnTo>
                    <a:pt x="523" y="7"/>
                  </a:lnTo>
                  <a:lnTo>
                    <a:pt x="548" y="0"/>
                  </a:lnTo>
                  <a:lnTo>
                    <a:pt x="567" y="0"/>
                  </a:lnTo>
                  <a:lnTo>
                    <a:pt x="586" y="0"/>
                  </a:lnTo>
                  <a:lnTo>
                    <a:pt x="605" y="0"/>
                  </a:lnTo>
                  <a:lnTo>
                    <a:pt x="624" y="0"/>
                  </a:lnTo>
                  <a:lnTo>
                    <a:pt x="643" y="0"/>
                  </a:lnTo>
                  <a:lnTo>
                    <a:pt x="662" y="0"/>
                  </a:lnTo>
                  <a:lnTo>
                    <a:pt x="680" y="0"/>
                  </a:lnTo>
                  <a:lnTo>
                    <a:pt x="699" y="14"/>
                  </a:lnTo>
                  <a:lnTo>
                    <a:pt x="718" y="28"/>
                  </a:lnTo>
                  <a:lnTo>
                    <a:pt x="725" y="48"/>
                  </a:lnTo>
                  <a:lnTo>
                    <a:pt x="737" y="69"/>
                  </a:lnTo>
                  <a:lnTo>
                    <a:pt x="756" y="76"/>
                  </a:lnTo>
                  <a:lnTo>
                    <a:pt x="775" y="83"/>
                  </a:lnTo>
                  <a:lnTo>
                    <a:pt x="794" y="97"/>
                  </a:lnTo>
                  <a:lnTo>
                    <a:pt x="813" y="97"/>
                  </a:lnTo>
                  <a:lnTo>
                    <a:pt x="832" y="97"/>
                  </a:lnTo>
                  <a:lnTo>
                    <a:pt x="851" y="104"/>
                  </a:lnTo>
                  <a:lnTo>
                    <a:pt x="869" y="111"/>
                  </a:lnTo>
                  <a:lnTo>
                    <a:pt x="888" y="111"/>
                  </a:lnTo>
                  <a:lnTo>
                    <a:pt x="907" y="118"/>
                  </a:lnTo>
                  <a:lnTo>
                    <a:pt x="926" y="125"/>
                  </a:lnTo>
                  <a:lnTo>
                    <a:pt x="945" y="125"/>
                  </a:lnTo>
                  <a:lnTo>
                    <a:pt x="958" y="145"/>
                  </a:lnTo>
                  <a:lnTo>
                    <a:pt x="970" y="166"/>
                  </a:lnTo>
                  <a:lnTo>
                    <a:pt x="977" y="187"/>
                  </a:lnTo>
                  <a:lnTo>
                    <a:pt x="983" y="208"/>
                  </a:lnTo>
                  <a:lnTo>
                    <a:pt x="983" y="228"/>
                  </a:lnTo>
                  <a:lnTo>
                    <a:pt x="989" y="249"/>
                  </a:lnTo>
                  <a:lnTo>
                    <a:pt x="995" y="270"/>
                  </a:lnTo>
                  <a:lnTo>
                    <a:pt x="1002" y="291"/>
                  </a:lnTo>
                  <a:lnTo>
                    <a:pt x="1002" y="312"/>
                  </a:lnTo>
                  <a:lnTo>
                    <a:pt x="1008" y="332"/>
                  </a:lnTo>
                  <a:lnTo>
                    <a:pt x="1008" y="353"/>
                  </a:lnTo>
                  <a:lnTo>
                    <a:pt x="1008" y="374"/>
                  </a:lnTo>
                  <a:lnTo>
                    <a:pt x="1008" y="395"/>
                  </a:lnTo>
                  <a:lnTo>
                    <a:pt x="1008" y="415"/>
                  </a:lnTo>
                  <a:lnTo>
                    <a:pt x="1008" y="436"/>
                  </a:lnTo>
                  <a:lnTo>
                    <a:pt x="1008" y="457"/>
                  </a:lnTo>
                  <a:lnTo>
                    <a:pt x="995" y="478"/>
                  </a:lnTo>
                  <a:lnTo>
                    <a:pt x="977" y="498"/>
                  </a:lnTo>
                  <a:lnTo>
                    <a:pt x="958" y="512"/>
                  </a:lnTo>
                  <a:lnTo>
                    <a:pt x="945" y="533"/>
                  </a:lnTo>
                  <a:lnTo>
                    <a:pt x="932" y="554"/>
                  </a:lnTo>
                  <a:lnTo>
                    <a:pt x="914" y="568"/>
                  </a:lnTo>
                  <a:lnTo>
                    <a:pt x="895" y="568"/>
                  </a:lnTo>
                  <a:lnTo>
                    <a:pt x="876" y="568"/>
                  </a:lnTo>
                  <a:lnTo>
                    <a:pt x="857" y="568"/>
                  </a:lnTo>
                  <a:lnTo>
                    <a:pt x="838" y="568"/>
                  </a:lnTo>
                  <a:lnTo>
                    <a:pt x="813" y="568"/>
                  </a:lnTo>
                  <a:lnTo>
                    <a:pt x="788" y="568"/>
                  </a:lnTo>
                  <a:lnTo>
                    <a:pt x="762" y="568"/>
                  </a:lnTo>
                  <a:lnTo>
                    <a:pt x="743" y="568"/>
                  </a:lnTo>
                  <a:lnTo>
                    <a:pt x="718" y="575"/>
                  </a:lnTo>
                  <a:lnTo>
                    <a:pt x="699" y="575"/>
                  </a:lnTo>
                  <a:lnTo>
                    <a:pt x="680" y="575"/>
                  </a:lnTo>
                  <a:lnTo>
                    <a:pt x="662" y="582"/>
                  </a:lnTo>
                  <a:lnTo>
                    <a:pt x="643" y="582"/>
                  </a:lnTo>
                  <a:lnTo>
                    <a:pt x="617" y="582"/>
                  </a:lnTo>
                  <a:lnTo>
                    <a:pt x="599" y="588"/>
                  </a:lnTo>
                  <a:lnTo>
                    <a:pt x="580" y="588"/>
                  </a:lnTo>
                  <a:lnTo>
                    <a:pt x="561" y="595"/>
                  </a:lnTo>
                  <a:lnTo>
                    <a:pt x="542" y="595"/>
                  </a:lnTo>
                  <a:lnTo>
                    <a:pt x="517" y="595"/>
                  </a:lnTo>
                  <a:lnTo>
                    <a:pt x="498" y="602"/>
                  </a:lnTo>
                  <a:lnTo>
                    <a:pt x="479" y="609"/>
                  </a:lnTo>
                  <a:lnTo>
                    <a:pt x="460" y="616"/>
                  </a:lnTo>
                  <a:lnTo>
                    <a:pt x="441" y="623"/>
                  </a:lnTo>
                  <a:lnTo>
                    <a:pt x="422" y="623"/>
                  </a:lnTo>
                  <a:lnTo>
                    <a:pt x="403" y="630"/>
                  </a:lnTo>
                  <a:lnTo>
                    <a:pt x="384" y="630"/>
                  </a:lnTo>
                  <a:lnTo>
                    <a:pt x="365" y="630"/>
                  </a:lnTo>
                  <a:lnTo>
                    <a:pt x="340" y="630"/>
                  </a:lnTo>
                  <a:lnTo>
                    <a:pt x="315" y="630"/>
                  </a:lnTo>
                  <a:lnTo>
                    <a:pt x="296" y="630"/>
                  </a:lnTo>
                  <a:lnTo>
                    <a:pt x="277" y="630"/>
                  </a:lnTo>
                  <a:lnTo>
                    <a:pt x="258" y="630"/>
                  </a:lnTo>
                  <a:lnTo>
                    <a:pt x="239" y="630"/>
                  </a:lnTo>
                  <a:lnTo>
                    <a:pt x="221" y="630"/>
                  </a:lnTo>
                  <a:lnTo>
                    <a:pt x="202" y="630"/>
                  </a:lnTo>
                  <a:lnTo>
                    <a:pt x="183" y="630"/>
                  </a:lnTo>
                  <a:lnTo>
                    <a:pt x="164" y="630"/>
                  </a:lnTo>
                  <a:lnTo>
                    <a:pt x="145" y="630"/>
                  </a:lnTo>
                  <a:lnTo>
                    <a:pt x="126" y="630"/>
                  </a:lnTo>
                  <a:lnTo>
                    <a:pt x="107" y="630"/>
                  </a:lnTo>
                  <a:lnTo>
                    <a:pt x="88" y="623"/>
                  </a:lnTo>
                  <a:lnTo>
                    <a:pt x="69" y="609"/>
                  </a:lnTo>
                  <a:lnTo>
                    <a:pt x="57" y="588"/>
                  </a:lnTo>
                  <a:lnTo>
                    <a:pt x="38" y="582"/>
                  </a:lnTo>
                  <a:lnTo>
                    <a:pt x="32" y="561"/>
                  </a:lnTo>
                  <a:lnTo>
                    <a:pt x="19" y="533"/>
                  </a:lnTo>
                  <a:lnTo>
                    <a:pt x="13" y="512"/>
                  </a:lnTo>
                  <a:lnTo>
                    <a:pt x="6" y="492"/>
                  </a:lnTo>
                  <a:lnTo>
                    <a:pt x="6" y="471"/>
                  </a:lnTo>
                  <a:lnTo>
                    <a:pt x="0" y="443"/>
                  </a:lnTo>
                  <a:lnTo>
                    <a:pt x="0" y="415"/>
                  </a:lnTo>
                  <a:lnTo>
                    <a:pt x="0" y="388"/>
                  </a:lnTo>
                  <a:lnTo>
                    <a:pt x="0" y="360"/>
                  </a:lnTo>
                  <a:lnTo>
                    <a:pt x="0" y="332"/>
                  </a:lnTo>
                  <a:lnTo>
                    <a:pt x="0" y="305"/>
                  </a:lnTo>
                  <a:lnTo>
                    <a:pt x="13" y="277"/>
                  </a:lnTo>
                  <a:lnTo>
                    <a:pt x="19" y="256"/>
                  </a:lnTo>
                  <a:lnTo>
                    <a:pt x="25" y="235"/>
                  </a:lnTo>
                  <a:lnTo>
                    <a:pt x="44" y="222"/>
                  </a:lnTo>
                  <a:lnTo>
                    <a:pt x="50" y="194"/>
                  </a:lnTo>
                  <a:lnTo>
                    <a:pt x="69" y="187"/>
                  </a:lnTo>
                  <a:lnTo>
                    <a:pt x="82" y="166"/>
                  </a:lnTo>
                  <a:lnTo>
                    <a:pt x="101" y="159"/>
                  </a:lnTo>
                  <a:lnTo>
                    <a:pt x="120" y="145"/>
                  </a:lnTo>
                  <a:lnTo>
                    <a:pt x="139" y="132"/>
                  </a:lnTo>
                  <a:lnTo>
                    <a:pt x="158" y="125"/>
                  </a:lnTo>
                  <a:lnTo>
                    <a:pt x="176" y="118"/>
                  </a:lnTo>
                  <a:lnTo>
                    <a:pt x="195" y="111"/>
                  </a:lnTo>
                  <a:lnTo>
                    <a:pt x="214" y="111"/>
                  </a:lnTo>
                  <a:lnTo>
                    <a:pt x="233" y="111"/>
                  </a:lnTo>
                  <a:lnTo>
                    <a:pt x="252" y="111"/>
                  </a:lnTo>
                  <a:lnTo>
                    <a:pt x="271" y="111"/>
                  </a:lnTo>
                  <a:lnTo>
                    <a:pt x="277" y="111"/>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46" name="Freeform 18"/>
            <p:cNvSpPr>
              <a:spLocks/>
            </p:cNvSpPr>
            <p:nvPr/>
          </p:nvSpPr>
          <p:spPr bwMode="auto">
            <a:xfrm>
              <a:off x="1554" y="2304"/>
              <a:ext cx="733" cy="421"/>
            </a:xfrm>
            <a:custGeom>
              <a:avLst/>
              <a:gdLst/>
              <a:ahLst/>
              <a:cxnLst>
                <a:cxn ang="0">
                  <a:pos x="31" y="161"/>
                </a:cxn>
                <a:cxn ang="0">
                  <a:pos x="62" y="142"/>
                </a:cxn>
                <a:cxn ang="0">
                  <a:pos x="87" y="117"/>
                </a:cxn>
                <a:cxn ang="0">
                  <a:pos x="118" y="88"/>
                </a:cxn>
                <a:cxn ang="0">
                  <a:pos x="155" y="63"/>
                </a:cxn>
                <a:cxn ang="0">
                  <a:pos x="192" y="39"/>
                </a:cxn>
                <a:cxn ang="0">
                  <a:pos x="230" y="10"/>
                </a:cxn>
                <a:cxn ang="0">
                  <a:pos x="267" y="0"/>
                </a:cxn>
                <a:cxn ang="0">
                  <a:pos x="310" y="0"/>
                </a:cxn>
                <a:cxn ang="0">
                  <a:pos x="354" y="0"/>
                </a:cxn>
                <a:cxn ang="0">
                  <a:pos x="391" y="0"/>
                </a:cxn>
                <a:cxn ang="0">
                  <a:pos x="428" y="0"/>
                </a:cxn>
                <a:cxn ang="0">
                  <a:pos x="471" y="10"/>
                </a:cxn>
                <a:cxn ang="0">
                  <a:pos x="509" y="10"/>
                </a:cxn>
                <a:cxn ang="0">
                  <a:pos x="546" y="29"/>
                </a:cxn>
                <a:cxn ang="0">
                  <a:pos x="583" y="54"/>
                </a:cxn>
                <a:cxn ang="0">
                  <a:pos x="614" y="78"/>
                </a:cxn>
                <a:cxn ang="0">
                  <a:pos x="651" y="98"/>
                </a:cxn>
                <a:cxn ang="0">
                  <a:pos x="682" y="122"/>
                </a:cxn>
                <a:cxn ang="0">
                  <a:pos x="707" y="151"/>
                </a:cxn>
                <a:cxn ang="0">
                  <a:pos x="726" y="186"/>
                </a:cxn>
                <a:cxn ang="0">
                  <a:pos x="732" y="215"/>
                </a:cxn>
                <a:cxn ang="0">
                  <a:pos x="732" y="244"/>
                </a:cxn>
                <a:cxn ang="0">
                  <a:pos x="732" y="273"/>
                </a:cxn>
                <a:cxn ang="0">
                  <a:pos x="732" y="303"/>
                </a:cxn>
                <a:cxn ang="0">
                  <a:pos x="726" y="332"/>
                </a:cxn>
                <a:cxn ang="0">
                  <a:pos x="701" y="361"/>
                </a:cxn>
                <a:cxn ang="0">
                  <a:pos x="670" y="381"/>
                </a:cxn>
                <a:cxn ang="0">
                  <a:pos x="627" y="400"/>
                </a:cxn>
                <a:cxn ang="0">
                  <a:pos x="589" y="410"/>
                </a:cxn>
                <a:cxn ang="0">
                  <a:pos x="546" y="420"/>
                </a:cxn>
                <a:cxn ang="0">
                  <a:pos x="509" y="420"/>
                </a:cxn>
                <a:cxn ang="0">
                  <a:pos x="471" y="420"/>
                </a:cxn>
                <a:cxn ang="0">
                  <a:pos x="434" y="420"/>
                </a:cxn>
                <a:cxn ang="0">
                  <a:pos x="391" y="420"/>
                </a:cxn>
                <a:cxn ang="0">
                  <a:pos x="347" y="420"/>
                </a:cxn>
                <a:cxn ang="0">
                  <a:pos x="310" y="420"/>
                </a:cxn>
                <a:cxn ang="0">
                  <a:pos x="261" y="420"/>
                </a:cxn>
                <a:cxn ang="0">
                  <a:pos x="211" y="420"/>
                </a:cxn>
                <a:cxn ang="0">
                  <a:pos x="161" y="420"/>
                </a:cxn>
                <a:cxn ang="0">
                  <a:pos x="124" y="420"/>
                </a:cxn>
                <a:cxn ang="0">
                  <a:pos x="87" y="420"/>
                </a:cxn>
                <a:cxn ang="0">
                  <a:pos x="50" y="405"/>
                </a:cxn>
                <a:cxn ang="0">
                  <a:pos x="19" y="376"/>
                </a:cxn>
                <a:cxn ang="0">
                  <a:pos x="0" y="347"/>
                </a:cxn>
                <a:cxn ang="0">
                  <a:pos x="0" y="317"/>
                </a:cxn>
                <a:cxn ang="0">
                  <a:pos x="0" y="288"/>
                </a:cxn>
                <a:cxn ang="0">
                  <a:pos x="0" y="259"/>
                </a:cxn>
                <a:cxn ang="0">
                  <a:pos x="0" y="230"/>
                </a:cxn>
                <a:cxn ang="0">
                  <a:pos x="12" y="200"/>
                </a:cxn>
                <a:cxn ang="0">
                  <a:pos x="19" y="176"/>
                </a:cxn>
              </a:cxnLst>
              <a:rect l="0" t="0" r="r" b="b"/>
              <a:pathLst>
                <a:path w="733" h="421">
                  <a:moveTo>
                    <a:pt x="19" y="176"/>
                  </a:moveTo>
                  <a:lnTo>
                    <a:pt x="31" y="161"/>
                  </a:lnTo>
                  <a:lnTo>
                    <a:pt x="50" y="156"/>
                  </a:lnTo>
                  <a:lnTo>
                    <a:pt x="62" y="142"/>
                  </a:lnTo>
                  <a:lnTo>
                    <a:pt x="68" y="127"/>
                  </a:lnTo>
                  <a:lnTo>
                    <a:pt x="87" y="117"/>
                  </a:lnTo>
                  <a:lnTo>
                    <a:pt x="99" y="103"/>
                  </a:lnTo>
                  <a:lnTo>
                    <a:pt x="118" y="88"/>
                  </a:lnTo>
                  <a:lnTo>
                    <a:pt x="136" y="78"/>
                  </a:lnTo>
                  <a:lnTo>
                    <a:pt x="155" y="63"/>
                  </a:lnTo>
                  <a:lnTo>
                    <a:pt x="174" y="49"/>
                  </a:lnTo>
                  <a:lnTo>
                    <a:pt x="192" y="39"/>
                  </a:lnTo>
                  <a:lnTo>
                    <a:pt x="211" y="20"/>
                  </a:lnTo>
                  <a:lnTo>
                    <a:pt x="230" y="10"/>
                  </a:lnTo>
                  <a:lnTo>
                    <a:pt x="248" y="0"/>
                  </a:lnTo>
                  <a:lnTo>
                    <a:pt x="267" y="0"/>
                  </a:lnTo>
                  <a:lnTo>
                    <a:pt x="285" y="0"/>
                  </a:lnTo>
                  <a:lnTo>
                    <a:pt x="310" y="0"/>
                  </a:lnTo>
                  <a:lnTo>
                    <a:pt x="335" y="0"/>
                  </a:lnTo>
                  <a:lnTo>
                    <a:pt x="354" y="0"/>
                  </a:lnTo>
                  <a:lnTo>
                    <a:pt x="372" y="0"/>
                  </a:lnTo>
                  <a:lnTo>
                    <a:pt x="391" y="0"/>
                  </a:lnTo>
                  <a:lnTo>
                    <a:pt x="409" y="0"/>
                  </a:lnTo>
                  <a:lnTo>
                    <a:pt x="428" y="0"/>
                  </a:lnTo>
                  <a:lnTo>
                    <a:pt x="447" y="5"/>
                  </a:lnTo>
                  <a:lnTo>
                    <a:pt x="471" y="10"/>
                  </a:lnTo>
                  <a:lnTo>
                    <a:pt x="490" y="10"/>
                  </a:lnTo>
                  <a:lnTo>
                    <a:pt x="509" y="10"/>
                  </a:lnTo>
                  <a:lnTo>
                    <a:pt x="527" y="20"/>
                  </a:lnTo>
                  <a:lnTo>
                    <a:pt x="546" y="29"/>
                  </a:lnTo>
                  <a:lnTo>
                    <a:pt x="571" y="39"/>
                  </a:lnTo>
                  <a:lnTo>
                    <a:pt x="583" y="54"/>
                  </a:lnTo>
                  <a:lnTo>
                    <a:pt x="602" y="63"/>
                  </a:lnTo>
                  <a:lnTo>
                    <a:pt x="614" y="78"/>
                  </a:lnTo>
                  <a:lnTo>
                    <a:pt x="633" y="88"/>
                  </a:lnTo>
                  <a:lnTo>
                    <a:pt x="651" y="98"/>
                  </a:lnTo>
                  <a:lnTo>
                    <a:pt x="670" y="107"/>
                  </a:lnTo>
                  <a:lnTo>
                    <a:pt x="682" y="122"/>
                  </a:lnTo>
                  <a:lnTo>
                    <a:pt x="695" y="137"/>
                  </a:lnTo>
                  <a:lnTo>
                    <a:pt x="707" y="151"/>
                  </a:lnTo>
                  <a:lnTo>
                    <a:pt x="713" y="166"/>
                  </a:lnTo>
                  <a:lnTo>
                    <a:pt x="726" y="186"/>
                  </a:lnTo>
                  <a:lnTo>
                    <a:pt x="726" y="200"/>
                  </a:lnTo>
                  <a:lnTo>
                    <a:pt x="732" y="215"/>
                  </a:lnTo>
                  <a:lnTo>
                    <a:pt x="732" y="230"/>
                  </a:lnTo>
                  <a:lnTo>
                    <a:pt x="732" y="244"/>
                  </a:lnTo>
                  <a:lnTo>
                    <a:pt x="732" y="259"/>
                  </a:lnTo>
                  <a:lnTo>
                    <a:pt x="732" y="273"/>
                  </a:lnTo>
                  <a:lnTo>
                    <a:pt x="732" y="288"/>
                  </a:lnTo>
                  <a:lnTo>
                    <a:pt x="732" y="303"/>
                  </a:lnTo>
                  <a:lnTo>
                    <a:pt x="732" y="317"/>
                  </a:lnTo>
                  <a:lnTo>
                    <a:pt x="726" y="332"/>
                  </a:lnTo>
                  <a:lnTo>
                    <a:pt x="720" y="352"/>
                  </a:lnTo>
                  <a:lnTo>
                    <a:pt x="701" y="361"/>
                  </a:lnTo>
                  <a:lnTo>
                    <a:pt x="689" y="376"/>
                  </a:lnTo>
                  <a:lnTo>
                    <a:pt x="670" y="381"/>
                  </a:lnTo>
                  <a:lnTo>
                    <a:pt x="651" y="391"/>
                  </a:lnTo>
                  <a:lnTo>
                    <a:pt x="627" y="400"/>
                  </a:lnTo>
                  <a:lnTo>
                    <a:pt x="608" y="410"/>
                  </a:lnTo>
                  <a:lnTo>
                    <a:pt x="589" y="410"/>
                  </a:lnTo>
                  <a:lnTo>
                    <a:pt x="571" y="415"/>
                  </a:lnTo>
                  <a:lnTo>
                    <a:pt x="546" y="420"/>
                  </a:lnTo>
                  <a:lnTo>
                    <a:pt x="527" y="420"/>
                  </a:lnTo>
                  <a:lnTo>
                    <a:pt x="509" y="420"/>
                  </a:lnTo>
                  <a:lnTo>
                    <a:pt x="490" y="420"/>
                  </a:lnTo>
                  <a:lnTo>
                    <a:pt x="471" y="420"/>
                  </a:lnTo>
                  <a:lnTo>
                    <a:pt x="453" y="420"/>
                  </a:lnTo>
                  <a:lnTo>
                    <a:pt x="434" y="420"/>
                  </a:lnTo>
                  <a:lnTo>
                    <a:pt x="409" y="420"/>
                  </a:lnTo>
                  <a:lnTo>
                    <a:pt x="391" y="420"/>
                  </a:lnTo>
                  <a:lnTo>
                    <a:pt x="372" y="420"/>
                  </a:lnTo>
                  <a:lnTo>
                    <a:pt x="347" y="420"/>
                  </a:lnTo>
                  <a:lnTo>
                    <a:pt x="329" y="420"/>
                  </a:lnTo>
                  <a:lnTo>
                    <a:pt x="310" y="420"/>
                  </a:lnTo>
                  <a:lnTo>
                    <a:pt x="285" y="420"/>
                  </a:lnTo>
                  <a:lnTo>
                    <a:pt x="261" y="420"/>
                  </a:lnTo>
                  <a:lnTo>
                    <a:pt x="236" y="420"/>
                  </a:lnTo>
                  <a:lnTo>
                    <a:pt x="211" y="420"/>
                  </a:lnTo>
                  <a:lnTo>
                    <a:pt x="180" y="420"/>
                  </a:lnTo>
                  <a:lnTo>
                    <a:pt x="161" y="420"/>
                  </a:lnTo>
                  <a:lnTo>
                    <a:pt x="143" y="420"/>
                  </a:lnTo>
                  <a:lnTo>
                    <a:pt x="124" y="420"/>
                  </a:lnTo>
                  <a:lnTo>
                    <a:pt x="105" y="420"/>
                  </a:lnTo>
                  <a:lnTo>
                    <a:pt x="87" y="420"/>
                  </a:lnTo>
                  <a:lnTo>
                    <a:pt x="68" y="420"/>
                  </a:lnTo>
                  <a:lnTo>
                    <a:pt x="50" y="405"/>
                  </a:lnTo>
                  <a:lnTo>
                    <a:pt x="37" y="391"/>
                  </a:lnTo>
                  <a:lnTo>
                    <a:pt x="19" y="376"/>
                  </a:lnTo>
                  <a:lnTo>
                    <a:pt x="12" y="361"/>
                  </a:lnTo>
                  <a:lnTo>
                    <a:pt x="0" y="347"/>
                  </a:lnTo>
                  <a:lnTo>
                    <a:pt x="0" y="332"/>
                  </a:lnTo>
                  <a:lnTo>
                    <a:pt x="0" y="317"/>
                  </a:lnTo>
                  <a:lnTo>
                    <a:pt x="0" y="303"/>
                  </a:lnTo>
                  <a:lnTo>
                    <a:pt x="0" y="288"/>
                  </a:lnTo>
                  <a:lnTo>
                    <a:pt x="0" y="273"/>
                  </a:lnTo>
                  <a:lnTo>
                    <a:pt x="0" y="259"/>
                  </a:lnTo>
                  <a:lnTo>
                    <a:pt x="0" y="244"/>
                  </a:lnTo>
                  <a:lnTo>
                    <a:pt x="0" y="230"/>
                  </a:lnTo>
                  <a:lnTo>
                    <a:pt x="12" y="215"/>
                  </a:lnTo>
                  <a:lnTo>
                    <a:pt x="12" y="200"/>
                  </a:lnTo>
                  <a:lnTo>
                    <a:pt x="19" y="186"/>
                  </a:lnTo>
                  <a:lnTo>
                    <a:pt x="19" y="176"/>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47" name="Arc 19"/>
            <p:cNvSpPr>
              <a:spLocks/>
            </p:cNvSpPr>
            <p:nvPr/>
          </p:nvSpPr>
          <p:spPr bwMode="auto">
            <a:xfrm>
              <a:off x="2256" y="1489"/>
              <a:ext cx="528" cy="2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cap="rnd">
              <a:solidFill>
                <a:schemeClr val="tx1"/>
              </a:solidFill>
              <a:round/>
              <a:headEnd type="triangle" w="med" len="med"/>
              <a:tailEnd/>
            </a:ln>
            <a:effectLst/>
          </p:spPr>
          <p:txBody>
            <a:bodyPr/>
            <a:lstStyle/>
            <a:p>
              <a:endParaRPr lang="en-GB"/>
            </a:p>
          </p:txBody>
        </p:sp>
        <p:sp>
          <p:nvSpPr>
            <p:cNvPr id="124948" name="Arc 20"/>
            <p:cNvSpPr>
              <a:spLocks/>
            </p:cNvSpPr>
            <p:nvPr/>
          </p:nvSpPr>
          <p:spPr bwMode="auto">
            <a:xfrm>
              <a:off x="2277" y="2208"/>
              <a:ext cx="567" cy="282"/>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chemeClr val="tx1"/>
              </a:solidFill>
              <a:round/>
              <a:headEnd/>
              <a:tailEnd type="triangle" w="med" len="med"/>
            </a:ln>
            <a:effectLst/>
          </p:spPr>
          <p:txBody>
            <a:bodyPr/>
            <a:lstStyle/>
            <a:p>
              <a:endParaRPr lang="en-GB"/>
            </a:p>
          </p:txBody>
        </p:sp>
        <p:sp>
          <p:nvSpPr>
            <p:cNvPr id="124949" name="Arc 21"/>
            <p:cNvSpPr>
              <a:spLocks/>
            </p:cNvSpPr>
            <p:nvPr/>
          </p:nvSpPr>
          <p:spPr bwMode="auto">
            <a:xfrm>
              <a:off x="2034" y="1659"/>
              <a:ext cx="126" cy="243"/>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chemeClr val="tx1"/>
              </a:solidFill>
              <a:round/>
              <a:headEnd type="triangle" w="med" len="med"/>
              <a:tailEnd/>
            </a:ln>
            <a:effectLst/>
          </p:spPr>
          <p:txBody>
            <a:bodyPr/>
            <a:lstStyle/>
            <a:p>
              <a:endParaRPr lang="en-GB"/>
            </a:p>
          </p:txBody>
        </p:sp>
        <p:sp>
          <p:nvSpPr>
            <p:cNvPr id="124950" name="Arc 22"/>
            <p:cNvSpPr>
              <a:spLocks/>
            </p:cNvSpPr>
            <p:nvPr/>
          </p:nvSpPr>
          <p:spPr bwMode="auto">
            <a:xfrm>
              <a:off x="2124" y="2125"/>
              <a:ext cx="37" cy="234"/>
            </a:xfrm>
            <a:custGeom>
              <a:avLst/>
              <a:gdLst>
                <a:gd name="G0" fmla="+- 600 0 0"/>
                <a:gd name="G1" fmla="+- 21600 0 0"/>
                <a:gd name="G2" fmla="+- 21600 0 0"/>
                <a:gd name="T0" fmla="*/ 0 w 22200"/>
                <a:gd name="T1" fmla="*/ 8 h 21600"/>
                <a:gd name="T2" fmla="*/ 22200 w 22200"/>
                <a:gd name="T3" fmla="*/ 21600 h 21600"/>
                <a:gd name="T4" fmla="*/ 600 w 22200"/>
                <a:gd name="T5" fmla="*/ 21600 h 21600"/>
              </a:gdLst>
              <a:ahLst/>
              <a:cxnLst>
                <a:cxn ang="0">
                  <a:pos x="T0" y="T1"/>
                </a:cxn>
                <a:cxn ang="0">
                  <a:pos x="T2" y="T3"/>
                </a:cxn>
                <a:cxn ang="0">
                  <a:pos x="T4" y="T5"/>
                </a:cxn>
              </a:cxnLst>
              <a:rect l="0" t="0" r="r" b="b"/>
              <a:pathLst>
                <a:path w="22200" h="21600" fill="none" extrusionOk="0">
                  <a:moveTo>
                    <a:pt x="0" y="8"/>
                  </a:moveTo>
                  <a:cubicBezTo>
                    <a:pt x="199" y="2"/>
                    <a:pt x="399" y="-1"/>
                    <a:pt x="600" y="0"/>
                  </a:cubicBezTo>
                  <a:cubicBezTo>
                    <a:pt x="12529" y="0"/>
                    <a:pt x="22200" y="9670"/>
                    <a:pt x="22200" y="21600"/>
                  </a:cubicBezTo>
                </a:path>
                <a:path w="22200" h="21600" stroke="0" extrusionOk="0">
                  <a:moveTo>
                    <a:pt x="0" y="8"/>
                  </a:moveTo>
                  <a:cubicBezTo>
                    <a:pt x="199" y="2"/>
                    <a:pt x="399" y="-1"/>
                    <a:pt x="600" y="0"/>
                  </a:cubicBezTo>
                  <a:cubicBezTo>
                    <a:pt x="12529" y="0"/>
                    <a:pt x="22200" y="9670"/>
                    <a:pt x="22200" y="21600"/>
                  </a:cubicBezTo>
                  <a:lnTo>
                    <a:pt x="600" y="21600"/>
                  </a:lnTo>
                  <a:close/>
                </a:path>
              </a:pathLst>
            </a:custGeom>
            <a:noFill/>
            <a:ln w="25400" cap="rnd">
              <a:solidFill>
                <a:schemeClr val="tx1"/>
              </a:solidFill>
              <a:round/>
              <a:headEnd/>
              <a:tailEnd type="triangle" w="med" len="med"/>
            </a:ln>
            <a:effectLst/>
          </p:spPr>
          <p:txBody>
            <a:bodyPr/>
            <a:lstStyle/>
            <a:p>
              <a:endParaRPr lang="en-GB"/>
            </a:p>
          </p:txBody>
        </p:sp>
        <p:sp>
          <p:nvSpPr>
            <p:cNvPr id="124951" name="Arc 23"/>
            <p:cNvSpPr>
              <a:spLocks/>
            </p:cNvSpPr>
            <p:nvPr/>
          </p:nvSpPr>
          <p:spPr bwMode="auto">
            <a:xfrm>
              <a:off x="1291" y="1411"/>
              <a:ext cx="372" cy="42"/>
            </a:xfrm>
            <a:custGeom>
              <a:avLst/>
              <a:gdLst>
                <a:gd name="G0" fmla="+- 21600 0 0"/>
                <a:gd name="G1" fmla="+- 21600 0 0"/>
                <a:gd name="G2" fmla="+- 21600 0 0"/>
                <a:gd name="T0" fmla="*/ 0 w 21600"/>
                <a:gd name="T1" fmla="*/ 21600 h 21600"/>
                <a:gd name="T2" fmla="*/ 21542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93"/>
                    <a:pt x="9635" y="32"/>
                    <a:pt x="21542" y="0"/>
                  </a:cubicBezTo>
                </a:path>
                <a:path w="21600" h="21600" stroke="0" extrusionOk="0">
                  <a:moveTo>
                    <a:pt x="0" y="21600"/>
                  </a:moveTo>
                  <a:cubicBezTo>
                    <a:pt x="0" y="9693"/>
                    <a:pt x="9635" y="32"/>
                    <a:pt x="21542" y="0"/>
                  </a:cubicBezTo>
                  <a:lnTo>
                    <a:pt x="21600" y="21600"/>
                  </a:lnTo>
                  <a:close/>
                </a:path>
              </a:pathLst>
            </a:custGeom>
            <a:noFill/>
            <a:ln w="25400" cap="rnd">
              <a:solidFill>
                <a:schemeClr val="tx1"/>
              </a:solidFill>
              <a:round/>
              <a:headEnd type="triangle" w="med" len="med"/>
              <a:tailEnd/>
            </a:ln>
            <a:effectLst/>
          </p:spPr>
          <p:txBody>
            <a:bodyPr/>
            <a:lstStyle/>
            <a:p>
              <a:endParaRPr lang="en-GB"/>
            </a:p>
          </p:txBody>
        </p:sp>
        <p:sp>
          <p:nvSpPr>
            <p:cNvPr id="124952" name="Arc 24"/>
            <p:cNvSpPr>
              <a:spLocks/>
            </p:cNvSpPr>
            <p:nvPr/>
          </p:nvSpPr>
          <p:spPr bwMode="auto">
            <a:xfrm>
              <a:off x="876" y="1530"/>
              <a:ext cx="66" cy="300"/>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chemeClr val="tx1"/>
              </a:solidFill>
              <a:round/>
              <a:headEnd/>
              <a:tailEnd type="triangle" w="med" len="med"/>
            </a:ln>
            <a:effectLst/>
          </p:spPr>
          <p:txBody>
            <a:bodyPr/>
            <a:lstStyle/>
            <a:p>
              <a:endParaRPr lang="en-GB"/>
            </a:p>
          </p:txBody>
        </p:sp>
        <p:sp>
          <p:nvSpPr>
            <p:cNvPr id="124953" name="Freeform 25"/>
            <p:cNvSpPr>
              <a:spLocks/>
            </p:cNvSpPr>
            <p:nvPr/>
          </p:nvSpPr>
          <p:spPr bwMode="auto">
            <a:xfrm>
              <a:off x="1131" y="2046"/>
              <a:ext cx="526" cy="355"/>
            </a:xfrm>
            <a:custGeom>
              <a:avLst/>
              <a:gdLst/>
              <a:ahLst/>
              <a:cxnLst>
                <a:cxn ang="0">
                  <a:pos x="0" y="0"/>
                </a:cxn>
                <a:cxn ang="0">
                  <a:pos x="18" y="12"/>
                </a:cxn>
                <a:cxn ang="0">
                  <a:pos x="35" y="18"/>
                </a:cxn>
                <a:cxn ang="0">
                  <a:pos x="53" y="24"/>
                </a:cxn>
                <a:cxn ang="0">
                  <a:pos x="71" y="24"/>
                </a:cxn>
                <a:cxn ang="0">
                  <a:pos x="88" y="30"/>
                </a:cxn>
                <a:cxn ang="0">
                  <a:pos x="106" y="35"/>
                </a:cxn>
                <a:cxn ang="0">
                  <a:pos x="124" y="41"/>
                </a:cxn>
                <a:cxn ang="0">
                  <a:pos x="142" y="47"/>
                </a:cxn>
                <a:cxn ang="0">
                  <a:pos x="159" y="53"/>
                </a:cxn>
                <a:cxn ang="0">
                  <a:pos x="177" y="59"/>
                </a:cxn>
                <a:cxn ang="0">
                  <a:pos x="195" y="71"/>
                </a:cxn>
                <a:cxn ang="0">
                  <a:pos x="218" y="77"/>
                </a:cxn>
                <a:cxn ang="0">
                  <a:pos x="236" y="89"/>
                </a:cxn>
                <a:cxn ang="0">
                  <a:pos x="254" y="94"/>
                </a:cxn>
                <a:cxn ang="0">
                  <a:pos x="271" y="106"/>
                </a:cxn>
                <a:cxn ang="0">
                  <a:pos x="289" y="118"/>
                </a:cxn>
                <a:cxn ang="0">
                  <a:pos x="307" y="136"/>
                </a:cxn>
                <a:cxn ang="0">
                  <a:pos x="324" y="148"/>
                </a:cxn>
                <a:cxn ang="0">
                  <a:pos x="342" y="165"/>
                </a:cxn>
                <a:cxn ang="0">
                  <a:pos x="360" y="183"/>
                </a:cxn>
                <a:cxn ang="0">
                  <a:pos x="378" y="195"/>
                </a:cxn>
                <a:cxn ang="0">
                  <a:pos x="395" y="207"/>
                </a:cxn>
                <a:cxn ang="0">
                  <a:pos x="407" y="224"/>
                </a:cxn>
                <a:cxn ang="0">
                  <a:pos x="425" y="236"/>
                </a:cxn>
                <a:cxn ang="0">
                  <a:pos x="431" y="254"/>
                </a:cxn>
                <a:cxn ang="0">
                  <a:pos x="448" y="260"/>
                </a:cxn>
                <a:cxn ang="0">
                  <a:pos x="460" y="277"/>
                </a:cxn>
                <a:cxn ang="0">
                  <a:pos x="478" y="289"/>
                </a:cxn>
                <a:cxn ang="0">
                  <a:pos x="490" y="307"/>
                </a:cxn>
                <a:cxn ang="0">
                  <a:pos x="501" y="325"/>
                </a:cxn>
                <a:cxn ang="0">
                  <a:pos x="513" y="342"/>
                </a:cxn>
                <a:cxn ang="0">
                  <a:pos x="525" y="354"/>
                </a:cxn>
              </a:cxnLst>
              <a:rect l="0" t="0" r="r" b="b"/>
              <a:pathLst>
                <a:path w="526" h="355">
                  <a:moveTo>
                    <a:pt x="0" y="0"/>
                  </a:moveTo>
                  <a:lnTo>
                    <a:pt x="18" y="12"/>
                  </a:lnTo>
                  <a:lnTo>
                    <a:pt x="35" y="18"/>
                  </a:lnTo>
                  <a:lnTo>
                    <a:pt x="53" y="24"/>
                  </a:lnTo>
                  <a:lnTo>
                    <a:pt x="71" y="24"/>
                  </a:lnTo>
                  <a:lnTo>
                    <a:pt x="88" y="30"/>
                  </a:lnTo>
                  <a:lnTo>
                    <a:pt x="106" y="35"/>
                  </a:lnTo>
                  <a:lnTo>
                    <a:pt x="124" y="41"/>
                  </a:lnTo>
                  <a:lnTo>
                    <a:pt x="142" y="47"/>
                  </a:lnTo>
                  <a:lnTo>
                    <a:pt x="159" y="53"/>
                  </a:lnTo>
                  <a:lnTo>
                    <a:pt x="177" y="59"/>
                  </a:lnTo>
                  <a:lnTo>
                    <a:pt x="195" y="71"/>
                  </a:lnTo>
                  <a:lnTo>
                    <a:pt x="218" y="77"/>
                  </a:lnTo>
                  <a:lnTo>
                    <a:pt x="236" y="89"/>
                  </a:lnTo>
                  <a:lnTo>
                    <a:pt x="254" y="94"/>
                  </a:lnTo>
                  <a:lnTo>
                    <a:pt x="271" y="106"/>
                  </a:lnTo>
                  <a:lnTo>
                    <a:pt x="289" y="118"/>
                  </a:lnTo>
                  <a:lnTo>
                    <a:pt x="307" y="136"/>
                  </a:lnTo>
                  <a:lnTo>
                    <a:pt x="324" y="148"/>
                  </a:lnTo>
                  <a:lnTo>
                    <a:pt x="342" y="165"/>
                  </a:lnTo>
                  <a:lnTo>
                    <a:pt x="360" y="183"/>
                  </a:lnTo>
                  <a:lnTo>
                    <a:pt x="378" y="195"/>
                  </a:lnTo>
                  <a:lnTo>
                    <a:pt x="395" y="207"/>
                  </a:lnTo>
                  <a:lnTo>
                    <a:pt x="407" y="224"/>
                  </a:lnTo>
                  <a:lnTo>
                    <a:pt x="425" y="236"/>
                  </a:lnTo>
                  <a:lnTo>
                    <a:pt x="431" y="254"/>
                  </a:lnTo>
                  <a:lnTo>
                    <a:pt x="448" y="260"/>
                  </a:lnTo>
                  <a:lnTo>
                    <a:pt x="460" y="277"/>
                  </a:lnTo>
                  <a:lnTo>
                    <a:pt x="478" y="289"/>
                  </a:lnTo>
                  <a:lnTo>
                    <a:pt x="490" y="307"/>
                  </a:lnTo>
                  <a:lnTo>
                    <a:pt x="501" y="325"/>
                  </a:lnTo>
                  <a:lnTo>
                    <a:pt x="513" y="342"/>
                  </a:lnTo>
                  <a:lnTo>
                    <a:pt x="525" y="354"/>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54" name="Freeform 26"/>
            <p:cNvSpPr>
              <a:spLocks/>
            </p:cNvSpPr>
            <p:nvPr/>
          </p:nvSpPr>
          <p:spPr bwMode="auto">
            <a:xfrm>
              <a:off x="1332" y="2730"/>
              <a:ext cx="373" cy="97"/>
            </a:xfrm>
            <a:custGeom>
              <a:avLst/>
              <a:gdLst/>
              <a:ahLst/>
              <a:cxnLst>
                <a:cxn ang="0">
                  <a:pos x="372" y="0"/>
                </a:cxn>
                <a:cxn ang="0">
                  <a:pos x="372" y="18"/>
                </a:cxn>
                <a:cxn ang="0">
                  <a:pos x="366" y="36"/>
                </a:cxn>
                <a:cxn ang="0">
                  <a:pos x="348" y="48"/>
                </a:cxn>
                <a:cxn ang="0">
                  <a:pos x="330" y="60"/>
                </a:cxn>
                <a:cxn ang="0">
                  <a:pos x="306" y="72"/>
                </a:cxn>
                <a:cxn ang="0">
                  <a:pos x="288" y="84"/>
                </a:cxn>
                <a:cxn ang="0">
                  <a:pos x="270" y="84"/>
                </a:cxn>
                <a:cxn ang="0">
                  <a:pos x="252" y="90"/>
                </a:cxn>
                <a:cxn ang="0">
                  <a:pos x="234" y="96"/>
                </a:cxn>
                <a:cxn ang="0">
                  <a:pos x="216" y="96"/>
                </a:cxn>
                <a:cxn ang="0">
                  <a:pos x="198" y="96"/>
                </a:cxn>
                <a:cxn ang="0">
                  <a:pos x="180" y="96"/>
                </a:cxn>
                <a:cxn ang="0">
                  <a:pos x="162" y="96"/>
                </a:cxn>
                <a:cxn ang="0">
                  <a:pos x="144" y="96"/>
                </a:cxn>
                <a:cxn ang="0">
                  <a:pos x="126" y="96"/>
                </a:cxn>
                <a:cxn ang="0">
                  <a:pos x="108" y="96"/>
                </a:cxn>
                <a:cxn ang="0">
                  <a:pos x="90" y="84"/>
                </a:cxn>
                <a:cxn ang="0">
                  <a:pos x="72" y="78"/>
                </a:cxn>
                <a:cxn ang="0">
                  <a:pos x="54" y="72"/>
                </a:cxn>
                <a:cxn ang="0">
                  <a:pos x="36" y="66"/>
                </a:cxn>
                <a:cxn ang="0">
                  <a:pos x="18" y="60"/>
                </a:cxn>
                <a:cxn ang="0">
                  <a:pos x="6" y="54"/>
                </a:cxn>
                <a:cxn ang="0">
                  <a:pos x="0" y="54"/>
                </a:cxn>
              </a:cxnLst>
              <a:rect l="0" t="0" r="r" b="b"/>
              <a:pathLst>
                <a:path w="373" h="97">
                  <a:moveTo>
                    <a:pt x="372" y="0"/>
                  </a:moveTo>
                  <a:lnTo>
                    <a:pt x="372" y="18"/>
                  </a:lnTo>
                  <a:lnTo>
                    <a:pt x="366" y="36"/>
                  </a:lnTo>
                  <a:lnTo>
                    <a:pt x="348" y="48"/>
                  </a:lnTo>
                  <a:lnTo>
                    <a:pt x="330" y="60"/>
                  </a:lnTo>
                  <a:lnTo>
                    <a:pt x="306" y="72"/>
                  </a:lnTo>
                  <a:lnTo>
                    <a:pt x="288" y="84"/>
                  </a:lnTo>
                  <a:lnTo>
                    <a:pt x="270" y="84"/>
                  </a:lnTo>
                  <a:lnTo>
                    <a:pt x="252" y="90"/>
                  </a:lnTo>
                  <a:lnTo>
                    <a:pt x="234" y="96"/>
                  </a:lnTo>
                  <a:lnTo>
                    <a:pt x="216" y="96"/>
                  </a:lnTo>
                  <a:lnTo>
                    <a:pt x="198" y="96"/>
                  </a:lnTo>
                  <a:lnTo>
                    <a:pt x="180" y="96"/>
                  </a:lnTo>
                  <a:lnTo>
                    <a:pt x="162" y="96"/>
                  </a:lnTo>
                  <a:lnTo>
                    <a:pt x="144" y="96"/>
                  </a:lnTo>
                  <a:lnTo>
                    <a:pt x="126" y="96"/>
                  </a:lnTo>
                  <a:lnTo>
                    <a:pt x="108" y="96"/>
                  </a:lnTo>
                  <a:lnTo>
                    <a:pt x="90" y="84"/>
                  </a:lnTo>
                  <a:lnTo>
                    <a:pt x="72" y="78"/>
                  </a:lnTo>
                  <a:lnTo>
                    <a:pt x="54" y="72"/>
                  </a:lnTo>
                  <a:lnTo>
                    <a:pt x="36" y="66"/>
                  </a:lnTo>
                  <a:lnTo>
                    <a:pt x="18" y="60"/>
                  </a:lnTo>
                  <a:lnTo>
                    <a:pt x="6" y="54"/>
                  </a:lnTo>
                  <a:lnTo>
                    <a:pt x="0" y="54"/>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55" name="Freeform 27"/>
            <p:cNvSpPr>
              <a:spLocks/>
            </p:cNvSpPr>
            <p:nvPr/>
          </p:nvSpPr>
          <p:spPr bwMode="auto">
            <a:xfrm>
              <a:off x="1056" y="1638"/>
              <a:ext cx="481" cy="223"/>
            </a:xfrm>
            <a:custGeom>
              <a:avLst/>
              <a:gdLst/>
              <a:ahLst/>
              <a:cxnLst>
                <a:cxn ang="0">
                  <a:pos x="480" y="0"/>
                </a:cxn>
                <a:cxn ang="0">
                  <a:pos x="457" y="11"/>
                </a:cxn>
                <a:cxn ang="0">
                  <a:pos x="434" y="22"/>
                </a:cxn>
                <a:cxn ang="0">
                  <a:pos x="411" y="28"/>
                </a:cxn>
                <a:cxn ang="0">
                  <a:pos x="394" y="33"/>
                </a:cxn>
                <a:cxn ang="0">
                  <a:pos x="377" y="33"/>
                </a:cxn>
                <a:cxn ang="0">
                  <a:pos x="360" y="44"/>
                </a:cxn>
                <a:cxn ang="0">
                  <a:pos x="337" y="50"/>
                </a:cxn>
                <a:cxn ang="0">
                  <a:pos x="320" y="56"/>
                </a:cxn>
                <a:cxn ang="0">
                  <a:pos x="297" y="61"/>
                </a:cxn>
                <a:cxn ang="0">
                  <a:pos x="280" y="67"/>
                </a:cxn>
                <a:cxn ang="0">
                  <a:pos x="263" y="72"/>
                </a:cxn>
                <a:cxn ang="0">
                  <a:pos x="246" y="78"/>
                </a:cxn>
                <a:cxn ang="0">
                  <a:pos x="223" y="89"/>
                </a:cxn>
                <a:cxn ang="0">
                  <a:pos x="206" y="94"/>
                </a:cxn>
                <a:cxn ang="0">
                  <a:pos x="189" y="100"/>
                </a:cxn>
                <a:cxn ang="0">
                  <a:pos x="171" y="111"/>
                </a:cxn>
                <a:cxn ang="0">
                  <a:pos x="154" y="122"/>
                </a:cxn>
                <a:cxn ang="0">
                  <a:pos x="137" y="122"/>
                </a:cxn>
                <a:cxn ang="0">
                  <a:pos x="120" y="133"/>
                </a:cxn>
                <a:cxn ang="0">
                  <a:pos x="103" y="139"/>
                </a:cxn>
                <a:cxn ang="0">
                  <a:pos x="86" y="144"/>
                </a:cxn>
                <a:cxn ang="0">
                  <a:pos x="74" y="161"/>
                </a:cxn>
                <a:cxn ang="0">
                  <a:pos x="57" y="167"/>
                </a:cxn>
                <a:cxn ang="0">
                  <a:pos x="46" y="183"/>
                </a:cxn>
                <a:cxn ang="0">
                  <a:pos x="29" y="200"/>
                </a:cxn>
                <a:cxn ang="0">
                  <a:pos x="11" y="205"/>
                </a:cxn>
                <a:cxn ang="0">
                  <a:pos x="0" y="222"/>
                </a:cxn>
              </a:cxnLst>
              <a:rect l="0" t="0" r="r" b="b"/>
              <a:pathLst>
                <a:path w="481" h="223">
                  <a:moveTo>
                    <a:pt x="480" y="0"/>
                  </a:moveTo>
                  <a:lnTo>
                    <a:pt x="457" y="11"/>
                  </a:lnTo>
                  <a:lnTo>
                    <a:pt x="434" y="22"/>
                  </a:lnTo>
                  <a:lnTo>
                    <a:pt x="411" y="28"/>
                  </a:lnTo>
                  <a:lnTo>
                    <a:pt x="394" y="33"/>
                  </a:lnTo>
                  <a:lnTo>
                    <a:pt x="377" y="33"/>
                  </a:lnTo>
                  <a:lnTo>
                    <a:pt x="360" y="44"/>
                  </a:lnTo>
                  <a:lnTo>
                    <a:pt x="337" y="50"/>
                  </a:lnTo>
                  <a:lnTo>
                    <a:pt x="320" y="56"/>
                  </a:lnTo>
                  <a:lnTo>
                    <a:pt x="297" y="61"/>
                  </a:lnTo>
                  <a:lnTo>
                    <a:pt x="280" y="67"/>
                  </a:lnTo>
                  <a:lnTo>
                    <a:pt x="263" y="72"/>
                  </a:lnTo>
                  <a:lnTo>
                    <a:pt x="246" y="78"/>
                  </a:lnTo>
                  <a:lnTo>
                    <a:pt x="223" y="89"/>
                  </a:lnTo>
                  <a:lnTo>
                    <a:pt x="206" y="94"/>
                  </a:lnTo>
                  <a:lnTo>
                    <a:pt x="189" y="100"/>
                  </a:lnTo>
                  <a:lnTo>
                    <a:pt x="171" y="111"/>
                  </a:lnTo>
                  <a:lnTo>
                    <a:pt x="154" y="122"/>
                  </a:lnTo>
                  <a:lnTo>
                    <a:pt x="137" y="122"/>
                  </a:lnTo>
                  <a:lnTo>
                    <a:pt x="120" y="133"/>
                  </a:lnTo>
                  <a:lnTo>
                    <a:pt x="103" y="139"/>
                  </a:lnTo>
                  <a:lnTo>
                    <a:pt x="86" y="144"/>
                  </a:lnTo>
                  <a:lnTo>
                    <a:pt x="74" y="161"/>
                  </a:lnTo>
                  <a:lnTo>
                    <a:pt x="57" y="167"/>
                  </a:lnTo>
                  <a:lnTo>
                    <a:pt x="46" y="183"/>
                  </a:lnTo>
                  <a:lnTo>
                    <a:pt x="29" y="200"/>
                  </a:lnTo>
                  <a:lnTo>
                    <a:pt x="11" y="205"/>
                  </a:lnTo>
                  <a:lnTo>
                    <a:pt x="0" y="222"/>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56" name="Freeform 28"/>
            <p:cNvSpPr>
              <a:spLocks/>
            </p:cNvSpPr>
            <p:nvPr/>
          </p:nvSpPr>
          <p:spPr bwMode="auto">
            <a:xfrm>
              <a:off x="1467" y="1677"/>
              <a:ext cx="259" cy="676"/>
            </a:xfrm>
            <a:custGeom>
              <a:avLst/>
              <a:gdLst/>
              <a:ahLst/>
              <a:cxnLst>
                <a:cxn ang="0">
                  <a:pos x="111" y="6"/>
                </a:cxn>
                <a:cxn ang="0">
                  <a:pos x="96" y="24"/>
                </a:cxn>
                <a:cxn ang="0">
                  <a:pos x="84" y="42"/>
                </a:cxn>
                <a:cxn ang="0">
                  <a:pos x="69" y="60"/>
                </a:cxn>
                <a:cxn ang="0">
                  <a:pos x="60" y="78"/>
                </a:cxn>
                <a:cxn ang="0">
                  <a:pos x="54" y="96"/>
                </a:cxn>
                <a:cxn ang="0">
                  <a:pos x="45" y="114"/>
                </a:cxn>
                <a:cxn ang="0">
                  <a:pos x="36" y="132"/>
                </a:cxn>
                <a:cxn ang="0">
                  <a:pos x="30" y="150"/>
                </a:cxn>
                <a:cxn ang="0">
                  <a:pos x="21" y="168"/>
                </a:cxn>
                <a:cxn ang="0">
                  <a:pos x="18" y="189"/>
                </a:cxn>
                <a:cxn ang="0">
                  <a:pos x="12" y="207"/>
                </a:cxn>
                <a:cxn ang="0">
                  <a:pos x="6" y="234"/>
                </a:cxn>
                <a:cxn ang="0">
                  <a:pos x="0" y="255"/>
                </a:cxn>
                <a:cxn ang="0">
                  <a:pos x="0" y="273"/>
                </a:cxn>
                <a:cxn ang="0">
                  <a:pos x="0" y="291"/>
                </a:cxn>
                <a:cxn ang="0">
                  <a:pos x="6" y="309"/>
                </a:cxn>
                <a:cxn ang="0">
                  <a:pos x="12" y="327"/>
                </a:cxn>
                <a:cxn ang="0">
                  <a:pos x="15" y="348"/>
                </a:cxn>
                <a:cxn ang="0">
                  <a:pos x="18" y="366"/>
                </a:cxn>
                <a:cxn ang="0">
                  <a:pos x="24" y="384"/>
                </a:cxn>
                <a:cxn ang="0">
                  <a:pos x="33" y="402"/>
                </a:cxn>
                <a:cxn ang="0">
                  <a:pos x="45" y="417"/>
                </a:cxn>
                <a:cxn ang="0">
                  <a:pos x="48" y="435"/>
                </a:cxn>
                <a:cxn ang="0">
                  <a:pos x="60" y="453"/>
                </a:cxn>
                <a:cxn ang="0">
                  <a:pos x="69" y="465"/>
                </a:cxn>
                <a:cxn ang="0">
                  <a:pos x="84" y="483"/>
                </a:cxn>
                <a:cxn ang="0">
                  <a:pos x="105" y="504"/>
                </a:cxn>
                <a:cxn ang="0">
                  <a:pos x="120" y="525"/>
                </a:cxn>
                <a:cxn ang="0">
                  <a:pos x="132" y="543"/>
                </a:cxn>
                <a:cxn ang="0">
                  <a:pos x="144" y="561"/>
                </a:cxn>
                <a:cxn ang="0">
                  <a:pos x="168" y="582"/>
                </a:cxn>
                <a:cxn ang="0">
                  <a:pos x="180" y="600"/>
                </a:cxn>
                <a:cxn ang="0">
                  <a:pos x="198" y="612"/>
                </a:cxn>
                <a:cxn ang="0">
                  <a:pos x="219" y="630"/>
                </a:cxn>
                <a:cxn ang="0">
                  <a:pos x="237" y="642"/>
                </a:cxn>
                <a:cxn ang="0">
                  <a:pos x="246" y="660"/>
                </a:cxn>
                <a:cxn ang="0">
                  <a:pos x="258" y="675"/>
                </a:cxn>
              </a:cxnLst>
              <a:rect l="0" t="0" r="r" b="b"/>
              <a:pathLst>
                <a:path w="259" h="676">
                  <a:moveTo>
                    <a:pt x="120" y="0"/>
                  </a:moveTo>
                  <a:lnTo>
                    <a:pt x="111" y="6"/>
                  </a:lnTo>
                  <a:lnTo>
                    <a:pt x="105" y="15"/>
                  </a:lnTo>
                  <a:lnTo>
                    <a:pt x="96" y="24"/>
                  </a:lnTo>
                  <a:lnTo>
                    <a:pt x="90" y="33"/>
                  </a:lnTo>
                  <a:lnTo>
                    <a:pt x="84" y="42"/>
                  </a:lnTo>
                  <a:lnTo>
                    <a:pt x="78" y="51"/>
                  </a:lnTo>
                  <a:lnTo>
                    <a:pt x="69" y="60"/>
                  </a:lnTo>
                  <a:lnTo>
                    <a:pt x="66" y="69"/>
                  </a:lnTo>
                  <a:lnTo>
                    <a:pt x="60" y="78"/>
                  </a:lnTo>
                  <a:lnTo>
                    <a:pt x="57" y="87"/>
                  </a:lnTo>
                  <a:lnTo>
                    <a:pt x="54" y="96"/>
                  </a:lnTo>
                  <a:lnTo>
                    <a:pt x="48" y="105"/>
                  </a:lnTo>
                  <a:lnTo>
                    <a:pt x="45" y="114"/>
                  </a:lnTo>
                  <a:lnTo>
                    <a:pt x="42" y="123"/>
                  </a:lnTo>
                  <a:lnTo>
                    <a:pt x="36" y="132"/>
                  </a:lnTo>
                  <a:lnTo>
                    <a:pt x="33" y="141"/>
                  </a:lnTo>
                  <a:lnTo>
                    <a:pt x="30" y="150"/>
                  </a:lnTo>
                  <a:lnTo>
                    <a:pt x="27" y="159"/>
                  </a:lnTo>
                  <a:lnTo>
                    <a:pt x="21" y="168"/>
                  </a:lnTo>
                  <a:lnTo>
                    <a:pt x="18" y="177"/>
                  </a:lnTo>
                  <a:lnTo>
                    <a:pt x="18" y="189"/>
                  </a:lnTo>
                  <a:lnTo>
                    <a:pt x="15" y="198"/>
                  </a:lnTo>
                  <a:lnTo>
                    <a:pt x="12" y="207"/>
                  </a:lnTo>
                  <a:lnTo>
                    <a:pt x="9" y="219"/>
                  </a:lnTo>
                  <a:lnTo>
                    <a:pt x="6" y="234"/>
                  </a:lnTo>
                  <a:lnTo>
                    <a:pt x="0" y="243"/>
                  </a:lnTo>
                  <a:lnTo>
                    <a:pt x="0" y="255"/>
                  </a:lnTo>
                  <a:lnTo>
                    <a:pt x="0" y="264"/>
                  </a:lnTo>
                  <a:lnTo>
                    <a:pt x="0" y="273"/>
                  </a:lnTo>
                  <a:lnTo>
                    <a:pt x="0" y="282"/>
                  </a:lnTo>
                  <a:lnTo>
                    <a:pt x="0" y="291"/>
                  </a:lnTo>
                  <a:lnTo>
                    <a:pt x="3" y="300"/>
                  </a:lnTo>
                  <a:lnTo>
                    <a:pt x="6" y="309"/>
                  </a:lnTo>
                  <a:lnTo>
                    <a:pt x="9" y="318"/>
                  </a:lnTo>
                  <a:lnTo>
                    <a:pt x="12" y="327"/>
                  </a:lnTo>
                  <a:lnTo>
                    <a:pt x="12" y="336"/>
                  </a:lnTo>
                  <a:lnTo>
                    <a:pt x="15" y="348"/>
                  </a:lnTo>
                  <a:lnTo>
                    <a:pt x="18" y="357"/>
                  </a:lnTo>
                  <a:lnTo>
                    <a:pt x="18" y="366"/>
                  </a:lnTo>
                  <a:lnTo>
                    <a:pt x="21" y="375"/>
                  </a:lnTo>
                  <a:lnTo>
                    <a:pt x="24" y="384"/>
                  </a:lnTo>
                  <a:lnTo>
                    <a:pt x="27" y="393"/>
                  </a:lnTo>
                  <a:lnTo>
                    <a:pt x="33" y="402"/>
                  </a:lnTo>
                  <a:lnTo>
                    <a:pt x="36" y="411"/>
                  </a:lnTo>
                  <a:lnTo>
                    <a:pt x="45" y="417"/>
                  </a:lnTo>
                  <a:lnTo>
                    <a:pt x="45" y="426"/>
                  </a:lnTo>
                  <a:lnTo>
                    <a:pt x="48" y="435"/>
                  </a:lnTo>
                  <a:lnTo>
                    <a:pt x="54" y="444"/>
                  </a:lnTo>
                  <a:lnTo>
                    <a:pt x="60" y="453"/>
                  </a:lnTo>
                  <a:lnTo>
                    <a:pt x="60" y="462"/>
                  </a:lnTo>
                  <a:lnTo>
                    <a:pt x="69" y="465"/>
                  </a:lnTo>
                  <a:lnTo>
                    <a:pt x="75" y="474"/>
                  </a:lnTo>
                  <a:lnTo>
                    <a:pt x="84" y="483"/>
                  </a:lnTo>
                  <a:lnTo>
                    <a:pt x="90" y="492"/>
                  </a:lnTo>
                  <a:lnTo>
                    <a:pt x="105" y="504"/>
                  </a:lnTo>
                  <a:lnTo>
                    <a:pt x="114" y="516"/>
                  </a:lnTo>
                  <a:lnTo>
                    <a:pt x="120" y="525"/>
                  </a:lnTo>
                  <a:lnTo>
                    <a:pt x="126" y="534"/>
                  </a:lnTo>
                  <a:lnTo>
                    <a:pt x="132" y="543"/>
                  </a:lnTo>
                  <a:lnTo>
                    <a:pt x="138" y="552"/>
                  </a:lnTo>
                  <a:lnTo>
                    <a:pt x="144" y="561"/>
                  </a:lnTo>
                  <a:lnTo>
                    <a:pt x="150" y="570"/>
                  </a:lnTo>
                  <a:lnTo>
                    <a:pt x="168" y="582"/>
                  </a:lnTo>
                  <a:lnTo>
                    <a:pt x="174" y="591"/>
                  </a:lnTo>
                  <a:lnTo>
                    <a:pt x="180" y="600"/>
                  </a:lnTo>
                  <a:lnTo>
                    <a:pt x="189" y="606"/>
                  </a:lnTo>
                  <a:lnTo>
                    <a:pt x="198" y="612"/>
                  </a:lnTo>
                  <a:lnTo>
                    <a:pt x="207" y="618"/>
                  </a:lnTo>
                  <a:lnTo>
                    <a:pt x="219" y="630"/>
                  </a:lnTo>
                  <a:lnTo>
                    <a:pt x="228" y="636"/>
                  </a:lnTo>
                  <a:lnTo>
                    <a:pt x="237" y="642"/>
                  </a:lnTo>
                  <a:lnTo>
                    <a:pt x="240" y="651"/>
                  </a:lnTo>
                  <a:lnTo>
                    <a:pt x="246" y="660"/>
                  </a:lnTo>
                  <a:lnTo>
                    <a:pt x="255" y="666"/>
                  </a:lnTo>
                  <a:lnTo>
                    <a:pt x="258" y="675"/>
                  </a:lnTo>
                  <a:lnTo>
                    <a:pt x="258" y="666"/>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57" name="Freeform 29"/>
            <p:cNvSpPr>
              <a:spLocks/>
            </p:cNvSpPr>
            <p:nvPr/>
          </p:nvSpPr>
          <p:spPr bwMode="auto">
            <a:xfrm>
              <a:off x="288" y="1032"/>
              <a:ext cx="2782" cy="1909"/>
            </a:xfrm>
            <a:custGeom>
              <a:avLst/>
              <a:gdLst/>
              <a:ahLst/>
              <a:cxnLst>
                <a:cxn ang="0">
                  <a:pos x="114" y="786"/>
                </a:cxn>
                <a:cxn ang="0">
                  <a:pos x="80" y="651"/>
                </a:cxn>
                <a:cxn ang="0">
                  <a:pos x="69" y="505"/>
                </a:cxn>
                <a:cxn ang="0">
                  <a:pos x="103" y="337"/>
                </a:cxn>
                <a:cxn ang="0">
                  <a:pos x="195" y="213"/>
                </a:cxn>
                <a:cxn ang="0">
                  <a:pos x="343" y="112"/>
                </a:cxn>
                <a:cxn ang="0">
                  <a:pos x="515" y="56"/>
                </a:cxn>
                <a:cxn ang="0">
                  <a:pos x="710" y="22"/>
                </a:cxn>
                <a:cxn ang="0">
                  <a:pos x="893" y="11"/>
                </a:cxn>
                <a:cxn ang="0">
                  <a:pos x="1064" y="11"/>
                </a:cxn>
                <a:cxn ang="0">
                  <a:pos x="1236" y="0"/>
                </a:cxn>
                <a:cxn ang="0">
                  <a:pos x="1396" y="0"/>
                </a:cxn>
                <a:cxn ang="0">
                  <a:pos x="1568" y="0"/>
                </a:cxn>
                <a:cxn ang="0">
                  <a:pos x="1728" y="34"/>
                </a:cxn>
                <a:cxn ang="0">
                  <a:pos x="1865" y="112"/>
                </a:cxn>
                <a:cxn ang="0">
                  <a:pos x="2037" y="168"/>
                </a:cxn>
                <a:cxn ang="0">
                  <a:pos x="2220" y="258"/>
                </a:cxn>
                <a:cxn ang="0">
                  <a:pos x="2369" y="382"/>
                </a:cxn>
                <a:cxn ang="0">
                  <a:pos x="2495" y="483"/>
                </a:cxn>
                <a:cxn ang="0">
                  <a:pos x="2632" y="617"/>
                </a:cxn>
                <a:cxn ang="0">
                  <a:pos x="2770" y="752"/>
                </a:cxn>
                <a:cxn ang="0">
                  <a:pos x="2770" y="887"/>
                </a:cxn>
                <a:cxn ang="0">
                  <a:pos x="2781" y="1044"/>
                </a:cxn>
                <a:cxn ang="0">
                  <a:pos x="2781" y="1190"/>
                </a:cxn>
                <a:cxn ang="0">
                  <a:pos x="2770" y="1358"/>
                </a:cxn>
                <a:cxn ang="0">
                  <a:pos x="2701" y="1493"/>
                </a:cxn>
                <a:cxn ang="0">
                  <a:pos x="2564" y="1639"/>
                </a:cxn>
                <a:cxn ang="0">
                  <a:pos x="2403" y="1740"/>
                </a:cxn>
                <a:cxn ang="0">
                  <a:pos x="2232" y="1785"/>
                </a:cxn>
                <a:cxn ang="0">
                  <a:pos x="2083" y="1818"/>
                </a:cxn>
                <a:cxn ang="0">
                  <a:pos x="1888" y="1841"/>
                </a:cxn>
                <a:cxn ang="0">
                  <a:pos x="1705" y="1908"/>
                </a:cxn>
                <a:cxn ang="0">
                  <a:pos x="1534" y="1908"/>
                </a:cxn>
                <a:cxn ang="0">
                  <a:pos x="1385" y="1908"/>
                </a:cxn>
                <a:cxn ang="0">
                  <a:pos x="1190" y="1908"/>
                </a:cxn>
                <a:cxn ang="0">
                  <a:pos x="1007" y="1908"/>
                </a:cxn>
                <a:cxn ang="0">
                  <a:pos x="847" y="1908"/>
                </a:cxn>
                <a:cxn ang="0">
                  <a:pos x="687" y="1908"/>
                </a:cxn>
                <a:cxn ang="0">
                  <a:pos x="526" y="1897"/>
                </a:cxn>
                <a:cxn ang="0">
                  <a:pos x="378" y="1897"/>
                </a:cxn>
                <a:cxn ang="0">
                  <a:pos x="195" y="1863"/>
                </a:cxn>
                <a:cxn ang="0">
                  <a:pos x="69" y="1807"/>
                </a:cxn>
                <a:cxn ang="0">
                  <a:pos x="0" y="1684"/>
                </a:cxn>
                <a:cxn ang="0">
                  <a:pos x="0" y="1549"/>
                </a:cxn>
                <a:cxn ang="0">
                  <a:pos x="23" y="1414"/>
                </a:cxn>
                <a:cxn ang="0">
                  <a:pos x="92" y="1268"/>
                </a:cxn>
                <a:cxn ang="0">
                  <a:pos x="160" y="1122"/>
                </a:cxn>
                <a:cxn ang="0">
                  <a:pos x="183" y="988"/>
                </a:cxn>
                <a:cxn ang="0">
                  <a:pos x="114" y="887"/>
                </a:cxn>
              </a:cxnLst>
              <a:rect l="0" t="0" r="r" b="b"/>
              <a:pathLst>
                <a:path w="2782" h="1909">
                  <a:moveTo>
                    <a:pt x="114" y="887"/>
                  </a:moveTo>
                  <a:lnTo>
                    <a:pt x="114" y="853"/>
                  </a:lnTo>
                  <a:lnTo>
                    <a:pt x="114" y="819"/>
                  </a:lnTo>
                  <a:lnTo>
                    <a:pt x="114" y="786"/>
                  </a:lnTo>
                  <a:lnTo>
                    <a:pt x="114" y="752"/>
                  </a:lnTo>
                  <a:lnTo>
                    <a:pt x="103" y="718"/>
                  </a:lnTo>
                  <a:lnTo>
                    <a:pt x="92" y="685"/>
                  </a:lnTo>
                  <a:lnTo>
                    <a:pt x="80" y="651"/>
                  </a:lnTo>
                  <a:lnTo>
                    <a:pt x="69" y="617"/>
                  </a:lnTo>
                  <a:lnTo>
                    <a:pt x="69" y="584"/>
                  </a:lnTo>
                  <a:lnTo>
                    <a:pt x="69" y="550"/>
                  </a:lnTo>
                  <a:lnTo>
                    <a:pt x="69" y="505"/>
                  </a:lnTo>
                  <a:lnTo>
                    <a:pt x="69" y="460"/>
                  </a:lnTo>
                  <a:lnTo>
                    <a:pt x="69" y="415"/>
                  </a:lnTo>
                  <a:lnTo>
                    <a:pt x="92" y="370"/>
                  </a:lnTo>
                  <a:lnTo>
                    <a:pt x="103" y="337"/>
                  </a:lnTo>
                  <a:lnTo>
                    <a:pt x="114" y="303"/>
                  </a:lnTo>
                  <a:lnTo>
                    <a:pt x="137" y="269"/>
                  </a:lnTo>
                  <a:lnTo>
                    <a:pt x="160" y="236"/>
                  </a:lnTo>
                  <a:lnTo>
                    <a:pt x="195" y="213"/>
                  </a:lnTo>
                  <a:lnTo>
                    <a:pt x="229" y="191"/>
                  </a:lnTo>
                  <a:lnTo>
                    <a:pt x="263" y="146"/>
                  </a:lnTo>
                  <a:lnTo>
                    <a:pt x="298" y="135"/>
                  </a:lnTo>
                  <a:lnTo>
                    <a:pt x="343" y="112"/>
                  </a:lnTo>
                  <a:lnTo>
                    <a:pt x="389" y="90"/>
                  </a:lnTo>
                  <a:lnTo>
                    <a:pt x="435" y="79"/>
                  </a:lnTo>
                  <a:lnTo>
                    <a:pt x="469" y="56"/>
                  </a:lnTo>
                  <a:lnTo>
                    <a:pt x="515" y="56"/>
                  </a:lnTo>
                  <a:lnTo>
                    <a:pt x="572" y="45"/>
                  </a:lnTo>
                  <a:lnTo>
                    <a:pt x="629" y="34"/>
                  </a:lnTo>
                  <a:lnTo>
                    <a:pt x="664" y="34"/>
                  </a:lnTo>
                  <a:lnTo>
                    <a:pt x="710" y="22"/>
                  </a:lnTo>
                  <a:lnTo>
                    <a:pt x="755" y="22"/>
                  </a:lnTo>
                  <a:lnTo>
                    <a:pt x="790" y="22"/>
                  </a:lnTo>
                  <a:lnTo>
                    <a:pt x="835" y="11"/>
                  </a:lnTo>
                  <a:lnTo>
                    <a:pt x="893" y="11"/>
                  </a:lnTo>
                  <a:lnTo>
                    <a:pt x="927" y="11"/>
                  </a:lnTo>
                  <a:lnTo>
                    <a:pt x="973" y="11"/>
                  </a:lnTo>
                  <a:lnTo>
                    <a:pt x="1030" y="11"/>
                  </a:lnTo>
                  <a:lnTo>
                    <a:pt x="1064" y="11"/>
                  </a:lnTo>
                  <a:lnTo>
                    <a:pt x="1122" y="0"/>
                  </a:lnTo>
                  <a:lnTo>
                    <a:pt x="1156" y="0"/>
                  </a:lnTo>
                  <a:lnTo>
                    <a:pt x="1190" y="0"/>
                  </a:lnTo>
                  <a:lnTo>
                    <a:pt x="1236" y="0"/>
                  </a:lnTo>
                  <a:lnTo>
                    <a:pt x="1270" y="0"/>
                  </a:lnTo>
                  <a:lnTo>
                    <a:pt x="1316" y="0"/>
                  </a:lnTo>
                  <a:lnTo>
                    <a:pt x="1350" y="0"/>
                  </a:lnTo>
                  <a:lnTo>
                    <a:pt x="1396" y="0"/>
                  </a:lnTo>
                  <a:lnTo>
                    <a:pt x="1442" y="0"/>
                  </a:lnTo>
                  <a:lnTo>
                    <a:pt x="1476" y="0"/>
                  </a:lnTo>
                  <a:lnTo>
                    <a:pt x="1522" y="0"/>
                  </a:lnTo>
                  <a:lnTo>
                    <a:pt x="1568" y="0"/>
                  </a:lnTo>
                  <a:lnTo>
                    <a:pt x="1614" y="11"/>
                  </a:lnTo>
                  <a:lnTo>
                    <a:pt x="1659" y="22"/>
                  </a:lnTo>
                  <a:lnTo>
                    <a:pt x="1694" y="34"/>
                  </a:lnTo>
                  <a:lnTo>
                    <a:pt x="1728" y="34"/>
                  </a:lnTo>
                  <a:lnTo>
                    <a:pt x="1762" y="56"/>
                  </a:lnTo>
                  <a:lnTo>
                    <a:pt x="1797" y="79"/>
                  </a:lnTo>
                  <a:lnTo>
                    <a:pt x="1831" y="90"/>
                  </a:lnTo>
                  <a:lnTo>
                    <a:pt x="1865" y="112"/>
                  </a:lnTo>
                  <a:lnTo>
                    <a:pt x="1900" y="123"/>
                  </a:lnTo>
                  <a:lnTo>
                    <a:pt x="1946" y="135"/>
                  </a:lnTo>
                  <a:lnTo>
                    <a:pt x="1991" y="157"/>
                  </a:lnTo>
                  <a:lnTo>
                    <a:pt x="2037" y="168"/>
                  </a:lnTo>
                  <a:lnTo>
                    <a:pt x="2083" y="202"/>
                  </a:lnTo>
                  <a:lnTo>
                    <a:pt x="2129" y="213"/>
                  </a:lnTo>
                  <a:lnTo>
                    <a:pt x="2174" y="247"/>
                  </a:lnTo>
                  <a:lnTo>
                    <a:pt x="2220" y="258"/>
                  </a:lnTo>
                  <a:lnTo>
                    <a:pt x="2266" y="303"/>
                  </a:lnTo>
                  <a:lnTo>
                    <a:pt x="2300" y="314"/>
                  </a:lnTo>
                  <a:lnTo>
                    <a:pt x="2335" y="348"/>
                  </a:lnTo>
                  <a:lnTo>
                    <a:pt x="2369" y="382"/>
                  </a:lnTo>
                  <a:lnTo>
                    <a:pt x="2403" y="393"/>
                  </a:lnTo>
                  <a:lnTo>
                    <a:pt x="2426" y="426"/>
                  </a:lnTo>
                  <a:lnTo>
                    <a:pt x="2461" y="449"/>
                  </a:lnTo>
                  <a:lnTo>
                    <a:pt x="2495" y="483"/>
                  </a:lnTo>
                  <a:lnTo>
                    <a:pt x="2541" y="528"/>
                  </a:lnTo>
                  <a:lnTo>
                    <a:pt x="2575" y="561"/>
                  </a:lnTo>
                  <a:lnTo>
                    <a:pt x="2609" y="584"/>
                  </a:lnTo>
                  <a:lnTo>
                    <a:pt x="2632" y="617"/>
                  </a:lnTo>
                  <a:lnTo>
                    <a:pt x="2667" y="640"/>
                  </a:lnTo>
                  <a:lnTo>
                    <a:pt x="2724" y="685"/>
                  </a:lnTo>
                  <a:lnTo>
                    <a:pt x="2747" y="718"/>
                  </a:lnTo>
                  <a:lnTo>
                    <a:pt x="2770" y="752"/>
                  </a:lnTo>
                  <a:lnTo>
                    <a:pt x="2770" y="786"/>
                  </a:lnTo>
                  <a:lnTo>
                    <a:pt x="2770" y="819"/>
                  </a:lnTo>
                  <a:lnTo>
                    <a:pt x="2770" y="853"/>
                  </a:lnTo>
                  <a:lnTo>
                    <a:pt x="2770" y="887"/>
                  </a:lnTo>
                  <a:lnTo>
                    <a:pt x="2770" y="932"/>
                  </a:lnTo>
                  <a:lnTo>
                    <a:pt x="2770" y="965"/>
                  </a:lnTo>
                  <a:lnTo>
                    <a:pt x="2770" y="999"/>
                  </a:lnTo>
                  <a:lnTo>
                    <a:pt x="2781" y="1044"/>
                  </a:lnTo>
                  <a:lnTo>
                    <a:pt x="2781" y="1077"/>
                  </a:lnTo>
                  <a:lnTo>
                    <a:pt x="2781" y="1111"/>
                  </a:lnTo>
                  <a:lnTo>
                    <a:pt x="2781" y="1156"/>
                  </a:lnTo>
                  <a:lnTo>
                    <a:pt x="2781" y="1190"/>
                  </a:lnTo>
                  <a:lnTo>
                    <a:pt x="2781" y="1246"/>
                  </a:lnTo>
                  <a:lnTo>
                    <a:pt x="2781" y="1279"/>
                  </a:lnTo>
                  <a:lnTo>
                    <a:pt x="2781" y="1313"/>
                  </a:lnTo>
                  <a:lnTo>
                    <a:pt x="2770" y="1358"/>
                  </a:lnTo>
                  <a:lnTo>
                    <a:pt x="2758" y="1392"/>
                  </a:lnTo>
                  <a:lnTo>
                    <a:pt x="2747" y="1425"/>
                  </a:lnTo>
                  <a:lnTo>
                    <a:pt x="2724" y="1459"/>
                  </a:lnTo>
                  <a:lnTo>
                    <a:pt x="2701" y="1493"/>
                  </a:lnTo>
                  <a:lnTo>
                    <a:pt x="2667" y="1526"/>
                  </a:lnTo>
                  <a:lnTo>
                    <a:pt x="2632" y="1560"/>
                  </a:lnTo>
                  <a:lnTo>
                    <a:pt x="2586" y="1605"/>
                  </a:lnTo>
                  <a:lnTo>
                    <a:pt x="2564" y="1639"/>
                  </a:lnTo>
                  <a:lnTo>
                    <a:pt x="2518" y="1672"/>
                  </a:lnTo>
                  <a:lnTo>
                    <a:pt x="2483" y="1706"/>
                  </a:lnTo>
                  <a:lnTo>
                    <a:pt x="2449" y="1717"/>
                  </a:lnTo>
                  <a:lnTo>
                    <a:pt x="2403" y="1740"/>
                  </a:lnTo>
                  <a:lnTo>
                    <a:pt x="2369" y="1751"/>
                  </a:lnTo>
                  <a:lnTo>
                    <a:pt x="2335" y="1762"/>
                  </a:lnTo>
                  <a:lnTo>
                    <a:pt x="2289" y="1785"/>
                  </a:lnTo>
                  <a:lnTo>
                    <a:pt x="2232" y="1785"/>
                  </a:lnTo>
                  <a:lnTo>
                    <a:pt x="2197" y="1796"/>
                  </a:lnTo>
                  <a:lnTo>
                    <a:pt x="2152" y="1807"/>
                  </a:lnTo>
                  <a:lnTo>
                    <a:pt x="2117" y="1807"/>
                  </a:lnTo>
                  <a:lnTo>
                    <a:pt x="2083" y="1818"/>
                  </a:lnTo>
                  <a:lnTo>
                    <a:pt x="2026" y="1829"/>
                  </a:lnTo>
                  <a:lnTo>
                    <a:pt x="1991" y="1829"/>
                  </a:lnTo>
                  <a:lnTo>
                    <a:pt x="1934" y="1829"/>
                  </a:lnTo>
                  <a:lnTo>
                    <a:pt x="1888" y="1841"/>
                  </a:lnTo>
                  <a:lnTo>
                    <a:pt x="1820" y="1874"/>
                  </a:lnTo>
                  <a:lnTo>
                    <a:pt x="1785" y="1897"/>
                  </a:lnTo>
                  <a:lnTo>
                    <a:pt x="1740" y="1897"/>
                  </a:lnTo>
                  <a:lnTo>
                    <a:pt x="1705" y="1908"/>
                  </a:lnTo>
                  <a:lnTo>
                    <a:pt x="1648" y="1908"/>
                  </a:lnTo>
                  <a:lnTo>
                    <a:pt x="1614" y="1908"/>
                  </a:lnTo>
                  <a:lnTo>
                    <a:pt x="1579" y="1908"/>
                  </a:lnTo>
                  <a:lnTo>
                    <a:pt x="1534" y="1908"/>
                  </a:lnTo>
                  <a:lnTo>
                    <a:pt x="1499" y="1908"/>
                  </a:lnTo>
                  <a:lnTo>
                    <a:pt x="1453" y="1908"/>
                  </a:lnTo>
                  <a:lnTo>
                    <a:pt x="1419" y="1908"/>
                  </a:lnTo>
                  <a:lnTo>
                    <a:pt x="1385" y="1908"/>
                  </a:lnTo>
                  <a:lnTo>
                    <a:pt x="1339" y="1908"/>
                  </a:lnTo>
                  <a:lnTo>
                    <a:pt x="1282" y="1908"/>
                  </a:lnTo>
                  <a:lnTo>
                    <a:pt x="1236" y="1908"/>
                  </a:lnTo>
                  <a:lnTo>
                    <a:pt x="1190" y="1908"/>
                  </a:lnTo>
                  <a:lnTo>
                    <a:pt x="1156" y="1908"/>
                  </a:lnTo>
                  <a:lnTo>
                    <a:pt x="1099" y="1908"/>
                  </a:lnTo>
                  <a:lnTo>
                    <a:pt x="1064" y="1908"/>
                  </a:lnTo>
                  <a:lnTo>
                    <a:pt x="1007" y="1908"/>
                  </a:lnTo>
                  <a:lnTo>
                    <a:pt x="961" y="1908"/>
                  </a:lnTo>
                  <a:lnTo>
                    <a:pt x="916" y="1908"/>
                  </a:lnTo>
                  <a:lnTo>
                    <a:pt x="881" y="1908"/>
                  </a:lnTo>
                  <a:lnTo>
                    <a:pt x="847" y="1908"/>
                  </a:lnTo>
                  <a:lnTo>
                    <a:pt x="801" y="1908"/>
                  </a:lnTo>
                  <a:lnTo>
                    <a:pt x="755" y="1908"/>
                  </a:lnTo>
                  <a:lnTo>
                    <a:pt x="721" y="1908"/>
                  </a:lnTo>
                  <a:lnTo>
                    <a:pt x="687" y="1908"/>
                  </a:lnTo>
                  <a:lnTo>
                    <a:pt x="641" y="1908"/>
                  </a:lnTo>
                  <a:lnTo>
                    <a:pt x="607" y="1908"/>
                  </a:lnTo>
                  <a:lnTo>
                    <a:pt x="561" y="1897"/>
                  </a:lnTo>
                  <a:lnTo>
                    <a:pt x="526" y="1897"/>
                  </a:lnTo>
                  <a:lnTo>
                    <a:pt x="492" y="1897"/>
                  </a:lnTo>
                  <a:lnTo>
                    <a:pt x="458" y="1897"/>
                  </a:lnTo>
                  <a:lnTo>
                    <a:pt x="412" y="1897"/>
                  </a:lnTo>
                  <a:lnTo>
                    <a:pt x="378" y="1897"/>
                  </a:lnTo>
                  <a:lnTo>
                    <a:pt x="332" y="1886"/>
                  </a:lnTo>
                  <a:lnTo>
                    <a:pt x="286" y="1874"/>
                  </a:lnTo>
                  <a:lnTo>
                    <a:pt x="252" y="1874"/>
                  </a:lnTo>
                  <a:lnTo>
                    <a:pt x="195" y="1863"/>
                  </a:lnTo>
                  <a:lnTo>
                    <a:pt x="160" y="1852"/>
                  </a:lnTo>
                  <a:lnTo>
                    <a:pt x="126" y="1852"/>
                  </a:lnTo>
                  <a:lnTo>
                    <a:pt x="92" y="1841"/>
                  </a:lnTo>
                  <a:lnTo>
                    <a:pt x="69" y="1807"/>
                  </a:lnTo>
                  <a:lnTo>
                    <a:pt x="34" y="1785"/>
                  </a:lnTo>
                  <a:lnTo>
                    <a:pt x="11" y="1751"/>
                  </a:lnTo>
                  <a:lnTo>
                    <a:pt x="0" y="1717"/>
                  </a:lnTo>
                  <a:lnTo>
                    <a:pt x="0" y="1684"/>
                  </a:lnTo>
                  <a:lnTo>
                    <a:pt x="0" y="1650"/>
                  </a:lnTo>
                  <a:lnTo>
                    <a:pt x="0" y="1616"/>
                  </a:lnTo>
                  <a:lnTo>
                    <a:pt x="0" y="1583"/>
                  </a:lnTo>
                  <a:lnTo>
                    <a:pt x="0" y="1549"/>
                  </a:lnTo>
                  <a:lnTo>
                    <a:pt x="0" y="1515"/>
                  </a:lnTo>
                  <a:lnTo>
                    <a:pt x="0" y="1482"/>
                  </a:lnTo>
                  <a:lnTo>
                    <a:pt x="23" y="1448"/>
                  </a:lnTo>
                  <a:lnTo>
                    <a:pt x="23" y="1414"/>
                  </a:lnTo>
                  <a:lnTo>
                    <a:pt x="46" y="1380"/>
                  </a:lnTo>
                  <a:lnTo>
                    <a:pt x="69" y="1347"/>
                  </a:lnTo>
                  <a:lnTo>
                    <a:pt x="69" y="1313"/>
                  </a:lnTo>
                  <a:lnTo>
                    <a:pt x="92" y="1268"/>
                  </a:lnTo>
                  <a:lnTo>
                    <a:pt x="114" y="1223"/>
                  </a:lnTo>
                  <a:lnTo>
                    <a:pt x="137" y="1190"/>
                  </a:lnTo>
                  <a:lnTo>
                    <a:pt x="160" y="1156"/>
                  </a:lnTo>
                  <a:lnTo>
                    <a:pt x="160" y="1122"/>
                  </a:lnTo>
                  <a:lnTo>
                    <a:pt x="172" y="1089"/>
                  </a:lnTo>
                  <a:lnTo>
                    <a:pt x="183" y="1055"/>
                  </a:lnTo>
                  <a:lnTo>
                    <a:pt x="183" y="1021"/>
                  </a:lnTo>
                  <a:lnTo>
                    <a:pt x="183" y="988"/>
                  </a:lnTo>
                  <a:lnTo>
                    <a:pt x="183" y="954"/>
                  </a:lnTo>
                  <a:lnTo>
                    <a:pt x="160" y="920"/>
                  </a:lnTo>
                  <a:lnTo>
                    <a:pt x="126" y="909"/>
                  </a:lnTo>
                  <a:lnTo>
                    <a:pt x="114" y="887"/>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58" name="Rectangle 30"/>
            <p:cNvSpPr>
              <a:spLocks noChangeArrowheads="1"/>
            </p:cNvSpPr>
            <p:nvPr/>
          </p:nvSpPr>
          <p:spPr bwMode="auto">
            <a:xfrm>
              <a:off x="2406" y="2913"/>
              <a:ext cx="627" cy="401"/>
            </a:xfrm>
            <a:prstGeom prst="rect">
              <a:avLst/>
            </a:prstGeom>
            <a:noFill/>
            <a:ln w="25400">
              <a:noFill/>
              <a:miter lim="800000"/>
              <a:headEnd/>
              <a:tailEnd/>
            </a:ln>
            <a:effectLst/>
          </p:spPr>
          <p:txBody>
            <a:bodyPr wrap="none" lIns="90488" tIns="44450" rIns="90488" bIns="44450">
              <a:spAutoFit/>
            </a:bodyPr>
            <a:lstStyle/>
            <a:p>
              <a:pPr eaLnBrk="0" hangingPunct="0"/>
              <a:r>
                <a:rPr lang="en-GB" sz="1200" b="1"/>
                <a:t>monitor for</a:t>
              </a:r>
            </a:p>
            <a:p>
              <a:pPr eaLnBrk="0" hangingPunct="0"/>
              <a:r>
                <a:rPr lang="en-GB" sz="1200" b="1"/>
                <a:t>E1, E2, E3</a:t>
              </a:r>
            </a:p>
            <a:p>
              <a:pPr eaLnBrk="0" hangingPunct="0"/>
              <a:endParaRPr lang="en-GB" sz="1200" b="1"/>
            </a:p>
          </p:txBody>
        </p:sp>
        <p:sp>
          <p:nvSpPr>
            <p:cNvPr id="124959" name="Rectangle 31"/>
            <p:cNvSpPr>
              <a:spLocks noChangeArrowheads="1"/>
            </p:cNvSpPr>
            <p:nvPr/>
          </p:nvSpPr>
          <p:spPr bwMode="auto">
            <a:xfrm>
              <a:off x="2962" y="2670"/>
              <a:ext cx="658" cy="286"/>
            </a:xfrm>
            <a:prstGeom prst="rect">
              <a:avLst/>
            </a:prstGeom>
            <a:noFill/>
            <a:ln w="25400">
              <a:noFill/>
              <a:miter lim="800000"/>
              <a:headEnd/>
              <a:tailEnd/>
            </a:ln>
            <a:effectLst/>
          </p:spPr>
          <p:txBody>
            <a:bodyPr wrap="none" lIns="90488" tIns="44450" rIns="90488" bIns="44450">
              <a:spAutoFit/>
            </a:bodyPr>
            <a:lstStyle/>
            <a:p>
              <a:pPr algn="ctr" eaLnBrk="0" hangingPunct="0"/>
              <a:r>
                <a:rPr lang="en-GB" sz="1200" b="1"/>
                <a:t>take control</a:t>
              </a:r>
            </a:p>
            <a:p>
              <a:pPr algn="ctr" eaLnBrk="0" hangingPunct="0"/>
              <a:r>
                <a:rPr lang="en-GB" sz="1200" b="1"/>
                <a:t>action</a:t>
              </a:r>
            </a:p>
          </p:txBody>
        </p:sp>
        <p:sp>
          <p:nvSpPr>
            <p:cNvPr id="124960" name="Freeform 32"/>
            <p:cNvSpPr>
              <a:spLocks/>
            </p:cNvSpPr>
            <p:nvPr/>
          </p:nvSpPr>
          <p:spPr bwMode="auto">
            <a:xfrm>
              <a:off x="2388" y="2904"/>
              <a:ext cx="643" cy="319"/>
            </a:xfrm>
            <a:custGeom>
              <a:avLst/>
              <a:gdLst/>
              <a:ahLst/>
              <a:cxnLst>
                <a:cxn ang="0">
                  <a:pos x="244" y="11"/>
                </a:cxn>
                <a:cxn ang="0">
                  <a:pos x="199" y="16"/>
                </a:cxn>
                <a:cxn ang="0">
                  <a:pos x="166" y="16"/>
                </a:cxn>
                <a:cxn ang="0">
                  <a:pos x="133" y="22"/>
                </a:cxn>
                <a:cxn ang="0">
                  <a:pos x="100" y="32"/>
                </a:cxn>
                <a:cxn ang="0">
                  <a:pos x="66" y="43"/>
                </a:cxn>
                <a:cxn ang="0">
                  <a:pos x="33" y="54"/>
                </a:cxn>
                <a:cxn ang="0">
                  <a:pos x="11" y="81"/>
                </a:cxn>
                <a:cxn ang="0">
                  <a:pos x="0" y="124"/>
                </a:cxn>
                <a:cxn ang="0">
                  <a:pos x="0" y="156"/>
                </a:cxn>
                <a:cxn ang="0">
                  <a:pos x="0" y="194"/>
                </a:cxn>
                <a:cxn ang="0">
                  <a:pos x="17" y="226"/>
                </a:cxn>
                <a:cxn ang="0">
                  <a:pos x="33" y="259"/>
                </a:cxn>
                <a:cxn ang="0">
                  <a:pos x="55" y="291"/>
                </a:cxn>
                <a:cxn ang="0">
                  <a:pos x="89" y="307"/>
                </a:cxn>
                <a:cxn ang="0">
                  <a:pos x="127" y="318"/>
                </a:cxn>
                <a:cxn ang="0">
                  <a:pos x="161" y="318"/>
                </a:cxn>
                <a:cxn ang="0">
                  <a:pos x="194" y="313"/>
                </a:cxn>
                <a:cxn ang="0">
                  <a:pos x="232" y="291"/>
                </a:cxn>
                <a:cxn ang="0">
                  <a:pos x="277" y="280"/>
                </a:cxn>
                <a:cxn ang="0">
                  <a:pos x="321" y="269"/>
                </a:cxn>
                <a:cxn ang="0">
                  <a:pos x="365" y="264"/>
                </a:cxn>
                <a:cxn ang="0">
                  <a:pos x="404" y="264"/>
                </a:cxn>
                <a:cxn ang="0">
                  <a:pos x="437" y="264"/>
                </a:cxn>
                <a:cxn ang="0">
                  <a:pos x="470" y="264"/>
                </a:cxn>
                <a:cxn ang="0">
                  <a:pos x="509" y="280"/>
                </a:cxn>
                <a:cxn ang="0">
                  <a:pos x="548" y="280"/>
                </a:cxn>
                <a:cxn ang="0">
                  <a:pos x="581" y="280"/>
                </a:cxn>
                <a:cxn ang="0">
                  <a:pos x="614" y="243"/>
                </a:cxn>
                <a:cxn ang="0">
                  <a:pos x="631" y="205"/>
                </a:cxn>
                <a:cxn ang="0">
                  <a:pos x="642" y="162"/>
                </a:cxn>
                <a:cxn ang="0">
                  <a:pos x="642" y="129"/>
                </a:cxn>
                <a:cxn ang="0">
                  <a:pos x="642" y="97"/>
                </a:cxn>
                <a:cxn ang="0">
                  <a:pos x="642" y="65"/>
                </a:cxn>
                <a:cxn ang="0">
                  <a:pos x="642" y="32"/>
                </a:cxn>
                <a:cxn ang="0">
                  <a:pos x="620" y="11"/>
                </a:cxn>
                <a:cxn ang="0">
                  <a:pos x="587" y="5"/>
                </a:cxn>
                <a:cxn ang="0">
                  <a:pos x="553" y="0"/>
                </a:cxn>
                <a:cxn ang="0">
                  <a:pos x="520" y="0"/>
                </a:cxn>
                <a:cxn ang="0">
                  <a:pos x="487" y="0"/>
                </a:cxn>
                <a:cxn ang="0">
                  <a:pos x="454" y="0"/>
                </a:cxn>
                <a:cxn ang="0">
                  <a:pos x="415" y="0"/>
                </a:cxn>
                <a:cxn ang="0">
                  <a:pos x="382" y="0"/>
                </a:cxn>
                <a:cxn ang="0">
                  <a:pos x="338" y="0"/>
                </a:cxn>
                <a:cxn ang="0">
                  <a:pos x="304" y="0"/>
                </a:cxn>
              </a:cxnLst>
              <a:rect l="0" t="0" r="r" b="b"/>
              <a:pathLst>
                <a:path w="643" h="319">
                  <a:moveTo>
                    <a:pt x="299" y="0"/>
                  </a:moveTo>
                  <a:lnTo>
                    <a:pt x="244" y="11"/>
                  </a:lnTo>
                  <a:lnTo>
                    <a:pt x="227" y="11"/>
                  </a:lnTo>
                  <a:lnTo>
                    <a:pt x="199" y="16"/>
                  </a:lnTo>
                  <a:lnTo>
                    <a:pt x="183" y="16"/>
                  </a:lnTo>
                  <a:lnTo>
                    <a:pt x="166" y="16"/>
                  </a:lnTo>
                  <a:lnTo>
                    <a:pt x="149" y="22"/>
                  </a:lnTo>
                  <a:lnTo>
                    <a:pt x="133" y="22"/>
                  </a:lnTo>
                  <a:lnTo>
                    <a:pt x="116" y="22"/>
                  </a:lnTo>
                  <a:lnTo>
                    <a:pt x="100" y="32"/>
                  </a:lnTo>
                  <a:lnTo>
                    <a:pt x="83" y="38"/>
                  </a:lnTo>
                  <a:lnTo>
                    <a:pt x="66" y="43"/>
                  </a:lnTo>
                  <a:lnTo>
                    <a:pt x="50" y="43"/>
                  </a:lnTo>
                  <a:lnTo>
                    <a:pt x="33" y="54"/>
                  </a:lnTo>
                  <a:lnTo>
                    <a:pt x="17" y="65"/>
                  </a:lnTo>
                  <a:lnTo>
                    <a:pt x="11" y="81"/>
                  </a:lnTo>
                  <a:lnTo>
                    <a:pt x="0" y="97"/>
                  </a:lnTo>
                  <a:lnTo>
                    <a:pt x="0" y="124"/>
                  </a:lnTo>
                  <a:lnTo>
                    <a:pt x="0" y="140"/>
                  </a:lnTo>
                  <a:lnTo>
                    <a:pt x="0" y="156"/>
                  </a:lnTo>
                  <a:lnTo>
                    <a:pt x="0" y="172"/>
                  </a:lnTo>
                  <a:lnTo>
                    <a:pt x="0" y="194"/>
                  </a:lnTo>
                  <a:lnTo>
                    <a:pt x="11" y="210"/>
                  </a:lnTo>
                  <a:lnTo>
                    <a:pt x="17" y="226"/>
                  </a:lnTo>
                  <a:lnTo>
                    <a:pt x="28" y="243"/>
                  </a:lnTo>
                  <a:lnTo>
                    <a:pt x="33" y="259"/>
                  </a:lnTo>
                  <a:lnTo>
                    <a:pt x="44" y="275"/>
                  </a:lnTo>
                  <a:lnTo>
                    <a:pt x="55" y="291"/>
                  </a:lnTo>
                  <a:lnTo>
                    <a:pt x="72" y="302"/>
                  </a:lnTo>
                  <a:lnTo>
                    <a:pt x="89" y="307"/>
                  </a:lnTo>
                  <a:lnTo>
                    <a:pt x="111" y="313"/>
                  </a:lnTo>
                  <a:lnTo>
                    <a:pt x="127" y="318"/>
                  </a:lnTo>
                  <a:lnTo>
                    <a:pt x="144" y="318"/>
                  </a:lnTo>
                  <a:lnTo>
                    <a:pt x="161" y="318"/>
                  </a:lnTo>
                  <a:lnTo>
                    <a:pt x="177" y="313"/>
                  </a:lnTo>
                  <a:lnTo>
                    <a:pt x="194" y="313"/>
                  </a:lnTo>
                  <a:lnTo>
                    <a:pt x="216" y="296"/>
                  </a:lnTo>
                  <a:lnTo>
                    <a:pt x="232" y="291"/>
                  </a:lnTo>
                  <a:lnTo>
                    <a:pt x="255" y="286"/>
                  </a:lnTo>
                  <a:lnTo>
                    <a:pt x="277" y="280"/>
                  </a:lnTo>
                  <a:lnTo>
                    <a:pt x="299" y="275"/>
                  </a:lnTo>
                  <a:lnTo>
                    <a:pt x="321" y="269"/>
                  </a:lnTo>
                  <a:lnTo>
                    <a:pt x="343" y="264"/>
                  </a:lnTo>
                  <a:lnTo>
                    <a:pt x="365" y="264"/>
                  </a:lnTo>
                  <a:lnTo>
                    <a:pt x="387" y="264"/>
                  </a:lnTo>
                  <a:lnTo>
                    <a:pt x="404" y="264"/>
                  </a:lnTo>
                  <a:lnTo>
                    <a:pt x="421" y="264"/>
                  </a:lnTo>
                  <a:lnTo>
                    <a:pt x="437" y="264"/>
                  </a:lnTo>
                  <a:lnTo>
                    <a:pt x="454" y="264"/>
                  </a:lnTo>
                  <a:lnTo>
                    <a:pt x="470" y="264"/>
                  </a:lnTo>
                  <a:lnTo>
                    <a:pt x="493" y="275"/>
                  </a:lnTo>
                  <a:lnTo>
                    <a:pt x="509" y="280"/>
                  </a:lnTo>
                  <a:lnTo>
                    <a:pt x="531" y="280"/>
                  </a:lnTo>
                  <a:lnTo>
                    <a:pt x="548" y="280"/>
                  </a:lnTo>
                  <a:lnTo>
                    <a:pt x="565" y="280"/>
                  </a:lnTo>
                  <a:lnTo>
                    <a:pt x="581" y="280"/>
                  </a:lnTo>
                  <a:lnTo>
                    <a:pt x="598" y="264"/>
                  </a:lnTo>
                  <a:lnTo>
                    <a:pt x="614" y="243"/>
                  </a:lnTo>
                  <a:lnTo>
                    <a:pt x="620" y="226"/>
                  </a:lnTo>
                  <a:lnTo>
                    <a:pt x="631" y="205"/>
                  </a:lnTo>
                  <a:lnTo>
                    <a:pt x="636" y="183"/>
                  </a:lnTo>
                  <a:lnTo>
                    <a:pt x="642" y="162"/>
                  </a:lnTo>
                  <a:lnTo>
                    <a:pt x="642" y="146"/>
                  </a:lnTo>
                  <a:lnTo>
                    <a:pt x="642" y="129"/>
                  </a:lnTo>
                  <a:lnTo>
                    <a:pt x="642" y="113"/>
                  </a:lnTo>
                  <a:lnTo>
                    <a:pt x="642" y="97"/>
                  </a:lnTo>
                  <a:lnTo>
                    <a:pt x="642" y="81"/>
                  </a:lnTo>
                  <a:lnTo>
                    <a:pt x="642" y="65"/>
                  </a:lnTo>
                  <a:lnTo>
                    <a:pt x="642" y="49"/>
                  </a:lnTo>
                  <a:lnTo>
                    <a:pt x="642" y="32"/>
                  </a:lnTo>
                  <a:lnTo>
                    <a:pt x="625" y="27"/>
                  </a:lnTo>
                  <a:lnTo>
                    <a:pt x="620" y="11"/>
                  </a:lnTo>
                  <a:lnTo>
                    <a:pt x="603" y="11"/>
                  </a:lnTo>
                  <a:lnTo>
                    <a:pt x="587" y="5"/>
                  </a:lnTo>
                  <a:lnTo>
                    <a:pt x="570" y="0"/>
                  </a:lnTo>
                  <a:lnTo>
                    <a:pt x="553" y="0"/>
                  </a:lnTo>
                  <a:lnTo>
                    <a:pt x="537" y="0"/>
                  </a:lnTo>
                  <a:lnTo>
                    <a:pt x="520" y="0"/>
                  </a:lnTo>
                  <a:lnTo>
                    <a:pt x="504" y="0"/>
                  </a:lnTo>
                  <a:lnTo>
                    <a:pt x="487" y="0"/>
                  </a:lnTo>
                  <a:lnTo>
                    <a:pt x="470" y="0"/>
                  </a:lnTo>
                  <a:lnTo>
                    <a:pt x="454" y="0"/>
                  </a:lnTo>
                  <a:lnTo>
                    <a:pt x="432" y="0"/>
                  </a:lnTo>
                  <a:lnTo>
                    <a:pt x="415" y="0"/>
                  </a:lnTo>
                  <a:lnTo>
                    <a:pt x="398" y="0"/>
                  </a:lnTo>
                  <a:lnTo>
                    <a:pt x="382" y="0"/>
                  </a:lnTo>
                  <a:lnTo>
                    <a:pt x="360" y="0"/>
                  </a:lnTo>
                  <a:lnTo>
                    <a:pt x="338" y="0"/>
                  </a:lnTo>
                  <a:lnTo>
                    <a:pt x="321" y="0"/>
                  </a:lnTo>
                  <a:lnTo>
                    <a:pt x="304" y="0"/>
                  </a:lnTo>
                  <a:lnTo>
                    <a:pt x="299" y="0"/>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61" name="Freeform 33"/>
            <p:cNvSpPr>
              <a:spLocks/>
            </p:cNvSpPr>
            <p:nvPr/>
          </p:nvSpPr>
          <p:spPr bwMode="auto">
            <a:xfrm>
              <a:off x="2970" y="2646"/>
              <a:ext cx="655" cy="325"/>
            </a:xfrm>
            <a:custGeom>
              <a:avLst/>
              <a:gdLst/>
              <a:ahLst/>
              <a:cxnLst>
                <a:cxn ang="0">
                  <a:pos x="260" y="11"/>
                </a:cxn>
                <a:cxn ang="0">
                  <a:pos x="303" y="11"/>
                </a:cxn>
                <a:cxn ang="0">
                  <a:pos x="339" y="11"/>
                </a:cxn>
                <a:cxn ang="0">
                  <a:pos x="375" y="11"/>
                </a:cxn>
                <a:cxn ang="0">
                  <a:pos x="418" y="11"/>
                </a:cxn>
                <a:cxn ang="0">
                  <a:pos x="454" y="6"/>
                </a:cxn>
                <a:cxn ang="0">
                  <a:pos x="491" y="0"/>
                </a:cxn>
                <a:cxn ang="0">
                  <a:pos x="533" y="0"/>
                </a:cxn>
                <a:cxn ang="0">
                  <a:pos x="569" y="0"/>
                </a:cxn>
                <a:cxn ang="0">
                  <a:pos x="606" y="11"/>
                </a:cxn>
                <a:cxn ang="0">
                  <a:pos x="642" y="39"/>
                </a:cxn>
                <a:cxn ang="0">
                  <a:pos x="654" y="84"/>
                </a:cxn>
                <a:cxn ang="0">
                  <a:pos x="654" y="117"/>
                </a:cxn>
                <a:cxn ang="0">
                  <a:pos x="648" y="156"/>
                </a:cxn>
                <a:cxn ang="0">
                  <a:pos x="612" y="184"/>
                </a:cxn>
                <a:cxn ang="0">
                  <a:pos x="569" y="212"/>
                </a:cxn>
                <a:cxn ang="0">
                  <a:pos x="533" y="240"/>
                </a:cxn>
                <a:cxn ang="0">
                  <a:pos x="509" y="274"/>
                </a:cxn>
                <a:cxn ang="0">
                  <a:pos x="484" y="307"/>
                </a:cxn>
                <a:cxn ang="0">
                  <a:pos x="436" y="324"/>
                </a:cxn>
                <a:cxn ang="0">
                  <a:pos x="394" y="324"/>
                </a:cxn>
                <a:cxn ang="0">
                  <a:pos x="351" y="324"/>
                </a:cxn>
                <a:cxn ang="0">
                  <a:pos x="297" y="313"/>
                </a:cxn>
                <a:cxn ang="0">
                  <a:pos x="254" y="302"/>
                </a:cxn>
                <a:cxn ang="0">
                  <a:pos x="218" y="279"/>
                </a:cxn>
                <a:cxn ang="0">
                  <a:pos x="182" y="268"/>
                </a:cxn>
                <a:cxn ang="0">
                  <a:pos x="145" y="251"/>
                </a:cxn>
                <a:cxn ang="0">
                  <a:pos x="109" y="235"/>
                </a:cxn>
                <a:cxn ang="0">
                  <a:pos x="73" y="212"/>
                </a:cxn>
                <a:cxn ang="0">
                  <a:pos x="42" y="190"/>
                </a:cxn>
                <a:cxn ang="0">
                  <a:pos x="12" y="156"/>
                </a:cxn>
                <a:cxn ang="0">
                  <a:pos x="0" y="123"/>
                </a:cxn>
                <a:cxn ang="0">
                  <a:pos x="0" y="89"/>
                </a:cxn>
                <a:cxn ang="0">
                  <a:pos x="0" y="56"/>
                </a:cxn>
                <a:cxn ang="0">
                  <a:pos x="30" y="28"/>
                </a:cxn>
                <a:cxn ang="0">
                  <a:pos x="67" y="17"/>
                </a:cxn>
                <a:cxn ang="0">
                  <a:pos x="103" y="17"/>
                </a:cxn>
                <a:cxn ang="0">
                  <a:pos x="139" y="17"/>
                </a:cxn>
                <a:cxn ang="0">
                  <a:pos x="176" y="22"/>
                </a:cxn>
                <a:cxn ang="0">
                  <a:pos x="212" y="22"/>
                </a:cxn>
                <a:cxn ang="0">
                  <a:pos x="242" y="11"/>
                </a:cxn>
              </a:cxnLst>
              <a:rect l="0" t="0" r="r" b="b"/>
              <a:pathLst>
                <a:path w="655" h="325">
                  <a:moveTo>
                    <a:pt x="242" y="11"/>
                  </a:moveTo>
                  <a:lnTo>
                    <a:pt x="260" y="11"/>
                  </a:lnTo>
                  <a:lnTo>
                    <a:pt x="285" y="11"/>
                  </a:lnTo>
                  <a:lnTo>
                    <a:pt x="303" y="11"/>
                  </a:lnTo>
                  <a:lnTo>
                    <a:pt x="321" y="11"/>
                  </a:lnTo>
                  <a:lnTo>
                    <a:pt x="339" y="11"/>
                  </a:lnTo>
                  <a:lnTo>
                    <a:pt x="357" y="11"/>
                  </a:lnTo>
                  <a:lnTo>
                    <a:pt x="375" y="11"/>
                  </a:lnTo>
                  <a:lnTo>
                    <a:pt x="400" y="11"/>
                  </a:lnTo>
                  <a:lnTo>
                    <a:pt x="418" y="11"/>
                  </a:lnTo>
                  <a:lnTo>
                    <a:pt x="436" y="11"/>
                  </a:lnTo>
                  <a:lnTo>
                    <a:pt x="454" y="6"/>
                  </a:lnTo>
                  <a:lnTo>
                    <a:pt x="472" y="0"/>
                  </a:lnTo>
                  <a:lnTo>
                    <a:pt x="491" y="0"/>
                  </a:lnTo>
                  <a:lnTo>
                    <a:pt x="509" y="0"/>
                  </a:lnTo>
                  <a:lnTo>
                    <a:pt x="533" y="0"/>
                  </a:lnTo>
                  <a:lnTo>
                    <a:pt x="551" y="0"/>
                  </a:lnTo>
                  <a:lnTo>
                    <a:pt x="569" y="0"/>
                  </a:lnTo>
                  <a:lnTo>
                    <a:pt x="587" y="0"/>
                  </a:lnTo>
                  <a:lnTo>
                    <a:pt x="606" y="11"/>
                  </a:lnTo>
                  <a:lnTo>
                    <a:pt x="624" y="22"/>
                  </a:lnTo>
                  <a:lnTo>
                    <a:pt x="642" y="39"/>
                  </a:lnTo>
                  <a:lnTo>
                    <a:pt x="648" y="61"/>
                  </a:lnTo>
                  <a:lnTo>
                    <a:pt x="654" y="84"/>
                  </a:lnTo>
                  <a:lnTo>
                    <a:pt x="654" y="101"/>
                  </a:lnTo>
                  <a:lnTo>
                    <a:pt x="654" y="117"/>
                  </a:lnTo>
                  <a:lnTo>
                    <a:pt x="654" y="134"/>
                  </a:lnTo>
                  <a:lnTo>
                    <a:pt x="648" y="156"/>
                  </a:lnTo>
                  <a:lnTo>
                    <a:pt x="636" y="173"/>
                  </a:lnTo>
                  <a:lnTo>
                    <a:pt x="612" y="184"/>
                  </a:lnTo>
                  <a:lnTo>
                    <a:pt x="593" y="201"/>
                  </a:lnTo>
                  <a:lnTo>
                    <a:pt x="569" y="212"/>
                  </a:lnTo>
                  <a:lnTo>
                    <a:pt x="551" y="229"/>
                  </a:lnTo>
                  <a:lnTo>
                    <a:pt x="533" y="240"/>
                  </a:lnTo>
                  <a:lnTo>
                    <a:pt x="521" y="257"/>
                  </a:lnTo>
                  <a:lnTo>
                    <a:pt x="509" y="274"/>
                  </a:lnTo>
                  <a:lnTo>
                    <a:pt x="497" y="290"/>
                  </a:lnTo>
                  <a:lnTo>
                    <a:pt x="484" y="307"/>
                  </a:lnTo>
                  <a:lnTo>
                    <a:pt x="466" y="318"/>
                  </a:lnTo>
                  <a:lnTo>
                    <a:pt x="436" y="324"/>
                  </a:lnTo>
                  <a:lnTo>
                    <a:pt x="418" y="324"/>
                  </a:lnTo>
                  <a:lnTo>
                    <a:pt x="394" y="324"/>
                  </a:lnTo>
                  <a:lnTo>
                    <a:pt x="369" y="324"/>
                  </a:lnTo>
                  <a:lnTo>
                    <a:pt x="351" y="324"/>
                  </a:lnTo>
                  <a:lnTo>
                    <a:pt x="321" y="318"/>
                  </a:lnTo>
                  <a:lnTo>
                    <a:pt x="297" y="313"/>
                  </a:lnTo>
                  <a:lnTo>
                    <a:pt x="273" y="307"/>
                  </a:lnTo>
                  <a:lnTo>
                    <a:pt x="254" y="302"/>
                  </a:lnTo>
                  <a:lnTo>
                    <a:pt x="236" y="296"/>
                  </a:lnTo>
                  <a:lnTo>
                    <a:pt x="218" y="279"/>
                  </a:lnTo>
                  <a:lnTo>
                    <a:pt x="200" y="274"/>
                  </a:lnTo>
                  <a:lnTo>
                    <a:pt x="182" y="268"/>
                  </a:lnTo>
                  <a:lnTo>
                    <a:pt x="164" y="257"/>
                  </a:lnTo>
                  <a:lnTo>
                    <a:pt x="145" y="251"/>
                  </a:lnTo>
                  <a:lnTo>
                    <a:pt x="127" y="240"/>
                  </a:lnTo>
                  <a:lnTo>
                    <a:pt x="109" y="235"/>
                  </a:lnTo>
                  <a:lnTo>
                    <a:pt x="91" y="223"/>
                  </a:lnTo>
                  <a:lnTo>
                    <a:pt x="73" y="212"/>
                  </a:lnTo>
                  <a:lnTo>
                    <a:pt x="61" y="196"/>
                  </a:lnTo>
                  <a:lnTo>
                    <a:pt x="42" y="190"/>
                  </a:lnTo>
                  <a:lnTo>
                    <a:pt x="24" y="173"/>
                  </a:lnTo>
                  <a:lnTo>
                    <a:pt x="12" y="156"/>
                  </a:lnTo>
                  <a:lnTo>
                    <a:pt x="6" y="140"/>
                  </a:lnTo>
                  <a:lnTo>
                    <a:pt x="0" y="123"/>
                  </a:lnTo>
                  <a:lnTo>
                    <a:pt x="0" y="106"/>
                  </a:lnTo>
                  <a:lnTo>
                    <a:pt x="0" y="89"/>
                  </a:lnTo>
                  <a:lnTo>
                    <a:pt x="0" y="73"/>
                  </a:lnTo>
                  <a:lnTo>
                    <a:pt x="0" y="56"/>
                  </a:lnTo>
                  <a:lnTo>
                    <a:pt x="12" y="39"/>
                  </a:lnTo>
                  <a:lnTo>
                    <a:pt x="30" y="28"/>
                  </a:lnTo>
                  <a:lnTo>
                    <a:pt x="48" y="22"/>
                  </a:lnTo>
                  <a:lnTo>
                    <a:pt x="67" y="17"/>
                  </a:lnTo>
                  <a:lnTo>
                    <a:pt x="85" y="17"/>
                  </a:lnTo>
                  <a:lnTo>
                    <a:pt x="103" y="17"/>
                  </a:lnTo>
                  <a:lnTo>
                    <a:pt x="121" y="17"/>
                  </a:lnTo>
                  <a:lnTo>
                    <a:pt x="139" y="17"/>
                  </a:lnTo>
                  <a:lnTo>
                    <a:pt x="157" y="17"/>
                  </a:lnTo>
                  <a:lnTo>
                    <a:pt x="176" y="22"/>
                  </a:lnTo>
                  <a:lnTo>
                    <a:pt x="194" y="22"/>
                  </a:lnTo>
                  <a:lnTo>
                    <a:pt x="212" y="22"/>
                  </a:lnTo>
                  <a:lnTo>
                    <a:pt x="230" y="22"/>
                  </a:lnTo>
                  <a:lnTo>
                    <a:pt x="242" y="11"/>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62" name="Freeform 34"/>
            <p:cNvSpPr>
              <a:spLocks/>
            </p:cNvSpPr>
            <p:nvPr/>
          </p:nvSpPr>
          <p:spPr bwMode="auto">
            <a:xfrm>
              <a:off x="2238" y="2868"/>
              <a:ext cx="139" cy="199"/>
            </a:xfrm>
            <a:custGeom>
              <a:avLst/>
              <a:gdLst/>
              <a:ahLst/>
              <a:cxnLst>
                <a:cxn ang="0">
                  <a:pos x="0" y="0"/>
                </a:cxn>
                <a:cxn ang="0">
                  <a:pos x="6" y="18"/>
                </a:cxn>
                <a:cxn ang="0">
                  <a:pos x="12" y="36"/>
                </a:cxn>
                <a:cxn ang="0">
                  <a:pos x="18" y="54"/>
                </a:cxn>
                <a:cxn ang="0">
                  <a:pos x="24" y="72"/>
                </a:cxn>
                <a:cxn ang="0">
                  <a:pos x="30" y="90"/>
                </a:cxn>
                <a:cxn ang="0">
                  <a:pos x="36" y="108"/>
                </a:cxn>
                <a:cxn ang="0">
                  <a:pos x="42" y="126"/>
                </a:cxn>
                <a:cxn ang="0">
                  <a:pos x="60" y="138"/>
                </a:cxn>
                <a:cxn ang="0">
                  <a:pos x="78" y="150"/>
                </a:cxn>
                <a:cxn ang="0">
                  <a:pos x="90" y="168"/>
                </a:cxn>
                <a:cxn ang="0">
                  <a:pos x="108" y="174"/>
                </a:cxn>
                <a:cxn ang="0">
                  <a:pos x="120" y="192"/>
                </a:cxn>
                <a:cxn ang="0">
                  <a:pos x="138" y="198"/>
                </a:cxn>
                <a:cxn ang="0">
                  <a:pos x="138" y="198"/>
                </a:cxn>
                <a:cxn ang="0">
                  <a:pos x="138" y="198"/>
                </a:cxn>
                <a:cxn ang="0">
                  <a:pos x="138" y="198"/>
                </a:cxn>
              </a:cxnLst>
              <a:rect l="0" t="0" r="r" b="b"/>
              <a:pathLst>
                <a:path w="139" h="199">
                  <a:moveTo>
                    <a:pt x="0" y="0"/>
                  </a:moveTo>
                  <a:lnTo>
                    <a:pt x="6" y="18"/>
                  </a:lnTo>
                  <a:lnTo>
                    <a:pt x="12" y="36"/>
                  </a:lnTo>
                  <a:lnTo>
                    <a:pt x="18" y="54"/>
                  </a:lnTo>
                  <a:lnTo>
                    <a:pt x="24" y="72"/>
                  </a:lnTo>
                  <a:lnTo>
                    <a:pt x="30" y="90"/>
                  </a:lnTo>
                  <a:lnTo>
                    <a:pt x="36" y="108"/>
                  </a:lnTo>
                  <a:lnTo>
                    <a:pt x="42" y="126"/>
                  </a:lnTo>
                  <a:lnTo>
                    <a:pt x="60" y="138"/>
                  </a:lnTo>
                  <a:lnTo>
                    <a:pt x="78" y="150"/>
                  </a:lnTo>
                  <a:lnTo>
                    <a:pt x="90" y="168"/>
                  </a:lnTo>
                  <a:lnTo>
                    <a:pt x="108" y="174"/>
                  </a:lnTo>
                  <a:lnTo>
                    <a:pt x="120" y="192"/>
                  </a:lnTo>
                  <a:lnTo>
                    <a:pt x="138" y="198"/>
                  </a:lnTo>
                  <a:lnTo>
                    <a:pt x="138" y="198"/>
                  </a:lnTo>
                  <a:lnTo>
                    <a:pt x="138" y="198"/>
                  </a:lnTo>
                  <a:lnTo>
                    <a:pt x="138" y="198"/>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63" name="Freeform 35"/>
            <p:cNvSpPr>
              <a:spLocks/>
            </p:cNvSpPr>
            <p:nvPr/>
          </p:nvSpPr>
          <p:spPr bwMode="auto">
            <a:xfrm>
              <a:off x="3030" y="2964"/>
              <a:ext cx="205" cy="85"/>
            </a:xfrm>
            <a:custGeom>
              <a:avLst/>
              <a:gdLst/>
              <a:ahLst/>
              <a:cxnLst>
                <a:cxn ang="0">
                  <a:pos x="0" y="84"/>
                </a:cxn>
                <a:cxn ang="0">
                  <a:pos x="18" y="78"/>
                </a:cxn>
                <a:cxn ang="0">
                  <a:pos x="42" y="72"/>
                </a:cxn>
                <a:cxn ang="0">
                  <a:pos x="60" y="72"/>
                </a:cxn>
                <a:cxn ang="0">
                  <a:pos x="78" y="66"/>
                </a:cxn>
                <a:cxn ang="0">
                  <a:pos x="96" y="60"/>
                </a:cxn>
                <a:cxn ang="0">
                  <a:pos x="114" y="48"/>
                </a:cxn>
                <a:cxn ang="0">
                  <a:pos x="132" y="42"/>
                </a:cxn>
                <a:cxn ang="0">
                  <a:pos x="150" y="36"/>
                </a:cxn>
                <a:cxn ang="0">
                  <a:pos x="168" y="24"/>
                </a:cxn>
                <a:cxn ang="0">
                  <a:pos x="186" y="12"/>
                </a:cxn>
                <a:cxn ang="0">
                  <a:pos x="204" y="0"/>
                </a:cxn>
                <a:cxn ang="0">
                  <a:pos x="204" y="0"/>
                </a:cxn>
                <a:cxn ang="0">
                  <a:pos x="204" y="0"/>
                </a:cxn>
              </a:cxnLst>
              <a:rect l="0" t="0" r="r" b="b"/>
              <a:pathLst>
                <a:path w="205" h="85">
                  <a:moveTo>
                    <a:pt x="0" y="84"/>
                  </a:moveTo>
                  <a:lnTo>
                    <a:pt x="18" y="78"/>
                  </a:lnTo>
                  <a:lnTo>
                    <a:pt x="42" y="72"/>
                  </a:lnTo>
                  <a:lnTo>
                    <a:pt x="60" y="72"/>
                  </a:lnTo>
                  <a:lnTo>
                    <a:pt x="78" y="66"/>
                  </a:lnTo>
                  <a:lnTo>
                    <a:pt x="96" y="60"/>
                  </a:lnTo>
                  <a:lnTo>
                    <a:pt x="114" y="48"/>
                  </a:lnTo>
                  <a:lnTo>
                    <a:pt x="132" y="42"/>
                  </a:lnTo>
                  <a:lnTo>
                    <a:pt x="150" y="36"/>
                  </a:lnTo>
                  <a:lnTo>
                    <a:pt x="168" y="24"/>
                  </a:lnTo>
                  <a:lnTo>
                    <a:pt x="186" y="12"/>
                  </a:lnTo>
                  <a:lnTo>
                    <a:pt x="204" y="0"/>
                  </a:lnTo>
                  <a:lnTo>
                    <a:pt x="204" y="0"/>
                  </a:lnTo>
                  <a:lnTo>
                    <a:pt x="204" y="0"/>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sp>
          <p:nvSpPr>
            <p:cNvPr id="124964" name="Freeform 36"/>
            <p:cNvSpPr>
              <a:spLocks/>
            </p:cNvSpPr>
            <p:nvPr/>
          </p:nvSpPr>
          <p:spPr bwMode="auto">
            <a:xfrm>
              <a:off x="3060" y="2394"/>
              <a:ext cx="217" cy="259"/>
            </a:xfrm>
            <a:custGeom>
              <a:avLst/>
              <a:gdLst/>
              <a:ahLst/>
              <a:cxnLst>
                <a:cxn ang="0">
                  <a:pos x="209" y="258"/>
                </a:cxn>
                <a:cxn ang="0">
                  <a:pos x="216" y="239"/>
                </a:cxn>
                <a:cxn ang="0">
                  <a:pos x="216" y="219"/>
                </a:cxn>
                <a:cxn ang="0">
                  <a:pos x="216" y="200"/>
                </a:cxn>
                <a:cxn ang="0">
                  <a:pos x="203" y="181"/>
                </a:cxn>
                <a:cxn ang="0">
                  <a:pos x="190" y="155"/>
                </a:cxn>
                <a:cxn ang="0">
                  <a:pos x="170" y="135"/>
                </a:cxn>
                <a:cxn ang="0">
                  <a:pos x="151" y="123"/>
                </a:cxn>
                <a:cxn ang="0">
                  <a:pos x="144" y="103"/>
                </a:cxn>
                <a:cxn ang="0">
                  <a:pos x="124" y="97"/>
                </a:cxn>
                <a:cxn ang="0">
                  <a:pos x="111" y="77"/>
                </a:cxn>
                <a:cxn ang="0">
                  <a:pos x="92" y="65"/>
                </a:cxn>
                <a:cxn ang="0">
                  <a:pos x="72" y="52"/>
                </a:cxn>
                <a:cxn ang="0">
                  <a:pos x="59" y="32"/>
                </a:cxn>
                <a:cxn ang="0">
                  <a:pos x="39" y="26"/>
                </a:cxn>
                <a:cxn ang="0">
                  <a:pos x="20" y="13"/>
                </a:cxn>
                <a:cxn ang="0">
                  <a:pos x="0" y="0"/>
                </a:cxn>
              </a:cxnLst>
              <a:rect l="0" t="0" r="r" b="b"/>
              <a:pathLst>
                <a:path w="217" h="259">
                  <a:moveTo>
                    <a:pt x="209" y="258"/>
                  </a:moveTo>
                  <a:lnTo>
                    <a:pt x="216" y="239"/>
                  </a:lnTo>
                  <a:lnTo>
                    <a:pt x="216" y="219"/>
                  </a:lnTo>
                  <a:lnTo>
                    <a:pt x="216" y="200"/>
                  </a:lnTo>
                  <a:lnTo>
                    <a:pt x="203" y="181"/>
                  </a:lnTo>
                  <a:lnTo>
                    <a:pt x="190" y="155"/>
                  </a:lnTo>
                  <a:lnTo>
                    <a:pt x="170" y="135"/>
                  </a:lnTo>
                  <a:lnTo>
                    <a:pt x="151" y="123"/>
                  </a:lnTo>
                  <a:lnTo>
                    <a:pt x="144" y="103"/>
                  </a:lnTo>
                  <a:lnTo>
                    <a:pt x="124" y="97"/>
                  </a:lnTo>
                  <a:lnTo>
                    <a:pt x="111" y="77"/>
                  </a:lnTo>
                  <a:lnTo>
                    <a:pt x="92" y="65"/>
                  </a:lnTo>
                  <a:lnTo>
                    <a:pt x="72" y="52"/>
                  </a:lnTo>
                  <a:lnTo>
                    <a:pt x="59" y="32"/>
                  </a:lnTo>
                  <a:lnTo>
                    <a:pt x="39" y="26"/>
                  </a:lnTo>
                  <a:lnTo>
                    <a:pt x="20" y="13"/>
                  </a:lnTo>
                  <a:lnTo>
                    <a:pt x="0" y="0"/>
                  </a:lnTo>
                </a:path>
              </a:pathLst>
            </a:custGeom>
            <a:noFill/>
            <a:ln w="25400" cap="rnd" cmpd="sng">
              <a:solidFill>
                <a:schemeClr val="tx1"/>
              </a:solidFill>
              <a:prstDash val="solid"/>
              <a:round/>
              <a:headEnd type="none" w="med" len="med"/>
              <a:tailEnd type="triangle" w="med" len="med"/>
            </a:ln>
            <a:effectLst/>
          </p:spPr>
          <p:txBody>
            <a:bodyPr/>
            <a:lstStyle/>
            <a:p>
              <a:endParaRPr lang="en-GB"/>
            </a:p>
          </p:txBody>
        </p:sp>
      </p:grpSp>
      <p:sp>
        <p:nvSpPr>
          <p:cNvPr id="124965" name="Rectangle 37"/>
          <p:cNvSpPr>
            <a:spLocks noGrp="1" noChangeArrowheads="1"/>
          </p:cNvSpPr>
          <p:nvPr>
            <p:ph type="body" idx="1"/>
          </p:nvPr>
        </p:nvSpPr>
        <p:spPr>
          <a:xfrm>
            <a:off x="1600200" y="5257800"/>
            <a:ext cx="7239000" cy="1600200"/>
          </a:xfrm>
          <a:noFill/>
          <a:ln/>
        </p:spPr>
        <p:txBody>
          <a:bodyPr lIns="90488" tIns="44450" rIns="90488" bIns="44450"/>
          <a:lstStyle/>
          <a:p>
            <a:r>
              <a:rPr lang="en-GB" sz="1400"/>
              <a:t>E1 (efficacy) - are degrees and diplomas awarded?</a:t>
            </a:r>
          </a:p>
          <a:p>
            <a:r>
              <a:rPr lang="en-GB" sz="1400"/>
              <a:t>E2 (efficiency) - how many degrees and diplomas, of what standard, are awarded for the resource consumed?</a:t>
            </a:r>
          </a:p>
          <a:p>
            <a:r>
              <a:rPr lang="en-GB" sz="1400"/>
              <a:t>E3 (effectiveness) - do employers find the degrees and diplomas a useful way of assessing the qualities of potential employees?</a:t>
            </a:r>
          </a:p>
        </p:txBody>
      </p:sp>
      <p:pic>
        <p:nvPicPr>
          <p:cNvPr id="124966" name="Picture 38"/>
          <p:cNvPicPr>
            <a:picLocks noChangeArrowheads="1"/>
          </p:cNvPicPr>
          <p:nvPr/>
        </p:nvPicPr>
        <p:blipFill>
          <a:blip r:embed="rId2"/>
          <a:srcRect/>
          <a:stretch>
            <a:fillRect/>
          </a:stretch>
        </p:blipFill>
        <p:spPr bwMode="auto">
          <a:xfrm>
            <a:off x="5476875" y="2914650"/>
            <a:ext cx="3590925" cy="2343150"/>
          </a:xfrm>
          <a:prstGeom prst="rect">
            <a:avLst/>
          </a:prstGeom>
          <a:noFill/>
          <a:ln w="12700">
            <a:noFill/>
            <a:miter lim="800000"/>
            <a:headEnd/>
            <a:tailEnd/>
          </a:ln>
          <a:effectLst/>
        </p:spPr>
      </p:pic>
      <p:pic>
        <p:nvPicPr>
          <p:cNvPr id="124967" name="Picture 39"/>
          <p:cNvPicPr>
            <a:picLocks noChangeArrowheads="1"/>
          </p:cNvPicPr>
          <p:nvPr/>
        </p:nvPicPr>
        <p:blipFill>
          <a:blip r:embed="rId3"/>
          <a:srcRect/>
          <a:stretch>
            <a:fillRect/>
          </a:stretch>
        </p:blipFill>
        <p:spPr bwMode="auto">
          <a:xfrm>
            <a:off x="4295775" y="990600"/>
            <a:ext cx="4848225" cy="1438275"/>
          </a:xfrm>
          <a:prstGeom prst="rect">
            <a:avLst/>
          </a:prstGeom>
          <a:noFill/>
          <a:ln w="12700">
            <a:noFill/>
            <a:miter lim="800000"/>
            <a:headEnd/>
            <a:tailEnd/>
          </a:ln>
          <a:effectLst/>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4"/>
          <p:cNvSpPr>
            <a:spLocks noGrp="1" noChangeArrowheads="1"/>
          </p:cNvSpPr>
          <p:nvPr>
            <p:ph type="title"/>
          </p:nvPr>
        </p:nvSpPr>
        <p:spPr/>
        <p:txBody>
          <a:bodyPr/>
          <a:lstStyle/>
          <a:p>
            <a:r>
              <a:rPr lang="en-GB"/>
              <a:t>levels of resolution</a:t>
            </a:r>
          </a:p>
        </p:txBody>
      </p:sp>
      <p:sp>
        <p:nvSpPr>
          <p:cNvPr id="125957" name="Rectangle 5"/>
          <p:cNvSpPr>
            <a:spLocks noGrp="1" noChangeArrowheads="1"/>
          </p:cNvSpPr>
          <p:nvPr>
            <p:ph type="body" idx="1"/>
          </p:nvPr>
        </p:nvSpPr>
        <p:spPr/>
        <p:txBody>
          <a:bodyPr/>
          <a:lstStyle/>
          <a:p>
            <a:pPr>
              <a:lnSpc>
                <a:spcPct val="90000"/>
              </a:lnSpc>
            </a:pPr>
            <a:r>
              <a:rPr lang="en-GB"/>
              <a:t>each activity may be modelled at a higher level of resolution - in other words a new root definition is prepared specific to that activity and a conceptual model built which further defines the set of (more detailed) activities necessary to accomplish it.</a:t>
            </a:r>
          </a:p>
          <a:p>
            <a:pPr>
              <a:lnSpc>
                <a:spcPct val="90000"/>
              </a:lnSpc>
            </a:pPr>
            <a:r>
              <a:rPr lang="en-GB"/>
              <a:t>in this way  complex situations with many activities can be modelled without loosing a sense of the overall shape of the problem</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78" name="Picture 2"/>
          <p:cNvPicPr>
            <a:picLocks noChangeArrowheads="1"/>
          </p:cNvPicPr>
          <p:nvPr/>
        </p:nvPicPr>
        <p:blipFill>
          <a:blip r:embed="rId2"/>
          <a:srcRect/>
          <a:stretch>
            <a:fillRect/>
          </a:stretch>
        </p:blipFill>
        <p:spPr bwMode="auto">
          <a:xfrm>
            <a:off x="6632575" y="1058863"/>
            <a:ext cx="2419350" cy="1406525"/>
          </a:xfrm>
          <a:prstGeom prst="rect">
            <a:avLst/>
          </a:prstGeom>
          <a:noFill/>
          <a:ln w="12700">
            <a:noFill/>
            <a:miter lim="800000"/>
            <a:headEnd/>
            <a:tailEnd/>
          </a:ln>
          <a:effectLst/>
        </p:spPr>
      </p:pic>
      <p:sp>
        <p:nvSpPr>
          <p:cNvPr id="126979" name="Freeform 3"/>
          <p:cNvSpPr>
            <a:spLocks/>
          </p:cNvSpPr>
          <p:nvPr/>
        </p:nvSpPr>
        <p:spPr bwMode="auto">
          <a:xfrm>
            <a:off x="7204075" y="1385888"/>
            <a:ext cx="1049338" cy="592137"/>
          </a:xfrm>
          <a:custGeom>
            <a:avLst/>
            <a:gdLst/>
            <a:ahLst/>
            <a:cxnLst>
              <a:cxn ang="0">
                <a:pos x="264" y="0"/>
              </a:cxn>
              <a:cxn ang="0">
                <a:pos x="216" y="24"/>
              </a:cxn>
              <a:cxn ang="0">
                <a:pos x="180" y="36"/>
              </a:cxn>
              <a:cxn ang="0">
                <a:pos x="144" y="72"/>
              </a:cxn>
              <a:cxn ang="0">
                <a:pos x="96" y="96"/>
              </a:cxn>
              <a:cxn ang="0">
                <a:pos x="48" y="132"/>
              </a:cxn>
              <a:cxn ang="0">
                <a:pos x="12" y="168"/>
              </a:cxn>
              <a:cxn ang="0">
                <a:pos x="0" y="204"/>
              </a:cxn>
              <a:cxn ang="0">
                <a:pos x="0" y="240"/>
              </a:cxn>
              <a:cxn ang="0">
                <a:pos x="0" y="276"/>
              </a:cxn>
              <a:cxn ang="0">
                <a:pos x="36" y="288"/>
              </a:cxn>
              <a:cxn ang="0">
                <a:pos x="72" y="288"/>
              </a:cxn>
              <a:cxn ang="0">
                <a:pos x="108" y="300"/>
              </a:cxn>
              <a:cxn ang="0">
                <a:pos x="168" y="312"/>
              </a:cxn>
              <a:cxn ang="0">
                <a:pos x="216" y="312"/>
              </a:cxn>
              <a:cxn ang="0">
                <a:pos x="264" y="324"/>
              </a:cxn>
              <a:cxn ang="0">
                <a:pos x="300" y="336"/>
              </a:cxn>
              <a:cxn ang="0">
                <a:pos x="336" y="336"/>
              </a:cxn>
              <a:cxn ang="0">
                <a:pos x="372" y="348"/>
              </a:cxn>
              <a:cxn ang="0">
                <a:pos x="408" y="360"/>
              </a:cxn>
              <a:cxn ang="0">
                <a:pos x="456" y="360"/>
              </a:cxn>
              <a:cxn ang="0">
                <a:pos x="504" y="360"/>
              </a:cxn>
              <a:cxn ang="0">
                <a:pos x="540" y="372"/>
              </a:cxn>
              <a:cxn ang="0">
                <a:pos x="588" y="372"/>
              </a:cxn>
              <a:cxn ang="0">
                <a:pos x="636" y="372"/>
              </a:cxn>
              <a:cxn ang="0">
                <a:pos x="648" y="336"/>
              </a:cxn>
              <a:cxn ang="0">
                <a:pos x="660" y="300"/>
              </a:cxn>
              <a:cxn ang="0">
                <a:pos x="660" y="264"/>
              </a:cxn>
              <a:cxn ang="0">
                <a:pos x="660" y="216"/>
              </a:cxn>
              <a:cxn ang="0">
                <a:pos x="660" y="180"/>
              </a:cxn>
              <a:cxn ang="0">
                <a:pos x="660" y="144"/>
              </a:cxn>
              <a:cxn ang="0">
                <a:pos x="660" y="108"/>
              </a:cxn>
              <a:cxn ang="0">
                <a:pos x="624" y="84"/>
              </a:cxn>
              <a:cxn ang="0">
                <a:pos x="588" y="60"/>
              </a:cxn>
              <a:cxn ang="0">
                <a:pos x="528" y="60"/>
              </a:cxn>
              <a:cxn ang="0">
                <a:pos x="492" y="60"/>
              </a:cxn>
              <a:cxn ang="0">
                <a:pos x="456" y="60"/>
              </a:cxn>
              <a:cxn ang="0">
                <a:pos x="420" y="60"/>
              </a:cxn>
              <a:cxn ang="0">
                <a:pos x="384" y="60"/>
              </a:cxn>
              <a:cxn ang="0">
                <a:pos x="348" y="48"/>
              </a:cxn>
              <a:cxn ang="0">
                <a:pos x="312" y="36"/>
              </a:cxn>
              <a:cxn ang="0">
                <a:pos x="288" y="0"/>
              </a:cxn>
              <a:cxn ang="0">
                <a:pos x="264" y="0"/>
              </a:cxn>
            </a:cxnLst>
            <a:rect l="0" t="0" r="r" b="b"/>
            <a:pathLst>
              <a:path w="661" h="373">
                <a:moveTo>
                  <a:pt x="264" y="0"/>
                </a:moveTo>
                <a:lnTo>
                  <a:pt x="216" y="24"/>
                </a:lnTo>
                <a:lnTo>
                  <a:pt x="180" y="36"/>
                </a:lnTo>
                <a:lnTo>
                  <a:pt x="144" y="72"/>
                </a:lnTo>
                <a:lnTo>
                  <a:pt x="96" y="96"/>
                </a:lnTo>
                <a:lnTo>
                  <a:pt x="48" y="132"/>
                </a:lnTo>
                <a:lnTo>
                  <a:pt x="12" y="168"/>
                </a:lnTo>
                <a:lnTo>
                  <a:pt x="0" y="204"/>
                </a:lnTo>
                <a:lnTo>
                  <a:pt x="0" y="240"/>
                </a:lnTo>
                <a:lnTo>
                  <a:pt x="0" y="276"/>
                </a:lnTo>
                <a:lnTo>
                  <a:pt x="36" y="288"/>
                </a:lnTo>
                <a:lnTo>
                  <a:pt x="72" y="288"/>
                </a:lnTo>
                <a:lnTo>
                  <a:pt x="108" y="300"/>
                </a:lnTo>
                <a:lnTo>
                  <a:pt x="168" y="312"/>
                </a:lnTo>
                <a:lnTo>
                  <a:pt x="216" y="312"/>
                </a:lnTo>
                <a:lnTo>
                  <a:pt x="264" y="324"/>
                </a:lnTo>
                <a:lnTo>
                  <a:pt x="300" y="336"/>
                </a:lnTo>
                <a:lnTo>
                  <a:pt x="336" y="336"/>
                </a:lnTo>
                <a:lnTo>
                  <a:pt x="372" y="348"/>
                </a:lnTo>
                <a:lnTo>
                  <a:pt x="408" y="360"/>
                </a:lnTo>
                <a:lnTo>
                  <a:pt x="456" y="360"/>
                </a:lnTo>
                <a:lnTo>
                  <a:pt x="504" y="360"/>
                </a:lnTo>
                <a:lnTo>
                  <a:pt x="540" y="372"/>
                </a:lnTo>
                <a:lnTo>
                  <a:pt x="588" y="372"/>
                </a:lnTo>
                <a:lnTo>
                  <a:pt x="636" y="372"/>
                </a:lnTo>
                <a:lnTo>
                  <a:pt x="648" y="336"/>
                </a:lnTo>
                <a:lnTo>
                  <a:pt x="660" y="300"/>
                </a:lnTo>
                <a:lnTo>
                  <a:pt x="660" y="264"/>
                </a:lnTo>
                <a:lnTo>
                  <a:pt x="660" y="216"/>
                </a:lnTo>
                <a:lnTo>
                  <a:pt x="660" y="180"/>
                </a:lnTo>
                <a:lnTo>
                  <a:pt x="660" y="144"/>
                </a:lnTo>
                <a:lnTo>
                  <a:pt x="660" y="108"/>
                </a:lnTo>
                <a:lnTo>
                  <a:pt x="624" y="84"/>
                </a:lnTo>
                <a:lnTo>
                  <a:pt x="588" y="60"/>
                </a:lnTo>
                <a:lnTo>
                  <a:pt x="528" y="60"/>
                </a:lnTo>
                <a:lnTo>
                  <a:pt x="492" y="60"/>
                </a:lnTo>
                <a:lnTo>
                  <a:pt x="456" y="60"/>
                </a:lnTo>
                <a:lnTo>
                  <a:pt x="420" y="60"/>
                </a:lnTo>
                <a:lnTo>
                  <a:pt x="384" y="60"/>
                </a:lnTo>
                <a:lnTo>
                  <a:pt x="348" y="48"/>
                </a:lnTo>
                <a:lnTo>
                  <a:pt x="312" y="36"/>
                </a:lnTo>
                <a:lnTo>
                  <a:pt x="288" y="0"/>
                </a:lnTo>
                <a:lnTo>
                  <a:pt x="264" y="0"/>
                </a:lnTo>
              </a:path>
            </a:pathLst>
          </a:custGeom>
          <a:noFill/>
          <a:ln w="50800" cap="rnd" cmpd="sng">
            <a:solidFill>
              <a:srgbClr val="FC0128"/>
            </a:solidFill>
            <a:prstDash val="solid"/>
            <a:round/>
            <a:headEnd type="none" w="med" len="med"/>
            <a:tailEnd type="none" w="med" len="med"/>
          </a:ln>
          <a:effectLst/>
        </p:spPr>
        <p:txBody>
          <a:bodyPr/>
          <a:lstStyle/>
          <a:p>
            <a:endParaRPr lang="en-GB"/>
          </a:p>
        </p:txBody>
      </p:sp>
      <p:sp>
        <p:nvSpPr>
          <p:cNvPr id="126980" name="Rectangle 4"/>
          <p:cNvSpPr>
            <a:spLocks noGrp="1" noChangeArrowheads="1"/>
          </p:cNvSpPr>
          <p:nvPr>
            <p:ph type="title"/>
          </p:nvPr>
        </p:nvSpPr>
        <p:spPr>
          <a:noFill/>
          <a:ln/>
        </p:spPr>
        <p:txBody>
          <a:bodyPr lIns="90488" tIns="44450" rIns="90488" bIns="44450"/>
          <a:lstStyle/>
          <a:p>
            <a:r>
              <a:rPr lang="en-GB" sz="3600"/>
              <a:t>comparison with the real world</a:t>
            </a:r>
          </a:p>
        </p:txBody>
      </p:sp>
      <p:grpSp>
        <p:nvGrpSpPr>
          <p:cNvPr id="2" name="Group 5"/>
          <p:cNvGrpSpPr>
            <a:grpSpLocks/>
          </p:cNvGrpSpPr>
          <p:nvPr/>
        </p:nvGrpSpPr>
        <p:grpSpPr bwMode="auto">
          <a:xfrm>
            <a:off x="1397000" y="2540000"/>
            <a:ext cx="6273800" cy="3327400"/>
            <a:chOff x="880" y="1600"/>
            <a:chExt cx="3952" cy="2096"/>
          </a:xfrm>
        </p:grpSpPr>
        <p:sp>
          <p:nvSpPr>
            <p:cNvPr id="126982" name="Rectangle 6"/>
            <p:cNvSpPr>
              <a:spLocks noChangeArrowheads="1"/>
            </p:cNvSpPr>
            <p:nvPr/>
          </p:nvSpPr>
          <p:spPr bwMode="auto">
            <a:xfrm>
              <a:off x="880" y="1608"/>
              <a:ext cx="3948" cy="420"/>
            </a:xfrm>
            <a:prstGeom prst="rect">
              <a:avLst/>
            </a:prstGeom>
            <a:noFill/>
            <a:ln w="25400">
              <a:solidFill>
                <a:schemeClr val="bg1"/>
              </a:solidFill>
              <a:miter lim="800000"/>
              <a:headEnd/>
              <a:tailEnd/>
            </a:ln>
            <a:effectLst/>
          </p:spPr>
          <p:txBody>
            <a:bodyPr wrap="none" anchor="ctr"/>
            <a:lstStyle/>
            <a:p>
              <a:endParaRPr lang="en-GB">
                <a:solidFill>
                  <a:schemeClr val="bg1"/>
                </a:solidFill>
              </a:endParaRPr>
            </a:p>
          </p:txBody>
        </p:sp>
        <p:sp>
          <p:nvSpPr>
            <p:cNvPr id="126983" name="Rectangle 7"/>
            <p:cNvSpPr>
              <a:spLocks noChangeArrowheads="1"/>
            </p:cNvSpPr>
            <p:nvPr/>
          </p:nvSpPr>
          <p:spPr bwMode="auto">
            <a:xfrm>
              <a:off x="903" y="1707"/>
              <a:ext cx="595" cy="231"/>
            </a:xfrm>
            <a:prstGeom prst="rect">
              <a:avLst/>
            </a:prstGeom>
            <a:noFill/>
            <a:ln w="25400">
              <a:noFill/>
              <a:miter lim="800000"/>
              <a:headEnd/>
              <a:tailEnd/>
            </a:ln>
            <a:effectLst/>
          </p:spPr>
          <p:txBody>
            <a:bodyPr wrap="none" lIns="90488" tIns="44450" rIns="90488" bIns="44450">
              <a:spAutoFit/>
            </a:bodyPr>
            <a:lstStyle/>
            <a:p>
              <a:pPr algn="ctr" eaLnBrk="0" hangingPunct="0"/>
              <a:r>
                <a:rPr lang="en-GB">
                  <a:solidFill>
                    <a:schemeClr val="bg1"/>
                  </a:solidFill>
                  <a:latin typeface="Book Antiqua" pitchFamily="18" charset="0"/>
                </a:rPr>
                <a:t>activity</a:t>
              </a:r>
            </a:p>
          </p:txBody>
        </p:sp>
        <p:sp>
          <p:nvSpPr>
            <p:cNvPr id="126984" name="Line 8"/>
            <p:cNvSpPr>
              <a:spLocks noChangeShapeType="1"/>
            </p:cNvSpPr>
            <p:nvPr/>
          </p:nvSpPr>
          <p:spPr bwMode="auto">
            <a:xfrm>
              <a:off x="881" y="2735"/>
              <a:ext cx="0" cy="961"/>
            </a:xfrm>
            <a:prstGeom prst="line">
              <a:avLst/>
            </a:prstGeom>
            <a:noFill/>
            <a:ln w="25400">
              <a:solidFill>
                <a:schemeClr val="bg1"/>
              </a:solidFill>
              <a:round/>
              <a:headEnd/>
              <a:tailEnd/>
            </a:ln>
            <a:effectLst/>
          </p:spPr>
          <p:txBody>
            <a:bodyPr/>
            <a:lstStyle/>
            <a:p>
              <a:endParaRPr lang="en-GB">
                <a:solidFill>
                  <a:schemeClr val="bg1"/>
                </a:solidFill>
              </a:endParaRPr>
            </a:p>
          </p:txBody>
        </p:sp>
        <p:sp>
          <p:nvSpPr>
            <p:cNvPr id="126985" name="Freeform 9"/>
            <p:cNvSpPr>
              <a:spLocks/>
            </p:cNvSpPr>
            <p:nvPr/>
          </p:nvSpPr>
          <p:spPr bwMode="auto">
            <a:xfrm>
              <a:off x="886" y="3412"/>
              <a:ext cx="3937" cy="274"/>
            </a:xfrm>
            <a:custGeom>
              <a:avLst/>
              <a:gdLst/>
              <a:ahLst/>
              <a:cxnLst>
                <a:cxn ang="0">
                  <a:pos x="28" y="273"/>
                </a:cxn>
                <a:cxn ang="0">
                  <a:pos x="85" y="263"/>
                </a:cxn>
                <a:cxn ang="0">
                  <a:pos x="161" y="231"/>
                </a:cxn>
                <a:cxn ang="0">
                  <a:pos x="218" y="210"/>
                </a:cxn>
                <a:cxn ang="0">
                  <a:pos x="284" y="200"/>
                </a:cxn>
                <a:cxn ang="0">
                  <a:pos x="341" y="189"/>
                </a:cxn>
                <a:cxn ang="0">
                  <a:pos x="407" y="168"/>
                </a:cxn>
                <a:cxn ang="0">
                  <a:pos x="473" y="168"/>
                </a:cxn>
                <a:cxn ang="0">
                  <a:pos x="530" y="137"/>
                </a:cxn>
                <a:cxn ang="0">
                  <a:pos x="587" y="105"/>
                </a:cxn>
                <a:cxn ang="0">
                  <a:pos x="653" y="84"/>
                </a:cxn>
                <a:cxn ang="0">
                  <a:pos x="719" y="63"/>
                </a:cxn>
                <a:cxn ang="0">
                  <a:pos x="776" y="63"/>
                </a:cxn>
                <a:cxn ang="0">
                  <a:pos x="842" y="42"/>
                </a:cxn>
                <a:cxn ang="0">
                  <a:pos x="927" y="53"/>
                </a:cxn>
                <a:cxn ang="0">
                  <a:pos x="1003" y="84"/>
                </a:cxn>
                <a:cxn ang="0">
                  <a:pos x="1060" y="116"/>
                </a:cxn>
                <a:cxn ang="0">
                  <a:pos x="1116" y="147"/>
                </a:cxn>
                <a:cxn ang="0">
                  <a:pos x="1183" y="189"/>
                </a:cxn>
                <a:cxn ang="0">
                  <a:pos x="1249" y="221"/>
                </a:cxn>
                <a:cxn ang="0">
                  <a:pos x="1306" y="252"/>
                </a:cxn>
                <a:cxn ang="0">
                  <a:pos x="1362" y="263"/>
                </a:cxn>
                <a:cxn ang="0">
                  <a:pos x="1419" y="273"/>
                </a:cxn>
                <a:cxn ang="0">
                  <a:pos x="1485" y="273"/>
                </a:cxn>
                <a:cxn ang="0">
                  <a:pos x="1571" y="273"/>
                </a:cxn>
                <a:cxn ang="0">
                  <a:pos x="1646" y="273"/>
                </a:cxn>
                <a:cxn ang="0">
                  <a:pos x="1713" y="263"/>
                </a:cxn>
                <a:cxn ang="0">
                  <a:pos x="1779" y="210"/>
                </a:cxn>
                <a:cxn ang="0">
                  <a:pos x="1836" y="179"/>
                </a:cxn>
                <a:cxn ang="0">
                  <a:pos x="1911" y="116"/>
                </a:cxn>
                <a:cxn ang="0">
                  <a:pos x="1977" y="95"/>
                </a:cxn>
                <a:cxn ang="0">
                  <a:pos x="2044" y="63"/>
                </a:cxn>
                <a:cxn ang="0">
                  <a:pos x="2110" y="63"/>
                </a:cxn>
                <a:cxn ang="0">
                  <a:pos x="2167" y="42"/>
                </a:cxn>
                <a:cxn ang="0">
                  <a:pos x="2261" y="21"/>
                </a:cxn>
                <a:cxn ang="0">
                  <a:pos x="2328" y="11"/>
                </a:cxn>
                <a:cxn ang="0">
                  <a:pos x="2403" y="0"/>
                </a:cxn>
                <a:cxn ang="0">
                  <a:pos x="2479" y="0"/>
                </a:cxn>
                <a:cxn ang="0">
                  <a:pos x="2555" y="0"/>
                </a:cxn>
                <a:cxn ang="0">
                  <a:pos x="2621" y="0"/>
                </a:cxn>
                <a:cxn ang="0">
                  <a:pos x="2687" y="21"/>
                </a:cxn>
                <a:cxn ang="0">
                  <a:pos x="2753" y="42"/>
                </a:cxn>
                <a:cxn ang="0">
                  <a:pos x="2820" y="74"/>
                </a:cxn>
                <a:cxn ang="0">
                  <a:pos x="2876" y="95"/>
                </a:cxn>
                <a:cxn ang="0">
                  <a:pos x="2933" y="126"/>
                </a:cxn>
                <a:cxn ang="0">
                  <a:pos x="2999" y="168"/>
                </a:cxn>
                <a:cxn ang="0">
                  <a:pos x="3056" y="210"/>
                </a:cxn>
                <a:cxn ang="0">
                  <a:pos x="3113" y="252"/>
                </a:cxn>
                <a:cxn ang="0">
                  <a:pos x="3179" y="273"/>
                </a:cxn>
                <a:cxn ang="0">
                  <a:pos x="3245" y="273"/>
                </a:cxn>
                <a:cxn ang="0">
                  <a:pos x="3302" y="273"/>
                </a:cxn>
                <a:cxn ang="0">
                  <a:pos x="3368" y="263"/>
                </a:cxn>
                <a:cxn ang="0">
                  <a:pos x="3425" y="242"/>
                </a:cxn>
                <a:cxn ang="0">
                  <a:pos x="3491" y="221"/>
                </a:cxn>
                <a:cxn ang="0">
                  <a:pos x="3558" y="189"/>
                </a:cxn>
                <a:cxn ang="0">
                  <a:pos x="3614" y="168"/>
                </a:cxn>
                <a:cxn ang="0">
                  <a:pos x="3681" y="137"/>
                </a:cxn>
                <a:cxn ang="0">
                  <a:pos x="3737" y="116"/>
                </a:cxn>
                <a:cxn ang="0">
                  <a:pos x="3804" y="105"/>
                </a:cxn>
                <a:cxn ang="0">
                  <a:pos x="3860" y="84"/>
                </a:cxn>
                <a:cxn ang="0">
                  <a:pos x="3917" y="84"/>
                </a:cxn>
              </a:cxnLst>
              <a:rect l="0" t="0" r="r" b="b"/>
              <a:pathLst>
                <a:path w="3937" h="274">
                  <a:moveTo>
                    <a:pt x="0" y="273"/>
                  </a:moveTo>
                  <a:lnTo>
                    <a:pt x="28" y="273"/>
                  </a:lnTo>
                  <a:lnTo>
                    <a:pt x="57" y="273"/>
                  </a:lnTo>
                  <a:lnTo>
                    <a:pt x="85" y="263"/>
                  </a:lnTo>
                  <a:lnTo>
                    <a:pt x="114" y="242"/>
                  </a:lnTo>
                  <a:lnTo>
                    <a:pt x="161" y="231"/>
                  </a:lnTo>
                  <a:lnTo>
                    <a:pt x="189" y="231"/>
                  </a:lnTo>
                  <a:lnTo>
                    <a:pt x="218" y="210"/>
                  </a:lnTo>
                  <a:lnTo>
                    <a:pt x="246" y="210"/>
                  </a:lnTo>
                  <a:lnTo>
                    <a:pt x="284" y="200"/>
                  </a:lnTo>
                  <a:lnTo>
                    <a:pt x="312" y="189"/>
                  </a:lnTo>
                  <a:lnTo>
                    <a:pt x="341" y="189"/>
                  </a:lnTo>
                  <a:lnTo>
                    <a:pt x="378" y="179"/>
                  </a:lnTo>
                  <a:lnTo>
                    <a:pt x="407" y="168"/>
                  </a:lnTo>
                  <a:lnTo>
                    <a:pt x="435" y="168"/>
                  </a:lnTo>
                  <a:lnTo>
                    <a:pt x="473" y="168"/>
                  </a:lnTo>
                  <a:lnTo>
                    <a:pt x="501" y="147"/>
                  </a:lnTo>
                  <a:lnTo>
                    <a:pt x="530" y="137"/>
                  </a:lnTo>
                  <a:lnTo>
                    <a:pt x="558" y="126"/>
                  </a:lnTo>
                  <a:lnTo>
                    <a:pt x="587" y="105"/>
                  </a:lnTo>
                  <a:lnTo>
                    <a:pt x="615" y="105"/>
                  </a:lnTo>
                  <a:lnTo>
                    <a:pt x="653" y="84"/>
                  </a:lnTo>
                  <a:lnTo>
                    <a:pt x="691" y="74"/>
                  </a:lnTo>
                  <a:lnTo>
                    <a:pt x="719" y="63"/>
                  </a:lnTo>
                  <a:lnTo>
                    <a:pt x="747" y="63"/>
                  </a:lnTo>
                  <a:lnTo>
                    <a:pt x="776" y="63"/>
                  </a:lnTo>
                  <a:lnTo>
                    <a:pt x="814" y="53"/>
                  </a:lnTo>
                  <a:lnTo>
                    <a:pt x="842" y="42"/>
                  </a:lnTo>
                  <a:lnTo>
                    <a:pt x="889" y="42"/>
                  </a:lnTo>
                  <a:lnTo>
                    <a:pt x="927" y="53"/>
                  </a:lnTo>
                  <a:lnTo>
                    <a:pt x="965" y="74"/>
                  </a:lnTo>
                  <a:lnTo>
                    <a:pt x="1003" y="84"/>
                  </a:lnTo>
                  <a:lnTo>
                    <a:pt x="1031" y="95"/>
                  </a:lnTo>
                  <a:lnTo>
                    <a:pt x="1060" y="116"/>
                  </a:lnTo>
                  <a:lnTo>
                    <a:pt x="1088" y="126"/>
                  </a:lnTo>
                  <a:lnTo>
                    <a:pt x="1116" y="147"/>
                  </a:lnTo>
                  <a:lnTo>
                    <a:pt x="1154" y="168"/>
                  </a:lnTo>
                  <a:lnTo>
                    <a:pt x="1183" y="189"/>
                  </a:lnTo>
                  <a:lnTo>
                    <a:pt x="1211" y="210"/>
                  </a:lnTo>
                  <a:lnTo>
                    <a:pt x="1249" y="221"/>
                  </a:lnTo>
                  <a:lnTo>
                    <a:pt x="1277" y="231"/>
                  </a:lnTo>
                  <a:lnTo>
                    <a:pt x="1306" y="252"/>
                  </a:lnTo>
                  <a:lnTo>
                    <a:pt x="1334" y="252"/>
                  </a:lnTo>
                  <a:lnTo>
                    <a:pt x="1362" y="263"/>
                  </a:lnTo>
                  <a:lnTo>
                    <a:pt x="1391" y="273"/>
                  </a:lnTo>
                  <a:lnTo>
                    <a:pt x="1419" y="273"/>
                  </a:lnTo>
                  <a:lnTo>
                    <a:pt x="1457" y="273"/>
                  </a:lnTo>
                  <a:lnTo>
                    <a:pt x="1485" y="273"/>
                  </a:lnTo>
                  <a:lnTo>
                    <a:pt x="1533" y="273"/>
                  </a:lnTo>
                  <a:lnTo>
                    <a:pt x="1571" y="273"/>
                  </a:lnTo>
                  <a:lnTo>
                    <a:pt x="1608" y="273"/>
                  </a:lnTo>
                  <a:lnTo>
                    <a:pt x="1646" y="273"/>
                  </a:lnTo>
                  <a:lnTo>
                    <a:pt x="1684" y="273"/>
                  </a:lnTo>
                  <a:lnTo>
                    <a:pt x="1713" y="263"/>
                  </a:lnTo>
                  <a:lnTo>
                    <a:pt x="1750" y="231"/>
                  </a:lnTo>
                  <a:lnTo>
                    <a:pt x="1779" y="210"/>
                  </a:lnTo>
                  <a:lnTo>
                    <a:pt x="1807" y="189"/>
                  </a:lnTo>
                  <a:lnTo>
                    <a:pt x="1836" y="179"/>
                  </a:lnTo>
                  <a:lnTo>
                    <a:pt x="1873" y="147"/>
                  </a:lnTo>
                  <a:lnTo>
                    <a:pt x="1911" y="116"/>
                  </a:lnTo>
                  <a:lnTo>
                    <a:pt x="1949" y="105"/>
                  </a:lnTo>
                  <a:lnTo>
                    <a:pt x="1977" y="95"/>
                  </a:lnTo>
                  <a:lnTo>
                    <a:pt x="2006" y="84"/>
                  </a:lnTo>
                  <a:lnTo>
                    <a:pt x="2044" y="63"/>
                  </a:lnTo>
                  <a:lnTo>
                    <a:pt x="2072" y="63"/>
                  </a:lnTo>
                  <a:lnTo>
                    <a:pt x="2110" y="63"/>
                  </a:lnTo>
                  <a:lnTo>
                    <a:pt x="2138" y="53"/>
                  </a:lnTo>
                  <a:lnTo>
                    <a:pt x="2167" y="42"/>
                  </a:lnTo>
                  <a:lnTo>
                    <a:pt x="2214" y="32"/>
                  </a:lnTo>
                  <a:lnTo>
                    <a:pt x="2261" y="21"/>
                  </a:lnTo>
                  <a:lnTo>
                    <a:pt x="2290" y="21"/>
                  </a:lnTo>
                  <a:lnTo>
                    <a:pt x="2328" y="11"/>
                  </a:lnTo>
                  <a:lnTo>
                    <a:pt x="2356" y="11"/>
                  </a:lnTo>
                  <a:lnTo>
                    <a:pt x="2403" y="0"/>
                  </a:lnTo>
                  <a:lnTo>
                    <a:pt x="2432" y="0"/>
                  </a:lnTo>
                  <a:lnTo>
                    <a:pt x="2479" y="0"/>
                  </a:lnTo>
                  <a:lnTo>
                    <a:pt x="2517" y="0"/>
                  </a:lnTo>
                  <a:lnTo>
                    <a:pt x="2555" y="0"/>
                  </a:lnTo>
                  <a:lnTo>
                    <a:pt x="2583" y="0"/>
                  </a:lnTo>
                  <a:lnTo>
                    <a:pt x="2621" y="0"/>
                  </a:lnTo>
                  <a:lnTo>
                    <a:pt x="2659" y="0"/>
                  </a:lnTo>
                  <a:lnTo>
                    <a:pt x="2687" y="21"/>
                  </a:lnTo>
                  <a:lnTo>
                    <a:pt x="2725" y="32"/>
                  </a:lnTo>
                  <a:lnTo>
                    <a:pt x="2753" y="42"/>
                  </a:lnTo>
                  <a:lnTo>
                    <a:pt x="2782" y="42"/>
                  </a:lnTo>
                  <a:lnTo>
                    <a:pt x="2820" y="74"/>
                  </a:lnTo>
                  <a:lnTo>
                    <a:pt x="2848" y="84"/>
                  </a:lnTo>
                  <a:lnTo>
                    <a:pt x="2876" y="95"/>
                  </a:lnTo>
                  <a:lnTo>
                    <a:pt x="2905" y="105"/>
                  </a:lnTo>
                  <a:lnTo>
                    <a:pt x="2933" y="126"/>
                  </a:lnTo>
                  <a:lnTo>
                    <a:pt x="2971" y="147"/>
                  </a:lnTo>
                  <a:lnTo>
                    <a:pt x="2999" y="168"/>
                  </a:lnTo>
                  <a:lnTo>
                    <a:pt x="3028" y="189"/>
                  </a:lnTo>
                  <a:lnTo>
                    <a:pt x="3056" y="210"/>
                  </a:lnTo>
                  <a:lnTo>
                    <a:pt x="3084" y="231"/>
                  </a:lnTo>
                  <a:lnTo>
                    <a:pt x="3113" y="252"/>
                  </a:lnTo>
                  <a:lnTo>
                    <a:pt x="3151" y="263"/>
                  </a:lnTo>
                  <a:lnTo>
                    <a:pt x="3179" y="273"/>
                  </a:lnTo>
                  <a:lnTo>
                    <a:pt x="3217" y="273"/>
                  </a:lnTo>
                  <a:lnTo>
                    <a:pt x="3245" y="273"/>
                  </a:lnTo>
                  <a:lnTo>
                    <a:pt x="3274" y="273"/>
                  </a:lnTo>
                  <a:lnTo>
                    <a:pt x="3302" y="273"/>
                  </a:lnTo>
                  <a:lnTo>
                    <a:pt x="3330" y="273"/>
                  </a:lnTo>
                  <a:lnTo>
                    <a:pt x="3368" y="263"/>
                  </a:lnTo>
                  <a:lnTo>
                    <a:pt x="3397" y="252"/>
                  </a:lnTo>
                  <a:lnTo>
                    <a:pt x="3425" y="242"/>
                  </a:lnTo>
                  <a:lnTo>
                    <a:pt x="3463" y="231"/>
                  </a:lnTo>
                  <a:lnTo>
                    <a:pt x="3491" y="221"/>
                  </a:lnTo>
                  <a:lnTo>
                    <a:pt x="3520" y="200"/>
                  </a:lnTo>
                  <a:lnTo>
                    <a:pt x="3558" y="189"/>
                  </a:lnTo>
                  <a:lnTo>
                    <a:pt x="3586" y="189"/>
                  </a:lnTo>
                  <a:lnTo>
                    <a:pt x="3614" y="168"/>
                  </a:lnTo>
                  <a:lnTo>
                    <a:pt x="3652" y="147"/>
                  </a:lnTo>
                  <a:lnTo>
                    <a:pt x="3681" y="137"/>
                  </a:lnTo>
                  <a:lnTo>
                    <a:pt x="3709" y="126"/>
                  </a:lnTo>
                  <a:lnTo>
                    <a:pt x="3737" y="116"/>
                  </a:lnTo>
                  <a:lnTo>
                    <a:pt x="3766" y="105"/>
                  </a:lnTo>
                  <a:lnTo>
                    <a:pt x="3804" y="105"/>
                  </a:lnTo>
                  <a:lnTo>
                    <a:pt x="3832" y="105"/>
                  </a:lnTo>
                  <a:lnTo>
                    <a:pt x="3860" y="84"/>
                  </a:lnTo>
                  <a:lnTo>
                    <a:pt x="3889" y="84"/>
                  </a:lnTo>
                  <a:lnTo>
                    <a:pt x="3917" y="84"/>
                  </a:lnTo>
                  <a:lnTo>
                    <a:pt x="3936" y="105"/>
                  </a:lnTo>
                </a:path>
              </a:pathLst>
            </a:custGeom>
            <a:noFill/>
            <a:ln w="25400" cap="rnd" cmpd="sng">
              <a:solidFill>
                <a:schemeClr val="bg1"/>
              </a:solidFill>
              <a:prstDash val="solid"/>
              <a:round/>
              <a:headEnd type="none" w="med" len="med"/>
              <a:tailEnd type="none" w="med" len="med"/>
            </a:ln>
            <a:effectLst/>
          </p:spPr>
          <p:txBody>
            <a:bodyPr/>
            <a:lstStyle/>
            <a:p>
              <a:endParaRPr lang="en-GB">
                <a:solidFill>
                  <a:schemeClr val="bg1"/>
                </a:solidFill>
              </a:endParaRPr>
            </a:p>
          </p:txBody>
        </p:sp>
        <p:sp>
          <p:nvSpPr>
            <p:cNvPr id="126986" name="Line 10"/>
            <p:cNvSpPr>
              <a:spLocks noChangeShapeType="1"/>
            </p:cNvSpPr>
            <p:nvPr/>
          </p:nvSpPr>
          <p:spPr bwMode="auto">
            <a:xfrm>
              <a:off x="1521" y="1600"/>
              <a:ext cx="0" cy="1921"/>
            </a:xfrm>
            <a:prstGeom prst="line">
              <a:avLst/>
            </a:prstGeom>
            <a:noFill/>
            <a:ln w="25400">
              <a:solidFill>
                <a:schemeClr val="bg1"/>
              </a:solidFill>
              <a:round/>
              <a:headEnd/>
              <a:tailEnd/>
            </a:ln>
            <a:effectLst/>
          </p:spPr>
          <p:txBody>
            <a:bodyPr/>
            <a:lstStyle/>
            <a:p>
              <a:endParaRPr lang="en-GB">
                <a:solidFill>
                  <a:schemeClr val="bg1"/>
                </a:solidFill>
              </a:endParaRPr>
            </a:p>
          </p:txBody>
        </p:sp>
        <p:sp>
          <p:nvSpPr>
            <p:cNvPr id="126987" name="Rectangle 11"/>
            <p:cNvSpPr>
              <a:spLocks noChangeArrowheads="1"/>
            </p:cNvSpPr>
            <p:nvPr/>
          </p:nvSpPr>
          <p:spPr bwMode="auto">
            <a:xfrm>
              <a:off x="1564" y="1642"/>
              <a:ext cx="2053" cy="406"/>
            </a:xfrm>
            <a:prstGeom prst="rect">
              <a:avLst/>
            </a:prstGeom>
            <a:noFill/>
            <a:ln w="25400">
              <a:noFill/>
              <a:miter lim="800000"/>
              <a:headEnd/>
              <a:tailEnd/>
            </a:ln>
            <a:effectLst/>
          </p:spPr>
          <p:txBody>
            <a:bodyPr wrap="none" lIns="90488" tIns="44450" rIns="90488" bIns="44450">
              <a:spAutoFit/>
            </a:bodyPr>
            <a:lstStyle/>
            <a:p>
              <a:pPr algn="ctr" eaLnBrk="0" hangingPunct="0"/>
              <a:r>
                <a:rPr lang="en-GB" dirty="0">
                  <a:solidFill>
                    <a:schemeClr val="bg1"/>
                  </a:solidFill>
                  <a:latin typeface="Book Antiqua" pitchFamily="18" charset="0"/>
                </a:rPr>
                <a:t>is it done in the real situation?</a:t>
              </a:r>
            </a:p>
            <a:p>
              <a:pPr algn="ctr" eaLnBrk="0" hangingPunct="0"/>
              <a:r>
                <a:rPr lang="en-GB" dirty="0">
                  <a:solidFill>
                    <a:schemeClr val="bg1"/>
                  </a:solidFill>
                  <a:latin typeface="Book Antiqua" pitchFamily="18" charset="0"/>
                </a:rPr>
                <a:t>how is it done?</a:t>
              </a:r>
            </a:p>
          </p:txBody>
        </p:sp>
        <p:sp>
          <p:nvSpPr>
            <p:cNvPr id="126988" name="Line 12"/>
            <p:cNvSpPr>
              <a:spLocks noChangeShapeType="1"/>
            </p:cNvSpPr>
            <p:nvPr/>
          </p:nvSpPr>
          <p:spPr bwMode="auto">
            <a:xfrm>
              <a:off x="3539" y="1600"/>
              <a:ext cx="0" cy="1818"/>
            </a:xfrm>
            <a:prstGeom prst="line">
              <a:avLst/>
            </a:prstGeom>
            <a:noFill/>
            <a:ln w="25400">
              <a:solidFill>
                <a:schemeClr val="bg1"/>
              </a:solidFill>
              <a:round/>
              <a:headEnd/>
              <a:tailEnd/>
            </a:ln>
            <a:effectLst/>
          </p:spPr>
          <p:txBody>
            <a:bodyPr/>
            <a:lstStyle/>
            <a:p>
              <a:endParaRPr lang="en-GB">
                <a:solidFill>
                  <a:schemeClr val="bg1"/>
                </a:solidFill>
              </a:endParaRPr>
            </a:p>
          </p:txBody>
        </p:sp>
        <p:sp>
          <p:nvSpPr>
            <p:cNvPr id="126989" name="Rectangle 13"/>
            <p:cNvSpPr>
              <a:spLocks noChangeArrowheads="1"/>
            </p:cNvSpPr>
            <p:nvPr/>
          </p:nvSpPr>
          <p:spPr bwMode="auto">
            <a:xfrm>
              <a:off x="3557" y="1642"/>
              <a:ext cx="1275" cy="406"/>
            </a:xfrm>
            <a:prstGeom prst="rect">
              <a:avLst/>
            </a:prstGeom>
            <a:noFill/>
            <a:ln w="25400">
              <a:noFill/>
              <a:miter lim="800000"/>
              <a:headEnd/>
              <a:tailEnd/>
            </a:ln>
            <a:effectLst/>
          </p:spPr>
          <p:txBody>
            <a:bodyPr wrap="none" lIns="90488" tIns="44450" rIns="90488" bIns="44450">
              <a:spAutoFit/>
            </a:bodyPr>
            <a:lstStyle/>
            <a:p>
              <a:pPr algn="ctr" eaLnBrk="0" hangingPunct="0"/>
              <a:r>
                <a:rPr lang="en-GB">
                  <a:solidFill>
                    <a:schemeClr val="bg1"/>
                  </a:solidFill>
                  <a:latin typeface="Book Antiqua" pitchFamily="18" charset="0"/>
                </a:rPr>
                <a:t>comments,</a:t>
              </a:r>
            </a:p>
            <a:p>
              <a:pPr algn="ctr" eaLnBrk="0" hangingPunct="0"/>
              <a:r>
                <a:rPr lang="en-GB">
                  <a:solidFill>
                    <a:schemeClr val="bg1"/>
                  </a:solidFill>
                  <a:latin typeface="Book Antiqua" pitchFamily="18" charset="0"/>
                </a:rPr>
                <a:t>recommendations</a:t>
              </a:r>
            </a:p>
          </p:txBody>
        </p:sp>
        <p:sp>
          <p:nvSpPr>
            <p:cNvPr id="126990" name="Rectangle 14"/>
            <p:cNvSpPr>
              <a:spLocks noChangeArrowheads="1"/>
            </p:cNvSpPr>
            <p:nvPr/>
          </p:nvSpPr>
          <p:spPr bwMode="auto">
            <a:xfrm>
              <a:off x="880" y="2481"/>
              <a:ext cx="3948" cy="421"/>
            </a:xfrm>
            <a:prstGeom prst="rect">
              <a:avLst/>
            </a:prstGeom>
            <a:noFill/>
            <a:ln w="25400">
              <a:solidFill>
                <a:schemeClr val="bg1"/>
              </a:solidFill>
              <a:miter lim="800000"/>
              <a:headEnd/>
              <a:tailEnd/>
            </a:ln>
            <a:effectLst/>
          </p:spPr>
          <p:txBody>
            <a:bodyPr wrap="none" anchor="ctr"/>
            <a:lstStyle/>
            <a:p>
              <a:endParaRPr lang="en-GB">
                <a:solidFill>
                  <a:schemeClr val="bg1"/>
                </a:solidFill>
              </a:endParaRPr>
            </a:p>
          </p:txBody>
        </p:sp>
        <p:sp>
          <p:nvSpPr>
            <p:cNvPr id="126991" name="Rectangle 15"/>
            <p:cNvSpPr>
              <a:spLocks noChangeArrowheads="1"/>
            </p:cNvSpPr>
            <p:nvPr/>
          </p:nvSpPr>
          <p:spPr bwMode="auto">
            <a:xfrm>
              <a:off x="880" y="2044"/>
              <a:ext cx="3948" cy="421"/>
            </a:xfrm>
            <a:prstGeom prst="rect">
              <a:avLst/>
            </a:prstGeom>
            <a:noFill/>
            <a:ln w="25400">
              <a:solidFill>
                <a:schemeClr val="bg1"/>
              </a:solidFill>
              <a:miter lim="800000"/>
              <a:headEnd/>
              <a:tailEnd/>
            </a:ln>
            <a:effectLst/>
          </p:spPr>
          <p:txBody>
            <a:bodyPr wrap="none" anchor="ctr"/>
            <a:lstStyle/>
            <a:p>
              <a:endParaRPr lang="en-GB">
                <a:solidFill>
                  <a:schemeClr val="bg1"/>
                </a:solidFill>
              </a:endParaRPr>
            </a:p>
          </p:txBody>
        </p:sp>
        <p:sp>
          <p:nvSpPr>
            <p:cNvPr id="126992" name="Rectangle 16"/>
            <p:cNvSpPr>
              <a:spLocks noChangeArrowheads="1"/>
            </p:cNvSpPr>
            <p:nvPr/>
          </p:nvSpPr>
          <p:spPr bwMode="auto">
            <a:xfrm>
              <a:off x="880" y="2918"/>
              <a:ext cx="3948" cy="421"/>
            </a:xfrm>
            <a:prstGeom prst="rect">
              <a:avLst/>
            </a:prstGeom>
            <a:noFill/>
            <a:ln w="25400">
              <a:solidFill>
                <a:schemeClr val="bg1"/>
              </a:solidFill>
              <a:miter lim="800000"/>
              <a:headEnd/>
              <a:tailEnd/>
            </a:ln>
            <a:effectLst/>
          </p:spPr>
          <p:txBody>
            <a:bodyPr wrap="none" anchor="ctr"/>
            <a:lstStyle/>
            <a:p>
              <a:endParaRPr lang="en-GB">
                <a:solidFill>
                  <a:schemeClr val="bg1"/>
                </a:solidFill>
              </a:endParaRPr>
            </a:p>
          </p:txBody>
        </p:sp>
        <p:sp>
          <p:nvSpPr>
            <p:cNvPr id="126993" name="Line 17"/>
            <p:cNvSpPr>
              <a:spLocks noChangeShapeType="1"/>
            </p:cNvSpPr>
            <p:nvPr/>
          </p:nvSpPr>
          <p:spPr bwMode="auto">
            <a:xfrm>
              <a:off x="4827" y="2915"/>
              <a:ext cx="0" cy="612"/>
            </a:xfrm>
            <a:prstGeom prst="line">
              <a:avLst/>
            </a:prstGeom>
            <a:noFill/>
            <a:ln w="25400">
              <a:solidFill>
                <a:schemeClr val="bg1"/>
              </a:solidFill>
              <a:round/>
              <a:headEnd/>
              <a:tailEnd/>
            </a:ln>
            <a:effectLst/>
          </p:spPr>
          <p:txBody>
            <a:bodyPr/>
            <a:lstStyle/>
            <a:p>
              <a:endParaRPr lang="en-GB">
                <a:solidFill>
                  <a:schemeClr val="bg1"/>
                </a:solidFill>
              </a:endParaRPr>
            </a:p>
          </p:txBody>
        </p:sp>
        <p:sp>
          <p:nvSpPr>
            <p:cNvPr id="126994" name="Rectangle 18"/>
            <p:cNvSpPr>
              <a:spLocks noChangeArrowheads="1"/>
            </p:cNvSpPr>
            <p:nvPr/>
          </p:nvSpPr>
          <p:spPr bwMode="auto">
            <a:xfrm>
              <a:off x="1143" y="2103"/>
              <a:ext cx="212" cy="289"/>
            </a:xfrm>
            <a:prstGeom prst="rect">
              <a:avLst/>
            </a:prstGeom>
            <a:noFill/>
            <a:ln w="12700">
              <a:noFill/>
              <a:miter lim="800000"/>
              <a:headEnd/>
              <a:tailEnd/>
            </a:ln>
            <a:effectLst/>
          </p:spPr>
          <p:txBody>
            <a:bodyPr wrap="none" lIns="90488" tIns="44450" rIns="90488" bIns="44450">
              <a:spAutoFit/>
            </a:bodyPr>
            <a:lstStyle/>
            <a:p>
              <a:pPr eaLnBrk="0" hangingPunct="0"/>
              <a:r>
                <a:rPr lang="en-GB" sz="2400">
                  <a:solidFill>
                    <a:schemeClr val="bg1"/>
                  </a:solidFill>
                  <a:latin typeface="Book Antiqua" pitchFamily="18" charset="0"/>
                </a:rPr>
                <a:t>1</a:t>
              </a:r>
            </a:p>
          </p:txBody>
        </p:sp>
        <p:sp>
          <p:nvSpPr>
            <p:cNvPr id="126995" name="Rectangle 19"/>
            <p:cNvSpPr>
              <a:spLocks noChangeArrowheads="1"/>
            </p:cNvSpPr>
            <p:nvPr/>
          </p:nvSpPr>
          <p:spPr bwMode="auto">
            <a:xfrm>
              <a:off x="1143" y="2583"/>
              <a:ext cx="212" cy="289"/>
            </a:xfrm>
            <a:prstGeom prst="rect">
              <a:avLst/>
            </a:prstGeom>
            <a:noFill/>
            <a:ln w="12700">
              <a:noFill/>
              <a:miter lim="800000"/>
              <a:headEnd/>
              <a:tailEnd/>
            </a:ln>
            <a:effectLst/>
          </p:spPr>
          <p:txBody>
            <a:bodyPr wrap="none" lIns="90488" tIns="44450" rIns="90488" bIns="44450">
              <a:spAutoFit/>
            </a:bodyPr>
            <a:lstStyle/>
            <a:p>
              <a:pPr eaLnBrk="0" hangingPunct="0"/>
              <a:r>
                <a:rPr lang="en-GB" sz="2400">
                  <a:solidFill>
                    <a:schemeClr val="bg1"/>
                  </a:solidFill>
                  <a:latin typeface="Book Antiqua" pitchFamily="18" charset="0"/>
                </a:rPr>
                <a:t>2</a:t>
              </a:r>
            </a:p>
          </p:txBody>
        </p:sp>
        <p:sp>
          <p:nvSpPr>
            <p:cNvPr id="126996" name="Rectangle 20"/>
            <p:cNvSpPr>
              <a:spLocks noChangeArrowheads="1"/>
            </p:cNvSpPr>
            <p:nvPr/>
          </p:nvSpPr>
          <p:spPr bwMode="auto">
            <a:xfrm>
              <a:off x="1143" y="3015"/>
              <a:ext cx="212" cy="289"/>
            </a:xfrm>
            <a:prstGeom prst="rect">
              <a:avLst/>
            </a:prstGeom>
            <a:noFill/>
            <a:ln w="12700">
              <a:noFill/>
              <a:miter lim="800000"/>
              <a:headEnd/>
              <a:tailEnd/>
            </a:ln>
            <a:effectLst/>
          </p:spPr>
          <p:txBody>
            <a:bodyPr wrap="none" lIns="90488" tIns="44450" rIns="90488" bIns="44450">
              <a:spAutoFit/>
            </a:bodyPr>
            <a:lstStyle/>
            <a:p>
              <a:pPr eaLnBrk="0" hangingPunct="0"/>
              <a:r>
                <a:rPr lang="en-GB" sz="2400">
                  <a:solidFill>
                    <a:schemeClr val="bg1"/>
                  </a:solidFill>
                  <a:latin typeface="Book Antiqua" pitchFamily="18" charset="0"/>
                </a:rPr>
                <a:t>3</a:t>
              </a:r>
            </a:p>
          </p:txBody>
        </p:sp>
      </p:gr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4"/>
          <p:cNvSpPr>
            <a:spLocks noGrp="1" noChangeArrowheads="1"/>
          </p:cNvSpPr>
          <p:nvPr>
            <p:ph type="title"/>
          </p:nvPr>
        </p:nvSpPr>
        <p:spPr/>
        <p:txBody>
          <a:bodyPr/>
          <a:lstStyle/>
          <a:p>
            <a:r>
              <a:rPr lang="en-US"/>
              <a:t>Rules for SSM</a:t>
            </a:r>
          </a:p>
        </p:txBody>
      </p:sp>
      <p:sp>
        <p:nvSpPr>
          <p:cNvPr id="128005" name="Rectangle 5"/>
          <p:cNvSpPr>
            <a:spLocks noGrp="1" noChangeArrowheads="1"/>
          </p:cNvSpPr>
          <p:nvPr>
            <p:ph type="body" idx="1"/>
          </p:nvPr>
        </p:nvSpPr>
        <p:spPr/>
        <p:txBody>
          <a:bodyPr/>
          <a:lstStyle/>
          <a:p>
            <a:pPr>
              <a:lnSpc>
                <a:spcPct val="80000"/>
              </a:lnSpc>
            </a:pPr>
            <a:r>
              <a:rPr lang="en-US" sz="2000"/>
              <a:t>Each stage , 2 - 6, has a defined output.  </a:t>
            </a:r>
          </a:p>
          <a:p>
            <a:pPr lvl="1">
              <a:lnSpc>
                <a:spcPct val="80000"/>
              </a:lnSpc>
            </a:pPr>
            <a:r>
              <a:rPr lang="en-US" sz="1800"/>
              <a:t>Stage 2  -  Rich pictures, Relevant Systems</a:t>
            </a:r>
          </a:p>
          <a:p>
            <a:pPr lvl="1">
              <a:lnSpc>
                <a:spcPct val="80000"/>
              </a:lnSpc>
            </a:pPr>
            <a:r>
              <a:rPr lang="en-US" sz="1800"/>
              <a:t>Stage 3  -  Root Definitions (CATWOE)</a:t>
            </a:r>
          </a:p>
          <a:p>
            <a:pPr lvl="1">
              <a:lnSpc>
                <a:spcPct val="80000"/>
              </a:lnSpc>
            </a:pPr>
            <a:r>
              <a:rPr lang="en-US" sz="1800"/>
              <a:t>Stage 4  -  Conceptual Models built from Root  Definitions</a:t>
            </a:r>
          </a:p>
          <a:p>
            <a:pPr lvl="1">
              <a:lnSpc>
                <a:spcPct val="80000"/>
              </a:lnSpc>
            </a:pPr>
            <a:r>
              <a:rPr lang="en-US" sz="1800"/>
              <a:t>Stage 5  -  Agenda for possible changes derived from comparisons</a:t>
            </a:r>
          </a:p>
          <a:p>
            <a:pPr lvl="1">
              <a:lnSpc>
                <a:spcPct val="80000"/>
              </a:lnSpc>
            </a:pPr>
            <a:r>
              <a:rPr lang="en-US" sz="1800"/>
              <a:t>Stage 6  -  Agreement on desirable and feasible change</a:t>
            </a:r>
          </a:p>
          <a:p>
            <a:pPr>
              <a:lnSpc>
                <a:spcPct val="80000"/>
              </a:lnSpc>
            </a:pPr>
            <a:r>
              <a:rPr lang="en-US" sz="2000"/>
              <a:t>Conceptual Models should be derived from Root Definitions and from </a:t>
            </a:r>
            <a:r>
              <a:rPr lang="en-US" sz="2000" u="sng"/>
              <a:t>nothing else</a:t>
            </a:r>
          </a:p>
          <a:p>
            <a:pPr>
              <a:lnSpc>
                <a:spcPct val="80000"/>
              </a:lnSpc>
            </a:pPr>
            <a:r>
              <a:rPr lang="en-US" sz="2000"/>
              <a:t>Conceptual Models should be checked against Root Definitions</a:t>
            </a:r>
          </a:p>
          <a:p>
            <a:pPr>
              <a:lnSpc>
                <a:spcPct val="80000"/>
              </a:lnSpc>
            </a:pPr>
            <a:r>
              <a:rPr lang="en-US" sz="2000"/>
              <a:t>Conceptual Models are </a:t>
            </a:r>
            <a:r>
              <a:rPr lang="en-US" sz="2000" u="sng"/>
              <a:t>not</a:t>
            </a:r>
            <a:r>
              <a:rPr lang="en-US" sz="2000"/>
              <a:t> descriptions of systems to be engineered</a:t>
            </a:r>
          </a:p>
          <a:p>
            <a:pPr>
              <a:lnSpc>
                <a:spcPct val="80000"/>
              </a:lnSpc>
            </a:pPr>
            <a:r>
              <a:rPr lang="en-US" sz="2000"/>
              <a:t>Don't </a:t>
            </a:r>
            <a:r>
              <a:rPr lang="en-US" sz="2000" u="sng"/>
              <a:t>look for</a:t>
            </a:r>
            <a:r>
              <a:rPr lang="en-US" sz="2000"/>
              <a:t> systems in the problem situation - the systems are created as (conceptual) tools for learning</a:t>
            </a:r>
          </a:p>
          <a:p>
            <a:pPr>
              <a:lnSpc>
                <a:spcPct val="80000"/>
              </a:lnSpc>
            </a:pPr>
            <a:endParaRPr lang="en-US" sz="200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ctrTitle"/>
          </p:nvPr>
        </p:nvSpPr>
        <p:spPr/>
        <p:txBody>
          <a:bodyPr>
            <a:normAutofit/>
          </a:bodyPr>
          <a:lstStyle/>
          <a:p>
            <a:pPr algn="ctr"/>
            <a:r>
              <a:rPr lang="en-US" sz="9600" dirty="0"/>
              <a:t>Q</a:t>
            </a:r>
            <a:r>
              <a:rPr lang="en-US" sz="8000" dirty="0"/>
              <a:t>&amp;</a:t>
            </a:r>
            <a:r>
              <a:rPr lang="en-US" sz="9600" dirty="0"/>
              <a:t>A</a:t>
            </a:r>
          </a:p>
        </p:txBody>
      </p:sp>
      <p:sp>
        <p:nvSpPr>
          <p:cNvPr id="553987" name="Rectangle 3"/>
          <p:cNvSpPr>
            <a:spLocks noGrp="1" noChangeArrowheads="1"/>
          </p:cNvSpPr>
          <p:nvPr>
            <p:ph type="subTitle" idx="1"/>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4546" y="1400705"/>
            <a:ext cx="6674908" cy="4525962"/>
          </a:xfrm>
        </p:spPr>
      </p:pic>
      <p:sp>
        <p:nvSpPr>
          <p:cNvPr id="3" name="Title 2"/>
          <p:cNvSpPr>
            <a:spLocks noGrp="1"/>
          </p:cNvSpPr>
          <p:nvPr>
            <p:ph type="title"/>
          </p:nvPr>
        </p:nvSpPr>
        <p:spPr/>
        <p:txBody>
          <a:bodyPr/>
          <a:lstStyle/>
          <a:p>
            <a:r>
              <a:rPr lang="en-US" dirty="0" smtClean="0"/>
              <a:t>Net example</a:t>
            </a:r>
            <a:endParaRPr lang="en-US" dirty="0"/>
          </a:p>
        </p:txBody>
      </p:sp>
    </p:spTree>
    <p:extLst>
      <p:ext uri="{BB962C8B-B14F-4D97-AF65-F5344CB8AC3E}">
        <p14:creationId xmlns:p14="http://schemas.microsoft.com/office/powerpoint/2010/main" val="1938676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noFill/>
          <a:ln/>
        </p:spPr>
        <p:txBody>
          <a:bodyPr lIns="90841" tIns="44623" rIns="90841" bIns="44623" anchor="b"/>
          <a:lstStyle/>
          <a:p>
            <a:r>
              <a:rPr lang="en-US" sz="3200"/>
              <a:t>Requirements analysis and negotiation</a:t>
            </a:r>
          </a:p>
        </p:txBody>
      </p:sp>
      <p:graphicFrame>
        <p:nvGraphicFramePr>
          <p:cNvPr id="106499" name="Object 3"/>
          <p:cNvGraphicFramePr>
            <a:graphicFrameLocks/>
          </p:cNvGraphicFramePr>
          <p:nvPr/>
        </p:nvGraphicFramePr>
        <p:xfrm>
          <a:off x="1676400" y="1295400"/>
          <a:ext cx="5891213" cy="4760913"/>
        </p:xfrm>
        <a:graphic>
          <a:graphicData uri="http://schemas.openxmlformats.org/presentationml/2006/ole">
            <mc:AlternateContent xmlns:mc="http://schemas.openxmlformats.org/markup-compatibility/2006">
              <mc:Choice xmlns:v="urn:schemas-microsoft-com:vml" Requires="v">
                <p:oleObj spid="_x0000_s2052" name="Document" r:id="rId3" imgW="0" imgH="0" progId="Word.Document.8">
                  <p:embed/>
                </p:oleObj>
              </mc:Choice>
              <mc:Fallback>
                <p:oleObj name="Document" r:id="rId3" imgW="0" imgH="0" progId="Word.Document.8">
                  <p:embed/>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295400"/>
                        <a:ext cx="5891213"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481329"/>
            <a:ext cx="8229600" cy="1795272"/>
          </a:xfrm>
        </p:spPr>
        <p:txBody>
          <a:bodyPr>
            <a:normAutofit fontScale="77500" lnSpcReduction="20000"/>
          </a:bodyPr>
          <a:lstStyle/>
          <a:p>
            <a:r>
              <a:rPr lang="en-GB" b="1" dirty="0" smtClean="0"/>
              <a:t>A model is more than just a description</a:t>
            </a:r>
          </a:p>
          <a:p>
            <a:pPr lvl="1"/>
            <a:r>
              <a:rPr lang="en-GB" b="1" dirty="0" smtClean="0"/>
              <a:t>it has its own phenomena, and its own relationships among those phenomena.</a:t>
            </a:r>
          </a:p>
          <a:p>
            <a:r>
              <a:rPr lang="en-GB" b="1" dirty="0" smtClean="0"/>
              <a:t>The model is only useful if the model’s phenomena correspond in a systematic way to the phenomena of the domain being modelled.</a:t>
            </a:r>
            <a:endParaRPr lang="en-GB" dirty="0"/>
          </a:p>
        </p:txBody>
      </p:sp>
      <p:pic>
        <p:nvPicPr>
          <p:cNvPr id="22530" name="Picture 2"/>
          <p:cNvPicPr>
            <a:picLocks noChangeAspect="1" noChangeArrowheads="1"/>
          </p:cNvPicPr>
          <p:nvPr/>
        </p:nvPicPr>
        <p:blipFill>
          <a:blip r:embed="rId2"/>
          <a:srcRect/>
          <a:stretch>
            <a:fillRect/>
          </a:stretch>
        </p:blipFill>
        <p:spPr bwMode="auto">
          <a:xfrm>
            <a:off x="1360714" y="3115491"/>
            <a:ext cx="7086600" cy="2994617"/>
          </a:xfrm>
          <a:prstGeom prst="rect">
            <a:avLst/>
          </a:prstGeom>
          <a:noFill/>
          <a:ln w="9525">
            <a:noFill/>
            <a:miter lim="800000"/>
            <a:headEnd/>
            <a:tailEnd/>
          </a:ln>
          <a:effectLst/>
        </p:spPr>
      </p:pic>
      <p:sp>
        <p:nvSpPr>
          <p:cNvPr id="4" name="Title 3"/>
          <p:cNvSpPr>
            <a:spLocks noGrp="1"/>
          </p:cNvSpPr>
          <p:nvPr>
            <p:ph type="title"/>
          </p:nvPr>
        </p:nvSpPr>
        <p:spPr/>
        <p:txBody>
          <a:bodyPr/>
          <a:lstStyle/>
          <a:p>
            <a:r>
              <a:rPr lang="en-GB" dirty="0" smtClean="0"/>
              <a:t>What is a Model</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85000" lnSpcReduction="20000"/>
          </a:bodyPr>
          <a:lstStyle/>
          <a:p>
            <a:r>
              <a:rPr lang="en-GB" dirty="0" smtClean="0"/>
              <a:t>Modelling can guide elicitation:</a:t>
            </a:r>
          </a:p>
          <a:p>
            <a:pPr lvl="1"/>
            <a:r>
              <a:rPr lang="en-GB" dirty="0" smtClean="0"/>
              <a:t>It can help you figure out what questions to ask</a:t>
            </a:r>
          </a:p>
          <a:p>
            <a:pPr lvl="1"/>
            <a:r>
              <a:rPr lang="en-GB" dirty="0" smtClean="0"/>
              <a:t>It can help to surface hidden requirements</a:t>
            </a:r>
          </a:p>
          <a:p>
            <a:r>
              <a:rPr lang="en-GB" dirty="0" smtClean="0"/>
              <a:t>Modelling can provide a measure of progress:</a:t>
            </a:r>
          </a:p>
          <a:p>
            <a:pPr lvl="1"/>
            <a:r>
              <a:rPr lang="en-GB" dirty="0" smtClean="0"/>
              <a:t>Completeness of the models -&gt; completeness of the elicitation (?)</a:t>
            </a:r>
          </a:p>
          <a:p>
            <a:r>
              <a:rPr lang="en-GB" dirty="0" smtClean="0"/>
              <a:t>Modelling can help to uncover problems</a:t>
            </a:r>
          </a:p>
          <a:p>
            <a:pPr lvl="1"/>
            <a:r>
              <a:rPr lang="en-GB" dirty="0" smtClean="0"/>
              <a:t>Inconsistency in the models can reveal interesting things…</a:t>
            </a:r>
          </a:p>
          <a:p>
            <a:pPr lvl="2"/>
            <a:r>
              <a:rPr lang="en-GB" dirty="0" smtClean="0"/>
              <a:t>e.g. conflicting or infeasible requirements, confusion over terminology, scope, disagreements between stakeholders</a:t>
            </a:r>
          </a:p>
          <a:p>
            <a:r>
              <a:rPr lang="en-GB" dirty="0" smtClean="0"/>
              <a:t>Modelling can help us check our understanding</a:t>
            </a:r>
          </a:p>
          <a:p>
            <a:pPr lvl="1"/>
            <a:r>
              <a:rPr lang="en-GB" dirty="0" smtClean="0"/>
              <a:t>Reason over the model to understand its consequences</a:t>
            </a:r>
          </a:p>
          <a:p>
            <a:pPr lvl="1"/>
            <a:r>
              <a:rPr lang="en-GB" dirty="0" smtClean="0"/>
              <a:t>Does it have the properties we expect?</a:t>
            </a:r>
          </a:p>
          <a:p>
            <a:pPr lvl="1"/>
            <a:r>
              <a:rPr lang="en-GB" dirty="0" smtClean="0"/>
              <a:t>Animate the model to help us visualize/validate the requirements</a:t>
            </a:r>
            <a:endParaRPr lang="en-GB" dirty="0"/>
          </a:p>
        </p:txBody>
      </p:sp>
      <p:sp>
        <p:nvSpPr>
          <p:cNvPr id="6" name="Title 5"/>
          <p:cNvSpPr>
            <a:spLocks noGrp="1"/>
          </p:cNvSpPr>
          <p:nvPr>
            <p:ph type="title"/>
          </p:nvPr>
        </p:nvSpPr>
        <p:spPr/>
        <p:txBody>
          <a:bodyPr/>
          <a:lstStyle/>
          <a:p>
            <a:r>
              <a:rPr lang="en-US" dirty="0" smtClean="0"/>
              <a:t>Why do we model?</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5" name="Rectangle 3"/>
          <p:cNvSpPr>
            <a:spLocks noGrp="1" noChangeArrowheads="1"/>
          </p:cNvSpPr>
          <p:nvPr>
            <p:ph type="body" idx="1"/>
          </p:nvPr>
        </p:nvSpPr>
        <p:spPr/>
        <p:txBody>
          <a:bodyPr>
            <a:normAutofit fontScale="85000" lnSpcReduction="20000"/>
          </a:bodyPr>
          <a:lstStyle/>
          <a:p>
            <a:r>
              <a:rPr lang="en-US" dirty="0" smtClean="0"/>
              <a:t>Natural language</a:t>
            </a:r>
          </a:p>
          <a:p>
            <a:pPr lvl="1"/>
            <a:r>
              <a:rPr lang="en-US" dirty="0" smtClean="0"/>
              <a:t>extremely expressive and flexible</a:t>
            </a:r>
          </a:p>
          <a:p>
            <a:pPr lvl="1"/>
            <a:r>
              <a:rPr lang="en-US" dirty="0" smtClean="0"/>
              <a:t>very poor at capturing the semantics of the model</a:t>
            </a:r>
          </a:p>
          <a:p>
            <a:pPr lvl="1"/>
            <a:r>
              <a:rPr lang="en-US" dirty="0" smtClean="0"/>
              <a:t>better used for elicitation, and to annotate models for communication</a:t>
            </a:r>
          </a:p>
          <a:p>
            <a:r>
              <a:rPr lang="en-US" dirty="0" smtClean="0"/>
              <a:t>Semi-formal notation</a:t>
            </a:r>
          </a:p>
          <a:p>
            <a:pPr lvl="1"/>
            <a:r>
              <a:rPr lang="en-US" dirty="0" smtClean="0"/>
              <a:t>captures structure and some semantics</a:t>
            </a:r>
          </a:p>
          <a:p>
            <a:pPr lvl="1"/>
            <a:r>
              <a:rPr lang="en-US" dirty="0" smtClean="0"/>
              <a:t>can perform (some) reasoning, consistency checking, animation, etc.</a:t>
            </a:r>
          </a:p>
          <a:p>
            <a:pPr lvl="2"/>
            <a:r>
              <a:rPr lang="en-US" dirty="0" smtClean="0"/>
              <a:t>e.g.; diagrams, tables, structured English</a:t>
            </a:r>
          </a:p>
          <a:p>
            <a:pPr lvl="1"/>
            <a:r>
              <a:rPr lang="en-GB" dirty="0" smtClean="0"/>
              <a:t>mostly visual - for rapid communication with a variety of stakeholders</a:t>
            </a:r>
            <a:endParaRPr lang="en-US" dirty="0" smtClean="0"/>
          </a:p>
          <a:p>
            <a:r>
              <a:rPr lang="en-US" dirty="0" smtClean="0"/>
              <a:t>Formal notation</a:t>
            </a:r>
          </a:p>
          <a:p>
            <a:pPr lvl="1"/>
            <a:r>
              <a:rPr lang="en-US" dirty="0" smtClean="0"/>
              <a:t>very precise semantics, extensive reasoning possible</a:t>
            </a:r>
          </a:p>
          <a:p>
            <a:pPr lvl="1"/>
            <a:r>
              <a:rPr lang="en-US" dirty="0" smtClean="0"/>
              <a:t>long way removed from the application domain</a:t>
            </a:r>
            <a:endParaRPr lang="en-US" dirty="0"/>
          </a:p>
        </p:txBody>
      </p:sp>
      <p:sp>
        <p:nvSpPr>
          <p:cNvPr id="90114" name="Rectangle 2"/>
          <p:cNvSpPr>
            <a:spLocks noGrp="1" noChangeArrowheads="1"/>
          </p:cNvSpPr>
          <p:nvPr>
            <p:ph type="title"/>
          </p:nvPr>
        </p:nvSpPr>
        <p:spPr/>
        <p:txBody>
          <a:bodyPr/>
          <a:lstStyle/>
          <a:p>
            <a:r>
              <a:rPr lang="en-US" smtClean="0"/>
              <a:t>The ways to model</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 calcmode="lin" valueType="num">
                                      <p:cBhvr additive="base">
                                        <p:cTn id="7" dur="500" fill="hold"/>
                                        <p:tgtEl>
                                          <p:spTgt spid="901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011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par>
                                <p:cTn id="9" presetID="2" presetClass="entr" presetSubtype="2" fill="hold" grpId="0" nodeType="withEffect">
                                  <p:stCondLst>
                                    <p:cond delay="0"/>
                                  </p:stCondLst>
                                  <p:childTnLst>
                                    <p:set>
                                      <p:cBhvr>
                                        <p:cTn id="10" dur="1" fill="hold">
                                          <p:stCondLst>
                                            <p:cond delay="0"/>
                                          </p:stCondLst>
                                        </p:cTn>
                                        <p:tgtEl>
                                          <p:spTgt spid="90115">
                                            <p:txEl>
                                              <p:pRg st="1" end="1"/>
                                            </p:txEl>
                                          </p:spTgt>
                                        </p:tgtEl>
                                        <p:attrNameLst>
                                          <p:attrName>style.visibility</p:attrName>
                                        </p:attrNameLst>
                                      </p:cBhvr>
                                      <p:to>
                                        <p:strVal val="visible"/>
                                      </p:to>
                                    </p:set>
                                    <p:anim calcmode="lin" valueType="num">
                                      <p:cBhvr additive="base">
                                        <p:cTn id="11" dur="500" fill="hold"/>
                                        <p:tgtEl>
                                          <p:spTgt spid="9011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9011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carbrake.wav"/>
                                        </p:tgtEl>
                                      </p:cMediaNode>
                                    </p:audio>
                                  </p:subTnLst>
                                </p:cTn>
                              </p:par>
                              <p:par>
                                <p:cTn id="13" presetID="2" presetClass="entr" presetSubtype="2" fill="hold" grpId="0" nodeType="withEffect">
                                  <p:stCondLst>
                                    <p:cond delay="0"/>
                                  </p:stCondLst>
                                  <p:childTnLst>
                                    <p:set>
                                      <p:cBhvr>
                                        <p:cTn id="14" dur="1" fill="hold">
                                          <p:stCondLst>
                                            <p:cond delay="0"/>
                                          </p:stCondLst>
                                        </p:cTn>
                                        <p:tgtEl>
                                          <p:spTgt spid="90115">
                                            <p:txEl>
                                              <p:pRg st="2" end="2"/>
                                            </p:txEl>
                                          </p:spTgt>
                                        </p:tgtEl>
                                        <p:attrNameLst>
                                          <p:attrName>style.visibility</p:attrName>
                                        </p:attrNameLst>
                                      </p:cBhvr>
                                      <p:to>
                                        <p:strVal val="visible"/>
                                      </p:to>
                                    </p:set>
                                    <p:anim calcmode="lin" valueType="num">
                                      <p:cBhvr additive="base">
                                        <p:cTn id="15" dur="500" fill="hold"/>
                                        <p:tgtEl>
                                          <p:spTgt spid="90115">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9011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carbrake.wav"/>
                                        </p:tgtEl>
                                      </p:cMediaNode>
                                    </p:audio>
                                  </p:subTnLst>
                                </p:cTn>
                              </p:par>
                              <p:par>
                                <p:cTn id="17" presetID="2" presetClass="entr" presetSubtype="2" fill="hold" grpId="0" nodeType="withEffect">
                                  <p:stCondLst>
                                    <p:cond delay="0"/>
                                  </p:stCondLst>
                                  <p:childTnLst>
                                    <p:set>
                                      <p:cBhvr>
                                        <p:cTn id="18" dur="1" fill="hold">
                                          <p:stCondLst>
                                            <p:cond delay="0"/>
                                          </p:stCondLst>
                                        </p:cTn>
                                        <p:tgtEl>
                                          <p:spTgt spid="90115">
                                            <p:txEl>
                                              <p:pRg st="3" end="3"/>
                                            </p:txEl>
                                          </p:spTgt>
                                        </p:tgtEl>
                                        <p:attrNameLst>
                                          <p:attrName>style.visibility</p:attrName>
                                        </p:attrNameLst>
                                      </p:cBhvr>
                                      <p:to>
                                        <p:strVal val="visible"/>
                                      </p:to>
                                    </p:set>
                                    <p:anim calcmode="lin" valueType="num">
                                      <p:cBhvr additive="base">
                                        <p:cTn id="19" dur="500" fill="hold"/>
                                        <p:tgtEl>
                                          <p:spTgt spid="90115">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011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arbrake.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0115">
                                            <p:txEl>
                                              <p:pRg st="4" end="4"/>
                                            </p:txEl>
                                          </p:spTgt>
                                        </p:tgtEl>
                                        <p:attrNameLst>
                                          <p:attrName>style.visibility</p:attrName>
                                        </p:attrNameLst>
                                      </p:cBhvr>
                                      <p:to>
                                        <p:strVal val="visible"/>
                                      </p:to>
                                    </p:set>
                                    <p:anim calcmode="lin" valueType="num">
                                      <p:cBhvr additive="base">
                                        <p:cTn id="25" dur="500" fill="hold"/>
                                        <p:tgtEl>
                                          <p:spTgt spid="90115">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011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carbrake.wav"/>
                                        </p:tgtEl>
                                      </p:cMediaNode>
                                    </p:audio>
                                  </p:subTnLst>
                                </p:cTn>
                              </p:par>
                              <p:par>
                                <p:cTn id="27" presetID="2" presetClass="entr" presetSubtype="2" fill="hold" grpId="0" nodeType="withEffect">
                                  <p:stCondLst>
                                    <p:cond delay="0"/>
                                  </p:stCondLst>
                                  <p:childTnLst>
                                    <p:set>
                                      <p:cBhvr>
                                        <p:cTn id="28" dur="1" fill="hold">
                                          <p:stCondLst>
                                            <p:cond delay="0"/>
                                          </p:stCondLst>
                                        </p:cTn>
                                        <p:tgtEl>
                                          <p:spTgt spid="90115">
                                            <p:txEl>
                                              <p:pRg st="5" end="5"/>
                                            </p:txEl>
                                          </p:spTgt>
                                        </p:tgtEl>
                                        <p:attrNameLst>
                                          <p:attrName>style.visibility</p:attrName>
                                        </p:attrNameLst>
                                      </p:cBhvr>
                                      <p:to>
                                        <p:strVal val="visible"/>
                                      </p:to>
                                    </p:set>
                                    <p:anim calcmode="lin" valueType="num">
                                      <p:cBhvr additive="base">
                                        <p:cTn id="29" dur="500" fill="hold"/>
                                        <p:tgtEl>
                                          <p:spTgt spid="90115">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9011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2" name="carbrake.wav"/>
                                        </p:tgtEl>
                                      </p:cMediaNode>
                                    </p:audio>
                                  </p:subTnLst>
                                </p:cTn>
                              </p:par>
                              <p:par>
                                <p:cTn id="31" presetID="2" presetClass="entr" presetSubtype="2" fill="hold" grpId="0" nodeType="withEffect">
                                  <p:stCondLst>
                                    <p:cond delay="0"/>
                                  </p:stCondLst>
                                  <p:childTnLst>
                                    <p:set>
                                      <p:cBhvr>
                                        <p:cTn id="32" dur="1" fill="hold">
                                          <p:stCondLst>
                                            <p:cond delay="0"/>
                                          </p:stCondLst>
                                        </p:cTn>
                                        <p:tgtEl>
                                          <p:spTgt spid="90115">
                                            <p:txEl>
                                              <p:pRg st="6" end="6"/>
                                            </p:txEl>
                                          </p:spTgt>
                                        </p:tgtEl>
                                        <p:attrNameLst>
                                          <p:attrName>style.visibility</p:attrName>
                                        </p:attrNameLst>
                                      </p:cBhvr>
                                      <p:to>
                                        <p:strVal val="visible"/>
                                      </p:to>
                                    </p:set>
                                    <p:anim calcmode="lin" valueType="num">
                                      <p:cBhvr additive="base">
                                        <p:cTn id="33" dur="500" fill="hold"/>
                                        <p:tgtEl>
                                          <p:spTgt spid="90115">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90115">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2" name="carbrake.wav"/>
                                        </p:tgtEl>
                                      </p:cMediaNode>
                                    </p:audio>
                                  </p:subTnLst>
                                </p:cTn>
                              </p:par>
                              <p:par>
                                <p:cTn id="35" presetID="2" presetClass="entr" presetSubtype="2" fill="hold" grpId="0" nodeType="withEffect">
                                  <p:stCondLst>
                                    <p:cond delay="0"/>
                                  </p:stCondLst>
                                  <p:childTnLst>
                                    <p:set>
                                      <p:cBhvr>
                                        <p:cTn id="36" dur="1" fill="hold">
                                          <p:stCondLst>
                                            <p:cond delay="0"/>
                                          </p:stCondLst>
                                        </p:cTn>
                                        <p:tgtEl>
                                          <p:spTgt spid="90115">
                                            <p:txEl>
                                              <p:pRg st="7" end="7"/>
                                            </p:txEl>
                                          </p:spTgt>
                                        </p:tgtEl>
                                        <p:attrNameLst>
                                          <p:attrName>style.visibility</p:attrName>
                                        </p:attrNameLst>
                                      </p:cBhvr>
                                      <p:to>
                                        <p:strVal val="visible"/>
                                      </p:to>
                                    </p:set>
                                    <p:anim calcmode="lin" valueType="num">
                                      <p:cBhvr additive="base">
                                        <p:cTn id="37" dur="500" fill="hold"/>
                                        <p:tgtEl>
                                          <p:spTgt spid="90115">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0115">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carbrake.wav"/>
                                        </p:tgtEl>
                                      </p:cMediaNode>
                                    </p:audio>
                                  </p:subTnLst>
                                </p:cTn>
                              </p:par>
                              <p:par>
                                <p:cTn id="39" presetID="2" presetClass="entr" presetSubtype="2" fill="hold" grpId="0" nodeType="withEffect">
                                  <p:stCondLst>
                                    <p:cond delay="0"/>
                                  </p:stCondLst>
                                  <p:childTnLst>
                                    <p:set>
                                      <p:cBhvr>
                                        <p:cTn id="40" dur="1" fill="hold">
                                          <p:stCondLst>
                                            <p:cond delay="0"/>
                                          </p:stCondLst>
                                        </p:cTn>
                                        <p:tgtEl>
                                          <p:spTgt spid="90115">
                                            <p:txEl>
                                              <p:pRg st="8" end="8"/>
                                            </p:txEl>
                                          </p:spTgt>
                                        </p:tgtEl>
                                        <p:attrNameLst>
                                          <p:attrName>style.visibility</p:attrName>
                                        </p:attrNameLst>
                                      </p:cBhvr>
                                      <p:to>
                                        <p:strVal val="visible"/>
                                      </p:to>
                                    </p:set>
                                    <p:anim calcmode="lin" valueType="num">
                                      <p:cBhvr additive="base">
                                        <p:cTn id="41" dur="500" fill="hold"/>
                                        <p:tgtEl>
                                          <p:spTgt spid="90115">
                                            <p:txEl>
                                              <p:pRg st="8" end="8"/>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90115">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2" name="carbrake.wav"/>
                                        </p:tgtEl>
                                      </p:cMediaNode>
                                    </p:audio>
                                  </p:sub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90115">
                                            <p:txEl>
                                              <p:pRg st="9" end="9"/>
                                            </p:txEl>
                                          </p:spTgt>
                                        </p:tgtEl>
                                        <p:attrNameLst>
                                          <p:attrName>style.visibility</p:attrName>
                                        </p:attrNameLst>
                                      </p:cBhvr>
                                      <p:to>
                                        <p:strVal val="visible"/>
                                      </p:to>
                                    </p:set>
                                    <p:anim calcmode="lin" valueType="num">
                                      <p:cBhvr additive="base">
                                        <p:cTn id="47" dur="500" fill="hold"/>
                                        <p:tgtEl>
                                          <p:spTgt spid="90115">
                                            <p:txEl>
                                              <p:pRg st="9" end="9"/>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90115">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2" name="carbrake.wav"/>
                                        </p:tgtEl>
                                      </p:cMediaNode>
                                    </p:audio>
                                  </p:subTnLst>
                                </p:cTn>
                              </p:par>
                              <p:par>
                                <p:cTn id="49" presetID="2" presetClass="entr" presetSubtype="2" fill="hold" grpId="0" nodeType="withEffect">
                                  <p:stCondLst>
                                    <p:cond delay="0"/>
                                  </p:stCondLst>
                                  <p:childTnLst>
                                    <p:set>
                                      <p:cBhvr>
                                        <p:cTn id="50" dur="1" fill="hold">
                                          <p:stCondLst>
                                            <p:cond delay="0"/>
                                          </p:stCondLst>
                                        </p:cTn>
                                        <p:tgtEl>
                                          <p:spTgt spid="90115">
                                            <p:txEl>
                                              <p:pRg st="10" end="10"/>
                                            </p:txEl>
                                          </p:spTgt>
                                        </p:tgtEl>
                                        <p:attrNameLst>
                                          <p:attrName>style.visibility</p:attrName>
                                        </p:attrNameLst>
                                      </p:cBhvr>
                                      <p:to>
                                        <p:strVal val="visible"/>
                                      </p:to>
                                    </p:set>
                                    <p:anim calcmode="lin" valueType="num">
                                      <p:cBhvr additive="base">
                                        <p:cTn id="51" dur="500" fill="hold"/>
                                        <p:tgtEl>
                                          <p:spTgt spid="90115">
                                            <p:txEl>
                                              <p:pRg st="10" end="10"/>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90115">
                                            <p:txEl>
                                              <p:pRg st="10" end="1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9"/>
                                            </p:cond>
                                          </p:stCondLst>
                                          <p:endCondLst>
                                            <p:cond evt="onStopAudio" delay="0">
                                              <p:tgtEl>
                                                <p:sldTgt/>
                                              </p:tgtEl>
                                            </p:cond>
                                          </p:endCondLst>
                                        </p:cTn>
                                        <p:tgtEl>
                                          <p:sndTgt r:embed="rId2" name="carbrake.wav"/>
                                        </p:tgtEl>
                                      </p:cMediaNode>
                                    </p:audio>
                                  </p:subTnLst>
                                </p:cTn>
                              </p:par>
                              <p:par>
                                <p:cTn id="53" presetID="2" presetClass="entr" presetSubtype="2" fill="hold" grpId="0" nodeType="withEffect">
                                  <p:stCondLst>
                                    <p:cond delay="0"/>
                                  </p:stCondLst>
                                  <p:childTnLst>
                                    <p:set>
                                      <p:cBhvr>
                                        <p:cTn id="54" dur="1" fill="hold">
                                          <p:stCondLst>
                                            <p:cond delay="0"/>
                                          </p:stCondLst>
                                        </p:cTn>
                                        <p:tgtEl>
                                          <p:spTgt spid="90115">
                                            <p:txEl>
                                              <p:pRg st="11" end="11"/>
                                            </p:txEl>
                                          </p:spTgt>
                                        </p:tgtEl>
                                        <p:attrNameLst>
                                          <p:attrName>style.visibility</p:attrName>
                                        </p:attrNameLst>
                                      </p:cBhvr>
                                      <p:to>
                                        <p:strVal val="visible"/>
                                      </p:to>
                                    </p:set>
                                    <p:anim calcmode="lin" valueType="num">
                                      <p:cBhvr additive="base">
                                        <p:cTn id="55" dur="500" fill="hold"/>
                                        <p:tgtEl>
                                          <p:spTgt spid="90115">
                                            <p:txEl>
                                              <p:pRg st="11" end="11"/>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90115">
                                            <p:txEl>
                                              <p:pRg st="11" end="1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7" name="Rectangle 3"/>
          <p:cNvSpPr>
            <a:spLocks noGrp="1" noChangeArrowheads="1"/>
          </p:cNvSpPr>
          <p:nvPr>
            <p:ph sz="half" idx="1"/>
          </p:nvPr>
        </p:nvSpPr>
        <p:spPr>
          <a:xfrm>
            <a:off x="457200" y="1219200"/>
            <a:ext cx="4038600" cy="5257800"/>
          </a:xfrm>
        </p:spPr>
        <p:txBody>
          <a:bodyPr>
            <a:normAutofit fontScale="70000" lnSpcReduction="20000"/>
          </a:bodyPr>
          <a:lstStyle/>
          <a:p>
            <a:r>
              <a:rPr lang="en-US" b="1" dirty="0" smtClean="0"/>
              <a:t>Modeling Enterprises</a:t>
            </a:r>
          </a:p>
          <a:p>
            <a:pPr lvl="1"/>
            <a:r>
              <a:rPr lang="en-US" dirty="0" smtClean="0"/>
              <a:t>Goals &amp; objectives</a:t>
            </a:r>
          </a:p>
          <a:p>
            <a:pPr lvl="1"/>
            <a:r>
              <a:rPr lang="en-US" dirty="0" smtClean="0"/>
              <a:t>Organizational structure</a:t>
            </a:r>
          </a:p>
          <a:p>
            <a:pPr lvl="1"/>
            <a:r>
              <a:rPr lang="en-US" dirty="0" smtClean="0"/>
              <a:t>Activities, processes, and products</a:t>
            </a:r>
          </a:p>
          <a:p>
            <a:pPr lvl="1"/>
            <a:r>
              <a:rPr lang="en-US" dirty="0" smtClean="0"/>
              <a:t>Agents and work roles</a:t>
            </a:r>
          </a:p>
          <a:p>
            <a:r>
              <a:rPr lang="en-US" b="1" dirty="0" smtClean="0">
                <a:solidFill>
                  <a:srgbClr val="008000"/>
                </a:solidFill>
              </a:rPr>
              <a:t>Modeling Functional Requirements</a:t>
            </a:r>
          </a:p>
          <a:p>
            <a:pPr lvl="1"/>
            <a:r>
              <a:rPr lang="en-US" dirty="0" smtClean="0">
                <a:solidFill>
                  <a:srgbClr val="008000"/>
                </a:solidFill>
              </a:rPr>
              <a:t>Information Structure</a:t>
            </a:r>
          </a:p>
          <a:p>
            <a:pPr lvl="1"/>
            <a:r>
              <a:rPr lang="en-US" dirty="0" smtClean="0">
                <a:solidFill>
                  <a:srgbClr val="008000"/>
                </a:solidFill>
              </a:rPr>
              <a:t>Behavioral views</a:t>
            </a:r>
          </a:p>
          <a:p>
            <a:pPr lvl="1"/>
            <a:r>
              <a:rPr lang="en-US" dirty="0" smtClean="0">
                <a:solidFill>
                  <a:srgbClr val="008000"/>
                </a:solidFill>
              </a:rPr>
              <a:t>Timing/Sequencing requirements</a:t>
            </a:r>
          </a:p>
          <a:p>
            <a:endParaRPr lang="en-US" b="1" dirty="0" smtClean="0"/>
          </a:p>
          <a:p>
            <a:endParaRPr lang="en-US" b="1" dirty="0" smtClean="0"/>
          </a:p>
          <a:p>
            <a:r>
              <a:rPr lang="en-US" b="1" dirty="0" smtClean="0">
                <a:solidFill>
                  <a:srgbClr val="C00000"/>
                </a:solidFill>
              </a:rPr>
              <a:t>Modeling Non-functional Requirements</a:t>
            </a:r>
          </a:p>
          <a:p>
            <a:pPr lvl="1"/>
            <a:r>
              <a:rPr lang="en-US" dirty="0" smtClean="0">
                <a:solidFill>
                  <a:srgbClr val="C00000"/>
                </a:solidFill>
              </a:rPr>
              <a:t>Product requirements</a:t>
            </a:r>
          </a:p>
          <a:p>
            <a:pPr lvl="1"/>
            <a:r>
              <a:rPr lang="en-US" dirty="0" smtClean="0">
                <a:solidFill>
                  <a:srgbClr val="C00000"/>
                </a:solidFill>
              </a:rPr>
              <a:t>Process requirements</a:t>
            </a:r>
          </a:p>
          <a:p>
            <a:pPr lvl="1"/>
            <a:r>
              <a:rPr lang="en-US" dirty="0" smtClean="0">
                <a:solidFill>
                  <a:srgbClr val="C00000"/>
                </a:solidFill>
              </a:rPr>
              <a:t>External requirements</a:t>
            </a:r>
            <a:endParaRPr lang="en-US" dirty="0">
              <a:solidFill>
                <a:srgbClr val="C00000"/>
              </a:solidFill>
            </a:endParaRPr>
          </a:p>
        </p:txBody>
      </p:sp>
      <p:sp>
        <p:nvSpPr>
          <p:cNvPr id="4" name="Content Placeholder 3"/>
          <p:cNvSpPr>
            <a:spLocks noGrp="1"/>
          </p:cNvSpPr>
          <p:nvPr>
            <p:ph sz="half" idx="2"/>
          </p:nvPr>
        </p:nvSpPr>
        <p:spPr>
          <a:xfrm>
            <a:off x="4648200" y="990600"/>
            <a:ext cx="4038600" cy="5486400"/>
          </a:xfrm>
        </p:spPr>
        <p:txBody>
          <a:bodyPr>
            <a:normAutofit fontScale="70000" lnSpcReduction="20000"/>
          </a:bodyPr>
          <a:lstStyle/>
          <a:p>
            <a:endParaRPr lang="en-GB" b="1" dirty="0" smtClean="0"/>
          </a:p>
          <a:p>
            <a:pPr lvl="1"/>
            <a:r>
              <a:rPr lang="en-GB" b="1" dirty="0" smtClean="0"/>
              <a:t>Goal modelling:</a:t>
            </a:r>
          </a:p>
          <a:p>
            <a:pPr lvl="2"/>
            <a:r>
              <a:rPr lang="en-GB" dirty="0" smtClean="0"/>
              <a:t>KAOS, CREWS</a:t>
            </a:r>
          </a:p>
          <a:p>
            <a:pPr lvl="1"/>
            <a:endParaRPr lang="en-GB" dirty="0" smtClean="0"/>
          </a:p>
          <a:p>
            <a:pPr lvl="1"/>
            <a:endParaRPr lang="en-GB" dirty="0" smtClean="0"/>
          </a:p>
          <a:p>
            <a:pPr lvl="1"/>
            <a:r>
              <a:rPr lang="en-GB" b="1" dirty="0" smtClean="0">
                <a:solidFill>
                  <a:srgbClr val="008000"/>
                </a:solidFill>
              </a:rPr>
              <a:t>Information modelling:</a:t>
            </a:r>
          </a:p>
          <a:p>
            <a:pPr lvl="2"/>
            <a:r>
              <a:rPr lang="en-GB" dirty="0" smtClean="0">
                <a:solidFill>
                  <a:srgbClr val="008000"/>
                </a:solidFill>
              </a:rPr>
              <a:t>E-R, Class Diagrams</a:t>
            </a:r>
          </a:p>
          <a:p>
            <a:pPr lvl="1"/>
            <a:r>
              <a:rPr lang="en-GB" b="1" dirty="0" smtClean="0">
                <a:solidFill>
                  <a:srgbClr val="008000"/>
                </a:solidFill>
              </a:rPr>
              <a:t>Object Oriented Analysis:</a:t>
            </a:r>
          </a:p>
          <a:p>
            <a:pPr lvl="2"/>
            <a:r>
              <a:rPr lang="en-GB" dirty="0" smtClean="0">
                <a:solidFill>
                  <a:srgbClr val="008000"/>
                </a:solidFill>
              </a:rPr>
              <a:t>UML</a:t>
            </a:r>
          </a:p>
          <a:p>
            <a:pPr lvl="1"/>
            <a:r>
              <a:rPr lang="en-GB" b="1" dirty="0" smtClean="0">
                <a:solidFill>
                  <a:srgbClr val="008000"/>
                </a:solidFill>
              </a:rPr>
              <a:t>Formal Methods:</a:t>
            </a:r>
          </a:p>
          <a:p>
            <a:pPr lvl="2"/>
            <a:r>
              <a:rPr lang="en-GB" dirty="0" smtClean="0">
                <a:solidFill>
                  <a:srgbClr val="008000"/>
                </a:solidFill>
              </a:rPr>
              <a:t>RSML, Z, Larch, VDM</a:t>
            </a:r>
          </a:p>
          <a:p>
            <a:pPr lvl="2"/>
            <a:endParaRPr lang="en-GB" dirty="0" smtClean="0"/>
          </a:p>
          <a:p>
            <a:pPr lvl="1"/>
            <a:r>
              <a:rPr lang="en-GB" b="1" dirty="0" smtClean="0">
                <a:solidFill>
                  <a:srgbClr val="C00000"/>
                </a:solidFill>
              </a:rPr>
              <a:t>Quality tradeoffs:</a:t>
            </a:r>
          </a:p>
          <a:p>
            <a:pPr lvl="2"/>
            <a:r>
              <a:rPr lang="en-GB" dirty="0" smtClean="0">
                <a:solidFill>
                  <a:srgbClr val="C00000"/>
                </a:solidFill>
              </a:rPr>
              <a:t>QFD, win-win, </a:t>
            </a:r>
          </a:p>
        </p:txBody>
      </p:sp>
      <p:sp>
        <p:nvSpPr>
          <p:cNvPr id="103426" name="Rectangle 2"/>
          <p:cNvSpPr>
            <a:spLocks noGrp="1" noChangeArrowheads="1"/>
          </p:cNvSpPr>
          <p:nvPr>
            <p:ph type="title"/>
          </p:nvPr>
        </p:nvSpPr>
        <p:spPr/>
        <p:txBody>
          <a:bodyPr/>
          <a:lstStyle/>
          <a:p>
            <a:r>
              <a:rPr lang="en-US" dirty="0" smtClean="0"/>
              <a:t>Survey of Modeling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fade">
                                      <p:cBhvr>
                                        <p:cTn id="7" dur="1000"/>
                                        <p:tgtEl>
                                          <p:spTgt spid="103427">
                                            <p:txEl>
                                              <p:pRg st="0" end="0"/>
                                            </p:txEl>
                                          </p:spTgt>
                                        </p:tgtEl>
                                      </p:cBhvr>
                                    </p:animEffect>
                                    <p:anim calcmode="lin" valueType="num">
                                      <p:cBhvr>
                                        <p:cTn id="8" dur="1000" fill="hold"/>
                                        <p:tgtEl>
                                          <p:spTgt spid="10342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342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3427">
                                            <p:txEl>
                                              <p:pRg st="1" end="1"/>
                                            </p:txEl>
                                          </p:spTgt>
                                        </p:tgtEl>
                                        <p:attrNameLst>
                                          <p:attrName>style.visibility</p:attrName>
                                        </p:attrNameLst>
                                      </p:cBhvr>
                                      <p:to>
                                        <p:strVal val="visible"/>
                                      </p:to>
                                    </p:set>
                                    <p:animEffect transition="in" filter="fade">
                                      <p:cBhvr>
                                        <p:cTn id="12" dur="1000"/>
                                        <p:tgtEl>
                                          <p:spTgt spid="103427">
                                            <p:txEl>
                                              <p:pRg st="1" end="1"/>
                                            </p:txEl>
                                          </p:spTgt>
                                        </p:tgtEl>
                                      </p:cBhvr>
                                    </p:animEffect>
                                    <p:anim calcmode="lin" valueType="num">
                                      <p:cBhvr>
                                        <p:cTn id="13" dur="1000" fill="hold"/>
                                        <p:tgtEl>
                                          <p:spTgt spid="10342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0342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3427">
                                            <p:txEl>
                                              <p:pRg st="2" end="2"/>
                                            </p:txEl>
                                          </p:spTgt>
                                        </p:tgtEl>
                                        <p:attrNameLst>
                                          <p:attrName>style.visibility</p:attrName>
                                        </p:attrNameLst>
                                      </p:cBhvr>
                                      <p:to>
                                        <p:strVal val="visible"/>
                                      </p:to>
                                    </p:set>
                                    <p:animEffect transition="in" filter="fade">
                                      <p:cBhvr>
                                        <p:cTn id="17" dur="1000"/>
                                        <p:tgtEl>
                                          <p:spTgt spid="103427">
                                            <p:txEl>
                                              <p:pRg st="2" end="2"/>
                                            </p:txEl>
                                          </p:spTgt>
                                        </p:tgtEl>
                                      </p:cBhvr>
                                    </p:animEffect>
                                    <p:anim calcmode="lin" valueType="num">
                                      <p:cBhvr>
                                        <p:cTn id="18" dur="1000" fill="hold"/>
                                        <p:tgtEl>
                                          <p:spTgt spid="10342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03427">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03427">
                                            <p:txEl>
                                              <p:pRg st="3" end="3"/>
                                            </p:txEl>
                                          </p:spTgt>
                                        </p:tgtEl>
                                        <p:attrNameLst>
                                          <p:attrName>style.visibility</p:attrName>
                                        </p:attrNameLst>
                                      </p:cBhvr>
                                      <p:to>
                                        <p:strVal val="visible"/>
                                      </p:to>
                                    </p:set>
                                    <p:animEffect transition="in" filter="fade">
                                      <p:cBhvr>
                                        <p:cTn id="22" dur="1000"/>
                                        <p:tgtEl>
                                          <p:spTgt spid="103427">
                                            <p:txEl>
                                              <p:pRg st="3" end="3"/>
                                            </p:txEl>
                                          </p:spTgt>
                                        </p:tgtEl>
                                      </p:cBhvr>
                                    </p:animEffect>
                                    <p:anim calcmode="lin" valueType="num">
                                      <p:cBhvr>
                                        <p:cTn id="23" dur="1000" fill="hold"/>
                                        <p:tgtEl>
                                          <p:spTgt spid="103427">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03427">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03427">
                                            <p:txEl>
                                              <p:pRg st="4" end="4"/>
                                            </p:txEl>
                                          </p:spTgt>
                                        </p:tgtEl>
                                        <p:attrNameLst>
                                          <p:attrName>style.visibility</p:attrName>
                                        </p:attrNameLst>
                                      </p:cBhvr>
                                      <p:to>
                                        <p:strVal val="visible"/>
                                      </p:to>
                                    </p:set>
                                    <p:animEffect transition="in" filter="fade">
                                      <p:cBhvr>
                                        <p:cTn id="27" dur="1000"/>
                                        <p:tgtEl>
                                          <p:spTgt spid="103427">
                                            <p:txEl>
                                              <p:pRg st="4" end="4"/>
                                            </p:txEl>
                                          </p:spTgt>
                                        </p:tgtEl>
                                      </p:cBhvr>
                                    </p:animEffect>
                                    <p:anim calcmode="lin" valueType="num">
                                      <p:cBhvr>
                                        <p:cTn id="28" dur="1000" fill="hold"/>
                                        <p:tgtEl>
                                          <p:spTgt spid="103427">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0342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03427">
                                            <p:txEl>
                                              <p:pRg st="5" end="5"/>
                                            </p:txEl>
                                          </p:spTgt>
                                        </p:tgtEl>
                                        <p:attrNameLst>
                                          <p:attrName>style.visibility</p:attrName>
                                        </p:attrNameLst>
                                      </p:cBhvr>
                                      <p:to>
                                        <p:strVal val="visible"/>
                                      </p:to>
                                    </p:set>
                                    <p:animEffect transition="in" filter="fade">
                                      <p:cBhvr>
                                        <p:cTn id="34" dur="1000"/>
                                        <p:tgtEl>
                                          <p:spTgt spid="103427">
                                            <p:txEl>
                                              <p:pRg st="5" end="5"/>
                                            </p:txEl>
                                          </p:spTgt>
                                        </p:tgtEl>
                                      </p:cBhvr>
                                    </p:animEffect>
                                    <p:anim calcmode="lin" valueType="num">
                                      <p:cBhvr>
                                        <p:cTn id="35" dur="1000" fill="hold"/>
                                        <p:tgtEl>
                                          <p:spTgt spid="103427">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103427">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03427">
                                            <p:txEl>
                                              <p:pRg st="6" end="6"/>
                                            </p:txEl>
                                          </p:spTgt>
                                        </p:tgtEl>
                                        <p:attrNameLst>
                                          <p:attrName>style.visibility</p:attrName>
                                        </p:attrNameLst>
                                      </p:cBhvr>
                                      <p:to>
                                        <p:strVal val="visible"/>
                                      </p:to>
                                    </p:set>
                                    <p:animEffect transition="in" filter="fade">
                                      <p:cBhvr>
                                        <p:cTn id="39" dur="1000"/>
                                        <p:tgtEl>
                                          <p:spTgt spid="103427">
                                            <p:txEl>
                                              <p:pRg st="6" end="6"/>
                                            </p:txEl>
                                          </p:spTgt>
                                        </p:tgtEl>
                                      </p:cBhvr>
                                    </p:animEffect>
                                    <p:anim calcmode="lin" valueType="num">
                                      <p:cBhvr>
                                        <p:cTn id="40" dur="1000" fill="hold"/>
                                        <p:tgtEl>
                                          <p:spTgt spid="103427">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103427">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03427">
                                            <p:txEl>
                                              <p:pRg st="7" end="7"/>
                                            </p:txEl>
                                          </p:spTgt>
                                        </p:tgtEl>
                                        <p:attrNameLst>
                                          <p:attrName>style.visibility</p:attrName>
                                        </p:attrNameLst>
                                      </p:cBhvr>
                                      <p:to>
                                        <p:strVal val="visible"/>
                                      </p:to>
                                    </p:set>
                                    <p:animEffect transition="in" filter="fade">
                                      <p:cBhvr>
                                        <p:cTn id="44" dur="1000"/>
                                        <p:tgtEl>
                                          <p:spTgt spid="103427">
                                            <p:txEl>
                                              <p:pRg st="7" end="7"/>
                                            </p:txEl>
                                          </p:spTgt>
                                        </p:tgtEl>
                                      </p:cBhvr>
                                    </p:animEffect>
                                    <p:anim calcmode="lin" valueType="num">
                                      <p:cBhvr>
                                        <p:cTn id="45" dur="1000" fill="hold"/>
                                        <p:tgtEl>
                                          <p:spTgt spid="103427">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103427">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103427">
                                            <p:txEl>
                                              <p:pRg st="8" end="8"/>
                                            </p:txEl>
                                          </p:spTgt>
                                        </p:tgtEl>
                                        <p:attrNameLst>
                                          <p:attrName>style.visibility</p:attrName>
                                        </p:attrNameLst>
                                      </p:cBhvr>
                                      <p:to>
                                        <p:strVal val="visible"/>
                                      </p:to>
                                    </p:set>
                                    <p:animEffect transition="in" filter="fade">
                                      <p:cBhvr>
                                        <p:cTn id="49" dur="1000"/>
                                        <p:tgtEl>
                                          <p:spTgt spid="103427">
                                            <p:txEl>
                                              <p:pRg st="8" end="8"/>
                                            </p:txEl>
                                          </p:spTgt>
                                        </p:tgtEl>
                                      </p:cBhvr>
                                    </p:animEffect>
                                    <p:anim calcmode="lin" valueType="num">
                                      <p:cBhvr>
                                        <p:cTn id="50" dur="1000" fill="hold"/>
                                        <p:tgtEl>
                                          <p:spTgt spid="103427">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10342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03427">
                                            <p:txEl>
                                              <p:pRg st="11" end="11"/>
                                            </p:txEl>
                                          </p:spTgt>
                                        </p:tgtEl>
                                        <p:attrNameLst>
                                          <p:attrName>style.visibility</p:attrName>
                                        </p:attrNameLst>
                                      </p:cBhvr>
                                      <p:to>
                                        <p:strVal val="visible"/>
                                      </p:to>
                                    </p:set>
                                    <p:animEffect transition="in" filter="fade">
                                      <p:cBhvr>
                                        <p:cTn id="56" dur="1000"/>
                                        <p:tgtEl>
                                          <p:spTgt spid="103427">
                                            <p:txEl>
                                              <p:pRg st="11" end="11"/>
                                            </p:txEl>
                                          </p:spTgt>
                                        </p:tgtEl>
                                      </p:cBhvr>
                                    </p:animEffect>
                                    <p:anim calcmode="lin" valueType="num">
                                      <p:cBhvr>
                                        <p:cTn id="57" dur="1000" fill="hold"/>
                                        <p:tgtEl>
                                          <p:spTgt spid="103427">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103427">
                                            <p:txEl>
                                              <p:pRg st="11" end="11"/>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103427">
                                            <p:txEl>
                                              <p:pRg st="12" end="12"/>
                                            </p:txEl>
                                          </p:spTgt>
                                        </p:tgtEl>
                                        <p:attrNameLst>
                                          <p:attrName>style.visibility</p:attrName>
                                        </p:attrNameLst>
                                      </p:cBhvr>
                                      <p:to>
                                        <p:strVal val="visible"/>
                                      </p:to>
                                    </p:set>
                                    <p:animEffect transition="in" filter="fade">
                                      <p:cBhvr>
                                        <p:cTn id="61" dur="1000"/>
                                        <p:tgtEl>
                                          <p:spTgt spid="103427">
                                            <p:txEl>
                                              <p:pRg st="12" end="12"/>
                                            </p:txEl>
                                          </p:spTgt>
                                        </p:tgtEl>
                                      </p:cBhvr>
                                    </p:animEffect>
                                    <p:anim calcmode="lin" valueType="num">
                                      <p:cBhvr>
                                        <p:cTn id="62" dur="1000" fill="hold"/>
                                        <p:tgtEl>
                                          <p:spTgt spid="103427">
                                            <p:txEl>
                                              <p:pRg st="12" end="12"/>
                                            </p:txEl>
                                          </p:spTgt>
                                        </p:tgtEl>
                                        <p:attrNameLst>
                                          <p:attrName>ppt_x</p:attrName>
                                        </p:attrNameLst>
                                      </p:cBhvr>
                                      <p:tavLst>
                                        <p:tav tm="0">
                                          <p:val>
                                            <p:strVal val="#ppt_x"/>
                                          </p:val>
                                        </p:tav>
                                        <p:tav tm="100000">
                                          <p:val>
                                            <p:strVal val="#ppt_x"/>
                                          </p:val>
                                        </p:tav>
                                      </p:tavLst>
                                    </p:anim>
                                    <p:anim calcmode="lin" valueType="num">
                                      <p:cBhvr>
                                        <p:cTn id="63" dur="1000" fill="hold"/>
                                        <p:tgtEl>
                                          <p:spTgt spid="103427">
                                            <p:txEl>
                                              <p:pRg st="12" end="12"/>
                                            </p:txEl>
                                          </p:spTgt>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103427">
                                            <p:txEl>
                                              <p:pRg st="13" end="13"/>
                                            </p:txEl>
                                          </p:spTgt>
                                        </p:tgtEl>
                                        <p:attrNameLst>
                                          <p:attrName>style.visibility</p:attrName>
                                        </p:attrNameLst>
                                      </p:cBhvr>
                                      <p:to>
                                        <p:strVal val="visible"/>
                                      </p:to>
                                    </p:set>
                                    <p:animEffect transition="in" filter="fade">
                                      <p:cBhvr>
                                        <p:cTn id="66" dur="1000"/>
                                        <p:tgtEl>
                                          <p:spTgt spid="103427">
                                            <p:txEl>
                                              <p:pRg st="13" end="13"/>
                                            </p:txEl>
                                          </p:spTgt>
                                        </p:tgtEl>
                                      </p:cBhvr>
                                    </p:animEffect>
                                    <p:anim calcmode="lin" valueType="num">
                                      <p:cBhvr>
                                        <p:cTn id="67" dur="1000" fill="hold"/>
                                        <p:tgtEl>
                                          <p:spTgt spid="103427">
                                            <p:txEl>
                                              <p:pRg st="13" end="13"/>
                                            </p:txEl>
                                          </p:spTgt>
                                        </p:tgtEl>
                                        <p:attrNameLst>
                                          <p:attrName>ppt_x</p:attrName>
                                        </p:attrNameLst>
                                      </p:cBhvr>
                                      <p:tavLst>
                                        <p:tav tm="0">
                                          <p:val>
                                            <p:strVal val="#ppt_x"/>
                                          </p:val>
                                        </p:tav>
                                        <p:tav tm="100000">
                                          <p:val>
                                            <p:strVal val="#ppt_x"/>
                                          </p:val>
                                        </p:tav>
                                      </p:tavLst>
                                    </p:anim>
                                    <p:anim calcmode="lin" valueType="num">
                                      <p:cBhvr>
                                        <p:cTn id="68" dur="1000" fill="hold"/>
                                        <p:tgtEl>
                                          <p:spTgt spid="103427">
                                            <p:txEl>
                                              <p:pRg st="13" end="13"/>
                                            </p:txEl>
                                          </p:spTgt>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03427">
                                            <p:txEl>
                                              <p:pRg st="14" end="14"/>
                                            </p:txEl>
                                          </p:spTgt>
                                        </p:tgtEl>
                                        <p:attrNameLst>
                                          <p:attrName>style.visibility</p:attrName>
                                        </p:attrNameLst>
                                      </p:cBhvr>
                                      <p:to>
                                        <p:strVal val="visible"/>
                                      </p:to>
                                    </p:set>
                                    <p:animEffect transition="in" filter="fade">
                                      <p:cBhvr>
                                        <p:cTn id="71" dur="1000"/>
                                        <p:tgtEl>
                                          <p:spTgt spid="103427">
                                            <p:txEl>
                                              <p:pRg st="14" end="14"/>
                                            </p:txEl>
                                          </p:spTgt>
                                        </p:tgtEl>
                                      </p:cBhvr>
                                    </p:animEffect>
                                    <p:anim calcmode="lin" valueType="num">
                                      <p:cBhvr>
                                        <p:cTn id="72" dur="1000" fill="hold"/>
                                        <p:tgtEl>
                                          <p:spTgt spid="103427">
                                            <p:txEl>
                                              <p:pRg st="14" end="14"/>
                                            </p:txEl>
                                          </p:spTgt>
                                        </p:tgtEl>
                                        <p:attrNameLst>
                                          <p:attrName>ppt_x</p:attrName>
                                        </p:attrNameLst>
                                      </p:cBhvr>
                                      <p:tavLst>
                                        <p:tav tm="0">
                                          <p:val>
                                            <p:strVal val="#ppt_x"/>
                                          </p:val>
                                        </p:tav>
                                        <p:tav tm="100000">
                                          <p:val>
                                            <p:strVal val="#ppt_x"/>
                                          </p:val>
                                        </p:tav>
                                      </p:tavLst>
                                    </p:anim>
                                    <p:anim calcmode="lin" valueType="num">
                                      <p:cBhvr>
                                        <p:cTn id="73" dur="1000" fill="hold"/>
                                        <p:tgtEl>
                                          <p:spTgt spid="103427">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2297</TotalTime>
  <Words>1821</Words>
  <Application>Microsoft Office PowerPoint</Application>
  <PresentationFormat>On-screen Show (4:3)</PresentationFormat>
  <Paragraphs>325</Paragraphs>
  <Slides>39</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9" baseType="lpstr">
      <vt:lpstr>Arial</vt:lpstr>
      <vt:lpstr>Arial Narrow</vt:lpstr>
      <vt:lpstr>Book Antiqua</vt:lpstr>
      <vt:lpstr>Lucida Sans Unicode</vt:lpstr>
      <vt:lpstr>Times New Roman</vt:lpstr>
      <vt:lpstr>Verdana</vt:lpstr>
      <vt:lpstr>Wingdings 2</vt:lpstr>
      <vt:lpstr>Wingdings 3</vt:lpstr>
      <vt:lpstr>Concourse</vt:lpstr>
      <vt:lpstr>Document</vt:lpstr>
      <vt:lpstr>Requirements Engineering</vt:lpstr>
      <vt:lpstr>Requirement Modeling &amp; Analysis</vt:lpstr>
      <vt:lpstr>Requirement Analysis</vt:lpstr>
      <vt:lpstr>Net example</vt:lpstr>
      <vt:lpstr>Requirements analysis and negotiation</vt:lpstr>
      <vt:lpstr>What is a Model</vt:lpstr>
      <vt:lpstr>Why do we model?</vt:lpstr>
      <vt:lpstr>The ways to model</vt:lpstr>
      <vt:lpstr>Survey of Modeling</vt:lpstr>
      <vt:lpstr>Business Modelling using UML</vt:lpstr>
      <vt:lpstr>Business Modelling using UML</vt:lpstr>
      <vt:lpstr>Business Object Model</vt:lpstr>
      <vt:lpstr>Business Object Model</vt:lpstr>
      <vt:lpstr>PowerPoint Presentation</vt:lpstr>
      <vt:lpstr>PowerPoint Presentation</vt:lpstr>
      <vt:lpstr>Goal Analysis</vt:lpstr>
      <vt:lpstr>Organizational Model An organizational model, also called an organizational structure, defines an organization through its framework, including lines of authority, communications, duties and resource allocations</vt:lpstr>
      <vt:lpstr>Goal Modeling A goal model is an element of requirements engineering that may also be used more widely in business analysis</vt:lpstr>
      <vt:lpstr>Soft goal model</vt:lpstr>
      <vt:lpstr>Hard goal model</vt:lpstr>
      <vt:lpstr>SSM – overview (seven stage model)</vt:lpstr>
      <vt:lpstr>soft problems</vt:lpstr>
      <vt:lpstr>rich picture - example</vt:lpstr>
      <vt:lpstr>deriving relevant systems</vt:lpstr>
      <vt:lpstr>root definitions</vt:lpstr>
      <vt:lpstr>root definition examples</vt:lpstr>
      <vt:lpstr>CATWOE analysis</vt:lpstr>
      <vt:lpstr>example CATWOE</vt:lpstr>
      <vt:lpstr>activity (conceptual) models</vt:lpstr>
      <vt:lpstr>activity models - symbols</vt:lpstr>
      <vt:lpstr>activity model - example</vt:lpstr>
      <vt:lpstr>measures of performance</vt:lpstr>
      <vt:lpstr>measures of performance - example</vt:lpstr>
      <vt:lpstr>the complete conceptual model</vt:lpstr>
      <vt:lpstr>the complete model - example</vt:lpstr>
      <vt:lpstr>levels of resolution</vt:lpstr>
      <vt:lpstr>comparison with the real world</vt:lpstr>
      <vt:lpstr>Rules for SSM</vt:lpstr>
      <vt:lpstr>Q&amp;A</vt:lpstr>
    </vt:vector>
  </TitlesOfParts>
  <Company>Private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Ammad</dc:creator>
  <cp:lastModifiedBy>Madnia Ashraf</cp:lastModifiedBy>
  <cp:revision>328</cp:revision>
  <dcterms:created xsi:type="dcterms:W3CDTF">2001-01-05T12:38:16Z</dcterms:created>
  <dcterms:modified xsi:type="dcterms:W3CDTF">2016-11-06T16:23:50Z</dcterms:modified>
</cp:coreProperties>
</file>