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1" r:id="rId13"/>
    <p:sldId id="270" r:id="rId14"/>
    <p:sldId id="265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22DC6-2641-4F04-98DF-8A5BC6F38A59}" v="228" dt="2020-06-14T16:40:4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121E-3A37-4E90-95D2-BC219DF0BCD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3F1-49AB-43D2-9EF1-2716AEFD4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3" y="889454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OPTIC NEURITIS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558" y="2743200"/>
            <a:ext cx="8327570" cy="30915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By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Dr. Suhail Mushtaq </a:t>
            </a:r>
            <a:r>
              <a:rPr lang="en-US" dirty="0" err="1">
                <a:solidFill>
                  <a:srgbClr val="FFC000"/>
                </a:solidFill>
                <a:cs typeface="Calibri"/>
              </a:rPr>
              <a:t>Boobak</a:t>
            </a:r>
            <a:endParaRPr lang="en-US">
              <a:solidFill>
                <a:srgbClr val="FFC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MBBS, DOMS, MCPS, ICO (UK), FCPS, FRCS (UK)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Associate Professor Ophthalmology</a:t>
            </a:r>
          </a:p>
          <a:p>
            <a:r>
              <a:rPr lang="en-US" dirty="0">
                <a:cs typeface="Calibri"/>
              </a:rPr>
              <a:t>Sargodha Medical College, University of Sargodha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6482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Investigations</a:t>
            </a:r>
          </a:p>
          <a:p>
            <a:pPr>
              <a:buNone/>
            </a:pPr>
            <a:r>
              <a:rPr lang="en-US" dirty="0"/>
              <a:t>  a- </a:t>
            </a:r>
            <a:r>
              <a:rPr lang="en-US" sz="3600" b="1" dirty="0"/>
              <a:t>Lumber puncture</a:t>
            </a:r>
            <a:r>
              <a:rPr lang="en-US" dirty="0"/>
              <a:t>– </a:t>
            </a:r>
            <a:r>
              <a:rPr lang="en-US" sz="3600" dirty="0" err="1"/>
              <a:t>Leucocytosis</a:t>
            </a:r>
            <a:r>
              <a:rPr lang="en-US" sz="3600" dirty="0"/>
              <a:t>, </a:t>
            </a:r>
            <a:r>
              <a:rPr lang="en-US" sz="3600" dirty="0" err="1"/>
              <a:t>IgG</a:t>
            </a:r>
            <a:r>
              <a:rPr lang="en-US" sz="3600" dirty="0"/>
              <a:t>  	level &gt;15% of total protein</a:t>
            </a:r>
          </a:p>
          <a:p>
            <a:pPr>
              <a:buNone/>
            </a:pPr>
            <a:r>
              <a:rPr lang="en-US" sz="3600" dirty="0"/>
              <a:t>  b- </a:t>
            </a:r>
            <a:r>
              <a:rPr lang="en-US" sz="3600" b="1" dirty="0"/>
              <a:t>MR- </a:t>
            </a:r>
            <a:r>
              <a:rPr lang="en-US" sz="3600" dirty="0" err="1"/>
              <a:t>Demylination</a:t>
            </a:r>
            <a:r>
              <a:rPr lang="en-US" sz="3600" dirty="0"/>
              <a:t> plaques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Prognosis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sz="3600" dirty="0"/>
              <a:t>75% of patients recover VA to 6/9 or better</a:t>
            </a:r>
          </a:p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Treatment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3600" dirty="0"/>
              <a:t>a- Intravenous </a:t>
            </a:r>
            <a:r>
              <a:rPr lang="en-US" sz="3600" dirty="0" err="1"/>
              <a:t>methylprednisolone</a:t>
            </a:r>
            <a:r>
              <a:rPr lang="en-US" sz="3600" dirty="0"/>
              <a:t> sodium </a:t>
            </a:r>
            <a:r>
              <a:rPr lang="en-US" sz="3600" dirty="0" err="1"/>
              <a:t>succinate</a:t>
            </a:r>
            <a:r>
              <a:rPr lang="en-US" sz="3600" dirty="0"/>
              <a:t>- 1 G daily for 3 days followed by oral </a:t>
            </a:r>
            <a:r>
              <a:rPr lang="en-US" sz="3600" dirty="0" err="1"/>
              <a:t>prednisolone</a:t>
            </a:r>
            <a:r>
              <a:rPr lang="en-US" sz="3600" dirty="0"/>
              <a:t>(1mg/kg/day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           Thanks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Inflammatory, infective or </a:t>
            </a:r>
            <a:r>
              <a:rPr lang="en-US" sz="3600" dirty="0" err="1"/>
              <a:t>demyelinating</a:t>
            </a:r>
            <a:r>
              <a:rPr lang="en-US" sz="3600" dirty="0"/>
              <a:t> process affecting the optic nerve</a:t>
            </a:r>
          </a:p>
          <a:p>
            <a:pPr>
              <a:buNone/>
            </a:pPr>
            <a:r>
              <a:rPr lang="en-US" sz="3600" b="1" dirty="0" err="1">
                <a:solidFill>
                  <a:srgbClr val="FFC000"/>
                </a:solidFill>
              </a:rPr>
              <a:t>Ophthalmoscopic</a:t>
            </a:r>
            <a:r>
              <a:rPr lang="en-US" sz="3600" b="1" dirty="0">
                <a:solidFill>
                  <a:srgbClr val="FFC000"/>
                </a:solidFill>
              </a:rPr>
              <a:t> classification</a:t>
            </a:r>
          </a:p>
          <a:p>
            <a:pPr>
              <a:buNone/>
            </a:pPr>
            <a:r>
              <a:rPr lang="en-US" sz="3600" dirty="0"/>
              <a:t>  1-Retrobulbar neuritis</a:t>
            </a:r>
          </a:p>
          <a:p>
            <a:pPr>
              <a:buNone/>
            </a:pPr>
            <a:r>
              <a:rPr lang="en-US" sz="3600" dirty="0"/>
              <a:t>  2- </a:t>
            </a:r>
            <a:r>
              <a:rPr lang="en-US" sz="3600" dirty="0" err="1"/>
              <a:t>Papillitis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3- </a:t>
            </a:r>
            <a:r>
              <a:rPr lang="en-US" sz="3600" dirty="0" err="1"/>
              <a:t>Neuroretinitis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dirty="0" err="1">
                <a:solidFill>
                  <a:srgbClr val="FFC000"/>
                </a:solidFill>
              </a:rPr>
              <a:t>Aetiological</a:t>
            </a:r>
            <a:r>
              <a:rPr lang="en-US" sz="3600" b="1" dirty="0">
                <a:solidFill>
                  <a:srgbClr val="FFC000"/>
                </a:solidFill>
              </a:rPr>
              <a:t> classification</a:t>
            </a:r>
          </a:p>
          <a:p>
            <a:pPr>
              <a:buNone/>
            </a:pPr>
            <a:r>
              <a:rPr lang="en-US" sz="3600" dirty="0"/>
              <a:t> 1- </a:t>
            </a:r>
            <a:r>
              <a:rPr lang="en-US" sz="3600" dirty="0" err="1"/>
              <a:t>Demyelinating</a:t>
            </a:r>
            <a:r>
              <a:rPr lang="en-US" sz="3600" dirty="0"/>
              <a:t> disease</a:t>
            </a:r>
          </a:p>
          <a:p>
            <a:pPr>
              <a:buNone/>
            </a:pPr>
            <a:r>
              <a:rPr lang="en-US" sz="3600" dirty="0"/>
              <a:t> 2- </a:t>
            </a:r>
            <a:r>
              <a:rPr lang="en-US" sz="3600" dirty="0" err="1"/>
              <a:t>Parainfectious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           Viral infection</a:t>
            </a:r>
          </a:p>
          <a:p>
            <a:pPr>
              <a:buNone/>
            </a:pPr>
            <a:r>
              <a:rPr lang="en-US" sz="3600" dirty="0"/>
              <a:t>               Immunization</a:t>
            </a:r>
          </a:p>
          <a:p>
            <a:pPr>
              <a:buNone/>
            </a:pPr>
            <a:r>
              <a:rPr lang="en-US" sz="3600" dirty="0"/>
              <a:t> 3- Infectious</a:t>
            </a:r>
          </a:p>
          <a:p>
            <a:pPr>
              <a:buNone/>
            </a:pPr>
            <a:r>
              <a:rPr lang="en-US" sz="3600" dirty="0"/>
              <a:t>               Sinus related, Herpes zoster, 		      Syphilis </a:t>
            </a:r>
          </a:p>
          <a:p>
            <a:pPr>
              <a:buNone/>
            </a:pPr>
            <a:r>
              <a:rPr lang="en-US" sz="3600" dirty="0"/>
              <a:t>              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4- Non-infectious</a:t>
            </a:r>
          </a:p>
          <a:p>
            <a:pPr>
              <a:buNone/>
            </a:pPr>
            <a:r>
              <a:rPr lang="en-US" dirty="0"/>
              <a:t>                </a:t>
            </a:r>
            <a:r>
              <a:rPr lang="en-US" dirty="0" err="1"/>
              <a:t>Sarcoidosis</a:t>
            </a:r>
            <a:endParaRPr lang="en-US" dirty="0"/>
          </a:p>
          <a:p>
            <a:pPr>
              <a:buNone/>
            </a:pPr>
            <a:r>
              <a:rPr lang="en-US" dirty="0"/>
              <a:t>                Systemic autoimmune diseases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err="1">
                <a:solidFill>
                  <a:srgbClr val="FFC000"/>
                </a:solidFill>
              </a:rPr>
              <a:t>Demyelinating</a:t>
            </a:r>
            <a:r>
              <a:rPr lang="en-US" sz="3600" b="1" dirty="0">
                <a:solidFill>
                  <a:srgbClr val="FFC000"/>
                </a:solidFill>
              </a:rPr>
              <a:t> optic neuritis </a:t>
            </a:r>
          </a:p>
          <a:p>
            <a:pPr>
              <a:buNone/>
            </a:pPr>
            <a:r>
              <a:rPr lang="en-US" sz="3600" dirty="0"/>
              <a:t> 1- Isolated optic neuritis</a:t>
            </a:r>
          </a:p>
          <a:p>
            <a:pPr>
              <a:buNone/>
            </a:pPr>
            <a:r>
              <a:rPr lang="en-US" sz="3600" dirty="0"/>
              <a:t> 2- Multiple sclerosis</a:t>
            </a:r>
          </a:p>
          <a:p>
            <a:pPr>
              <a:buNone/>
            </a:pPr>
            <a:r>
              <a:rPr lang="en-US" sz="3600" dirty="0"/>
              <a:t> 3- </a:t>
            </a:r>
            <a:r>
              <a:rPr lang="en-US" sz="3600" dirty="0" err="1"/>
              <a:t>Devic</a:t>
            </a:r>
            <a:r>
              <a:rPr lang="en-US" sz="3600" dirty="0"/>
              <a:t> disease(</a:t>
            </a:r>
            <a:r>
              <a:rPr lang="en-US" sz="3600" dirty="0" err="1"/>
              <a:t>Neuromyelitis</a:t>
            </a:r>
            <a:r>
              <a:rPr lang="en-US" sz="3600" dirty="0"/>
              <a:t> </a:t>
            </a:r>
            <a:r>
              <a:rPr lang="en-US" sz="3600" dirty="0" err="1"/>
              <a:t>optica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  Bilateral optic neuritis and transverse </a:t>
            </a:r>
            <a:r>
              <a:rPr lang="en-US" sz="3600" dirty="0" err="1"/>
              <a:t>myelitis</a:t>
            </a:r>
            <a:endParaRPr lang="en-US" sz="36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Ocular features</a:t>
            </a:r>
          </a:p>
          <a:p>
            <a:pPr>
              <a:buNone/>
            </a:pPr>
            <a:r>
              <a:rPr lang="en-US" sz="3600" dirty="0"/>
              <a:t>   a- </a:t>
            </a:r>
            <a:r>
              <a:rPr lang="en-US" sz="3600" b="1" dirty="0"/>
              <a:t>Visual pathway lesions</a:t>
            </a:r>
            <a:r>
              <a:rPr lang="en-US" sz="3600" dirty="0"/>
              <a:t>– Optic neuritis</a:t>
            </a:r>
          </a:p>
          <a:p>
            <a:pPr>
              <a:buNone/>
            </a:pPr>
            <a:r>
              <a:rPr lang="en-US" sz="3600" dirty="0"/>
              <a:t>   b- </a:t>
            </a:r>
            <a:r>
              <a:rPr lang="en-US" sz="3600" b="1" dirty="0"/>
              <a:t>Brainstem lesions</a:t>
            </a:r>
            <a:r>
              <a:rPr lang="en-US" sz="3600" dirty="0"/>
              <a:t>– Motor cranial  	nerve palsies, trigeminal and facial 	nerve palsies, </a:t>
            </a:r>
            <a:r>
              <a:rPr lang="en-US" sz="3600" dirty="0" err="1"/>
              <a:t>nystagmus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Presentation</a:t>
            </a:r>
          </a:p>
          <a:p>
            <a:pPr>
              <a:buNone/>
            </a:pPr>
            <a:r>
              <a:rPr lang="en-US" sz="3600" dirty="0"/>
              <a:t>   -</a:t>
            </a:r>
            <a:r>
              <a:rPr lang="en-US" sz="3900" dirty="0" err="1"/>
              <a:t>Subacute</a:t>
            </a:r>
            <a:r>
              <a:rPr lang="en-US" sz="3900" dirty="0"/>
              <a:t> monocular visual impairment</a:t>
            </a:r>
          </a:p>
          <a:p>
            <a:pPr>
              <a:buNone/>
            </a:pPr>
            <a:r>
              <a:rPr lang="en-US" sz="3900" dirty="0"/>
              <a:t>   - Discomfort and pain around eye</a:t>
            </a:r>
          </a:p>
          <a:p>
            <a:pPr>
              <a:buNone/>
            </a:pPr>
            <a:r>
              <a:rPr lang="en-US" sz="3600" b="1" dirty="0">
                <a:solidFill>
                  <a:srgbClr val="92D050"/>
                </a:solidFill>
              </a:rPr>
              <a:t>  Signs</a:t>
            </a:r>
          </a:p>
          <a:p>
            <a:pPr>
              <a:buNone/>
            </a:pPr>
            <a:r>
              <a:rPr lang="en-US" sz="3600" dirty="0"/>
              <a:t>   - </a:t>
            </a:r>
            <a:r>
              <a:rPr lang="en-US" sz="3900" dirty="0"/>
              <a:t>VA is reduced</a:t>
            </a:r>
          </a:p>
          <a:p>
            <a:pPr>
              <a:buNone/>
            </a:pPr>
            <a:r>
              <a:rPr lang="en-US" sz="3900" dirty="0"/>
              <a:t>   - Signs of optic nerve dysfunction</a:t>
            </a:r>
          </a:p>
          <a:p>
            <a:pPr>
              <a:buNone/>
            </a:pPr>
            <a:r>
              <a:rPr lang="en-US" sz="3900" dirty="0"/>
              <a:t>   - Visual field defects</a:t>
            </a:r>
          </a:p>
          <a:p>
            <a:pPr>
              <a:buNone/>
            </a:pPr>
            <a:r>
              <a:rPr lang="en-US" sz="3900" dirty="0"/>
              <a:t>   -</a:t>
            </a:r>
            <a:r>
              <a:rPr lang="en-US" sz="3900" dirty="0" err="1"/>
              <a:t>Papillitis</a:t>
            </a:r>
            <a:r>
              <a:rPr lang="en-US" sz="3900" dirty="0"/>
              <a:t> –Disc swelling, </a:t>
            </a:r>
            <a:r>
              <a:rPr lang="en-US" sz="3900" dirty="0" err="1"/>
              <a:t>haemorrhages</a:t>
            </a:r>
            <a:r>
              <a:rPr lang="en-US" sz="3900" dirty="0"/>
              <a:t> 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180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OPTIC NEURITIS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Suhail</dc:creator>
  <cp:lastModifiedBy>Dr.Suhail</cp:lastModifiedBy>
  <cp:revision>47</cp:revision>
  <dcterms:created xsi:type="dcterms:W3CDTF">2010-02-09T14:21:34Z</dcterms:created>
  <dcterms:modified xsi:type="dcterms:W3CDTF">2020-06-14T16:40:59Z</dcterms:modified>
</cp:coreProperties>
</file>