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92" r:id="rId4"/>
    <p:sldId id="293" r:id="rId5"/>
    <p:sldId id="295" r:id="rId6"/>
    <p:sldId id="258" r:id="rId7"/>
    <p:sldId id="291" r:id="rId8"/>
    <p:sldId id="294" r:id="rId9"/>
    <p:sldId id="290" r:id="rId10"/>
    <p:sldId id="287" r:id="rId11"/>
    <p:sldId id="288" r:id="rId12"/>
    <p:sldId id="289" r:id="rId13"/>
    <p:sldId id="296" r:id="rId14"/>
    <p:sldId id="297" r:id="rId15"/>
    <p:sldId id="298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B636B-AF79-4BA4-8C72-9C77C233DB5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3F7A1-9C10-4D31-8896-5224BF75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98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Integrated Development Environment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89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Integrated Development Environment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03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Integrated Development Environment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758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Integrated Development Environment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587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Integrated Development Environment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756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Integrated Development Environment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16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0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8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1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1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60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034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00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36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7DA8-3FA0-4EC8-A638-9CF3F62D0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347960" cy="3566160"/>
          </a:xfrm>
        </p:spPr>
        <p:txBody>
          <a:bodyPr/>
          <a:lstStyle/>
          <a:p>
            <a:r>
              <a:rPr lang="en-US" dirty="0"/>
              <a:t>Mobile Apps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9EDD8-4D0B-426F-8A36-47E15296E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1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3200" dirty="0"/>
              <a:t>Dimension resources, by default, are held in a dimens.xml file in the res/values/ directory that also holds your strings.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/>
              <a:t>To encode a dimension as a resource, add a </a:t>
            </a:r>
            <a:r>
              <a:rPr lang="en-IN" sz="3200" dirty="0" err="1"/>
              <a:t>dimen</a:t>
            </a:r>
            <a:r>
              <a:rPr lang="en-IN" sz="3200" dirty="0"/>
              <a:t> element to dimens.xml, with a name attribute for your unique name for this resource, and a single child text element representing the value: </a:t>
            </a:r>
          </a:p>
          <a:p>
            <a:pPr marL="475488" lvl="2" indent="0">
              <a:buNone/>
            </a:pPr>
            <a:r>
              <a:rPr lang="en-US" sz="2600" dirty="0"/>
              <a:t> </a:t>
            </a:r>
            <a:r>
              <a:rPr lang="en-IN" sz="2600" dirty="0">
                <a:solidFill>
                  <a:srgbClr val="00B050"/>
                </a:solidFill>
              </a:rPr>
              <a:t>&lt;resources&gt;</a:t>
            </a:r>
          </a:p>
          <a:p>
            <a:pPr marL="475488" lvl="2" indent="0">
              <a:buNone/>
            </a:pPr>
            <a:r>
              <a:rPr lang="en-IN" sz="2600" dirty="0">
                <a:solidFill>
                  <a:srgbClr val="00B050"/>
                </a:solidFill>
              </a:rPr>
              <a:t>&lt;</a:t>
            </a:r>
            <a:r>
              <a:rPr lang="en-IN" sz="2600" dirty="0" err="1">
                <a:solidFill>
                  <a:srgbClr val="00B050"/>
                </a:solidFill>
              </a:rPr>
              <a:t>dimen</a:t>
            </a:r>
            <a:r>
              <a:rPr lang="en-IN" sz="2600" dirty="0">
                <a:solidFill>
                  <a:srgbClr val="00B050"/>
                </a:solidFill>
              </a:rPr>
              <a:t> </a:t>
            </a:r>
            <a:r>
              <a:rPr lang="en-IN" sz="2600" dirty="0">
                <a:solidFill>
                  <a:schemeClr val="accent1">
                    <a:lumMod val="75000"/>
                  </a:schemeClr>
                </a:solidFill>
              </a:rPr>
              <a:t>name=</a:t>
            </a:r>
            <a:r>
              <a:rPr lang="en-IN" sz="2600" dirty="0">
                <a:solidFill>
                  <a:srgbClr val="FF0000"/>
                </a:solidFill>
              </a:rPr>
              <a:t>"thin"</a:t>
            </a:r>
            <a:r>
              <a:rPr lang="en-IN" sz="2600" dirty="0">
                <a:solidFill>
                  <a:srgbClr val="00B050"/>
                </a:solidFill>
              </a:rPr>
              <a:t>&gt;</a:t>
            </a:r>
            <a:r>
              <a:rPr lang="en-IN" sz="2600" dirty="0"/>
              <a:t>10dip</a:t>
            </a:r>
            <a:r>
              <a:rPr lang="en-IN" sz="2600" dirty="0">
                <a:solidFill>
                  <a:srgbClr val="00B050"/>
                </a:solidFill>
              </a:rPr>
              <a:t>&lt;/</a:t>
            </a:r>
            <a:r>
              <a:rPr lang="en-IN" sz="2600" dirty="0" err="1">
                <a:solidFill>
                  <a:srgbClr val="00B050"/>
                </a:solidFill>
              </a:rPr>
              <a:t>dimen</a:t>
            </a:r>
            <a:r>
              <a:rPr lang="en-IN" sz="2600" dirty="0">
                <a:solidFill>
                  <a:srgbClr val="00B050"/>
                </a:solidFill>
              </a:rPr>
              <a:t>&gt;</a:t>
            </a:r>
          </a:p>
          <a:p>
            <a:pPr marL="475488" lvl="2" indent="0">
              <a:buNone/>
            </a:pPr>
            <a:r>
              <a:rPr lang="en-IN" sz="2600" dirty="0">
                <a:solidFill>
                  <a:srgbClr val="00B050"/>
                </a:solidFill>
              </a:rPr>
              <a:t>&lt;</a:t>
            </a:r>
            <a:r>
              <a:rPr lang="en-IN" sz="2600" dirty="0" err="1">
                <a:solidFill>
                  <a:srgbClr val="00B050"/>
                </a:solidFill>
              </a:rPr>
              <a:t>dimen</a:t>
            </a:r>
            <a:r>
              <a:rPr lang="en-IN" sz="2600" dirty="0">
                <a:solidFill>
                  <a:srgbClr val="00B050"/>
                </a:solidFill>
              </a:rPr>
              <a:t> </a:t>
            </a:r>
            <a:r>
              <a:rPr lang="en-IN" sz="2600" dirty="0">
                <a:solidFill>
                  <a:schemeClr val="accent1">
                    <a:lumMod val="75000"/>
                  </a:schemeClr>
                </a:solidFill>
              </a:rPr>
              <a:t>name=</a:t>
            </a:r>
            <a:r>
              <a:rPr lang="en-IN" sz="2600" dirty="0">
                <a:solidFill>
                  <a:srgbClr val="FF0000"/>
                </a:solidFill>
              </a:rPr>
              <a:t>"fat"</a:t>
            </a:r>
            <a:r>
              <a:rPr lang="en-IN" sz="2600" dirty="0">
                <a:solidFill>
                  <a:srgbClr val="00B050"/>
                </a:solidFill>
              </a:rPr>
              <a:t>&gt;</a:t>
            </a:r>
            <a:r>
              <a:rPr lang="en-IN" sz="2600" dirty="0"/>
              <a:t>1in</a:t>
            </a:r>
            <a:r>
              <a:rPr lang="en-IN" sz="2600" dirty="0">
                <a:solidFill>
                  <a:srgbClr val="00B050"/>
                </a:solidFill>
              </a:rPr>
              <a:t>&lt;/</a:t>
            </a:r>
            <a:r>
              <a:rPr lang="en-IN" sz="2600" dirty="0" err="1">
                <a:solidFill>
                  <a:srgbClr val="00B050"/>
                </a:solidFill>
              </a:rPr>
              <a:t>dimen</a:t>
            </a:r>
            <a:r>
              <a:rPr lang="en-IN" sz="2600" dirty="0">
                <a:solidFill>
                  <a:srgbClr val="00B050"/>
                </a:solidFill>
              </a:rPr>
              <a:t>&gt;</a:t>
            </a:r>
          </a:p>
          <a:p>
            <a:pPr marL="475488" lvl="2" indent="0">
              <a:buNone/>
            </a:pPr>
            <a:r>
              <a:rPr lang="en-IN" sz="2600" dirty="0">
                <a:solidFill>
                  <a:srgbClr val="00B050"/>
                </a:solidFill>
              </a:rPr>
              <a:t>&lt;/resources&gt;</a:t>
            </a:r>
          </a:p>
        </p:txBody>
      </p:sp>
    </p:spTree>
    <p:extLst>
      <p:ext uri="{BB962C8B-B14F-4D97-AF65-F5344CB8AC3E}">
        <p14:creationId xmlns:p14="http://schemas.microsoft.com/office/powerpoint/2010/main" val="95667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3200" dirty="0"/>
              <a:t>What happens if we have two or more widgets that should split the available free space?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/>
              <a:t>For example, suppose we have two multi-line fields in a column, and we want them to take up the remaining space in the column after all other widgets have been allocated their space.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/>
              <a:t>To make this work, in addition to setting </a:t>
            </a:r>
            <a:r>
              <a:rPr lang="en-IN" sz="3200" dirty="0" err="1">
                <a:solidFill>
                  <a:srgbClr val="00B050"/>
                </a:solidFill>
              </a:rPr>
              <a:t>android:layout_width</a:t>
            </a:r>
            <a:r>
              <a:rPr lang="en-IN" sz="3200" dirty="0">
                <a:solidFill>
                  <a:srgbClr val="00B050"/>
                </a:solidFill>
              </a:rPr>
              <a:t> </a:t>
            </a:r>
            <a:r>
              <a:rPr lang="en-IN" sz="3200" dirty="0"/>
              <a:t>(for rows) or </a:t>
            </a:r>
            <a:r>
              <a:rPr lang="en-IN" sz="3200" dirty="0" err="1">
                <a:solidFill>
                  <a:srgbClr val="00B050"/>
                </a:solidFill>
              </a:rPr>
              <a:t>android:layout_height</a:t>
            </a:r>
            <a:r>
              <a:rPr lang="en-IN" sz="3200" dirty="0">
                <a:solidFill>
                  <a:srgbClr val="00B050"/>
                </a:solidFill>
              </a:rPr>
              <a:t> </a:t>
            </a:r>
            <a:r>
              <a:rPr lang="en-IN" sz="3200" dirty="0"/>
              <a:t>(for columns), you must also set </a:t>
            </a:r>
            <a:r>
              <a:rPr lang="en-IN" sz="3200" dirty="0" err="1">
                <a:solidFill>
                  <a:srgbClr val="00B050"/>
                </a:solidFill>
              </a:rPr>
              <a:t>android:layout_weight</a:t>
            </a:r>
            <a:r>
              <a:rPr lang="en-IN" sz="3200" dirty="0"/>
              <a:t>. This property indicates what proportion of the free space should go to that widget.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/>
              <a:t>If you set </a:t>
            </a:r>
            <a:r>
              <a:rPr lang="en-IN" sz="3200" dirty="0" err="1"/>
              <a:t>android:layout_weight</a:t>
            </a:r>
            <a:r>
              <a:rPr lang="en-IN" sz="3200" dirty="0"/>
              <a:t> to be the same non-zero value for a pair of widgets, the free space will be split evenly between them. If you set it to be 1 for one widget and 2 for another widget, the second widget will use up twice the free space that the first widget does. And so on.</a:t>
            </a:r>
          </a:p>
        </p:txBody>
      </p:sp>
    </p:spTree>
    <p:extLst>
      <p:ext uri="{BB962C8B-B14F-4D97-AF65-F5344CB8AC3E}">
        <p14:creationId xmlns:p14="http://schemas.microsoft.com/office/powerpoint/2010/main" val="388308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3200" dirty="0"/>
              <a:t>By default, everything in a </a:t>
            </a:r>
            <a:r>
              <a:rPr lang="en-IN" sz="3200" dirty="0" err="1"/>
              <a:t>LinearLayout</a:t>
            </a:r>
            <a:r>
              <a:rPr lang="en-IN" sz="3200" dirty="0"/>
              <a:t> is left- and top-aligned. So, if you create a row of widgets via a horizontal </a:t>
            </a:r>
            <a:r>
              <a:rPr lang="en-IN" sz="3200" dirty="0" err="1"/>
              <a:t>LinearLayout</a:t>
            </a:r>
            <a:r>
              <a:rPr lang="en-IN" sz="3200" dirty="0"/>
              <a:t>, the row will start on the left side of the screen.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/>
              <a:t>If that is not what you want, you need to specify a gravity. Unlike the physical world, Android has two types of gravity: the gravity of a widget within a </a:t>
            </a:r>
            <a:r>
              <a:rPr lang="en-IN" sz="3200" dirty="0" err="1"/>
              <a:t>LinearLayout</a:t>
            </a:r>
            <a:r>
              <a:rPr lang="en-IN" sz="3200" dirty="0"/>
              <a:t>, and the gravity of the contents of a widget or container.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/>
              <a:t>The </a:t>
            </a:r>
            <a:r>
              <a:rPr lang="en-IN" sz="3200" dirty="0" err="1">
                <a:solidFill>
                  <a:srgbClr val="00B050"/>
                </a:solidFill>
              </a:rPr>
              <a:t>android:gravity</a:t>
            </a:r>
            <a:r>
              <a:rPr lang="en-IN" sz="3200" dirty="0">
                <a:solidFill>
                  <a:srgbClr val="00B050"/>
                </a:solidFill>
              </a:rPr>
              <a:t> </a:t>
            </a:r>
            <a:r>
              <a:rPr lang="en-IN" sz="3200" dirty="0"/>
              <a:t>property of some widgets and containers — which also can be defined via </a:t>
            </a:r>
            <a:r>
              <a:rPr lang="en-IN" sz="3200" dirty="0" err="1"/>
              <a:t>setGravity</a:t>
            </a:r>
            <a:r>
              <a:rPr lang="en-IN" sz="3200" dirty="0"/>
              <a:t>() in Java — tells Android to slide the contents of the widget or container in a particular direction. For example, </a:t>
            </a:r>
            <a:r>
              <a:rPr lang="en-IN" sz="3200" dirty="0" err="1"/>
              <a:t>android:gravity</a:t>
            </a:r>
            <a:r>
              <a:rPr lang="en-IN" sz="3200" dirty="0"/>
              <a:t>="right" says to slide the contents of the widget to the right; </a:t>
            </a:r>
            <a:r>
              <a:rPr lang="en-IN" sz="3200" dirty="0" err="1"/>
              <a:t>android:gravity</a:t>
            </a:r>
            <a:r>
              <a:rPr lang="en-IN" sz="3200" dirty="0"/>
              <a:t>="</a:t>
            </a:r>
            <a:r>
              <a:rPr lang="en-IN" sz="3200" dirty="0" err="1"/>
              <a:t>right|bottom</a:t>
            </a:r>
            <a:r>
              <a:rPr lang="en-IN" sz="3200" dirty="0"/>
              <a:t>" says to slide the contents of the widget to the right and the bottom.</a:t>
            </a:r>
          </a:p>
        </p:txBody>
      </p:sp>
    </p:spTree>
    <p:extLst>
      <p:ext uri="{BB962C8B-B14F-4D97-AF65-F5344CB8AC3E}">
        <p14:creationId xmlns:p14="http://schemas.microsoft.com/office/powerpoint/2010/main" val="243372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5A4DE-6C33-4A34-8F0A-CDF761D7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</a:t>
            </a:r>
            <a:r>
              <a:rPr lang="en-US"/>
              <a:t>information using </a:t>
            </a:r>
            <a:r>
              <a:rPr lang="en-US" dirty="0"/>
              <a:t>Intents	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8EE5708-D22B-4831-A875-1212D3F396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80" y="2174856"/>
            <a:ext cx="9753600" cy="2769989"/>
          </a:xfrm>
          <a:prstGeom prst="rect">
            <a:avLst/>
          </a:prstGeom>
          <a:solidFill>
            <a:srgbClr val="EFF0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427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easiest way to do this would be to pass the data or information to the other activity in the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42729"/>
                </a:solidFill>
                <a:effectLst/>
                <a:latin typeface="Consolas" panose="020B0609020204030204" pitchFamily="49" charset="0"/>
                <a:cs typeface="Arial" panose="020B0604020202020204" pitchFamily="34" charset="0"/>
              </a:rPr>
              <a:t>Intent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427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you're using to start the activity: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2B91AF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B91AF"/>
                </a:solidFill>
                <a:effectLst/>
                <a:latin typeface="inherit"/>
              </a:rPr>
              <a:t>Intent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intent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 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101094"/>
                </a:solidFill>
                <a:effectLst/>
                <a:latin typeface="inherit"/>
              </a:rPr>
              <a:t>new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B91AF"/>
                </a:solidFill>
                <a:effectLst/>
                <a:latin typeface="inherit"/>
              </a:rPr>
              <a:t>Intent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inherit"/>
              </a:rPr>
              <a:t>this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B91AF"/>
                </a:solidFill>
                <a:effectLst/>
                <a:latin typeface="inherit"/>
              </a:rPr>
              <a:t>ActivityB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101094"/>
                </a:solidFill>
                <a:effectLst/>
                <a:latin typeface="inherit"/>
              </a:rPr>
              <a:t>class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intent.putExtra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D2727"/>
                </a:solidFill>
                <a:effectLst/>
                <a:latin typeface="inherit"/>
              </a:rPr>
              <a:t>“YOUR_ID"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, “value”);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startActivity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(intent);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24272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427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Access that intent on next activity: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2B91AF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2B91AF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B91AF"/>
                </a:solidFill>
                <a:effectLst/>
                <a:latin typeface="inherit"/>
              </a:rPr>
              <a:t>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 value 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getIntent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().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getStringExtra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D2727"/>
                </a:solidFill>
                <a:effectLst/>
                <a:latin typeface="inherit"/>
              </a:rPr>
              <a:t>“YOUR_ID"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03336"/>
                </a:solidFill>
                <a:effectLst/>
                <a:latin typeface="inherit"/>
              </a:rPr>
              <a:t>);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1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74F44-27A9-4A4B-931C-55525D491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C5B5D-70D6-4A8C-964F-3EE140937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IN" b="1" dirty="0"/>
              <a:t>Exception handling </a:t>
            </a:r>
            <a:r>
              <a:rPr lang="en-IN" dirty="0"/>
              <a:t>in java is one of the powerful mechanism to handle the runtime errors so that normal flow of the application can be maintained.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b="1" dirty="0"/>
              <a:t>Exception </a:t>
            </a:r>
            <a:r>
              <a:rPr lang="en-IN" dirty="0"/>
              <a:t> is an abnormal event or condition that disrupts the normal flow of the program. Its an object which is thrown at runtime.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b="1" dirty="0"/>
              <a:t>Error vs Exception: </a:t>
            </a:r>
            <a:r>
              <a:rPr lang="en-IN" dirty="0"/>
              <a:t>Error indicates serious problem that a reasonable application should not try to catch. Exception indicates conditions that a reasonable application might try to catch.</a:t>
            </a:r>
            <a:endParaRPr lang="en-IN" b="1" dirty="0"/>
          </a:p>
          <a:p>
            <a:pPr marL="457200" indent="-457200" algn="just">
              <a:buFont typeface="+mj-lt"/>
              <a:buAutoNum type="arabicPeriod"/>
            </a:pPr>
            <a:r>
              <a:rPr lang="en-IN" b="1" dirty="0"/>
              <a:t>Java exception handling</a:t>
            </a:r>
            <a:r>
              <a:rPr lang="en-IN" dirty="0"/>
              <a:t> is managed via five keywords: </a:t>
            </a:r>
            <a:r>
              <a:rPr lang="en-IN" b="1" dirty="0"/>
              <a:t>try, catch, throw, throws, and finally</a:t>
            </a:r>
            <a:r>
              <a:rPr lang="en-IN" dirty="0"/>
              <a:t>. Any </a:t>
            </a:r>
            <a:r>
              <a:rPr lang="en-IN" b="1" dirty="0"/>
              <a:t>exception</a:t>
            </a:r>
            <a:r>
              <a:rPr lang="en-IN" dirty="0"/>
              <a:t> that is thrown out of a method must be specified as such by a throws clause.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dirty="0"/>
              <a:t>Any code that absolutely must be executed after a try block completes is put in a catch block.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EC71C-E234-4E3B-9243-CDB57CD49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0BA4D-A456-4B00-B891-C0FB68D91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 try</a:t>
            </a:r>
            <a:r>
              <a:rPr lang="en-US" dirty="0">
                <a:solidFill>
                  <a:schemeClr val="tx1"/>
                </a:solidFill>
              </a:rPr>
              <a:t>{</a:t>
            </a:r>
          </a:p>
          <a:p>
            <a:r>
              <a:rPr lang="en-US" dirty="0">
                <a:solidFill>
                  <a:srgbClr val="0070C0"/>
                </a:solidFill>
              </a:rPr>
              <a:t>                Uri </a:t>
            </a:r>
            <a:r>
              <a:rPr lang="en-US" dirty="0" err="1"/>
              <a:t>uri</a:t>
            </a:r>
            <a:r>
              <a:rPr lang="en-US" dirty="0"/>
              <a:t>= </a:t>
            </a:r>
            <a:r>
              <a:rPr lang="en-US" dirty="0" err="1"/>
              <a:t>Uri.parse</a:t>
            </a:r>
            <a:r>
              <a:rPr lang="en-US" dirty="0"/>
              <a:t>("market://</a:t>
            </a:r>
            <a:r>
              <a:rPr lang="en-US" dirty="0" err="1"/>
              <a:t>details?id</a:t>
            </a:r>
            <a:r>
              <a:rPr lang="en-US" dirty="0"/>
              <a:t>="+ </a:t>
            </a:r>
            <a:r>
              <a:rPr lang="en-US" dirty="0" err="1">
                <a:solidFill>
                  <a:srgbClr val="00B050"/>
                </a:solidFill>
              </a:rPr>
              <a:t>getPackageName</a:t>
            </a:r>
            <a:r>
              <a:rPr lang="en-US" dirty="0">
                <a:solidFill>
                  <a:srgbClr val="00B050"/>
                </a:solidFill>
              </a:rPr>
              <a:t>()</a:t>
            </a:r>
            <a:r>
              <a:rPr lang="en-US" dirty="0"/>
              <a:t>);</a:t>
            </a:r>
          </a:p>
          <a:p>
            <a:r>
              <a:rPr lang="en-US" dirty="0"/>
              <a:t>                Intent </a:t>
            </a:r>
            <a:r>
              <a:rPr lang="en-US" dirty="0" err="1"/>
              <a:t>goToMarket</a:t>
            </a:r>
            <a:r>
              <a:rPr lang="en-US" dirty="0"/>
              <a:t> = new Intent(</a:t>
            </a:r>
            <a:r>
              <a:rPr lang="en-US" dirty="0" err="1">
                <a:solidFill>
                  <a:srgbClr val="0070C0"/>
                </a:solidFill>
              </a:rPr>
              <a:t>Intent.ACTION_VIEW</a:t>
            </a:r>
            <a:r>
              <a:rPr lang="en-US" dirty="0"/>
              <a:t>, </a:t>
            </a:r>
            <a:r>
              <a:rPr lang="en-US" dirty="0" err="1"/>
              <a:t>uri</a:t>
            </a:r>
            <a:r>
              <a:rPr lang="en-US" dirty="0"/>
              <a:t>);</a:t>
            </a:r>
          </a:p>
          <a:p>
            <a:r>
              <a:rPr lang="en-US" dirty="0"/>
              <a:t>                </a:t>
            </a:r>
            <a:r>
              <a:rPr lang="en-US" dirty="0" err="1"/>
              <a:t>startActivity</a:t>
            </a:r>
            <a:r>
              <a:rPr lang="en-US" dirty="0"/>
              <a:t>(</a:t>
            </a:r>
            <a:r>
              <a:rPr lang="en-US" dirty="0" err="1"/>
              <a:t>goToMarket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            }</a:t>
            </a:r>
            <a:r>
              <a:rPr lang="en-US" dirty="0">
                <a:solidFill>
                  <a:srgbClr val="FF0000"/>
                </a:solidFill>
              </a:rPr>
              <a:t>catch</a:t>
            </a:r>
            <a:r>
              <a:rPr lang="en-US" dirty="0"/>
              <a:t>(</a:t>
            </a:r>
            <a:r>
              <a:rPr lang="en-US" dirty="0" err="1">
                <a:solidFill>
                  <a:schemeClr val="accent2"/>
                </a:solidFill>
              </a:rPr>
              <a:t>ActivityNotFoundException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e</a:t>
            </a:r>
            <a:r>
              <a:rPr lang="en-US" dirty="0"/>
              <a:t>){</a:t>
            </a:r>
          </a:p>
          <a:p>
            <a:r>
              <a:rPr lang="en-US" dirty="0"/>
              <a:t>                </a:t>
            </a:r>
            <a:r>
              <a:rPr lang="en-US" dirty="0">
                <a:solidFill>
                  <a:srgbClr val="0070C0"/>
                </a:solidFill>
              </a:rPr>
              <a:t>Uri</a:t>
            </a:r>
            <a:r>
              <a:rPr lang="en-US" dirty="0"/>
              <a:t> uri1= </a:t>
            </a:r>
            <a:r>
              <a:rPr lang="en-US" dirty="0" err="1"/>
              <a:t>Uri.parse</a:t>
            </a:r>
            <a:r>
              <a:rPr lang="en-US" dirty="0"/>
              <a:t>("http://play.google.com/store/apps/</a:t>
            </a:r>
            <a:r>
              <a:rPr lang="en-US" dirty="0" err="1"/>
              <a:t>details?id</a:t>
            </a:r>
            <a:r>
              <a:rPr lang="en-US" dirty="0"/>
              <a:t>="+ </a:t>
            </a:r>
            <a:r>
              <a:rPr lang="en-US" dirty="0" err="1"/>
              <a:t>getPackageName</a:t>
            </a:r>
            <a:r>
              <a:rPr lang="en-US" dirty="0"/>
              <a:t>());</a:t>
            </a:r>
          </a:p>
          <a:p>
            <a:r>
              <a:rPr lang="en-US" dirty="0"/>
              <a:t>                Intent goToMarket1 = new Intent(</a:t>
            </a:r>
            <a:r>
              <a:rPr lang="en-US" dirty="0" err="1">
                <a:solidFill>
                  <a:srgbClr val="0070C0"/>
                </a:solidFill>
              </a:rPr>
              <a:t>Intent.ACTION_VIEW</a:t>
            </a:r>
            <a:r>
              <a:rPr lang="en-US" dirty="0"/>
              <a:t>, uri1);</a:t>
            </a:r>
          </a:p>
          <a:p>
            <a:r>
              <a:rPr lang="en-US" dirty="0"/>
              <a:t>                </a:t>
            </a:r>
            <a:r>
              <a:rPr lang="en-US" dirty="0" err="1"/>
              <a:t>startActivity</a:t>
            </a:r>
            <a:r>
              <a:rPr lang="en-US" dirty="0"/>
              <a:t>(goToMarket1);</a:t>
            </a:r>
          </a:p>
          <a:p>
            <a:r>
              <a:rPr lang="en-US" dirty="0"/>
              <a:t>            }</a:t>
            </a:r>
          </a:p>
        </p:txBody>
      </p:sp>
    </p:spTree>
    <p:extLst>
      <p:ext uri="{BB962C8B-B14F-4D97-AF65-F5344CB8AC3E}">
        <p14:creationId xmlns:p14="http://schemas.microsoft.com/office/powerpoint/2010/main" val="210720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7C3A-D9DA-4D6E-8024-0F3F1329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A7C2E2-CA08-4317-8812-BC714621D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29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9F78-F275-4A07-85AC-B4FA5839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F84C-27A4-471F-A521-F6690A82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Dialog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 err="1"/>
              <a:t>ProgressBar</a:t>
            </a:r>
            <a:r>
              <a:rPr lang="en-US" sz="2500" dirty="0"/>
              <a:t> &amp; </a:t>
            </a:r>
            <a:r>
              <a:rPr lang="en-US" sz="2500" dirty="0" err="1"/>
              <a:t>ProgressDialog</a:t>
            </a: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Dimension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Weight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Gravity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Sharing Information Using Intents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Exception Handling in Java</a:t>
            </a:r>
          </a:p>
        </p:txBody>
      </p:sp>
    </p:spTree>
    <p:extLst>
      <p:ext uri="{BB962C8B-B14F-4D97-AF65-F5344CB8AC3E}">
        <p14:creationId xmlns:p14="http://schemas.microsoft.com/office/powerpoint/2010/main" val="25797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1D9B-E893-4B32-9A5C-1708381FE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E2455-A27A-4708-BED0-F855D8637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dialog is a small window that prompts the user to make a decision or enter additional information. A dialog does not fill the screen and is normally used for specific events that require users to take an action before they can proceed.</a:t>
            </a:r>
          </a:p>
          <a:p>
            <a:r>
              <a:rPr lang="en-IN" dirty="0"/>
              <a:t>The Dialog class is the base class for dialogs, but you should avoid instantiating Dialog directly. Instead, use one of the following subclasses: </a:t>
            </a:r>
            <a:r>
              <a:rPr lang="en-IN" dirty="0" err="1"/>
              <a:t>AlertDialog</a:t>
            </a:r>
            <a:r>
              <a:rPr lang="en-IN" dirty="0"/>
              <a:t>, </a:t>
            </a:r>
            <a:r>
              <a:rPr lang="en-IN" dirty="0" err="1"/>
              <a:t>DatePickerDialog</a:t>
            </a:r>
            <a:r>
              <a:rPr lang="en-IN" dirty="0"/>
              <a:t> or </a:t>
            </a:r>
            <a:r>
              <a:rPr lang="en-IN" dirty="0" err="1"/>
              <a:t>TimePickerDialog</a:t>
            </a:r>
            <a:endParaRPr lang="en-IN" dirty="0"/>
          </a:p>
          <a:p>
            <a:endParaRPr lang="en-US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E6B8339-DAE9-4A00-83E2-C9C1F9DEA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579" y="3429000"/>
            <a:ext cx="5146508" cy="283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8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7D40A-7185-40D2-B6C7-6BB38EC9C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Building an Alert Dialog</a:t>
            </a: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E82546DE-4D07-491C-B3DE-17469D845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32" y="2470567"/>
            <a:ext cx="3094997" cy="23625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BFC7A-6BAB-4350-98AF-C004E7A3B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733" y="1845734"/>
            <a:ext cx="6515947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700" dirty="0"/>
              <a:t>The </a:t>
            </a:r>
            <a:r>
              <a:rPr lang="en-IN" sz="1700" dirty="0" err="1"/>
              <a:t>AlertDialog</a:t>
            </a:r>
            <a:r>
              <a:rPr lang="en-IN" sz="1700" dirty="0"/>
              <a:t> class allows you to build a variety of dialog designs and is often the only dialog class you'll need. As shown in figure, there are three regions of an alert dialog:</a:t>
            </a:r>
          </a:p>
          <a:p>
            <a:pPr marL="0" indent="0">
              <a:buNone/>
            </a:pPr>
            <a:r>
              <a:rPr lang="en-IN" sz="1700" dirty="0"/>
              <a:t>1. Title</a:t>
            </a:r>
          </a:p>
          <a:p>
            <a:pPr marL="0" indent="0">
              <a:buNone/>
            </a:pPr>
            <a:r>
              <a:rPr lang="en-IN" sz="1700" dirty="0"/>
              <a:t>This is optional and should be used only when the content area is occupied by a detailed message, a list, or custom layout. If you need to state a simple message or question, you don't need a title.</a:t>
            </a:r>
          </a:p>
          <a:p>
            <a:pPr marL="0" indent="0">
              <a:buNone/>
            </a:pPr>
            <a:r>
              <a:rPr lang="en-IN" sz="1700" dirty="0"/>
              <a:t>2. Content area</a:t>
            </a:r>
          </a:p>
          <a:p>
            <a:pPr marL="0" indent="0">
              <a:buNone/>
            </a:pPr>
            <a:r>
              <a:rPr lang="en-IN" sz="1700" dirty="0"/>
              <a:t>This can display a message, a list, or other custom layout.</a:t>
            </a:r>
          </a:p>
          <a:p>
            <a:pPr marL="0" indent="0">
              <a:buNone/>
            </a:pPr>
            <a:r>
              <a:rPr lang="en-IN" sz="1700" dirty="0"/>
              <a:t>3. Action buttons</a:t>
            </a:r>
          </a:p>
          <a:p>
            <a:pPr marL="0" indent="0">
              <a:buNone/>
            </a:pPr>
            <a:r>
              <a:rPr lang="en-IN" sz="1700" dirty="0"/>
              <a:t>There should be no more than three action buttons in a dialog.</a:t>
            </a:r>
            <a:endParaRPr lang="en-US" sz="1700" dirty="0"/>
          </a:p>
        </p:txBody>
      </p:sp>
      <p:sp>
        <p:nvSpPr>
          <p:cNvPr id="5" name="AutoShape 2" descr="https://developer.android.com/images/ui/dialogs_regions.png">
            <a:extLst>
              <a:ext uri="{FF2B5EF4-FFF2-40B4-BE49-F238E27FC236}">
                <a16:creationId xmlns:a16="http://schemas.microsoft.com/office/drawing/2014/main" id="{BA4EC1E9-A1E8-4F2B-82E6-5FB1A992FC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725" y="-539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6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6D62D-12CE-4AA7-B790-0A57ED222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an Alert Dialog- JAVA</a:t>
            </a:r>
          </a:p>
        </p:txBody>
      </p:sp>
      <p:pic>
        <p:nvPicPr>
          <p:cNvPr id="5" name="Content Placeholder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565D9EC-4F2C-4BF8-ADB8-11FCF1061A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841" y="1996796"/>
            <a:ext cx="9022611" cy="3996503"/>
          </a:xfrm>
        </p:spPr>
      </p:pic>
    </p:spTree>
    <p:extLst>
      <p:ext uri="{BB962C8B-B14F-4D97-AF65-F5344CB8AC3E}">
        <p14:creationId xmlns:p14="http://schemas.microsoft.com/office/powerpoint/2010/main" val="97007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ProgressBar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dirty="0"/>
              <a:t>In Android, </a:t>
            </a:r>
            <a:r>
              <a:rPr lang="en-IN" dirty="0" err="1"/>
              <a:t>ProgressBar</a:t>
            </a:r>
            <a:r>
              <a:rPr lang="en-IN" dirty="0"/>
              <a:t> is used to display the status of work being done like </a:t>
            </a:r>
            <a:r>
              <a:rPr lang="en-IN" dirty="0" err="1"/>
              <a:t>analyzing</a:t>
            </a:r>
            <a:r>
              <a:rPr lang="en-IN" dirty="0"/>
              <a:t> status of work or downloading a file etc.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In Android, by default a </a:t>
            </a:r>
            <a:r>
              <a:rPr lang="en-IN" dirty="0" err="1"/>
              <a:t>progressbar</a:t>
            </a:r>
            <a:r>
              <a:rPr lang="en-IN" dirty="0"/>
              <a:t> will be displayed as a spinning wheel but If we want it to be displayed as a horizontal bar then we need to use style attribute as horizontal.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A user interface element that indicates the progress of an operation.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Progress bar supports two modes to represent progress: determinate, and indeterminate. 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5937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ProgressBar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dirty="0"/>
              <a:t>Use indeterminate mode for the progress bar when you do not know how long an operation will take. Indeterminate mode is the default for progress bar and shows a cyclic animation without a specific amount of progress indicated.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Use determinate mode for the progress bar when you want to show that a specific quantity of progress has occurred. For example, the percent remaining of a file being retrieved, the amount records in a batch written to database, or the percent remaining of an audio file that is playing.</a:t>
            </a:r>
            <a:endParaRPr lang="en-IN" sz="26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D5F9FA-B3FC-4C01-8703-F0B69B2FA26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11704" y="4152677"/>
          <a:ext cx="10058400" cy="20116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066059319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34137544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 &lt;</a:t>
                      </a:r>
                      <a:r>
                        <a:rPr lang="en-US" b="0" dirty="0" err="1"/>
                        <a:t>ProgressBar</a:t>
                      </a:r>
                      <a:endParaRPr lang="en-US" b="0" dirty="0"/>
                    </a:p>
                    <a:p>
                      <a:r>
                        <a:rPr lang="en-US" b="0" dirty="0" err="1"/>
                        <a:t>android:id</a:t>
                      </a:r>
                      <a:r>
                        <a:rPr lang="en-US" b="0" dirty="0"/>
                        <a:t>="@+id/</a:t>
                      </a:r>
                      <a:r>
                        <a:rPr lang="en-US" b="0" dirty="0" err="1"/>
                        <a:t>indeterminateBar</a:t>
                      </a:r>
                      <a:r>
                        <a:rPr lang="en-US" b="0" dirty="0"/>
                        <a:t>"</a:t>
                      </a:r>
                    </a:p>
                    <a:p>
                      <a:r>
                        <a:rPr lang="en-US" b="0" dirty="0" err="1"/>
                        <a:t>android:layout_width</a:t>
                      </a:r>
                      <a:r>
                        <a:rPr lang="en-US" b="0" dirty="0"/>
                        <a:t>="</a:t>
                      </a:r>
                      <a:r>
                        <a:rPr lang="en-US" b="0" dirty="0" err="1"/>
                        <a:t>wrap_content</a:t>
                      </a:r>
                      <a:r>
                        <a:rPr lang="en-US" b="0" dirty="0"/>
                        <a:t>"    </a:t>
                      </a:r>
                      <a:r>
                        <a:rPr lang="en-US" b="0" dirty="0" err="1"/>
                        <a:t>android:layout_height</a:t>
                      </a:r>
                      <a:r>
                        <a:rPr lang="en-US" b="0" dirty="0"/>
                        <a:t>="</a:t>
                      </a:r>
                      <a:r>
                        <a:rPr lang="en-US" b="0" dirty="0" err="1"/>
                        <a:t>wrap_content</a:t>
                      </a:r>
                      <a:r>
                        <a:rPr lang="en-US" b="0" dirty="0"/>
                        <a:t>"</a:t>
                      </a:r>
                    </a:p>
                    <a:p>
                      <a:r>
                        <a:rPr lang="en-US" b="0" dirty="0"/>
                        <a:t>      /&gt;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 &lt;</a:t>
                      </a:r>
                      <a:r>
                        <a:rPr lang="en-US" b="0" dirty="0" err="1"/>
                        <a:t>ProgressBar</a:t>
                      </a:r>
                      <a:endParaRPr lang="en-US" b="0" dirty="0"/>
                    </a:p>
                    <a:p>
                      <a:r>
                        <a:rPr lang="en-US" b="0" dirty="0" err="1"/>
                        <a:t>android:id</a:t>
                      </a:r>
                      <a:r>
                        <a:rPr lang="en-US" b="0" dirty="0"/>
                        <a:t>="@+id/</a:t>
                      </a:r>
                      <a:r>
                        <a:rPr lang="en-US" b="0" dirty="0" err="1"/>
                        <a:t>determinateBar</a:t>
                      </a:r>
                      <a:r>
                        <a:rPr lang="en-US" b="0" dirty="0"/>
                        <a:t>"      style="@</a:t>
                      </a:r>
                      <a:r>
                        <a:rPr lang="en-US" b="0" dirty="0" err="1"/>
                        <a:t>android:style</a:t>
                      </a:r>
                      <a:r>
                        <a:rPr lang="en-US" b="0" dirty="0"/>
                        <a:t>/</a:t>
                      </a:r>
                      <a:r>
                        <a:rPr lang="en-US" b="0" dirty="0" err="1"/>
                        <a:t>Widget.ProgressBar.Horizontal</a:t>
                      </a:r>
                      <a:r>
                        <a:rPr lang="en-US" b="0" dirty="0"/>
                        <a:t>"</a:t>
                      </a:r>
                    </a:p>
                    <a:p>
                      <a:r>
                        <a:rPr lang="en-US" b="0" dirty="0" err="1"/>
                        <a:t>android:layout_width</a:t>
                      </a:r>
                      <a:r>
                        <a:rPr lang="en-US" b="0" dirty="0"/>
                        <a:t>="</a:t>
                      </a:r>
                      <a:r>
                        <a:rPr lang="en-US" b="0" dirty="0" err="1"/>
                        <a:t>wrap_content</a:t>
                      </a:r>
                      <a:r>
                        <a:rPr lang="en-US" b="0" dirty="0"/>
                        <a:t>"      </a:t>
                      </a:r>
                      <a:r>
                        <a:rPr lang="en-US" b="0" dirty="0" err="1"/>
                        <a:t>android:layout_height</a:t>
                      </a:r>
                      <a:r>
                        <a:rPr lang="en-US" b="0" dirty="0"/>
                        <a:t>="</a:t>
                      </a:r>
                      <a:r>
                        <a:rPr lang="en-US" b="0" dirty="0" err="1"/>
                        <a:t>wrap_content</a:t>
                      </a:r>
                      <a:r>
                        <a:rPr lang="en-US" b="0" dirty="0"/>
                        <a:t>"</a:t>
                      </a:r>
                    </a:p>
                    <a:p>
                      <a:r>
                        <a:rPr lang="en-US" b="0" dirty="0" err="1"/>
                        <a:t>android:progress</a:t>
                      </a:r>
                      <a:r>
                        <a:rPr lang="en-US" b="0" dirty="0"/>
                        <a:t>="25"/&gt;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240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2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0048-B870-4E84-8961-7C6C9F1A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ProgressDialog- </a:t>
            </a:r>
            <a:r>
              <a:rPr lang="en-US" dirty="0"/>
              <a:t>JAVA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7AA5829-495E-4C54-9673-74AC8323A9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21" y="2055523"/>
            <a:ext cx="10697517" cy="3585431"/>
          </a:xfrm>
        </p:spPr>
      </p:pic>
    </p:spTree>
    <p:extLst>
      <p:ext uri="{BB962C8B-B14F-4D97-AF65-F5344CB8AC3E}">
        <p14:creationId xmlns:p14="http://schemas.microsoft.com/office/powerpoint/2010/main" val="112284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sz="3200" dirty="0"/>
              <a:t>Dimensions are used in several places in Android to describe distances, such as a widget’s size. There are several different units of measurement available to you: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/>
              <a:t>px means hardware pixels, whose size will vary by device, since not all devices have the same screen density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/>
              <a:t>in and mm for inches and </a:t>
            </a:r>
            <a:r>
              <a:rPr lang="en-IN" sz="3200" dirty="0" err="1"/>
              <a:t>millimeters</a:t>
            </a:r>
            <a:r>
              <a:rPr lang="en-IN" sz="3200" dirty="0"/>
              <a:t>, respectively, based on the actual size of the screen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 err="1"/>
              <a:t>pt</a:t>
            </a:r>
            <a:r>
              <a:rPr lang="en-IN" sz="3200" dirty="0"/>
              <a:t> for points, which in publishing terms </a:t>
            </a:r>
            <a:r>
              <a:rPr lang="en-IN" sz="3200"/>
              <a:t>is </a:t>
            </a:r>
            <a:r>
              <a:rPr lang="en-IN" sz="3200" smtClean="0"/>
              <a:t>1/72 </a:t>
            </a:r>
            <a:r>
              <a:rPr lang="en-IN" sz="3200" dirty="0"/>
              <a:t>of an inch (again, based on the actual physical size of the screen)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/>
              <a:t>dip (or </a:t>
            </a:r>
            <a:r>
              <a:rPr lang="en-IN" sz="3200" dirty="0" err="1"/>
              <a:t>dp</a:t>
            </a:r>
            <a:r>
              <a:rPr lang="en-IN" sz="3200" dirty="0"/>
              <a:t>) for device-independent pixels — one dip equals one hardware pixel for a ~160dpi resolution screen, but one dip equals two hardware pixels on a ~320dpi screen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3200" dirty="0" err="1"/>
              <a:t>sp</a:t>
            </a:r>
            <a:r>
              <a:rPr lang="en-IN" sz="3200" dirty="0"/>
              <a:t> for scaled pixels, where one </a:t>
            </a:r>
            <a:r>
              <a:rPr lang="en-IN" sz="3200" dirty="0" err="1"/>
              <a:t>sp</a:t>
            </a:r>
            <a:r>
              <a:rPr lang="en-IN" sz="3200" dirty="0"/>
              <a:t> equals one dip for normal font scale levels, increasing and decreasing as needed based upon the user’s chosen font scale level in Settings</a:t>
            </a:r>
          </a:p>
          <a:p>
            <a:pPr marL="457200" indent="-457200">
              <a:buFont typeface="+mj-lt"/>
              <a:buAutoNum type="arabicPeriod"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07474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1130</Words>
  <Application>Microsoft Office PowerPoint</Application>
  <PresentationFormat>Widescreen</PresentationFormat>
  <Paragraphs>101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inherit</vt:lpstr>
      <vt:lpstr>Retrospect</vt:lpstr>
      <vt:lpstr>Mobile Apps Development</vt:lpstr>
      <vt:lpstr>Topics</vt:lpstr>
      <vt:lpstr>Dialog </vt:lpstr>
      <vt:lpstr>Building an Alert Dialog</vt:lpstr>
      <vt:lpstr>Building an Alert Dialog- JAVA</vt:lpstr>
      <vt:lpstr>ProgressBar</vt:lpstr>
      <vt:lpstr>ProgressBar</vt:lpstr>
      <vt:lpstr>ProgressDialog- JAVA</vt:lpstr>
      <vt:lpstr>Dimensions</vt:lpstr>
      <vt:lpstr>Dimensions</vt:lpstr>
      <vt:lpstr>Weight</vt:lpstr>
      <vt:lpstr>Gravity </vt:lpstr>
      <vt:lpstr>Sharing information using Intents </vt:lpstr>
      <vt:lpstr>Exception Handling</vt:lpstr>
      <vt:lpstr>Exception Handling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Apps Development – (IT 4548)</dc:title>
  <dc:creator>Tariq Mahmood</dc:creator>
  <cp:lastModifiedBy>Tariq Mahmood</cp:lastModifiedBy>
  <cp:revision>38</cp:revision>
  <dcterms:created xsi:type="dcterms:W3CDTF">2019-11-17T11:23:47Z</dcterms:created>
  <dcterms:modified xsi:type="dcterms:W3CDTF">2020-05-01T16:19:33Z</dcterms:modified>
</cp:coreProperties>
</file>