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8" r:id="rId1"/>
  </p:sldMasterIdLst>
  <p:sldIdLst>
    <p:sldId id="277" r:id="rId2"/>
    <p:sldId id="257" r:id="rId3"/>
    <p:sldId id="258" r:id="rId4"/>
    <p:sldId id="259" r:id="rId5"/>
    <p:sldId id="260" r:id="rId6"/>
    <p:sldId id="262" r:id="rId7"/>
    <p:sldId id="263" r:id="rId8"/>
    <p:sldId id="264" r:id="rId9"/>
    <p:sldId id="265" r:id="rId10"/>
    <p:sldId id="266" r:id="rId11"/>
    <p:sldId id="270" r:id="rId12"/>
    <p:sldId id="271" r:id="rId13"/>
    <p:sldId id="279" r:id="rId14"/>
    <p:sldId id="280" r:id="rId15"/>
    <p:sldId id="281" r:id="rId16"/>
    <p:sldId id="282" r:id="rId17"/>
    <p:sldId id="283" r:id="rId18"/>
    <p:sldId id="27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1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905001"/>
            <a:ext cx="100584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914400" y="4572000"/>
            <a:ext cx="861568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086D93-FCAC-47E0-A2EE-787E62CA814C}"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3368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879A6-0FD0-4734-A311-86BFCA472E6E}"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C9CA7B-DFD4-44B5-8C60-D14B8CD1FB59}"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5486400"/>
            <a:ext cx="10212916"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963085" y="3852863"/>
            <a:ext cx="8180916"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1/26/2021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92800" y="1536192"/>
            <a:ext cx="48768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92800" y="1535113"/>
            <a:ext cx="48768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892800" y="2174875"/>
            <a:ext cx="48768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DD63B2-E120-4ED8-B27B-C685F510A5FE}" type="datetimeFigureOut">
              <a:rPr lang="en-US" smtClean="0"/>
              <a:t>1/26/2021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A18ACC-A947-437B-A130-35BD54FDF1E9}" type="datetimeFigureOut">
              <a:rPr lang="en-US" smtClean="0"/>
              <a:t>1/26/2021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1/26/2021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6401" y="5495544"/>
            <a:ext cx="103632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406400" y="6096000"/>
            <a:ext cx="103632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t>1/26/2021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9" name="Content Placeholder 8"/>
          <p:cNvSpPr>
            <a:spLocks noGrp="1"/>
          </p:cNvSpPr>
          <p:nvPr>
            <p:ph sz="quarter" idx="13"/>
          </p:nvPr>
        </p:nvSpPr>
        <p:spPr>
          <a:xfrm>
            <a:off x="406400" y="381000"/>
            <a:ext cx="103632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02336" y="5495278"/>
            <a:ext cx="103632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112776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02336" y="6096000"/>
            <a:ext cx="103632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35E72C73-2D91-4E12-BA25-F0AA0C03599B}" type="datetimeFigureOut">
              <a:rPr lang="en-US" smtClean="0"/>
              <a:t>1/26/2021</a:t>
            </a:fld>
            <a:endParaRPr lang="en-US" dirty="0"/>
          </a:p>
        </p:txBody>
      </p:sp>
      <p:sp>
        <p:nvSpPr>
          <p:cNvPr id="9" name="Slide Number Placeholder 8"/>
          <p:cNvSpPr>
            <a:spLocks noGrp="1"/>
          </p:cNvSpPr>
          <p:nvPr>
            <p:ph type="sldNum" sz="quarter" idx="11"/>
          </p:nvPr>
        </p:nvSpPr>
        <p:spPr/>
        <p:txBody>
          <a:bodyPr/>
          <a:lstStyle/>
          <a:p>
            <a:fld id="{D57F1E4F-1CFF-5643-939E-217C01CDF565}"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16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0"/>
            <a:ext cx="1016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11277600" y="0"/>
            <a:ext cx="9144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1277600" y="5486400"/>
            <a:ext cx="9144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75717" y="5648960"/>
            <a:ext cx="73152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57F1E4F-1CFF-5643-939E-217C01CDF565}" type="slidenum">
              <a:rPr lang="en-US" smtClean="0"/>
              <a:pPr/>
              <a:t>‹#›</a:t>
            </a:fld>
            <a:endParaRPr lang="en-US" dirty="0"/>
          </a:p>
        </p:txBody>
      </p:sp>
      <p:sp>
        <p:nvSpPr>
          <p:cNvPr id="5" name="Footer Placeholder 4"/>
          <p:cNvSpPr>
            <a:spLocks noGrp="1"/>
          </p:cNvSpPr>
          <p:nvPr>
            <p:ph type="ftr" sz="quarter" idx="3"/>
          </p:nvPr>
        </p:nvSpPr>
        <p:spPr>
          <a:xfrm rot="16200000">
            <a:off x="10510428" y="3987800"/>
            <a:ext cx="2367281" cy="48768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10474869" y="1584960"/>
            <a:ext cx="2438399" cy="487680"/>
          </a:xfrm>
          <a:prstGeom prst="rect">
            <a:avLst/>
          </a:prstGeom>
        </p:spPr>
        <p:txBody>
          <a:bodyPr vert="horz" lIns="91440" tIns="45720" rIns="91440" bIns="45720" rtlCol="0" anchor="ctr"/>
          <a:lstStyle>
            <a:lvl1pPr algn="l">
              <a:defRPr sz="1200">
                <a:solidFill>
                  <a:schemeClr val="bg2"/>
                </a:solidFill>
              </a:defRPr>
            </a:lvl1pPr>
          </a:lstStyle>
          <a:p>
            <a:fld id="{2BE451C3-0FF4-47C4-B829-773ADF60F88C}" type="datetimeFigureOut">
              <a:rPr lang="en-US" smtClean="0"/>
              <a:t>1/26/2021</a:t>
            </a:fld>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sldNum="0" hdr="0" ft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36A27A-47D7-1A4B-9C28-0406BEDB6DD4}"/>
              </a:ext>
            </a:extLst>
          </p:cNvPr>
          <p:cNvSpPr>
            <a:spLocks noGrp="1"/>
          </p:cNvSpPr>
          <p:nvPr>
            <p:ph type="title"/>
          </p:nvPr>
        </p:nvSpPr>
        <p:spPr/>
        <p:txBody>
          <a:bodyPr/>
          <a:lstStyle/>
          <a:p>
            <a:r>
              <a:rPr lang="en-US" sz="4400" b="1" dirty="0" smtClean="0">
                <a:latin typeface="Times New Roman" pitchFamily="18" charset="0"/>
                <a:cs typeface="Times New Roman" pitchFamily="18" charset="0"/>
              </a:rPr>
              <a:t>Instructor Name : </a:t>
            </a:r>
            <a:r>
              <a:rPr lang="en-US" sz="4400" b="1" dirty="0" err="1" smtClean="0">
                <a:latin typeface="Times New Roman" pitchFamily="18" charset="0"/>
                <a:cs typeface="Times New Roman" pitchFamily="18" charset="0"/>
              </a:rPr>
              <a:t>Farheen</a:t>
            </a:r>
            <a:r>
              <a:rPr lang="en-US" sz="4400" b="1" dirty="0" smtClean="0">
                <a:latin typeface="Times New Roman" pitchFamily="18" charset="0"/>
                <a:cs typeface="Times New Roman" pitchFamily="18" charset="0"/>
              </a:rPr>
              <a:t> Malik</a:t>
            </a:r>
            <a:endParaRPr lang="en-US" sz="4400" b="1" dirty="0">
              <a:latin typeface="Times New Roman" pitchFamily="18" charset="0"/>
              <a:cs typeface="Times New Roman" pitchFamily="18" charset="0"/>
            </a:endParaRPr>
          </a:p>
        </p:txBody>
      </p:sp>
      <p:sp>
        <p:nvSpPr>
          <p:cNvPr id="3" name="Content Placeholder 2">
            <a:extLst>
              <a:ext uri="{FF2B5EF4-FFF2-40B4-BE49-F238E27FC236}">
                <a16:creationId xmlns:a16="http://schemas.microsoft.com/office/drawing/2014/main" xmlns="" id="{29E7A54A-40A5-764A-BBA2-46CAD3030BB7}"/>
              </a:ext>
            </a:extLst>
          </p:cNvPr>
          <p:cNvSpPr>
            <a:spLocks noGrp="1"/>
          </p:cNvSpPr>
          <p:nvPr>
            <p:ph idx="1"/>
          </p:nvPr>
        </p:nvSpPr>
        <p:spPr>
          <a:xfrm>
            <a:off x="2339578" y="2603500"/>
            <a:ext cx="7576789" cy="3416300"/>
          </a:xfrm>
        </p:spPr>
        <p:txBody>
          <a:bodyPr>
            <a:normAutofit/>
          </a:bodyPr>
          <a:lstStyle/>
          <a:p>
            <a:pPr marL="0" indent="0">
              <a:buNone/>
            </a:pPr>
            <a:r>
              <a:rPr lang="en-US" sz="5400" b="1" dirty="0"/>
              <a:t>         </a:t>
            </a:r>
            <a:r>
              <a:rPr lang="en-US" sz="4400" b="1" dirty="0">
                <a:latin typeface="Times New Roman" pitchFamily="18" charset="0"/>
                <a:cs typeface="Times New Roman" pitchFamily="18" charset="0"/>
              </a:rPr>
              <a:t>EDUCATION</a:t>
            </a:r>
          </a:p>
          <a:p>
            <a:pPr marL="0" indent="0">
              <a:buNone/>
            </a:pPr>
            <a:r>
              <a:rPr lang="en-US" sz="4400" b="1" dirty="0">
                <a:latin typeface="Times New Roman" pitchFamily="18" charset="0"/>
                <a:cs typeface="Times New Roman" pitchFamily="18" charset="0"/>
              </a:rPr>
              <a:t>            POLICY       </a:t>
            </a:r>
          </a:p>
          <a:p>
            <a:pPr marL="0" indent="0">
              <a:buNone/>
            </a:pPr>
            <a:r>
              <a:rPr lang="en-US" sz="4400" b="1" dirty="0">
                <a:latin typeface="Times New Roman" pitchFamily="18" charset="0"/>
                <a:cs typeface="Times New Roman" pitchFamily="18" charset="0"/>
              </a:rPr>
              <a:t>              1972</a:t>
            </a:r>
          </a:p>
        </p:txBody>
      </p:sp>
    </p:spTree>
    <p:extLst>
      <p:ext uri="{BB962C8B-B14F-4D97-AF65-F5344CB8AC3E}">
        <p14:creationId xmlns:p14="http://schemas.microsoft.com/office/powerpoint/2010/main" val="1999813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30290AD-B275-8D49-9778-456832CD3091}"/>
              </a:ext>
            </a:extLst>
          </p:cNvPr>
          <p:cNvSpPr>
            <a:spLocks noGrp="1"/>
          </p:cNvSpPr>
          <p:nvPr>
            <p:ph type="title"/>
          </p:nvPr>
        </p:nvSpPr>
        <p:spPr>
          <a:xfrm>
            <a:off x="767954" y="500063"/>
            <a:ext cx="10126265" cy="1482328"/>
          </a:xfrm>
        </p:spPr>
        <p:txBody>
          <a:bodyPr/>
          <a:lstStyle/>
          <a:p>
            <a:r>
              <a:rPr lang="en-US" dirty="0"/>
              <a:t>  </a:t>
            </a:r>
            <a:r>
              <a:rPr lang="en-US" sz="4400" b="1" dirty="0">
                <a:latin typeface="Times New Roman" pitchFamily="18" charset="0"/>
                <a:cs typeface="Times New Roman" pitchFamily="18" charset="0"/>
              </a:rPr>
              <a:t>3. Secondary and intermediate education</a:t>
            </a:r>
          </a:p>
        </p:txBody>
      </p:sp>
      <p:sp>
        <p:nvSpPr>
          <p:cNvPr id="3" name="Content Placeholder 2">
            <a:extLst>
              <a:ext uri="{FF2B5EF4-FFF2-40B4-BE49-F238E27FC236}">
                <a16:creationId xmlns:a16="http://schemas.microsoft.com/office/drawing/2014/main" xmlns="" id="{A9D301AB-1086-5444-B22D-5C10152ACC61}"/>
              </a:ext>
            </a:extLst>
          </p:cNvPr>
          <p:cNvSpPr>
            <a:spLocks noGrp="1"/>
          </p:cNvSpPr>
          <p:nvPr>
            <p:ph idx="1"/>
          </p:nvPr>
        </p:nvSpPr>
        <p:spPr>
          <a:xfrm>
            <a:off x="609600" y="2209800"/>
            <a:ext cx="10160000" cy="4191000"/>
          </a:xfrm>
        </p:spPr>
        <p:txBody>
          <a:bodyPr>
            <a:normAutofit/>
          </a:bodyPr>
          <a:lstStyle/>
          <a:p>
            <a:r>
              <a:rPr lang="en-US" sz="2800" dirty="0">
                <a:latin typeface="Times New Roman" pitchFamily="18" charset="0"/>
                <a:cs typeface="Times New Roman" pitchFamily="18" charset="0"/>
              </a:rPr>
              <a:t>Secondary education would be made free.</a:t>
            </a:r>
          </a:p>
          <a:p>
            <a:pPr algn="just"/>
            <a:r>
              <a:rPr lang="en-US" sz="2800" dirty="0">
                <a:latin typeface="Times New Roman" pitchFamily="18" charset="0"/>
                <a:cs typeface="Times New Roman" pitchFamily="18" charset="0"/>
              </a:rPr>
              <a:t>It would ensure that the increase in teaching subject from 5 percent to 33 percent, and for science subject increase from 23 percent to 30 percent in 1989.</a:t>
            </a:r>
          </a:p>
        </p:txBody>
      </p:sp>
    </p:spTree>
    <p:extLst>
      <p:ext uri="{BB962C8B-B14F-4D97-AF65-F5344CB8AC3E}">
        <p14:creationId xmlns:p14="http://schemas.microsoft.com/office/powerpoint/2010/main" val="641116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219ACCA-620E-3A44-AAC1-1B1082038C18}"/>
              </a:ext>
            </a:extLst>
          </p:cNvPr>
          <p:cNvSpPr>
            <a:spLocks noGrp="1"/>
          </p:cNvSpPr>
          <p:nvPr>
            <p:ph type="title"/>
          </p:nvPr>
        </p:nvSpPr>
        <p:spPr/>
        <p:txBody>
          <a:bodyPr/>
          <a:lstStyle/>
          <a:p>
            <a:r>
              <a:rPr lang="en-US" dirty="0"/>
              <a:t>                      </a:t>
            </a:r>
            <a:r>
              <a:rPr lang="en-US" sz="4400" b="1" dirty="0"/>
              <a:t>4. Nationalization </a:t>
            </a:r>
          </a:p>
        </p:txBody>
      </p:sp>
      <p:sp>
        <p:nvSpPr>
          <p:cNvPr id="3" name="Content Placeholder 2">
            <a:extLst>
              <a:ext uri="{FF2B5EF4-FFF2-40B4-BE49-F238E27FC236}">
                <a16:creationId xmlns:a16="http://schemas.microsoft.com/office/drawing/2014/main" xmlns="" id="{E1EDCF03-275C-DC4F-9D81-A098CE3114B2}"/>
              </a:ext>
            </a:extLst>
          </p:cNvPr>
          <p:cNvSpPr>
            <a:spLocks noGrp="1"/>
          </p:cNvSpPr>
          <p:nvPr>
            <p:ph idx="1"/>
          </p:nvPr>
        </p:nvSpPr>
        <p:spPr>
          <a:xfrm>
            <a:off x="1154954" y="2375298"/>
            <a:ext cx="8825659" cy="4214812"/>
          </a:xfrm>
        </p:spPr>
        <p:txBody>
          <a:bodyPr>
            <a:normAutofit/>
          </a:bodyPr>
          <a:lstStyle/>
          <a:p>
            <a:pPr marL="0" indent="0" algn="just">
              <a:buNone/>
            </a:pPr>
            <a:r>
              <a:rPr lang="en-US" sz="2800" dirty="0"/>
              <a:t>      </a:t>
            </a:r>
            <a:r>
              <a:rPr lang="en-US" sz="2800" dirty="0">
                <a:latin typeface="Times New Roman" pitchFamily="18" charset="0"/>
                <a:cs typeface="Times New Roman" pitchFamily="18" charset="0"/>
              </a:rPr>
              <a:t>As from the first day of </a:t>
            </a:r>
            <a:r>
              <a:rPr lang="en-US" sz="2800" dirty="0" smtClean="0">
                <a:latin typeface="Times New Roman" pitchFamily="18" charset="0"/>
                <a:cs typeface="Times New Roman" pitchFamily="18" charset="0"/>
              </a:rPr>
              <a:t>September </a:t>
            </a:r>
            <a:r>
              <a:rPr lang="en-US" sz="2800" dirty="0">
                <a:latin typeface="Times New Roman" pitchFamily="18" charset="0"/>
                <a:cs typeface="Times New Roman" pitchFamily="18" charset="0"/>
              </a:rPr>
              <a:t>1972, all privately – managed colleges shall be nationalized privately – managed schools will, however , be nationalized within a period of two year beginning from 1</a:t>
            </a:r>
            <a:r>
              <a:rPr lang="en-US" sz="2800" baseline="30000" dirty="0">
                <a:latin typeface="Times New Roman" pitchFamily="18" charset="0"/>
                <a:cs typeface="Times New Roman" pitchFamily="18" charset="0"/>
              </a:rPr>
              <a:t>st</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October </a:t>
            </a:r>
            <a:r>
              <a:rPr lang="en-US" sz="2800" dirty="0">
                <a:latin typeface="Times New Roman" pitchFamily="18" charset="0"/>
                <a:cs typeface="Times New Roman" pitchFamily="18" charset="0"/>
              </a:rPr>
              <a:t>, 1972.</a:t>
            </a:r>
          </a:p>
          <a:p>
            <a:pPr marL="0" indent="0" algn="just">
              <a:buNone/>
            </a:pPr>
            <a:r>
              <a:rPr lang="en-US" sz="2800" dirty="0">
                <a:latin typeface="Times New Roman" pitchFamily="18" charset="0"/>
                <a:cs typeface="Times New Roman" pitchFamily="18" charset="0"/>
              </a:rPr>
              <a:t>                                </a:t>
            </a:r>
            <a:r>
              <a:rPr lang="en-US" sz="4000" dirty="0">
                <a:latin typeface="Times New Roman" pitchFamily="18" charset="0"/>
                <a:cs typeface="Times New Roman" pitchFamily="18" charset="0"/>
              </a:rPr>
              <a:t>   </a:t>
            </a:r>
            <a:r>
              <a:rPr lang="en-US" sz="4000" b="1" dirty="0">
                <a:latin typeface="Times New Roman" pitchFamily="18" charset="0"/>
                <a:cs typeface="Times New Roman" pitchFamily="18" charset="0"/>
              </a:rPr>
              <a:t>5. Book bank </a:t>
            </a:r>
          </a:p>
          <a:p>
            <a:pPr algn="just"/>
            <a:r>
              <a:rPr lang="en-US" sz="2800" dirty="0">
                <a:latin typeface="Times New Roman" pitchFamily="18" charset="0"/>
                <a:cs typeface="Times New Roman" pitchFamily="18" charset="0"/>
              </a:rPr>
              <a:t>In view of the high prices of textbooks and their non in the local market in some areas book will be </a:t>
            </a:r>
            <a:r>
              <a:rPr lang="en-US" sz="2800" dirty="0" smtClean="0">
                <a:latin typeface="Times New Roman" pitchFamily="18" charset="0"/>
                <a:cs typeface="Times New Roman" pitchFamily="18" charset="0"/>
              </a:rPr>
              <a:t>established </a:t>
            </a:r>
            <a:r>
              <a:rPr lang="en-US" sz="2800" dirty="0">
                <a:latin typeface="Times New Roman" pitchFamily="18" charset="0"/>
                <a:cs typeface="Times New Roman" pitchFamily="18" charset="0"/>
              </a:rPr>
              <a:t>in universities an colleges.</a:t>
            </a:r>
          </a:p>
        </p:txBody>
      </p:sp>
    </p:spTree>
    <p:extLst>
      <p:ext uri="{BB962C8B-B14F-4D97-AF65-F5344CB8AC3E}">
        <p14:creationId xmlns:p14="http://schemas.microsoft.com/office/powerpoint/2010/main" val="22087592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3F24F3-A967-D445-86C1-1AEF231C67A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31FA558-D3AC-B145-AB09-131F8C39D342}"/>
              </a:ext>
            </a:extLst>
          </p:cNvPr>
          <p:cNvSpPr>
            <a:spLocks noGrp="1"/>
          </p:cNvSpPr>
          <p:nvPr>
            <p:ph idx="1"/>
          </p:nvPr>
        </p:nvSpPr>
        <p:spPr>
          <a:xfrm>
            <a:off x="609600" y="2438400"/>
            <a:ext cx="10160000" cy="3962400"/>
          </a:xfrm>
        </p:spPr>
        <p:txBody>
          <a:bodyPr>
            <a:normAutofit/>
          </a:bodyPr>
          <a:lstStyle/>
          <a:p>
            <a:r>
              <a:rPr lang="en-US" sz="2800" dirty="0">
                <a:latin typeface="Times New Roman" pitchFamily="18" charset="0"/>
                <a:cs typeface="Times New Roman" pitchFamily="18" charset="0"/>
              </a:rPr>
              <a:t>Special grants will be provided by university </a:t>
            </a:r>
            <a:r>
              <a:rPr lang="en-US" sz="2800" dirty="0" smtClean="0">
                <a:latin typeface="Times New Roman" pitchFamily="18" charset="0"/>
                <a:cs typeface="Times New Roman" pitchFamily="18" charset="0"/>
              </a:rPr>
              <a:t>grants </a:t>
            </a:r>
            <a:r>
              <a:rPr lang="en-US" sz="2800" dirty="0">
                <a:latin typeface="Times New Roman" pitchFamily="18" charset="0"/>
                <a:cs typeface="Times New Roman" pitchFamily="18" charset="0"/>
              </a:rPr>
              <a:t>commission to universities and colleges for establishment of book bank.</a:t>
            </a:r>
          </a:p>
        </p:txBody>
      </p:sp>
    </p:spTree>
    <p:extLst>
      <p:ext uri="{BB962C8B-B14F-4D97-AF65-F5344CB8AC3E}">
        <p14:creationId xmlns:p14="http://schemas.microsoft.com/office/powerpoint/2010/main" val="353765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latin typeface="Times New Roman" pitchFamily="18" charset="0"/>
                <a:cs typeface="Times New Roman" pitchFamily="18" charset="0"/>
              </a:rPr>
              <a:t>Higher Education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r>
              <a:rPr lang="en-US" sz="2800" dirty="0" smtClean="0">
                <a:latin typeface="Times New Roman" pitchFamily="18" charset="0"/>
                <a:cs typeface="Times New Roman" pitchFamily="18" charset="0"/>
              </a:rPr>
              <a:t>Institution of higher education plays an important role in the advancement of nation At present only 2% of the population of the relevant age group. Is enrolled in the institution of higher education in the country, as against 50% in USA and 25% Japan. In Pakistan only 175 per lac of population are undergoing higher education compared with 3,700 in USA, 2,400 in Canada 1.900 in USSR and 600 in UAR and 217. in India to improve this position, 100,000 additional places will be created in higher educational institution by 1980. This will cover 3% of the age group</a:t>
            </a:r>
            <a:r>
              <a:rPr lang="en-US" dirty="0" smtClean="0"/>
              <a:t>.</a:t>
            </a:r>
            <a:endParaRPr lang="en-US" dirty="0"/>
          </a:p>
        </p:txBody>
      </p:sp>
    </p:spTree>
    <p:extLst>
      <p:ext uri="{BB962C8B-B14F-4D97-AF65-F5344CB8AC3E}">
        <p14:creationId xmlns:p14="http://schemas.microsoft.com/office/powerpoint/2010/main" val="35225487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New Universities</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209800"/>
            <a:ext cx="10160000" cy="4191000"/>
          </a:xfrm>
        </p:spPr>
        <p:txBody>
          <a:bodyPr>
            <a:normAutofit/>
          </a:bodyPr>
          <a:lstStyle/>
          <a:p>
            <a:r>
              <a:rPr lang="en-US" sz="2800" dirty="0" smtClean="0">
                <a:latin typeface="Times New Roman" pitchFamily="18" charset="0"/>
                <a:cs typeface="Times New Roman" pitchFamily="18" charset="0"/>
              </a:rPr>
              <a:t>New Universities will be established progressively to cover all parts of the country, To start with new universities will be established at Multan, Saidu Sharif and Sukkar. The Jamia Islamia, Bahawalpur will be converted in to a full -fledged university.</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0157863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160000" cy="1066800"/>
          </a:xfrm>
        </p:spPr>
        <p:txBody>
          <a:bodyPr/>
          <a:lstStyle/>
          <a:p>
            <a:r>
              <a:rPr lang="en-US" sz="4400" b="1" dirty="0" smtClean="0">
                <a:latin typeface="Times New Roman" pitchFamily="18" charset="0"/>
                <a:cs typeface="Times New Roman" pitchFamily="18" charset="0"/>
              </a:rPr>
              <a:t>University Grant Commission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438400"/>
            <a:ext cx="10160000" cy="3962400"/>
          </a:xfrm>
        </p:spPr>
        <p:txBody>
          <a:bodyPr/>
          <a:lstStyle/>
          <a:p>
            <a:r>
              <a:rPr lang="en-US" sz="2800" dirty="0" smtClean="0">
                <a:latin typeface="Times New Roman" pitchFamily="18" charset="0"/>
                <a:cs typeface="Times New Roman" pitchFamily="18" charset="0"/>
              </a:rPr>
              <a:t>In order to coordinate the program of universities and develop their facilities without unnecessary duplication and waste , a University </a:t>
            </a:r>
            <a:r>
              <a:rPr lang="en-US" sz="2800" dirty="0">
                <a:latin typeface="Times New Roman" pitchFamily="18" charset="0"/>
                <a:cs typeface="Times New Roman" pitchFamily="18" charset="0"/>
              </a:rPr>
              <a:t>G</a:t>
            </a:r>
            <a:r>
              <a:rPr lang="en-US" sz="2800" dirty="0" smtClean="0">
                <a:latin typeface="Times New Roman" pitchFamily="18" charset="0"/>
                <a:cs typeface="Times New Roman" pitchFamily="18" charset="0"/>
              </a:rPr>
              <a:t>rant </a:t>
            </a:r>
            <a:r>
              <a:rPr lang="en-US" sz="2800" dirty="0">
                <a:latin typeface="Times New Roman" pitchFamily="18" charset="0"/>
                <a:cs typeface="Times New Roman" pitchFamily="18" charset="0"/>
              </a:rPr>
              <a:t>C</a:t>
            </a:r>
            <a:r>
              <a:rPr lang="en-US" sz="2800" dirty="0" smtClean="0">
                <a:latin typeface="Times New Roman" pitchFamily="18" charset="0"/>
                <a:cs typeface="Times New Roman" pitchFamily="18" charset="0"/>
              </a:rPr>
              <a:t>ommission will be established. The commission will also serve as a buffer between government bureaucracy and university administration</a:t>
            </a:r>
            <a:r>
              <a:rPr lang="en-US" dirty="0" smtClean="0"/>
              <a:t>. </a:t>
            </a:r>
            <a:endParaRPr lang="en-US" dirty="0"/>
          </a:p>
        </p:txBody>
      </p:sp>
    </p:spTree>
    <p:extLst>
      <p:ext uri="{BB962C8B-B14F-4D97-AF65-F5344CB8AC3E}">
        <p14:creationId xmlns:p14="http://schemas.microsoft.com/office/powerpoint/2010/main" val="3041080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smtClean="0">
                <a:latin typeface="Times New Roman" pitchFamily="18" charset="0"/>
                <a:cs typeface="Times New Roman" pitchFamily="18" charset="0"/>
              </a:rPr>
              <a:t>Military Training</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sz="2800" dirty="0" smtClean="0">
                <a:latin typeface="Times New Roman" pitchFamily="18" charset="0"/>
                <a:cs typeface="Times New Roman" pitchFamily="18" charset="0"/>
              </a:rPr>
              <a:t>Military training will be progressively introduced  for all students between age of 13 to 17 years ( classes ix to xii). The main aim of military training  at this age will be to prepare for national defense by imparting basic  military  techniques and skills.</a:t>
            </a:r>
          </a:p>
          <a:p>
            <a:r>
              <a:rPr lang="en-US" sz="2800" dirty="0" smtClean="0">
                <a:latin typeface="Times New Roman" pitchFamily="18" charset="0"/>
                <a:cs typeface="Times New Roman" pitchFamily="18" charset="0"/>
              </a:rPr>
              <a:t>And by training young men in use of personal weapons such as refile and pistol etc.</a:t>
            </a:r>
          </a:p>
          <a:p>
            <a:r>
              <a:rPr lang="en-US" sz="2800" dirty="0" smtClean="0">
                <a:latin typeface="Times New Roman" pitchFamily="18" charset="0"/>
                <a:cs typeface="Times New Roman" pitchFamily="18" charset="0"/>
              </a:rPr>
              <a:t>Arrangements for this training within the educational institution will be made by borrowing instructors from the armed forces of by recruitment of ex- service men.</a:t>
            </a:r>
          </a:p>
          <a:p>
            <a:endParaRPr lang="en-US" dirty="0"/>
          </a:p>
        </p:txBody>
      </p:sp>
    </p:spTree>
    <p:extLst>
      <p:ext uri="{BB962C8B-B14F-4D97-AF65-F5344CB8AC3E}">
        <p14:creationId xmlns:p14="http://schemas.microsoft.com/office/powerpoint/2010/main" val="554293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10160000" cy="1295400"/>
          </a:xfrm>
        </p:spPr>
        <p:txBody>
          <a:bodyPr/>
          <a:lstStyle/>
          <a:p>
            <a:r>
              <a:rPr lang="en-US" sz="4400" b="1" dirty="0" smtClean="0">
                <a:latin typeface="Times New Roman" pitchFamily="18" charset="0"/>
                <a:cs typeface="Times New Roman" pitchFamily="18" charset="0"/>
              </a:rPr>
              <a:t>Examination</a:t>
            </a:r>
            <a:endParaRPr lang="en-US" sz="4400" b="1" dirty="0">
              <a:latin typeface="Times New Roman" pitchFamily="18" charset="0"/>
              <a:cs typeface="Times New Roman" pitchFamily="18" charset="0"/>
            </a:endParaRPr>
          </a:p>
        </p:txBody>
      </p:sp>
      <p:sp>
        <p:nvSpPr>
          <p:cNvPr id="3" name="Content Placeholder 2"/>
          <p:cNvSpPr>
            <a:spLocks noGrp="1"/>
          </p:cNvSpPr>
          <p:nvPr>
            <p:ph idx="1"/>
          </p:nvPr>
        </p:nvSpPr>
        <p:spPr>
          <a:xfrm>
            <a:off x="609600" y="2362200"/>
            <a:ext cx="10160000" cy="4038600"/>
          </a:xfrm>
        </p:spPr>
        <p:txBody>
          <a:bodyPr>
            <a:normAutofit/>
          </a:bodyPr>
          <a:lstStyle/>
          <a:p>
            <a:r>
              <a:rPr lang="en-US" sz="2800" dirty="0" smtClean="0">
                <a:latin typeface="Times New Roman" pitchFamily="18" charset="0"/>
                <a:cs typeface="Times New Roman" pitchFamily="18" charset="0"/>
              </a:rPr>
              <a:t>The existing system of examination is one of the root cause of the general problems in our education system.</a:t>
            </a:r>
          </a:p>
          <a:p>
            <a:r>
              <a:rPr lang="en-US" sz="2800" dirty="0" smtClean="0">
                <a:latin typeface="Times New Roman" pitchFamily="18" charset="0"/>
                <a:cs typeface="Times New Roman" pitchFamily="18" charset="0"/>
              </a:rPr>
              <a:t>At present (1972) there are internal examination from class 1</a:t>
            </a:r>
            <a:r>
              <a:rPr lang="en-US" sz="2800" baseline="30000" dirty="0" smtClean="0">
                <a:latin typeface="Times New Roman" pitchFamily="18" charset="0"/>
                <a:cs typeface="Times New Roman" pitchFamily="18" charset="0"/>
              </a:rPr>
              <a:t>st</a:t>
            </a:r>
            <a:r>
              <a:rPr lang="en-US" sz="2800" dirty="0" smtClean="0">
                <a:latin typeface="Times New Roman" pitchFamily="18" charset="0"/>
                <a:cs typeface="Times New Roman" pitchFamily="18" charset="0"/>
              </a:rPr>
              <a:t> to 9</a:t>
            </a:r>
            <a:r>
              <a:rPr lang="en-US" sz="2800" baseline="30000" dirty="0"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under which students are failed or pass o the bases of annual test.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9967843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E9A75F-55F0-524A-BC3E-517593B7A6DE}"/>
              </a:ext>
            </a:extLst>
          </p:cNvPr>
          <p:cNvSpPr>
            <a:spLocks noGrp="1"/>
          </p:cNvSpPr>
          <p:nvPr>
            <p:ph type="title"/>
          </p:nvPr>
        </p:nvSpPr>
        <p:spPr>
          <a:xfrm>
            <a:off x="609600" y="838200"/>
            <a:ext cx="10160000" cy="1143000"/>
          </a:xfrm>
        </p:spPr>
        <p:txBody>
          <a:bodyPr/>
          <a:lstStyle/>
          <a:p>
            <a:r>
              <a:rPr lang="en-US" dirty="0"/>
              <a:t>                     </a:t>
            </a:r>
            <a:r>
              <a:rPr lang="en-US" sz="4400" b="1" dirty="0">
                <a:latin typeface="Times New Roman" pitchFamily="18" charset="0"/>
                <a:cs typeface="Times New Roman" pitchFamily="18" charset="0"/>
              </a:rPr>
              <a:t> IMPLEMENTATION </a:t>
            </a:r>
          </a:p>
        </p:txBody>
      </p:sp>
      <p:sp>
        <p:nvSpPr>
          <p:cNvPr id="3" name="Content Placeholder 2">
            <a:extLst>
              <a:ext uri="{FF2B5EF4-FFF2-40B4-BE49-F238E27FC236}">
                <a16:creationId xmlns:a16="http://schemas.microsoft.com/office/drawing/2014/main" xmlns="" id="{43168D09-7F12-0944-BFEF-703E114BC4C0}"/>
              </a:ext>
            </a:extLst>
          </p:cNvPr>
          <p:cNvSpPr>
            <a:spLocks noGrp="1"/>
          </p:cNvSpPr>
          <p:nvPr>
            <p:ph idx="1"/>
          </p:nvPr>
        </p:nvSpPr>
        <p:spPr>
          <a:xfrm>
            <a:off x="609600" y="2667000"/>
            <a:ext cx="10160000" cy="3733800"/>
          </a:xfrm>
        </p:spPr>
        <p:txBody>
          <a:bodyPr>
            <a:normAutofit/>
          </a:bodyPr>
          <a:lstStyle/>
          <a:p>
            <a:pPr algn="just"/>
            <a:r>
              <a:rPr lang="en-US" sz="2800" dirty="0"/>
              <a:t> </a:t>
            </a:r>
            <a:r>
              <a:rPr lang="en-US" sz="2800" dirty="0">
                <a:latin typeface="Times New Roman" pitchFamily="18" charset="0"/>
                <a:cs typeface="Times New Roman" pitchFamily="18" charset="0"/>
              </a:rPr>
              <a:t>This policy was a good </a:t>
            </a:r>
            <a:r>
              <a:rPr lang="en-US" sz="2800" dirty="0" smtClean="0">
                <a:latin typeface="Times New Roman" pitchFamily="18" charset="0"/>
                <a:cs typeface="Times New Roman" pitchFamily="18" charset="0"/>
              </a:rPr>
              <a:t>approach </a:t>
            </a:r>
            <a:r>
              <a:rPr lang="en-US" sz="2800" dirty="0">
                <a:latin typeface="Times New Roman" pitchFamily="18" charset="0"/>
                <a:cs typeface="Times New Roman" pitchFamily="18" charset="0"/>
              </a:rPr>
              <a:t>towards betterment , but has many drawback due to which it cannot </a:t>
            </a:r>
            <a:r>
              <a:rPr lang="en-US" sz="2800" dirty="0" smtClean="0">
                <a:latin typeface="Times New Roman" pitchFamily="18" charset="0"/>
                <a:cs typeface="Times New Roman" pitchFamily="18" charset="0"/>
              </a:rPr>
              <a:t>be </a:t>
            </a:r>
            <a:r>
              <a:rPr lang="en-US" sz="2800" dirty="0">
                <a:latin typeface="Times New Roman" pitchFamily="18" charset="0"/>
                <a:cs typeface="Times New Roman" pitchFamily="18" charset="0"/>
              </a:rPr>
              <a:t>achieved </a:t>
            </a:r>
            <a:r>
              <a:rPr lang="en-US" sz="2800" b="1" dirty="0" smtClean="0">
                <a:latin typeface="Times New Roman" pitchFamily="18" charset="0"/>
                <a:cs typeface="Times New Roman" pitchFamily="18" charset="0"/>
              </a:rPr>
              <a:t>e.g.: </a:t>
            </a:r>
            <a:r>
              <a:rPr lang="en-US" sz="2800" dirty="0">
                <a:latin typeface="Times New Roman" pitchFamily="18" charset="0"/>
                <a:cs typeface="Times New Roman" pitchFamily="18" charset="0"/>
              </a:rPr>
              <a:t>universal basic education ,shift towards agro-technical </a:t>
            </a:r>
            <a:r>
              <a:rPr lang="en-US" sz="2800" dirty="0" smtClean="0">
                <a:latin typeface="Times New Roman" pitchFamily="18" charset="0"/>
                <a:cs typeface="Times New Roman" pitchFamily="18" charset="0"/>
              </a:rPr>
              <a:t>studies </a:t>
            </a:r>
            <a:r>
              <a:rPr lang="en-US" sz="2800" dirty="0">
                <a:latin typeface="Times New Roman" pitchFamily="18" charset="0"/>
                <a:cs typeface="Times New Roman" pitchFamily="18" charset="0"/>
              </a:rPr>
              <a:t>etc.</a:t>
            </a:r>
          </a:p>
        </p:txBody>
      </p:sp>
    </p:spTree>
    <p:extLst>
      <p:ext uri="{BB962C8B-B14F-4D97-AF65-F5344CB8AC3E}">
        <p14:creationId xmlns:p14="http://schemas.microsoft.com/office/powerpoint/2010/main" val="4159567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9CDD7CB-DD13-E940-B3D0-5BD1D33E8B7F}"/>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INTRODUCATION</a:t>
            </a:r>
          </a:p>
        </p:txBody>
      </p:sp>
      <p:sp>
        <p:nvSpPr>
          <p:cNvPr id="3" name="Content Placeholder 2">
            <a:extLst>
              <a:ext uri="{FF2B5EF4-FFF2-40B4-BE49-F238E27FC236}">
                <a16:creationId xmlns:a16="http://schemas.microsoft.com/office/drawing/2014/main" xmlns="" id="{04089B48-8CCA-1B4D-8FA6-AB53BD749C72}"/>
              </a:ext>
            </a:extLst>
          </p:cNvPr>
          <p:cNvSpPr>
            <a:spLocks noGrp="1"/>
          </p:cNvSpPr>
          <p:nvPr>
            <p:ph idx="1"/>
          </p:nvPr>
        </p:nvSpPr>
        <p:spPr>
          <a:xfrm>
            <a:off x="1208532" y="1524000"/>
            <a:ext cx="8825659" cy="4995863"/>
          </a:xfrm>
        </p:spPr>
        <p:txBody>
          <a:bodyPr>
            <a:normAutofit/>
          </a:bodyPr>
          <a:lstStyle/>
          <a:p>
            <a:pPr algn="just"/>
            <a:r>
              <a:rPr lang="en-US" sz="2800" dirty="0">
                <a:latin typeface="Times New Roman" pitchFamily="18" charset="0"/>
                <a:cs typeface="Times New Roman" pitchFamily="18" charset="0"/>
              </a:rPr>
              <a:t>On December 16,1971,East Pakistan seceded and became Bangladesh . When the people’s s party came to power in Pakistan , Zulfiqar Ali Bhutto announced the education policy on March 29,1972. </a:t>
            </a:r>
          </a:p>
          <a:p>
            <a:pPr algn="just"/>
            <a:r>
              <a:rPr lang="en-US" sz="2800" dirty="0">
                <a:latin typeface="Times New Roman" pitchFamily="18" charset="0"/>
                <a:cs typeface="Times New Roman" pitchFamily="18" charset="0"/>
              </a:rPr>
              <a:t>1972 On the order of Zulfiqar Ali </a:t>
            </a:r>
            <a:r>
              <a:rPr lang="en-US" sz="2800" dirty="0" smtClean="0">
                <a:latin typeface="Times New Roman" pitchFamily="18" charset="0"/>
                <a:cs typeface="Times New Roman" pitchFamily="18" charset="0"/>
              </a:rPr>
              <a:t>Bhutto, the </a:t>
            </a:r>
            <a:r>
              <a:rPr lang="en-US" sz="2800" dirty="0">
                <a:latin typeface="Times New Roman" pitchFamily="18" charset="0"/>
                <a:cs typeface="Times New Roman" pitchFamily="18" charset="0"/>
              </a:rPr>
              <a:t>National Education Policy 1972 will be prepared by the Federal Minister of Education under the leadership of Abdul Hafeez Pirzada. </a:t>
            </a:r>
          </a:p>
          <a:p>
            <a:pPr marL="0" indent="0" algn="just">
              <a:buNone/>
            </a:pPr>
            <a:endParaRPr lang="en-US" sz="2800" dirty="0"/>
          </a:p>
        </p:txBody>
      </p:sp>
    </p:spTree>
    <p:extLst>
      <p:ext uri="{BB962C8B-B14F-4D97-AF65-F5344CB8AC3E}">
        <p14:creationId xmlns:p14="http://schemas.microsoft.com/office/powerpoint/2010/main" val="226255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79DC70B-DA84-034A-8FD0-C9243DB7EB8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38FECA4-F406-2A48-A2A7-AD8D38BE5BCE}"/>
              </a:ext>
            </a:extLst>
          </p:cNvPr>
          <p:cNvSpPr>
            <a:spLocks noGrp="1"/>
          </p:cNvSpPr>
          <p:nvPr>
            <p:ph idx="1"/>
          </p:nvPr>
        </p:nvSpPr>
        <p:spPr>
          <a:xfrm>
            <a:off x="1154954" y="2057400"/>
            <a:ext cx="8825659" cy="3962399"/>
          </a:xfrm>
        </p:spPr>
        <p:txBody>
          <a:bodyPr>
            <a:normAutofit/>
          </a:bodyPr>
          <a:lstStyle/>
          <a:p>
            <a:pPr algn="just"/>
            <a:r>
              <a:rPr lang="en-US" sz="2800" dirty="0">
                <a:latin typeface="Times New Roman" pitchFamily="18" charset="0"/>
                <a:cs typeface="Times New Roman" pitchFamily="18" charset="0"/>
              </a:rPr>
              <a:t>When the policy was announced , all private entities were taken into Government custody and many changes were proposed in the other aspect of the country’s education system </a:t>
            </a:r>
            <a:r>
              <a:rPr lang="en-US" sz="2800" dirty="0"/>
              <a:t>.</a:t>
            </a:r>
          </a:p>
        </p:txBody>
      </p:sp>
    </p:spTree>
    <p:extLst>
      <p:ext uri="{BB962C8B-B14F-4D97-AF65-F5344CB8AC3E}">
        <p14:creationId xmlns:p14="http://schemas.microsoft.com/office/powerpoint/2010/main" val="15476395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2AA053-DF3F-864A-B628-6D40BDB833D5}"/>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AIMS OF THE POLICY</a:t>
            </a:r>
          </a:p>
        </p:txBody>
      </p:sp>
      <p:sp>
        <p:nvSpPr>
          <p:cNvPr id="3" name="Content Placeholder 2">
            <a:extLst>
              <a:ext uri="{FF2B5EF4-FFF2-40B4-BE49-F238E27FC236}">
                <a16:creationId xmlns:a16="http://schemas.microsoft.com/office/drawing/2014/main" xmlns="" id="{4440D546-E7A4-B84B-926B-87C91E3ACC37}"/>
              </a:ext>
            </a:extLst>
          </p:cNvPr>
          <p:cNvSpPr>
            <a:spLocks noGrp="1"/>
          </p:cNvSpPr>
          <p:nvPr>
            <p:ph idx="1"/>
          </p:nvPr>
        </p:nvSpPr>
        <p:spPr>
          <a:xfrm>
            <a:off x="990600" y="2057400"/>
            <a:ext cx="10058400" cy="3732610"/>
          </a:xfrm>
        </p:spPr>
        <p:txBody>
          <a:bodyPr>
            <a:normAutofit/>
          </a:bodyPr>
          <a:lstStyle/>
          <a:p>
            <a:r>
              <a:rPr lang="en-US" sz="2800" dirty="0">
                <a:latin typeface="Times New Roman" pitchFamily="18" charset="0"/>
                <a:cs typeface="Times New Roman" pitchFamily="18" charset="0"/>
              </a:rPr>
              <a:t>Ensuring the preservation and promotion of the ideology of </a:t>
            </a:r>
            <a:r>
              <a:rPr lang="en-US" sz="2800" dirty="0" smtClean="0">
                <a:latin typeface="Times New Roman" pitchFamily="18" charset="0"/>
                <a:cs typeface="Times New Roman" pitchFamily="18" charset="0"/>
              </a:rPr>
              <a:t>Pakistan </a:t>
            </a:r>
            <a:r>
              <a:rPr lang="en-US" sz="2800" dirty="0">
                <a:latin typeface="Times New Roman" pitchFamily="18" charset="0"/>
                <a:cs typeface="Times New Roman" pitchFamily="18" charset="0"/>
              </a:rPr>
              <a:t>.</a:t>
            </a:r>
          </a:p>
          <a:p>
            <a:r>
              <a:rPr lang="en-US" sz="2800" dirty="0">
                <a:latin typeface="Times New Roman" pitchFamily="18" charset="0"/>
                <a:cs typeface="Times New Roman" pitchFamily="18" charset="0"/>
              </a:rPr>
              <a:t>Eradicating illiteracy in the shortest possible time .</a:t>
            </a:r>
          </a:p>
          <a:p>
            <a:r>
              <a:rPr lang="en-US" sz="2800" dirty="0">
                <a:latin typeface="Times New Roman" pitchFamily="18" charset="0"/>
                <a:cs typeface="Times New Roman" pitchFamily="18" charset="0"/>
              </a:rPr>
              <a:t>Equalizing access to education for females and handicapped person.</a:t>
            </a:r>
          </a:p>
          <a:p>
            <a:r>
              <a:rPr lang="en-US" sz="2800" dirty="0">
                <a:latin typeface="Times New Roman" pitchFamily="18" charset="0"/>
                <a:cs typeface="Times New Roman" pitchFamily="18" charset="0"/>
              </a:rPr>
              <a:t>Education would be free </a:t>
            </a:r>
            <a:r>
              <a:rPr lang="en-US" sz="2800" dirty="0" smtClean="0">
                <a:latin typeface="Times New Roman" pitchFamily="18" charset="0"/>
                <a:cs typeface="Times New Roman" pitchFamily="18" charset="0"/>
              </a:rPr>
              <a:t>universal up </a:t>
            </a:r>
            <a:r>
              <a:rPr lang="en-US" sz="2800" smtClean="0">
                <a:latin typeface="Times New Roman" pitchFamily="18" charset="0"/>
                <a:cs typeface="Times New Roman" pitchFamily="18" charset="0"/>
              </a:rPr>
              <a:t>to class x </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1765674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7F26B3-D397-F34C-B4A6-7F58046B71E4}"/>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FEATURES OF THIS POLICY </a:t>
            </a:r>
          </a:p>
        </p:txBody>
      </p:sp>
      <p:sp>
        <p:nvSpPr>
          <p:cNvPr id="3" name="Content Placeholder 2">
            <a:extLst>
              <a:ext uri="{FF2B5EF4-FFF2-40B4-BE49-F238E27FC236}">
                <a16:creationId xmlns:a16="http://schemas.microsoft.com/office/drawing/2014/main" xmlns="" id="{74BBB5E4-552A-A949-B33F-096D6E110DC3}"/>
              </a:ext>
            </a:extLst>
          </p:cNvPr>
          <p:cNvSpPr>
            <a:spLocks noGrp="1"/>
          </p:cNvSpPr>
          <p:nvPr>
            <p:ph idx="1"/>
          </p:nvPr>
        </p:nvSpPr>
        <p:spPr>
          <a:xfrm>
            <a:off x="1154954" y="1447800"/>
            <a:ext cx="8825659" cy="4572000"/>
          </a:xfrm>
        </p:spPr>
        <p:txBody>
          <a:bodyPr>
            <a:normAutofit/>
          </a:bodyPr>
          <a:lstStyle/>
          <a:p>
            <a:pPr marL="514350" indent="-514350">
              <a:buFont typeface="+mj-lt"/>
              <a:buAutoNum type="arabicPeriod"/>
            </a:pPr>
            <a:r>
              <a:rPr lang="en-US" sz="2800" dirty="0">
                <a:latin typeface="Times New Roman" pitchFamily="18" charset="0"/>
                <a:cs typeface="Times New Roman" pitchFamily="18" charset="0"/>
              </a:rPr>
              <a:t>Promotion of ideology of </a:t>
            </a:r>
            <a:r>
              <a:rPr lang="en-US" sz="2800" dirty="0" smtClean="0">
                <a:latin typeface="Times New Roman" pitchFamily="18" charset="0"/>
                <a:cs typeface="Times New Roman" pitchFamily="18" charset="0"/>
              </a:rPr>
              <a:t>Pakistan </a:t>
            </a:r>
            <a:r>
              <a:rPr lang="en-US" sz="2800" dirty="0">
                <a:latin typeface="Times New Roman" pitchFamily="18" charset="0"/>
                <a:cs typeface="Times New Roman" pitchFamily="18" charset="0"/>
              </a:rPr>
              <a:t>.</a:t>
            </a:r>
          </a:p>
          <a:p>
            <a:pPr marL="514350" indent="-514350">
              <a:buFont typeface="+mj-lt"/>
              <a:buAutoNum type="arabicPeriod"/>
            </a:pPr>
            <a:r>
              <a:rPr lang="en-US" sz="2800" dirty="0">
                <a:latin typeface="Times New Roman" pitchFamily="18" charset="0"/>
                <a:cs typeface="Times New Roman" pitchFamily="18" charset="0"/>
              </a:rPr>
              <a:t>Universal education.</a:t>
            </a:r>
          </a:p>
          <a:p>
            <a:pPr marL="514350" indent="-514350">
              <a:buFont typeface="+mj-lt"/>
              <a:buAutoNum type="arabicPeriod"/>
            </a:pPr>
            <a:r>
              <a:rPr lang="en-US" sz="2800" dirty="0">
                <a:latin typeface="Times New Roman" pitchFamily="18" charset="0"/>
                <a:cs typeface="Times New Roman" pitchFamily="18" charset="0"/>
              </a:rPr>
              <a:t>Equality in education.</a:t>
            </a:r>
          </a:p>
          <a:p>
            <a:pPr marL="514350" indent="-514350">
              <a:buFont typeface="+mj-lt"/>
              <a:buAutoNum type="arabicPeriod"/>
            </a:pPr>
            <a:r>
              <a:rPr lang="en-US" sz="2800" dirty="0">
                <a:latin typeface="Times New Roman" pitchFamily="18" charset="0"/>
                <a:cs typeface="Times New Roman" pitchFamily="18" charset="0"/>
              </a:rPr>
              <a:t>Personality development.</a:t>
            </a:r>
          </a:p>
          <a:p>
            <a:pPr marL="514350" indent="-514350">
              <a:buFont typeface="+mj-lt"/>
              <a:buAutoNum type="arabicPeriod"/>
            </a:pPr>
            <a:r>
              <a:rPr lang="en-US" sz="2800" dirty="0" smtClean="0">
                <a:latin typeface="Times New Roman" pitchFamily="18" charset="0"/>
                <a:cs typeface="Times New Roman" pitchFamily="18" charset="0"/>
              </a:rPr>
              <a:t>Integrated </a:t>
            </a:r>
            <a:r>
              <a:rPr lang="en-US" sz="2800" dirty="0">
                <a:latin typeface="Times New Roman" pitchFamily="18" charset="0"/>
                <a:cs typeface="Times New Roman" pitchFamily="18" charset="0"/>
              </a:rPr>
              <a:t>technical and science education.</a:t>
            </a:r>
          </a:p>
          <a:p>
            <a:pPr marL="514350" indent="-514350">
              <a:buFont typeface="+mj-lt"/>
              <a:buAutoNum type="arabicPeriod"/>
            </a:pPr>
            <a:r>
              <a:rPr lang="en-US" sz="2800" dirty="0" smtClean="0">
                <a:latin typeface="Times New Roman" pitchFamily="18" charset="0"/>
                <a:cs typeface="Times New Roman" pitchFamily="18" charset="0"/>
              </a:rPr>
              <a:t>Curriculum </a:t>
            </a:r>
            <a:r>
              <a:rPr lang="en-US" sz="2800" dirty="0">
                <a:latin typeface="Times New Roman" pitchFamily="18" charset="0"/>
                <a:cs typeface="Times New Roman" pitchFamily="18" charset="0"/>
              </a:rPr>
              <a:t>based on socio-economic needs of society.</a:t>
            </a:r>
          </a:p>
          <a:p>
            <a:pPr marL="514350" indent="-514350">
              <a:buFont typeface="+mj-lt"/>
              <a:buAutoNum type="arabicPeriod"/>
            </a:pPr>
            <a:r>
              <a:rPr lang="en-US" sz="2800" dirty="0">
                <a:latin typeface="Times New Roman" pitchFamily="18" charset="0"/>
                <a:cs typeface="Times New Roman" pitchFamily="18" charset="0"/>
              </a:rPr>
              <a:t>Nationalization of educational institution.</a:t>
            </a:r>
          </a:p>
        </p:txBody>
      </p:sp>
    </p:spTree>
    <p:extLst>
      <p:ext uri="{BB962C8B-B14F-4D97-AF65-F5344CB8AC3E}">
        <p14:creationId xmlns:p14="http://schemas.microsoft.com/office/powerpoint/2010/main" val="3382323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5735A19-F22B-EF42-822C-78BE32FCF278}"/>
              </a:ext>
            </a:extLst>
          </p:cNvPr>
          <p:cNvSpPr>
            <a:spLocks noGrp="1"/>
          </p:cNvSpPr>
          <p:nvPr>
            <p:ph type="title"/>
          </p:nvPr>
        </p:nvSpPr>
        <p:spPr/>
        <p:txBody>
          <a:bodyPr>
            <a:normAutofit/>
          </a:bodyPr>
          <a:lstStyle/>
          <a:p>
            <a:r>
              <a:rPr lang="en-US" dirty="0"/>
              <a:t> </a:t>
            </a:r>
            <a:r>
              <a:rPr lang="en-US" b="1" dirty="0"/>
              <a:t>1. </a:t>
            </a:r>
            <a:r>
              <a:rPr lang="en-US" sz="4400" b="1" dirty="0">
                <a:latin typeface="Times New Roman" pitchFamily="18" charset="0"/>
                <a:cs typeface="Times New Roman" pitchFamily="18" charset="0"/>
              </a:rPr>
              <a:t>Free and compulsory education</a:t>
            </a:r>
          </a:p>
        </p:txBody>
      </p:sp>
      <p:sp>
        <p:nvSpPr>
          <p:cNvPr id="3" name="Content Placeholder 2">
            <a:extLst>
              <a:ext uri="{FF2B5EF4-FFF2-40B4-BE49-F238E27FC236}">
                <a16:creationId xmlns:a16="http://schemas.microsoft.com/office/drawing/2014/main" xmlns="" id="{58D7E87D-E25F-9E42-8282-B7796BB0CEE6}"/>
              </a:ext>
            </a:extLst>
          </p:cNvPr>
          <p:cNvSpPr>
            <a:spLocks noGrp="1"/>
          </p:cNvSpPr>
          <p:nvPr>
            <p:ph idx="1"/>
          </p:nvPr>
        </p:nvSpPr>
        <p:spPr>
          <a:xfrm>
            <a:off x="762000" y="1676400"/>
            <a:ext cx="8825659" cy="4036219"/>
          </a:xfrm>
        </p:spPr>
        <p:txBody>
          <a:bodyPr>
            <a:normAutofit/>
          </a:bodyPr>
          <a:lstStyle/>
          <a:p>
            <a:pPr marL="0" indent="0" algn="just">
              <a:buNone/>
            </a:pPr>
            <a:r>
              <a:rPr lang="en-US" sz="2800" dirty="0">
                <a:latin typeface="Times New Roman" pitchFamily="18" charset="0"/>
                <a:cs typeface="Times New Roman" pitchFamily="18" charset="0"/>
              </a:rPr>
              <a:t>Education will be made free and universal for all children of the country </a:t>
            </a:r>
            <a:r>
              <a:rPr lang="en-US" sz="2800" dirty="0" smtClean="0">
                <a:latin typeface="Times New Roman" pitchFamily="18" charset="0"/>
                <a:cs typeface="Times New Roman" pitchFamily="18" charset="0"/>
              </a:rPr>
              <a:t>up to class x.</a:t>
            </a:r>
            <a:endParaRPr lang="en-US" sz="2800" dirty="0">
              <a:latin typeface="Times New Roman" pitchFamily="18" charset="0"/>
              <a:cs typeface="Times New Roman" pitchFamily="18" charset="0"/>
            </a:endParaRPr>
          </a:p>
          <a:p>
            <a:pPr marL="0" indent="0" algn="just">
              <a:buNone/>
            </a:pPr>
            <a:r>
              <a:rPr lang="en-US" sz="2800" dirty="0">
                <a:latin typeface="Times New Roman" pitchFamily="18" charset="0"/>
                <a:cs typeface="Times New Roman" pitchFamily="18" charset="0"/>
              </a:rPr>
              <a:t>However, due to our limited resources, this will be achieved in two phase.</a:t>
            </a:r>
          </a:p>
          <a:p>
            <a:pPr algn="just"/>
            <a:r>
              <a:rPr lang="en-US" sz="2800" b="1" dirty="0">
                <a:latin typeface="Times New Roman" pitchFamily="18" charset="0"/>
                <a:cs typeface="Times New Roman" pitchFamily="18" charset="0"/>
              </a:rPr>
              <a:t>First phase: </a:t>
            </a:r>
            <a:r>
              <a:rPr lang="en-US" sz="2800" dirty="0">
                <a:latin typeface="Times New Roman" pitchFamily="18" charset="0"/>
                <a:cs typeface="Times New Roman" pitchFamily="18" charset="0"/>
              </a:rPr>
              <a:t>From 1</a:t>
            </a:r>
            <a:r>
              <a:rPr lang="en-US" sz="2800" baseline="30000" dirty="0">
                <a:latin typeface="Times New Roman" pitchFamily="18" charset="0"/>
                <a:cs typeface="Times New Roman" pitchFamily="18" charset="0"/>
              </a:rPr>
              <a:t>st</a:t>
            </a:r>
            <a:r>
              <a:rPr lang="en-US" sz="2800" dirty="0">
                <a:latin typeface="Times New Roman" pitchFamily="18" charset="0"/>
                <a:cs typeface="Times New Roman" pitchFamily="18" charset="0"/>
              </a:rPr>
              <a:t> oct,1972 education </a:t>
            </a:r>
            <a:r>
              <a:rPr lang="en-US" sz="2800" dirty="0" smtClean="0">
                <a:latin typeface="Times New Roman" pitchFamily="18" charset="0"/>
                <a:cs typeface="Times New Roman" pitchFamily="18" charset="0"/>
              </a:rPr>
              <a:t>up to </a:t>
            </a:r>
            <a:r>
              <a:rPr lang="en-US" sz="2800" dirty="0">
                <a:latin typeface="Times New Roman" pitchFamily="18" charset="0"/>
                <a:cs typeface="Times New Roman" pitchFamily="18" charset="0"/>
              </a:rPr>
              <a:t>class VIII free for boys and girls in all types of school.</a:t>
            </a:r>
            <a:endParaRPr lang="en-US"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34178555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DFFC9F-F628-624C-8E4C-A6B8B184F33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5F41C6A6-F28D-0B4A-AD6E-2B2919DAAD20}"/>
              </a:ext>
            </a:extLst>
          </p:cNvPr>
          <p:cNvSpPr>
            <a:spLocks noGrp="1"/>
          </p:cNvSpPr>
          <p:nvPr>
            <p:ph idx="1"/>
          </p:nvPr>
        </p:nvSpPr>
        <p:spPr/>
        <p:txBody>
          <a:bodyPr>
            <a:normAutofit/>
          </a:bodyPr>
          <a:lstStyle/>
          <a:p>
            <a:r>
              <a:rPr lang="en-US" sz="2800" b="1" dirty="0">
                <a:latin typeface="Times New Roman" pitchFamily="18" charset="0"/>
                <a:cs typeface="Times New Roman" pitchFamily="18" charset="0"/>
              </a:rPr>
              <a:t>Second phase: </a:t>
            </a:r>
            <a:r>
              <a:rPr lang="en-US" sz="2800" dirty="0">
                <a:latin typeface="Times New Roman" pitchFamily="18" charset="0"/>
                <a:cs typeface="Times New Roman" pitchFamily="18" charset="0"/>
              </a:rPr>
              <a:t>Starting from October 1974, free education will be extended to all school </a:t>
            </a:r>
            <a:r>
              <a:rPr lang="en-US" sz="2800" dirty="0" smtClean="0">
                <a:latin typeface="Times New Roman" pitchFamily="18" charset="0"/>
                <a:cs typeface="Times New Roman" pitchFamily="18" charset="0"/>
              </a:rPr>
              <a:t>up to </a:t>
            </a:r>
            <a:r>
              <a:rPr lang="en-US" sz="2800" dirty="0">
                <a:latin typeface="Times New Roman" pitchFamily="18" charset="0"/>
                <a:cs typeface="Times New Roman" pitchFamily="18" charset="0"/>
              </a:rPr>
              <a:t>class IX and X.</a:t>
            </a:r>
          </a:p>
          <a:p>
            <a:pPr marL="0" indent="0">
              <a:buNone/>
            </a:pPr>
            <a:r>
              <a:rPr lang="en-US" sz="2800" dirty="0">
                <a:latin typeface="Times New Roman" pitchFamily="18" charset="0"/>
                <a:cs typeface="Times New Roman" pitchFamily="18" charset="0"/>
              </a:rPr>
              <a:t>  </a:t>
            </a:r>
          </a:p>
          <a:p>
            <a:pPr marL="0" indent="0">
              <a:buNone/>
            </a:pPr>
            <a:r>
              <a:rPr lang="en-US" sz="2800" b="1" dirty="0">
                <a:latin typeface="Times New Roman" pitchFamily="18" charset="0"/>
                <a:cs typeface="Times New Roman" pitchFamily="18" charset="0"/>
              </a:rPr>
              <a:t>   Compulsory Education: </a:t>
            </a:r>
          </a:p>
          <a:p>
            <a:pPr algn="just"/>
            <a:r>
              <a:rPr lang="en-US" sz="2800" dirty="0">
                <a:latin typeface="Times New Roman" pitchFamily="18" charset="0"/>
                <a:cs typeface="Times New Roman" pitchFamily="18" charset="0"/>
              </a:rPr>
              <a:t>Compulsory education it will be direct responsibility   on parents to send their children to school on pain of punishment </a:t>
            </a:r>
            <a:r>
              <a:rPr lang="en-US" sz="2800" dirty="0"/>
              <a:t>.</a:t>
            </a:r>
          </a:p>
        </p:txBody>
      </p:sp>
    </p:spTree>
    <p:extLst>
      <p:ext uri="{BB962C8B-B14F-4D97-AF65-F5344CB8AC3E}">
        <p14:creationId xmlns:p14="http://schemas.microsoft.com/office/powerpoint/2010/main" val="3792364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78D4DA-238C-EC40-9834-301F0B1EC29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56705C4-78A3-974D-86D4-32EF548CD5DC}"/>
              </a:ext>
            </a:extLst>
          </p:cNvPr>
          <p:cNvSpPr>
            <a:spLocks noGrp="1"/>
          </p:cNvSpPr>
          <p:nvPr>
            <p:ph idx="1"/>
          </p:nvPr>
        </p:nvSpPr>
        <p:spPr>
          <a:xfrm>
            <a:off x="914400" y="1905000"/>
            <a:ext cx="8825659" cy="1968500"/>
          </a:xfrm>
        </p:spPr>
        <p:txBody>
          <a:bodyPr>
            <a:normAutofit/>
          </a:bodyPr>
          <a:lstStyle/>
          <a:p>
            <a:r>
              <a:rPr lang="en-US" sz="2800" dirty="0">
                <a:latin typeface="Times New Roman" pitchFamily="18" charset="0"/>
                <a:cs typeface="Times New Roman" pitchFamily="18" charset="0"/>
              </a:rPr>
              <a:t>Simultaneously, it entails an immediate obligation on the part of the Government provide facilitates for their schooling</a:t>
            </a:r>
            <a:r>
              <a:rPr lang="en-US" sz="2800" dirty="0"/>
              <a:t>.</a:t>
            </a:r>
          </a:p>
        </p:txBody>
      </p:sp>
    </p:spTree>
    <p:extLst>
      <p:ext uri="{BB962C8B-B14F-4D97-AF65-F5344CB8AC3E}">
        <p14:creationId xmlns:p14="http://schemas.microsoft.com/office/powerpoint/2010/main" val="1506102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524122B-10F6-AA4F-8A0B-9D7989AFD46F}"/>
              </a:ext>
            </a:extLst>
          </p:cNvPr>
          <p:cNvSpPr>
            <a:spLocks noGrp="1"/>
          </p:cNvSpPr>
          <p:nvPr>
            <p:ph type="title"/>
          </p:nvPr>
        </p:nvSpPr>
        <p:spPr/>
        <p:txBody>
          <a:bodyPr/>
          <a:lstStyle/>
          <a:p>
            <a:r>
              <a:rPr lang="en-US" dirty="0"/>
              <a:t>         </a:t>
            </a:r>
            <a:r>
              <a:rPr lang="en-US" sz="4400" b="1" dirty="0">
                <a:latin typeface="Times New Roman" pitchFamily="18" charset="0"/>
                <a:cs typeface="Times New Roman" pitchFamily="18" charset="0"/>
              </a:rPr>
              <a:t>2. Elementary Education </a:t>
            </a:r>
          </a:p>
        </p:txBody>
      </p:sp>
      <p:sp>
        <p:nvSpPr>
          <p:cNvPr id="3" name="Content Placeholder 2">
            <a:extLst>
              <a:ext uri="{FF2B5EF4-FFF2-40B4-BE49-F238E27FC236}">
                <a16:creationId xmlns:a16="http://schemas.microsoft.com/office/drawing/2014/main" xmlns="" id="{DD46725B-17C3-B846-A1BD-B2C9210C21D2}"/>
              </a:ext>
            </a:extLst>
          </p:cNvPr>
          <p:cNvSpPr>
            <a:spLocks noGrp="1"/>
          </p:cNvSpPr>
          <p:nvPr>
            <p:ph idx="1"/>
          </p:nvPr>
        </p:nvSpPr>
        <p:spPr>
          <a:xfrm>
            <a:off x="990600" y="1524000"/>
            <a:ext cx="9542812" cy="3557985"/>
          </a:xfrm>
        </p:spPr>
        <p:txBody>
          <a:bodyPr>
            <a:normAutofit/>
          </a:bodyPr>
          <a:lstStyle/>
          <a:p>
            <a:pPr marL="0" indent="0">
              <a:buNone/>
            </a:pPr>
            <a:r>
              <a:rPr lang="en-US" sz="2800" dirty="0">
                <a:latin typeface="Times New Roman" pitchFamily="18" charset="0"/>
                <a:cs typeface="Times New Roman" pitchFamily="18" charset="0"/>
              </a:rPr>
              <a:t>From </a:t>
            </a:r>
            <a:r>
              <a:rPr lang="en-US" sz="2800" dirty="0" smtClean="0">
                <a:latin typeface="Times New Roman" pitchFamily="18" charset="0"/>
                <a:cs typeface="Times New Roman" pitchFamily="18" charset="0"/>
              </a:rPr>
              <a:t>October </a:t>
            </a:r>
            <a:r>
              <a:rPr lang="en-US" sz="2800" dirty="0">
                <a:latin typeface="Times New Roman" pitchFamily="18" charset="0"/>
                <a:cs typeface="Times New Roman" pitchFamily="18" charset="0"/>
              </a:rPr>
              <a:t>1, 1972, education in I - IIIV will be free in all school, Government and privately </a:t>
            </a:r>
            <a:r>
              <a:rPr lang="en-US" sz="2800" dirty="0" smtClean="0">
                <a:latin typeface="Times New Roman" pitchFamily="18" charset="0"/>
                <a:cs typeface="Times New Roman" pitchFamily="18" charset="0"/>
              </a:rPr>
              <a:t>managed </a:t>
            </a:r>
            <a:r>
              <a:rPr lang="en-US" sz="2800" dirty="0">
                <a:latin typeface="Times New Roman" pitchFamily="18" charset="0"/>
                <a:cs typeface="Times New Roman" pitchFamily="18" charset="0"/>
              </a:rPr>
              <a:t>across the country.</a:t>
            </a:r>
          </a:p>
          <a:p>
            <a:r>
              <a:rPr lang="en-US" sz="2800" dirty="0">
                <a:latin typeface="Times New Roman" pitchFamily="18" charset="0"/>
                <a:cs typeface="Times New Roman" pitchFamily="18" charset="0"/>
              </a:rPr>
              <a:t>According to the policy </a:t>
            </a:r>
            <a:r>
              <a:rPr lang="en-US" sz="2800" dirty="0" smtClean="0">
                <a:latin typeface="Times New Roman" pitchFamily="18" charset="0"/>
                <a:cs typeface="Times New Roman" pitchFamily="18" charset="0"/>
              </a:rPr>
              <a:t>primary </a:t>
            </a:r>
            <a:r>
              <a:rPr lang="en-US" sz="2800" dirty="0">
                <a:latin typeface="Times New Roman" pitchFamily="18" charset="0"/>
                <a:cs typeface="Times New Roman" pitchFamily="18" charset="0"/>
              </a:rPr>
              <a:t>education would be universal for boys from 1979 and for from girls 1984.</a:t>
            </a:r>
          </a:p>
          <a:p>
            <a:pPr algn="just"/>
            <a:r>
              <a:rPr lang="en-US" sz="2800" dirty="0">
                <a:latin typeface="Times New Roman" pitchFamily="18" charset="0"/>
                <a:cs typeface="Times New Roman" pitchFamily="18" charset="0"/>
              </a:rPr>
              <a:t>Textbook and writing material would be free for primer school </a:t>
            </a:r>
            <a:r>
              <a:rPr lang="en-US" sz="2800" dirty="0" smtClean="0">
                <a:latin typeface="Times New Roman" pitchFamily="18" charset="0"/>
                <a:cs typeface="Times New Roman" pitchFamily="18" charset="0"/>
              </a:rPr>
              <a:t>children </a:t>
            </a:r>
            <a:r>
              <a:rPr lang="en-US" sz="2800" dirty="0">
                <a:latin typeface="Times New Roman" pitchFamily="18" charset="0"/>
                <a:cs typeface="Times New Roman" pitchFamily="18" charset="0"/>
              </a:rPr>
              <a:t>.</a:t>
            </a:r>
          </a:p>
        </p:txBody>
      </p:sp>
    </p:spTree>
    <p:extLst>
      <p:ext uri="{BB962C8B-B14F-4D97-AF65-F5344CB8AC3E}">
        <p14:creationId xmlns:p14="http://schemas.microsoft.com/office/powerpoint/2010/main" val="32662259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TotalTime>
  <Words>900</Words>
  <Application>Microsoft Office PowerPoint</Application>
  <PresentationFormat>Custom</PresentationFormat>
  <Paragraphs>57</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Adjacency</vt:lpstr>
      <vt:lpstr>Instructor Name : Farheen Malik</vt:lpstr>
      <vt:lpstr>                   INTRODUCATION</vt:lpstr>
      <vt:lpstr>PowerPoint Presentation</vt:lpstr>
      <vt:lpstr>             AIMS OF THE POLICY</vt:lpstr>
      <vt:lpstr>        FEATURES OF THIS POLICY </vt:lpstr>
      <vt:lpstr> 1. Free and compulsory education</vt:lpstr>
      <vt:lpstr>PowerPoint Presentation</vt:lpstr>
      <vt:lpstr>PowerPoint Presentation</vt:lpstr>
      <vt:lpstr>         2. Elementary Education </vt:lpstr>
      <vt:lpstr>  3. Secondary and intermediate education</vt:lpstr>
      <vt:lpstr>                      4. Nationalization </vt:lpstr>
      <vt:lpstr>PowerPoint Presentation</vt:lpstr>
      <vt:lpstr>Higher Education</vt:lpstr>
      <vt:lpstr>New Universities</vt:lpstr>
      <vt:lpstr>University Grant Commission</vt:lpstr>
      <vt:lpstr>Military Training</vt:lpstr>
      <vt:lpstr>Examination</vt:lpstr>
      <vt:lpstr>                      IMPLEMENTATION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education policy  1972-80</dc:title>
  <dc:creator>mehakshahzadi110@outlook.com</dc:creator>
  <cp:lastModifiedBy>computer fix</cp:lastModifiedBy>
  <cp:revision>31</cp:revision>
  <dcterms:created xsi:type="dcterms:W3CDTF">2020-11-22T17:20:00Z</dcterms:created>
  <dcterms:modified xsi:type="dcterms:W3CDTF">2021-01-27T05:52:14Z</dcterms:modified>
</cp:coreProperties>
</file>