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3" r:id="rId6"/>
    <p:sldId id="259" r:id="rId7"/>
    <p:sldId id="260" r:id="rId8"/>
    <p:sldId id="261" r:id="rId9"/>
    <p:sldId id="262"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382000" cy="1754326"/>
          </a:xfrm>
          <a:prstGeom prst="rect">
            <a:avLst/>
          </a:prstGeom>
        </p:spPr>
        <p:txBody>
          <a:bodyPr wrap="square">
            <a:spAutoFit/>
          </a:bodyPr>
          <a:lstStyle/>
          <a:p>
            <a:r>
              <a:rPr lang="en-US" sz="3600" b="1" dirty="0" err="1" smtClean="0"/>
              <a:t>Acoelomate</a:t>
            </a:r>
            <a:r>
              <a:rPr lang="en-US" sz="3600" dirty="0" smtClean="0"/>
              <a:t> </a:t>
            </a:r>
          </a:p>
          <a:p>
            <a:r>
              <a:rPr lang="en-US" sz="2400" dirty="0" smtClean="0"/>
              <a:t>An </a:t>
            </a:r>
            <a:r>
              <a:rPr lang="en-US" sz="2400" b="1" dirty="0" smtClean="0"/>
              <a:t>animal</a:t>
            </a:r>
            <a:r>
              <a:rPr lang="en-US" sz="2400" dirty="0" smtClean="0"/>
              <a:t> that lacks a </a:t>
            </a:r>
            <a:r>
              <a:rPr lang="en-US" sz="2400" dirty="0" err="1" smtClean="0"/>
              <a:t>coelom</a:t>
            </a:r>
            <a:r>
              <a:rPr lang="en-US" sz="2400" dirty="0" smtClean="0"/>
              <a:t>. </a:t>
            </a:r>
            <a:r>
              <a:rPr lang="en-US" sz="2400" b="1" dirty="0" err="1" smtClean="0"/>
              <a:t>Acoelomates</a:t>
            </a:r>
            <a:r>
              <a:rPr lang="en-US" sz="2400" dirty="0" smtClean="0"/>
              <a:t>, which include flatworms and tapeworms, exhibit bilateral symmetry and have no body cavity between the gut and the epidermis</a:t>
            </a:r>
            <a:r>
              <a:rPr lang="en-US" dirty="0" smtClean="0"/>
              <a:t>.</a:t>
            </a:r>
            <a:endParaRPr lang="en-US" dirty="0"/>
          </a:p>
        </p:txBody>
      </p:sp>
      <p:sp>
        <p:nvSpPr>
          <p:cNvPr id="3" name="Rectangle 2"/>
          <p:cNvSpPr/>
          <p:nvPr/>
        </p:nvSpPr>
        <p:spPr>
          <a:xfrm>
            <a:off x="457200" y="2819400"/>
            <a:ext cx="8305800" cy="2492990"/>
          </a:xfrm>
          <a:prstGeom prst="rect">
            <a:avLst/>
          </a:prstGeom>
        </p:spPr>
        <p:txBody>
          <a:bodyPr wrap="square">
            <a:spAutoFit/>
          </a:bodyPr>
          <a:lstStyle/>
          <a:p>
            <a:r>
              <a:rPr lang="en-US" sz="3600" b="1" dirty="0" err="1" smtClean="0"/>
              <a:t>Coelomate</a:t>
            </a:r>
            <a:r>
              <a:rPr lang="en-US" sz="3600" dirty="0" smtClean="0"/>
              <a:t> </a:t>
            </a:r>
            <a:endParaRPr lang="en-US" sz="3600" dirty="0" smtClean="0"/>
          </a:p>
          <a:p>
            <a:r>
              <a:rPr lang="en-US" sz="2400" dirty="0" smtClean="0"/>
              <a:t>animals </a:t>
            </a:r>
            <a:r>
              <a:rPr lang="en-US" sz="2400" dirty="0" smtClean="0"/>
              <a:t>or </a:t>
            </a:r>
            <a:r>
              <a:rPr lang="en-US" sz="2400" dirty="0" err="1" smtClean="0"/>
              <a:t>Coelomata</a:t>
            </a:r>
            <a:r>
              <a:rPr lang="en-US" sz="2400" dirty="0" smtClean="0"/>
              <a:t> (also known as </a:t>
            </a:r>
            <a:r>
              <a:rPr lang="en-US" sz="2400" dirty="0" err="1" smtClean="0"/>
              <a:t>eucoelomates</a:t>
            </a:r>
            <a:r>
              <a:rPr lang="en-US" sz="2400" dirty="0" smtClean="0"/>
              <a:t> – "true </a:t>
            </a:r>
            <a:r>
              <a:rPr lang="en-US" sz="2400" b="1" dirty="0" err="1" smtClean="0"/>
              <a:t>coelom</a:t>
            </a:r>
            <a:r>
              <a:rPr lang="en-US" sz="2400" dirty="0" smtClean="0"/>
              <a:t>") have a body cavity called a </a:t>
            </a:r>
            <a:r>
              <a:rPr lang="en-US" sz="2400" b="1" dirty="0" err="1" smtClean="0"/>
              <a:t>coelom</a:t>
            </a:r>
            <a:r>
              <a:rPr lang="en-US" sz="2400" dirty="0" smtClean="0"/>
              <a:t> with a complete lining called peritoneum derived from mesoderm (one of the three primary tissue layers). ... Most bilateral animals, including all the vertebrates, are </a:t>
            </a:r>
            <a:r>
              <a:rPr lang="en-US" sz="2400" b="1" dirty="0" err="1" smtClean="0"/>
              <a:t>coelomates</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09800"/>
            <a:ext cx="8001001" cy="2123658"/>
          </a:xfrm>
          <a:prstGeom prst="rect">
            <a:avLst/>
          </a:prstGeom>
        </p:spPr>
        <p:txBody>
          <a:bodyPr wrap="square">
            <a:spAutoFit/>
          </a:bodyPr>
          <a:lstStyle/>
          <a:p>
            <a:r>
              <a:rPr lang="en-US" sz="3600" b="1" dirty="0" smtClean="0"/>
              <a:t>Bone Cell</a:t>
            </a:r>
          </a:p>
          <a:p>
            <a:r>
              <a:rPr lang="en-US" sz="2400" dirty="0" smtClean="0"/>
              <a:t>Are in minute chamber called lacunae which are arranged in concentric rings around </a:t>
            </a:r>
            <a:r>
              <a:rPr lang="en-US" sz="2400" dirty="0" err="1" smtClean="0"/>
              <a:t>osteonic</a:t>
            </a:r>
            <a:r>
              <a:rPr lang="en-US" sz="2400" dirty="0" smtClean="0"/>
              <a:t> canals </a:t>
            </a:r>
          </a:p>
          <a:p>
            <a:r>
              <a:rPr lang="en-US" sz="2400" dirty="0" smtClean="0"/>
              <a:t>These cells communicate with nearby cells by mean cellular processes passing through small channels called </a:t>
            </a:r>
            <a:r>
              <a:rPr lang="en-US" sz="2400" dirty="0" err="1" smtClean="0"/>
              <a:t>canaliculi</a:t>
            </a:r>
            <a:r>
              <a:rPr lang="en-US" sz="2400" dirty="0" smtClean="0"/>
              <a:t>  </a:t>
            </a:r>
            <a:endParaRPr lang="en-US" sz="2400" dirty="0"/>
          </a:p>
        </p:txBody>
      </p:sp>
      <p:sp>
        <p:nvSpPr>
          <p:cNvPr id="3" name="Rectangle 2"/>
          <p:cNvSpPr/>
          <p:nvPr/>
        </p:nvSpPr>
        <p:spPr>
          <a:xfrm>
            <a:off x="533400" y="762000"/>
            <a:ext cx="8001000" cy="1200329"/>
          </a:xfrm>
          <a:prstGeom prst="rect">
            <a:avLst/>
          </a:prstGeom>
        </p:spPr>
        <p:txBody>
          <a:bodyPr wrap="square">
            <a:spAutoFit/>
          </a:bodyPr>
          <a:lstStyle/>
          <a:p>
            <a:r>
              <a:rPr lang="en-US" sz="2400" dirty="0" smtClean="0"/>
              <a:t>When an animal needs the calcium or phosphate stored within bones, metabolic reactions ( under endocrine control) release the required amounts</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077200" cy="4616648"/>
          </a:xfrm>
          <a:prstGeom prst="rect">
            <a:avLst/>
          </a:prstGeom>
        </p:spPr>
        <p:txBody>
          <a:bodyPr wrap="square">
            <a:spAutoFit/>
          </a:bodyPr>
          <a:lstStyle/>
          <a:p>
            <a:r>
              <a:rPr lang="en-US" sz="3600" b="1" dirty="0" smtClean="0"/>
              <a:t> Skeleton of Fishes</a:t>
            </a:r>
          </a:p>
          <a:p>
            <a:endParaRPr lang="en-US" dirty="0" smtClean="0"/>
          </a:p>
          <a:p>
            <a:r>
              <a:rPr lang="en-US" sz="2400" dirty="0" smtClean="0"/>
              <a:t>Both cartilaginous and bony endoskeletons first appeared in the vertebrates. Since water has a buoyancy effect on the fish body .</a:t>
            </a:r>
          </a:p>
          <a:p>
            <a:r>
              <a:rPr lang="en-US" sz="2400" dirty="0" smtClean="0"/>
              <a:t>Mostly terrestrial vertebrates don’t demanded skeleton for support.</a:t>
            </a:r>
          </a:p>
          <a:p>
            <a:r>
              <a:rPr lang="en-US" sz="2400" dirty="0" smtClean="0"/>
              <a:t>Mostly vertebrates have well-defines vertebral column that’s why they are called “Vertebrates”. Not jawless vertebrates for example lampreys  and hagfishes</a:t>
            </a:r>
          </a:p>
          <a:p>
            <a:endParaRPr lang="en-US" sz="2400" dirty="0" smtClean="0"/>
          </a:p>
          <a:p>
            <a:r>
              <a:rPr lang="en-US" sz="2400" dirty="0" smtClean="0"/>
              <a:t> </a:t>
            </a:r>
            <a:endParaRPr lang="en-US" sz="2400" dirty="0"/>
          </a:p>
        </p:txBody>
      </p:sp>
      <p:sp>
        <p:nvSpPr>
          <p:cNvPr id="3" name="Rectangle 2"/>
          <p:cNvSpPr/>
          <p:nvPr/>
        </p:nvSpPr>
        <p:spPr>
          <a:xfrm>
            <a:off x="381000" y="4419600"/>
            <a:ext cx="8458200" cy="1200329"/>
          </a:xfrm>
          <a:prstGeom prst="rect">
            <a:avLst/>
          </a:prstGeom>
        </p:spPr>
        <p:txBody>
          <a:bodyPr wrap="square">
            <a:spAutoFit/>
          </a:bodyPr>
          <a:lstStyle/>
          <a:p>
            <a:r>
              <a:rPr lang="en-US" sz="2400" dirty="0" smtClean="0"/>
              <a:t>Most jawless fishes have an axial skeleton that include  notochord, ribs and cartilaginous  or bony vertebrae</a:t>
            </a:r>
          </a:p>
          <a:p>
            <a:r>
              <a:rPr lang="en-US" sz="2400" dirty="0" smtClean="0"/>
              <a:t>Muscles used in locomotion attached to the axial skeleton</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33400"/>
            <a:ext cx="6248400" cy="646331"/>
          </a:xfrm>
          <a:prstGeom prst="rect">
            <a:avLst/>
          </a:prstGeom>
        </p:spPr>
        <p:txBody>
          <a:bodyPr wrap="square">
            <a:spAutoFit/>
          </a:bodyPr>
          <a:lstStyle/>
          <a:p>
            <a:r>
              <a:rPr lang="en-US" sz="3600" b="1" dirty="0" smtClean="0"/>
              <a:t>Skeleton of </a:t>
            </a:r>
            <a:r>
              <a:rPr lang="en-US" sz="3600" b="1" dirty="0" err="1" smtClean="0"/>
              <a:t>Terapods</a:t>
            </a:r>
            <a:endParaRPr lang="en-US" sz="3600" b="1" dirty="0" smtClean="0"/>
          </a:p>
        </p:txBody>
      </p:sp>
      <p:sp>
        <p:nvSpPr>
          <p:cNvPr id="4" name="Rectangle 3"/>
          <p:cNvSpPr/>
          <p:nvPr/>
        </p:nvSpPr>
        <p:spPr>
          <a:xfrm>
            <a:off x="457200" y="1295400"/>
            <a:ext cx="8382000" cy="4154984"/>
          </a:xfrm>
          <a:prstGeom prst="rect">
            <a:avLst/>
          </a:prstGeom>
        </p:spPr>
        <p:txBody>
          <a:bodyPr wrap="square">
            <a:spAutoFit/>
          </a:bodyPr>
          <a:lstStyle/>
          <a:p>
            <a:r>
              <a:rPr lang="en-US" sz="2400" dirty="0" err="1" smtClean="0"/>
              <a:t>Terapods</a:t>
            </a:r>
            <a:r>
              <a:rPr lang="en-US" sz="2400" dirty="0" smtClean="0"/>
              <a:t> must lift themselves to walk on land. The first amphibians needed support to replace the buoyancy of water. For the earliest terrestrial animals support and locomotion were difficult and complicated processes. </a:t>
            </a:r>
          </a:p>
          <a:p>
            <a:r>
              <a:rPr lang="en-US" sz="2400" dirty="0" smtClean="0"/>
              <a:t>Over the period of 200 million years animal adapted this character. </a:t>
            </a:r>
          </a:p>
          <a:p>
            <a:endParaRPr lang="en-US" sz="2400" dirty="0" smtClean="0"/>
          </a:p>
          <a:p>
            <a:r>
              <a:rPr lang="en-US" sz="2400" dirty="0" smtClean="0"/>
              <a:t>During evolution </a:t>
            </a:r>
            <a:r>
              <a:rPr lang="en-US" sz="2400" dirty="0" err="1" smtClean="0"/>
              <a:t>terapods</a:t>
            </a:r>
            <a:r>
              <a:rPr lang="en-US" sz="2400" dirty="0" smtClean="0"/>
              <a:t> endoskeleton become modified for support on land .For that reason vertebrates have special structure called intervertebral disk that articulate with adjoining vertebrae.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8229600" cy="3046988"/>
          </a:xfrm>
          <a:prstGeom prst="rect">
            <a:avLst/>
          </a:prstGeom>
        </p:spPr>
        <p:txBody>
          <a:bodyPr wrap="square">
            <a:spAutoFit/>
          </a:bodyPr>
          <a:lstStyle/>
          <a:p>
            <a:r>
              <a:rPr lang="en-US" sz="2400" dirty="0" smtClean="0"/>
              <a:t>Intervertebral disks help hold to vertebral column together, and they also absorbs shock and provide joint mobility.</a:t>
            </a:r>
          </a:p>
          <a:p>
            <a:r>
              <a:rPr lang="en-US" sz="2400" dirty="0" smtClean="0"/>
              <a:t>Bone replace cartilage in the ribs, which become more rigid . Various types of connective tissue that connect to the axial skeleton helped keep elevated portion for sagging.</a:t>
            </a:r>
          </a:p>
          <a:p>
            <a:r>
              <a:rPr lang="en-US" sz="2400" dirty="0" smtClean="0"/>
              <a:t>Appendages became elongated for support on a hard surface, and changes in the shoulder enabled the neck to move more freely.</a:t>
            </a:r>
            <a:endParaRPr lang="en-US" sz="2400" dirty="0" smtClean="0"/>
          </a:p>
        </p:txBody>
      </p:sp>
      <p:sp>
        <p:nvSpPr>
          <p:cNvPr id="3" name="Rectangle 2"/>
          <p:cNvSpPr/>
          <p:nvPr/>
        </p:nvSpPr>
        <p:spPr>
          <a:xfrm>
            <a:off x="533400" y="3962400"/>
            <a:ext cx="6324600" cy="1754326"/>
          </a:xfrm>
          <a:prstGeom prst="rect">
            <a:avLst/>
          </a:prstGeom>
        </p:spPr>
        <p:txBody>
          <a:bodyPr wrap="square">
            <a:spAutoFit/>
          </a:bodyPr>
          <a:lstStyle/>
          <a:p>
            <a:r>
              <a:rPr lang="en-US" sz="3600" dirty="0" smtClean="0"/>
              <a:t>Human Endoskeleton</a:t>
            </a:r>
          </a:p>
          <a:p>
            <a:r>
              <a:rPr lang="en-US" sz="2400" dirty="0" smtClean="0"/>
              <a:t>H</a:t>
            </a:r>
            <a:r>
              <a:rPr lang="en-US" sz="2400" dirty="0" smtClean="0"/>
              <a:t>aving two types </a:t>
            </a:r>
          </a:p>
          <a:p>
            <a:r>
              <a:rPr lang="en-US" sz="2400" dirty="0" smtClean="0"/>
              <a:t>Axial Skeleton </a:t>
            </a:r>
          </a:p>
          <a:p>
            <a:r>
              <a:rPr lang="en-US" sz="2400" dirty="0" smtClean="0"/>
              <a:t>Appendicular Skeleton</a:t>
            </a:r>
            <a:endParaRPr lang="en-US" sz="2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458200" cy="2492990"/>
          </a:xfrm>
          <a:prstGeom prst="rect">
            <a:avLst/>
          </a:prstGeom>
        </p:spPr>
        <p:txBody>
          <a:bodyPr wrap="square">
            <a:spAutoFit/>
          </a:bodyPr>
          <a:lstStyle/>
          <a:p>
            <a:r>
              <a:rPr lang="en-US" sz="3600" b="1" dirty="0" err="1" smtClean="0"/>
              <a:t>P</a:t>
            </a:r>
            <a:r>
              <a:rPr lang="en-US" sz="3600" b="1" dirty="0" err="1" smtClean="0"/>
              <a:t>seudocoelomate</a:t>
            </a:r>
            <a:r>
              <a:rPr lang="en-US" sz="2400" dirty="0" smtClean="0"/>
              <a:t> </a:t>
            </a:r>
            <a:endParaRPr lang="en-US" sz="2400" dirty="0" smtClean="0"/>
          </a:p>
          <a:p>
            <a:r>
              <a:rPr lang="en-US" sz="2400" dirty="0" smtClean="0"/>
              <a:t>Describing </a:t>
            </a:r>
            <a:r>
              <a:rPr lang="en-US" sz="2400" dirty="0" smtClean="0"/>
              <a:t>any invertebrate animal whose body cavity is a </a:t>
            </a:r>
            <a:r>
              <a:rPr lang="en-US" sz="2400" dirty="0" err="1" smtClean="0"/>
              <a:t>pseudocoel</a:t>
            </a:r>
            <a:r>
              <a:rPr lang="en-US" sz="2400" dirty="0" smtClean="0"/>
              <a:t>, a cavity between the gut and the outer body wall derived from a persistent </a:t>
            </a:r>
            <a:r>
              <a:rPr lang="en-US" sz="2400" dirty="0" err="1" smtClean="0"/>
              <a:t>blastocoel</a:t>
            </a:r>
            <a:r>
              <a:rPr lang="en-US" sz="2400" dirty="0" smtClean="0"/>
              <a:t> (see blastula), rather than a true </a:t>
            </a:r>
            <a:r>
              <a:rPr lang="en-US" sz="2400" dirty="0" err="1" smtClean="0"/>
              <a:t>coelom</a:t>
            </a:r>
            <a:r>
              <a:rPr lang="en-US" sz="2400" dirty="0" smtClean="0"/>
              <a:t>. </a:t>
            </a:r>
            <a:r>
              <a:rPr lang="en-US" sz="2400" b="1" dirty="0" err="1" smtClean="0"/>
              <a:t>Pseudocoelomate</a:t>
            </a:r>
            <a:r>
              <a:rPr lang="en-US" sz="2400" dirty="0" smtClean="0"/>
              <a:t> animals include the </a:t>
            </a:r>
            <a:r>
              <a:rPr lang="en-US" sz="2400" dirty="0" err="1" smtClean="0"/>
              <a:t>Rotifera</a:t>
            </a:r>
            <a:r>
              <a:rPr lang="en-US" sz="2400" dirty="0" smtClean="0"/>
              <a:t> and </a:t>
            </a:r>
            <a:r>
              <a:rPr lang="en-US" sz="2400" dirty="0" err="1" smtClean="0"/>
              <a:t>Nematoda</a:t>
            </a:r>
            <a:endParaRPr lang="en-US" sz="2400" dirty="0"/>
          </a:p>
        </p:txBody>
      </p:sp>
      <p:sp>
        <p:nvSpPr>
          <p:cNvPr id="4" name="Rectangle 3"/>
          <p:cNvSpPr/>
          <p:nvPr/>
        </p:nvSpPr>
        <p:spPr>
          <a:xfrm>
            <a:off x="609600" y="2667000"/>
            <a:ext cx="5512985" cy="646331"/>
          </a:xfrm>
          <a:prstGeom prst="rect">
            <a:avLst/>
          </a:prstGeom>
        </p:spPr>
        <p:txBody>
          <a:bodyPr wrap="square">
            <a:spAutoFit/>
          </a:bodyPr>
          <a:lstStyle/>
          <a:p>
            <a:r>
              <a:rPr lang="en-US" sz="3600" b="1" dirty="0" err="1" smtClean="0"/>
              <a:t>Hemocoel</a:t>
            </a:r>
            <a:endParaRPr lang="en-US" sz="3600" b="1" dirty="0"/>
          </a:p>
        </p:txBody>
      </p:sp>
      <p:sp>
        <p:nvSpPr>
          <p:cNvPr id="5" name="Rectangle 4"/>
          <p:cNvSpPr/>
          <p:nvPr/>
        </p:nvSpPr>
        <p:spPr>
          <a:xfrm>
            <a:off x="457200" y="3200400"/>
            <a:ext cx="8305800" cy="1569660"/>
          </a:xfrm>
          <a:prstGeom prst="rect">
            <a:avLst/>
          </a:prstGeom>
        </p:spPr>
        <p:txBody>
          <a:bodyPr wrap="square">
            <a:spAutoFit/>
          </a:bodyPr>
          <a:lstStyle/>
          <a:p>
            <a:r>
              <a:rPr lang="en-US" sz="2400" dirty="0" smtClean="0"/>
              <a:t>A </a:t>
            </a:r>
            <a:r>
              <a:rPr lang="en-US" sz="2400" dirty="0" smtClean="0"/>
              <a:t>series of interconnected spaces between tissues and organs through which blood flows freely, unconfined by veins or arteries, occurring in several invertebrate groups, especially mollusks and arthropods</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triplobastic-acoelomate-body-plan-2-638.jpg"/>
          <p:cNvPicPr>
            <a:picLocks noChangeAspect="1"/>
          </p:cNvPicPr>
          <p:nvPr/>
        </p:nvPicPr>
        <p:blipFill>
          <a:blip r:embed="rId2" cstate="print"/>
          <a:stretch>
            <a:fillRect/>
          </a:stretch>
        </p:blipFill>
        <p:spPr>
          <a:xfrm>
            <a:off x="1533525" y="1147762"/>
            <a:ext cx="6076950" cy="45624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39bcc5de9fc6821bdbe79bbb961e3ef.jpg"/>
          <p:cNvPicPr>
            <a:picLocks noChangeAspect="1"/>
          </p:cNvPicPr>
          <p:nvPr/>
        </p:nvPicPr>
        <p:blipFill>
          <a:blip r:embed="rId2" cstate="print"/>
          <a:stretch>
            <a:fillRect/>
          </a:stretch>
        </p:blipFill>
        <p:spPr>
          <a:xfrm>
            <a:off x="508000" y="381000"/>
            <a:ext cx="8128000" cy="6096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Image result for what is hemocoel"/>
          <p:cNvPicPr>
            <a:picLocks noChangeAspect="1" noChangeArrowheads="1"/>
          </p:cNvPicPr>
          <p:nvPr/>
        </p:nvPicPr>
        <p:blipFill>
          <a:blip r:embed="rId2" cstate="print"/>
          <a:srcRect/>
          <a:stretch>
            <a:fillRect/>
          </a:stretch>
        </p:blipFill>
        <p:spPr bwMode="auto">
          <a:xfrm>
            <a:off x="1066800" y="685800"/>
            <a:ext cx="6934200" cy="4953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305800" cy="4339650"/>
          </a:xfrm>
          <a:prstGeom prst="rect">
            <a:avLst/>
          </a:prstGeom>
        </p:spPr>
        <p:txBody>
          <a:bodyPr wrap="square">
            <a:spAutoFit/>
          </a:bodyPr>
          <a:lstStyle/>
          <a:p>
            <a:r>
              <a:rPr lang="en-US" sz="3600" b="1" dirty="0" smtClean="0"/>
              <a:t>Mineralized tissues and the invertebrates</a:t>
            </a:r>
            <a:r>
              <a:rPr lang="en-US" b="1" dirty="0" smtClean="0"/>
              <a:t>:</a:t>
            </a:r>
          </a:p>
          <a:p>
            <a:endParaRPr lang="en-US" sz="2400" b="1" dirty="0" smtClean="0"/>
          </a:p>
          <a:p>
            <a:r>
              <a:rPr lang="en-US" sz="2400" b="1" dirty="0" smtClean="0"/>
              <a:t>Mineralized </a:t>
            </a:r>
            <a:r>
              <a:rPr lang="en-US" sz="2400" b="1" dirty="0" smtClean="0"/>
              <a:t>tissues</a:t>
            </a:r>
            <a:r>
              <a:rPr lang="en-US" sz="2400" dirty="0" smtClean="0"/>
              <a:t> are biological </a:t>
            </a:r>
            <a:r>
              <a:rPr lang="en-US" sz="2400" b="1" dirty="0" smtClean="0"/>
              <a:t>tissues</a:t>
            </a:r>
            <a:r>
              <a:rPr lang="en-US" sz="2400" dirty="0" smtClean="0"/>
              <a:t> that incorporate minerals into soft matrices. ... Bone, </a:t>
            </a:r>
            <a:r>
              <a:rPr lang="en-US" sz="2400" dirty="0" err="1" smtClean="0"/>
              <a:t>mollusc</a:t>
            </a:r>
            <a:r>
              <a:rPr lang="en-US" sz="2400" dirty="0" smtClean="0"/>
              <a:t> shells, deep sea sponge </a:t>
            </a:r>
            <a:r>
              <a:rPr lang="en-US" sz="2400" dirty="0" err="1" smtClean="0"/>
              <a:t>Euplectella</a:t>
            </a:r>
            <a:r>
              <a:rPr lang="en-US" sz="2400" dirty="0" smtClean="0"/>
              <a:t> species, radiolarians, diatoms, antler bone, tendon, cartilage, tooth enamel and dentin are some examples of </a:t>
            </a:r>
            <a:r>
              <a:rPr lang="en-US" sz="2400" b="1" dirty="0" smtClean="0"/>
              <a:t>mineralized tissues</a:t>
            </a:r>
            <a:r>
              <a:rPr lang="en-US" sz="2400" dirty="0" smtClean="0"/>
              <a:t>.</a:t>
            </a:r>
          </a:p>
          <a:p>
            <a:endParaRPr lang="en-US" sz="2400" dirty="0" smtClean="0"/>
          </a:p>
          <a:p>
            <a:r>
              <a:rPr lang="en-US" sz="2400" dirty="0" smtClean="0"/>
              <a:t>Cartilage is a supportive tissues that makeup the major skeleton components of some gastropods, invertebrates , Chordates, jawless fishes, hagfishes , lampreys, sharks and rays.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8382000" cy="1200329"/>
          </a:xfrm>
          <a:prstGeom prst="rect">
            <a:avLst/>
          </a:prstGeom>
        </p:spPr>
        <p:txBody>
          <a:bodyPr wrap="square">
            <a:spAutoFit/>
          </a:bodyPr>
          <a:lstStyle/>
          <a:p>
            <a:r>
              <a:rPr lang="en-US" sz="2400" dirty="0" smtClean="0"/>
              <a:t>Cartilage lighter than bone it gives predatory fishes the speed and agility to catch prey . It also provide buoyancy without the need of swim bladder</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200"/>
            <a:ext cx="8229600" cy="1384995"/>
          </a:xfrm>
          <a:prstGeom prst="rect">
            <a:avLst/>
          </a:prstGeom>
        </p:spPr>
        <p:txBody>
          <a:bodyPr wrap="square">
            <a:spAutoFit/>
          </a:bodyPr>
          <a:lstStyle/>
          <a:p>
            <a:r>
              <a:rPr lang="en-US" sz="3600" b="1" dirty="0" smtClean="0"/>
              <a:t> </a:t>
            </a:r>
            <a:r>
              <a:rPr lang="en-US" sz="3600" b="1" dirty="0" smtClean="0"/>
              <a:t>S</a:t>
            </a:r>
            <a:r>
              <a:rPr lang="en-US" sz="3600" b="1" dirty="0" smtClean="0"/>
              <a:t>keleton system of vertebrates</a:t>
            </a:r>
          </a:p>
          <a:p>
            <a:r>
              <a:rPr lang="en-US" sz="2400" dirty="0" smtClean="0"/>
              <a:t>The vertebrates endoskeleton is enclosed by other body tissues. This endoskeleton consist of two main types cartilage and bone.</a:t>
            </a:r>
            <a:endParaRPr lang="en-US" sz="2400" dirty="0"/>
          </a:p>
        </p:txBody>
      </p:sp>
      <p:sp>
        <p:nvSpPr>
          <p:cNvPr id="3" name="Rectangle 2"/>
          <p:cNvSpPr/>
          <p:nvPr/>
        </p:nvSpPr>
        <p:spPr>
          <a:xfrm>
            <a:off x="381001" y="2438400"/>
            <a:ext cx="8229599" cy="2862322"/>
          </a:xfrm>
          <a:prstGeom prst="rect">
            <a:avLst/>
          </a:prstGeom>
        </p:spPr>
        <p:txBody>
          <a:bodyPr wrap="square">
            <a:spAutoFit/>
          </a:bodyPr>
          <a:lstStyle/>
          <a:p>
            <a:r>
              <a:rPr lang="en-US" sz="3600" b="1" dirty="0" smtClean="0"/>
              <a:t>Cartilage</a:t>
            </a:r>
          </a:p>
          <a:p>
            <a:r>
              <a:rPr lang="en-US" sz="2400" dirty="0" smtClean="0"/>
              <a:t>Is a specialized type of connective tissue that provides a site for muscles attachment, aids in movements at joints, provides support  , and transmits the force of  muscular contraction from one part of the body to another during movement , Like other connective tissues, it consists of cells ( chondrocytes ) fibers, and a cellular matrix.</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1" y="685800"/>
            <a:ext cx="7391399" cy="4708981"/>
          </a:xfrm>
          <a:prstGeom prst="rect">
            <a:avLst/>
          </a:prstGeom>
        </p:spPr>
        <p:txBody>
          <a:bodyPr wrap="square">
            <a:spAutoFit/>
          </a:bodyPr>
          <a:lstStyle/>
          <a:p>
            <a:r>
              <a:rPr lang="en-US" sz="3600" b="1" dirty="0" smtClean="0"/>
              <a:t>Bone or osseous Tissues</a:t>
            </a:r>
          </a:p>
          <a:p>
            <a:r>
              <a:rPr lang="en-US" sz="2400" dirty="0" smtClean="0"/>
              <a:t>Bone (osseous) tissue is a specialized connective tissue that provides a point of attachment for muscular  contraction from one part of the body to another during movement. In addition , bones of the skeleton support the internal organs of many animals, store reserve calcium and phosphate, and manufacture red blood cells and some white blood cells.</a:t>
            </a:r>
          </a:p>
          <a:p>
            <a:endParaRPr lang="en-US" sz="2400" dirty="0" smtClean="0"/>
          </a:p>
          <a:p>
            <a:r>
              <a:rPr lang="en-US" sz="2400" dirty="0" smtClean="0"/>
              <a:t>Bone tissues more rigid because its homogeneous , organic ground substances also contain inorganic salt mainly calcium phosphate and calcium carbonate.</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544</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Fareeha Nosheen</dc:creator>
  <cp:lastModifiedBy>Hp</cp:lastModifiedBy>
  <cp:revision>10</cp:revision>
  <dcterms:created xsi:type="dcterms:W3CDTF">2006-08-16T00:00:00Z</dcterms:created>
  <dcterms:modified xsi:type="dcterms:W3CDTF">2020-03-03T18:14:41Z</dcterms:modified>
</cp:coreProperties>
</file>