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4660"/>
  </p:normalViewPr>
  <p:slideViewPr>
    <p:cSldViewPr snapToGrid="0">
      <p:cViewPr>
        <p:scale>
          <a:sx n="70" d="100"/>
          <a:sy n="70" d="100"/>
        </p:scale>
        <p:origin x="-330" y="-9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8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52" name="Title 1"/>
          <p:cNvSpPr>
            <a:spLocks noGrp="1"/>
          </p:cNvSpPr>
          <p:nvPr>
            <p:ph type="title"/>
          </p:nvPr>
        </p:nvSpPr>
        <p:spPr/>
        <p:txBody>
          <a:bodyPr/>
          <a:lstStyle/>
          <a:p>
            <a:r>
              <a:rPr lang="en-US"/>
              <a:t>Click to edit Master title style</a:t>
            </a:r>
          </a:p>
        </p:txBody>
      </p:sp>
      <p:sp>
        <p:nvSpPr>
          <p:cNvPr id="104865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4" name="Date Placeholder 3"/>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655" name="Footer Placeholder 4"/>
          <p:cNvSpPr>
            <a:spLocks noGrp="1"/>
          </p:cNvSpPr>
          <p:nvPr>
            <p:ph type="ftr" sz="quarter" idx="11"/>
          </p:nvPr>
        </p:nvSpPr>
        <p:spPr/>
        <p:txBody>
          <a:bodyPr/>
          <a:lstStyle/>
          <a:p>
            <a:endParaRPr lang="en-US"/>
          </a:p>
        </p:txBody>
      </p:sp>
      <p:sp>
        <p:nvSpPr>
          <p:cNvPr id="1048656" name="Slide Number Placeholder 5"/>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47"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48"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9" name="Date Placeholder 3"/>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650" name="Footer Placeholder 4"/>
          <p:cNvSpPr>
            <a:spLocks noGrp="1"/>
          </p:cNvSpPr>
          <p:nvPr>
            <p:ph type="ftr" sz="quarter" idx="11"/>
          </p:nvPr>
        </p:nvSpPr>
        <p:spPr/>
        <p:txBody>
          <a:bodyPr/>
          <a:lstStyle/>
          <a:p>
            <a:endParaRPr lang="en-US"/>
          </a:p>
        </p:txBody>
      </p:sp>
      <p:sp>
        <p:nvSpPr>
          <p:cNvPr id="1048651" name="Slide Number Placeholder 5"/>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39"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40"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641" name="Date Placeholder 3"/>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642" name="Footer Placeholder 4"/>
          <p:cNvSpPr>
            <a:spLocks noGrp="1"/>
          </p:cNvSpPr>
          <p:nvPr>
            <p:ph type="ftr" sz="quarter" idx="11"/>
          </p:nvPr>
        </p:nvSpPr>
        <p:spPr/>
        <p:txBody>
          <a:bodyPr/>
          <a:lstStyle/>
          <a:p>
            <a:endParaRPr lang="en-US"/>
          </a:p>
        </p:txBody>
      </p:sp>
      <p:sp>
        <p:nvSpPr>
          <p:cNvPr id="1048643" name="Slide Number Placeholder 5"/>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3" name="Title 1"/>
          <p:cNvSpPr>
            <a:spLocks noGrp="1"/>
          </p:cNvSpPr>
          <p:nvPr>
            <p:ph type="title"/>
          </p:nvPr>
        </p:nvSpPr>
        <p:spPr/>
        <p:txBody>
          <a:bodyPr/>
          <a:lstStyle/>
          <a:p>
            <a:r>
              <a:rPr lang="en-US"/>
              <a:t>Click to edit Master title style</a:t>
            </a:r>
          </a:p>
        </p:txBody>
      </p:sp>
      <p:sp>
        <p:nvSpPr>
          <p:cNvPr id="1048634"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5"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6" name="Date Placeholder 4"/>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637" name="Footer Placeholder 5"/>
          <p:cNvSpPr>
            <a:spLocks noGrp="1"/>
          </p:cNvSpPr>
          <p:nvPr>
            <p:ph type="ftr" sz="quarter" idx="11"/>
          </p:nvPr>
        </p:nvSpPr>
        <p:spPr/>
        <p:txBody>
          <a:bodyPr/>
          <a:lstStyle/>
          <a:p>
            <a:endParaRPr lang="en-US"/>
          </a:p>
        </p:txBody>
      </p:sp>
      <p:sp>
        <p:nvSpPr>
          <p:cNvPr id="1048638" name="Slide Number Placeholder 6"/>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73" name="Title 1"/>
          <p:cNvSpPr>
            <a:spLocks noGrp="1"/>
          </p:cNvSpPr>
          <p:nvPr>
            <p:ph type="title"/>
          </p:nvPr>
        </p:nvSpPr>
        <p:spPr>
          <a:xfrm>
            <a:off x="839788" y="365125"/>
            <a:ext cx="10515600" cy="1325563"/>
          </a:xfrm>
        </p:spPr>
        <p:txBody>
          <a:bodyPr/>
          <a:lstStyle/>
          <a:p>
            <a:r>
              <a:rPr lang="en-US"/>
              <a:t>Click to edit Master title style</a:t>
            </a:r>
          </a:p>
        </p:txBody>
      </p:sp>
      <p:sp>
        <p:nvSpPr>
          <p:cNvPr id="1048674"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75"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6"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77"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8" name="Date Placeholder 6"/>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679" name="Footer Placeholder 7"/>
          <p:cNvSpPr>
            <a:spLocks noGrp="1"/>
          </p:cNvSpPr>
          <p:nvPr>
            <p:ph type="ftr" sz="quarter" idx="11"/>
          </p:nvPr>
        </p:nvSpPr>
        <p:spPr/>
        <p:txBody>
          <a:bodyPr/>
          <a:lstStyle/>
          <a:p>
            <a:endParaRPr lang="en-US"/>
          </a:p>
        </p:txBody>
      </p:sp>
      <p:sp>
        <p:nvSpPr>
          <p:cNvPr id="1048680" name="Slide Number Placeholder 8"/>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57" name="Title 1"/>
          <p:cNvSpPr>
            <a:spLocks noGrp="1"/>
          </p:cNvSpPr>
          <p:nvPr>
            <p:ph type="title"/>
          </p:nvPr>
        </p:nvSpPr>
        <p:spPr/>
        <p:txBody>
          <a:bodyPr/>
          <a:lstStyle/>
          <a:p>
            <a:r>
              <a:rPr lang="en-US"/>
              <a:t>Click to edit Master title style</a:t>
            </a:r>
          </a:p>
        </p:txBody>
      </p:sp>
      <p:sp>
        <p:nvSpPr>
          <p:cNvPr id="1048658" name="Date Placeholder 2"/>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659" name="Footer Placeholder 3"/>
          <p:cNvSpPr>
            <a:spLocks noGrp="1"/>
          </p:cNvSpPr>
          <p:nvPr>
            <p:ph type="ftr" sz="quarter" idx="11"/>
          </p:nvPr>
        </p:nvSpPr>
        <p:spPr/>
        <p:txBody>
          <a:bodyPr/>
          <a:lstStyle/>
          <a:p>
            <a:endParaRPr lang="en-US"/>
          </a:p>
        </p:txBody>
      </p:sp>
      <p:sp>
        <p:nvSpPr>
          <p:cNvPr id="1048660" name="Slide Number Placeholder 4"/>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44" name="Date Placeholder 1"/>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645" name="Footer Placeholder 2"/>
          <p:cNvSpPr>
            <a:spLocks noGrp="1"/>
          </p:cNvSpPr>
          <p:nvPr>
            <p:ph type="ftr" sz="quarter" idx="11"/>
          </p:nvPr>
        </p:nvSpPr>
        <p:spPr/>
        <p:txBody>
          <a:bodyPr/>
          <a:lstStyle/>
          <a:p>
            <a:endParaRPr lang="en-US"/>
          </a:p>
        </p:txBody>
      </p:sp>
      <p:sp>
        <p:nvSpPr>
          <p:cNvPr id="1048646" name="Slide Number Placeholder 3"/>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6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70" name="Date Placeholder 4"/>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671" name="Footer Placeholder 5"/>
          <p:cNvSpPr>
            <a:spLocks noGrp="1"/>
          </p:cNvSpPr>
          <p:nvPr>
            <p:ph type="ftr" sz="quarter" idx="11"/>
          </p:nvPr>
        </p:nvSpPr>
        <p:spPr/>
        <p:txBody>
          <a:bodyPr/>
          <a:lstStyle/>
          <a:p>
            <a:endParaRPr lang="en-US"/>
          </a:p>
        </p:txBody>
      </p:sp>
      <p:sp>
        <p:nvSpPr>
          <p:cNvPr id="1048672" name="Slide Number Placeholder 6"/>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6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62"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6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64" name="Date Placeholder 4"/>
          <p:cNvSpPr>
            <a:spLocks noGrp="1"/>
          </p:cNvSpPr>
          <p:nvPr>
            <p:ph type="dt" sz="half" idx="10"/>
          </p:nvPr>
        </p:nvSpPr>
        <p:spPr/>
        <p:txBody>
          <a:bodyPr/>
          <a:lstStyle/>
          <a:p>
            <a:fld id="{9D885628-DA78-4508-B9B5-658DE3CB9636}" type="datetimeFigureOut">
              <a:rPr lang="en-US" smtClean="0"/>
              <a:pPr/>
              <a:t>5/8/2020</a:t>
            </a:fld>
            <a:endParaRPr lang="en-US"/>
          </a:p>
        </p:txBody>
      </p:sp>
      <p:sp>
        <p:nvSpPr>
          <p:cNvPr id="1048665" name="Footer Placeholder 5"/>
          <p:cNvSpPr>
            <a:spLocks noGrp="1"/>
          </p:cNvSpPr>
          <p:nvPr>
            <p:ph type="ftr" sz="quarter" idx="11"/>
          </p:nvPr>
        </p:nvSpPr>
        <p:spPr/>
        <p:txBody>
          <a:bodyPr/>
          <a:lstStyle/>
          <a:p>
            <a:endParaRPr lang="en-US"/>
          </a:p>
        </p:txBody>
      </p:sp>
      <p:sp>
        <p:nvSpPr>
          <p:cNvPr id="1048666" name="Slide Number Placeholder 6"/>
          <p:cNvSpPr>
            <a:spLocks noGrp="1"/>
          </p:cNvSpPr>
          <p:nvPr>
            <p:ph type="sldNum" sz="quarter" idx="12"/>
          </p:nvPr>
        </p:nvSpPr>
        <p:spPr/>
        <p:txBody>
          <a:bodyPr/>
          <a:lstStyle/>
          <a:p>
            <a:fld id="{EA91B743-08E5-419E-80F6-48ACC2A82E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85628-DA78-4508-B9B5-658DE3CB9636}" type="datetimeFigureOut">
              <a:rPr lang="en-US" smtClean="0"/>
              <a:pPr/>
              <a:t>5/8/2020</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1B743-08E5-419E-80F6-48ACC2A82E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lstStyle/>
          <a:p>
            <a:r>
              <a:rPr lang="en-US" dirty="0"/>
              <a:t>CO</a:t>
            </a:r>
            <a:r>
              <a:rPr lang="en-US" sz="4800" dirty="0"/>
              <a:t>2</a:t>
            </a:r>
            <a:r>
              <a:rPr lang="en-US" sz="4400" dirty="0"/>
              <a:t> </a:t>
            </a:r>
            <a:r>
              <a:rPr lang="en-US" sz="5400" dirty="0"/>
              <a:t>AND STOMATAL RESPONSE</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endParaRPr lang="en-US"/>
          </a:p>
        </p:txBody>
      </p:sp>
      <p:pic>
        <p:nvPicPr>
          <p:cNvPr id="2097158" name="Content Placeholder 3"/>
          <p:cNvPicPr>
            <a:picLocks noGrp="1" noChangeAspect="1"/>
          </p:cNvPicPr>
          <p:nvPr>
            <p:ph idx="1"/>
          </p:nvPr>
        </p:nvPicPr>
        <p:blipFill rotWithShape="1">
          <a:blip r:embed="rId2"/>
          <a:srcRect l="13809" r="19646"/>
          <a:stretch>
            <a:fillRect/>
          </a:stretch>
        </p:blipFill>
        <p:spPr>
          <a:xfrm>
            <a:off x="0" y="1"/>
            <a:ext cx="12191999" cy="68579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p:txBody>
          <a:bodyPr/>
          <a:lstStyle/>
          <a:p>
            <a:endParaRPr lang="en-US"/>
          </a:p>
        </p:txBody>
      </p:sp>
      <p:pic>
        <p:nvPicPr>
          <p:cNvPr id="2097159" name="Content Placeholder 3"/>
          <p:cNvPicPr>
            <a:picLocks noGrp="1" noChangeAspect="1"/>
          </p:cNvPicPr>
          <p:nvPr>
            <p:ph idx="1"/>
          </p:nvPr>
        </p:nvPicPr>
        <p:blipFill rotWithShape="1">
          <a:blip r:embed="rId2"/>
          <a:srcRect l="13842" r="19564"/>
          <a:stretch>
            <a:fillRect/>
          </a:stretch>
        </p:blipFill>
        <p:spPr>
          <a:xfrm>
            <a:off x="0" y="0"/>
            <a:ext cx="12192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endParaRPr lang="en-US" dirty="0"/>
          </a:p>
        </p:txBody>
      </p:sp>
      <p:pic>
        <p:nvPicPr>
          <p:cNvPr id="2097160" name="Content Placeholder 3"/>
          <p:cNvPicPr>
            <a:picLocks noGrp="1" noChangeAspect="1"/>
          </p:cNvPicPr>
          <p:nvPr>
            <p:ph idx="1"/>
          </p:nvPr>
        </p:nvPicPr>
        <p:blipFill rotWithShape="1">
          <a:blip r:embed="rId2"/>
          <a:srcRect l="13693" t="221" r="19416" b="406"/>
          <a:stretch>
            <a:fillRect/>
          </a:stretch>
        </p:blipFill>
        <p:spPr>
          <a:xfrm>
            <a:off x="0" y="0"/>
            <a:ext cx="12192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p:txBody>
          <a:bodyPr/>
          <a:lstStyle/>
          <a:p>
            <a:endParaRPr lang="en-US" dirty="0"/>
          </a:p>
        </p:txBody>
      </p:sp>
      <p:pic>
        <p:nvPicPr>
          <p:cNvPr id="2097161" name="Content Placeholder 3"/>
          <p:cNvPicPr>
            <a:picLocks noGrp="1" noChangeAspect="1"/>
          </p:cNvPicPr>
          <p:nvPr>
            <p:ph idx="1"/>
          </p:nvPr>
        </p:nvPicPr>
        <p:blipFill rotWithShape="1">
          <a:blip r:embed="rId2"/>
          <a:srcRect l="14138" r="19564"/>
          <a:stretch>
            <a:fillRect/>
          </a:stretch>
        </p:blipFill>
        <p:spPr>
          <a:xfrm>
            <a:off x="0" y="0"/>
            <a:ext cx="12192000" cy="685799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endParaRPr lang="en-US" dirty="0"/>
          </a:p>
        </p:txBody>
      </p:sp>
      <p:pic>
        <p:nvPicPr>
          <p:cNvPr id="2097162" name="Content Placeholder 3"/>
          <p:cNvPicPr>
            <a:picLocks noGrp="1" noChangeAspect="1"/>
          </p:cNvPicPr>
          <p:nvPr>
            <p:ph idx="1"/>
          </p:nvPr>
        </p:nvPicPr>
        <p:blipFill rotWithShape="1">
          <a:blip r:embed="rId2"/>
          <a:srcRect l="13841" r="19713"/>
          <a:stretch>
            <a:fillRect/>
          </a:stretch>
        </p:blipFill>
        <p:spPr>
          <a:xfrm>
            <a:off x="0" y="0"/>
            <a:ext cx="12192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endParaRPr lang="en-US"/>
          </a:p>
        </p:txBody>
      </p:sp>
      <p:pic>
        <p:nvPicPr>
          <p:cNvPr id="2097163" name="Content Placeholder 3"/>
          <p:cNvPicPr>
            <a:picLocks noGrp="1" noChangeAspect="1"/>
          </p:cNvPicPr>
          <p:nvPr>
            <p:ph idx="1"/>
          </p:nvPr>
        </p:nvPicPr>
        <p:blipFill rotWithShape="1">
          <a:blip r:embed="rId2"/>
          <a:srcRect l="13990" r="19564"/>
          <a:stretch>
            <a:fillRect/>
          </a:stretch>
        </p:blipFill>
        <p:spPr>
          <a:xfrm>
            <a:off x="0" y="0"/>
            <a:ext cx="12191999" cy="685799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p:txBody>
          <a:bodyPr/>
          <a:lstStyle/>
          <a:p>
            <a:endParaRPr lang="en-US" dirty="0"/>
          </a:p>
        </p:txBody>
      </p:sp>
      <p:pic>
        <p:nvPicPr>
          <p:cNvPr id="2097164" name="Content Placeholder 3"/>
          <p:cNvPicPr>
            <a:picLocks noGrp="1" noChangeAspect="1"/>
          </p:cNvPicPr>
          <p:nvPr>
            <p:ph idx="1"/>
          </p:nvPr>
        </p:nvPicPr>
        <p:blipFill rotWithShape="1">
          <a:blip r:embed="rId2"/>
          <a:srcRect l="14137" r="20156"/>
          <a:stretch>
            <a:fillRect/>
          </a:stretch>
        </p:blipFill>
        <p:spPr>
          <a:xfrm>
            <a:off x="0" y="0"/>
            <a:ext cx="12192000" cy="68579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en-US" b="1" dirty="0"/>
              <a:t>CARBON DIOXIDE AND STOMATAL RESPONSE</a:t>
            </a:r>
          </a:p>
        </p:txBody>
      </p:sp>
      <p:sp>
        <p:nvSpPr>
          <p:cNvPr id="1048611" name="Content Placeholder 4"/>
          <p:cNvSpPr>
            <a:spLocks noGrp="1"/>
          </p:cNvSpPr>
          <p:nvPr>
            <p:ph idx="1"/>
          </p:nvPr>
        </p:nvSpPr>
        <p:spPr/>
        <p:txBody>
          <a:bodyPr>
            <a:normAutofit/>
          </a:bodyPr>
          <a:lstStyle/>
          <a:p>
            <a:r>
              <a:rPr lang="en-US" sz="4000" dirty="0"/>
              <a:t>LOW concentration promotes stomatal opening, while high carbon dioxide conc. Inhibits stomatal opening through its acidification of the guard cells thus inhibits PM hyperpolarization.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Content Placeholder 3"/>
          <p:cNvPicPr>
            <a:picLocks noGrp="1" noChangeAspect="1"/>
          </p:cNvPicPr>
          <p:nvPr>
            <p:ph idx="1"/>
          </p:nvPr>
        </p:nvPicPr>
        <p:blipFill rotWithShape="1">
          <a:blip r:embed="rId2"/>
          <a:srcRect l="14976" t="21671" r="19646" b="56731"/>
          <a:stretch>
            <a:fillRect/>
          </a:stretch>
        </p:blipFill>
        <p:spPr>
          <a:xfrm>
            <a:off x="172278" y="1690688"/>
            <a:ext cx="11847443" cy="309334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p:txBody>
          <a:bodyPr/>
          <a:lstStyle/>
          <a:p>
            <a:r>
              <a:rPr lang="en-US" dirty="0"/>
              <a:t>		Carbon dioxide 	</a:t>
            </a:r>
            <a:endParaRPr lang="x-none" dirty="0"/>
          </a:p>
        </p:txBody>
      </p:sp>
      <p:sp>
        <p:nvSpPr>
          <p:cNvPr id="1048614" name="Content Placeholder 2"/>
          <p:cNvSpPr>
            <a:spLocks noGrp="1"/>
          </p:cNvSpPr>
          <p:nvPr>
            <p:ph idx="1"/>
          </p:nvPr>
        </p:nvSpPr>
        <p:spPr/>
        <p:txBody>
          <a:bodyPr/>
          <a:lstStyle/>
          <a:p>
            <a:r>
              <a:rPr lang="en-US" dirty="0"/>
              <a:t>An increase in the concentration of carbon dioxide gives an increase in the rate of photosynthesis.</a:t>
            </a:r>
          </a:p>
          <a:p>
            <a:pPr marL="0" indent="0">
              <a:buNone/>
            </a:pPr>
            <a:r>
              <a:rPr lang="en-US" dirty="0"/>
              <a:t>	</a:t>
            </a:r>
            <a:endParaRPr lang="x-none" dirty="0"/>
          </a:p>
        </p:txBody>
      </p:sp>
      <p:pic>
        <p:nvPicPr>
          <p:cNvPr id="2097166" name="Picture 3"/>
          <p:cNvPicPr>
            <a:picLocks noChangeAspect="1"/>
          </p:cNvPicPr>
          <p:nvPr/>
        </p:nvPicPr>
        <p:blipFill rotWithShape="1">
          <a:blip r:embed="rId2"/>
          <a:srcRect l="27070" t="41791" r="30902"/>
          <a:stretch>
            <a:fillRect/>
          </a:stretch>
        </p:blipFill>
        <p:spPr>
          <a:xfrm>
            <a:off x="3057098" y="2994479"/>
            <a:ext cx="6408000" cy="3317421"/>
          </a:xfrm>
          <a:prstGeom prst="rect">
            <a:avLst/>
          </a:prstGeom>
          <a:effectLst>
            <a:outerShdw blurRad="50800" dist="50800" dir="5400000" algn="ctr" rotWithShape="0">
              <a:srgbClr val="000000">
                <a:alpha val="71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en-US" b="1" dirty="0"/>
              <a:t>STOMATA</a:t>
            </a:r>
          </a:p>
        </p:txBody>
      </p:sp>
      <p:sp>
        <p:nvSpPr>
          <p:cNvPr id="1048594" name="Content Placeholder 2"/>
          <p:cNvSpPr>
            <a:spLocks noGrp="1"/>
          </p:cNvSpPr>
          <p:nvPr>
            <p:ph idx="1"/>
          </p:nvPr>
        </p:nvSpPr>
        <p:spPr/>
        <p:txBody>
          <a:bodyPr/>
          <a:lstStyle/>
          <a:p>
            <a:pPr>
              <a:buFont typeface="Wingdings" panose="05000000000000000000" pitchFamily="2" charset="2"/>
              <a:buChar char="q"/>
            </a:pPr>
            <a:r>
              <a:rPr lang="en-US" dirty="0"/>
              <a:t>To understand the stomatal response, first we will go through</a:t>
            </a:r>
          </a:p>
          <a:p>
            <a:pPr>
              <a:buFont typeface="Wingdings" panose="05000000000000000000" pitchFamily="2" charset="2"/>
              <a:buChar char="q"/>
            </a:pPr>
            <a:r>
              <a:rPr lang="en-US" dirty="0"/>
              <a:t> the structure of stomata </a:t>
            </a:r>
          </a:p>
          <a:p>
            <a:pPr>
              <a:buFont typeface="Wingdings" panose="05000000000000000000" pitchFamily="2" charset="2"/>
              <a:buChar char="q"/>
            </a:pPr>
            <a:r>
              <a:rPr lang="en-US" dirty="0"/>
              <a:t> and its function</a:t>
            </a:r>
          </a:p>
          <a:p>
            <a:pPr marL="0"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p:txBody>
          <a:bodyPr/>
          <a:lstStyle/>
          <a:p>
            <a:r>
              <a:rPr lang="en-US"/>
              <a:t>ssssssssss</a:t>
            </a:r>
          </a:p>
        </p:txBody>
      </p:sp>
      <p:pic>
        <p:nvPicPr>
          <p:cNvPr id="2097167" name="Content Placeholder 3"/>
          <p:cNvPicPr>
            <a:picLocks noGrp="1" noChangeAspect="1"/>
          </p:cNvPicPr>
          <p:nvPr>
            <p:ph idx="1"/>
          </p:nvPr>
        </p:nvPicPr>
        <p:blipFill rotWithShape="1">
          <a:blip r:embed="rId2"/>
          <a:srcRect l="16803" r="24921"/>
          <a:stretch>
            <a:fillRect/>
          </a:stretch>
        </p:blipFill>
        <p:spPr>
          <a:xfrm>
            <a:off x="600502" y="268781"/>
            <a:ext cx="10031104" cy="640486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p:txBody>
          <a:bodyPr/>
          <a:lstStyle/>
          <a:p>
            <a:r>
              <a:rPr lang="en-US" dirty="0"/>
              <a:t>	carbon dioxide compensation</a:t>
            </a:r>
            <a:endParaRPr lang="x-none" dirty="0"/>
          </a:p>
        </p:txBody>
      </p:sp>
      <p:sp>
        <p:nvSpPr>
          <p:cNvPr id="1048617"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x-none">
                <a:no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US" dirty="0"/>
              <a:t>Carbon dioxide Saturation Point</a:t>
            </a:r>
            <a:endParaRPr lang="x-none" dirty="0"/>
          </a:p>
        </p:txBody>
      </p:sp>
      <p:sp>
        <p:nvSpPr>
          <p:cNvPr id="1048619" name="Content Placeholder 2"/>
          <p:cNvSpPr>
            <a:spLocks noGrp="1"/>
          </p:cNvSpPr>
          <p:nvPr>
            <p:ph idx="1"/>
          </p:nvPr>
        </p:nvSpPr>
        <p:spPr/>
        <p:txBody>
          <a:bodyPr/>
          <a:lstStyle/>
          <a:p>
            <a:r>
              <a:rPr lang="en-US" dirty="0"/>
              <a:t>The carbon dioxide saturation point of photosynthesis: At this point increases in carbon dioxide compensation do not cause increase in photosynthetic rate, so factors other than the supply of carbon dioxide must be limiting the photosynthetic process. These factors include:</a:t>
            </a:r>
          </a:p>
          <a:p>
            <a:pPr lvl="2"/>
            <a:r>
              <a:rPr lang="en-US" dirty="0"/>
              <a:t>The supply of light to the leaf </a:t>
            </a:r>
          </a:p>
          <a:p>
            <a:pPr lvl="2"/>
            <a:r>
              <a:rPr lang="en-US" dirty="0"/>
              <a:t>The amount, and turn-over rate, of enzymes involved in the “dark reaction “of photosynthesis .s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Content Placeholder 3"/>
          <p:cNvPicPr>
            <a:picLocks noGrp="1" noChangeAspect="1"/>
          </p:cNvPicPr>
          <p:nvPr>
            <p:ph idx="1"/>
          </p:nvPr>
        </p:nvPicPr>
        <p:blipFill rotWithShape="1">
          <a:blip r:embed="rId2"/>
          <a:srcRect l="19913" r="24555"/>
          <a:stretch>
            <a:fillRect/>
          </a:stretch>
        </p:blipFill>
        <p:spPr>
          <a:xfrm>
            <a:off x="789317" y="559559"/>
            <a:ext cx="10234684" cy="573888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Content Placeholder 2"/>
          <p:cNvSpPr>
            <a:spLocks noGrp="1"/>
          </p:cNvSpPr>
          <p:nvPr>
            <p:ph idx="1"/>
          </p:nvPr>
        </p:nvSpPr>
        <p:spPr/>
        <p:txBody>
          <a:bodyPr/>
          <a:lstStyle/>
          <a:p>
            <a:r>
              <a:rPr lang="en-US" dirty="0"/>
              <a:t>The response to the stomata is to the intercellular concentration of carbon dioxide in the guard cells.</a:t>
            </a:r>
          </a:p>
          <a:p>
            <a:r>
              <a:rPr lang="en-US" dirty="0"/>
              <a:t>When carbon dioxide level decreases or photosynthesis is needed, </a:t>
            </a:r>
          </a:p>
          <a:p>
            <a:r>
              <a:rPr lang="en-US" dirty="0"/>
              <a:t>guard cells will take up water </a:t>
            </a:r>
          </a:p>
          <a:p>
            <a:r>
              <a:rPr lang="en-US" dirty="0"/>
              <a:t>and swell to open the pores, </a:t>
            </a:r>
          </a:p>
          <a:p>
            <a:r>
              <a:rPr lang="en-US" dirty="0"/>
              <a:t>in order to take more carbon dioxide.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Content Placeholder 2"/>
          <p:cNvSpPr>
            <a:spLocks noGrp="1"/>
          </p:cNvSpPr>
          <p:nvPr>
            <p:ph idx="1"/>
          </p:nvPr>
        </p:nvSpPr>
        <p:spPr/>
        <p:txBody>
          <a:bodyPr>
            <a:normAutofit fontScale="97500" lnSpcReduction="20000"/>
          </a:bodyPr>
          <a:lstStyle/>
          <a:p>
            <a:r>
              <a:rPr lang="en-US" sz="4000" dirty="0"/>
              <a:t>When carbon dioxide level increases or the water stress override the photosynthesis, the guard cells will close.</a:t>
            </a:r>
          </a:p>
          <a:p>
            <a:r>
              <a:rPr lang="en-US" sz="4000" dirty="0"/>
              <a:t>Reductions in leaf stomatal conductance with rising atmospheric carbon dioxide concentration ([CO</a:t>
            </a:r>
            <a:r>
              <a:rPr lang="en-US" sz="4000" baseline="-25000" dirty="0"/>
              <a:t>2</a:t>
            </a:r>
            <a:r>
              <a:rPr lang="en-US" sz="4000" dirty="0"/>
              <a:t>]) could reduce water use by vegetation and potentially alter climate.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b="1" dirty="0"/>
              <a:t>OTHER FACTORS</a:t>
            </a:r>
          </a:p>
        </p:txBody>
      </p:sp>
      <p:sp>
        <p:nvSpPr>
          <p:cNvPr id="1048626" name="Content Placeholder 2"/>
          <p:cNvSpPr>
            <a:spLocks noGrp="1"/>
          </p:cNvSpPr>
          <p:nvPr>
            <p:ph idx="1"/>
          </p:nvPr>
        </p:nvSpPr>
        <p:spPr/>
        <p:txBody>
          <a:bodyPr>
            <a:normAutofit/>
          </a:bodyPr>
          <a:lstStyle/>
          <a:p>
            <a:r>
              <a:rPr lang="en-US" sz="3200" dirty="0"/>
              <a:t>The relative reduction in stomatal conductance caused by a given increase in [CO</a:t>
            </a:r>
            <a:r>
              <a:rPr lang="en-US" sz="3200" baseline="-25000" dirty="0"/>
              <a:t>2</a:t>
            </a:r>
            <a:r>
              <a:rPr lang="en-US" sz="3200" dirty="0"/>
              <a:t>] is often not constant within a day nor between days, but may vary considerably with light, temperature and humidity. </a:t>
            </a:r>
          </a:p>
          <a:p>
            <a:r>
              <a:rPr lang="en-US" sz="3200" dirty="0"/>
              <a:t>Species also differ in response, with a doubling of [CO</a:t>
            </a:r>
            <a:r>
              <a:rPr lang="en-US" sz="3200" baseline="-25000" dirty="0"/>
              <a:t>2</a:t>
            </a:r>
            <a:r>
              <a:rPr lang="en-US" sz="3200" dirty="0"/>
              <a:t>] reducing mean midday conductance by &lt;15% in some crop species to &gt;50% in others.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Content Placeholder 2"/>
          <p:cNvSpPr>
            <a:spLocks noGrp="1"/>
          </p:cNvSpPr>
          <p:nvPr>
            <p:ph idx="1"/>
          </p:nvPr>
        </p:nvSpPr>
        <p:spPr/>
        <p:txBody>
          <a:bodyPr>
            <a:normAutofit/>
          </a:bodyPr>
          <a:lstStyle/>
          <a:p>
            <a:r>
              <a:rPr lang="en-US" sz="3200" dirty="0"/>
              <a:t>Elevated [CO</a:t>
            </a:r>
            <a:r>
              <a:rPr lang="en-US" sz="3200" baseline="-25000" dirty="0"/>
              <a:t>2</a:t>
            </a:r>
            <a:r>
              <a:rPr lang="en-US" sz="3200" dirty="0"/>
              <a:t>] increases leaf area index throughout the growing season in some species.</a:t>
            </a:r>
          </a:p>
          <a:p>
            <a:r>
              <a:rPr lang="en-US" sz="3200" dirty="0"/>
              <a:t> Simulations, and measurements in free air carbon dioxide enrichment systems both indicate that the relatively large reductions in stomatal conductance in crops would translate into reductions of &lt;10% in evapotranspiration, partly because of increases in temperature and decreases in humidity in the air around crop leaves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Content Placeholder 2"/>
          <p:cNvSpPr>
            <a:spLocks noGrp="1"/>
          </p:cNvSpPr>
          <p:nvPr>
            <p:ph idx="1"/>
          </p:nvPr>
        </p:nvSpPr>
        <p:spPr/>
        <p:txBody>
          <a:bodyPr>
            <a:normAutofit/>
          </a:bodyPr>
          <a:lstStyle/>
          <a:p>
            <a:r>
              <a:rPr lang="en-US" sz="3600" dirty="0"/>
              <a:t>. The reduction in evapotranspiration in crops is similar to that in other types of vegetation which have smaller relative reductions in stomatal conductance, because of the poorer aerodynamic coupling of the canopy to the atmosphere in crops.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Content Placeholder 2"/>
          <p:cNvSpPr>
            <a:spLocks noGrp="1"/>
          </p:cNvSpPr>
          <p:nvPr>
            <p:ph idx="1"/>
          </p:nvPr>
        </p:nvSpPr>
        <p:spPr/>
        <p:txBody>
          <a:bodyPr>
            <a:normAutofit/>
          </a:bodyPr>
          <a:lstStyle/>
          <a:p>
            <a:r>
              <a:rPr lang="en-US" sz="3600" dirty="0"/>
              <a:t>The small decreases in evapotranspiration at elevated [CO</a:t>
            </a:r>
            <a:r>
              <a:rPr lang="en-US" sz="3600" baseline="-25000" dirty="0"/>
              <a:t>2</a:t>
            </a:r>
            <a:r>
              <a:rPr lang="en-US" sz="3600" dirty="0"/>
              <a:t>] may themselves be important to crop production in dry environments, but changes in climate and microclimate caused by reduced stomatal conductance could also be important to crop production.</a:t>
            </a:r>
          </a:p>
          <a:p>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p:txBody>
          <a:bodyPr/>
          <a:lstStyle/>
          <a:p>
            <a:r>
              <a:rPr lang="en-US" dirty="0"/>
              <a:t>Conti…</a:t>
            </a:r>
          </a:p>
        </p:txBody>
      </p:sp>
      <p:sp>
        <p:nvSpPr>
          <p:cNvPr id="1048596" name="Content Placeholder 2"/>
          <p:cNvSpPr>
            <a:spLocks noGrp="1"/>
          </p:cNvSpPr>
          <p:nvPr>
            <p:ph idx="1"/>
          </p:nvPr>
        </p:nvSpPr>
        <p:spPr/>
        <p:txBody>
          <a:bodyPr/>
          <a:lstStyle/>
          <a:p>
            <a:r>
              <a:rPr lang="en-US" dirty="0"/>
              <a:t>Stomata is present </a:t>
            </a:r>
          </a:p>
          <a:p>
            <a:r>
              <a:rPr lang="en-US" dirty="0"/>
              <a:t>on the upper or lower side of leaf as in bifacial leaves</a:t>
            </a:r>
          </a:p>
          <a:p>
            <a:r>
              <a:rPr lang="en-US" dirty="0"/>
              <a:t> or may be present on the both sides of leaf.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a:p>
        </p:txBody>
      </p:sp>
      <p:pic>
        <p:nvPicPr>
          <p:cNvPr id="2097152" name="Content Placeholder 3"/>
          <p:cNvPicPr>
            <a:picLocks noGrp="1" noChangeAspect="1"/>
          </p:cNvPicPr>
          <p:nvPr>
            <p:ph idx="1"/>
          </p:nvPr>
        </p:nvPicPr>
        <p:blipFill rotWithShape="1">
          <a:blip r:embed="rId2" cstate="print"/>
          <a:srcRect l="3337" t="30037" r="8154" b="33966"/>
          <a:stretch>
            <a:fillRect/>
          </a:stretch>
        </p:blipFill>
        <p:spPr>
          <a:xfrm>
            <a:off x="119270" y="198784"/>
            <a:ext cx="11847443" cy="665921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p:txBody>
          <a:bodyPr/>
          <a:lstStyle/>
          <a:p>
            <a:endParaRPr lang="en-US"/>
          </a:p>
        </p:txBody>
      </p:sp>
      <p:pic>
        <p:nvPicPr>
          <p:cNvPr id="2097153" name="Content Placeholder 3"/>
          <p:cNvPicPr>
            <a:picLocks noGrp="1" noChangeAspect="1"/>
          </p:cNvPicPr>
          <p:nvPr>
            <p:ph idx="1"/>
          </p:nvPr>
        </p:nvPicPr>
        <p:blipFill rotWithShape="1">
          <a:blip r:embed="rId2" cstate="print"/>
          <a:srcRect t="32883" b="34550"/>
          <a:stretch>
            <a:fillRect/>
          </a:stretch>
        </p:blipFill>
        <p:spPr>
          <a:xfrm>
            <a:off x="0" y="13252"/>
            <a:ext cx="12192000" cy="685799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p:txBody>
          <a:bodyPr/>
          <a:lstStyle/>
          <a:p>
            <a:endParaRPr lang="en-US"/>
          </a:p>
        </p:txBody>
      </p:sp>
      <p:pic>
        <p:nvPicPr>
          <p:cNvPr id="2097154" name="Content Placeholder 3"/>
          <p:cNvPicPr>
            <a:picLocks noGrp="1" noChangeAspect="1"/>
          </p:cNvPicPr>
          <p:nvPr>
            <p:ph idx="1"/>
          </p:nvPr>
        </p:nvPicPr>
        <p:blipFill rotWithShape="1">
          <a:blip r:embed="rId2" cstate="print"/>
          <a:srcRect l="13342" t="28092" b="34550"/>
          <a:stretch>
            <a:fillRect/>
          </a:stretch>
        </p:blipFill>
        <p:spPr>
          <a:xfrm>
            <a:off x="0" y="-1"/>
            <a:ext cx="12192000" cy="659958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Content Placeholder 3"/>
          <p:cNvPicPr>
            <a:picLocks noGrp="1" noChangeAspect="1"/>
          </p:cNvPicPr>
          <p:nvPr>
            <p:ph idx="1"/>
          </p:nvPr>
        </p:nvPicPr>
        <p:blipFill rotWithShape="1">
          <a:blip r:embed="rId2" cstate="print"/>
          <a:srcRect t="28675" b="25210"/>
          <a:stretch>
            <a:fillRect/>
          </a:stretch>
        </p:blipFill>
        <p:spPr>
          <a:xfrm>
            <a:off x="838200" y="365125"/>
            <a:ext cx="9829800" cy="5207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Content Placeholder 3"/>
          <p:cNvPicPr>
            <a:picLocks noGrp="1" noChangeAspect="1"/>
          </p:cNvPicPr>
          <p:nvPr>
            <p:ph idx="1"/>
          </p:nvPr>
        </p:nvPicPr>
        <p:blipFill rotWithShape="1">
          <a:blip r:embed="rId2"/>
          <a:srcRect l="4469" r="7096" b="14119"/>
          <a:stretch>
            <a:fillRect/>
          </a:stretch>
        </p:blipFill>
        <p:spPr>
          <a:xfrm>
            <a:off x="1016000" y="1241425"/>
            <a:ext cx="10337800" cy="56165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p:txBody>
          <a:bodyPr/>
          <a:lstStyle/>
          <a:p>
            <a:endParaRPr lang="en-US"/>
          </a:p>
        </p:txBody>
      </p:sp>
      <p:pic>
        <p:nvPicPr>
          <p:cNvPr id="2097157" name="Content Placeholder 3"/>
          <p:cNvPicPr>
            <a:picLocks noGrp="1" noChangeAspect="1"/>
          </p:cNvPicPr>
          <p:nvPr>
            <p:ph idx="1"/>
          </p:nvPr>
        </p:nvPicPr>
        <p:blipFill rotWithShape="1">
          <a:blip r:embed="rId2"/>
          <a:srcRect l="16435" r="22273"/>
          <a:stretch>
            <a:fillRect/>
          </a:stretch>
        </p:blipFill>
        <p:spPr bwMode="invGray">
          <a:xfrm>
            <a:off x="0" y="26504"/>
            <a:ext cx="12598400" cy="6857999"/>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Words>
  <Application>Microsoft Office PowerPoint</Application>
  <PresentationFormat>Custom</PresentationFormat>
  <Paragraphs>35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CO2 AND STOMATAL RESPONSE</vt:lpstr>
      <vt:lpstr>STOMATA</vt:lpstr>
      <vt:lpstr>Conti…</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CARBON DIOXIDE AND STOMATAL RESPONSE</vt:lpstr>
      <vt:lpstr>Slide 18</vt:lpstr>
      <vt:lpstr>  Carbon dioxide  </vt:lpstr>
      <vt:lpstr>ssssssssss</vt:lpstr>
      <vt:lpstr> carbon dioxide compensation</vt:lpstr>
      <vt:lpstr>Carbon dioxide Saturation Point</vt:lpstr>
      <vt:lpstr>Slide 23</vt:lpstr>
      <vt:lpstr>Slide 24</vt:lpstr>
      <vt:lpstr>Slide 25</vt:lpstr>
      <vt:lpstr>OTHER FACTORS</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Hafsa</dc:creator>
  <cp:lastModifiedBy>BASHARAT MAHMOOD</cp:lastModifiedBy>
  <cp:revision>2</cp:revision>
  <dcterms:created xsi:type="dcterms:W3CDTF">2019-02-17T23:50:56Z</dcterms:created>
  <dcterms:modified xsi:type="dcterms:W3CDTF">2020-05-08T05:54:06Z</dcterms:modified>
</cp:coreProperties>
</file>