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87" r:id="rId2"/>
    <p:sldId id="288" r:id="rId3"/>
    <p:sldId id="289" r:id="rId4"/>
    <p:sldId id="290"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30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p:cViewPr varScale="1">
        <p:scale>
          <a:sx n="69" d="100"/>
          <a:sy n="69" d="100"/>
        </p:scale>
        <p:origin x="660" y="66"/>
      </p:cViewPr>
      <p:guideLst>
        <p:guide orient="horz" pos="2160"/>
        <p:guide pos="3840"/>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319" cy="76319"/>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05E07-67EA-4042-A3F6-853A8AD8D209}" type="slidenum">
              <a:rPr lang="en-US" smtClean="0"/>
              <a:t>‹#›</a:t>
            </a:fld>
            <a:endParaRPr lang="en-US"/>
          </a:p>
        </p:txBody>
      </p:sp>
    </p:spTree>
    <p:extLst>
      <p:ext uri="{BB962C8B-B14F-4D97-AF65-F5344CB8AC3E}">
        <p14:creationId xmlns:p14="http://schemas.microsoft.com/office/powerpoint/2010/main" val="222257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extLst>
      <p:ext uri="{BB962C8B-B14F-4D97-AF65-F5344CB8AC3E}">
        <p14:creationId xmlns:p14="http://schemas.microsoft.com/office/powerpoint/2010/main" val="3124184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AutoShape 1"/>
          <p:cNvSpPr>
            <a:spLocks noChangeArrowheads="1"/>
          </p:cNvSpPr>
          <p:nvPr/>
        </p:nvSpPr>
        <p:spPr bwMode="auto">
          <a:xfrm>
            <a:off x="1400175" y="914400"/>
            <a:ext cx="4056063" cy="3133725"/>
          </a:xfrm>
          <a:prstGeom prst="roundRect">
            <a:avLst>
              <a:gd name="adj" fmla="val 42"/>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6493" tIns="43247" rIns="86493" bIns="43247" anchor="ctr"/>
          <a:lstStyle/>
          <a:p>
            <a:pPr eaLnBrk="0" fontAlgn="base" hangingPunct="0">
              <a:spcBef>
                <a:spcPct val="0"/>
              </a:spcBef>
              <a:spcAft>
                <a:spcPct val="0"/>
              </a:spcAft>
            </a:pPr>
            <a:endParaRPr lang="en-US" sz="2400">
              <a:solidFill>
                <a:prstClr val="black"/>
              </a:solidFill>
              <a:latin typeface="Times New Roman" pitchFamily="18" charset="0"/>
            </a:endParaRPr>
          </a:p>
        </p:txBody>
      </p:sp>
      <p:sp>
        <p:nvSpPr>
          <p:cNvPr id="28675" name="Rectangle 2"/>
          <p:cNvSpPr>
            <a:spLocks noGrp="1" noChangeArrowheads="1"/>
          </p:cNvSpPr>
          <p:nvPr>
            <p:ph type="body"/>
          </p:nvPr>
        </p:nvSpPr>
        <p:spPr>
          <a:xfrm>
            <a:off x="685800" y="4341813"/>
            <a:ext cx="5470525" cy="410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056" tIns="41028" rIns="82056" bIns="41028"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563AAFA-C15E-4561-8A98-BC8664B94676}" type="slidenum">
              <a:rPr lang="en-US" sz="1200">
                <a:solidFill>
                  <a:prstClr val="black"/>
                </a:solidFill>
              </a:rPr>
              <a:pPr/>
              <a:t>8</a:t>
            </a:fld>
            <a:endParaRPr lang="en-US" sz="1200">
              <a:solidFill>
                <a:prstClr val="black"/>
              </a:solidFill>
            </a:endParaRPr>
          </a:p>
        </p:txBody>
      </p:sp>
      <p:sp>
        <p:nvSpPr>
          <p:cNvPr id="29699" name="Rectangle 2"/>
          <p:cNvSpPr>
            <a:spLocks noGrp="1" noRot="1" noChangeAspect="1" noChangeArrowheads="1" noTextEdit="1"/>
          </p:cNvSpPr>
          <p:nvPr>
            <p:ph type="sldImg"/>
          </p:nvPr>
        </p:nvSpPr>
        <p:spPr>
          <a:xfrm>
            <a:off x="381000" y="685800"/>
            <a:ext cx="6096000" cy="3429000"/>
          </a:xfrm>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8389B27-250B-4853-85F4-DD641FCFCA1D}" type="slidenum">
              <a:rPr lang="en-US" sz="1200">
                <a:solidFill>
                  <a:prstClr val="black"/>
                </a:solidFill>
              </a:rPr>
              <a:pPr/>
              <a:t>9</a:t>
            </a:fld>
            <a:endParaRPr lang="en-US" sz="1200">
              <a:solidFill>
                <a:prstClr val="black"/>
              </a:solidFill>
            </a:endParaRPr>
          </a:p>
        </p:txBody>
      </p:sp>
      <p:sp>
        <p:nvSpPr>
          <p:cNvPr id="30723" name="Rectangle 2"/>
          <p:cNvSpPr>
            <a:spLocks noGrp="1" noRot="1" noChangeAspect="1" noChangeArrowheads="1" noTextEdit="1"/>
          </p:cNvSpPr>
          <p:nvPr>
            <p:ph type="sldImg"/>
          </p:nvPr>
        </p:nvSpPr>
        <p:spPr>
          <a:xfrm>
            <a:off x="381000" y="685800"/>
            <a:ext cx="6096000" cy="3429000"/>
          </a:xfrm>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9F1DF8B-4F80-431A-A63E-DABC2BC0E826}" type="slidenum">
              <a:rPr lang="en-US" sz="1200">
                <a:solidFill>
                  <a:prstClr val="black"/>
                </a:solidFill>
              </a:rPr>
              <a:pPr/>
              <a:t>19</a:t>
            </a:fld>
            <a:endParaRPr lang="en-US" sz="1200">
              <a:solidFill>
                <a:prstClr val="black"/>
              </a:solidFill>
            </a:endParaRPr>
          </a:p>
        </p:txBody>
      </p:sp>
      <p:sp>
        <p:nvSpPr>
          <p:cNvPr id="31747" name="Rectangle 2"/>
          <p:cNvSpPr>
            <a:spLocks noGrp="1" noRot="1" noChangeAspect="1" noChangeArrowheads="1" noTextEdit="1"/>
          </p:cNvSpPr>
          <p:nvPr>
            <p:ph type="sldImg"/>
          </p:nvPr>
        </p:nvSpPr>
        <p:spPr>
          <a:xfrm>
            <a:off x="381000" y="685800"/>
            <a:ext cx="6096000" cy="3429000"/>
          </a:xfrm>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609600" y="2514600"/>
            <a:ext cx="10871200" cy="0"/>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114690" name="Rectangle 2"/>
          <p:cNvSpPr>
            <a:spLocks noGrp="1" noChangeArrowheads="1"/>
          </p:cNvSpPr>
          <p:nvPr>
            <p:ph type="ctrTitle"/>
          </p:nvPr>
        </p:nvSpPr>
        <p:spPr>
          <a:xfrm>
            <a:off x="1219201" y="533400"/>
            <a:ext cx="10295467" cy="1905000"/>
          </a:xfrm>
        </p:spPr>
        <p:txBody>
          <a:bodyPr/>
          <a:lstStyle>
            <a:lvl1pPr>
              <a:defRPr/>
            </a:lvl1pPr>
          </a:lstStyle>
          <a:p>
            <a:r>
              <a:rPr lang="en-GB"/>
              <a:t>Click to edit Master title style</a:t>
            </a:r>
          </a:p>
        </p:txBody>
      </p:sp>
      <p:sp>
        <p:nvSpPr>
          <p:cNvPr id="114691" name="Rectangle 3"/>
          <p:cNvSpPr>
            <a:spLocks noGrp="1" noChangeArrowheads="1"/>
          </p:cNvSpPr>
          <p:nvPr>
            <p:ph type="subTitle" idx="1"/>
          </p:nvPr>
        </p:nvSpPr>
        <p:spPr>
          <a:xfrm>
            <a:off x="1219200" y="3028950"/>
            <a:ext cx="8534400" cy="1771650"/>
          </a:xfrm>
        </p:spPr>
        <p:txBody>
          <a:bodyPr/>
          <a:lstStyle>
            <a:lvl1pPr marL="0" indent="0">
              <a:buFontTx/>
              <a:buNone/>
              <a:defRPr>
                <a:latin typeface="Arial Black" pitchFamily="34" charset="0"/>
              </a:defRPr>
            </a:lvl1pPr>
          </a:lstStyle>
          <a:p>
            <a:r>
              <a:rPr lang="en-GB"/>
              <a:t>Click to edit Master subtitle style</a:t>
            </a:r>
          </a:p>
        </p:txBody>
      </p:sp>
      <p:sp>
        <p:nvSpPr>
          <p:cNvPr id="5" name="Date Placeholder 4"/>
          <p:cNvSpPr>
            <a:spLocks noGrp="1" noChangeArrowheads="1"/>
          </p:cNvSpPr>
          <p:nvPr>
            <p:ph type="dt" sz="half" idx="10"/>
          </p:nvPr>
        </p:nvSpPr>
        <p:spPr bwMode="auto">
          <a:xfrm>
            <a:off x="948268" y="6229350"/>
            <a:ext cx="2573867" cy="5143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a:solidFill>
                  <a:srgbClr val="5E574E"/>
                </a:solidFill>
                <a:latin typeface="Arial" charset="0"/>
              </a:defRPr>
            </a:lvl1pPr>
          </a:lstStyle>
          <a:p>
            <a:pPr eaLnBrk="0" fontAlgn="base" hangingPunct="0">
              <a:spcAft>
                <a:spcPct val="0"/>
              </a:spcAft>
              <a:defRPr/>
            </a:pPr>
            <a:endParaRPr lang="en-GB"/>
          </a:p>
        </p:txBody>
      </p:sp>
      <p:sp>
        <p:nvSpPr>
          <p:cNvPr id="6" name="Footer Placeholder 5"/>
          <p:cNvSpPr>
            <a:spLocks noGrp="1" noChangeArrowheads="1"/>
          </p:cNvSpPr>
          <p:nvPr>
            <p:ph type="ftr" sz="quarter" idx="11"/>
          </p:nvPr>
        </p:nvSpPr>
        <p:spPr bwMode="auto">
          <a:xfrm>
            <a:off x="4199468" y="6229350"/>
            <a:ext cx="3793067" cy="5143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spcBef>
                <a:spcPct val="50000"/>
              </a:spcBef>
              <a:defRPr sz="1400">
                <a:solidFill>
                  <a:srgbClr val="5E574E"/>
                </a:solidFill>
                <a:latin typeface="Arial" charset="0"/>
              </a:defRPr>
            </a:lvl1pPr>
          </a:lstStyle>
          <a:p>
            <a:pPr eaLnBrk="0" fontAlgn="base" hangingPunct="0">
              <a:spcAft>
                <a:spcPct val="0"/>
              </a:spcAft>
              <a:defRPr/>
            </a:pPr>
            <a:endParaRPr lang="en-GB"/>
          </a:p>
        </p:txBody>
      </p:sp>
      <p:sp>
        <p:nvSpPr>
          <p:cNvPr id="7" name="Slide Number Placeholder 6"/>
          <p:cNvSpPr>
            <a:spLocks noGrp="1" noChangeArrowheads="1"/>
          </p:cNvSpPr>
          <p:nvPr>
            <p:ph type="sldNum" sz="quarter" idx="12"/>
          </p:nvPr>
        </p:nvSpPr>
        <p:spPr bwMode="auto">
          <a:xfrm>
            <a:off x="8805333" y="6229350"/>
            <a:ext cx="2438400" cy="5143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a:solidFill>
                  <a:srgbClr val="5E574E"/>
                </a:solidFill>
                <a:latin typeface="Arial" charset="0"/>
              </a:defRPr>
            </a:lvl1pPr>
          </a:lstStyle>
          <a:p>
            <a:pPr eaLnBrk="0" fontAlgn="base" hangingPunct="0">
              <a:spcAft>
                <a:spcPct val="0"/>
              </a:spcAft>
              <a:defRPr/>
            </a:pPr>
            <a:fld id="{30967C3E-E400-40DD-A057-E7B3F5AE3F76}" type="slidenum">
              <a:rPr lang="en-GB"/>
              <a:pPr eaLnBrk="0" fontAlgn="base" hangingPunct="0">
                <a:spcAft>
                  <a:spcPct val="0"/>
                </a:spcAft>
                <a:defRPr/>
              </a:pPr>
              <a:t>‹#›</a:t>
            </a:fld>
            <a:endParaRPr lang="en-GB"/>
          </a:p>
        </p:txBody>
      </p:sp>
    </p:spTree>
    <p:extLst>
      <p:ext uri="{BB962C8B-B14F-4D97-AF65-F5344CB8AC3E}">
        <p14:creationId xmlns:p14="http://schemas.microsoft.com/office/powerpoint/2010/main" val="1322643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0277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152400"/>
            <a:ext cx="2743200" cy="6553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41867" y="152400"/>
            <a:ext cx="8026400" cy="6553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3644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985" y="274544"/>
            <a:ext cx="10954712" cy="1131794"/>
          </a:xfrm>
        </p:spPr>
        <p:txBody>
          <a:bodyPr/>
          <a:lstStyle/>
          <a:p>
            <a:r>
              <a:rPr lang="en-US"/>
              <a:t>Click to edit Master title style</a:t>
            </a:r>
          </a:p>
        </p:txBody>
      </p:sp>
      <p:sp>
        <p:nvSpPr>
          <p:cNvPr id="3" name="Rectangle 3"/>
          <p:cNvSpPr>
            <a:spLocks noGrp="1" noChangeArrowheads="1"/>
          </p:cNvSpPr>
          <p:nvPr>
            <p:ph type="dt" idx="10"/>
          </p:nvPr>
        </p:nvSpPr>
        <p:spPr>
          <a:xfrm>
            <a:off x="609601" y="6245225"/>
            <a:ext cx="2827867" cy="465138"/>
          </a:xfrm>
          <a:prstGeom prst="rect">
            <a:avLst/>
          </a:prstGeom>
        </p:spPr>
        <p:txBody>
          <a:bodyPr lIns="82058" tIns="41029" rIns="82058" bIns="41029"/>
          <a:lstStyle>
            <a:lvl1pPr>
              <a:defRPr/>
            </a:lvl1pPr>
          </a:lstStyle>
          <a:p>
            <a:pPr eaLnBrk="0" fontAlgn="base" hangingPunct="0">
              <a:spcBef>
                <a:spcPct val="0"/>
              </a:spcBef>
              <a:spcAft>
                <a:spcPct val="0"/>
              </a:spcAft>
              <a:defRPr/>
            </a:pPr>
            <a:endParaRPr lang="en-GB" sz="2400">
              <a:solidFill>
                <a:srgbClr val="000000"/>
              </a:solidFill>
              <a:latin typeface="Times New Roman" pitchFamily="18" charset="0"/>
            </a:endParaRPr>
          </a:p>
        </p:txBody>
      </p:sp>
      <p:sp>
        <p:nvSpPr>
          <p:cNvPr id="4" name="Rectangle 4"/>
          <p:cNvSpPr>
            <a:spLocks noGrp="1" noChangeArrowheads="1"/>
          </p:cNvSpPr>
          <p:nvPr>
            <p:ph type="ftr" idx="11"/>
          </p:nvPr>
        </p:nvSpPr>
        <p:spPr>
          <a:xfrm>
            <a:off x="4165601" y="6245225"/>
            <a:ext cx="3843867" cy="465138"/>
          </a:xfrm>
          <a:prstGeom prst="rect">
            <a:avLst/>
          </a:prstGeom>
        </p:spPr>
        <p:txBody>
          <a:bodyPr lIns="82058" tIns="41029" rIns="82058" bIns="41029"/>
          <a:lstStyle>
            <a:lvl1pPr>
              <a:defRPr/>
            </a:lvl1pPr>
          </a:lstStyle>
          <a:p>
            <a:pPr eaLnBrk="0" fontAlgn="base" hangingPunct="0">
              <a:spcBef>
                <a:spcPct val="0"/>
              </a:spcBef>
              <a:spcAft>
                <a:spcPct val="0"/>
              </a:spcAft>
              <a:defRPr/>
            </a:pPr>
            <a:endParaRPr lang="en-GB" sz="2400">
              <a:solidFill>
                <a:srgbClr val="000000"/>
              </a:solidFill>
              <a:latin typeface="Times New Roman" pitchFamily="18" charset="0"/>
            </a:endParaRPr>
          </a:p>
        </p:txBody>
      </p:sp>
      <p:sp>
        <p:nvSpPr>
          <p:cNvPr id="5" name="Rectangle 5"/>
          <p:cNvSpPr>
            <a:spLocks noGrp="1" noChangeArrowheads="1"/>
          </p:cNvSpPr>
          <p:nvPr>
            <p:ph type="sldNum" idx="12"/>
          </p:nvPr>
        </p:nvSpPr>
        <p:spPr>
          <a:xfrm>
            <a:off x="8737601" y="6245225"/>
            <a:ext cx="2827867" cy="465138"/>
          </a:xfrm>
          <a:prstGeom prst="rect">
            <a:avLst/>
          </a:prstGeom>
        </p:spPr>
        <p:txBody>
          <a:bodyPr lIns="82058" tIns="41029" rIns="82058" bIns="41029"/>
          <a:lstStyle>
            <a:lvl1pPr>
              <a:defRPr/>
            </a:lvl1pPr>
          </a:lstStyle>
          <a:p>
            <a:pPr eaLnBrk="0" fontAlgn="base" hangingPunct="0">
              <a:spcBef>
                <a:spcPct val="0"/>
              </a:spcBef>
              <a:spcAft>
                <a:spcPct val="0"/>
              </a:spcAft>
              <a:defRPr/>
            </a:pPr>
            <a:fld id="{B1A48B76-3377-42EC-936A-C33B648C4F7F}" type="slidenum">
              <a:rPr lang="en-GB" sz="2400">
                <a:solidFill>
                  <a:srgbClr val="000000"/>
                </a:solidFill>
                <a:latin typeface="Times New Roman" pitchFamily="18" charset="0"/>
              </a:rPr>
              <a:pPr eaLnBrk="0" fontAlgn="base" hangingPunct="0">
                <a:spcBef>
                  <a:spcPct val="0"/>
                </a:spcBef>
                <a:spcAft>
                  <a:spcPct val="0"/>
                </a:spcAft>
                <a:defRPr/>
              </a:pPr>
              <a:t>‹#›</a:t>
            </a:fld>
            <a:endParaRPr lang="en-GB" sz="2400" dirty="0">
              <a:solidFill>
                <a:srgbClr val="000000"/>
              </a:solidFill>
              <a:latin typeface="Times New Roman" pitchFamily="18" charset="0"/>
            </a:endParaRPr>
          </a:p>
        </p:txBody>
      </p:sp>
    </p:spTree>
    <p:extLst>
      <p:ext uri="{BB962C8B-B14F-4D97-AF65-F5344CB8AC3E}">
        <p14:creationId xmlns:p14="http://schemas.microsoft.com/office/powerpoint/2010/main" val="3927554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346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394951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066800"/>
            <a:ext cx="5350933"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63735" y="1066800"/>
            <a:ext cx="5350933"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62992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7400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57857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4886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348762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26385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41868" y="152400"/>
            <a:ext cx="10938933"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609601" y="1066800"/>
            <a:ext cx="10905067"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Line 4"/>
          <p:cNvSpPr>
            <a:spLocks noChangeShapeType="1"/>
          </p:cNvSpPr>
          <p:nvPr/>
        </p:nvSpPr>
        <p:spPr bwMode="auto">
          <a:xfrm>
            <a:off x="609600" y="990600"/>
            <a:ext cx="10871200" cy="0"/>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Tree>
    <p:extLst>
      <p:ext uri="{BB962C8B-B14F-4D97-AF65-F5344CB8AC3E}">
        <p14:creationId xmlns:p14="http://schemas.microsoft.com/office/powerpoint/2010/main" val="24327324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Arial Black" pitchFamily="34" charset="0"/>
        </a:defRPr>
      </a:lvl2pPr>
      <a:lvl3pPr algn="l" rtl="0" eaLnBrk="0" fontAlgn="base" hangingPunct="0">
        <a:spcBef>
          <a:spcPct val="0"/>
        </a:spcBef>
        <a:spcAft>
          <a:spcPct val="0"/>
        </a:spcAft>
        <a:defRPr kumimoji="1" sz="2800">
          <a:solidFill>
            <a:schemeClr val="tx2"/>
          </a:solidFill>
          <a:latin typeface="Arial Black" pitchFamily="34" charset="0"/>
        </a:defRPr>
      </a:lvl3pPr>
      <a:lvl4pPr algn="l" rtl="0" eaLnBrk="0" fontAlgn="base" hangingPunct="0">
        <a:spcBef>
          <a:spcPct val="0"/>
        </a:spcBef>
        <a:spcAft>
          <a:spcPct val="0"/>
        </a:spcAft>
        <a:defRPr kumimoji="1" sz="2800">
          <a:solidFill>
            <a:schemeClr val="tx2"/>
          </a:solidFill>
          <a:latin typeface="Arial Black" pitchFamily="34" charset="0"/>
        </a:defRPr>
      </a:lvl4pPr>
      <a:lvl5pPr algn="l" rtl="0" eaLnBrk="0" fontAlgn="base" hangingPunct="0">
        <a:spcBef>
          <a:spcPct val="0"/>
        </a:spcBef>
        <a:spcAft>
          <a:spcPct val="0"/>
        </a:spcAft>
        <a:defRPr kumimoji="1" sz="2800">
          <a:solidFill>
            <a:schemeClr val="tx2"/>
          </a:solidFill>
          <a:latin typeface="Arial Black" pitchFamily="34" charset="0"/>
        </a:defRPr>
      </a:lvl5pPr>
      <a:lvl6pPr marL="457200" algn="l" rtl="0" eaLnBrk="0" fontAlgn="base" hangingPunct="0">
        <a:spcBef>
          <a:spcPct val="0"/>
        </a:spcBef>
        <a:spcAft>
          <a:spcPct val="0"/>
        </a:spcAft>
        <a:defRPr kumimoji="1" sz="2800">
          <a:solidFill>
            <a:schemeClr val="tx2"/>
          </a:solidFill>
          <a:latin typeface="Arial Black" pitchFamily="34" charset="0"/>
        </a:defRPr>
      </a:lvl6pPr>
      <a:lvl7pPr marL="914400" algn="l" rtl="0" eaLnBrk="0" fontAlgn="base" hangingPunct="0">
        <a:spcBef>
          <a:spcPct val="0"/>
        </a:spcBef>
        <a:spcAft>
          <a:spcPct val="0"/>
        </a:spcAft>
        <a:defRPr kumimoji="1" sz="2800">
          <a:solidFill>
            <a:schemeClr val="tx2"/>
          </a:solidFill>
          <a:latin typeface="Arial Black" pitchFamily="34" charset="0"/>
        </a:defRPr>
      </a:lvl7pPr>
      <a:lvl8pPr marL="1371600" algn="l" rtl="0" eaLnBrk="0" fontAlgn="base" hangingPunct="0">
        <a:spcBef>
          <a:spcPct val="0"/>
        </a:spcBef>
        <a:spcAft>
          <a:spcPct val="0"/>
        </a:spcAft>
        <a:defRPr kumimoji="1" sz="2800">
          <a:solidFill>
            <a:schemeClr val="tx2"/>
          </a:solidFill>
          <a:latin typeface="Arial Black" pitchFamily="34" charset="0"/>
        </a:defRPr>
      </a:lvl8pPr>
      <a:lvl9pPr marL="1828800" algn="l" rtl="0" eaLnBrk="0" fontAlgn="base" hangingPunct="0">
        <a:spcBef>
          <a:spcPct val="0"/>
        </a:spcBef>
        <a:spcAft>
          <a:spcPct val="0"/>
        </a:spcAft>
        <a:defRPr kumimoji="1" sz="28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rgbClr val="FF0000"/>
        </a:buClr>
        <a:buChar char="•"/>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0000"/>
        </a:buClr>
        <a:buChar char="—"/>
        <a:defRPr kumimoji="1" sz="2400">
          <a:solidFill>
            <a:schemeClr val="tx1"/>
          </a:solidFill>
          <a:latin typeface="+mn-lt"/>
        </a:defRPr>
      </a:lvl2pPr>
      <a:lvl3pPr marL="1143000" indent="-228600" algn="l" rtl="0" eaLnBrk="0" fontAlgn="base" hangingPunct="0">
        <a:spcBef>
          <a:spcPct val="20000"/>
        </a:spcBef>
        <a:spcAft>
          <a:spcPct val="0"/>
        </a:spcAft>
        <a:buClr>
          <a:srgbClr val="FF0000"/>
        </a:buClr>
        <a:buChar char="–"/>
        <a:defRPr kumimoji="1" sz="2000">
          <a:solidFill>
            <a:schemeClr val="tx1"/>
          </a:solidFill>
          <a:latin typeface="+mn-lt"/>
        </a:defRPr>
      </a:lvl3pPr>
      <a:lvl4pPr marL="1600200" indent="-228600" algn="l" rtl="0" eaLnBrk="0" fontAlgn="base" hangingPunct="0">
        <a:spcBef>
          <a:spcPct val="20000"/>
        </a:spcBef>
        <a:spcAft>
          <a:spcPct val="0"/>
        </a:spcAft>
        <a:buClr>
          <a:srgbClr val="FF0000"/>
        </a:buClr>
        <a:buChar char="+"/>
        <a:defRPr kumimoji="1" sz="2000">
          <a:solidFill>
            <a:schemeClr val="tx1"/>
          </a:solidFill>
          <a:latin typeface="+mn-lt"/>
        </a:defRPr>
      </a:lvl4pPr>
      <a:lvl5pPr marL="2057400" indent="-228600" algn="l" rtl="0" eaLnBrk="0" fontAlgn="base" hangingPunct="0">
        <a:spcBef>
          <a:spcPct val="20000"/>
        </a:spcBef>
        <a:spcAft>
          <a:spcPct val="0"/>
        </a:spcAft>
        <a:buClr>
          <a:srgbClr val="FF0000"/>
        </a:buClr>
        <a:buChar char="o"/>
        <a:defRPr kumimoji="1" sz="2000">
          <a:solidFill>
            <a:schemeClr val="tx1"/>
          </a:solidFill>
          <a:latin typeface="+mn-lt"/>
        </a:defRPr>
      </a:lvl5pPr>
      <a:lvl6pPr marL="2514600" indent="-228600" algn="l" rtl="0" eaLnBrk="0" fontAlgn="base" hangingPunct="0">
        <a:spcBef>
          <a:spcPct val="20000"/>
        </a:spcBef>
        <a:spcAft>
          <a:spcPct val="0"/>
        </a:spcAft>
        <a:buClr>
          <a:srgbClr val="FF0000"/>
        </a:buClr>
        <a:buChar char="o"/>
        <a:defRPr kumimoji="1">
          <a:solidFill>
            <a:schemeClr val="tx1"/>
          </a:solidFill>
          <a:latin typeface="+mn-lt"/>
        </a:defRPr>
      </a:lvl6pPr>
      <a:lvl7pPr marL="2971800" indent="-228600" algn="l" rtl="0" eaLnBrk="0" fontAlgn="base" hangingPunct="0">
        <a:spcBef>
          <a:spcPct val="20000"/>
        </a:spcBef>
        <a:spcAft>
          <a:spcPct val="0"/>
        </a:spcAft>
        <a:buClr>
          <a:srgbClr val="FF0000"/>
        </a:buClr>
        <a:buChar char="o"/>
        <a:defRPr kumimoji="1">
          <a:solidFill>
            <a:schemeClr val="tx1"/>
          </a:solidFill>
          <a:latin typeface="+mn-lt"/>
        </a:defRPr>
      </a:lvl7pPr>
      <a:lvl8pPr marL="3429000" indent="-228600" algn="l" rtl="0" eaLnBrk="0" fontAlgn="base" hangingPunct="0">
        <a:spcBef>
          <a:spcPct val="20000"/>
        </a:spcBef>
        <a:spcAft>
          <a:spcPct val="0"/>
        </a:spcAft>
        <a:buClr>
          <a:srgbClr val="FF0000"/>
        </a:buClr>
        <a:buChar char="o"/>
        <a:defRPr kumimoji="1">
          <a:solidFill>
            <a:schemeClr val="tx1"/>
          </a:solidFill>
          <a:latin typeface="+mn-lt"/>
        </a:defRPr>
      </a:lvl8pPr>
      <a:lvl9pPr marL="3886200" indent="-228600" algn="l" rtl="0" eaLnBrk="0" fontAlgn="base" hangingPunct="0">
        <a:spcBef>
          <a:spcPct val="20000"/>
        </a:spcBef>
        <a:spcAft>
          <a:spcPct val="0"/>
        </a:spcAft>
        <a:buClr>
          <a:srgbClr val="FF0000"/>
        </a:buClr>
        <a:buChar char="o"/>
        <a:defRPr kumimoji="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370420" y="1295400"/>
            <a:ext cx="11360149" cy="2362200"/>
          </a:xfrm>
        </p:spPr>
        <p:txBody>
          <a:bodyPr lIns="0" tIns="0" rIns="0" bIns="0"/>
          <a:lstStyle/>
          <a:p>
            <a:pPr algn="ctr" eaLnBrk="1" hangingPunct="1">
              <a:tabLst>
                <a:tab pos="0" algn="l"/>
                <a:tab pos="409575" algn="l"/>
                <a:tab pos="819150" algn="l"/>
                <a:tab pos="1230313" algn="l"/>
                <a:tab pos="1639888" algn="l"/>
                <a:tab pos="2051050" algn="l"/>
                <a:tab pos="2460625" algn="l"/>
                <a:tab pos="2871788" algn="l"/>
                <a:tab pos="3281363" algn="l"/>
                <a:tab pos="3692525" algn="l"/>
                <a:tab pos="4102100" algn="l"/>
                <a:tab pos="4511675" algn="l"/>
                <a:tab pos="4922838" algn="l"/>
                <a:tab pos="5332413" algn="l"/>
                <a:tab pos="5743575" algn="l"/>
                <a:tab pos="6153150" algn="l"/>
                <a:tab pos="6564313" algn="l"/>
                <a:tab pos="6973888" algn="l"/>
                <a:tab pos="7385050" algn="l"/>
                <a:tab pos="7794625" algn="l"/>
                <a:tab pos="8205788" algn="l"/>
              </a:tabLst>
            </a:pPr>
            <a:r>
              <a:rPr lang="en-GB" sz="3900" b="1" dirty="0">
                <a:solidFill>
                  <a:schemeClr val="tx1"/>
                </a:solidFill>
              </a:rPr>
              <a:t>       </a:t>
            </a:r>
            <a:br>
              <a:rPr lang="en-GB" sz="3900" b="1" dirty="0">
                <a:solidFill>
                  <a:schemeClr val="tx1"/>
                </a:solidFill>
              </a:rPr>
            </a:br>
            <a:br>
              <a:rPr lang="en-GB" sz="3900" b="1" dirty="0">
                <a:solidFill>
                  <a:schemeClr val="tx1"/>
                </a:solidFill>
              </a:rPr>
            </a:br>
            <a:br>
              <a:rPr lang="en-GB" sz="3900" b="1" dirty="0">
                <a:solidFill>
                  <a:schemeClr val="tx1"/>
                </a:solidFill>
              </a:rPr>
            </a:br>
            <a:br>
              <a:rPr lang="en-GB" sz="3900" b="1" dirty="0">
                <a:solidFill>
                  <a:schemeClr val="tx1"/>
                </a:solidFill>
              </a:rPr>
            </a:br>
            <a:br>
              <a:rPr lang="en-GB" sz="3900" b="1" dirty="0">
                <a:solidFill>
                  <a:schemeClr val="tx1"/>
                </a:solidFill>
              </a:rPr>
            </a:br>
            <a:br>
              <a:rPr lang="en-GB" sz="3900" b="1" dirty="0">
                <a:solidFill>
                  <a:schemeClr val="tx1"/>
                </a:solidFill>
              </a:rPr>
            </a:br>
            <a:br>
              <a:rPr lang="en-GB" sz="3900" b="1" dirty="0">
                <a:solidFill>
                  <a:schemeClr val="tx1"/>
                </a:solidFill>
              </a:rPr>
            </a:br>
            <a:br>
              <a:rPr lang="en-GB" sz="3900" b="1" dirty="0">
                <a:solidFill>
                  <a:schemeClr val="tx1"/>
                </a:solidFill>
              </a:rPr>
            </a:br>
            <a:br>
              <a:rPr lang="en-GB" sz="3900" b="1" dirty="0">
                <a:solidFill>
                  <a:schemeClr val="tx1"/>
                </a:solidFill>
              </a:rPr>
            </a:br>
            <a:br>
              <a:rPr lang="en-GB" sz="3900" b="1" dirty="0">
                <a:solidFill>
                  <a:schemeClr val="tx1"/>
                </a:solidFill>
              </a:rPr>
            </a:br>
            <a:br>
              <a:rPr lang="en-GB" sz="3900" b="1" dirty="0">
                <a:solidFill>
                  <a:srgbClr val="3333CC"/>
                </a:solidFill>
              </a:rPr>
            </a:br>
            <a:br>
              <a:rPr lang="en-GB" sz="1600" b="1" dirty="0">
                <a:solidFill>
                  <a:schemeClr val="accent2"/>
                </a:solidFill>
              </a:rPr>
            </a:br>
            <a:r>
              <a:rPr lang="en-GB" sz="3900" b="1" dirty="0">
                <a:solidFill>
                  <a:schemeClr val="tx1"/>
                </a:solidFill>
              </a:rPr>
              <a:t>MICROPROCESSOR THEORY AND INTERFACING</a:t>
            </a:r>
            <a:br>
              <a:rPr lang="en-GB" sz="3900" b="1" dirty="0">
                <a:solidFill>
                  <a:srgbClr val="3333CC"/>
                </a:solidFill>
              </a:rPr>
            </a:br>
            <a:r>
              <a:rPr lang="en-GB" sz="3900" b="1" dirty="0">
                <a:solidFill>
                  <a:srgbClr val="3333CC"/>
                </a:solidFill>
              </a:rPr>
              <a:t>                 </a:t>
            </a:r>
            <a:br>
              <a:rPr lang="en-GB" sz="3900" b="1" dirty="0">
                <a:solidFill>
                  <a:srgbClr val="3333CC"/>
                </a:solidFill>
              </a:rPr>
            </a:br>
            <a:r>
              <a:rPr lang="en-GB" sz="3900" b="1" dirty="0">
                <a:solidFill>
                  <a:srgbClr val="3333CC"/>
                </a:solidFill>
              </a:rPr>
              <a:t>Week-1</a:t>
            </a:r>
            <a:endParaRPr lang="en-GB" sz="3900" b="1" dirty="0">
              <a:solidFill>
                <a:schemeClr val="tx1"/>
              </a:solidFill>
            </a:endParaRPr>
          </a:p>
        </p:txBody>
      </p:sp>
      <p:sp>
        <p:nvSpPr>
          <p:cNvPr id="2051" name="Rectangle 2"/>
          <p:cNvSpPr>
            <a:spLocks noGrp="1" noChangeArrowheads="1"/>
          </p:cNvSpPr>
          <p:nvPr>
            <p:ph type="subTitle" idx="4294967295"/>
          </p:nvPr>
        </p:nvSpPr>
        <p:spPr>
          <a:xfrm>
            <a:off x="1754717" y="3268663"/>
            <a:ext cx="9514416" cy="3028950"/>
          </a:xfrm>
        </p:spPr>
        <p:txBody>
          <a:bodyPr lIns="0" tIns="0" rIns="0" bIns="0" anchor="ctr"/>
          <a:lstStyle/>
          <a:p>
            <a:pPr eaLnBrk="1" hangingPunct="1">
              <a:buFont typeface="Wingdings" charset="2"/>
              <a:buNone/>
              <a:defRPr/>
            </a:pPr>
            <a:r>
              <a:rPr lang="en-US" sz="2200" b="1" dirty="0">
                <a:solidFill>
                  <a:srgbClr val="C00000"/>
                </a:solidFill>
              </a:rPr>
              <a:t>Instructor:</a:t>
            </a:r>
          </a:p>
          <a:p>
            <a:pPr marL="0" indent="0" eaLnBrk="1" hangingPunct="1">
              <a:buFontTx/>
              <a:buNone/>
              <a:defRPr/>
            </a:pPr>
            <a:r>
              <a:rPr lang="en-US" sz="2200" b="1" dirty="0"/>
              <a:t>Engr. Yasir Salam</a:t>
            </a:r>
          </a:p>
          <a:p>
            <a:pPr marL="444482" lvl="1" indent="0" algn="ctr" eaLnBrk="1" hangingPunct="1">
              <a:lnSpc>
                <a:spcPts val="3231"/>
              </a:lnSpc>
              <a:spcBef>
                <a:spcPct val="0"/>
              </a:spcBef>
              <a:buFontTx/>
              <a:buNone/>
              <a:tabLst>
                <a:tab pos="444482" algn="l"/>
                <a:tab pos="854774" algn="l"/>
                <a:tab pos="1265065" algn="l"/>
                <a:tab pos="1675356" algn="l"/>
                <a:tab pos="2085647" algn="l"/>
                <a:tab pos="2495939" algn="l"/>
                <a:tab pos="2906230" algn="l"/>
                <a:tab pos="3316521" algn="l"/>
                <a:tab pos="3726812" algn="l"/>
                <a:tab pos="4137104" algn="l"/>
                <a:tab pos="4547395" algn="l"/>
                <a:tab pos="4957686" algn="l"/>
                <a:tab pos="5367978" algn="l"/>
                <a:tab pos="5778269" algn="l"/>
                <a:tab pos="6188560" algn="l"/>
                <a:tab pos="6598851" algn="l"/>
                <a:tab pos="7009143" algn="l"/>
                <a:tab pos="7419434" algn="l"/>
                <a:tab pos="7829725" algn="l"/>
                <a:tab pos="8240017" algn="l"/>
                <a:tab pos="8650308" algn="l"/>
              </a:tabLst>
              <a:defRPr/>
            </a:pPr>
            <a:endParaRPr lang="en-GB" sz="2500" dirty="0"/>
          </a:p>
        </p:txBody>
      </p:sp>
    </p:spTree>
    <p:extLst>
      <p:ext uri="{BB962C8B-B14F-4D97-AF65-F5344CB8AC3E}">
        <p14:creationId xmlns:p14="http://schemas.microsoft.com/office/powerpoint/2010/main" val="19082350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09600" y="152400"/>
            <a:ext cx="10972800" cy="787400"/>
          </a:xfrm>
        </p:spPr>
        <p:txBody>
          <a:bodyPr/>
          <a:lstStyle/>
          <a:p>
            <a:r>
              <a:rPr lang="en-US" sz="3200">
                <a:solidFill>
                  <a:schemeClr val="bg1"/>
                </a:solidFill>
                <a:sym typeface="+mn-ea"/>
              </a:rPr>
              <a:t>MICROPROCESSOR SYSTEMS</a:t>
            </a:r>
            <a:br>
              <a:rPr lang="en-US" sz="3200">
                <a:solidFill>
                  <a:schemeClr val="bg1"/>
                </a:solidFill>
                <a:sym typeface="+mn-ea"/>
              </a:rPr>
            </a:br>
            <a:r>
              <a:rPr lang="en-GB"/>
              <a:t>The CPU - </a:t>
            </a:r>
            <a:r>
              <a:rPr lang="en-US"/>
              <a:t>MICROPROCESSOR</a:t>
            </a:r>
          </a:p>
        </p:txBody>
      </p:sp>
      <p:sp>
        <p:nvSpPr>
          <p:cNvPr id="3" name="Content Placeholder 2"/>
          <p:cNvSpPr>
            <a:spLocks noGrp="1"/>
          </p:cNvSpPr>
          <p:nvPr>
            <p:ph idx="1"/>
          </p:nvPr>
        </p:nvSpPr>
        <p:spPr>
          <a:xfrm>
            <a:off x="508001" y="1066800"/>
            <a:ext cx="10905067" cy="5638800"/>
          </a:xfrm>
        </p:spPr>
        <p:txBody>
          <a:bodyPr/>
          <a:lstStyle/>
          <a:p>
            <a:pPr marL="914400" lvl="2" indent="0">
              <a:buFontTx/>
              <a:buNone/>
            </a:pPr>
            <a:r>
              <a:rPr lang="en-US" b="1"/>
              <a:t>DEFINITION:</a:t>
            </a:r>
            <a:r>
              <a:rPr lang="en-US"/>
              <a:t> </a:t>
            </a:r>
            <a:r>
              <a:rPr lang="en-US" i="1"/>
              <a:t>“An integrated circuit which performs arithmetic and logical operations on data, as instructed.”</a:t>
            </a:r>
          </a:p>
        </p:txBody>
      </p:sp>
      <p:sp>
        <p:nvSpPr>
          <p:cNvPr id="13316" name="Oval 20" descr="50%"/>
          <p:cNvSpPr>
            <a:spLocks noChangeArrowheads="1"/>
          </p:cNvSpPr>
          <p:nvPr/>
        </p:nvSpPr>
        <p:spPr bwMode="auto">
          <a:xfrm>
            <a:off x="5429251" y="1885950"/>
            <a:ext cx="6299200" cy="4648200"/>
          </a:xfrm>
          <a:prstGeom prst="ellipse">
            <a:avLst/>
          </a:prstGeom>
          <a:pattFill prst="pct50">
            <a:fgClr>
              <a:schemeClr val="tx1"/>
            </a:fgClr>
            <a:bgClr>
              <a:schemeClr val="bg1"/>
            </a:bgClr>
          </a:pattFill>
          <a:ln w="9525">
            <a:solidFill>
              <a:schemeClr val="tx1"/>
            </a:solidFill>
            <a:round/>
            <a:headEnd/>
            <a:tailEnd/>
          </a:ln>
        </p:spPr>
        <p:txBody>
          <a:bodyPr wrap="none" lIns="90000" tIns="46800" rIns="90000" bIns="46800" anchor="ctr"/>
          <a:lstStyle/>
          <a:p>
            <a:pPr algn="ctr" eaLnBrk="0" fontAlgn="base" hangingPunct="0">
              <a:spcBef>
                <a:spcPct val="0"/>
              </a:spcBef>
              <a:spcAft>
                <a:spcPct val="0"/>
              </a:spcAft>
            </a:pPr>
            <a:endParaRPr lang="en-GB" sz="1600">
              <a:solidFill>
                <a:srgbClr val="000000"/>
              </a:solidFill>
              <a:latin typeface="Arial" pitchFamily="34" charset="0"/>
            </a:endParaRPr>
          </a:p>
        </p:txBody>
      </p:sp>
      <p:sp>
        <p:nvSpPr>
          <p:cNvPr id="13317" name="Oval 25"/>
          <p:cNvSpPr>
            <a:spLocks noChangeArrowheads="1"/>
          </p:cNvSpPr>
          <p:nvPr/>
        </p:nvSpPr>
        <p:spPr bwMode="auto">
          <a:xfrm>
            <a:off x="7461251" y="3409950"/>
            <a:ext cx="2032000" cy="15240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3318" name="Oval 21"/>
          <p:cNvSpPr>
            <a:spLocks noChangeArrowheads="1"/>
          </p:cNvSpPr>
          <p:nvPr/>
        </p:nvSpPr>
        <p:spPr bwMode="auto">
          <a:xfrm>
            <a:off x="6445251" y="2571750"/>
            <a:ext cx="1828800" cy="13716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3319" name="Oval 22"/>
          <p:cNvSpPr>
            <a:spLocks noChangeArrowheads="1"/>
          </p:cNvSpPr>
          <p:nvPr/>
        </p:nvSpPr>
        <p:spPr bwMode="auto">
          <a:xfrm>
            <a:off x="349251" y="2800350"/>
            <a:ext cx="2641600" cy="20574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3320" name="Oval 23"/>
          <p:cNvSpPr>
            <a:spLocks noChangeArrowheads="1"/>
          </p:cNvSpPr>
          <p:nvPr/>
        </p:nvSpPr>
        <p:spPr bwMode="auto">
          <a:xfrm>
            <a:off x="8782051" y="2571750"/>
            <a:ext cx="1828800" cy="13716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3321" name="Oval 24"/>
          <p:cNvSpPr>
            <a:spLocks noChangeArrowheads="1"/>
          </p:cNvSpPr>
          <p:nvPr/>
        </p:nvSpPr>
        <p:spPr bwMode="auto">
          <a:xfrm>
            <a:off x="7562851" y="4629150"/>
            <a:ext cx="1828800" cy="13716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3322" name="Text Box 26"/>
          <p:cNvSpPr txBox="1">
            <a:spLocks noChangeArrowheads="1"/>
          </p:cNvSpPr>
          <p:nvPr/>
        </p:nvSpPr>
        <p:spPr bwMode="auto">
          <a:xfrm>
            <a:off x="937685" y="2844804"/>
            <a:ext cx="1149972"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b="1">
                <a:solidFill>
                  <a:srgbClr val="000000"/>
                </a:solidFill>
                <a:latin typeface="Arial" pitchFamily="34" charset="0"/>
              </a:rPr>
              <a:t>Computer</a:t>
            </a:r>
            <a:endParaRPr lang="en-GB" b="1">
              <a:solidFill>
                <a:srgbClr val="000000"/>
              </a:solidFill>
            </a:endParaRPr>
          </a:p>
        </p:txBody>
      </p:sp>
      <p:sp>
        <p:nvSpPr>
          <p:cNvPr id="13323" name="Text Box 27"/>
          <p:cNvSpPr txBox="1">
            <a:spLocks noChangeArrowheads="1"/>
          </p:cNvSpPr>
          <p:nvPr/>
        </p:nvSpPr>
        <p:spPr bwMode="auto">
          <a:xfrm>
            <a:off x="8985254" y="2800350"/>
            <a:ext cx="1093867" cy="833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Arithmetic</a:t>
            </a:r>
          </a:p>
          <a:p>
            <a:pPr eaLnBrk="0" fontAlgn="base" hangingPunct="0">
              <a:spcBef>
                <a:spcPct val="0"/>
              </a:spcBef>
              <a:spcAft>
                <a:spcPct val="0"/>
              </a:spcAft>
            </a:pPr>
            <a:r>
              <a:rPr lang="en-GB" sz="1600">
                <a:solidFill>
                  <a:srgbClr val="000000"/>
                </a:solidFill>
                <a:latin typeface="Arial" pitchFamily="34" charset="0"/>
              </a:rPr>
              <a:t>and </a:t>
            </a:r>
          </a:p>
          <a:p>
            <a:pPr eaLnBrk="0" fontAlgn="base" hangingPunct="0">
              <a:spcBef>
                <a:spcPct val="0"/>
              </a:spcBef>
              <a:spcAft>
                <a:spcPct val="0"/>
              </a:spcAft>
            </a:pPr>
            <a:r>
              <a:rPr lang="en-GB" sz="1600">
                <a:solidFill>
                  <a:srgbClr val="000000"/>
                </a:solidFill>
                <a:latin typeface="Arial" pitchFamily="34" charset="0"/>
              </a:rPr>
              <a:t>Logic Unit</a:t>
            </a:r>
          </a:p>
        </p:txBody>
      </p:sp>
      <p:sp>
        <p:nvSpPr>
          <p:cNvPr id="13324" name="Text Box 28"/>
          <p:cNvSpPr txBox="1">
            <a:spLocks noChangeArrowheads="1"/>
          </p:cNvSpPr>
          <p:nvPr/>
        </p:nvSpPr>
        <p:spPr bwMode="auto">
          <a:xfrm>
            <a:off x="7867654" y="4962530"/>
            <a:ext cx="842195"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Control</a:t>
            </a:r>
          </a:p>
          <a:p>
            <a:pPr eaLnBrk="0" fontAlgn="base" hangingPunct="0">
              <a:spcBef>
                <a:spcPct val="0"/>
              </a:spcBef>
              <a:spcAft>
                <a:spcPct val="0"/>
              </a:spcAft>
            </a:pPr>
            <a:r>
              <a:rPr lang="en-GB" sz="1600">
                <a:solidFill>
                  <a:srgbClr val="000000"/>
                </a:solidFill>
                <a:latin typeface="Arial" pitchFamily="34" charset="0"/>
              </a:rPr>
              <a:t>Unit</a:t>
            </a:r>
          </a:p>
        </p:txBody>
      </p:sp>
      <p:sp>
        <p:nvSpPr>
          <p:cNvPr id="13325" name="Text Box 29"/>
          <p:cNvSpPr txBox="1">
            <a:spLocks noChangeArrowheads="1"/>
          </p:cNvSpPr>
          <p:nvPr/>
        </p:nvSpPr>
        <p:spPr bwMode="auto">
          <a:xfrm>
            <a:off x="7461251" y="3895728"/>
            <a:ext cx="1584386"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Internal CPU</a:t>
            </a:r>
          </a:p>
          <a:p>
            <a:pPr eaLnBrk="0" fontAlgn="base" hangingPunct="0">
              <a:spcBef>
                <a:spcPct val="0"/>
              </a:spcBef>
              <a:spcAft>
                <a:spcPct val="0"/>
              </a:spcAft>
            </a:pPr>
            <a:r>
              <a:rPr lang="en-GB" sz="1600">
                <a:solidFill>
                  <a:srgbClr val="000000"/>
                </a:solidFill>
                <a:latin typeface="Arial" pitchFamily="34" charset="0"/>
              </a:rPr>
              <a:t>Interconnection</a:t>
            </a:r>
          </a:p>
        </p:txBody>
      </p:sp>
      <p:sp>
        <p:nvSpPr>
          <p:cNvPr id="13326" name="Line 30"/>
          <p:cNvSpPr>
            <a:spLocks noChangeShapeType="1"/>
          </p:cNvSpPr>
          <p:nvPr/>
        </p:nvSpPr>
        <p:spPr bwMode="auto">
          <a:xfrm flipV="1">
            <a:off x="2279651" y="2038350"/>
            <a:ext cx="5181600" cy="1371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13327" name="Line 31"/>
          <p:cNvSpPr>
            <a:spLocks noChangeShapeType="1"/>
          </p:cNvSpPr>
          <p:nvPr/>
        </p:nvSpPr>
        <p:spPr bwMode="auto">
          <a:xfrm>
            <a:off x="2279651" y="4171950"/>
            <a:ext cx="4978400" cy="213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13328" name="Text Box 34"/>
          <p:cNvSpPr txBox="1">
            <a:spLocks noChangeArrowheads="1"/>
          </p:cNvSpPr>
          <p:nvPr/>
        </p:nvSpPr>
        <p:spPr bwMode="auto">
          <a:xfrm>
            <a:off x="6686554" y="2997204"/>
            <a:ext cx="1047379"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Registers</a:t>
            </a:r>
          </a:p>
        </p:txBody>
      </p:sp>
      <p:sp>
        <p:nvSpPr>
          <p:cNvPr id="13329" name="Oval 37"/>
          <p:cNvSpPr>
            <a:spLocks noChangeArrowheads="1"/>
          </p:cNvSpPr>
          <p:nvPr/>
        </p:nvSpPr>
        <p:spPr bwMode="auto">
          <a:xfrm>
            <a:off x="1873251" y="3409950"/>
            <a:ext cx="914400" cy="7620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3330" name="Text Box 38"/>
          <p:cNvSpPr txBox="1">
            <a:spLocks noChangeArrowheads="1"/>
          </p:cNvSpPr>
          <p:nvPr/>
        </p:nvSpPr>
        <p:spPr bwMode="auto">
          <a:xfrm>
            <a:off x="2098835" y="3636279"/>
            <a:ext cx="505564" cy="27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0" fontAlgn="base" hangingPunct="0">
              <a:spcBef>
                <a:spcPct val="0"/>
              </a:spcBef>
              <a:spcAft>
                <a:spcPct val="0"/>
              </a:spcAft>
            </a:pPr>
            <a:r>
              <a:rPr lang="en-US" sz="1200">
                <a:solidFill>
                  <a:srgbClr val="000000"/>
                </a:solidFill>
                <a:latin typeface="Arial" pitchFamily="34" charset="0"/>
              </a:rPr>
              <a:t>CPU</a:t>
            </a:r>
            <a:endParaRPr lang="en-US" sz="1600">
              <a:solidFill>
                <a:srgbClr val="000000"/>
              </a:solidFill>
              <a:latin typeface="Arial" pitchFamily="34" charset="0"/>
            </a:endParaRPr>
          </a:p>
        </p:txBody>
      </p:sp>
      <p:sp>
        <p:nvSpPr>
          <p:cNvPr id="13331" name="Oval 39"/>
          <p:cNvSpPr>
            <a:spLocks noChangeArrowheads="1"/>
          </p:cNvSpPr>
          <p:nvPr/>
        </p:nvSpPr>
        <p:spPr bwMode="auto">
          <a:xfrm>
            <a:off x="654051" y="3105150"/>
            <a:ext cx="812800" cy="6096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algn="ctr" eaLnBrk="0" fontAlgn="base" hangingPunct="0">
              <a:spcBef>
                <a:spcPct val="0"/>
              </a:spcBef>
              <a:spcAft>
                <a:spcPct val="0"/>
              </a:spcAft>
            </a:pPr>
            <a:r>
              <a:rPr lang="en-US" sz="1200">
                <a:solidFill>
                  <a:srgbClr val="000000"/>
                </a:solidFill>
                <a:latin typeface="Arial" pitchFamily="34" charset="0"/>
              </a:rPr>
              <a:t>I/O</a:t>
            </a:r>
            <a:endParaRPr lang="en-US" sz="1600">
              <a:solidFill>
                <a:srgbClr val="000000"/>
              </a:solidFill>
              <a:latin typeface="Arial" pitchFamily="34" charset="0"/>
            </a:endParaRPr>
          </a:p>
        </p:txBody>
      </p:sp>
      <p:sp>
        <p:nvSpPr>
          <p:cNvPr id="13332" name="Oval 40"/>
          <p:cNvSpPr>
            <a:spLocks noChangeArrowheads="1"/>
          </p:cNvSpPr>
          <p:nvPr/>
        </p:nvSpPr>
        <p:spPr bwMode="auto">
          <a:xfrm>
            <a:off x="755651" y="4019550"/>
            <a:ext cx="914400" cy="685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3333" name="Oval 41"/>
          <p:cNvSpPr>
            <a:spLocks noChangeArrowheads="1"/>
          </p:cNvSpPr>
          <p:nvPr/>
        </p:nvSpPr>
        <p:spPr bwMode="auto">
          <a:xfrm>
            <a:off x="1060451" y="3409950"/>
            <a:ext cx="914400" cy="7620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3334" name="Text Box 43"/>
          <p:cNvSpPr txBox="1">
            <a:spLocks noChangeArrowheads="1"/>
          </p:cNvSpPr>
          <p:nvPr/>
        </p:nvSpPr>
        <p:spPr bwMode="auto">
          <a:xfrm>
            <a:off x="874290" y="4199843"/>
            <a:ext cx="736397" cy="27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0" fontAlgn="base" hangingPunct="0">
              <a:spcBef>
                <a:spcPct val="0"/>
              </a:spcBef>
              <a:spcAft>
                <a:spcPct val="0"/>
              </a:spcAft>
            </a:pPr>
            <a:r>
              <a:rPr lang="en-US" sz="1200">
                <a:solidFill>
                  <a:srgbClr val="000000"/>
                </a:solidFill>
                <a:latin typeface="Arial" pitchFamily="34" charset="0"/>
              </a:rPr>
              <a:t>Memory</a:t>
            </a:r>
            <a:endParaRPr lang="en-US" sz="1600">
              <a:solidFill>
                <a:srgbClr val="000000"/>
              </a:solidFill>
              <a:latin typeface="Arial" pitchFamily="34" charset="0"/>
            </a:endParaRPr>
          </a:p>
        </p:txBody>
      </p:sp>
      <p:sp>
        <p:nvSpPr>
          <p:cNvPr id="13335" name="Text Box 44"/>
          <p:cNvSpPr txBox="1">
            <a:spLocks noChangeArrowheads="1"/>
          </p:cNvSpPr>
          <p:nvPr/>
        </p:nvSpPr>
        <p:spPr bwMode="auto">
          <a:xfrm>
            <a:off x="1168178" y="3635227"/>
            <a:ext cx="694719" cy="463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0" fontAlgn="base" hangingPunct="0">
              <a:spcBef>
                <a:spcPct val="0"/>
              </a:spcBef>
              <a:spcAft>
                <a:spcPct val="0"/>
              </a:spcAft>
            </a:pPr>
            <a:r>
              <a:rPr lang="en-US" sz="1200">
                <a:solidFill>
                  <a:srgbClr val="000000"/>
                </a:solidFill>
                <a:latin typeface="Arial" pitchFamily="34" charset="0"/>
              </a:rPr>
              <a:t>System</a:t>
            </a:r>
          </a:p>
          <a:p>
            <a:pPr algn="ctr" eaLnBrk="0" fontAlgn="base" hangingPunct="0">
              <a:spcBef>
                <a:spcPct val="0"/>
              </a:spcBef>
              <a:spcAft>
                <a:spcPct val="0"/>
              </a:spcAft>
            </a:pPr>
            <a:r>
              <a:rPr lang="en-US" sz="1200">
                <a:solidFill>
                  <a:srgbClr val="000000"/>
                </a:solidFill>
                <a:latin typeface="Arial" pitchFamily="34" charset="0"/>
              </a:rPr>
              <a:t>Bus</a:t>
            </a:r>
          </a:p>
        </p:txBody>
      </p:sp>
      <p:sp>
        <p:nvSpPr>
          <p:cNvPr id="13336" name="Text Box 46"/>
          <p:cNvSpPr txBox="1">
            <a:spLocks noChangeArrowheads="1"/>
          </p:cNvSpPr>
          <p:nvPr/>
        </p:nvSpPr>
        <p:spPr bwMode="auto">
          <a:xfrm>
            <a:off x="8244838" y="2143597"/>
            <a:ext cx="725176"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0" fontAlgn="base" hangingPunct="0">
              <a:spcBef>
                <a:spcPct val="0"/>
              </a:spcBef>
              <a:spcAft>
                <a:spcPct val="0"/>
              </a:spcAft>
            </a:pPr>
            <a:r>
              <a:rPr lang="en-US" sz="2000">
                <a:solidFill>
                  <a:srgbClr val="000000"/>
                </a:solidFill>
                <a:latin typeface="Arial" pitchFamily="34" charset="0"/>
              </a:rPr>
              <a:t>CPU</a:t>
            </a:r>
            <a:endParaRPr lang="en-US" sz="1600">
              <a:solidFill>
                <a:srgbClr val="000000"/>
              </a:solidFill>
              <a:latin typeface="Arial" pitchFamily="34" charset="0"/>
            </a:endParaRPr>
          </a:p>
        </p:txBody>
      </p:sp>
    </p:spTree>
    <p:extLst>
      <p:ext uri="{BB962C8B-B14F-4D97-AF65-F5344CB8AC3E}">
        <p14:creationId xmlns:p14="http://schemas.microsoft.com/office/powerpoint/2010/main" val="238244426"/>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26487" y="-134938"/>
            <a:ext cx="11965516" cy="1143001"/>
          </a:xfrm>
        </p:spPr>
        <p:txBody>
          <a:bodyPr/>
          <a:lstStyle/>
          <a:p>
            <a:pPr eaLnBrk="1" hangingPunct="1"/>
            <a:r>
              <a:rPr lang="en-US">
                <a:solidFill>
                  <a:schemeClr val="tx1"/>
                </a:solidFill>
              </a:rPr>
              <a:t>  History</a:t>
            </a:r>
            <a:endParaRPr lang="en-US" sz="3000">
              <a:solidFill>
                <a:schemeClr val="tx1"/>
              </a:solidFill>
            </a:endParaRPr>
          </a:p>
        </p:txBody>
      </p:sp>
      <p:sp>
        <p:nvSpPr>
          <p:cNvPr id="12291" name="Rectangle 3"/>
          <p:cNvSpPr>
            <a:spLocks noGrp="1" noChangeArrowheads="1"/>
          </p:cNvSpPr>
          <p:nvPr>
            <p:ph type="body" idx="1"/>
          </p:nvPr>
        </p:nvSpPr>
        <p:spPr>
          <a:xfrm>
            <a:off x="609601" y="1295400"/>
            <a:ext cx="10676467" cy="5105400"/>
          </a:xfrm>
        </p:spPr>
        <p:txBody>
          <a:bodyPr/>
          <a:lstStyle/>
          <a:p>
            <a:pPr marL="0" indent="0" eaLnBrk="1" hangingPunct="1">
              <a:buFontTx/>
              <a:buNone/>
              <a:defRPr/>
            </a:pPr>
            <a:r>
              <a:rPr lang="en-US" sz="2400" dirty="0"/>
              <a:t>INTEL 4004(4 bit) in 1971</a:t>
            </a:r>
          </a:p>
          <a:p>
            <a:pPr eaLnBrk="1" hangingPunct="1">
              <a:defRPr/>
            </a:pPr>
            <a:r>
              <a:rPr lang="en-US" sz="2400" dirty="0"/>
              <a:t>740KHz(maximum)</a:t>
            </a:r>
          </a:p>
          <a:p>
            <a:pPr eaLnBrk="1" hangingPunct="1">
              <a:defRPr/>
            </a:pPr>
            <a:r>
              <a:rPr lang="en-US" sz="2400" dirty="0"/>
              <a:t>2300 Transistors</a:t>
            </a:r>
          </a:p>
          <a:p>
            <a:pPr eaLnBrk="1" hangingPunct="1">
              <a:defRPr/>
            </a:pPr>
            <a:r>
              <a:rPr lang="en-US" sz="2400" dirty="0"/>
              <a:t>INTEL 4040</a:t>
            </a:r>
          </a:p>
          <a:p>
            <a:pPr marL="0" indent="0" eaLnBrk="1" hangingPunct="1">
              <a:buFontTx/>
              <a:buNone/>
              <a:defRPr/>
            </a:pPr>
            <a:r>
              <a:rPr lang="en-US" sz="2400" dirty="0"/>
              <a:t>INTEL 8008(8 bit)</a:t>
            </a:r>
          </a:p>
          <a:p>
            <a:pPr eaLnBrk="1" hangingPunct="1">
              <a:defRPr/>
            </a:pPr>
            <a:endParaRPr lang="en-US" sz="2400" i="1" dirty="0">
              <a:latin typeface="Times New Roman" pitchFamily="18" charset="0"/>
              <a:cs typeface="Times New Roman" pitchFamily="18" charset="0"/>
            </a:endParaRPr>
          </a:p>
        </p:txBody>
      </p:sp>
      <p:pic>
        <p:nvPicPr>
          <p:cNvPr id="14340" name="Picture 5" descr="Microprocessor Histo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8400" y="2286000"/>
            <a:ext cx="6443133"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4130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6487" y="-134938"/>
            <a:ext cx="11965516" cy="1143001"/>
          </a:xfrm>
        </p:spPr>
        <p:txBody>
          <a:bodyPr/>
          <a:lstStyle/>
          <a:p>
            <a:r>
              <a:rPr lang="en-US" b="1"/>
              <a:t>Generations of Microprocessor</a:t>
            </a:r>
          </a:p>
        </p:txBody>
      </p:sp>
      <p:sp>
        <p:nvSpPr>
          <p:cNvPr id="12291" name="Rectangle 3"/>
          <p:cNvSpPr>
            <a:spLocks noGrp="1" noChangeArrowheads="1"/>
          </p:cNvSpPr>
          <p:nvPr>
            <p:ph type="body" idx="1"/>
          </p:nvPr>
        </p:nvSpPr>
        <p:spPr>
          <a:xfrm>
            <a:off x="609601" y="1295400"/>
            <a:ext cx="10676467" cy="5105400"/>
          </a:xfrm>
        </p:spPr>
        <p:txBody>
          <a:bodyPr/>
          <a:lstStyle/>
          <a:p>
            <a:pPr marL="0" indent="0" eaLnBrk="1" hangingPunct="1">
              <a:buFontTx/>
              <a:buNone/>
              <a:defRPr/>
            </a:pPr>
            <a:r>
              <a:rPr lang="en-US" sz="2400" b="1" dirty="0"/>
              <a:t>1</a:t>
            </a:r>
            <a:r>
              <a:rPr lang="en-US" sz="2400" b="1" baseline="30000" dirty="0"/>
              <a:t>st</a:t>
            </a:r>
            <a:r>
              <a:rPr lang="en-US" sz="2400" b="1" dirty="0"/>
              <a:t> Generation (4-bit)</a:t>
            </a:r>
          </a:p>
          <a:p>
            <a:pPr eaLnBrk="1" hangingPunct="1">
              <a:defRPr/>
            </a:pPr>
            <a:r>
              <a:rPr lang="en-US" sz="2400" dirty="0"/>
              <a:t>1971 to 1973</a:t>
            </a:r>
          </a:p>
          <a:p>
            <a:pPr eaLnBrk="1" hangingPunct="1">
              <a:defRPr/>
            </a:pPr>
            <a:r>
              <a:rPr lang="en-US" sz="2400" dirty="0"/>
              <a:t>Intel 4004, 8008, IMP-16</a:t>
            </a:r>
          </a:p>
          <a:p>
            <a:pPr marL="0" indent="0" eaLnBrk="1" hangingPunct="1">
              <a:buFontTx/>
              <a:buNone/>
              <a:defRPr/>
            </a:pPr>
            <a:r>
              <a:rPr lang="en-US" sz="2400" b="1" dirty="0"/>
              <a:t>2</a:t>
            </a:r>
            <a:r>
              <a:rPr lang="en-US" sz="2400" b="1" baseline="30000" dirty="0"/>
              <a:t>nd</a:t>
            </a:r>
            <a:r>
              <a:rPr lang="en-US" sz="2400" b="1" dirty="0"/>
              <a:t> Generation (8-bit)</a:t>
            </a:r>
          </a:p>
          <a:p>
            <a:pPr eaLnBrk="1" hangingPunct="1">
              <a:defRPr/>
            </a:pPr>
            <a:r>
              <a:rPr lang="en-US" sz="2400" dirty="0"/>
              <a:t>1973 to 1978 </a:t>
            </a:r>
          </a:p>
          <a:p>
            <a:pPr eaLnBrk="1" hangingPunct="1">
              <a:defRPr/>
            </a:pPr>
            <a:r>
              <a:rPr lang="en-US" sz="2400" dirty="0"/>
              <a:t>Motorola 6800 and 6801, INTEL-8085 and Zilogs-Z80</a:t>
            </a:r>
          </a:p>
          <a:p>
            <a:pPr marL="0" indent="0" eaLnBrk="1" hangingPunct="1">
              <a:buFontTx/>
              <a:buNone/>
              <a:defRPr/>
            </a:pPr>
            <a:r>
              <a:rPr lang="en-US" sz="2400" b="1" dirty="0"/>
              <a:t>3</a:t>
            </a:r>
            <a:r>
              <a:rPr lang="en-US" sz="2400" b="1" baseline="30000" dirty="0"/>
              <a:t>rd</a:t>
            </a:r>
            <a:r>
              <a:rPr lang="en-US" sz="2400" b="1" dirty="0"/>
              <a:t> Generation (16-bit)</a:t>
            </a:r>
          </a:p>
          <a:p>
            <a:pPr eaLnBrk="1" hangingPunct="1">
              <a:defRPr/>
            </a:pPr>
            <a:r>
              <a:rPr lang="en-US" sz="2400" dirty="0"/>
              <a:t>1979 to 1980</a:t>
            </a:r>
          </a:p>
          <a:p>
            <a:pPr eaLnBrk="1" hangingPunct="1">
              <a:defRPr/>
            </a:pPr>
            <a:r>
              <a:rPr lang="en-US" sz="2400" dirty="0"/>
              <a:t>INTEL 8086/80186/80286 and Motorola 68000 and 68010 were developed</a:t>
            </a:r>
          </a:p>
          <a:p>
            <a:pPr eaLnBrk="1" hangingPunct="1">
              <a:defRPr/>
            </a:pPr>
            <a:r>
              <a:rPr lang="en-US" sz="2400" dirty="0"/>
              <a:t>Four times better speed than 2G</a:t>
            </a:r>
          </a:p>
          <a:p>
            <a:pPr marL="0" indent="0" eaLnBrk="1" hangingPunct="1">
              <a:buFontTx/>
              <a:buNone/>
              <a:defRPr/>
            </a:pPr>
            <a:endParaRPr lang="en-US" sz="2400" dirty="0"/>
          </a:p>
        </p:txBody>
      </p:sp>
    </p:spTree>
    <p:extLst>
      <p:ext uri="{BB962C8B-B14F-4D97-AF65-F5344CB8AC3E}">
        <p14:creationId xmlns:p14="http://schemas.microsoft.com/office/powerpoint/2010/main" val="4142713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26487" y="-134938"/>
            <a:ext cx="11965516" cy="1143001"/>
          </a:xfrm>
        </p:spPr>
        <p:txBody>
          <a:bodyPr/>
          <a:lstStyle/>
          <a:p>
            <a:r>
              <a:rPr lang="en-US" b="1"/>
              <a:t>Generation of Microprocessor</a:t>
            </a:r>
          </a:p>
        </p:txBody>
      </p:sp>
      <p:sp>
        <p:nvSpPr>
          <p:cNvPr id="12291" name="Rectangle 3"/>
          <p:cNvSpPr>
            <a:spLocks noGrp="1" noChangeArrowheads="1"/>
          </p:cNvSpPr>
          <p:nvPr>
            <p:ph type="body" idx="1"/>
          </p:nvPr>
        </p:nvSpPr>
        <p:spPr>
          <a:xfrm>
            <a:off x="609601" y="1219200"/>
            <a:ext cx="10676467" cy="5105400"/>
          </a:xfrm>
        </p:spPr>
        <p:txBody>
          <a:bodyPr/>
          <a:lstStyle/>
          <a:p>
            <a:pPr marL="0" indent="0" eaLnBrk="1" hangingPunct="1">
              <a:buFontTx/>
              <a:buNone/>
              <a:defRPr/>
            </a:pPr>
            <a:r>
              <a:rPr lang="en-US" sz="2400" b="1" dirty="0"/>
              <a:t>4</a:t>
            </a:r>
            <a:r>
              <a:rPr lang="en-US" sz="2400" b="1" baseline="30000" dirty="0"/>
              <a:t>th</a:t>
            </a:r>
            <a:r>
              <a:rPr lang="en-US" sz="2400" b="1" dirty="0"/>
              <a:t> Generation (32-bit)</a:t>
            </a:r>
          </a:p>
          <a:p>
            <a:pPr eaLnBrk="1" hangingPunct="1">
              <a:defRPr/>
            </a:pPr>
            <a:r>
              <a:rPr lang="en-US" sz="2400" dirty="0"/>
              <a:t>1981 to 1995</a:t>
            </a:r>
          </a:p>
          <a:p>
            <a:pPr eaLnBrk="1" hangingPunct="1">
              <a:defRPr/>
            </a:pPr>
            <a:r>
              <a:rPr lang="en-US" sz="2400" dirty="0"/>
              <a:t>INTEL-80386 and Motorola’s 68020/68030 were the popular processors</a:t>
            </a:r>
          </a:p>
          <a:p>
            <a:pPr marL="0" indent="0" eaLnBrk="1" hangingPunct="1">
              <a:buFontTx/>
              <a:buNone/>
              <a:defRPr/>
            </a:pPr>
            <a:r>
              <a:rPr lang="en-US" sz="2400" b="1" dirty="0"/>
              <a:t>5</a:t>
            </a:r>
            <a:r>
              <a:rPr lang="en-US" sz="2400" b="1" baseline="30000" dirty="0"/>
              <a:t>th</a:t>
            </a:r>
            <a:r>
              <a:rPr lang="en-US" sz="2400" b="1" dirty="0"/>
              <a:t> Generation (64-bit)</a:t>
            </a:r>
          </a:p>
          <a:p>
            <a:pPr eaLnBrk="1" hangingPunct="1">
              <a:defRPr/>
            </a:pPr>
            <a:r>
              <a:rPr lang="en-US" sz="2400" dirty="0"/>
              <a:t>1995 to until now</a:t>
            </a:r>
          </a:p>
          <a:p>
            <a:pPr eaLnBrk="1" hangingPunct="1">
              <a:defRPr/>
            </a:pPr>
            <a:r>
              <a:rPr lang="en-US" sz="2400" dirty="0"/>
              <a:t>High-performance</a:t>
            </a:r>
          </a:p>
          <a:p>
            <a:pPr eaLnBrk="1" hangingPunct="1">
              <a:defRPr/>
            </a:pPr>
            <a:r>
              <a:rPr lang="en-US" sz="2400" dirty="0"/>
              <a:t>High-speed  </a:t>
            </a:r>
          </a:p>
          <a:p>
            <a:pPr eaLnBrk="1" hangingPunct="1">
              <a:defRPr/>
            </a:pPr>
            <a:r>
              <a:rPr lang="en-US" sz="2400" dirty="0"/>
              <a:t>Pentium, Celeron, Dual and Quad core</a:t>
            </a:r>
            <a:endParaRPr lang="en-US"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753245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47"/>
          <p:cNvSpPr txBox="1">
            <a:spLocks noChangeArrowheads="1"/>
          </p:cNvSpPr>
          <p:nvPr/>
        </p:nvSpPr>
        <p:spPr bwMode="auto">
          <a:xfrm>
            <a:off x="711200" y="1295400"/>
            <a:ext cx="9652000" cy="335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285750" lvl="2" indent="-285750" eaLnBrk="0" fontAlgn="base" hangingPunct="0">
              <a:spcBef>
                <a:spcPct val="0"/>
              </a:spcBef>
              <a:spcAft>
                <a:spcPct val="0"/>
              </a:spcAft>
              <a:buFont typeface="Arial" pitchFamily="34" charset="0"/>
              <a:buChar char="•"/>
              <a:defRPr/>
            </a:pPr>
            <a:r>
              <a:rPr lang="en-US" sz="2000" b="1" dirty="0">
                <a:solidFill>
                  <a:srgbClr val="000000"/>
                </a:solidFill>
                <a:latin typeface="Tahoma"/>
              </a:rPr>
              <a:t>PURPOSE</a:t>
            </a:r>
          </a:p>
          <a:p>
            <a:pPr marL="0" lvl="2" indent="0" eaLnBrk="0" fontAlgn="base" hangingPunct="0">
              <a:spcBef>
                <a:spcPct val="0"/>
              </a:spcBef>
              <a:spcAft>
                <a:spcPct val="0"/>
              </a:spcAft>
              <a:defRPr/>
            </a:pPr>
            <a:endParaRPr lang="en-US" sz="2000" dirty="0">
              <a:solidFill>
                <a:srgbClr val="000000"/>
              </a:solidFill>
              <a:latin typeface="Tahoma"/>
            </a:endParaRPr>
          </a:p>
          <a:p>
            <a:pPr marL="914400" lvl="3" indent="-457200" eaLnBrk="0" fontAlgn="base" hangingPunct="0">
              <a:spcBef>
                <a:spcPct val="0"/>
              </a:spcBef>
              <a:spcAft>
                <a:spcPct val="0"/>
              </a:spcAft>
              <a:buFont typeface="Arial" pitchFamily="34" charset="0"/>
              <a:buChar char="•"/>
              <a:defRPr/>
            </a:pPr>
            <a:r>
              <a:rPr lang="en-US" sz="1800" dirty="0">
                <a:solidFill>
                  <a:srgbClr val="000000"/>
                </a:solidFill>
                <a:latin typeface="Tahoma"/>
              </a:rPr>
              <a:t>GENERAL PURPOSE COMPUTING</a:t>
            </a:r>
          </a:p>
          <a:p>
            <a:pPr marL="914400" lvl="3" indent="-457200" eaLnBrk="0" fontAlgn="base" hangingPunct="0">
              <a:spcBef>
                <a:spcPct val="0"/>
              </a:spcBef>
              <a:spcAft>
                <a:spcPct val="0"/>
              </a:spcAft>
              <a:buFont typeface="Arial" pitchFamily="34" charset="0"/>
              <a:buChar char="•"/>
              <a:defRPr/>
            </a:pPr>
            <a:r>
              <a:rPr lang="en-US" sz="1800" dirty="0">
                <a:solidFill>
                  <a:srgbClr val="000000"/>
                </a:solidFill>
                <a:latin typeface="Tahoma"/>
              </a:rPr>
              <a:t>APPLICATION SPECIFIC COMPUTING</a:t>
            </a:r>
          </a:p>
          <a:p>
            <a:pPr marL="914400" lvl="3" indent="-457200" eaLnBrk="0" fontAlgn="base" hangingPunct="0">
              <a:spcBef>
                <a:spcPct val="0"/>
              </a:spcBef>
              <a:spcAft>
                <a:spcPct val="0"/>
              </a:spcAft>
              <a:buFont typeface="Arial" pitchFamily="34" charset="0"/>
              <a:buChar char="•"/>
              <a:defRPr/>
            </a:pPr>
            <a:r>
              <a:rPr lang="en-US" sz="1800" dirty="0">
                <a:solidFill>
                  <a:srgbClr val="000000"/>
                </a:solidFill>
                <a:latin typeface="Tahoma"/>
              </a:rPr>
              <a:t>EMBEDDED COMPUTING</a:t>
            </a:r>
          </a:p>
          <a:p>
            <a:pPr lvl="2" eaLnBrk="0" fontAlgn="base" hangingPunct="0">
              <a:spcBef>
                <a:spcPct val="0"/>
              </a:spcBef>
              <a:spcAft>
                <a:spcPct val="0"/>
              </a:spcAft>
              <a:buFont typeface="Arial" pitchFamily="34" charset="0"/>
              <a:buChar char="•"/>
              <a:defRPr/>
            </a:pPr>
            <a:endParaRPr lang="en-US" sz="2000" b="1" dirty="0">
              <a:solidFill>
                <a:srgbClr val="000000"/>
              </a:solidFill>
              <a:latin typeface="Tahoma"/>
            </a:endParaRPr>
          </a:p>
          <a:p>
            <a:pPr marL="285750" lvl="2" indent="-285750" eaLnBrk="0" fontAlgn="base" hangingPunct="0">
              <a:spcBef>
                <a:spcPct val="0"/>
              </a:spcBef>
              <a:spcAft>
                <a:spcPct val="0"/>
              </a:spcAft>
              <a:buFont typeface="Arial" pitchFamily="34" charset="0"/>
              <a:buChar char="•"/>
              <a:defRPr/>
            </a:pPr>
            <a:r>
              <a:rPr lang="en-US" sz="2000" b="1" dirty="0">
                <a:solidFill>
                  <a:srgbClr val="000000"/>
                </a:solidFill>
                <a:latin typeface="Tahoma"/>
              </a:rPr>
              <a:t>ARCHITECTURE </a:t>
            </a:r>
          </a:p>
          <a:p>
            <a:pPr marL="0" lvl="2" indent="0" eaLnBrk="0" fontAlgn="base" hangingPunct="0">
              <a:spcBef>
                <a:spcPct val="0"/>
              </a:spcBef>
              <a:spcAft>
                <a:spcPct val="0"/>
              </a:spcAft>
              <a:defRPr/>
            </a:pPr>
            <a:endParaRPr lang="en-US" sz="2000" b="1" dirty="0">
              <a:solidFill>
                <a:srgbClr val="000000"/>
              </a:solidFill>
              <a:latin typeface="Tahoma"/>
            </a:endParaRPr>
          </a:p>
          <a:p>
            <a:pPr marL="914400" lvl="3" indent="-457200" eaLnBrk="0" fontAlgn="base" hangingPunct="0">
              <a:spcBef>
                <a:spcPct val="0"/>
              </a:spcBef>
              <a:spcAft>
                <a:spcPct val="0"/>
              </a:spcAft>
              <a:buFont typeface="Arial" pitchFamily="34" charset="0"/>
              <a:buChar char="•"/>
              <a:defRPr/>
            </a:pPr>
            <a:r>
              <a:rPr lang="en-US" sz="1800" dirty="0">
                <a:solidFill>
                  <a:srgbClr val="000000"/>
                </a:solidFill>
                <a:latin typeface="Tahoma"/>
              </a:rPr>
              <a:t>INSTRUCTION SET</a:t>
            </a:r>
          </a:p>
          <a:p>
            <a:pPr marL="914400" lvl="3" indent="-457200" eaLnBrk="0" fontAlgn="base" hangingPunct="0">
              <a:spcBef>
                <a:spcPct val="0"/>
              </a:spcBef>
              <a:spcAft>
                <a:spcPct val="0"/>
              </a:spcAft>
              <a:buFont typeface="Arial" pitchFamily="34" charset="0"/>
              <a:buChar char="•"/>
              <a:defRPr/>
            </a:pPr>
            <a:r>
              <a:rPr lang="en-US" sz="1800" dirty="0">
                <a:solidFill>
                  <a:srgbClr val="000000"/>
                </a:solidFill>
                <a:latin typeface="Tahoma"/>
              </a:rPr>
              <a:t>N-BIT ARCHITECTURE</a:t>
            </a:r>
          </a:p>
          <a:p>
            <a:pPr eaLnBrk="0" fontAlgn="base" hangingPunct="0">
              <a:lnSpc>
                <a:spcPct val="90000"/>
              </a:lnSpc>
              <a:spcBef>
                <a:spcPct val="50000"/>
              </a:spcBef>
              <a:spcAft>
                <a:spcPct val="0"/>
              </a:spcAft>
              <a:defRPr/>
            </a:pPr>
            <a:endParaRPr lang="en-US" sz="2000" b="1" dirty="0">
              <a:solidFill>
                <a:srgbClr val="000000"/>
              </a:solidFill>
              <a:latin typeface="Tahoma"/>
            </a:endParaRPr>
          </a:p>
        </p:txBody>
      </p:sp>
      <p:sp>
        <p:nvSpPr>
          <p:cNvPr id="17411" name="Title 1"/>
          <p:cNvSpPr>
            <a:spLocks noGrp="1"/>
          </p:cNvSpPr>
          <p:nvPr>
            <p:ph type="title"/>
          </p:nvPr>
        </p:nvSpPr>
        <p:spPr>
          <a:xfrm>
            <a:off x="609600" y="152400"/>
            <a:ext cx="10972800" cy="787400"/>
          </a:xfrm>
        </p:spPr>
        <p:txBody>
          <a:bodyPr/>
          <a:lstStyle/>
          <a:p>
            <a:r>
              <a:rPr lang="en-US" sz="3200">
                <a:solidFill>
                  <a:schemeClr val="bg1"/>
                </a:solidFill>
                <a:sym typeface="+mn-ea"/>
              </a:rPr>
              <a:t>MICROPROCESSOR SYSTEMS</a:t>
            </a:r>
            <a:br>
              <a:rPr lang="en-US" sz="3200">
                <a:solidFill>
                  <a:schemeClr val="bg1"/>
                </a:solidFill>
                <a:sym typeface="+mn-ea"/>
              </a:rPr>
            </a:br>
            <a:r>
              <a:rPr lang="en-US"/>
              <a:t>TYPES</a:t>
            </a:r>
          </a:p>
        </p:txBody>
      </p:sp>
    </p:spTree>
    <p:extLst>
      <p:ext uri="{BB962C8B-B14F-4D97-AF65-F5344CB8AC3E}">
        <p14:creationId xmlns:p14="http://schemas.microsoft.com/office/powerpoint/2010/main" val="133747153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09600" y="152400"/>
            <a:ext cx="10972800" cy="787400"/>
          </a:xfrm>
        </p:spPr>
        <p:txBody>
          <a:bodyPr/>
          <a:lstStyle/>
          <a:p>
            <a:r>
              <a:rPr lang="en-US" sz="3200">
                <a:solidFill>
                  <a:schemeClr val="bg1"/>
                </a:solidFill>
                <a:sym typeface="+mn-ea"/>
              </a:rPr>
              <a:t>MICROPROCESSOR SYSTEMS</a:t>
            </a:r>
            <a:br>
              <a:rPr lang="en-US" sz="3200">
                <a:solidFill>
                  <a:schemeClr val="bg1"/>
                </a:solidFill>
                <a:sym typeface="+mn-ea"/>
              </a:rPr>
            </a:br>
            <a:r>
              <a:rPr lang="en-US"/>
              <a:t>MICROPROCESSOR- </a:t>
            </a:r>
            <a:r>
              <a:rPr lang="en-US" sz="2000"/>
              <a:t>BASIC STRUCTURE</a:t>
            </a:r>
            <a:r>
              <a:rPr lang="en-US"/>
              <a:t> </a:t>
            </a:r>
          </a:p>
        </p:txBody>
      </p:sp>
      <p:sp>
        <p:nvSpPr>
          <p:cNvPr id="26" name="Text Box 47"/>
          <p:cNvSpPr txBox="1">
            <a:spLocks noChangeArrowheads="1"/>
          </p:cNvSpPr>
          <p:nvPr/>
        </p:nvSpPr>
        <p:spPr bwMode="auto">
          <a:xfrm>
            <a:off x="711200" y="1828803"/>
            <a:ext cx="5791200" cy="315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342900" indent="-342900" eaLnBrk="0" fontAlgn="base" hangingPunct="0">
              <a:lnSpc>
                <a:spcPct val="90000"/>
              </a:lnSpc>
              <a:spcBef>
                <a:spcPct val="50000"/>
              </a:spcBef>
              <a:spcAft>
                <a:spcPct val="0"/>
              </a:spcAft>
              <a:buFont typeface="Arial" pitchFamily="34" charset="0"/>
              <a:buChar char="•"/>
              <a:defRPr/>
            </a:pPr>
            <a:r>
              <a:rPr lang="en-US" sz="1800" b="1" dirty="0">
                <a:solidFill>
                  <a:srgbClr val="000000"/>
                </a:solidFill>
                <a:latin typeface="Tahoma"/>
              </a:rPr>
              <a:t>Control Unit: </a:t>
            </a:r>
            <a:r>
              <a:rPr lang="en-US" sz="1800" dirty="0">
                <a:solidFill>
                  <a:srgbClr val="000000"/>
                </a:solidFill>
                <a:latin typeface="Tahoma"/>
              </a:rPr>
              <a:t>Controls the operations of the CPU and hence   the  computer</a:t>
            </a:r>
          </a:p>
          <a:p>
            <a:pPr marL="342900" indent="-342900" eaLnBrk="0" fontAlgn="base" hangingPunct="0">
              <a:lnSpc>
                <a:spcPct val="90000"/>
              </a:lnSpc>
              <a:spcBef>
                <a:spcPct val="50000"/>
              </a:spcBef>
              <a:spcAft>
                <a:spcPct val="0"/>
              </a:spcAft>
              <a:buFont typeface="Arial" pitchFamily="34" charset="0"/>
              <a:buChar char="•"/>
              <a:defRPr/>
            </a:pPr>
            <a:r>
              <a:rPr lang="en-US" sz="1800" b="1" dirty="0">
                <a:solidFill>
                  <a:srgbClr val="000000"/>
                </a:solidFill>
                <a:latin typeface="Tahoma"/>
              </a:rPr>
              <a:t>ALU: </a:t>
            </a:r>
            <a:r>
              <a:rPr lang="en-US" sz="1800" dirty="0">
                <a:solidFill>
                  <a:srgbClr val="000000"/>
                </a:solidFill>
                <a:latin typeface="Tahoma"/>
              </a:rPr>
              <a:t>Performs the computer’s data processing  functions</a:t>
            </a:r>
          </a:p>
          <a:p>
            <a:pPr marL="342900" indent="-342900" eaLnBrk="0" fontAlgn="base" hangingPunct="0">
              <a:lnSpc>
                <a:spcPct val="90000"/>
              </a:lnSpc>
              <a:spcBef>
                <a:spcPct val="50000"/>
              </a:spcBef>
              <a:spcAft>
                <a:spcPct val="0"/>
              </a:spcAft>
              <a:buFont typeface="Arial" pitchFamily="34" charset="0"/>
              <a:buChar char="•"/>
              <a:defRPr/>
            </a:pPr>
            <a:r>
              <a:rPr lang="en-US" sz="1800" b="1" dirty="0">
                <a:solidFill>
                  <a:srgbClr val="000000"/>
                </a:solidFill>
                <a:latin typeface="Tahoma"/>
              </a:rPr>
              <a:t>Registers: </a:t>
            </a:r>
            <a:r>
              <a:rPr lang="en-US" sz="1800" dirty="0">
                <a:solidFill>
                  <a:srgbClr val="000000"/>
                </a:solidFill>
                <a:latin typeface="Tahoma"/>
              </a:rPr>
              <a:t>Provides storage internal to the CPU</a:t>
            </a:r>
          </a:p>
          <a:p>
            <a:pPr eaLnBrk="0" fontAlgn="base" hangingPunct="0">
              <a:lnSpc>
                <a:spcPct val="40000"/>
              </a:lnSpc>
              <a:spcBef>
                <a:spcPct val="50000"/>
              </a:spcBef>
              <a:spcAft>
                <a:spcPct val="0"/>
              </a:spcAft>
              <a:defRPr/>
            </a:pPr>
            <a:endParaRPr lang="en-US" sz="1800" dirty="0">
              <a:solidFill>
                <a:srgbClr val="000000"/>
              </a:solidFill>
              <a:latin typeface="Tahoma"/>
            </a:endParaRPr>
          </a:p>
          <a:p>
            <a:pPr marL="342900" indent="-342900" algn="just" eaLnBrk="0" fontAlgn="base" hangingPunct="0">
              <a:lnSpc>
                <a:spcPct val="40000"/>
              </a:lnSpc>
              <a:spcBef>
                <a:spcPct val="50000"/>
              </a:spcBef>
              <a:spcAft>
                <a:spcPct val="0"/>
              </a:spcAft>
              <a:buFont typeface="Arial" pitchFamily="34" charset="0"/>
              <a:buChar char="•"/>
              <a:defRPr/>
            </a:pPr>
            <a:r>
              <a:rPr lang="en-US" sz="1800" b="1" dirty="0">
                <a:solidFill>
                  <a:srgbClr val="000000"/>
                </a:solidFill>
                <a:latin typeface="Tahoma"/>
              </a:rPr>
              <a:t>CPU Interconnection(BUS):</a:t>
            </a:r>
            <a:r>
              <a:rPr lang="en-US" sz="1800" dirty="0">
                <a:solidFill>
                  <a:srgbClr val="000000"/>
                </a:solidFill>
                <a:latin typeface="Tahoma"/>
              </a:rPr>
              <a:t>Some  </a:t>
            </a:r>
          </a:p>
          <a:p>
            <a:pPr algn="just" eaLnBrk="0" fontAlgn="base" hangingPunct="0">
              <a:lnSpc>
                <a:spcPct val="40000"/>
              </a:lnSpc>
              <a:spcBef>
                <a:spcPct val="50000"/>
              </a:spcBef>
              <a:spcAft>
                <a:spcPct val="0"/>
              </a:spcAft>
              <a:defRPr/>
            </a:pPr>
            <a:r>
              <a:rPr lang="en-US" sz="1800" dirty="0">
                <a:solidFill>
                  <a:srgbClr val="000000"/>
                </a:solidFill>
                <a:latin typeface="Tahoma"/>
              </a:rPr>
              <a:t>     mechanism that provides for  </a:t>
            </a:r>
          </a:p>
          <a:p>
            <a:pPr algn="just" eaLnBrk="0" fontAlgn="base" hangingPunct="0">
              <a:lnSpc>
                <a:spcPct val="40000"/>
              </a:lnSpc>
              <a:spcBef>
                <a:spcPct val="50000"/>
              </a:spcBef>
              <a:spcAft>
                <a:spcPct val="0"/>
              </a:spcAft>
              <a:defRPr/>
            </a:pPr>
            <a:r>
              <a:rPr lang="en-US" sz="1800" dirty="0">
                <a:solidFill>
                  <a:srgbClr val="000000"/>
                </a:solidFill>
                <a:latin typeface="Tahoma"/>
              </a:rPr>
              <a:t>     communication  among the </a:t>
            </a:r>
          </a:p>
          <a:p>
            <a:pPr algn="just" eaLnBrk="0" fontAlgn="base" hangingPunct="0">
              <a:lnSpc>
                <a:spcPct val="40000"/>
              </a:lnSpc>
              <a:spcBef>
                <a:spcPct val="50000"/>
              </a:spcBef>
              <a:spcAft>
                <a:spcPct val="0"/>
              </a:spcAft>
              <a:defRPr/>
            </a:pPr>
            <a:r>
              <a:rPr lang="en-US" sz="1800" dirty="0">
                <a:solidFill>
                  <a:srgbClr val="000000"/>
                </a:solidFill>
                <a:latin typeface="Tahoma"/>
              </a:rPr>
              <a:t>     control unit, ALU, and registers </a:t>
            </a:r>
          </a:p>
          <a:p>
            <a:pPr eaLnBrk="0" fontAlgn="base" hangingPunct="0">
              <a:lnSpc>
                <a:spcPct val="90000"/>
              </a:lnSpc>
              <a:spcBef>
                <a:spcPct val="50000"/>
              </a:spcBef>
              <a:spcAft>
                <a:spcPct val="0"/>
              </a:spcAft>
              <a:defRPr/>
            </a:pPr>
            <a:endParaRPr lang="en-US" sz="1800" dirty="0">
              <a:solidFill>
                <a:srgbClr val="000000"/>
              </a:solidFill>
            </a:endParaRPr>
          </a:p>
        </p:txBody>
      </p:sp>
      <p:pic>
        <p:nvPicPr>
          <p:cNvPr id="28" name="Content Placeholder 3" descr="UP"/>
          <p:cNvPicPr>
            <a:picLocks noGrp="1" noChangeAspect="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6502404" y="1524000"/>
            <a:ext cx="4855633" cy="4267200"/>
          </a:xfrm>
        </p:spPr>
      </p:pic>
    </p:spTree>
    <p:extLst>
      <p:ext uri="{BB962C8B-B14F-4D97-AF65-F5344CB8AC3E}">
        <p14:creationId xmlns:p14="http://schemas.microsoft.com/office/powerpoint/2010/main" val="868629619"/>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linds(horizontal)">
                                      <p:cBhvr>
                                        <p:cTn id="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09600" y="152400"/>
            <a:ext cx="10972800" cy="787400"/>
          </a:xfrm>
        </p:spPr>
        <p:txBody>
          <a:bodyPr/>
          <a:lstStyle/>
          <a:p>
            <a:r>
              <a:rPr lang="en-US" sz="3200">
                <a:solidFill>
                  <a:schemeClr val="bg1"/>
                </a:solidFill>
                <a:sym typeface="+mn-ea"/>
              </a:rPr>
              <a:t>MICROPROCESSOR SYSTEMS</a:t>
            </a:r>
            <a:br>
              <a:rPr lang="en-US" sz="3200">
                <a:solidFill>
                  <a:schemeClr val="bg1"/>
                </a:solidFill>
                <a:sym typeface="+mn-ea"/>
              </a:rPr>
            </a:br>
            <a:r>
              <a:rPr lang="en-US"/>
              <a:t>MICROPROCESSOR- </a:t>
            </a:r>
            <a:r>
              <a:rPr lang="en-US" sz="2000"/>
              <a:t>BASIC STRUCTURE</a:t>
            </a:r>
            <a:r>
              <a:rPr lang="en-US"/>
              <a:t> </a:t>
            </a:r>
          </a:p>
        </p:txBody>
      </p:sp>
      <p:sp>
        <p:nvSpPr>
          <p:cNvPr id="26" name="Text Box 47"/>
          <p:cNvSpPr txBox="1">
            <a:spLocks noChangeArrowheads="1"/>
          </p:cNvSpPr>
          <p:nvPr/>
        </p:nvSpPr>
        <p:spPr bwMode="auto">
          <a:xfrm>
            <a:off x="711200" y="1509714"/>
            <a:ext cx="57912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285750" indent="-285750" eaLnBrk="0" fontAlgn="base" hangingPunct="0">
              <a:lnSpc>
                <a:spcPct val="90000"/>
              </a:lnSpc>
              <a:spcBef>
                <a:spcPct val="50000"/>
              </a:spcBef>
              <a:spcAft>
                <a:spcPct val="0"/>
              </a:spcAft>
              <a:buFont typeface="Arial" pitchFamily="34" charset="0"/>
              <a:buChar char="•"/>
              <a:defRPr/>
            </a:pPr>
            <a:r>
              <a:rPr lang="en-US" sz="1800" b="1" dirty="0">
                <a:solidFill>
                  <a:srgbClr val="000000"/>
                </a:solidFill>
                <a:latin typeface="Tahoma"/>
              </a:rPr>
              <a:t>REGISTERS</a:t>
            </a:r>
          </a:p>
          <a:p>
            <a:pPr marL="285750" indent="-285750" eaLnBrk="0" fontAlgn="base" hangingPunct="0">
              <a:lnSpc>
                <a:spcPct val="90000"/>
              </a:lnSpc>
              <a:spcBef>
                <a:spcPct val="50000"/>
              </a:spcBef>
              <a:spcAft>
                <a:spcPct val="0"/>
              </a:spcAft>
              <a:buFont typeface="Arial" pitchFamily="34" charset="0"/>
              <a:buChar char="•"/>
              <a:defRPr/>
            </a:pPr>
            <a:endParaRPr lang="en-US" sz="1800" b="1" dirty="0">
              <a:solidFill>
                <a:srgbClr val="000000"/>
              </a:solidFill>
              <a:latin typeface="Tahoma"/>
            </a:endParaRPr>
          </a:p>
        </p:txBody>
      </p:sp>
      <p:pic>
        <p:nvPicPr>
          <p:cNvPr id="19460" name="Content Placeholder 4" descr="seq24"/>
          <p:cNvPicPr>
            <a:picLocks noGrp="1" noChangeAspect="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4876803" y="1724028"/>
            <a:ext cx="6311900" cy="3838575"/>
          </a:xfrm>
        </p:spPr>
      </p:pic>
    </p:spTree>
    <p:extLst>
      <p:ext uri="{BB962C8B-B14F-4D97-AF65-F5344CB8AC3E}">
        <p14:creationId xmlns:p14="http://schemas.microsoft.com/office/powerpoint/2010/main" val="17548945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09600" y="152400"/>
            <a:ext cx="10972800" cy="787400"/>
          </a:xfrm>
        </p:spPr>
        <p:txBody>
          <a:bodyPr/>
          <a:lstStyle/>
          <a:p>
            <a:r>
              <a:rPr lang="en-US" sz="3200">
                <a:solidFill>
                  <a:schemeClr val="bg1"/>
                </a:solidFill>
                <a:sym typeface="+mn-ea"/>
              </a:rPr>
              <a:t>MICROPROCESSOR SYSTEMS</a:t>
            </a:r>
            <a:br>
              <a:rPr lang="en-US" sz="3200">
                <a:solidFill>
                  <a:schemeClr val="bg1"/>
                </a:solidFill>
                <a:sym typeface="+mn-ea"/>
              </a:rPr>
            </a:br>
            <a:r>
              <a:rPr lang="en-US"/>
              <a:t>MICROPROCESSOR- </a:t>
            </a:r>
            <a:r>
              <a:rPr lang="en-US" sz="2000"/>
              <a:t>BASIC STRUCTURE</a:t>
            </a:r>
            <a:r>
              <a:rPr lang="en-US"/>
              <a:t> </a:t>
            </a:r>
          </a:p>
        </p:txBody>
      </p:sp>
      <p:sp>
        <p:nvSpPr>
          <p:cNvPr id="26" name="Text Box 47"/>
          <p:cNvSpPr txBox="1">
            <a:spLocks noChangeArrowheads="1"/>
          </p:cNvSpPr>
          <p:nvPr/>
        </p:nvSpPr>
        <p:spPr bwMode="auto">
          <a:xfrm>
            <a:off x="711200" y="1509717"/>
            <a:ext cx="5791200" cy="637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285750" indent="-285750" eaLnBrk="0" fontAlgn="base" hangingPunct="0">
              <a:lnSpc>
                <a:spcPct val="90000"/>
              </a:lnSpc>
              <a:spcBef>
                <a:spcPct val="50000"/>
              </a:spcBef>
              <a:spcAft>
                <a:spcPct val="0"/>
              </a:spcAft>
              <a:buFont typeface="Arial" pitchFamily="34" charset="0"/>
              <a:buChar char="•"/>
              <a:defRPr/>
            </a:pPr>
            <a:r>
              <a:rPr lang="en-US" sz="1800" b="1" dirty="0">
                <a:solidFill>
                  <a:srgbClr val="000000"/>
                </a:solidFill>
                <a:latin typeface="Tahoma"/>
              </a:rPr>
              <a:t>ALU  (ARITHMETIC AND LOGIC UNIT)</a:t>
            </a:r>
          </a:p>
          <a:p>
            <a:pPr marL="285750" indent="-285750" eaLnBrk="0" fontAlgn="base" hangingPunct="0">
              <a:lnSpc>
                <a:spcPct val="90000"/>
              </a:lnSpc>
              <a:spcBef>
                <a:spcPct val="50000"/>
              </a:spcBef>
              <a:spcAft>
                <a:spcPct val="0"/>
              </a:spcAft>
              <a:buFont typeface="Arial" pitchFamily="34" charset="0"/>
              <a:buChar char="•"/>
              <a:defRPr/>
            </a:pPr>
            <a:endParaRPr lang="en-US" sz="1800" b="1" dirty="0">
              <a:solidFill>
                <a:srgbClr val="000000"/>
              </a:solidFill>
              <a:latin typeface="Tahoma"/>
            </a:endParaRPr>
          </a:p>
        </p:txBody>
      </p:sp>
      <p:pic>
        <p:nvPicPr>
          <p:cNvPr id="20484" name="Content Placeholder 7" descr="ALU"/>
          <p:cNvPicPr>
            <a:picLocks noGrp="1" noChangeAspect="1"/>
          </p:cNvPicPr>
          <p:nvPr>
            <p:ph sz="half" idx="4294967295"/>
          </p:nvPr>
        </p:nvPicPr>
        <p:blipFill>
          <a:blip r:embed="rId2">
            <a:extLst>
              <a:ext uri="{28A0092B-C50C-407E-A947-70E740481C1C}">
                <a14:useLocalDpi xmlns:a14="http://schemas.microsoft.com/office/drawing/2010/main" val="0"/>
              </a:ext>
            </a:extLst>
          </a:blip>
          <a:srcRect b="25876"/>
          <a:stretch>
            <a:fillRect/>
          </a:stretch>
        </p:blipFill>
        <p:spPr>
          <a:xfrm>
            <a:off x="2641603" y="2178050"/>
            <a:ext cx="8811684" cy="4070350"/>
          </a:xfrm>
        </p:spPr>
      </p:pic>
    </p:spTree>
    <p:extLst>
      <p:ext uri="{BB962C8B-B14F-4D97-AF65-F5344CB8AC3E}">
        <p14:creationId xmlns:p14="http://schemas.microsoft.com/office/powerpoint/2010/main" val="197603572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09600" y="152400"/>
            <a:ext cx="10972800" cy="787400"/>
          </a:xfrm>
        </p:spPr>
        <p:txBody>
          <a:bodyPr/>
          <a:lstStyle/>
          <a:p>
            <a:r>
              <a:rPr lang="en-US" sz="3200">
                <a:solidFill>
                  <a:schemeClr val="bg1"/>
                </a:solidFill>
                <a:sym typeface="+mn-ea"/>
              </a:rPr>
              <a:t>MICROPROCESSOR SYSTEMS</a:t>
            </a:r>
            <a:br>
              <a:rPr lang="en-US" sz="3200">
                <a:solidFill>
                  <a:schemeClr val="bg1"/>
                </a:solidFill>
                <a:sym typeface="+mn-ea"/>
              </a:rPr>
            </a:br>
            <a:r>
              <a:rPr lang="en-US"/>
              <a:t>MICROPROCESSOR- </a:t>
            </a:r>
            <a:r>
              <a:rPr lang="en-US" sz="2000"/>
              <a:t>BASIC STRUCTURE</a:t>
            </a:r>
            <a:r>
              <a:rPr lang="en-US"/>
              <a:t> </a:t>
            </a:r>
          </a:p>
        </p:txBody>
      </p:sp>
      <p:sp>
        <p:nvSpPr>
          <p:cNvPr id="26" name="Text Box 47"/>
          <p:cNvSpPr txBox="1">
            <a:spLocks noChangeArrowheads="1"/>
          </p:cNvSpPr>
          <p:nvPr/>
        </p:nvSpPr>
        <p:spPr bwMode="auto">
          <a:xfrm>
            <a:off x="711200" y="1509718"/>
            <a:ext cx="9448800" cy="318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285750" indent="-285750" eaLnBrk="0" fontAlgn="base" hangingPunct="0">
              <a:lnSpc>
                <a:spcPct val="90000"/>
              </a:lnSpc>
              <a:spcBef>
                <a:spcPct val="50000"/>
              </a:spcBef>
              <a:spcAft>
                <a:spcPct val="0"/>
              </a:spcAft>
              <a:buFont typeface="Arial" pitchFamily="34" charset="0"/>
              <a:buChar char="•"/>
              <a:defRPr/>
            </a:pPr>
            <a:r>
              <a:rPr lang="en-US" sz="1800" b="1" dirty="0">
                <a:solidFill>
                  <a:srgbClr val="000000"/>
                </a:solidFill>
                <a:latin typeface="Tahoma"/>
              </a:rPr>
              <a:t>CPU Interconnection(BUS):</a:t>
            </a:r>
          </a:p>
          <a:p>
            <a:pPr marL="685800" indent="-228600" eaLnBrk="0" fontAlgn="base" hangingPunct="0">
              <a:lnSpc>
                <a:spcPct val="90000"/>
              </a:lnSpc>
              <a:spcBef>
                <a:spcPct val="50000"/>
              </a:spcBef>
              <a:spcAft>
                <a:spcPct val="0"/>
              </a:spcAft>
              <a:buFont typeface="Arial" pitchFamily="34" charset="0"/>
              <a:buChar char="•"/>
              <a:defRPr/>
            </a:pPr>
            <a:r>
              <a:rPr kumimoji="1" lang="en-US" sz="1700" kern="0" dirty="0">
                <a:solidFill>
                  <a:srgbClr val="000000"/>
                </a:solidFill>
                <a:latin typeface="Tahoma"/>
              </a:rPr>
              <a:t>A collection of wires</a:t>
            </a:r>
          </a:p>
          <a:p>
            <a:pPr marL="685800" indent="-228600" eaLnBrk="0" fontAlgn="base" hangingPunct="0">
              <a:lnSpc>
                <a:spcPct val="90000"/>
              </a:lnSpc>
              <a:spcBef>
                <a:spcPct val="50000"/>
              </a:spcBef>
              <a:spcAft>
                <a:spcPct val="0"/>
              </a:spcAft>
              <a:buFont typeface="Arial" pitchFamily="34" charset="0"/>
              <a:buChar char="•"/>
              <a:defRPr/>
            </a:pPr>
            <a:r>
              <a:rPr kumimoji="1" lang="en-US" sz="1700" kern="0" dirty="0">
                <a:solidFill>
                  <a:srgbClr val="000000"/>
                </a:solidFill>
                <a:latin typeface="Tahoma"/>
              </a:rPr>
              <a:t>Data , control and address</a:t>
            </a:r>
          </a:p>
          <a:p>
            <a:pPr marL="0" lvl="3" indent="0" eaLnBrk="0" fontAlgn="base" hangingPunct="0">
              <a:spcBef>
                <a:spcPct val="20000"/>
              </a:spcBef>
              <a:spcAft>
                <a:spcPct val="0"/>
              </a:spcAft>
              <a:buClr>
                <a:srgbClr val="FF0000"/>
              </a:buClr>
              <a:defRPr/>
            </a:pPr>
            <a:endParaRPr lang="en-US" sz="1800" b="1" dirty="0">
              <a:solidFill>
                <a:srgbClr val="000000"/>
              </a:solidFill>
              <a:latin typeface="Tahoma"/>
            </a:endParaRPr>
          </a:p>
          <a:p>
            <a:pPr marL="285750" indent="-285750" eaLnBrk="0" fontAlgn="base" hangingPunct="0">
              <a:lnSpc>
                <a:spcPct val="90000"/>
              </a:lnSpc>
              <a:spcBef>
                <a:spcPct val="50000"/>
              </a:spcBef>
              <a:spcAft>
                <a:spcPct val="0"/>
              </a:spcAft>
              <a:buFont typeface="Arial" pitchFamily="34" charset="0"/>
              <a:buChar char="•"/>
              <a:defRPr/>
            </a:pPr>
            <a:r>
              <a:rPr lang="en-US" sz="1800" b="1" dirty="0">
                <a:solidFill>
                  <a:srgbClr val="000000"/>
                </a:solidFill>
                <a:latin typeface="Tahoma"/>
              </a:rPr>
              <a:t>Control Unit:</a:t>
            </a:r>
          </a:p>
          <a:p>
            <a:pPr marL="685800" indent="-228600" eaLnBrk="0" fontAlgn="base" hangingPunct="0">
              <a:lnSpc>
                <a:spcPct val="90000"/>
              </a:lnSpc>
              <a:spcBef>
                <a:spcPct val="50000"/>
              </a:spcBef>
              <a:spcAft>
                <a:spcPct val="0"/>
              </a:spcAft>
              <a:buFont typeface="Arial" pitchFamily="34" charset="0"/>
              <a:buChar char="•"/>
              <a:defRPr/>
            </a:pPr>
            <a:r>
              <a:rPr kumimoji="1" lang="en-US" sz="1700" kern="0" dirty="0">
                <a:solidFill>
                  <a:srgbClr val="000000"/>
                </a:solidFill>
                <a:latin typeface="Tahoma"/>
              </a:rPr>
              <a:t>Its finite state machine</a:t>
            </a:r>
          </a:p>
          <a:p>
            <a:pPr marL="685800" indent="-228600" eaLnBrk="0" fontAlgn="base" hangingPunct="0">
              <a:lnSpc>
                <a:spcPct val="90000"/>
              </a:lnSpc>
              <a:spcBef>
                <a:spcPct val="50000"/>
              </a:spcBef>
              <a:spcAft>
                <a:spcPct val="0"/>
              </a:spcAft>
              <a:buFont typeface="Arial" pitchFamily="34" charset="0"/>
              <a:buChar char="•"/>
              <a:defRPr/>
            </a:pPr>
            <a:r>
              <a:rPr kumimoji="1" lang="en-US" sz="1700" kern="0" dirty="0">
                <a:solidFill>
                  <a:srgbClr val="000000"/>
                </a:solidFill>
                <a:latin typeface="Tahoma"/>
              </a:rPr>
              <a:t>Decode the instruction</a:t>
            </a:r>
          </a:p>
          <a:p>
            <a:pPr marL="685800" indent="-228600" eaLnBrk="0" fontAlgn="base" hangingPunct="0">
              <a:lnSpc>
                <a:spcPct val="90000"/>
              </a:lnSpc>
              <a:spcBef>
                <a:spcPct val="50000"/>
              </a:spcBef>
              <a:spcAft>
                <a:spcPct val="0"/>
              </a:spcAft>
              <a:buFont typeface="Arial" pitchFamily="34" charset="0"/>
              <a:buChar char="•"/>
              <a:defRPr/>
            </a:pPr>
            <a:r>
              <a:rPr kumimoji="1" lang="en-US" sz="1700" kern="0" dirty="0">
                <a:solidFill>
                  <a:srgbClr val="000000"/>
                </a:solidFill>
                <a:latin typeface="Tahoma"/>
              </a:rPr>
              <a:t>Generate outputs for all other modules according to the instruction</a:t>
            </a:r>
          </a:p>
          <a:p>
            <a:pPr marL="285750" indent="-285750" eaLnBrk="0" fontAlgn="base" hangingPunct="0">
              <a:lnSpc>
                <a:spcPct val="90000"/>
              </a:lnSpc>
              <a:spcBef>
                <a:spcPct val="50000"/>
              </a:spcBef>
              <a:spcAft>
                <a:spcPct val="0"/>
              </a:spcAft>
              <a:buFont typeface="Arial" pitchFamily="34" charset="0"/>
              <a:buChar char="•"/>
              <a:defRPr/>
            </a:pPr>
            <a:endParaRPr lang="en-US" sz="1800" b="1" dirty="0">
              <a:solidFill>
                <a:srgbClr val="000000"/>
              </a:solidFill>
              <a:latin typeface="Tahoma"/>
            </a:endParaRPr>
          </a:p>
        </p:txBody>
      </p:sp>
    </p:spTree>
    <p:extLst>
      <p:ext uri="{BB962C8B-B14F-4D97-AF65-F5344CB8AC3E}">
        <p14:creationId xmlns:p14="http://schemas.microsoft.com/office/powerpoint/2010/main" val="218447249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val 35" descr="50%"/>
          <p:cNvSpPr>
            <a:spLocks noChangeArrowheads="1"/>
          </p:cNvSpPr>
          <p:nvPr/>
        </p:nvSpPr>
        <p:spPr bwMode="auto">
          <a:xfrm>
            <a:off x="5524500" y="1885950"/>
            <a:ext cx="6299200" cy="4648200"/>
          </a:xfrm>
          <a:prstGeom prst="ellipse">
            <a:avLst/>
          </a:prstGeom>
          <a:pattFill prst="pct50">
            <a:fgClr>
              <a:schemeClr val="tx1"/>
            </a:fgClr>
            <a:bgClr>
              <a:schemeClr val="bg1"/>
            </a:bgClr>
          </a:patt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22531" name="Oval 40"/>
          <p:cNvSpPr>
            <a:spLocks noChangeArrowheads="1"/>
          </p:cNvSpPr>
          <p:nvPr/>
        </p:nvSpPr>
        <p:spPr bwMode="auto">
          <a:xfrm>
            <a:off x="7556500" y="3409950"/>
            <a:ext cx="2438400" cy="18288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22532" name="Rectangle 2"/>
          <p:cNvSpPr>
            <a:spLocks noGrp="1" noChangeArrowheads="1"/>
          </p:cNvSpPr>
          <p:nvPr>
            <p:ph type="title"/>
          </p:nvPr>
        </p:nvSpPr>
        <p:spPr>
          <a:noFill/>
          <a:ln cap="flat">
            <a:solidFill>
              <a:schemeClr val="tx1"/>
            </a:solidFill>
            <a:miter lim="800000"/>
            <a:headEnd/>
            <a:tailEnd/>
          </a:ln>
        </p:spPr>
        <p:txBody>
          <a:bodyPr lIns="90000" tIns="46800" rIns="90000" bIns="46800"/>
          <a:lstStyle/>
          <a:p>
            <a:r>
              <a:rPr lang="en-GB"/>
              <a:t>Structure - Control Unit</a:t>
            </a:r>
          </a:p>
        </p:txBody>
      </p:sp>
      <p:sp>
        <p:nvSpPr>
          <p:cNvPr id="22533" name="Oval 36"/>
          <p:cNvSpPr>
            <a:spLocks noChangeArrowheads="1"/>
          </p:cNvSpPr>
          <p:nvPr/>
        </p:nvSpPr>
        <p:spPr bwMode="auto">
          <a:xfrm>
            <a:off x="6540500" y="2571750"/>
            <a:ext cx="1828800" cy="13716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22534" name="Oval 37"/>
          <p:cNvSpPr>
            <a:spLocks noChangeArrowheads="1"/>
          </p:cNvSpPr>
          <p:nvPr/>
        </p:nvSpPr>
        <p:spPr bwMode="auto">
          <a:xfrm>
            <a:off x="444500" y="2800350"/>
            <a:ext cx="2641600" cy="20574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22535" name="Oval 39"/>
          <p:cNvSpPr>
            <a:spLocks noChangeArrowheads="1"/>
          </p:cNvSpPr>
          <p:nvPr/>
        </p:nvSpPr>
        <p:spPr bwMode="auto">
          <a:xfrm>
            <a:off x="7962900" y="4857750"/>
            <a:ext cx="1828800" cy="13716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22536" name="Text Box 41"/>
          <p:cNvSpPr txBox="1">
            <a:spLocks noChangeArrowheads="1"/>
          </p:cNvSpPr>
          <p:nvPr/>
        </p:nvSpPr>
        <p:spPr bwMode="auto">
          <a:xfrm>
            <a:off x="1361017" y="2844804"/>
            <a:ext cx="612966"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b="1">
                <a:solidFill>
                  <a:srgbClr val="000000"/>
                </a:solidFill>
                <a:latin typeface="Arial" pitchFamily="34" charset="0"/>
              </a:rPr>
              <a:t>CPU</a:t>
            </a:r>
            <a:endParaRPr lang="en-GB" b="1">
              <a:solidFill>
                <a:srgbClr val="000000"/>
              </a:solidFill>
            </a:endParaRPr>
          </a:p>
        </p:txBody>
      </p:sp>
      <p:sp>
        <p:nvSpPr>
          <p:cNvPr id="22537" name="Text Box 43"/>
          <p:cNvSpPr txBox="1">
            <a:spLocks noChangeArrowheads="1"/>
          </p:cNvSpPr>
          <p:nvPr/>
        </p:nvSpPr>
        <p:spPr bwMode="auto">
          <a:xfrm>
            <a:off x="8265587" y="5191130"/>
            <a:ext cx="923949"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Control</a:t>
            </a:r>
          </a:p>
          <a:p>
            <a:pPr eaLnBrk="0" fontAlgn="base" hangingPunct="0">
              <a:spcBef>
                <a:spcPct val="0"/>
              </a:spcBef>
              <a:spcAft>
                <a:spcPct val="0"/>
              </a:spcAft>
            </a:pPr>
            <a:r>
              <a:rPr lang="en-GB" sz="1600">
                <a:solidFill>
                  <a:srgbClr val="000000"/>
                </a:solidFill>
                <a:latin typeface="Arial" pitchFamily="34" charset="0"/>
              </a:rPr>
              <a:t>Memory</a:t>
            </a:r>
          </a:p>
        </p:txBody>
      </p:sp>
      <p:sp>
        <p:nvSpPr>
          <p:cNvPr id="22538" name="Text Box 44"/>
          <p:cNvSpPr txBox="1">
            <a:spLocks noChangeArrowheads="1"/>
          </p:cNvSpPr>
          <p:nvPr/>
        </p:nvSpPr>
        <p:spPr bwMode="auto">
          <a:xfrm>
            <a:off x="7905751" y="3895725"/>
            <a:ext cx="1504236" cy="833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Control Unit </a:t>
            </a:r>
          </a:p>
          <a:p>
            <a:pPr eaLnBrk="0" fontAlgn="base" hangingPunct="0">
              <a:spcBef>
                <a:spcPct val="0"/>
              </a:spcBef>
              <a:spcAft>
                <a:spcPct val="0"/>
              </a:spcAft>
            </a:pPr>
            <a:r>
              <a:rPr lang="en-GB" sz="1600">
                <a:solidFill>
                  <a:srgbClr val="000000"/>
                </a:solidFill>
                <a:latin typeface="Arial" pitchFamily="34" charset="0"/>
              </a:rPr>
              <a:t>Registers and </a:t>
            </a:r>
          </a:p>
          <a:p>
            <a:pPr eaLnBrk="0" fontAlgn="base" hangingPunct="0">
              <a:spcBef>
                <a:spcPct val="0"/>
              </a:spcBef>
              <a:spcAft>
                <a:spcPct val="0"/>
              </a:spcAft>
            </a:pPr>
            <a:r>
              <a:rPr lang="en-GB" sz="1600">
                <a:solidFill>
                  <a:srgbClr val="000000"/>
                </a:solidFill>
                <a:latin typeface="Arial" pitchFamily="34" charset="0"/>
              </a:rPr>
              <a:t>Decoders</a:t>
            </a:r>
          </a:p>
        </p:txBody>
      </p:sp>
      <p:sp>
        <p:nvSpPr>
          <p:cNvPr id="22539" name="Line 45"/>
          <p:cNvSpPr>
            <a:spLocks noChangeShapeType="1"/>
          </p:cNvSpPr>
          <p:nvPr/>
        </p:nvSpPr>
        <p:spPr bwMode="auto">
          <a:xfrm flipV="1">
            <a:off x="2374900" y="2038350"/>
            <a:ext cx="5181600" cy="1371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22540" name="Line 46"/>
          <p:cNvSpPr>
            <a:spLocks noChangeShapeType="1"/>
          </p:cNvSpPr>
          <p:nvPr/>
        </p:nvSpPr>
        <p:spPr bwMode="auto">
          <a:xfrm>
            <a:off x="2374900" y="4171950"/>
            <a:ext cx="4978400" cy="213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22541" name="Text Box 47"/>
          <p:cNvSpPr txBox="1">
            <a:spLocks noChangeArrowheads="1"/>
          </p:cNvSpPr>
          <p:nvPr/>
        </p:nvSpPr>
        <p:spPr bwMode="auto">
          <a:xfrm>
            <a:off x="6781802" y="2997205"/>
            <a:ext cx="1262182"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Sequencing</a:t>
            </a:r>
          </a:p>
          <a:p>
            <a:pPr eaLnBrk="0" fontAlgn="base" hangingPunct="0">
              <a:spcBef>
                <a:spcPct val="0"/>
              </a:spcBef>
              <a:spcAft>
                <a:spcPct val="0"/>
              </a:spcAft>
            </a:pPr>
            <a:r>
              <a:rPr lang="en-GB" sz="1600">
                <a:solidFill>
                  <a:srgbClr val="000000"/>
                </a:solidFill>
                <a:latin typeface="Arial" pitchFamily="34" charset="0"/>
              </a:rPr>
              <a:t>Logic</a:t>
            </a:r>
          </a:p>
        </p:txBody>
      </p:sp>
      <p:sp>
        <p:nvSpPr>
          <p:cNvPr id="22542" name="Oval 48"/>
          <p:cNvSpPr>
            <a:spLocks noChangeArrowheads="1"/>
          </p:cNvSpPr>
          <p:nvPr/>
        </p:nvSpPr>
        <p:spPr bwMode="auto">
          <a:xfrm>
            <a:off x="1968500" y="3409950"/>
            <a:ext cx="914400" cy="7620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22543" name="Text Box 49"/>
          <p:cNvSpPr txBox="1">
            <a:spLocks noChangeArrowheads="1"/>
          </p:cNvSpPr>
          <p:nvPr/>
        </p:nvSpPr>
        <p:spPr bwMode="auto">
          <a:xfrm>
            <a:off x="2113361" y="3544740"/>
            <a:ext cx="675483" cy="463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0" fontAlgn="base" hangingPunct="0">
              <a:spcBef>
                <a:spcPct val="0"/>
              </a:spcBef>
              <a:spcAft>
                <a:spcPct val="0"/>
              </a:spcAft>
            </a:pPr>
            <a:r>
              <a:rPr lang="en-US" sz="1200">
                <a:solidFill>
                  <a:srgbClr val="000000"/>
                </a:solidFill>
                <a:latin typeface="Arial" pitchFamily="34" charset="0"/>
              </a:rPr>
              <a:t>Control</a:t>
            </a:r>
          </a:p>
          <a:p>
            <a:pPr algn="ctr" eaLnBrk="0" fontAlgn="base" hangingPunct="0">
              <a:spcBef>
                <a:spcPct val="0"/>
              </a:spcBef>
              <a:spcAft>
                <a:spcPct val="0"/>
              </a:spcAft>
            </a:pPr>
            <a:r>
              <a:rPr lang="en-US" sz="1200">
                <a:solidFill>
                  <a:srgbClr val="000000"/>
                </a:solidFill>
                <a:latin typeface="Arial" pitchFamily="34" charset="0"/>
              </a:rPr>
              <a:t>Unit</a:t>
            </a:r>
            <a:endParaRPr lang="en-US" sz="1600">
              <a:solidFill>
                <a:srgbClr val="000000"/>
              </a:solidFill>
              <a:latin typeface="Arial" pitchFamily="34" charset="0"/>
            </a:endParaRPr>
          </a:p>
        </p:txBody>
      </p:sp>
      <p:sp>
        <p:nvSpPr>
          <p:cNvPr id="22544" name="Oval 50"/>
          <p:cNvSpPr>
            <a:spLocks noChangeArrowheads="1"/>
          </p:cNvSpPr>
          <p:nvPr/>
        </p:nvSpPr>
        <p:spPr bwMode="auto">
          <a:xfrm>
            <a:off x="749300" y="3105150"/>
            <a:ext cx="812800" cy="6096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algn="ctr" eaLnBrk="0" fontAlgn="base" hangingPunct="0">
              <a:spcBef>
                <a:spcPct val="0"/>
              </a:spcBef>
              <a:spcAft>
                <a:spcPct val="0"/>
              </a:spcAft>
            </a:pPr>
            <a:r>
              <a:rPr lang="en-US" sz="1200">
                <a:solidFill>
                  <a:srgbClr val="000000"/>
                </a:solidFill>
                <a:latin typeface="Arial" pitchFamily="34" charset="0"/>
              </a:rPr>
              <a:t>ALU</a:t>
            </a:r>
            <a:endParaRPr lang="en-US" sz="1600">
              <a:solidFill>
                <a:srgbClr val="000000"/>
              </a:solidFill>
              <a:latin typeface="Arial" pitchFamily="34" charset="0"/>
            </a:endParaRPr>
          </a:p>
        </p:txBody>
      </p:sp>
      <p:sp>
        <p:nvSpPr>
          <p:cNvPr id="22545" name="Oval 51"/>
          <p:cNvSpPr>
            <a:spLocks noChangeArrowheads="1"/>
          </p:cNvSpPr>
          <p:nvPr/>
        </p:nvSpPr>
        <p:spPr bwMode="auto">
          <a:xfrm>
            <a:off x="850900" y="4019550"/>
            <a:ext cx="914400" cy="685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22546" name="Oval 52"/>
          <p:cNvSpPr>
            <a:spLocks noChangeArrowheads="1"/>
          </p:cNvSpPr>
          <p:nvPr/>
        </p:nvSpPr>
        <p:spPr bwMode="auto">
          <a:xfrm>
            <a:off x="1155700" y="3409950"/>
            <a:ext cx="914400" cy="7620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22547" name="Text Box 53"/>
          <p:cNvSpPr txBox="1">
            <a:spLocks noChangeArrowheads="1"/>
          </p:cNvSpPr>
          <p:nvPr/>
        </p:nvSpPr>
        <p:spPr bwMode="auto">
          <a:xfrm>
            <a:off x="927285" y="4199843"/>
            <a:ext cx="829371" cy="27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0" fontAlgn="base" hangingPunct="0">
              <a:spcBef>
                <a:spcPct val="0"/>
              </a:spcBef>
              <a:spcAft>
                <a:spcPct val="0"/>
              </a:spcAft>
            </a:pPr>
            <a:r>
              <a:rPr lang="en-US" sz="1200">
                <a:solidFill>
                  <a:srgbClr val="000000"/>
                </a:solidFill>
                <a:latin typeface="Arial" pitchFamily="34" charset="0"/>
              </a:rPr>
              <a:t>Registers</a:t>
            </a:r>
            <a:endParaRPr lang="en-US" sz="1600">
              <a:solidFill>
                <a:srgbClr val="000000"/>
              </a:solidFill>
              <a:latin typeface="Arial" pitchFamily="34" charset="0"/>
            </a:endParaRPr>
          </a:p>
        </p:txBody>
      </p:sp>
      <p:sp>
        <p:nvSpPr>
          <p:cNvPr id="22548" name="Text Box 54"/>
          <p:cNvSpPr txBox="1">
            <a:spLocks noChangeArrowheads="1"/>
          </p:cNvSpPr>
          <p:nvPr/>
        </p:nvSpPr>
        <p:spPr bwMode="auto">
          <a:xfrm>
            <a:off x="1267400" y="3635227"/>
            <a:ext cx="693116" cy="463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0" fontAlgn="base" hangingPunct="0">
              <a:spcBef>
                <a:spcPct val="0"/>
              </a:spcBef>
              <a:spcAft>
                <a:spcPct val="0"/>
              </a:spcAft>
            </a:pPr>
            <a:r>
              <a:rPr lang="en-US" sz="1200">
                <a:solidFill>
                  <a:srgbClr val="000000"/>
                </a:solidFill>
                <a:latin typeface="Arial" pitchFamily="34" charset="0"/>
              </a:rPr>
              <a:t>Internal</a:t>
            </a:r>
          </a:p>
          <a:p>
            <a:pPr algn="ctr" eaLnBrk="0" fontAlgn="base" hangingPunct="0">
              <a:spcBef>
                <a:spcPct val="0"/>
              </a:spcBef>
              <a:spcAft>
                <a:spcPct val="0"/>
              </a:spcAft>
            </a:pPr>
            <a:r>
              <a:rPr lang="en-US" sz="1200">
                <a:solidFill>
                  <a:srgbClr val="000000"/>
                </a:solidFill>
                <a:latin typeface="Arial" pitchFamily="34" charset="0"/>
              </a:rPr>
              <a:t>Bus</a:t>
            </a:r>
          </a:p>
        </p:txBody>
      </p:sp>
      <p:sp>
        <p:nvSpPr>
          <p:cNvPr id="22549" name="Text Box 55"/>
          <p:cNvSpPr txBox="1">
            <a:spLocks noChangeArrowheads="1"/>
          </p:cNvSpPr>
          <p:nvPr/>
        </p:nvSpPr>
        <p:spPr bwMode="auto">
          <a:xfrm>
            <a:off x="7805413" y="2111847"/>
            <a:ext cx="1536295"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0" fontAlgn="base" hangingPunct="0">
              <a:spcBef>
                <a:spcPct val="50000"/>
              </a:spcBef>
              <a:spcAft>
                <a:spcPct val="0"/>
              </a:spcAft>
            </a:pPr>
            <a:r>
              <a:rPr lang="en-US" sz="2000">
                <a:solidFill>
                  <a:srgbClr val="000000"/>
                </a:solidFill>
                <a:latin typeface="Arial" pitchFamily="34" charset="0"/>
              </a:rPr>
              <a:t>Control Unit</a:t>
            </a:r>
            <a:endParaRPr lang="en-US" sz="1600">
              <a:solidFill>
                <a:srgbClr val="000000"/>
              </a:solidFill>
              <a:latin typeface="Arial" pitchFamily="34" charset="0"/>
            </a:endParaRPr>
          </a:p>
        </p:txBody>
      </p:sp>
    </p:spTree>
    <p:extLst>
      <p:ext uri="{BB962C8B-B14F-4D97-AF65-F5344CB8AC3E}">
        <p14:creationId xmlns:p14="http://schemas.microsoft.com/office/powerpoint/2010/main" val="3382221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6487" y="-134938"/>
            <a:ext cx="11965516" cy="1143001"/>
          </a:xfrm>
        </p:spPr>
        <p:txBody>
          <a:bodyPr/>
          <a:lstStyle/>
          <a:p>
            <a:pPr eaLnBrk="1" hangingPunct="1"/>
            <a:r>
              <a:rPr lang="en-US">
                <a:solidFill>
                  <a:schemeClr val="tx1"/>
                </a:solidFill>
              </a:rPr>
              <a:t>Basic information about course</a:t>
            </a:r>
            <a:endParaRPr lang="en-US" sz="3000">
              <a:solidFill>
                <a:schemeClr val="tx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911488203"/>
              </p:ext>
            </p:extLst>
          </p:nvPr>
        </p:nvGraphicFramePr>
        <p:xfrm>
          <a:off x="1727200" y="2438400"/>
          <a:ext cx="8636000" cy="2286000"/>
        </p:xfrm>
        <a:graphic>
          <a:graphicData uri="http://schemas.openxmlformats.org/drawingml/2006/table">
            <a:tbl>
              <a:tblPr firstRow="1" firstCol="1" bandRow="1">
                <a:tableStyleId>{B301B821-A1FF-4177-AEE7-76D212191A09}</a:tableStyleId>
              </a:tblPr>
              <a:tblGrid>
                <a:gridCol w="2641600">
                  <a:extLst>
                    <a:ext uri="{9D8B030D-6E8A-4147-A177-3AD203B41FA5}">
                      <a16:colId xmlns:a16="http://schemas.microsoft.com/office/drawing/2014/main" val="20000"/>
                    </a:ext>
                  </a:extLst>
                </a:gridCol>
                <a:gridCol w="3532200">
                  <a:extLst>
                    <a:ext uri="{9D8B030D-6E8A-4147-A177-3AD203B41FA5}">
                      <a16:colId xmlns:a16="http://schemas.microsoft.com/office/drawing/2014/main" val="20001"/>
                    </a:ext>
                  </a:extLst>
                </a:gridCol>
                <a:gridCol w="2462200">
                  <a:extLst>
                    <a:ext uri="{9D8B030D-6E8A-4147-A177-3AD203B41FA5}">
                      <a16:colId xmlns:a16="http://schemas.microsoft.com/office/drawing/2014/main" val="20002"/>
                    </a:ext>
                  </a:extLst>
                </a:gridCol>
              </a:tblGrid>
              <a:tr h="1143000">
                <a:tc>
                  <a:txBody>
                    <a:bodyPr/>
                    <a:lstStyle/>
                    <a:p>
                      <a:pPr marL="0" marR="0" algn="ctr">
                        <a:lnSpc>
                          <a:spcPct val="115000"/>
                        </a:lnSpc>
                        <a:spcBef>
                          <a:spcPts val="0"/>
                        </a:spcBef>
                        <a:spcAft>
                          <a:spcPts val="0"/>
                        </a:spcAft>
                      </a:pPr>
                      <a:r>
                        <a:rPr lang="en-US" sz="2000" dirty="0">
                          <a:solidFill>
                            <a:schemeClr val="tx1"/>
                          </a:solidFill>
                          <a:effectLst/>
                        </a:rPr>
                        <a:t>Course Code</a:t>
                      </a:r>
                      <a:endParaRPr lang="en-US" sz="2000" dirty="0">
                        <a:solidFill>
                          <a:schemeClr val="tx1"/>
                        </a:solidFill>
                        <a:effectLst/>
                        <a:latin typeface="Calibri"/>
                        <a:ea typeface="Calibri"/>
                        <a:cs typeface="Times New Roman"/>
                      </a:endParaRPr>
                    </a:p>
                  </a:txBody>
                  <a:tcPr marT="0" marB="0" anchor="ctr"/>
                </a:tc>
                <a:tc>
                  <a:txBody>
                    <a:bodyPr/>
                    <a:lstStyle/>
                    <a:p>
                      <a:pPr marL="0" marR="0" algn="ctr">
                        <a:lnSpc>
                          <a:spcPct val="115000"/>
                        </a:lnSpc>
                        <a:spcBef>
                          <a:spcPts val="0"/>
                        </a:spcBef>
                        <a:spcAft>
                          <a:spcPts val="0"/>
                        </a:spcAft>
                      </a:pPr>
                      <a:r>
                        <a:rPr lang="en-US" sz="2000" dirty="0">
                          <a:solidFill>
                            <a:schemeClr val="tx1"/>
                          </a:solidFill>
                          <a:effectLst/>
                        </a:rPr>
                        <a:t>Course Title</a:t>
                      </a:r>
                      <a:endParaRPr lang="en-US" sz="2000" dirty="0">
                        <a:solidFill>
                          <a:schemeClr val="tx1"/>
                        </a:solidFill>
                        <a:effectLst/>
                        <a:latin typeface="Calibri"/>
                        <a:ea typeface="Calibri"/>
                        <a:cs typeface="Times New Roman"/>
                      </a:endParaRPr>
                    </a:p>
                  </a:txBody>
                  <a:tcPr marT="0" marB="0" anchor="ctr"/>
                </a:tc>
                <a:tc>
                  <a:txBody>
                    <a:bodyPr/>
                    <a:lstStyle/>
                    <a:p>
                      <a:pPr marL="0" marR="0" algn="ctr">
                        <a:lnSpc>
                          <a:spcPct val="115000"/>
                        </a:lnSpc>
                        <a:spcBef>
                          <a:spcPts val="0"/>
                        </a:spcBef>
                        <a:spcAft>
                          <a:spcPts val="0"/>
                        </a:spcAft>
                      </a:pPr>
                      <a:r>
                        <a:rPr lang="en-US" sz="2000" dirty="0">
                          <a:solidFill>
                            <a:schemeClr val="tx1"/>
                          </a:solidFill>
                          <a:effectLst/>
                        </a:rPr>
                        <a:t>Credit hours</a:t>
                      </a:r>
                      <a:endParaRPr lang="en-US" sz="2000" dirty="0">
                        <a:solidFill>
                          <a:schemeClr val="tx1"/>
                        </a:solidFill>
                        <a:effectLst/>
                        <a:latin typeface="Calibri"/>
                        <a:ea typeface="Calibri"/>
                        <a:cs typeface="Times New Roman"/>
                      </a:endParaRPr>
                    </a:p>
                  </a:txBody>
                  <a:tcPr marT="0" marB="0" anchor="ctr"/>
                </a:tc>
                <a:extLst>
                  <a:ext uri="{0D108BD9-81ED-4DB2-BD59-A6C34878D82A}">
                    <a16:rowId xmlns:a16="http://schemas.microsoft.com/office/drawing/2014/main" val="10000"/>
                  </a:ext>
                </a:extLst>
              </a:tr>
              <a:tr h="1143000">
                <a:tc>
                  <a:txBody>
                    <a:bodyPr/>
                    <a:lstStyle/>
                    <a:p>
                      <a:pPr marL="0" marR="0" algn="ctr">
                        <a:lnSpc>
                          <a:spcPct val="115000"/>
                        </a:lnSpc>
                        <a:spcBef>
                          <a:spcPts val="0"/>
                        </a:spcBef>
                        <a:spcAft>
                          <a:spcPts val="0"/>
                        </a:spcAft>
                      </a:pPr>
                      <a:r>
                        <a:rPr lang="en-US" sz="2000" b="0" dirty="0">
                          <a:effectLst/>
                        </a:rPr>
                        <a:t>ET-311</a:t>
                      </a:r>
                      <a:endParaRPr lang="en-US" sz="2000" b="0" dirty="0">
                        <a:solidFill>
                          <a:schemeClr val="tx1"/>
                        </a:solidFill>
                        <a:effectLst/>
                        <a:latin typeface="Calibri"/>
                        <a:ea typeface="Calibri"/>
                        <a:cs typeface="Times New Roman"/>
                      </a:endParaRPr>
                    </a:p>
                  </a:txBody>
                  <a:tcPr marT="0" marB="0" anchor="ctr"/>
                </a:tc>
                <a:tc>
                  <a:txBody>
                    <a:bodyPr/>
                    <a:lstStyle/>
                    <a:p>
                      <a:pPr marL="0" marR="0" algn="ctr">
                        <a:lnSpc>
                          <a:spcPct val="115000"/>
                        </a:lnSpc>
                        <a:spcBef>
                          <a:spcPts val="0"/>
                        </a:spcBef>
                        <a:spcAft>
                          <a:spcPts val="0"/>
                        </a:spcAft>
                      </a:pPr>
                      <a:r>
                        <a:rPr lang="en-US" sz="2000" b="0" dirty="0">
                          <a:effectLst/>
                        </a:rPr>
                        <a:t>MICROPROCESSOR THEORY</a:t>
                      </a:r>
                      <a:r>
                        <a:rPr lang="en-US" sz="2000" b="0" baseline="0" dirty="0">
                          <a:effectLst/>
                        </a:rPr>
                        <a:t> AND INTERFACING</a:t>
                      </a:r>
                      <a:endParaRPr lang="en-US" sz="2000" b="0" dirty="0">
                        <a:solidFill>
                          <a:schemeClr val="tx1"/>
                        </a:solidFill>
                        <a:effectLst/>
                        <a:latin typeface="Calibri"/>
                        <a:ea typeface="Calibri"/>
                        <a:cs typeface="Times New Roman"/>
                      </a:endParaRPr>
                    </a:p>
                  </a:txBody>
                  <a:tcPr marT="0" marB="0" anchor="ctr"/>
                </a:tc>
                <a:tc>
                  <a:txBody>
                    <a:bodyPr/>
                    <a:lstStyle/>
                    <a:p>
                      <a:pPr marL="0" marR="0" algn="ctr">
                        <a:lnSpc>
                          <a:spcPct val="115000"/>
                        </a:lnSpc>
                        <a:spcBef>
                          <a:spcPts val="0"/>
                        </a:spcBef>
                        <a:spcAft>
                          <a:spcPts val="0"/>
                        </a:spcAft>
                      </a:pPr>
                      <a:r>
                        <a:rPr lang="en-US" sz="2000" b="0" dirty="0">
                          <a:effectLst/>
                        </a:rPr>
                        <a:t>4(3+1)</a:t>
                      </a:r>
                      <a:endParaRPr lang="en-US" sz="2000" b="0" dirty="0">
                        <a:solidFill>
                          <a:schemeClr val="tx1"/>
                        </a:solidFill>
                        <a:effectLst/>
                        <a:latin typeface="Calibri"/>
                        <a:ea typeface="Calibri"/>
                        <a:cs typeface="Times New Roman"/>
                      </a:endParaRPr>
                    </a:p>
                  </a:txBody>
                  <a:tcPr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3718648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09600" y="2895600"/>
            <a:ext cx="10938933" cy="838200"/>
          </a:xfrm>
        </p:spPr>
        <p:txBody>
          <a:bodyPr/>
          <a:lstStyle/>
          <a:p>
            <a:pPr algn="ctr"/>
            <a:r>
              <a:rPr lang="en-US"/>
              <a:t>REVIEW</a:t>
            </a:r>
          </a:p>
        </p:txBody>
      </p:sp>
    </p:spTree>
    <p:extLst>
      <p:ext uri="{BB962C8B-B14F-4D97-AF65-F5344CB8AC3E}">
        <p14:creationId xmlns:p14="http://schemas.microsoft.com/office/powerpoint/2010/main" val="1918855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6487" y="-134938"/>
            <a:ext cx="11965516" cy="1143001"/>
          </a:xfrm>
        </p:spPr>
        <p:txBody>
          <a:bodyPr/>
          <a:lstStyle/>
          <a:p>
            <a:pPr eaLnBrk="1" hangingPunct="1"/>
            <a:r>
              <a:rPr lang="en-US">
                <a:solidFill>
                  <a:schemeClr val="tx1"/>
                </a:solidFill>
              </a:rPr>
              <a:t>Basic information about course</a:t>
            </a:r>
            <a:endParaRPr lang="en-US" sz="3000">
              <a:solidFill>
                <a:schemeClr val="tx1"/>
              </a:solidFill>
            </a:endParaRPr>
          </a:p>
        </p:txBody>
      </p:sp>
      <p:sp>
        <p:nvSpPr>
          <p:cNvPr id="5123" name="Rectangle 3"/>
          <p:cNvSpPr>
            <a:spLocks noGrp="1" noChangeArrowheads="1"/>
          </p:cNvSpPr>
          <p:nvPr>
            <p:ph type="body" idx="1"/>
          </p:nvPr>
        </p:nvSpPr>
        <p:spPr>
          <a:xfrm>
            <a:off x="609601" y="1295400"/>
            <a:ext cx="10676467" cy="5105400"/>
          </a:xfrm>
        </p:spPr>
        <p:txBody>
          <a:bodyPr/>
          <a:lstStyle/>
          <a:p>
            <a:pPr marL="0" indent="0" eaLnBrk="1" hangingPunct="1">
              <a:buFontTx/>
              <a:buNone/>
              <a:defRPr/>
            </a:pPr>
            <a:r>
              <a:rPr lang="en-GB" sz="3200" dirty="0"/>
              <a:t>Text Books</a:t>
            </a:r>
          </a:p>
          <a:p>
            <a:pPr marL="457200" indent="-457200">
              <a:lnSpc>
                <a:spcPct val="150000"/>
              </a:lnSpc>
              <a:buFont typeface="+mj-lt"/>
              <a:buAutoNum type="arabicPeriod"/>
              <a:defRPr/>
            </a:pPr>
            <a:r>
              <a:rPr lang="en-US" sz="2400" dirty="0"/>
              <a:t>Douglas V. Hall, "Microprocessor and Interfacing", Tata McGraw-Hill. 3</a:t>
            </a:r>
            <a:r>
              <a:rPr lang="en-US" sz="2400" baseline="30000" dirty="0"/>
              <a:t>rd</a:t>
            </a:r>
            <a:r>
              <a:rPr lang="en-US" sz="2400" dirty="0"/>
              <a:t> Edition</a:t>
            </a:r>
          </a:p>
          <a:p>
            <a:pPr marL="457200" indent="-457200">
              <a:lnSpc>
                <a:spcPct val="150000"/>
              </a:lnSpc>
              <a:buFont typeface="+mj-lt"/>
              <a:buAutoNum type="arabicPeriod"/>
              <a:defRPr/>
            </a:pPr>
            <a:r>
              <a:rPr lang="it-IT" sz="2400" dirty="0"/>
              <a:t>Berry B. Bari., </a:t>
            </a:r>
            <a:r>
              <a:rPr lang="en-US" sz="2400" dirty="0"/>
              <a:t>" </a:t>
            </a:r>
            <a:r>
              <a:rPr lang="it-IT" sz="2400" dirty="0"/>
              <a:t>Intel Microprocessors</a:t>
            </a:r>
            <a:r>
              <a:rPr lang="en-US" sz="2400" dirty="0"/>
              <a:t> “ Latest Edition</a:t>
            </a:r>
          </a:p>
          <a:p>
            <a:pPr marL="457200" indent="-457200">
              <a:lnSpc>
                <a:spcPct val="150000"/>
              </a:lnSpc>
              <a:buFont typeface="+mj-lt"/>
              <a:buAutoNum type="arabicPeriod"/>
              <a:defRPr/>
            </a:pPr>
            <a:r>
              <a:rPr lang="en-US" sz="2400" dirty="0"/>
              <a:t>Charles Gilmore, "Microprocessors: Principles and Application", McGraw- Hill. 2</a:t>
            </a:r>
            <a:r>
              <a:rPr lang="en-US" sz="2400" baseline="30000" dirty="0"/>
              <a:t>nd</a:t>
            </a:r>
            <a:r>
              <a:rPr lang="en-US" sz="2400" dirty="0"/>
              <a:t> Edition</a:t>
            </a:r>
          </a:p>
          <a:p>
            <a:pPr marL="0" indent="0">
              <a:buNone/>
              <a:defRPr/>
            </a:pPr>
            <a:endParaRPr lang="en-US"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442100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6487" y="-134938"/>
            <a:ext cx="11965516" cy="1143001"/>
          </a:xfrm>
        </p:spPr>
        <p:txBody>
          <a:bodyPr/>
          <a:lstStyle/>
          <a:p>
            <a:pPr eaLnBrk="1" hangingPunct="1"/>
            <a:r>
              <a:rPr lang="en-US">
                <a:solidFill>
                  <a:schemeClr val="tx1"/>
                </a:solidFill>
              </a:rPr>
              <a:t>Basic information about course</a:t>
            </a:r>
            <a:endParaRPr lang="en-US" sz="3000">
              <a:solidFill>
                <a:schemeClr val="tx1"/>
              </a:solidFill>
            </a:endParaRPr>
          </a:p>
        </p:txBody>
      </p:sp>
      <p:sp>
        <p:nvSpPr>
          <p:cNvPr id="5123" name="Rectangle 3"/>
          <p:cNvSpPr>
            <a:spLocks noGrp="1" noChangeArrowheads="1"/>
          </p:cNvSpPr>
          <p:nvPr>
            <p:ph type="body" idx="1"/>
          </p:nvPr>
        </p:nvSpPr>
        <p:spPr>
          <a:xfrm>
            <a:off x="609601" y="1295400"/>
            <a:ext cx="10676467" cy="5105400"/>
          </a:xfrm>
        </p:spPr>
        <p:txBody>
          <a:bodyPr/>
          <a:lstStyle/>
          <a:p>
            <a:pPr marL="0" indent="0" eaLnBrk="1" hangingPunct="1">
              <a:buFontTx/>
              <a:buNone/>
              <a:defRPr/>
            </a:pPr>
            <a:r>
              <a:rPr lang="en-US" sz="2400" b="1" dirty="0"/>
              <a:t>Course Objectives</a:t>
            </a:r>
          </a:p>
          <a:p>
            <a:pPr marL="0" indent="0" algn="just" eaLnBrk="1" hangingPunct="1">
              <a:lnSpc>
                <a:spcPct val="150000"/>
              </a:lnSpc>
              <a:buFontTx/>
              <a:buNone/>
              <a:defRPr/>
            </a:pPr>
            <a:r>
              <a:rPr lang="en-US" sz="2400" dirty="0"/>
              <a:t>Microprocessor Theory and Interfacing is the course used to provide an understanding of microprocessor hardware and software. Technicians completing this course will work with microprocessor based equipment, and be capable of distinguishing hardware from software faults. To enable students to learn essential theory and application of microprocessors.</a:t>
            </a:r>
          </a:p>
          <a:p>
            <a:pPr eaLnBrk="1" hangingPunct="1">
              <a:defRPr/>
            </a:pPr>
            <a:endParaRPr lang="en-US"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1997217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26487" y="-134938"/>
            <a:ext cx="11965516" cy="1143001"/>
          </a:xfrm>
        </p:spPr>
        <p:txBody>
          <a:bodyPr/>
          <a:lstStyle/>
          <a:p>
            <a:pPr eaLnBrk="1" hangingPunct="1"/>
            <a:r>
              <a:rPr lang="en-US">
                <a:solidFill>
                  <a:schemeClr val="tx1"/>
                </a:solidFill>
              </a:rPr>
              <a:t>Basic information about course</a:t>
            </a:r>
            <a:endParaRPr lang="en-US" sz="3000">
              <a:solidFill>
                <a:schemeClr val="tx1"/>
              </a:solidFill>
            </a:endParaRPr>
          </a:p>
        </p:txBody>
      </p:sp>
      <p:sp>
        <p:nvSpPr>
          <p:cNvPr id="5123" name="Rectangle 3"/>
          <p:cNvSpPr>
            <a:spLocks noGrp="1" noChangeArrowheads="1"/>
          </p:cNvSpPr>
          <p:nvPr>
            <p:ph type="body" idx="1"/>
          </p:nvPr>
        </p:nvSpPr>
        <p:spPr>
          <a:xfrm>
            <a:off x="609601" y="1295400"/>
            <a:ext cx="10676467" cy="5105400"/>
          </a:xfrm>
        </p:spPr>
        <p:txBody>
          <a:bodyPr/>
          <a:lstStyle/>
          <a:p>
            <a:pPr marL="0" indent="0">
              <a:buFontTx/>
              <a:buNone/>
              <a:defRPr/>
            </a:pPr>
            <a:r>
              <a:rPr lang="en-US" sz="2400" b="1" dirty="0"/>
              <a:t>Course Outline</a:t>
            </a:r>
          </a:p>
          <a:p>
            <a:pPr algn="just"/>
            <a:r>
              <a:rPr lang="en-US" sz="2000" b="1" dirty="0"/>
              <a:t>Microprocessor Fundamentals: </a:t>
            </a:r>
            <a:r>
              <a:rPr lang="en-US" sz="2000" dirty="0"/>
              <a:t>Introduction, simplified CPU organization and instruction set, Bus systems</a:t>
            </a:r>
          </a:p>
          <a:p>
            <a:pPr algn="just"/>
            <a:r>
              <a:rPr lang="en-US" sz="2000" b="1" dirty="0"/>
              <a:t>Microprocessor Architecture and Programming Techniques: </a:t>
            </a:r>
            <a:r>
              <a:rPr lang="en-US" sz="2000" dirty="0"/>
              <a:t>Structure of Intel 8086/88 microprocessor and its architecture, pin diagram and functions, data sheet descriptions, Interrupts, 8086/88 Instruction set, programming techniques. Assembly language programming of Intel microprocessor</a:t>
            </a:r>
          </a:p>
          <a:p>
            <a:pPr algn="just"/>
            <a:r>
              <a:rPr lang="en-US" sz="2000" b="1" dirty="0"/>
              <a:t>Interfacing the Microprocessors: </a:t>
            </a:r>
            <a:r>
              <a:rPr lang="en-US" sz="2000" dirty="0"/>
              <a:t>Interfacing concepts, Interfacing of Microprocessor with RAM &amp; ROM, Basic of I/O Interfacing with I/O ports (serial and parallel), Memory Map and Address Decoding, D/A &amp; A/D interfaces, Study of CD – ROM, controllers </a:t>
            </a:r>
            <a:r>
              <a:rPr lang="en-US" sz="2000" b="1" dirty="0"/>
              <a:t>        </a:t>
            </a:r>
            <a:endParaRPr lang="en-US" sz="2000" dirty="0"/>
          </a:p>
          <a:p>
            <a:pPr algn="just"/>
            <a:r>
              <a:rPr lang="en-US" sz="2000" b="1" dirty="0"/>
              <a:t>Microprocessor Controlled Systems: </a:t>
            </a:r>
            <a:r>
              <a:rPr lang="en-US" sz="2000" dirty="0"/>
              <a:t>Closed loop control systems, temperature monitoring and control system, washing machine controller, diesel generator set controller, stepper motor controller</a:t>
            </a:r>
          </a:p>
          <a:p>
            <a:pPr marL="0" indent="0" eaLnBrk="1" hangingPunct="1">
              <a:buNone/>
              <a:defRPr/>
            </a:pPr>
            <a:endParaRPr lang="en-US"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1173911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6487" y="-134938"/>
            <a:ext cx="11965516" cy="1143001"/>
          </a:xfrm>
        </p:spPr>
        <p:txBody>
          <a:bodyPr/>
          <a:lstStyle/>
          <a:p>
            <a:pPr eaLnBrk="1" hangingPunct="1"/>
            <a:r>
              <a:rPr lang="en-US">
                <a:solidFill>
                  <a:schemeClr val="tx1"/>
                </a:solidFill>
              </a:rPr>
              <a:t>Basic information about course</a:t>
            </a:r>
            <a:endParaRPr lang="en-US" sz="3000">
              <a:solidFill>
                <a:schemeClr val="tx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547615580"/>
              </p:ext>
            </p:extLst>
          </p:nvPr>
        </p:nvGraphicFramePr>
        <p:xfrm>
          <a:off x="1524000" y="1752605"/>
          <a:ext cx="9347200" cy="3208337"/>
        </p:xfrm>
        <a:graphic>
          <a:graphicData uri="http://schemas.openxmlformats.org/drawingml/2006/table">
            <a:tbl>
              <a:tblPr firstRow="1" firstCol="1" lastRow="1" lastCol="1" bandRow="1" bandCol="1">
                <a:tableStyleId>{69012ECD-51FC-41F1-AA8D-1B2483CD663E}</a:tableStyleId>
              </a:tblPr>
              <a:tblGrid>
                <a:gridCol w="5619791">
                  <a:extLst>
                    <a:ext uri="{9D8B030D-6E8A-4147-A177-3AD203B41FA5}">
                      <a16:colId xmlns:a16="http://schemas.microsoft.com/office/drawing/2014/main" val="20000"/>
                    </a:ext>
                  </a:extLst>
                </a:gridCol>
                <a:gridCol w="3727409">
                  <a:extLst>
                    <a:ext uri="{9D8B030D-6E8A-4147-A177-3AD203B41FA5}">
                      <a16:colId xmlns:a16="http://schemas.microsoft.com/office/drawing/2014/main" val="20001"/>
                    </a:ext>
                  </a:extLst>
                </a:gridCol>
              </a:tblGrid>
              <a:tr h="534842">
                <a:tc gridSpan="2">
                  <a:txBody>
                    <a:bodyPr/>
                    <a:lstStyle/>
                    <a:p>
                      <a:pPr marL="0" marR="0" algn="l">
                        <a:spcBef>
                          <a:spcPts val="0"/>
                        </a:spcBef>
                        <a:spcAft>
                          <a:spcPts val="0"/>
                        </a:spcAft>
                      </a:pPr>
                      <a:r>
                        <a:rPr lang="en-US" sz="1800" dirty="0">
                          <a:solidFill>
                            <a:schemeClr val="tx1"/>
                          </a:solidFill>
                          <a:effectLst/>
                        </a:rPr>
                        <a:t>Marks Distribution (Theory)</a:t>
                      </a:r>
                      <a:endParaRPr lang="en-US" sz="1100" dirty="0">
                        <a:solidFill>
                          <a:schemeClr val="tx1"/>
                        </a:solidFill>
                        <a:effectLst/>
                        <a:latin typeface="Times New Roman"/>
                        <a:ea typeface="Times New Roman"/>
                      </a:endParaRPr>
                    </a:p>
                  </a:txBody>
                  <a:tcPr marL="83121" marR="83121" marT="0" marB="0" anchor="ctr"/>
                </a:tc>
                <a:tc hMerge="1">
                  <a:txBody>
                    <a:bodyPr/>
                    <a:lstStyle/>
                    <a:p>
                      <a:endParaRPr lang="en-US"/>
                    </a:p>
                  </a:txBody>
                  <a:tcPr/>
                </a:tc>
                <a:extLst>
                  <a:ext uri="{0D108BD9-81ED-4DB2-BD59-A6C34878D82A}">
                    <a16:rowId xmlns:a16="http://schemas.microsoft.com/office/drawing/2014/main" val="10000"/>
                  </a:ext>
                </a:extLst>
              </a:tr>
              <a:tr h="750001">
                <a:tc>
                  <a:txBody>
                    <a:bodyPr/>
                    <a:lstStyle/>
                    <a:p>
                      <a:pPr marL="0" marR="0" algn="l">
                        <a:spcBef>
                          <a:spcPts val="0"/>
                        </a:spcBef>
                        <a:spcAft>
                          <a:spcPts val="0"/>
                        </a:spcAft>
                      </a:pPr>
                      <a:r>
                        <a:rPr lang="en-US" sz="1800" dirty="0">
                          <a:effectLst/>
                        </a:rPr>
                        <a:t>Sessional Marks(Semester work)</a:t>
                      </a:r>
                    </a:p>
                  </a:txBody>
                  <a:tcPr marL="83121" marR="83121" marT="0" marB="0" anchor="ctr"/>
                </a:tc>
                <a:tc>
                  <a:txBody>
                    <a:bodyPr/>
                    <a:lstStyle/>
                    <a:p>
                      <a:pPr marL="0" marR="0" algn="ctr">
                        <a:spcBef>
                          <a:spcPts val="0"/>
                        </a:spcBef>
                        <a:spcAft>
                          <a:spcPts val="0"/>
                        </a:spcAft>
                      </a:pPr>
                      <a:r>
                        <a:rPr lang="en-US" sz="1800" dirty="0">
                          <a:effectLst/>
                        </a:rPr>
                        <a:t>20</a:t>
                      </a:r>
                    </a:p>
                  </a:txBody>
                  <a:tcPr marL="83121" marR="83121" marT="0" marB="0" anchor="ctr"/>
                </a:tc>
                <a:extLst>
                  <a:ext uri="{0D108BD9-81ED-4DB2-BD59-A6C34878D82A}">
                    <a16:rowId xmlns:a16="http://schemas.microsoft.com/office/drawing/2014/main" val="10001"/>
                  </a:ext>
                </a:extLst>
              </a:tr>
              <a:tr h="694326">
                <a:tc>
                  <a:txBody>
                    <a:bodyPr/>
                    <a:lstStyle/>
                    <a:p>
                      <a:pPr marL="0" marR="0" algn="l">
                        <a:spcBef>
                          <a:spcPts val="0"/>
                        </a:spcBef>
                        <a:spcAft>
                          <a:spcPts val="0"/>
                        </a:spcAft>
                      </a:pPr>
                      <a:r>
                        <a:rPr lang="en-US" sz="1800" dirty="0">
                          <a:effectLst/>
                        </a:rPr>
                        <a:t>Mid-Term Exam</a:t>
                      </a:r>
                      <a:endParaRPr lang="en-US" sz="1100" dirty="0">
                        <a:effectLst/>
                        <a:latin typeface="Times New Roman"/>
                        <a:ea typeface="Times New Roman"/>
                      </a:endParaRPr>
                    </a:p>
                  </a:txBody>
                  <a:tcPr marL="83121" marR="83121" marT="0" marB="0" anchor="ctr"/>
                </a:tc>
                <a:tc>
                  <a:txBody>
                    <a:bodyPr/>
                    <a:lstStyle/>
                    <a:p>
                      <a:pPr marL="0" marR="0" algn="ctr">
                        <a:spcBef>
                          <a:spcPts val="0"/>
                        </a:spcBef>
                        <a:spcAft>
                          <a:spcPts val="0"/>
                        </a:spcAft>
                      </a:pPr>
                      <a:endParaRPr lang="en-US" sz="1800" dirty="0">
                        <a:effectLst/>
                      </a:endParaRPr>
                    </a:p>
                    <a:p>
                      <a:pPr marL="0" marR="0" algn="ctr">
                        <a:spcBef>
                          <a:spcPts val="0"/>
                        </a:spcBef>
                        <a:spcAft>
                          <a:spcPts val="0"/>
                        </a:spcAft>
                      </a:pPr>
                      <a:r>
                        <a:rPr lang="en-US" sz="1800" dirty="0">
                          <a:effectLst/>
                        </a:rPr>
                        <a:t>30</a:t>
                      </a:r>
                      <a:endParaRPr lang="en-US" sz="1100" dirty="0">
                        <a:effectLst/>
                        <a:latin typeface="Times New Roman"/>
                        <a:ea typeface="Times New Roman"/>
                      </a:endParaRPr>
                    </a:p>
                  </a:txBody>
                  <a:tcPr marL="83121" marR="83121" marT="0" marB="0" anchor="ctr"/>
                </a:tc>
                <a:extLst>
                  <a:ext uri="{0D108BD9-81ED-4DB2-BD59-A6C34878D82A}">
                    <a16:rowId xmlns:a16="http://schemas.microsoft.com/office/drawing/2014/main" val="10002"/>
                  </a:ext>
                </a:extLst>
              </a:tr>
              <a:tr h="694326">
                <a:tc>
                  <a:txBody>
                    <a:bodyPr/>
                    <a:lstStyle/>
                    <a:p>
                      <a:pPr marL="0" marR="0" algn="l">
                        <a:spcBef>
                          <a:spcPts val="0"/>
                        </a:spcBef>
                        <a:spcAft>
                          <a:spcPts val="0"/>
                        </a:spcAft>
                      </a:pPr>
                      <a:r>
                        <a:rPr lang="en-US" sz="1800" dirty="0">
                          <a:effectLst/>
                        </a:rPr>
                        <a:t>Final-Term Exam</a:t>
                      </a:r>
                      <a:endParaRPr lang="en-US" sz="1100" dirty="0">
                        <a:effectLst/>
                        <a:latin typeface="Times New Roman"/>
                        <a:ea typeface="Times New Roman"/>
                      </a:endParaRPr>
                    </a:p>
                  </a:txBody>
                  <a:tcPr marL="83121" marR="83121" marT="0" marB="0" anchor="ctr"/>
                </a:tc>
                <a:tc>
                  <a:txBody>
                    <a:bodyPr/>
                    <a:lstStyle/>
                    <a:p>
                      <a:pPr marL="0" marR="0" algn="ctr">
                        <a:spcBef>
                          <a:spcPts val="0"/>
                        </a:spcBef>
                        <a:spcAft>
                          <a:spcPts val="0"/>
                        </a:spcAft>
                      </a:pPr>
                      <a:r>
                        <a:rPr lang="en-US" sz="1800" dirty="0">
                          <a:effectLst/>
                        </a:rPr>
                        <a:t>50</a:t>
                      </a:r>
                      <a:endParaRPr lang="en-US" sz="1100" dirty="0">
                        <a:effectLst/>
                        <a:latin typeface="Times New Roman"/>
                        <a:ea typeface="Times New Roman"/>
                      </a:endParaRPr>
                    </a:p>
                  </a:txBody>
                  <a:tcPr marL="83121" marR="83121" marT="0" marB="0" anchor="ctr"/>
                </a:tc>
                <a:extLst>
                  <a:ext uri="{0D108BD9-81ED-4DB2-BD59-A6C34878D82A}">
                    <a16:rowId xmlns:a16="http://schemas.microsoft.com/office/drawing/2014/main" val="10003"/>
                  </a:ext>
                </a:extLst>
              </a:tr>
              <a:tr h="534842">
                <a:tc>
                  <a:txBody>
                    <a:bodyPr/>
                    <a:lstStyle/>
                    <a:p>
                      <a:pPr marL="0" marR="0" algn="l">
                        <a:spcBef>
                          <a:spcPts val="0"/>
                        </a:spcBef>
                        <a:spcAft>
                          <a:spcPts val="0"/>
                        </a:spcAft>
                      </a:pPr>
                      <a:r>
                        <a:rPr lang="en-US" sz="1800" dirty="0">
                          <a:effectLst/>
                        </a:rPr>
                        <a:t>Grand</a:t>
                      </a:r>
                      <a:r>
                        <a:rPr lang="en-US" sz="1800" baseline="0" dirty="0">
                          <a:effectLst/>
                        </a:rPr>
                        <a:t> </a:t>
                      </a:r>
                      <a:r>
                        <a:rPr lang="en-US" sz="1800" dirty="0">
                          <a:effectLst/>
                        </a:rPr>
                        <a:t>Total</a:t>
                      </a:r>
                      <a:endParaRPr lang="en-US" sz="1100" dirty="0">
                        <a:effectLst/>
                        <a:latin typeface="Times New Roman"/>
                        <a:ea typeface="Times New Roman"/>
                      </a:endParaRPr>
                    </a:p>
                  </a:txBody>
                  <a:tcPr marL="83121" marR="83121" marT="0" marB="0" anchor="ctr"/>
                </a:tc>
                <a:tc>
                  <a:txBody>
                    <a:bodyPr/>
                    <a:lstStyle/>
                    <a:p>
                      <a:pPr marL="0" marR="0" algn="ctr">
                        <a:spcBef>
                          <a:spcPts val="0"/>
                        </a:spcBef>
                        <a:spcAft>
                          <a:spcPts val="0"/>
                        </a:spcAft>
                      </a:pPr>
                      <a:r>
                        <a:rPr lang="en-US" sz="1800" dirty="0">
                          <a:effectLst/>
                        </a:rPr>
                        <a:t>100</a:t>
                      </a:r>
                      <a:endParaRPr lang="en-US" sz="1100" dirty="0">
                        <a:effectLst/>
                        <a:latin typeface="Times New Roman"/>
                        <a:ea typeface="Times New Roman"/>
                      </a:endParaRPr>
                    </a:p>
                  </a:txBody>
                  <a:tcPr marL="83121" marR="83121"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52083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6487" y="-134938"/>
            <a:ext cx="11965516" cy="1143001"/>
          </a:xfrm>
        </p:spPr>
        <p:txBody>
          <a:bodyPr/>
          <a:lstStyle/>
          <a:p>
            <a:pPr eaLnBrk="1" hangingPunct="1"/>
            <a:r>
              <a:rPr lang="en-US">
                <a:solidFill>
                  <a:schemeClr val="tx1"/>
                </a:solidFill>
              </a:rPr>
              <a:t>Basic information about course</a:t>
            </a:r>
            <a:endParaRPr lang="en-US" sz="3000">
              <a:solidFill>
                <a:schemeClr val="tx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967162783"/>
              </p:ext>
            </p:extLst>
          </p:nvPr>
        </p:nvGraphicFramePr>
        <p:xfrm>
          <a:off x="1524000" y="1752600"/>
          <a:ext cx="9347200" cy="3209926"/>
        </p:xfrm>
        <a:graphic>
          <a:graphicData uri="http://schemas.openxmlformats.org/drawingml/2006/table">
            <a:tbl>
              <a:tblPr firstRow="1" firstCol="1" lastRow="1" lastCol="1" bandRow="1" bandCol="1">
                <a:tableStyleId>{69012ECD-51FC-41F1-AA8D-1B2483CD663E}</a:tableStyleId>
              </a:tblPr>
              <a:tblGrid>
                <a:gridCol w="5619791">
                  <a:extLst>
                    <a:ext uri="{9D8B030D-6E8A-4147-A177-3AD203B41FA5}">
                      <a16:colId xmlns:a16="http://schemas.microsoft.com/office/drawing/2014/main" val="20000"/>
                    </a:ext>
                  </a:extLst>
                </a:gridCol>
                <a:gridCol w="3727409">
                  <a:extLst>
                    <a:ext uri="{9D8B030D-6E8A-4147-A177-3AD203B41FA5}">
                      <a16:colId xmlns:a16="http://schemas.microsoft.com/office/drawing/2014/main" val="20001"/>
                    </a:ext>
                  </a:extLst>
                </a:gridCol>
              </a:tblGrid>
              <a:tr h="535107">
                <a:tc gridSpan="2">
                  <a:txBody>
                    <a:bodyPr/>
                    <a:lstStyle/>
                    <a:p>
                      <a:pPr marL="0" marR="0" algn="l">
                        <a:spcBef>
                          <a:spcPts val="0"/>
                        </a:spcBef>
                        <a:spcAft>
                          <a:spcPts val="0"/>
                        </a:spcAft>
                      </a:pPr>
                      <a:r>
                        <a:rPr lang="en-US" sz="1800" dirty="0">
                          <a:effectLst/>
                        </a:rPr>
                        <a:t>Sessional Marks</a:t>
                      </a:r>
                      <a:r>
                        <a:rPr lang="en-US" sz="1800" baseline="0" dirty="0">
                          <a:effectLst/>
                        </a:rPr>
                        <a:t> Detail</a:t>
                      </a:r>
                      <a:endParaRPr lang="en-US" sz="1800" dirty="0">
                        <a:effectLst/>
                      </a:endParaRPr>
                    </a:p>
                  </a:txBody>
                  <a:tcPr marL="83121" marR="83121" marT="0" marB="0" anchor="ctr"/>
                </a:tc>
                <a:tc hMerge="1">
                  <a:txBody>
                    <a:bodyPr/>
                    <a:lstStyle/>
                    <a:p>
                      <a:endParaRPr lang="en-US" dirty="0"/>
                    </a:p>
                  </a:txBody>
                  <a:tcPr/>
                </a:tc>
                <a:extLst>
                  <a:ext uri="{0D108BD9-81ED-4DB2-BD59-A6C34878D82A}">
                    <a16:rowId xmlns:a16="http://schemas.microsoft.com/office/drawing/2014/main" val="10000"/>
                  </a:ext>
                </a:extLst>
              </a:tr>
              <a:tr h="750372">
                <a:tc>
                  <a:txBody>
                    <a:bodyPr/>
                    <a:lstStyle/>
                    <a:p>
                      <a:pPr marL="0" marR="0" algn="l">
                        <a:spcBef>
                          <a:spcPts val="0"/>
                        </a:spcBef>
                        <a:spcAft>
                          <a:spcPts val="0"/>
                        </a:spcAft>
                      </a:pPr>
                      <a:r>
                        <a:rPr lang="en-US" sz="1800" dirty="0">
                          <a:effectLst/>
                        </a:rPr>
                        <a:t>Quizzes</a:t>
                      </a:r>
                    </a:p>
                  </a:txBody>
                  <a:tcPr marL="83121" marR="83121" marT="0" marB="0" anchor="ctr"/>
                </a:tc>
                <a:tc>
                  <a:txBody>
                    <a:bodyPr/>
                    <a:lstStyle/>
                    <a:p>
                      <a:pPr marL="0" marR="0" algn="ctr">
                        <a:spcBef>
                          <a:spcPts val="0"/>
                        </a:spcBef>
                        <a:spcAft>
                          <a:spcPts val="0"/>
                        </a:spcAft>
                      </a:pPr>
                      <a:r>
                        <a:rPr lang="en-US" sz="1800" dirty="0">
                          <a:effectLst/>
                        </a:rPr>
                        <a:t>05</a:t>
                      </a:r>
                    </a:p>
                  </a:txBody>
                  <a:tcPr marL="83121" marR="83121" marT="0" marB="0" anchor="ctr"/>
                </a:tc>
                <a:extLst>
                  <a:ext uri="{0D108BD9-81ED-4DB2-BD59-A6C34878D82A}">
                    <a16:rowId xmlns:a16="http://schemas.microsoft.com/office/drawing/2014/main" val="10001"/>
                  </a:ext>
                </a:extLst>
              </a:tr>
              <a:tr h="694670">
                <a:tc>
                  <a:txBody>
                    <a:bodyPr/>
                    <a:lstStyle/>
                    <a:p>
                      <a:pPr marL="0" marR="0" algn="l">
                        <a:spcBef>
                          <a:spcPts val="0"/>
                        </a:spcBef>
                        <a:spcAft>
                          <a:spcPts val="0"/>
                        </a:spcAft>
                      </a:pPr>
                      <a:r>
                        <a:rPr lang="en-US" sz="1800" dirty="0">
                          <a:effectLst/>
                        </a:rPr>
                        <a:t>Assignments</a:t>
                      </a:r>
                      <a:endParaRPr lang="en-US" sz="1100" dirty="0">
                        <a:effectLst/>
                        <a:latin typeface="Times New Roman"/>
                        <a:ea typeface="Times New Roman"/>
                      </a:endParaRPr>
                    </a:p>
                  </a:txBody>
                  <a:tcPr marL="83121" marR="83121" marT="0" marB="0" anchor="ctr"/>
                </a:tc>
                <a:tc>
                  <a:txBody>
                    <a:bodyPr/>
                    <a:lstStyle/>
                    <a:p>
                      <a:pPr marL="0" marR="0" algn="ctr">
                        <a:spcBef>
                          <a:spcPts val="0"/>
                        </a:spcBef>
                        <a:spcAft>
                          <a:spcPts val="0"/>
                        </a:spcAft>
                      </a:pPr>
                      <a:r>
                        <a:rPr lang="en-US" sz="1800" dirty="0">
                          <a:effectLst/>
                          <a:latin typeface="+mn-lt"/>
                          <a:ea typeface="+mn-ea"/>
                        </a:rPr>
                        <a:t>10</a:t>
                      </a:r>
                      <a:endParaRPr lang="en-US" sz="1100" dirty="0">
                        <a:effectLst/>
                        <a:latin typeface="Times New Roman"/>
                        <a:ea typeface="Times New Roman"/>
                      </a:endParaRPr>
                    </a:p>
                  </a:txBody>
                  <a:tcPr marL="83121" marR="83121" marT="0" marB="0" anchor="ctr"/>
                </a:tc>
                <a:extLst>
                  <a:ext uri="{0D108BD9-81ED-4DB2-BD59-A6C34878D82A}">
                    <a16:rowId xmlns:a16="http://schemas.microsoft.com/office/drawing/2014/main" val="10002"/>
                  </a:ext>
                </a:extLst>
              </a:tr>
              <a:tr h="694670">
                <a:tc>
                  <a:txBody>
                    <a:bodyPr/>
                    <a:lstStyle/>
                    <a:p>
                      <a:pPr marL="0" marR="0" algn="l">
                        <a:spcBef>
                          <a:spcPts val="0"/>
                        </a:spcBef>
                        <a:spcAft>
                          <a:spcPts val="0"/>
                        </a:spcAft>
                      </a:pPr>
                      <a:r>
                        <a:rPr lang="en-US" sz="1800" dirty="0">
                          <a:effectLst/>
                        </a:rPr>
                        <a:t>Class Participation/ Attendance</a:t>
                      </a:r>
                      <a:endParaRPr lang="en-US" sz="1100" dirty="0">
                        <a:effectLst/>
                        <a:latin typeface="Times New Roman"/>
                        <a:ea typeface="Times New Roman"/>
                      </a:endParaRPr>
                    </a:p>
                  </a:txBody>
                  <a:tcPr marL="83121" marR="83121" marT="0" marB="0" anchor="ctr"/>
                </a:tc>
                <a:tc>
                  <a:txBody>
                    <a:bodyPr/>
                    <a:lstStyle/>
                    <a:p>
                      <a:pPr marL="0" marR="0" algn="ctr">
                        <a:spcBef>
                          <a:spcPts val="0"/>
                        </a:spcBef>
                        <a:spcAft>
                          <a:spcPts val="0"/>
                        </a:spcAft>
                      </a:pPr>
                      <a:r>
                        <a:rPr lang="en-US" sz="1800" dirty="0">
                          <a:effectLst/>
                          <a:latin typeface="+mn-lt"/>
                          <a:ea typeface="+mn-ea"/>
                        </a:rPr>
                        <a:t>05</a:t>
                      </a:r>
                      <a:endParaRPr lang="en-US" sz="1100" dirty="0">
                        <a:effectLst/>
                        <a:latin typeface="Times New Roman"/>
                        <a:ea typeface="Times New Roman"/>
                      </a:endParaRPr>
                    </a:p>
                  </a:txBody>
                  <a:tcPr marL="83121" marR="83121" marT="0" marB="0" anchor="ctr"/>
                </a:tc>
                <a:extLst>
                  <a:ext uri="{0D108BD9-81ED-4DB2-BD59-A6C34878D82A}">
                    <a16:rowId xmlns:a16="http://schemas.microsoft.com/office/drawing/2014/main" val="10003"/>
                  </a:ext>
                </a:extLst>
              </a:tr>
              <a:tr h="535107">
                <a:tc>
                  <a:txBody>
                    <a:bodyPr/>
                    <a:lstStyle/>
                    <a:p>
                      <a:pPr marL="0" marR="0" algn="l">
                        <a:spcBef>
                          <a:spcPts val="0"/>
                        </a:spcBef>
                        <a:spcAft>
                          <a:spcPts val="0"/>
                        </a:spcAft>
                      </a:pPr>
                      <a:r>
                        <a:rPr lang="en-US" sz="1800" dirty="0">
                          <a:effectLst/>
                        </a:rPr>
                        <a:t>Grand Total</a:t>
                      </a:r>
                      <a:endParaRPr lang="en-US" sz="1100" dirty="0">
                        <a:effectLst/>
                        <a:latin typeface="Times New Roman"/>
                        <a:ea typeface="Times New Roman"/>
                      </a:endParaRPr>
                    </a:p>
                  </a:txBody>
                  <a:tcPr marL="83121" marR="83121" marT="0" marB="0" anchor="ctr"/>
                </a:tc>
                <a:tc>
                  <a:txBody>
                    <a:bodyPr/>
                    <a:lstStyle/>
                    <a:p>
                      <a:pPr marL="0" marR="0" algn="ctr">
                        <a:spcBef>
                          <a:spcPts val="0"/>
                        </a:spcBef>
                        <a:spcAft>
                          <a:spcPts val="0"/>
                        </a:spcAft>
                      </a:pPr>
                      <a:r>
                        <a:rPr lang="en-US" sz="1800" dirty="0">
                          <a:effectLst/>
                        </a:rPr>
                        <a:t>20</a:t>
                      </a:r>
                      <a:endParaRPr lang="en-US" sz="1100" dirty="0">
                        <a:effectLst/>
                        <a:latin typeface="Times New Roman"/>
                        <a:ea typeface="Times New Roman"/>
                      </a:endParaRPr>
                    </a:p>
                  </a:txBody>
                  <a:tcPr marL="83121" marR="83121"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68151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t>ENIAC - background</a:t>
            </a:r>
          </a:p>
        </p:txBody>
      </p:sp>
      <p:sp>
        <p:nvSpPr>
          <p:cNvPr id="11267" name="Rectangle 3"/>
          <p:cNvSpPr>
            <a:spLocks noGrp="1" noChangeArrowheads="1"/>
          </p:cNvSpPr>
          <p:nvPr>
            <p:ph type="body" idx="1"/>
          </p:nvPr>
        </p:nvSpPr>
        <p:spPr/>
        <p:txBody>
          <a:bodyPr/>
          <a:lstStyle/>
          <a:p>
            <a:r>
              <a:rPr lang="en-GB"/>
              <a:t>Electronic Numerical Integrator And Computer</a:t>
            </a:r>
          </a:p>
          <a:p>
            <a:r>
              <a:rPr lang="en-US"/>
              <a:t>Eckert and Mauchly</a:t>
            </a:r>
            <a:endParaRPr lang="en-GB"/>
          </a:p>
          <a:p>
            <a:r>
              <a:rPr lang="en-GB"/>
              <a:t>University of Pennsylvania</a:t>
            </a:r>
          </a:p>
          <a:p>
            <a:r>
              <a:rPr lang="en-GB"/>
              <a:t>Trajectory tables for weapons </a:t>
            </a:r>
          </a:p>
          <a:p>
            <a:r>
              <a:rPr lang="en-GB"/>
              <a:t>Started 1943</a:t>
            </a:r>
          </a:p>
          <a:p>
            <a:r>
              <a:rPr lang="en-GB"/>
              <a:t>Finished 1946</a:t>
            </a:r>
          </a:p>
          <a:p>
            <a:pPr lvl="1"/>
            <a:r>
              <a:rPr lang="en-GB"/>
              <a:t>Too late for war effort</a:t>
            </a:r>
          </a:p>
          <a:p>
            <a:r>
              <a:rPr lang="en-GB"/>
              <a:t>Used until 1955</a:t>
            </a:r>
          </a:p>
          <a:p>
            <a:endParaRPr lang="en-GB"/>
          </a:p>
        </p:txBody>
      </p:sp>
    </p:spTree>
    <p:extLst>
      <p:ext uri="{BB962C8B-B14F-4D97-AF65-F5344CB8AC3E}">
        <p14:creationId xmlns:p14="http://schemas.microsoft.com/office/powerpoint/2010/main" val="1904463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Oval 2" descr="50%"/>
          <p:cNvSpPr>
            <a:spLocks noChangeArrowheads="1"/>
          </p:cNvSpPr>
          <p:nvPr/>
        </p:nvSpPr>
        <p:spPr bwMode="auto">
          <a:xfrm>
            <a:off x="5314951" y="1700213"/>
            <a:ext cx="6299200" cy="4648200"/>
          </a:xfrm>
          <a:prstGeom prst="ellipse">
            <a:avLst/>
          </a:prstGeom>
          <a:pattFill prst="pct50">
            <a:fgClr>
              <a:schemeClr val="tx1"/>
            </a:fgClr>
            <a:bgClr>
              <a:schemeClr val="bg1"/>
            </a:bgClr>
          </a:pattFill>
          <a:ln w="9525">
            <a:solidFill>
              <a:schemeClr val="tx1"/>
            </a:solidFill>
            <a:round/>
            <a:headEnd/>
            <a:tailEnd/>
          </a:ln>
        </p:spPr>
        <p:txBody>
          <a:bodyPr wrap="none" lIns="90000" tIns="46800" rIns="90000" bIns="46800" anchor="ctr"/>
          <a:lstStyle/>
          <a:p>
            <a:pPr algn="ctr" eaLnBrk="0" fontAlgn="base" hangingPunct="0">
              <a:spcBef>
                <a:spcPct val="0"/>
              </a:spcBef>
              <a:spcAft>
                <a:spcPct val="0"/>
              </a:spcAft>
            </a:pPr>
            <a:endParaRPr lang="en-GB" sz="1600">
              <a:solidFill>
                <a:srgbClr val="000000"/>
              </a:solidFill>
              <a:latin typeface="Arial" pitchFamily="34" charset="0"/>
            </a:endParaRPr>
          </a:p>
        </p:txBody>
      </p:sp>
      <p:sp>
        <p:nvSpPr>
          <p:cNvPr id="12291" name="Oval 3"/>
          <p:cNvSpPr>
            <a:spLocks noChangeArrowheads="1"/>
          </p:cNvSpPr>
          <p:nvPr/>
        </p:nvSpPr>
        <p:spPr bwMode="auto">
          <a:xfrm>
            <a:off x="7346951" y="3224213"/>
            <a:ext cx="2032000" cy="15240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2292" name="Oval 4"/>
          <p:cNvSpPr>
            <a:spLocks noChangeArrowheads="1"/>
          </p:cNvSpPr>
          <p:nvPr/>
        </p:nvSpPr>
        <p:spPr bwMode="auto">
          <a:xfrm>
            <a:off x="6330951" y="2386013"/>
            <a:ext cx="1828800" cy="13716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2293" name="Rectangle 5"/>
          <p:cNvSpPr>
            <a:spLocks noGrp="1" noChangeArrowheads="1"/>
          </p:cNvSpPr>
          <p:nvPr>
            <p:ph type="title"/>
          </p:nvPr>
        </p:nvSpPr>
        <p:spPr>
          <a:noFill/>
          <a:ln cap="flat">
            <a:solidFill>
              <a:schemeClr val="tx1"/>
            </a:solidFill>
            <a:miter lim="800000"/>
            <a:headEnd/>
            <a:tailEnd/>
          </a:ln>
        </p:spPr>
        <p:txBody>
          <a:bodyPr lIns="90000" tIns="46800" rIns="90000" bIns="46800"/>
          <a:lstStyle/>
          <a:p>
            <a:r>
              <a:rPr lang="en-GB"/>
              <a:t>Computer Structure - Top Level</a:t>
            </a:r>
          </a:p>
        </p:txBody>
      </p:sp>
      <p:sp>
        <p:nvSpPr>
          <p:cNvPr id="12294" name="Oval 6"/>
          <p:cNvSpPr>
            <a:spLocks noChangeArrowheads="1"/>
          </p:cNvSpPr>
          <p:nvPr/>
        </p:nvSpPr>
        <p:spPr bwMode="auto">
          <a:xfrm>
            <a:off x="844551" y="3300413"/>
            <a:ext cx="14224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2295" name="Oval 7"/>
          <p:cNvSpPr>
            <a:spLocks noChangeArrowheads="1"/>
          </p:cNvSpPr>
          <p:nvPr/>
        </p:nvSpPr>
        <p:spPr bwMode="auto">
          <a:xfrm>
            <a:off x="8667751" y="2386013"/>
            <a:ext cx="1828800" cy="13716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2296" name="Oval 8"/>
          <p:cNvSpPr>
            <a:spLocks noChangeArrowheads="1"/>
          </p:cNvSpPr>
          <p:nvPr/>
        </p:nvSpPr>
        <p:spPr bwMode="auto">
          <a:xfrm>
            <a:off x="7448551" y="4443413"/>
            <a:ext cx="1828800" cy="1371600"/>
          </a:xfrm>
          <a:prstGeom prst="ellipse">
            <a:avLst/>
          </a:prstGeom>
          <a:solidFill>
            <a:schemeClr val="bg1"/>
          </a:solidFill>
          <a:ln w="9525">
            <a:solidFill>
              <a:schemeClr val="tx1"/>
            </a:solidFill>
            <a:round/>
            <a:headEnd/>
            <a:tailEnd/>
          </a:ln>
        </p:spPr>
        <p:txBody>
          <a:bodyPr wrap="none" lIns="90000" tIns="46800" rIns="90000" bIns="46800" anchor="ctr"/>
          <a:lstStyle/>
          <a:p>
            <a:pPr eaLnBrk="0" fontAlgn="base" hangingPunct="0">
              <a:spcBef>
                <a:spcPct val="0"/>
              </a:spcBef>
              <a:spcAft>
                <a:spcPct val="0"/>
              </a:spcAft>
            </a:pPr>
            <a:endParaRPr lang="en-GB" sz="2400">
              <a:solidFill>
                <a:srgbClr val="000000"/>
              </a:solidFill>
              <a:latin typeface="Times New Roman" pitchFamily="18" charset="0"/>
            </a:endParaRPr>
          </a:p>
        </p:txBody>
      </p:sp>
      <p:sp>
        <p:nvSpPr>
          <p:cNvPr id="12297" name="Text Box 9"/>
          <p:cNvSpPr txBox="1">
            <a:spLocks noChangeArrowheads="1"/>
          </p:cNvSpPr>
          <p:nvPr/>
        </p:nvSpPr>
        <p:spPr bwMode="auto">
          <a:xfrm>
            <a:off x="825501" y="3589339"/>
            <a:ext cx="1149972"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b="1">
                <a:solidFill>
                  <a:srgbClr val="000000"/>
                </a:solidFill>
                <a:latin typeface="Arial" pitchFamily="34" charset="0"/>
              </a:rPr>
              <a:t>Computer</a:t>
            </a:r>
            <a:endParaRPr lang="en-GB" b="1">
              <a:solidFill>
                <a:srgbClr val="000000"/>
              </a:solidFill>
            </a:endParaRPr>
          </a:p>
        </p:txBody>
      </p:sp>
      <p:sp>
        <p:nvSpPr>
          <p:cNvPr id="12298" name="Text Box 10"/>
          <p:cNvSpPr txBox="1">
            <a:spLocks noChangeArrowheads="1"/>
          </p:cNvSpPr>
          <p:nvPr/>
        </p:nvSpPr>
        <p:spPr bwMode="auto">
          <a:xfrm>
            <a:off x="8972554" y="2690818"/>
            <a:ext cx="923949"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Main </a:t>
            </a:r>
          </a:p>
          <a:p>
            <a:pPr eaLnBrk="0" fontAlgn="base" hangingPunct="0">
              <a:spcBef>
                <a:spcPct val="0"/>
              </a:spcBef>
              <a:spcAft>
                <a:spcPct val="0"/>
              </a:spcAft>
            </a:pPr>
            <a:r>
              <a:rPr lang="en-GB" sz="1600">
                <a:solidFill>
                  <a:srgbClr val="000000"/>
                </a:solidFill>
                <a:latin typeface="Arial" pitchFamily="34" charset="0"/>
              </a:rPr>
              <a:t>Memory</a:t>
            </a:r>
          </a:p>
        </p:txBody>
      </p:sp>
      <p:sp>
        <p:nvSpPr>
          <p:cNvPr id="12299" name="Text Box 11"/>
          <p:cNvSpPr txBox="1">
            <a:spLocks noChangeArrowheads="1"/>
          </p:cNvSpPr>
          <p:nvPr/>
        </p:nvSpPr>
        <p:spPr bwMode="auto">
          <a:xfrm>
            <a:off x="7854951" y="4776793"/>
            <a:ext cx="798914"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Input</a:t>
            </a:r>
          </a:p>
          <a:p>
            <a:pPr eaLnBrk="0" fontAlgn="base" hangingPunct="0">
              <a:spcBef>
                <a:spcPct val="0"/>
              </a:spcBef>
              <a:spcAft>
                <a:spcPct val="0"/>
              </a:spcAft>
            </a:pPr>
            <a:r>
              <a:rPr lang="en-GB" sz="1600">
                <a:solidFill>
                  <a:srgbClr val="000000"/>
                </a:solidFill>
                <a:latin typeface="Arial" pitchFamily="34" charset="0"/>
              </a:rPr>
              <a:t>Output</a:t>
            </a:r>
          </a:p>
        </p:txBody>
      </p:sp>
      <p:sp>
        <p:nvSpPr>
          <p:cNvPr id="12300" name="Text Box 12"/>
          <p:cNvSpPr txBox="1">
            <a:spLocks noChangeArrowheads="1"/>
          </p:cNvSpPr>
          <p:nvPr/>
        </p:nvSpPr>
        <p:spPr bwMode="auto">
          <a:xfrm>
            <a:off x="7346951" y="3709989"/>
            <a:ext cx="1584386"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Systems</a:t>
            </a:r>
          </a:p>
          <a:p>
            <a:pPr eaLnBrk="0" fontAlgn="base" hangingPunct="0">
              <a:spcBef>
                <a:spcPct val="0"/>
              </a:spcBef>
              <a:spcAft>
                <a:spcPct val="0"/>
              </a:spcAft>
            </a:pPr>
            <a:r>
              <a:rPr lang="en-GB" sz="1600">
                <a:solidFill>
                  <a:srgbClr val="000000"/>
                </a:solidFill>
                <a:latin typeface="Arial" pitchFamily="34" charset="0"/>
              </a:rPr>
              <a:t>Interconnection</a:t>
            </a:r>
          </a:p>
        </p:txBody>
      </p:sp>
      <p:sp>
        <p:nvSpPr>
          <p:cNvPr id="12301" name="Line 13"/>
          <p:cNvSpPr>
            <a:spLocks noChangeShapeType="1"/>
          </p:cNvSpPr>
          <p:nvPr/>
        </p:nvSpPr>
        <p:spPr bwMode="auto">
          <a:xfrm flipV="1">
            <a:off x="1555751" y="1852613"/>
            <a:ext cx="5791200" cy="1447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12302" name="Line 14"/>
          <p:cNvSpPr>
            <a:spLocks noChangeShapeType="1"/>
          </p:cNvSpPr>
          <p:nvPr/>
        </p:nvSpPr>
        <p:spPr bwMode="auto">
          <a:xfrm>
            <a:off x="1555751" y="4367213"/>
            <a:ext cx="5588000" cy="1752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12303" name="Text Box 15"/>
          <p:cNvSpPr txBox="1">
            <a:spLocks noChangeArrowheads="1"/>
          </p:cNvSpPr>
          <p:nvPr/>
        </p:nvSpPr>
        <p:spPr bwMode="auto">
          <a:xfrm>
            <a:off x="520703" y="1989142"/>
            <a:ext cx="1299051"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b="1">
                <a:solidFill>
                  <a:srgbClr val="000000"/>
                </a:solidFill>
                <a:latin typeface="Arial" pitchFamily="34" charset="0"/>
              </a:rPr>
              <a:t>Peripherals</a:t>
            </a:r>
          </a:p>
        </p:txBody>
      </p:sp>
      <p:sp>
        <p:nvSpPr>
          <p:cNvPr id="12304" name="Text Box 16"/>
          <p:cNvSpPr txBox="1">
            <a:spLocks noChangeArrowheads="1"/>
          </p:cNvSpPr>
          <p:nvPr/>
        </p:nvSpPr>
        <p:spPr bwMode="auto">
          <a:xfrm>
            <a:off x="317500" y="5265743"/>
            <a:ext cx="1731862"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b="1">
                <a:solidFill>
                  <a:srgbClr val="000000"/>
                </a:solidFill>
                <a:latin typeface="Arial" pitchFamily="34" charset="0"/>
              </a:rPr>
              <a:t>Communication</a:t>
            </a:r>
          </a:p>
          <a:p>
            <a:pPr eaLnBrk="0" fontAlgn="base" hangingPunct="0">
              <a:spcBef>
                <a:spcPct val="0"/>
              </a:spcBef>
              <a:spcAft>
                <a:spcPct val="0"/>
              </a:spcAft>
            </a:pPr>
            <a:r>
              <a:rPr lang="en-GB" sz="1600" b="1">
                <a:solidFill>
                  <a:srgbClr val="000000"/>
                </a:solidFill>
                <a:latin typeface="Arial" pitchFamily="34" charset="0"/>
              </a:rPr>
              <a:t>lines</a:t>
            </a:r>
          </a:p>
        </p:txBody>
      </p:sp>
      <p:sp>
        <p:nvSpPr>
          <p:cNvPr id="12305" name="Text Box 17"/>
          <p:cNvSpPr txBox="1">
            <a:spLocks noChangeArrowheads="1"/>
          </p:cNvSpPr>
          <p:nvPr/>
        </p:nvSpPr>
        <p:spPr bwMode="auto">
          <a:xfrm>
            <a:off x="6534151" y="2614613"/>
            <a:ext cx="1252564" cy="833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sz="1600">
                <a:solidFill>
                  <a:srgbClr val="000000"/>
                </a:solidFill>
                <a:latin typeface="Arial" pitchFamily="34" charset="0"/>
              </a:rPr>
              <a:t>Central</a:t>
            </a:r>
          </a:p>
          <a:p>
            <a:pPr eaLnBrk="0" fontAlgn="base" hangingPunct="0">
              <a:spcBef>
                <a:spcPct val="0"/>
              </a:spcBef>
              <a:spcAft>
                <a:spcPct val="0"/>
              </a:spcAft>
            </a:pPr>
            <a:r>
              <a:rPr lang="en-GB" sz="1600">
                <a:solidFill>
                  <a:srgbClr val="000000"/>
                </a:solidFill>
                <a:latin typeface="Arial" pitchFamily="34" charset="0"/>
              </a:rPr>
              <a:t>Processing </a:t>
            </a:r>
          </a:p>
          <a:p>
            <a:pPr eaLnBrk="0" fontAlgn="base" hangingPunct="0">
              <a:spcBef>
                <a:spcPct val="0"/>
              </a:spcBef>
              <a:spcAft>
                <a:spcPct val="0"/>
              </a:spcAft>
            </a:pPr>
            <a:r>
              <a:rPr lang="en-GB" sz="1600">
                <a:solidFill>
                  <a:srgbClr val="000000"/>
                </a:solidFill>
                <a:latin typeface="Arial" pitchFamily="34" charset="0"/>
              </a:rPr>
              <a:t>Unit</a:t>
            </a:r>
          </a:p>
        </p:txBody>
      </p:sp>
      <p:sp>
        <p:nvSpPr>
          <p:cNvPr id="12306" name="Line 18"/>
          <p:cNvSpPr>
            <a:spLocks noChangeShapeType="1"/>
          </p:cNvSpPr>
          <p:nvPr/>
        </p:nvSpPr>
        <p:spPr bwMode="auto">
          <a:xfrm>
            <a:off x="1352551" y="2386013"/>
            <a:ext cx="0" cy="9144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12307" name="Line 19"/>
          <p:cNvSpPr>
            <a:spLocks noChangeShapeType="1"/>
          </p:cNvSpPr>
          <p:nvPr/>
        </p:nvSpPr>
        <p:spPr bwMode="auto">
          <a:xfrm>
            <a:off x="1352551" y="4367213"/>
            <a:ext cx="0" cy="9144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12308" name="Text Box 20"/>
          <p:cNvSpPr txBox="1">
            <a:spLocks noChangeArrowheads="1"/>
          </p:cNvSpPr>
          <p:nvPr/>
        </p:nvSpPr>
        <p:spPr bwMode="auto">
          <a:xfrm>
            <a:off x="7771971" y="1897535"/>
            <a:ext cx="1393628"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0" fontAlgn="base" hangingPunct="0">
              <a:spcBef>
                <a:spcPct val="0"/>
              </a:spcBef>
              <a:spcAft>
                <a:spcPct val="0"/>
              </a:spcAft>
            </a:pPr>
            <a:r>
              <a:rPr lang="en-US" sz="2000" b="1">
                <a:solidFill>
                  <a:srgbClr val="000000"/>
                </a:solidFill>
                <a:latin typeface="Arial" pitchFamily="34" charset="0"/>
              </a:rPr>
              <a:t>Computer</a:t>
            </a:r>
            <a:endParaRPr lang="en-US" sz="1600" b="1">
              <a:solidFill>
                <a:srgbClr val="000000"/>
              </a:solidFill>
              <a:latin typeface="Arial" pitchFamily="34" charset="0"/>
            </a:endParaRPr>
          </a:p>
        </p:txBody>
      </p:sp>
    </p:spTree>
    <p:extLst>
      <p:ext uri="{BB962C8B-B14F-4D97-AF65-F5344CB8AC3E}">
        <p14:creationId xmlns:p14="http://schemas.microsoft.com/office/powerpoint/2010/main" val="438816169"/>
      </p:ext>
    </p:extLst>
  </p:cSld>
  <p:clrMapOvr>
    <a:masterClrMapping/>
  </p:clrMapOvr>
</p:sld>
</file>

<file path=ppt/theme/theme1.xml><?xml version="1.0" encoding="utf-8"?>
<a:theme xmlns:a="http://schemas.openxmlformats.org/drawingml/2006/main" name="ajp2">
  <a:themeElements>
    <a:clrScheme name="ajp2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ajp2">
      <a:majorFont>
        <a:latin typeface="Arial Black"/>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jp2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ajp2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ajp2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jp2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ajp2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ajp2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ajp2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700</Words>
  <Application>Microsoft Office PowerPoint</Application>
  <PresentationFormat>Widescreen</PresentationFormat>
  <Paragraphs>165</Paragraphs>
  <Slides>20</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Arial Black</vt:lpstr>
      <vt:lpstr>Calibri</vt:lpstr>
      <vt:lpstr>Tahoma</vt:lpstr>
      <vt:lpstr>Times New Roman</vt:lpstr>
      <vt:lpstr>Wingdings</vt:lpstr>
      <vt:lpstr>ajp2</vt:lpstr>
      <vt:lpstr>                   MICROPROCESSOR THEORY AND INTERFACING                   Week-1</vt:lpstr>
      <vt:lpstr>Basic information about course</vt:lpstr>
      <vt:lpstr>Basic information about course</vt:lpstr>
      <vt:lpstr>Basic information about course</vt:lpstr>
      <vt:lpstr>Basic information about course</vt:lpstr>
      <vt:lpstr>Basic information about course</vt:lpstr>
      <vt:lpstr>Basic information about course</vt:lpstr>
      <vt:lpstr>ENIAC - background</vt:lpstr>
      <vt:lpstr>Computer Structure - Top Level</vt:lpstr>
      <vt:lpstr>MICROPROCESSOR SYSTEMS The CPU - MICROPROCESSOR</vt:lpstr>
      <vt:lpstr>  History</vt:lpstr>
      <vt:lpstr>Generations of Microprocessor</vt:lpstr>
      <vt:lpstr>Generation of Microprocessor</vt:lpstr>
      <vt:lpstr>MICROPROCESSOR SYSTEMS TYPES</vt:lpstr>
      <vt:lpstr>MICROPROCESSOR SYSTEMS MICROPROCESSOR- BASIC STRUCTURE </vt:lpstr>
      <vt:lpstr>MICROPROCESSOR SYSTEMS MICROPROCESSOR- BASIC STRUCTURE </vt:lpstr>
      <vt:lpstr>MICROPROCESSOR SYSTEMS MICROPROCESSOR- BASIC STRUCTURE </vt:lpstr>
      <vt:lpstr>MICROPROCESSOR SYSTEMS MICROPROCESSOR- BASIC STRUCTURE </vt:lpstr>
      <vt:lpstr>Structure - Control Unit</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MICROPROCESSOR SYSTEMS</dc:title>
  <dc:creator>Ashar</dc:creator>
  <cp:lastModifiedBy>Yasir Salam</cp:lastModifiedBy>
  <cp:revision>58</cp:revision>
  <dcterms:created xsi:type="dcterms:W3CDTF">2016-09-05T19:03:00Z</dcterms:created>
  <dcterms:modified xsi:type="dcterms:W3CDTF">2020-10-13T05:34:33Z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1033-10.1.0.5674</vt:lpwstr>
  </property>
</Properties>
</file>