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1709DE-3FA3-4556-AECC-023FB5839362}"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10D3D-535F-4CBF-BDD6-4BA28921F9A5}" type="slidenum">
              <a:rPr lang="en-US" smtClean="0"/>
              <a:t>‹#›</a:t>
            </a:fld>
            <a:endParaRPr lang="en-US"/>
          </a:p>
        </p:txBody>
      </p:sp>
    </p:spTree>
    <p:extLst>
      <p:ext uri="{BB962C8B-B14F-4D97-AF65-F5344CB8AC3E}">
        <p14:creationId xmlns:p14="http://schemas.microsoft.com/office/powerpoint/2010/main" val="1062524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1709DE-3FA3-4556-AECC-023FB5839362}"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10D3D-535F-4CBF-BDD6-4BA28921F9A5}" type="slidenum">
              <a:rPr lang="en-US" smtClean="0"/>
              <a:t>‹#›</a:t>
            </a:fld>
            <a:endParaRPr lang="en-US"/>
          </a:p>
        </p:txBody>
      </p:sp>
    </p:spTree>
    <p:extLst>
      <p:ext uri="{BB962C8B-B14F-4D97-AF65-F5344CB8AC3E}">
        <p14:creationId xmlns:p14="http://schemas.microsoft.com/office/powerpoint/2010/main" val="3641462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1709DE-3FA3-4556-AECC-023FB5839362}"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10D3D-535F-4CBF-BDD6-4BA28921F9A5}" type="slidenum">
              <a:rPr lang="en-US" smtClean="0"/>
              <a:t>‹#›</a:t>
            </a:fld>
            <a:endParaRPr lang="en-US"/>
          </a:p>
        </p:txBody>
      </p:sp>
    </p:spTree>
    <p:extLst>
      <p:ext uri="{BB962C8B-B14F-4D97-AF65-F5344CB8AC3E}">
        <p14:creationId xmlns:p14="http://schemas.microsoft.com/office/powerpoint/2010/main" val="12871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1709DE-3FA3-4556-AECC-023FB5839362}"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10D3D-535F-4CBF-BDD6-4BA28921F9A5}" type="slidenum">
              <a:rPr lang="en-US" smtClean="0"/>
              <a:t>‹#›</a:t>
            </a:fld>
            <a:endParaRPr lang="en-US"/>
          </a:p>
        </p:txBody>
      </p:sp>
    </p:spTree>
    <p:extLst>
      <p:ext uri="{BB962C8B-B14F-4D97-AF65-F5344CB8AC3E}">
        <p14:creationId xmlns:p14="http://schemas.microsoft.com/office/powerpoint/2010/main" val="1075615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1709DE-3FA3-4556-AECC-023FB5839362}"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10D3D-535F-4CBF-BDD6-4BA28921F9A5}" type="slidenum">
              <a:rPr lang="en-US" smtClean="0"/>
              <a:t>‹#›</a:t>
            </a:fld>
            <a:endParaRPr lang="en-US"/>
          </a:p>
        </p:txBody>
      </p:sp>
    </p:spTree>
    <p:extLst>
      <p:ext uri="{BB962C8B-B14F-4D97-AF65-F5344CB8AC3E}">
        <p14:creationId xmlns:p14="http://schemas.microsoft.com/office/powerpoint/2010/main" val="1965689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1709DE-3FA3-4556-AECC-023FB5839362}"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10D3D-535F-4CBF-BDD6-4BA28921F9A5}" type="slidenum">
              <a:rPr lang="en-US" smtClean="0"/>
              <a:t>‹#›</a:t>
            </a:fld>
            <a:endParaRPr lang="en-US"/>
          </a:p>
        </p:txBody>
      </p:sp>
    </p:spTree>
    <p:extLst>
      <p:ext uri="{BB962C8B-B14F-4D97-AF65-F5344CB8AC3E}">
        <p14:creationId xmlns:p14="http://schemas.microsoft.com/office/powerpoint/2010/main" val="565152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1709DE-3FA3-4556-AECC-023FB5839362}" type="datetimeFigureOut">
              <a:rPr lang="en-US" smtClean="0"/>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B10D3D-535F-4CBF-BDD6-4BA28921F9A5}" type="slidenum">
              <a:rPr lang="en-US" smtClean="0"/>
              <a:t>‹#›</a:t>
            </a:fld>
            <a:endParaRPr lang="en-US"/>
          </a:p>
        </p:txBody>
      </p:sp>
    </p:spTree>
    <p:extLst>
      <p:ext uri="{BB962C8B-B14F-4D97-AF65-F5344CB8AC3E}">
        <p14:creationId xmlns:p14="http://schemas.microsoft.com/office/powerpoint/2010/main" val="566947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1709DE-3FA3-4556-AECC-023FB5839362}" type="datetimeFigureOut">
              <a:rPr lang="en-US" smtClean="0"/>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B10D3D-535F-4CBF-BDD6-4BA28921F9A5}" type="slidenum">
              <a:rPr lang="en-US" smtClean="0"/>
              <a:t>‹#›</a:t>
            </a:fld>
            <a:endParaRPr lang="en-US"/>
          </a:p>
        </p:txBody>
      </p:sp>
    </p:spTree>
    <p:extLst>
      <p:ext uri="{BB962C8B-B14F-4D97-AF65-F5344CB8AC3E}">
        <p14:creationId xmlns:p14="http://schemas.microsoft.com/office/powerpoint/2010/main" val="3203473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1709DE-3FA3-4556-AECC-023FB5839362}" type="datetimeFigureOut">
              <a:rPr lang="en-US" smtClean="0"/>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B10D3D-535F-4CBF-BDD6-4BA28921F9A5}" type="slidenum">
              <a:rPr lang="en-US" smtClean="0"/>
              <a:t>‹#›</a:t>
            </a:fld>
            <a:endParaRPr lang="en-US"/>
          </a:p>
        </p:txBody>
      </p:sp>
    </p:spTree>
    <p:extLst>
      <p:ext uri="{BB962C8B-B14F-4D97-AF65-F5344CB8AC3E}">
        <p14:creationId xmlns:p14="http://schemas.microsoft.com/office/powerpoint/2010/main" val="52045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1709DE-3FA3-4556-AECC-023FB5839362}"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10D3D-535F-4CBF-BDD6-4BA28921F9A5}" type="slidenum">
              <a:rPr lang="en-US" smtClean="0"/>
              <a:t>‹#›</a:t>
            </a:fld>
            <a:endParaRPr lang="en-US"/>
          </a:p>
        </p:txBody>
      </p:sp>
    </p:spTree>
    <p:extLst>
      <p:ext uri="{BB962C8B-B14F-4D97-AF65-F5344CB8AC3E}">
        <p14:creationId xmlns:p14="http://schemas.microsoft.com/office/powerpoint/2010/main" val="141575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1709DE-3FA3-4556-AECC-023FB5839362}"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10D3D-535F-4CBF-BDD6-4BA28921F9A5}" type="slidenum">
              <a:rPr lang="en-US" smtClean="0"/>
              <a:t>‹#›</a:t>
            </a:fld>
            <a:endParaRPr lang="en-US"/>
          </a:p>
        </p:txBody>
      </p:sp>
    </p:spTree>
    <p:extLst>
      <p:ext uri="{BB962C8B-B14F-4D97-AF65-F5344CB8AC3E}">
        <p14:creationId xmlns:p14="http://schemas.microsoft.com/office/powerpoint/2010/main" val="2085229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1709DE-3FA3-4556-AECC-023FB5839362}" type="datetimeFigureOut">
              <a:rPr lang="en-US" smtClean="0"/>
              <a:t>4/21/2020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B10D3D-535F-4CBF-BDD6-4BA28921F9A5}" type="slidenum">
              <a:rPr lang="en-US" smtClean="0"/>
              <a:t>‹#›</a:t>
            </a:fld>
            <a:endParaRPr lang="en-US"/>
          </a:p>
        </p:txBody>
      </p:sp>
    </p:spTree>
    <p:extLst>
      <p:ext uri="{BB962C8B-B14F-4D97-AF65-F5344CB8AC3E}">
        <p14:creationId xmlns:p14="http://schemas.microsoft.com/office/powerpoint/2010/main" val="1763691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1.xlsx"/></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Excel_Worksheet2.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Population Studies</a:t>
            </a:r>
          </a:p>
          <a:p>
            <a:r>
              <a:rPr lang="en-US" sz="3200" dirty="0" smtClean="0">
                <a:latin typeface="Times New Roman" pitchFamily="18" charset="0"/>
                <a:cs typeface="Times New Roman" pitchFamily="18" charset="0"/>
              </a:rPr>
              <a:t>Class:	MSc 4</a:t>
            </a:r>
            <a:r>
              <a:rPr lang="en-US" sz="3200" baseline="30000" dirty="0" smtClean="0">
                <a:latin typeface="Times New Roman" pitchFamily="18" charset="0"/>
                <a:cs typeface="Times New Roman" pitchFamily="18" charset="0"/>
              </a:rPr>
              <a:t>th</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Lecture:	5</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Life Tables</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3109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228600"/>
                <a:ext cx="8610600" cy="604133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Construction of life table</a:t>
                </a:r>
              </a:p>
              <a:p>
                <a:pPr algn="just"/>
                <a:r>
                  <a:rPr lang="en-US" sz="2000" dirty="0" smtClean="0">
                    <a:latin typeface="Times New Roman" pitchFamily="18" charset="0"/>
                    <a:cs typeface="Times New Roman" pitchFamily="18" charset="0"/>
                  </a:rPr>
                  <a:t>	To start the construction o life table we proceed as follows</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Step 1:</a:t>
                </a:r>
                <a:r>
                  <a:rPr lang="en-US" sz="2000" dirty="0" smtClean="0">
                    <a:latin typeface="Times New Roman" pitchFamily="18" charset="0"/>
                    <a:cs typeface="Times New Roman" pitchFamily="18" charset="0"/>
                  </a:rPr>
                  <a:t> The life table starts with 100,000 simultaneous births (l ).</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Step 2:</a:t>
                </a:r>
                <a:r>
                  <a:rPr lang="en-US" sz="2000" dirty="0" smtClean="0">
                    <a:latin typeface="Times New Roman" pitchFamily="18" charset="0"/>
                    <a:cs typeface="Times New Roman" pitchFamily="18" charset="0"/>
                  </a:rPr>
                  <a:t>  Then number of deaths are calculated by using the formula</a:t>
                </a: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sSub>
                        <m:sSubPr>
                          <m:ctrlPr>
                            <a:rPr lang="en-US" sz="2000" i="1" smtClean="0">
                              <a:latin typeface="Cambria Math"/>
                            </a:rPr>
                          </m:ctrlPr>
                        </m:sSubPr>
                        <m:e>
                          <m:r>
                            <a:rPr lang="en-US" sz="2000" b="0" i="1" smtClean="0">
                              <a:latin typeface="Cambria Math"/>
                            </a:rPr>
                            <m:t>𝑛𝑑</m:t>
                          </m:r>
                        </m:e>
                        <m:sub>
                          <m:r>
                            <a:rPr lang="en-US" sz="2000" b="0" i="1" smtClean="0">
                              <a:latin typeface="Cambria Math"/>
                            </a:rPr>
                            <m:t>𝑥</m:t>
                          </m:r>
                        </m:sub>
                      </m:sSub>
                      <m:r>
                        <a:rPr lang="en-US" sz="2000" b="0" i="1" smtClean="0">
                          <a:latin typeface="Cambria Math"/>
                        </a:rPr>
                        <m:t>=</m:t>
                      </m:r>
                      <m:sSub>
                        <m:sSubPr>
                          <m:ctrlPr>
                            <a:rPr lang="en-US" sz="2000" i="1" smtClean="0">
                              <a:latin typeface="Cambria Math"/>
                            </a:rPr>
                          </m:ctrlPr>
                        </m:sSubPr>
                        <m:e>
                          <m:r>
                            <a:rPr lang="en-US" sz="2000" b="0" i="1" smtClean="0">
                              <a:latin typeface="Cambria Math"/>
                            </a:rPr>
                            <m:t>𝑙</m:t>
                          </m:r>
                        </m:e>
                        <m:sub>
                          <m:r>
                            <a:rPr lang="en-US" sz="2000" b="0" i="1" smtClean="0">
                              <a:latin typeface="Cambria Math"/>
                            </a:rPr>
                            <m:t>𝑥</m:t>
                          </m:r>
                        </m:sub>
                      </m:sSub>
                      <m:r>
                        <a:rPr lang="en-US" sz="2000" b="0" i="1" smtClean="0">
                          <a:latin typeface="Cambria Math"/>
                        </a:rPr>
                        <m:t>−</m:t>
                      </m:r>
                      <m:sSub>
                        <m:sSubPr>
                          <m:ctrlPr>
                            <a:rPr lang="en-US" sz="2000" i="1" smtClean="0">
                              <a:latin typeface="Cambria Math"/>
                            </a:rPr>
                          </m:ctrlPr>
                        </m:sSubPr>
                        <m:e>
                          <m:r>
                            <a:rPr lang="en-US" sz="2000" b="0" i="1" smtClean="0">
                              <a:latin typeface="Cambria Math"/>
                            </a:rPr>
                            <m:t>𝑙</m:t>
                          </m:r>
                        </m:e>
                        <m:sub>
                          <m:r>
                            <a:rPr lang="en-US" sz="2000" b="0" i="1" smtClean="0">
                              <a:latin typeface="Cambria Math"/>
                            </a:rPr>
                            <m:t>𝑥</m:t>
                          </m:r>
                          <m:r>
                            <a:rPr lang="en-US" sz="2000" b="0" i="1" smtClean="0">
                              <a:latin typeface="Cambria Math"/>
                            </a:rPr>
                            <m:t>+</m:t>
                          </m:r>
                          <m:r>
                            <a:rPr lang="en-US" sz="2000" b="0" i="1" smtClean="0">
                              <a:latin typeface="Cambria Math"/>
                            </a:rPr>
                            <m:t>𝑛</m:t>
                          </m:r>
                        </m:sub>
                      </m:sSub>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As for 0 to 1 population it will be</a:t>
                </a:r>
              </a:p>
              <a:p>
                <a:pPr algn="just"/>
                <a:endParaRPr lang="en-US" sz="2000" dirty="0" smtClean="0">
                  <a:latin typeface="Times New Roman" pitchFamily="18" charset="0"/>
                  <a:cs typeface="Times New Roman" pitchFamily="18" charset="0"/>
                </a:endParaRPr>
              </a:p>
              <a:p>
                <a:pPr algn="just"/>
                <a14:m>
                  <m:oMath xmlns:m="http://schemas.openxmlformats.org/officeDocument/2006/math">
                    <m:sSub>
                      <m:sSubPr>
                        <m:ctrlPr>
                          <a:rPr lang="en-US" sz="2000" i="1" smtClean="0">
                            <a:latin typeface="Cambria Math"/>
                          </a:rPr>
                        </m:ctrlPr>
                      </m:sSubPr>
                      <m:e>
                        <m:r>
                          <a:rPr lang="en-US" sz="2000" b="0" i="1" smtClean="0">
                            <a:latin typeface="Cambria Math"/>
                          </a:rPr>
                          <m:t>1</m:t>
                        </m:r>
                        <m:r>
                          <a:rPr lang="en-US" sz="2000" b="0" i="1" smtClean="0">
                            <a:latin typeface="Cambria Math"/>
                          </a:rPr>
                          <m:t>𝑑</m:t>
                        </m:r>
                      </m:e>
                      <m:sub>
                        <m:r>
                          <a:rPr lang="en-US" sz="2000" b="0" i="1" smtClean="0">
                            <a:latin typeface="Cambria Math"/>
                          </a:rPr>
                          <m:t>0</m:t>
                        </m:r>
                      </m:sub>
                    </m:sSub>
                    <m:r>
                      <a:rPr lang="en-US" sz="2000" b="0" i="1" smtClean="0">
                        <a:latin typeface="Cambria Math"/>
                      </a:rPr>
                      <m:t>=</m:t>
                    </m:r>
                    <m:sSub>
                      <m:sSubPr>
                        <m:ctrlPr>
                          <a:rPr lang="en-US" sz="2000" i="1" smtClean="0">
                            <a:latin typeface="Cambria Math"/>
                          </a:rPr>
                        </m:ctrlPr>
                      </m:sSubPr>
                      <m:e>
                        <m:r>
                          <a:rPr lang="en-US" sz="2000" b="0" i="1" smtClean="0">
                            <a:latin typeface="Cambria Math"/>
                          </a:rPr>
                          <m:t>𝑙</m:t>
                        </m:r>
                      </m:e>
                      <m:sub>
                        <m:r>
                          <a:rPr lang="en-US" sz="2000" b="0" i="1" smtClean="0">
                            <a:latin typeface="Cambria Math"/>
                          </a:rPr>
                          <m:t>0</m:t>
                        </m:r>
                      </m:sub>
                    </m:sSub>
                    <m:r>
                      <a:rPr lang="en-US" sz="2000" b="0" i="1" smtClean="0">
                        <a:latin typeface="Cambria Math"/>
                      </a:rPr>
                      <m:t>−</m:t>
                    </m:r>
                    <m:sSub>
                      <m:sSubPr>
                        <m:ctrlPr>
                          <a:rPr lang="en-US" sz="2000" i="1" smtClean="0">
                            <a:latin typeface="Cambria Math"/>
                          </a:rPr>
                        </m:ctrlPr>
                      </m:sSubPr>
                      <m:e>
                        <m:r>
                          <a:rPr lang="en-US" sz="2000" b="0" i="1" smtClean="0">
                            <a:latin typeface="Cambria Math"/>
                          </a:rPr>
                          <m:t>𝑙</m:t>
                        </m:r>
                      </m:e>
                      <m:sub>
                        <m:r>
                          <a:rPr lang="en-US" sz="2000" b="0" i="1" smtClean="0">
                            <a:latin typeface="Cambria Math"/>
                          </a:rPr>
                          <m:t>0+1</m:t>
                        </m:r>
                      </m:sub>
                    </m:sSub>
                    <m:r>
                      <a:rPr lang="en-US" sz="2000" b="0" i="0" smtClean="0">
                        <a:latin typeface="Cambria Math"/>
                      </a:rPr>
                      <m:t>=</m:t>
                    </m:r>
                    <m:sSub>
                      <m:sSubPr>
                        <m:ctrlPr>
                          <a:rPr lang="en-US" sz="2000" b="0" i="1" smtClean="0">
                            <a:latin typeface="Cambria Math"/>
                          </a:rPr>
                        </m:ctrlPr>
                      </m:sSubPr>
                      <m:e>
                        <m:r>
                          <a:rPr lang="en-US" sz="2000" b="0" i="1" smtClean="0">
                            <a:latin typeface="Cambria Math"/>
                          </a:rPr>
                          <m:t>𝑑</m:t>
                        </m:r>
                      </m:e>
                      <m:sub>
                        <m:r>
                          <a:rPr lang="en-US" sz="2000" b="0" i="1" smtClean="0">
                            <a:latin typeface="Cambria Math"/>
                          </a:rPr>
                          <m:t>0</m:t>
                        </m:r>
                      </m:sub>
                    </m:sSub>
                  </m:oMath>
                </a14:m>
                <a:r>
                  <a:rPr lang="en-US" sz="2000" dirty="0" smtClean="0">
                    <a:latin typeface="Times New Roman" pitchFamily="18" charset="0"/>
                    <a:cs typeface="Times New Roman" pitchFamily="18" charset="0"/>
                  </a:rPr>
                  <a:t> it is the number of deaths at 0 age before reaching the age 1. Then the formula will be used for finding the next age number of deaths.</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Step 3:</a:t>
                </a:r>
                <a:r>
                  <a:rPr lang="en-US" sz="2000" dirty="0" smtClean="0">
                    <a:latin typeface="Times New Roman" pitchFamily="18" charset="0"/>
                    <a:cs typeface="Times New Roman" pitchFamily="18" charset="0"/>
                  </a:rPr>
                  <a:t> The probability of death at each age than be calculated by the formula</a:t>
                </a:r>
              </a:p>
              <a:p>
                <a:pPr algn="just"/>
                <a14:m>
                  <m:oMath xmlns:m="http://schemas.openxmlformats.org/officeDocument/2006/math">
                    <m:sSub>
                      <m:sSubPr>
                        <m:ctrlPr>
                          <a:rPr lang="en-US" sz="2000" i="1" smtClean="0">
                            <a:latin typeface="Cambria Math"/>
                          </a:rPr>
                        </m:ctrlPr>
                      </m:sSubPr>
                      <m:e>
                        <m:r>
                          <a:rPr lang="en-US" sz="2000" b="0" i="1" smtClean="0">
                            <a:latin typeface="Cambria Math"/>
                          </a:rPr>
                          <m:t>𝑛𝑞</m:t>
                        </m:r>
                      </m:e>
                      <m:sub>
                        <m:r>
                          <a:rPr lang="en-US" sz="2000" b="0" i="1" smtClean="0">
                            <a:latin typeface="Cambria Math"/>
                          </a:rPr>
                          <m:t>𝑥</m:t>
                        </m:r>
                      </m:sub>
                    </m:sSub>
                    <m:r>
                      <a:rPr lang="en-US" sz="2000" b="1" i="1" smtClean="0">
                        <a:latin typeface="Cambria Math"/>
                      </a:rPr>
                      <m:t>=</m:t>
                    </m:r>
                    <m:f>
                      <m:fPr>
                        <m:ctrlPr>
                          <a:rPr lang="en-US" sz="2000" i="1" smtClean="0">
                            <a:latin typeface="Cambria Math"/>
                          </a:rPr>
                        </m:ctrlPr>
                      </m:fPr>
                      <m:num>
                        <m:sSub>
                          <m:sSubPr>
                            <m:ctrlPr>
                              <a:rPr lang="en-US" sz="2000" i="1" smtClean="0">
                                <a:latin typeface="Cambria Math"/>
                              </a:rPr>
                            </m:ctrlPr>
                          </m:sSubPr>
                          <m:e>
                            <m:r>
                              <a:rPr lang="en-US" sz="2000" b="0" i="1" smtClean="0">
                                <a:latin typeface="Cambria Math"/>
                              </a:rPr>
                              <m:t>𝑛𝑑</m:t>
                            </m:r>
                          </m:e>
                          <m:sub>
                            <m:r>
                              <a:rPr lang="en-US" sz="2000" b="0" i="1" smtClean="0">
                                <a:latin typeface="Cambria Math"/>
                              </a:rPr>
                              <m:t>𝑥</m:t>
                            </m:r>
                          </m:sub>
                        </m:sSub>
                      </m:num>
                      <m:den>
                        <m:sSub>
                          <m:sSubPr>
                            <m:ctrlPr>
                              <a:rPr lang="en-US" sz="2000" i="1" smtClean="0">
                                <a:latin typeface="Cambria Math"/>
                              </a:rPr>
                            </m:ctrlPr>
                          </m:sSubPr>
                          <m:e>
                            <m:r>
                              <a:rPr lang="en-US" sz="2000" b="0" i="1" smtClean="0">
                                <a:latin typeface="Cambria Math"/>
                              </a:rPr>
                              <m:t>𝑙</m:t>
                            </m:r>
                          </m:e>
                          <m:sub>
                            <m:r>
                              <a:rPr lang="en-US" sz="2000" b="0" i="1" smtClean="0">
                                <a:latin typeface="Cambria Math"/>
                              </a:rPr>
                              <m:t>𝑥</m:t>
                            </m:r>
                          </m:sub>
                        </m:sSub>
                      </m:den>
                    </m:f>
                  </m:oMath>
                </a14:m>
                <a:r>
                  <a:rPr lang="en-US" sz="2000" dirty="0" smtClean="0">
                    <a:latin typeface="Times New Roman" pitchFamily="18" charset="0"/>
                    <a:cs typeface="Times New Roman" pitchFamily="18" charset="0"/>
                  </a:rPr>
                  <a:t> e.g. for 0 age the probability of death can be calculated as</a:t>
                </a:r>
              </a:p>
              <a:p>
                <a:pPr algn="just"/>
                <a14:m>
                  <m:oMath xmlns:m="http://schemas.openxmlformats.org/officeDocument/2006/math">
                    <m:sSub>
                      <m:sSubPr>
                        <m:ctrlPr>
                          <a:rPr lang="en-US" sz="2000" i="1" smtClean="0">
                            <a:latin typeface="Cambria Math"/>
                          </a:rPr>
                        </m:ctrlPr>
                      </m:sSubPr>
                      <m:e>
                        <m:r>
                          <a:rPr lang="en-US" sz="2000" b="0" i="1" smtClean="0">
                            <a:latin typeface="Cambria Math"/>
                          </a:rPr>
                          <m:t>1</m:t>
                        </m:r>
                        <m:r>
                          <a:rPr lang="en-US" sz="2000" b="0" i="1" smtClean="0">
                            <a:latin typeface="Cambria Math"/>
                          </a:rPr>
                          <m:t>𝑞</m:t>
                        </m:r>
                      </m:e>
                      <m:sub>
                        <m:r>
                          <a:rPr lang="en-US" sz="2000" b="0" i="1" smtClean="0">
                            <a:latin typeface="Cambria Math"/>
                          </a:rPr>
                          <m:t>0</m:t>
                        </m:r>
                      </m:sub>
                    </m:sSub>
                    <m:r>
                      <a:rPr lang="en-US" sz="2000" b="1" i="1" smtClean="0">
                        <a:latin typeface="Cambria Math"/>
                      </a:rPr>
                      <m:t>=</m:t>
                    </m:r>
                    <m:f>
                      <m:fPr>
                        <m:ctrlPr>
                          <a:rPr lang="en-US" sz="2000" i="1" smtClean="0">
                            <a:latin typeface="Cambria Math"/>
                          </a:rPr>
                        </m:ctrlPr>
                      </m:fPr>
                      <m:num>
                        <m:sSub>
                          <m:sSubPr>
                            <m:ctrlPr>
                              <a:rPr lang="en-US" sz="2000" i="1" smtClean="0">
                                <a:latin typeface="Cambria Math"/>
                              </a:rPr>
                            </m:ctrlPr>
                          </m:sSubPr>
                          <m:e>
                            <m:r>
                              <a:rPr lang="en-US" sz="2000" b="0" i="1" smtClean="0">
                                <a:latin typeface="Cambria Math"/>
                              </a:rPr>
                              <m:t>1</m:t>
                            </m:r>
                            <m:r>
                              <a:rPr lang="en-US" sz="2000" b="0" i="1" smtClean="0">
                                <a:latin typeface="Cambria Math"/>
                              </a:rPr>
                              <m:t>𝑑</m:t>
                            </m:r>
                          </m:e>
                          <m:sub>
                            <m:r>
                              <a:rPr lang="en-US" sz="2000" b="0" i="1" smtClean="0">
                                <a:latin typeface="Cambria Math"/>
                              </a:rPr>
                              <m:t>0</m:t>
                            </m:r>
                          </m:sub>
                        </m:sSub>
                      </m:num>
                      <m:den>
                        <m:sSub>
                          <m:sSubPr>
                            <m:ctrlPr>
                              <a:rPr lang="en-US" sz="2000" i="1" smtClean="0">
                                <a:latin typeface="Cambria Math"/>
                              </a:rPr>
                            </m:ctrlPr>
                          </m:sSubPr>
                          <m:e>
                            <m:r>
                              <a:rPr lang="en-US" sz="2000" b="0" i="1" smtClean="0">
                                <a:latin typeface="Cambria Math"/>
                              </a:rPr>
                              <m:t>𝑙</m:t>
                            </m:r>
                          </m:e>
                          <m:sub>
                            <m:r>
                              <a:rPr lang="en-US" sz="2000" b="0" i="1" smtClean="0">
                                <a:latin typeface="Cambria Math"/>
                              </a:rPr>
                              <m:t>0</m:t>
                            </m:r>
                          </m:sub>
                        </m:sSub>
                      </m:den>
                    </m:f>
                    <m:r>
                      <a:rPr lang="en-US" sz="2000" b="0" i="0" smtClean="0">
                        <a:latin typeface="Cambria Math"/>
                      </a:rPr>
                      <m:t>=</m:t>
                    </m:r>
                    <m:sSub>
                      <m:sSubPr>
                        <m:ctrlPr>
                          <a:rPr lang="en-US" sz="2000" b="0" i="1" smtClean="0">
                            <a:latin typeface="Cambria Math"/>
                          </a:rPr>
                        </m:ctrlPr>
                      </m:sSubPr>
                      <m:e>
                        <m:r>
                          <a:rPr lang="en-US" sz="2000" b="0" i="1" smtClean="0">
                            <a:latin typeface="Cambria Math"/>
                          </a:rPr>
                          <m:t>𝑞</m:t>
                        </m:r>
                      </m:e>
                      <m:sub>
                        <m:r>
                          <a:rPr lang="en-US" sz="2000" b="0" i="1" smtClean="0">
                            <a:latin typeface="Cambria Math"/>
                          </a:rPr>
                          <m:t>0</m:t>
                        </m:r>
                      </m:sub>
                    </m:sSub>
                  </m:oMath>
                </a14:m>
                <a:r>
                  <a:rPr lang="en-US" sz="2000" dirty="0" smtClean="0">
                    <a:latin typeface="Times New Roman" pitchFamily="18" charset="0"/>
                    <a:cs typeface="Times New Roman" pitchFamily="18" charset="0"/>
                  </a:rPr>
                  <a:t>is the probability of death for 0 age population before reaching 1</a:t>
                </a:r>
                <a:r>
                  <a:rPr lang="en-US" sz="2000" baseline="30000" dirty="0" smtClean="0">
                    <a:latin typeface="Times New Roman" pitchFamily="18" charset="0"/>
                    <a:cs typeface="Times New Roman" pitchFamily="18" charset="0"/>
                  </a:rPr>
                  <a:t>st</a:t>
                </a:r>
                <a:r>
                  <a:rPr lang="en-US" sz="2000" dirty="0" smtClean="0">
                    <a:latin typeface="Times New Roman" pitchFamily="18" charset="0"/>
                    <a:cs typeface="Times New Roman" pitchFamily="18" charset="0"/>
                  </a:rPr>
                  <a:t> year of age.</a:t>
                </a:r>
              </a:p>
              <a:p>
                <a:pPr algn="just"/>
                <a:endParaRPr lang="en-US" sz="2000" dirty="0" smtClean="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228600"/>
                <a:ext cx="8610600" cy="6041334"/>
              </a:xfrm>
              <a:prstGeom prst="rect">
                <a:avLst/>
              </a:prstGeom>
              <a:blipFill rotWithShape="1">
                <a:blip r:embed="rId2"/>
                <a:stretch>
                  <a:fillRect l="-1133" t="-807" r="-708"/>
                </a:stretch>
              </a:blipFill>
            </p:spPr>
            <p:txBody>
              <a:bodyPr/>
              <a:lstStyle/>
              <a:p>
                <a:r>
                  <a:rPr lang="en-US">
                    <a:noFill/>
                  </a:rPr>
                  <a:t> </a:t>
                </a:r>
              </a:p>
            </p:txBody>
          </p:sp>
        </mc:Fallback>
      </mc:AlternateContent>
    </p:spTree>
    <p:extLst>
      <p:ext uri="{BB962C8B-B14F-4D97-AF65-F5344CB8AC3E}">
        <p14:creationId xmlns:p14="http://schemas.microsoft.com/office/powerpoint/2010/main" val="1543340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534400" cy="6477607"/>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Step 4:</a:t>
                </a:r>
                <a:r>
                  <a:rPr lang="en-US" sz="2000" dirty="0" smtClean="0">
                    <a:latin typeface="Times New Roman" pitchFamily="18" charset="0"/>
                    <a:cs typeface="Times New Roman" pitchFamily="18" charset="0"/>
                  </a:rPr>
                  <a:t> Fourth step of a life table is to find out the numbers of years lived by a person between age ‘x’ and ‘x+1’. To calculate this we use the following formula</a:t>
                </a:r>
              </a:p>
              <a:p>
                <a:pPr algn="just"/>
                <a14:m>
                  <m:oMathPara xmlns:m="http://schemas.openxmlformats.org/officeDocument/2006/math">
                    <m:oMathParaPr>
                      <m:jc m:val="centerGroup"/>
                    </m:oMathParaPr>
                    <m:oMath xmlns:m="http://schemas.openxmlformats.org/officeDocument/2006/math">
                      <m:sSub>
                        <m:sSubPr>
                          <m:ctrlPr>
                            <a:rPr lang="en-US" sz="2000" i="1" smtClean="0">
                              <a:latin typeface="Cambria Math"/>
                            </a:rPr>
                          </m:ctrlPr>
                        </m:sSubPr>
                        <m:e>
                          <m:r>
                            <a:rPr lang="en-US" sz="2000" b="0" i="1" smtClean="0">
                              <a:latin typeface="Cambria Math"/>
                            </a:rPr>
                            <m:t>𝑛𝐿</m:t>
                          </m:r>
                        </m:e>
                        <m:sub>
                          <m:r>
                            <a:rPr lang="en-US" sz="2000" b="0" i="1" smtClean="0">
                              <a:latin typeface="Cambria Math"/>
                            </a:rPr>
                            <m:t>𝑥</m:t>
                          </m:r>
                        </m:sub>
                      </m:sSub>
                      <m:r>
                        <a:rPr lang="en-US" sz="2000" b="0" i="1" smtClean="0">
                          <a:latin typeface="Cambria Math"/>
                        </a:rPr>
                        <m:t>=</m:t>
                      </m:r>
                      <m:f>
                        <m:fPr>
                          <m:ctrlPr>
                            <a:rPr lang="en-US" sz="2000" i="1" smtClean="0">
                              <a:latin typeface="Cambria Math"/>
                            </a:rPr>
                          </m:ctrlPr>
                        </m:fPr>
                        <m:num>
                          <m:r>
                            <a:rPr lang="en-US" sz="2000" b="0" i="1" smtClean="0">
                              <a:latin typeface="Cambria Math"/>
                            </a:rPr>
                            <m:t>𝑛</m:t>
                          </m:r>
                        </m:num>
                        <m:den>
                          <m:r>
                            <a:rPr lang="en-US" sz="2000" b="0" i="1" smtClean="0">
                              <a:latin typeface="Cambria Math"/>
                            </a:rPr>
                            <m:t>2</m:t>
                          </m:r>
                        </m:den>
                      </m:f>
                      <m:r>
                        <a:rPr lang="en-US" sz="2000" b="0" i="1" smtClean="0">
                          <a:latin typeface="Cambria Math"/>
                        </a:rPr>
                        <m:t>(</m:t>
                      </m:r>
                      <m:sSub>
                        <m:sSubPr>
                          <m:ctrlPr>
                            <a:rPr lang="en-US" sz="2000" i="1" smtClean="0">
                              <a:latin typeface="Cambria Math"/>
                            </a:rPr>
                          </m:ctrlPr>
                        </m:sSubPr>
                        <m:e>
                          <m:r>
                            <a:rPr lang="en-US" sz="2000" b="0" i="1" smtClean="0">
                              <a:latin typeface="Cambria Math"/>
                            </a:rPr>
                            <m:t>𝑙</m:t>
                          </m:r>
                        </m:e>
                        <m:sub>
                          <m:r>
                            <a:rPr lang="en-US" sz="2000" b="0" i="1" smtClean="0">
                              <a:latin typeface="Cambria Math"/>
                            </a:rPr>
                            <m:t>𝑥</m:t>
                          </m:r>
                        </m:sub>
                      </m:sSub>
                      <m:r>
                        <a:rPr lang="en-US" sz="2000" b="0" i="1" smtClean="0">
                          <a:latin typeface="Cambria Math"/>
                        </a:rPr>
                        <m:t>+</m:t>
                      </m:r>
                      <m:sSub>
                        <m:sSubPr>
                          <m:ctrlPr>
                            <a:rPr lang="en-US" sz="2000" i="1" smtClean="0">
                              <a:latin typeface="Cambria Math"/>
                            </a:rPr>
                          </m:ctrlPr>
                        </m:sSubPr>
                        <m:e>
                          <m:r>
                            <a:rPr lang="en-US" sz="2000" b="0" i="1" smtClean="0">
                              <a:latin typeface="Cambria Math"/>
                            </a:rPr>
                            <m:t>𝑙</m:t>
                          </m:r>
                        </m:e>
                        <m:sub>
                          <m:r>
                            <a:rPr lang="en-US" sz="2000" b="0" i="1" smtClean="0">
                              <a:latin typeface="Cambria Math"/>
                            </a:rPr>
                            <m:t>𝑥</m:t>
                          </m:r>
                          <m:r>
                            <a:rPr lang="en-US" sz="2000" b="0" i="1" smtClean="0">
                              <a:latin typeface="Cambria Math"/>
                            </a:rPr>
                            <m:t>+</m:t>
                          </m:r>
                          <m:r>
                            <a:rPr lang="en-US" sz="2000" b="0" i="1" smtClean="0">
                              <a:latin typeface="Cambria Math"/>
                            </a:rPr>
                            <m:t>𝑛</m:t>
                          </m:r>
                        </m:sub>
                      </m:sSub>
                      <m:r>
                        <a:rPr lang="en-US" sz="2000" b="0" i="0" smtClean="0">
                          <a:latin typeface="Cambria Math"/>
                        </a:rPr>
                        <m:t>)</m:t>
                      </m:r>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But to find numbers of year that can be lived by the 0 age population between 0 to 1 we use the following formula</a:t>
                </a:r>
              </a:p>
              <a:p>
                <a:pPr algn="just"/>
                <a14:m>
                  <m:oMathPara xmlns:m="http://schemas.openxmlformats.org/officeDocument/2006/math">
                    <m:oMathParaPr>
                      <m:jc m:val="centerGroup"/>
                    </m:oMathParaPr>
                    <m:oMath xmlns:m="http://schemas.openxmlformats.org/officeDocument/2006/math">
                      <m:sSub>
                        <m:sSubPr>
                          <m:ctrlPr>
                            <a:rPr lang="en-US" sz="2000" i="1" smtClean="0">
                              <a:latin typeface="Cambria Math"/>
                            </a:rPr>
                          </m:ctrlPr>
                        </m:sSubPr>
                        <m:e>
                          <m:r>
                            <a:rPr lang="en-US" sz="2000" b="0" i="1" smtClean="0">
                              <a:latin typeface="Cambria Math"/>
                            </a:rPr>
                            <m:t>1</m:t>
                          </m:r>
                          <m:r>
                            <a:rPr lang="en-US" sz="2000" i="1">
                              <a:latin typeface="Cambria Math"/>
                            </a:rPr>
                            <m:t>𝐿</m:t>
                          </m:r>
                        </m:e>
                        <m:sub>
                          <m:r>
                            <a:rPr lang="en-US" sz="2000" b="0" i="1" smtClean="0">
                              <a:latin typeface="Cambria Math"/>
                            </a:rPr>
                            <m:t>0</m:t>
                          </m:r>
                        </m:sub>
                      </m:sSub>
                      <m:r>
                        <a:rPr lang="en-US" sz="2000" b="0" i="1" smtClean="0">
                          <a:latin typeface="Cambria Math"/>
                        </a:rPr>
                        <m:t>=0.3</m:t>
                      </m:r>
                      <m:sSub>
                        <m:sSubPr>
                          <m:ctrlPr>
                            <a:rPr lang="en-US" sz="2000" i="1">
                              <a:latin typeface="Cambria Math"/>
                            </a:rPr>
                          </m:ctrlPr>
                        </m:sSubPr>
                        <m:e>
                          <m:r>
                            <a:rPr lang="en-US" sz="2000" b="0" i="1" smtClean="0">
                              <a:latin typeface="Cambria Math"/>
                            </a:rPr>
                            <m:t>𝑙</m:t>
                          </m:r>
                        </m:e>
                        <m:sub>
                          <m:r>
                            <a:rPr lang="en-US" sz="2000" b="0" i="1" smtClean="0">
                              <a:latin typeface="Cambria Math"/>
                            </a:rPr>
                            <m:t>0</m:t>
                          </m:r>
                        </m:sub>
                      </m:sSub>
                      <m:r>
                        <a:rPr lang="en-US" sz="2000" b="0" i="0" smtClean="0">
                          <a:latin typeface="Cambria Math"/>
                        </a:rPr>
                        <m:t>+0.7</m:t>
                      </m:r>
                      <m:sSub>
                        <m:sSubPr>
                          <m:ctrlPr>
                            <a:rPr lang="en-US" sz="2000" i="1">
                              <a:latin typeface="Cambria Math"/>
                            </a:rPr>
                          </m:ctrlPr>
                        </m:sSubPr>
                        <m:e>
                          <m:r>
                            <a:rPr lang="en-US" sz="2000" b="0" i="1" smtClean="0">
                              <a:latin typeface="Cambria Math"/>
                            </a:rPr>
                            <m:t>𝑙</m:t>
                          </m:r>
                        </m:e>
                        <m:sub>
                          <m:r>
                            <a:rPr lang="en-US" sz="2000" b="0" i="1" smtClean="0">
                              <a:latin typeface="Cambria Math"/>
                            </a:rPr>
                            <m:t>1</m:t>
                          </m:r>
                        </m:sub>
                      </m:sSub>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Step 5:</a:t>
                </a:r>
                <a:r>
                  <a:rPr lang="en-US" sz="2000" dirty="0" smtClean="0">
                    <a:latin typeface="Times New Roman" pitchFamily="18" charset="0"/>
                    <a:cs typeface="Times New Roman" pitchFamily="18" charset="0"/>
                  </a:rPr>
                  <a:t> After calculating </a:t>
                </a:r>
                <a14:m>
                  <m:oMath xmlns:m="http://schemas.openxmlformats.org/officeDocument/2006/math">
                    <m:sSub>
                      <m:sSubPr>
                        <m:ctrlPr>
                          <a:rPr lang="en-US" sz="2000" i="1" smtClean="0">
                            <a:latin typeface="Cambria Math"/>
                          </a:rPr>
                        </m:ctrlPr>
                      </m:sSubPr>
                      <m:e>
                        <m:r>
                          <a:rPr lang="en-US" sz="2000" b="0" i="1" smtClean="0">
                            <a:latin typeface="Cambria Math"/>
                          </a:rPr>
                          <m:t>𝐿</m:t>
                        </m:r>
                      </m:e>
                      <m:sub>
                        <m:r>
                          <a:rPr lang="en-US" sz="2000" b="0" i="1" smtClean="0">
                            <a:latin typeface="Cambria Math"/>
                          </a:rPr>
                          <m:t>𝑥</m:t>
                        </m:r>
                      </m:sub>
                    </m:sSub>
                  </m:oMath>
                </a14:m>
                <a:r>
                  <a:rPr lang="en-US" sz="2000" dirty="0" smtClean="0">
                    <a:latin typeface="Times New Roman" pitchFamily="18" charset="0"/>
                    <a:cs typeface="Times New Roman" pitchFamily="18" charset="0"/>
                  </a:rPr>
                  <a:t> we then calculate </a:t>
                </a:r>
                <a14:m>
                  <m:oMath xmlns:m="http://schemas.openxmlformats.org/officeDocument/2006/math">
                    <m:sSub>
                      <m:sSubPr>
                        <m:ctrlPr>
                          <a:rPr lang="en-US" sz="2000" i="1" smtClean="0">
                            <a:latin typeface="Cambria Math"/>
                          </a:rPr>
                        </m:ctrlPr>
                      </m:sSubPr>
                      <m:e>
                        <m:r>
                          <a:rPr lang="en-US" sz="2000" b="0" i="1" smtClean="0">
                            <a:latin typeface="Cambria Math"/>
                          </a:rPr>
                          <m:t>𝑇</m:t>
                        </m:r>
                      </m:e>
                      <m:sub>
                        <m:r>
                          <a:rPr lang="en-US" sz="2000" b="0" i="1" smtClean="0">
                            <a:latin typeface="Cambria Math"/>
                          </a:rPr>
                          <m:t>𝑥</m:t>
                        </m:r>
                      </m:sub>
                    </m:sSub>
                  </m:oMath>
                </a14:m>
                <a:r>
                  <a:rPr lang="en-US" sz="2000" dirty="0" smtClean="0">
                    <a:latin typeface="Times New Roman" pitchFamily="18" charset="0"/>
                    <a:cs typeface="Times New Roman" pitchFamily="18" charset="0"/>
                  </a:rPr>
                  <a:t> which is the number of years lived by person after attaining age ‘x’. Summing the </a:t>
                </a:r>
                <a14:m>
                  <m:oMath xmlns:m="http://schemas.openxmlformats.org/officeDocument/2006/math">
                    <m:sSub>
                      <m:sSubPr>
                        <m:ctrlPr>
                          <a:rPr lang="en-US" sz="2000" i="1" smtClean="0">
                            <a:latin typeface="Cambria Math"/>
                          </a:rPr>
                        </m:ctrlPr>
                      </m:sSubPr>
                      <m:e>
                        <m:r>
                          <a:rPr lang="en-US" sz="2000" b="0" i="1" smtClean="0">
                            <a:latin typeface="Cambria Math"/>
                          </a:rPr>
                          <m:t>𝐿</m:t>
                        </m:r>
                      </m:e>
                      <m:sub>
                        <m:r>
                          <a:rPr lang="en-US" sz="2000" b="0" i="1" smtClean="0">
                            <a:latin typeface="Cambria Math"/>
                          </a:rPr>
                          <m:t>𝑥</m:t>
                        </m:r>
                      </m:sub>
                    </m:sSub>
                  </m:oMath>
                </a14:m>
                <a:r>
                  <a:rPr lang="en-US" sz="2000" dirty="0" smtClean="0">
                    <a:latin typeface="Times New Roman" pitchFamily="18" charset="0"/>
                    <a:cs typeface="Times New Roman" pitchFamily="18" charset="0"/>
                  </a:rPr>
                  <a:t> column from age x to the oldest age gives the total number of years lived (</a:t>
                </a:r>
                <a14:m>
                  <m:oMath xmlns:m="http://schemas.openxmlformats.org/officeDocument/2006/math">
                    <m:sSub>
                      <m:sSubPr>
                        <m:ctrlPr>
                          <a:rPr lang="en-US" sz="2000" i="1" smtClean="0">
                            <a:latin typeface="Cambria Math"/>
                          </a:rPr>
                        </m:ctrlPr>
                      </m:sSubPr>
                      <m:e>
                        <m:r>
                          <a:rPr lang="en-US" sz="2000" b="0" i="1" smtClean="0">
                            <a:latin typeface="Cambria Math"/>
                          </a:rPr>
                          <m:t>𝑇</m:t>
                        </m:r>
                      </m:e>
                      <m:sub>
                        <m:r>
                          <a:rPr lang="en-US" sz="2000" b="0" i="1" smtClean="0">
                            <a:latin typeface="Cambria Math"/>
                          </a:rPr>
                          <m:t>𝑥</m:t>
                        </m:r>
                      </m:sub>
                    </m:sSub>
                  </m:oMath>
                </a14:m>
                <a:r>
                  <a:rPr lang="en-US" sz="2000" dirty="0" smtClean="0">
                    <a:latin typeface="Times New Roman" pitchFamily="18" charset="0"/>
                    <a:cs typeface="Times New Roman" pitchFamily="18" charset="0"/>
                  </a:rPr>
                  <a:t>) from age x.</a:t>
                </a:r>
              </a:p>
              <a:p>
                <a:pPr algn="just"/>
                <a14:m>
                  <m:oMathPara xmlns:m="http://schemas.openxmlformats.org/officeDocument/2006/math">
                    <m:oMathParaPr>
                      <m:jc m:val="centerGroup"/>
                    </m:oMathParaPr>
                    <m:oMath xmlns:m="http://schemas.openxmlformats.org/officeDocument/2006/math">
                      <m:sSub>
                        <m:sSubPr>
                          <m:ctrlPr>
                            <a:rPr lang="en-US" sz="2000" b="1" i="1" smtClean="0">
                              <a:latin typeface="Cambria Math"/>
                              <a:cs typeface="Times New Roman" pitchFamily="18" charset="0"/>
                            </a:rPr>
                          </m:ctrlPr>
                        </m:sSubPr>
                        <m:e>
                          <m:r>
                            <a:rPr lang="en-US" sz="2000" b="1" i="1" smtClean="0">
                              <a:latin typeface="Cambria Math"/>
                              <a:cs typeface="Times New Roman" pitchFamily="18" charset="0"/>
                            </a:rPr>
                            <m:t>𝑻</m:t>
                          </m:r>
                        </m:e>
                        <m:sub>
                          <m:r>
                            <a:rPr lang="en-US" sz="2000" b="1" i="1" smtClean="0">
                              <a:latin typeface="Cambria Math"/>
                              <a:cs typeface="Times New Roman" pitchFamily="18" charset="0"/>
                            </a:rPr>
                            <m:t>𝒙</m:t>
                          </m:r>
                        </m:sub>
                      </m:sSub>
                      <m:r>
                        <a:rPr lang="en-US" sz="2000" b="1" i="1" smtClean="0">
                          <a:latin typeface="Cambria Math"/>
                          <a:cs typeface="Times New Roman" pitchFamily="18" charset="0"/>
                        </a:rPr>
                        <m:t>=</m:t>
                      </m:r>
                      <m:sSub>
                        <m:sSubPr>
                          <m:ctrlPr>
                            <a:rPr lang="en-US" sz="2000" b="1" i="1" smtClean="0">
                              <a:latin typeface="Cambria Math"/>
                              <a:cs typeface="Times New Roman" pitchFamily="18" charset="0"/>
                            </a:rPr>
                          </m:ctrlPr>
                        </m:sSubPr>
                        <m:e>
                          <m:r>
                            <a:rPr lang="en-US" sz="2000" b="1" i="1" smtClean="0">
                              <a:latin typeface="Cambria Math"/>
                              <a:cs typeface="Times New Roman" pitchFamily="18" charset="0"/>
                            </a:rPr>
                            <m:t>𝑳</m:t>
                          </m:r>
                        </m:e>
                        <m:sub>
                          <m:r>
                            <a:rPr lang="en-US" sz="2000" b="1" i="1" smtClean="0">
                              <a:latin typeface="Cambria Math"/>
                              <a:cs typeface="Times New Roman" pitchFamily="18" charset="0"/>
                            </a:rPr>
                            <m:t>𝒙</m:t>
                          </m:r>
                        </m:sub>
                      </m:sSub>
                      <m:r>
                        <a:rPr lang="en-US" sz="2000" b="1" i="1" smtClean="0">
                          <a:latin typeface="Cambria Math"/>
                          <a:cs typeface="Times New Roman" pitchFamily="18" charset="0"/>
                        </a:rPr>
                        <m:t>+</m:t>
                      </m:r>
                      <m:sSub>
                        <m:sSubPr>
                          <m:ctrlPr>
                            <a:rPr lang="en-US" sz="2000" b="1" i="1" smtClean="0">
                              <a:latin typeface="Cambria Math"/>
                              <a:cs typeface="Times New Roman" pitchFamily="18" charset="0"/>
                            </a:rPr>
                          </m:ctrlPr>
                        </m:sSubPr>
                        <m:e>
                          <m:r>
                            <a:rPr lang="en-US" sz="2000" b="1" i="1" smtClean="0">
                              <a:latin typeface="Cambria Math"/>
                              <a:cs typeface="Times New Roman" pitchFamily="18" charset="0"/>
                            </a:rPr>
                            <m:t>𝑳</m:t>
                          </m:r>
                        </m:e>
                        <m:sub>
                          <m:r>
                            <a:rPr lang="en-US" sz="2000" b="1" i="1" smtClean="0">
                              <a:latin typeface="Cambria Math"/>
                              <a:cs typeface="Times New Roman" pitchFamily="18" charset="0"/>
                            </a:rPr>
                            <m:t>𝒙</m:t>
                          </m:r>
                          <m:r>
                            <a:rPr lang="en-US" sz="2000" b="1" i="1" smtClean="0">
                              <a:latin typeface="Cambria Math"/>
                              <a:cs typeface="Times New Roman" pitchFamily="18" charset="0"/>
                            </a:rPr>
                            <m:t>+</m:t>
                          </m:r>
                          <m:r>
                            <a:rPr lang="en-US" sz="2000" b="1" i="1" smtClean="0">
                              <a:latin typeface="Cambria Math"/>
                              <a:cs typeface="Times New Roman" pitchFamily="18" charset="0"/>
                            </a:rPr>
                            <m:t>𝟏</m:t>
                          </m:r>
                        </m:sub>
                      </m:sSub>
                      <m:r>
                        <a:rPr lang="en-US" sz="2000" b="1" i="1" smtClean="0">
                          <a:latin typeface="Cambria Math"/>
                          <a:cs typeface="Times New Roman" pitchFamily="18" charset="0"/>
                        </a:rPr>
                        <m:t>+</m:t>
                      </m:r>
                      <m:sSub>
                        <m:sSubPr>
                          <m:ctrlPr>
                            <a:rPr lang="en-US" sz="2000" i="1">
                              <a:latin typeface="Cambria Math"/>
                            </a:rPr>
                          </m:ctrlPr>
                        </m:sSubPr>
                        <m:e>
                          <m:r>
                            <a:rPr lang="en-US" sz="2000" i="1">
                              <a:latin typeface="Cambria Math"/>
                            </a:rPr>
                            <m:t>𝐿</m:t>
                          </m:r>
                        </m:e>
                        <m:sub>
                          <m:r>
                            <a:rPr lang="en-US" sz="2000" i="1">
                              <a:latin typeface="Cambria Math"/>
                            </a:rPr>
                            <m:t>𝑥</m:t>
                          </m:r>
                          <m:r>
                            <a:rPr lang="en-US" sz="2000" b="0" i="1" smtClean="0">
                              <a:latin typeface="Cambria Math"/>
                            </a:rPr>
                            <m:t>+2</m:t>
                          </m:r>
                        </m:sub>
                      </m:sSub>
                      <m:r>
                        <a:rPr lang="en-US" sz="2000" b="0" i="1" smtClean="0">
                          <a:latin typeface="Cambria Math"/>
                        </a:rPr>
                        <m:t>+…….</m:t>
                      </m:r>
                    </m:oMath>
                  </m:oMathPara>
                </a14:m>
                <a:endParaRPr lang="en-US" sz="2000" b="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Step 6:</a:t>
                </a:r>
                <a:r>
                  <a:rPr lang="en-US" sz="2000" dirty="0" smtClean="0">
                    <a:latin typeface="Times New Roman" pitchFamily="18" charset="0"/>
                    <a:cs typeface="Times New Roman" pitchFamily="18" charset="0"/>
                  </a:rPr>
                  <a:t> Finally the main part of the table is calculated which is the life expectancy of the cohort ( i.e. is the average number of years lived by cohort from exact age ‘x’ till death of all members of the cohort). It is calculated by using the following formula</a:t>
                </a:r>
              </a:p>
              <a:p>
                <a:pPr algn="just"/>
                <a14:m>
                  <m:oMathPara xmlns:m="http://schemas.openxmlformats.org/officeDocument/2006/math">
                    <m:oMathParaPr>
                      <m:jc m:val="centerGroup"/>
                    </m:oMathParaPr>
                    <m:oMath xmlns:m="http://schemas.openxmlformats.org/officeDocument/2006/math">
                      <m:sSub>
                        <m:sSubPr>
                          <m:ctrlPr>
                            <a:rPr lang="en-US" sz="2000" b="1" i="1" smtClean="0">
                              <a:latin typeface="Cambria Math"/>
                              <a:cs typeface="Times New Roman" pitchFamily="18" charset="0"/>
                            </a:rPr>
                          </m:ctrlPr>
                        </m:sSubPr>
                        <m:e>
                          <m:r>
                            <a:rPr lang="en-US" sz="2000" b="1" i="1" smtClean="0">
                              <a:latin typeface="Cambria Math"/>
                              <a:cs typeface="Times New Roman" pitchFamily="18" charset="0"/>
                            </a:rPr>
                            <m:t>𝒆</m:t>
                          </m:r>
                        </m:e>
                        <m:sub>
                          <m:r>
                            <a:rPr lang="en-US" sz="2000" b="1" i="1" smtClean="0">
                              <a:latin typeface="Cambria Math"/>
                              <a:cs typeface="Times New Roman" pitchFamily="18" charset="0"/>
                            </a:rPr>
                            <m:t>𝒙</m:t>
                          </m:r>
                        </m:sub>
                      </m:sSub>
                      <m:r>
                        <a:rPr lang="en-US" sz="2000" b="1" i="1" smtClean="0">
                          <a:latin typeface="Cambria Math"/>
                          <a:cs typeface="Times New Roman" pitchFamily="18" charset="0"/>
                        </a:rPr>
                        <m:t>=</m:t>
                      </m:r>
                      <m:f>
                        <m:fPr>
                          <m:ctrlPr>
                            <a:rPr lang="en-US" sz="2000" b="1" i="1" smtClean="0">
                              <a:latin typeface="Cambria Math"/>
                              <a:cs typeface="Times New Roman" pitchFamily="18" charset="0"/>
                            </a:rPr>
                          </m:ctrlPr>
                        </m:fPr>
                        <m:num>
                          <m:sSub>
                            <m:sSubPr>
                              <m:ctrlPr>
                                <a:rPr lang="en-US" sz="2000" b="1" i="1" smtClean="0">
                                  <a:latin typeface="Cambria Math"/>
                                  <a:cs typeface="Times New Roman" pitchFamily="18" charset="0"/>
                                </a:rPr>
                              </m:ctrlPr>
                            </m:sSubPr>
                            <m:e>
                              <m:r>
                                <a:rPr lang="en-US" sz="2000" b="1" i="1" smtClean="0">
                                  <a:latin typeface="Cambria Math"/>
                                  <a:cs typeface="Times New Roman" pitchFamily="18" charset="0"/>
                                </a:rPr>
                                <m:t>𝑻</m:t>
                              </m:r>
                            </m:e>
                            <m:sub>
                              <m:r>
                                <a:rPr lang="en-US" sz="2000" b="1" i="1" smtClean="0">
                                  <a:latin typeface="Cambria Math"/>
                                  <a:cs typeface="Times New Roman" pitchFamily="18" charset="0"/>
                                </a:rPr>
                                <m:t>𝒙</m:t>
                              </m:r>
                            </m:sub>
                          </m:sSub>
                        </m:num>
                        <m:den>
                          <m:sSub>
                            <m:sSubPr>
                              <m:ctrlPr>
                                <a:rPr lang="en-US" sz="2000" b="1" i="1" smtClean="0">
                                  <a:latin typeface="Cambria Math"/>
                                  <a:cs typeface="Times New Roman" pitchFamily="18" charset="0"/>
                                </a:rPr>
                              </m:ctrlPr>
                            </m:sSubPr>
                            <m:e>
                              <m:r>
                                <a:rPr lang="en-US" sz="2000" b="1" i="1" smtClean="0">
                                  <a:latin typeface="Cambria Math"/>
                                  <a:cs typeface="Times New Roman" pitchFamily="18" charset="0"/>
                                </a:rPr>
                                <m:t>𝒍</m:t>
                              </m:r>
                            </m:e>
                            <m:sub>
                              <m:r>
                                <a:rPr lang="en-US" sz="2000" b="1" i="1" smtClean="0">
                                  <a:latin typeface="Cambria Math"/>
                                  <a:cs typeface="Times New Roman" pitchFamily="18" charset="0"/>
                                </a:rPr>
                                <m:t>𝒙</m:t>
                              </m:r>
                            </m:sub>
                          </m:sSub>
                        </m:den>
                      </m:f>
                    </m:oMath>
                  </m:oMathPara>
                </a14:m>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534400" cy="6477607"/>
              </a:xfrm>
              <a:prstGeom prst="rect">
                <a:avLst/>
              </a:prstGeom>
              <a:blipFill rotWithShape="1">
                <a:blip r:embed="rId2"/>
                <a:stretch>
                  <a:fillRect l="-714" t="-470" r="-714"/>
                </a:stretch>
              </a:blipFill>
            </p:spPr>
            <p:txBody>
              <a:bodyPr/>
              <a:lstStyle/>
              <a:p>
                <a:r>
                  <a:rPr lang="en-US">
                    <a:noFill/>
                  </a:rPr>
                  <a:t> </a:t>
                </a:r>
              </a:p>
            </p:txBody>
          </p:sp>
        </mc:Fallback>
      </mc:AlternateContent>
    </p:spTree>
    <p:extLst>
      <p:ext uri="{BB962C8B-B14F-4D97-AF65-F5344CB8AC3E}">
        <p14:creationId xmlns:p14="http://schemas.microsoft.com/office/powerpoint/2010/main" val="790821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830997"/>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Q 1. </a:t>
            </a:r>
            <a:r>
              <a:rPr lang="en-US" sz="2400" dirty="0" smtClean="0">
                <a:latin typeface="Times New Roman" pitchFamily="18" charset="0"/>
                <a:cs typeface="Times New Roman" pitchFamily="18" charset="0"/>
              </a:rPr>
              <a:t>From the following data construct a suitable life table.</a:t>
            </a:r>
          </a:p>
          <a:p>
            <a:endParaRPr lang="en-US" sz="2400" dirty="0">
              <a:latin typeface="Times New Roman" pitchFamily="18" charset="0"/>
              <a:cs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06942047"/>
              </p:ext>
            </p:extLst>
          </p:nvPr>
        </p:nvGraphicFramePr>
        <p:xfrm>
          <a:off x="1524000" y="1143000"/>
          <a:ext cx="4114800" cy="5176838"/>
        </p:xfrm>
        <a:graphic>
          <a:graphicData uri="http://schemas.openxmlformats.org/presentationml/2006/ole">
            <mc:AlternateContent xmlns:mc="http://schemas.openxmlformats.org/markup-compatibility/2006">
              <mc:Choice xmlns:v="urn:schemas-microsoft-com:vml" Requires="v">
                <p:oleObj spid="_x0000_s2056" name="Worksheet" r:id="rId4" imgW="1228690" imgH="3486348" progId="Excel.Sheet.12">
                  <p:embed/>
                </p:oleObj>
              </mc:Choice>
              <mc:Fallback>
                <p:oleObj name="Worksheet" r:id="rId4" imgW="1228690" imgH="3486348" progId="Excel.Sheet.12">
                  <p:embed/>
                  <p:pic>
                    <p:nvPicPr>
                      <p:cNvPr id="0" name=""/>
                      <p:cNvPicPr/>
                      <p:nvPr/>
                    </p:nvPicPr>
                    <p:blipFill>
                      <a:blip r:embed="rId5"/>
                      <a:stretch>
                        <a:fillRect/>
                      </a:stretch>
                    </p:blipFill>
                    <p:spPr>
                      <a:xfrm>
                        <a:off x="1524000" y="1143000"/>
                        <a:ext cx="4114800" cy="5176838"/>
                      </a:xfrm>
                      <a:prstGeom prst="rect">
                        <a:avLst/>
                      </a:prstGeom>
                    </p:spPr>
                  </p:pic>
                </p:oleObj>
              </mc:Fallback>
            </mc:AlternateContent>
          </a:graphicData>
        </a:graphic>
      </p:graphicFrame>
    </p:spTree>
    <p:extLst>
      <p:ext uri="{BB962C8B-B14F-4D97-AF65-F5344CB8AC3E}">
        <p14:creationId xmlns:p14="http://schemas.microsoft.com/office/powerpoint/2010/main" val="3118511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3836940820"/>
              </p:ext>
            </p:extLst>
          </p:nvPr>
        </p:nvGraphicFramePr>
        <p:xfrm>
          <a:off x="1066800" y="1752600"/>
          <a:ext cx="6934200" cy="4559300"/>
        </p:xfrm>
        <a:graphic>
          <a:graphicData uri="http://schemas.openxmlformats.org/presentationml/2006/ole">
            <mc:AlternateContent xmlns:mc="http://schemas.openxmlformats.org/markup-compatibility/2006">
              <mc:Choice xmlns:v="urn:schemas-microsoft-com:vml" Requires="v">
                <p:oleObj spid="_x0000_s1033" name="Worksheet" r:id="rId4" imgW="4276837" imgH="3486348" progId="Excel.Sheet.12">
                  <p:embed/>
                </p:oleObj>
              </mc:Choice>
              <mc:Fallback>
                <p:oleObj name="Worksheet" r:id="rId4" imgW="4276837" imgH="3486348" progId="Excel.Sheet.12">
                  <p:embed/>
                  <p:pic>
                    <p:nvPicPr>
                      <p:cNvPr id="0" name=""/>
                      <p:cNvPicPr/>
                      <p:nvPr/>
                    </p:nvPicPr>
                    <p:blipFill>
                      <a:blip r:embed="rId5"/>
                      <a:stretch>
                        <a:fillRect/>
                      </a:stretch>
                    </p:blipFill>
                    <p:spPr>
                      <a:xfrm>
                        <a:off x="1066800" y="1752600"/>
                        <a:ext cx="6934200" cy="4559300"/>
                      </a:xfrm>
                      <a:prstGeom prst="rect">
                        <a:avLst/>
                      </a:prstGeom>
                    </p:spPr>
                  </p:pic>
                </p:oleObj>
              </mc:Fallback>
            </mc:AlternateContent>
          </a:graphicData>
        </a:graphic>
      </p:graphicFrame>
      <p:sp>
        <p:nvSpPr>
          <p:cNvPr id="4" name="TextBox 3"/>
          <p:cNvSpPr txBox="1"/>
          <p:nvPr/>
        </p:nvSpPr>
        <p:spPr>
          <a:xfrm>
            <a:off x="304800" y="228600"/>
            <a:ext cx="8153400" cy="138499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Solution</a:t>
            </a:r>
          </a:p>
          <a:p>
            <a:pPr algn="just"/>
            <a:r>
              <a:rPr lang="en-US" sz="2000" dirty="0" smtClean="0">
                <a:latin typeface="Times New Roman" pitchFamily="18" charset="0"/>
                <a:cs typeface="Times New Roman" pitchFamily="18" charset="0"/>
              </a:rPr>
              <a:t>	As we can see that the data given in the above problem has some age interval so we have to construct an abridge life table for the above data. Which can be constructed as follows.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9564442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272</Words>
  <Application>Microsoft Office PowerPoint</Application>
  <PresentationFormat>On-screen Show (4:3)</PresentationFormat>
  <Paragraphs>33</Paragraphs>
  <Slides>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Worksheet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9</cp:revision>
  <dcterms:created xsi:type="dcterms:W3CDTF">2020-04-20T11:40:31Z</dcterms:created>
  <dcterms:modified xsi:type="dcterms:W3CDTF">2020-04-21T13:08:11Z</dcterms:modified>
</cp:coreProperties>
</file>