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263" r:id="rId3"/>
    <p:sldId id="261" r:id="rId4"/>
    <p:sldId id="258" r:id="rId5"/>
    <p:sldId id="356" r:id="rId6"/>
    <p:sldId id="264"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378" autoAdjust="0"/>
    <p:restoredTop sz="94624" autoAdjust="0"/>
  </p:normalViewPr>
  <p:slideViewPr>
    <p:cSldViewPr>
      <p:cViewPr>
        <p:scale>
          <a:sx n="60" d="100"/>
          <a:sy n="60" d="100"/>
        </p:scale>
        <p:origin x="-750" y="-28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54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8659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36815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0584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3201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4611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0207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8427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2044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1296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27831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34355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94589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6445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17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791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6708225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904456"/>
          </a:xfrm>
          <a:prstGeom prst="rect">
            <a:avLst/>
          </a:prstGeom>
        </p:spPr>
      </p:pic>
    </p:spTree>
    <p:extLst>
      <p:ext uri="{BB962C8B-B14F-4D97-AF65-F5344CB8AC3E}">
        <p14:creationId xmlns:p14="http://schemas.microsoft.com/office/powerpoint/2010/main" xmlns="" val="33952837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381000"/>
            <a:ext cx="4800599" cy="838200"/>
          </a:xfrm>
        </p:spPr>
        <p:txBody>
          <a:bodyPr>
            <a:normAutofit/>
          </a:bodyPr>
          <a:lstStyle/>
          <a:p>
            <a:r>
              <a:rPr lang="en-US" sz="4000" b="1" dirty="0" smtClean="0">
                <a:latin typeface="Times New Roman" pitchFamily="18" charset="0"/>
                <a:cs typeface="Times New Roman" pitchFamily="18" charset="0"/>
              </a:rPr>
              <a:t>External Parasites: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447800"/>
            <a:ext cx="10744200" cy="5029200"/>
          </a:xfrm>
        </p:spPr>
        <p:txBody>
          <a:bodyPr>
            <a:normAutofit/>
          </a:bodyPr>
          <a:lstStyle/>
          <a:p>
            <a:r>
              <a:rPr lang="en-US" sz="2600" dirty="0" smtClean="0">
                <a:latin typeface="Times New Roman" pitchFamily="18" charset="0"/>
                <a:cs typeface="Times New Roman" pitchFamily="18" charset="0"/>
              </a:rPr>
              <a:t>These parasites are found on external skin. They are mostly blood-sucking parasites and they cause spread of fatal diseases in the animals. They include lice , ticks, flies and mosquitoes, etc. </a:t>
            </a:r>
          </a:p>
          <a:p>
            <a:r>
              <a:rPr lang="en-US" sz="4400" b="1" dirty="0" smtClean="0">
                <a:latin typeface="Times New Roman" pitchFamily="18" charset="0"/>
                <a:cs typeface="Times New Roman" pitchFamily="18" charset="0"/>
              </a:rPr>
              <a:t>Ticks:</a:t>
            </a:r>
          </a:p>
          <a:p>
            <a:pPr>
              <a:buNone/>
            </a:pPr>
            <a:r>
              <a:rPr lang="en-US" dirty="0" smtClean="0"/>
              <a:t>   </a:t>
            </a:r>
            <a:r>
              <a:rPr lang="en-US" sz="2400" dirty="0" smtClean="0">
                <a:latin typeface="Times New Roman" pitchFamily="18" charset="0"/>
                <a:cs typeface="Times New Roman" pitchFamily="18" charset="0"/>
              </a:rPr>
              <a:t>These parasites not only suck the blood of the animals but also cause the spread of fatal diseases. They are mostly found on the softer parts of the animals’ skin like the udder and between the legs. A very dangerous disease </a:t>
            </a:r>
            <a:r>
              <a:rPr lang="en-US" sz="2400" dirty="0" err="1" smtClean="0">
                <a:latin typeface="Times New Roman" pitchFamily="18" charset="0"/>
                <a:cs typeface="Times New Roman" pitchFamily="18" charset="0"/>
              </a:rPr>
              <a:t>Theleriosis</a:t>
            </a:r>
            <a:r>
              <a:rPr lang="en-US" sz="2400" dirty="0" smtClean="0">
                <a:latin typeface="Times New Roman" pitchFamily="18" charset="0"/>
                <a:cs typeface="Times New Roman" pitchFamily="18" charset="0"/>
              </a:rPr>
              <a:t> (tick fever) is due to the fever caused by ticks.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848600" y="2209800"/>
            <a:ext cx="3993951" cy="2514599"/>
          </a:xfrm>
          <a:prstGeom prst="rect">
            <a:avLst/>
          </a:prstGeom>
          <a:noFill/>
          <a:ln w="9525">
            <a:noFill/>
            <a:miter lim="800000"/>
            <a:headEnd/>
            <a:tailEnd/>
          </a:ln>
          <a:effectLst/>
        </p:spPr>
      </p:pic>
      <p:sp>
        <p:nvSpPr>
          <p:cNvPr id="3" name="Rectangle 2"/>
          <p:cNvSpPr/>
          <p:nvPr/>
        </p:nvSpPr>
        <p:spPr>
          <a:xfrm>
            <a:off x="1371600" y="609600"/>
            <a:ext cx="6172200" cy="5078313"/>
          </a:xfrm>
          <a:prstGeom prst="rect">
            <a:avLst/>
          </a:prstGeom>
        </p:spPr>
        <p:txBody>
          <a:bodyPr wrap="square">
            <a:spAutoFit/>
          </a:bodyPr>
          <a:lstStyle/>
          <a:p>
            <a:pPr>
              <a:buNone/>
            </a:pPr>
            <a:r>
              <a:rPr lang="en-US" dirty="0" smtClean="0"/>
              <a:t>       </a:t>
            </a:r>
            <a:r>
              <a:rPr lang="en-US" sz="4400" b="1" dirty="0" smtClean="0">
                <a:latin typeface="Times New Roman" pitchFamily="18" charset="0"/>
                <a:cs typeface="Times New Roman" pitchFamily="18" charset="0"/>
              </a:rPr>
              <a:t>Symptoms:</a:t>
            </a:r>
          </a:p>
          <a:p>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The animal becomes weak because of loss of blood</a:t>
            </a:r>
          </a:p>
          <a:p>
            <a:pPr>
              <a:buFont typeface="Wingdings" pitchFamily="2" charset="2"/>
              <a:buChar char="Ø"/>
            </a:pPr>
            <a:r>
              <a:rPr lang="en-US" sz="2800" dirty="0" smtClean="0">
                <a:latin typeface="Times New Roman" pitchFamily="18" charset="0"/>
                <a:cs typeface="Times New Roman" pitchFamily="18" charset="0"/>
              </a:rPr>
              <a:t>Their skin becomes rough and dry.</a:t>
            </a:r>
          </a:p>
          <a:p>
            <a:pPr>
              <a:buFont typeface="Wingdings" pitchFamily="2" charset="2"/>
              <a:buChar char="Ø"/>
            </a:pPr>
            <a:r>
              <a:rPr lang="en-US" sz="2800" dirty="0" smtClean="0">
                <a:latin typeface="Times New Roman" pitchFamily="18" charset="0"/>
                <a:cs typeface="Times New Roman" pitchFamily="18" charset="0"/>
              </a:rPr>
              <a:t>Milk production decreases.</a:t>
            </a:r>
          </a:p>
          <a:p>
            <a:pPr>
              <a:buFont typeface="Wingdings" pitchFamily="2" charset="2"/>
              <a:buChar char="Ø"/>
            </a:pPr>
            <a:r>
              <a:rPr lang="en-US" sz="2800" dirty="0" smtClean="0">
                <a:latin typeface="Times New Roman" pitchFamily="18" charset="0"/>
                <a:cs typeface="Times New Roman" pitchFamily="18" charset="0"/>
              </a:rPr>
              <a:t>The animal becomes restless.</a:t>
            </a:r>
          </a:p>
          <a:p>
            <a:pPr>
              <a:buFont typeface="Wingdings" pitchFamily="2" charset="2"/>
              <a:buChar char="Ø"/>
            </a:pPr>
            <a:r>
              <a:rPr lang="en-US" sz="2800" dirty="0" smtClean="0">
                <a:latin typeface="Times New Roman" pitchFamily="18" charset="0"/>
                <a:cs typeface="Times New Roman" pitchFamily="18" charset="0"/>
              </a:rPr>
              <a:t>The possibility of abortion rises.</a:t>
            </a:r>
          </a:p>
          <a:p>
            <a:pPr>
              <a:buFont typeface="Wingdings" pitchFamily="2" charset="2"/>
              <a:buChar char="Ø"/>
            </a:pPr>
            <a:r>
              <a:rPr lang="en-US" sz="2800" dirty="0" smtClean="0">
                <a:latin typeface="Times New Roman" pitchFamily="18" charset="0"/>
                <a:cs typeface="Times New Roman" pitchFamily="18" charset="0"/>
              </a:rPr>
              <a:t>Paralysis attack is possible.</a:t>
            </a:r>
          </a:p>
          <a:p>
            <a:pPr>
              <a:buFont typeface="Wingdings" pitchFamily="2" charset="2"/>
              <a:buChar char="Ø"/>
            </a:pPr>
            <a:r>
              <a:rPr lang="en-US" sz="2800" dirty="0" smtClean="0">
                <a:latin typeface="Times New Roman" pitchFamily="18" charset="0"/>
                <a:cs typeface="Times New Roman" pitchFamily="18" charset="0"/>
              </a:rPr>
              <a:t>Holes appear on the skin and they become like wounds.</a:t>
            </a:r>
            <a:endParaRPr lang="en-US"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3045875" cy="747490"/>
          </a:xfrm>
        </p:spPr>
        <p:txBody>
          <a:bodyPr>
            <a:normAutofit/>
          </a:bodyPr>
          <a:lstStyle/>
          <a:p>
            <a:r>
              <a:rPr lang="en-US" sz="4000" b="1" dirty="0" smtClean="0">
                <a:latin typeface="Times New Roman" pitchFamily="18" charset="0"/>
                <a:cs typeface="Times New Roman" pitchFamily="18" charset="0"/>
              </a:rPr>
              <a:t>Lice:</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295400"/>
            <a:ext cx="6781800" cy="5181600"/>
          </a:xfrm>
        </p:spPr>
        <p:txBody>
          <a:bodyPr/>
          <a:lstStyle/>
          <a:p>
            <a:pPr>
              <a:buNone/>
            </a:pPr>
            <a:r>
              <a:rPr lang="en-US" dirty="0" smtClean="0"/>
              <a:t> </a:t>
            </a:r>
            <a:r>
              <a:rPr lang="en-US" sz="2400" dirty="0" smtClean="0">
                <a:latin typeface="Times New Roman" pitchFamily="18" charset="0"/>
                <a:cs typeface="Times New Roman" pitchFamily="18" charset="0"/>
              </a:rPr>
              <a:t>Lice are of two kinds:</a:t>
            </a:r>
          </a:p>
          <a:p>
            <a:pPr>
              <a:buAutoNum type="arabicPeriod"/>
            </a:pPr>
            <a:r>
              <a:rPr lang="en-US" sz="2400" dirty="0" smtClean="0">
                <a:latin typeface="Times New Roman" pitchFamily="18" charset="0"/>
                <a:cs typeface="Times New Roman" pitchFamily="18" charset="0"/>
              </a:rPr>
              <a:t>Biting lice 2. Blood-sucking lice</a:t>
            </a:r>
          </a:p>
          <a:p>
            <a:pPr>
              <a:buNone/>
            </a:pPr>
            <a:r>
              <a:rPr lang="en-US" sz="2400" dirty="0" smtClean="0">
                <a:latin typeface="Times New Roman" pitchFamily="18" charset="0"/>
                <a:cs typeface="Times New Roman" pitchFamily="18" charset="0"/>
              </a:rPr>
              <a:t>The lice stick to the skin of the animals and their eggs stick to their hair.</a:t>
            </a:r>
          </a:p>
          <a:p>
            <a:pPr>
              <a:buNone/>
            </a:pPr>
            <a:r>
              <a:rPr lang="en-US" sz="2800" b="1" dirty="0" smtClean="0"/>
              <a:t>   </a:t>
            </a:r>
            <a:r>
              <a:rPr lang="en-US" sz="3200" b="1" dirty="0" smtClean="0">
                <a:latin typeface="Times New Roman" pitchFamily="18" charset="0"/>
                <a:cs typeface="Times New Roman" pitchFamily="18" charset="0"/>
              </a:rPr>
              <a:t>Symptoms:</a:t>
            </a:r>
          </a:p>
          <a:p>
            <a:r>
              <a:rPr lang="en-US" sz="2400" dirty="0" smtClean="0">
                <a:latin typeface="Times New Roman" pitchFamily="18" charset="0"/>
                <a:cs typeface="Times New Roman" pitchFamily="18" charset="0"/>
              </a:rPr>
              <a:t>The animal shows restlessness.</a:t>
            </a:r>
          </a:p>
          <a:p>
            <a:r>
              <a:rPr lang="en-US" sz="2400" dirty="0" smtClean="0">
                <a:latin typeface="Times New Roman" pitchFamily="18" charset="0"/>
                <a:cs typeface="Times New Roman" pitchFamily="18" charset="0"/>
              </a:rPr>
              <a:t>The animal becomes weak.</a:t>
            </a:r>
          </a:p>
          <a:p>
            <a:r>
              <a:rPr lang="en-US" sz="2400" dirty="0" smtClean="0">
                <a:latin typeface="Times New Roman" pitchFamily="18" charset="0"/>
                <a:cs typeface="Times New Roman" pitchFamily="18" charset="0"/>
              </a:rPr>
              <a:t>Continuous scratching or rubbing of the skin with the walls makes the skin</a:t>
            </a:r>
          </a:p>
          <a:p>
            <a:r>
              <a:rPr lang="en-US" sz="2400" dirty="0" smtClean="0">
                <a:latin typeface="Times New Roman" pitchFamily="18" charset="0"/>
                <a:cs typeface="Times New Roman" pitchFamily="18" charset="0"/>
              </a:rPr>
              <a:t>red and these scratches become wounds.</a:t>
            </a:r>
            <a:endParaRPr lang="en-US" sz="24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7848600" y="1752600"/>
            <a:ext cx="4015245" cy="3505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826675" cy="823690"/>
          </a:xfrm>
        </p:spPr>
        <p:txBody>
          <a:bodyPr>
            <a:normAutofit/>
          </a:bodyPr>
          <a:lstStyle/>
          <a:p>
            <a:r>
              <a:rPr lang="en-US" sz="4000" b="1" dirty="0" smtClean="0">
                <a:latin typeface="Times New Roman" pitchFamily="18" charset="0"/>
                <a:cs typeface="Times New Roman" pitchFamily="18" charset="0"/>
              </a:rPr>
              <a:t>Flies: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524000"/>
            <a:ext cx="10744200" cy="4800600"/>
          </a:xfrm>
        </p:spPr>
        <p:txBody>
          <a:bodyPr>
            <a:normAutofit lnSpcReduction="10000"/>
          </a:bodyPr>
          <a:lstStyle/>
          <a:p>
            <a:pPr>
              <a:buNone/>
            </a:pPr>
            <a:r>
              <a:rPr lang="en-US" sz="2400" dirty="0" smtClean="0">
                <a:latin typeface="Times New Roman" pitchFamily="18" charset="0"/>
                <a:cs typeface="Times New Roman" pitchFamily="18" charset="0"/>
              </a:rPr>
              <a:t>      The animal fly is a bit bigger than the housefly and its colour is dark orange and brown. It flies fast and creates a sound when it flies. It is usually found in the summer season and it lays its eggs in the skin of the animal.</a:t>
            </a:r>
          </a:p>
          <a:p>
            <a:pPr>
              <a:buNone/>
            </a:pPr>
            <a:r>
              <a:rPr lang="en-US" sz="2400" b="1"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Symptoms:</a:t>
            </a:r>
          </a:p>
          <a:p>
            <a:r>
              <a:rPr lang="en-US" sz="2400" dirty="0" smtClean="0">
                <a:latin typeface="Times New Roman" pitchFamily="18" charset="0"/>
                <a:cs typeface="Times New Roman" pitchFamily="18" charset="0"/>
              </a:rPr>
              <a:t>Milk production decreases suddenly.</a:t>
            </a:r>
          </a:p>
          <a:p>
            <a:r>
              <a:rPr lang="en-US" sz="2400" dirty="0" smtClean="0">
                <a:latin typeface="Times New Roman" pitchFamily="18" charset="0"/>
                <a:cs typeface="Times New Roman" pitchFamily="18" charset="0"/>
              </a:rPr>
              <a:t>Swellings and scars appear on many parts of the skin.</a:t>
            </a:r>
          </a:p>
          <a:p>
            <a:r>
              <a:rPr lang="en-US" sz="2400" dirty="0" smtClean="0">
                <a:latin typeface="Times New Roman" pitchFamily="18" charset="0"/>
                <a:cs typeface="Times New Roman" pitchFamily="18" charset="0"/>
              </a:rPr>
              <a:t>Sometimes the animal stops </a:t>
            </a:r>
            <a:r>
              <a:rPr lang="en-US" sz="2400" dirty="0" err="1" smtClean="0">
                <a:latin typeface="Times New Roman" pitchFamily="18" charset="0"/>
                <a:cs typeface="Times New Roman" pitchFamily="18" charset="0"/>
              </a:rPr>
              <a:t>cudding</a:t>
            </a:r>
            <a:r>
              <a:rPr lang="en-US" sz="2400" dirty="0" smtClean="0">
                <a:latin typeface="Times New Roman" pitchFamily="18" charset="0"/>
                <a:cs typeface="Times New Roman" pitchFamily="18" charset="0"/>
              </a:rPr>
              <a:t> and rumination.</a:t>
            </a: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animal urinates again and again and remains restless.</a:t>
            </a:r>
            <a:endParaRPr lang="en-US" sz="24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a:stretch>
            <a:fillRect/>
          </a:stretch>
        </p:blipFill>
        <p:spPr bwMode="auto">
          <a:xfrm>
            <a:off x="7848600" y="2971800"/>
            <a:ext cx="4021445" cy="2667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9601200" cy="1280890"/>
          </a:xfrm>
        </p:spPr>
        <p:txBody>
          <a:bodyPr>
            <a:noAutofit/>
          </a:bodyPr>
          <a:lstStyle/>
          <a:p>
            <a:r>
              <a:rPr lang="en-US" sz="4000" b="1" dirty="0" smtClean="0">
                <a:latin typeface="Times New Roman" pitchFamily="18" charset="0"/>
                <a:cs typeface="Times New Roman" pitchFamily="18" charset="0"/>
              </a:rPr>
              <a:t>Kinds of adverse effects of Parasitic Infestation:</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371600" y="1600200"/>
            <a:ext cx="10515600" cy="4800600"/>
          </a:xfrm>
        </p:spPr>
        <p:txBody>
          <a:bodyPr>
            <a:normAutofit/>
          </a:bodyPr>
          <a:lstStyle/>
          <a:p>
            <a:pPr>
              <a:buNone/>
            </a:pPr>
            <a:r>
              <a:rPr lang="en-US" sz="2400" dirty="0" smtClean="0">
                <a:latin typeface="Times New Roman" pitchFamily="18" charset="0"/>
                <a:cs typeface="Times New Roman" pitchFamily="18" charset="0"/>
              </a:rPr>
              <a:t>     The adverse effects of infestation can be divided into two types.</a:t>
            </a:r>
          </a:p>
          <a:p>
            <a:pPr>
              <a:buNone/>
            </a:pP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 Hidden                     2. Apparent</a:t>
            </a:r>
          </a:p>
          <a:p>
            <a:pPr>
              <a:buNone/>
            </a:pPr>
            <a:r>
              <a:rPr lang="en-US" sz="2800" dirty="0" smtClean="0">
                <a:latin typeface="Times New Roman" pitchFamily="18" charset="0"/>
                <a:cs typeface="Times New Roman" pitchFamily="18" charset="0"/>
              </a:rPr>
              <a:t>         Hidden diseases include:</a:t>
            </a:r>
          </a:p>
          <a:p>
            <a:r>
              <a:rPr lang="en-US" sz="2800" dirty="0" smtClean="0">
                <a:latin typeface="Times New Roman" pitchFamily="18" charset="0"/>
                <a:cs typeface="Times New Roman" pitchFamily="18" charset="0"/>
              </a:rPr>
              <a:t>Decrease in milk production.</a:t>
            </a:r>
          </a:p>
          <a:p>
            <a:r>
              <a:rPr lang="en-US" sz="2800" dirty="0" smtClean="0">
                <a:latin typeface="Times New Roman" pitchFamily="18" charset="0"/>
                <a:cs typeface="Times New Roman" pitchFamily="18" charset="0"/>
              </a:rPr>
              <a:t>Enlargement of the belly.</a:t>
            </a:r>
          </a:p>
          <a:p>
            <a:r>
              <a:rPr lang="en-US" sz="2800" dirty="0" smtClean="0">
                <a:latin typeface="Times New Roman" pitchFamily="18" charset="0"/>
                <a:cs typeface="Times New Roman" pitchFamily="18" charset="0"/>
              </a:rPr>
              <a:t>Loss of weight.</a:t>
            </a:r>
          </a:p>
          <a:p>
            <a:r>
              <a:rPr lang="en-US" sz="2800" dirty="0" smtClean="0">
                <a:latin typeface="Times New Roman" pitchFamily="18" charset="0"/>
                <a:cs typeface="Times New Roman" pitchFamily="18" charset="0"/>
              </a:rPr>
              <a:t>No pregnancy etc. are the hidden effects of worms.</a:t>
            </a:r>
          </a:p>
          <a:p>
            <a:pPr>
              <a:buNone/>
            </a:pPr>
            <a:r>
              <a:rPr lang="en-US" sz="2800" dirty="0" smtClean="0">
                <a:latin typeface="Times New Roman" pitchFamily="18" charset="0"/>
                <a:cs typeface="Times New Roman" pitchFamily="18" charset="0"/>
              </a:rPr>
              <a:t>     These adverse effects cause financial losses to the owners of the animals.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8991600" cy="4648200"/>
          </a:xfrm>
        </p:spPr>
        <p:txBody>
          <a:bodyPr>
            <a:normAutofit lnSpcReduction="10000"/>
          </a:bodyPr>
          <a:lstStyle/>
          <a:p>
            <a:pPr>
              <a:buNone/>
            </a:pPr>
            <a:r>
              <a:rPr lang="en-US" sz="4000" dirty="0" smtClean="0">
                <a:latin typeface="Times New Roman" pitchFamily="18" charset="0"/>
                <a:cs typeface="Times New Roman" pitchFamily="18" charset="0"/>
              </a:rPr>
              <a:t>     Apparent diseases include:</a:t>
            </a:r>
          </a:p>
          <a:p>
            <a:r>
              <a:rPr lang="en-US" sz="2800" dirty="0" smtClean="0"/>
              <a:t>Thinness of skin,</a:t>
            </a:r>
          </a:p>
          <a:p>
            <a:r>
              <a:rPr lang="en-US" sz="2800" dirty="0" err="1" smtClean="0"/>
              <a:t>Anaemia</a:t>
            </a:r>
            <a:r>
              <a:rPr lang="en-US" sz="2800" dirty="0" smtClean="0"/>
              <a:t>,</a:t>
            </a:r>
          </a:p>
          <a:p>
            <a:r>
              <a:rPr lang="en-US" sz="2800" dirty="0" smtClean="0"/>
              <a:t>Scars and swellings on the body,</a:t>
            </a:r>
          </a:p>
          <a:p>
            <a:r>
              <a:rPr lang="en-US" sz="2800" dirty="0" smtClean="0"/>
              <a:t>Cough,</a:t>
            </a:r>
          </a:p>
          <a:p>
            <a:r>
              <a:rPr lang="en-US" sz="2800" dirty="0" smtClean="0"/>
              <a:t>Constipation</a:t>
            </a:r>
          </a:p>
          <a:p>
            <a:r>
              <a:rPr lang="en-US" sz="2800" dirty="0" smtClean="0"/>
              <a:t>Diarrhea etc. which show the apparent adverse effects of the</a:t>
            </a:r>
          </a:p>
          <a:p>
            <a:r>
              <a:rPr lang="en-US" sz="2800" dirty="0" smtClean="0"/>
              <a:t>worms.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4953000" cy="1066800"/>
          </a:xfrm>
        </p:spPr>
        <p:txBody>
          <a:bodyPr>
            <a:normAutofit/>
          </a:bodyPr>
          <a:lstStyle/>
          <a:p>
            <a:r>
              <a:rPr lang="en-US" sz="4000" b="1" dirty="0" smtClean="0">
                <a:latin typeface="Times New Roman" pitchFamily="18" charset="0"/>
                <a:cs typeface="Times New Roman" pitchFamily="18" charset="0"/>
              </a:rPr>
              <a:t>Control of Parasites: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0" y="838200"/>
            <a:ext cx="10363200" cy="5410200"/>
          </a:xfrm>
        </p:spPr>
        <p:txBody>
          <a:bodyPr>
            <a:noAutofit/>
          </a:bodyPr>
          <a:lstStyle/>
          <a:p>
            <a:r>
              <a:rPr lang="en-US" sz="2400" dirty="0" smtClean="0">
                <a:latin typeface="Times New Roman" pitchFamily="18" charset="0"/>
                <a:cs typeface="Times New Roman" pitchFamily="18" charset="0"/>
              </a:rPr>
              <a:t>Keep animals’ sheds clean.</a:t>
            </a:r>
          </a:p>
          <a:p>
            <a:r>
              <a:rPr lang="en-US" sz="2400" dirty="0" smtClean="0">
                <a:latin typeface="Times New Roman" pitchFamily="18" charset="0"/>
                <a:cs typeface="Times New Roman" pitchFamily="18" charset="0"/>
              </a:rPr>
              <a:t>There should not be any holes/cracks in the walls or roofs of the sheds,</a:t>
            </a:r>
          </a:p>
          <a:p>
            <a:r>
              <a:rPr lang="en-US" sz="2400" dirty="0" smtClean="0">
                <a:latin typeface="Times New Roman" pitchFamily="18" charset="0"/>
                <a:cs typeface="Times New Roman" pitchFamily="18" charset="0"/>
              </a:rPr>
              <a:t>where these external parasites can hide or lay eggs.</a:t>
            </a:r>
          </a:p>
          <a:p>
            <a:r>
              <a:rPr lang="en-US" sz="2400" dirty="0" smtClean="0">
                <a:latin typeface="Times New Roman" pitchFamily="18" charset="0"/>
                <a:cs typeface="Times New Roman" pitchFamily="18" charset="0"/>
              </a:rPr>
              <a:t>Spread limestone powder in sheds from time to time.</a:t>
            </a:r>
          </a:p>
          <a:p>
            <a:r>
              <a:rPr lang="en-US" sz="2400" dirty="0" smtClean="0">
                <a:latin typeface="Times New Roman" pitchFamily="18" charset="0"/>
                <a:cs typeface="Times New Roman" pitchFamily="18" charset="0"/>
              </a:rPr>
              <a:t>Spray sheds with insecticides after removing the animals from their sheds.</a:t>
            </a:r>
          </a:p>
          <a:p>
            <a:r>
              <a:rPr lang="en-US" sz="2400" dirty="0" smtClean="0">
                <a:latin typeface="Times New Roman" pitchFamily="18" charset="0"/>
                <a:cs typeface="Times New Roman" pitchFamily="18" charset="0"/>
              </a:rPr>
              <a:t>In case of ticks, get it treated by a veterinary doctor.</a:t>
            </a:r>
          </a:p>
          <a:p>
            <a:r>
              <a:rPr lang="en-US" sz="2400" dirty="0" smtClean="0">
                <a:latin typeface="Times New Roman" pitchFamily="18" charset="0"/>
                <a:cs typeface="Times New Roman" pitchFamily="18" charset="0"/>
              </a:rPr>
              <a:t>Protect chopped fodder from dust and dirt and give the animals clean feed.</a:t>
            </a:r>
          </a:p>
          <a:p>
            <a:r>
              <a:rPr lang="en-US" sz="2400" dirty="0" smtClean="0">
                <a:latin typeface="Times New Roman" pitchFamily="18" charset="0"/>
                <a:cs typeface="Times New Roman" pitchFamily="18" charset="0"/>
              </a:rPr>
              <a:t>De- worm animals regularly.</a:t>
            </a:r>
          </a:p>
          <a:p>
            <a:r>
              <a:rPr lang="en-US" sz="2400" dirty="0" smtClean="0">
                <a:latin typeface="Times New Roman" pitchFamily="18" charset="0"/>
                <a:cs typeface="Times New Roman" pitchFamily="18" charset="0"/>
              </a:rPr>
              <a:t>Give a variety of de-worming medicines so that the worms cannot</a:t>
            </a:r>
          </a:p>
          <a:p>
            <a:r>
              <a:rPr lang="en-US" sz="2400" dirty="0" smtClean="0">
                <a:latin typeface="Times New Roman" pitchFamily="18" charset="0"/>
                <a:cs typeface="Times New Roman" pitchFamily="18" charset="0"/>
              </a:rPr>
              <a:t>build immunity against any medicine.</a:t>
            </a:r>
          </a:p>
          <a:p>
            <a:r>
              <a:rPr lang="en-US" sz="2400" dirty="0" smtClean="0">
                <a:latin typeface="Times New Roman" pitchFamily="18" charset="0"/>
                <a:cs typeface="Times New Roman" pitchFamily="18" charset="0"/>
              </a:rPr>
              <a:t>Whitewash the water troughs of the animals with limestone powder for</a:t>
            </a:r>
          </a:p>
          <a:p>
            <a:r>
              <a:rPr lang="en-US" sz="2400" dirty="0" smtClean="0">
                <a:latin typeface="Times New Roman" pitchFamily="18" charset="0"/>
                <a:cs typeface="Times New Roman" pitchFamily="18" charset="0"/>
              </a:rPr>
              <a:t>protection against microbes.</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295400"/>
            <a:ext cx="9144000" cy="4648200"/>
          </a:xfrm>
        </p:spPr>
        <p:txBody>
          <a:bodyPr>
            <a:normAutofit/>
          </a:bodyPr>
          <a:lstStyle/>
          <a:p>
            <a:r>
              <a:rPr lang="en-US" sz="3200" dirty="0" smtClean="0">
                <a:latin typeface="Times New Roman" pitchFamily="18" charset="0"/>
                <a:cs typeface="Times New Roman" pitchFamily="18" charset="0"/>
              </a:rPr>
              <a:t>Instead of finding treatments for the affected animals, special attention should be paid to the effective prevention of an attack of the disease. Many farmers treat the affected animals only. But if it is found that there are worms in the farm, then all animals must be de-wormed.  The farmers bear huge financial losses when de-worming medicines are not used in time and regularly.</a:t>
            </a:r>
            <a:endParaRPr lang="en-US"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911687" cy="1280890"/>
          </a:xfrm>
        </p:spPr>
        <p:txBody>
          <a:bodyPr>
            <a:normAutofit/>
          </a:bodyPr>
          <a:lstStyle/>
          <a:p>
            <a:r>
              <a:rPr lang="en-US" sz="4400" b="1" dirty="0" smtClean="0">
                <a:latin typeface="Times New Roman" pitchFamily="18" charset="0"/>
                <a:cs typeface="Times New Roman" pitchFamily="18" charset="0"/>
              </a:rPr>
              <a:t>Selection of De -Wormer:</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0" y="1143000"/>
            <a:ext cx="9296400" cy="5334000"/>
          </a:xfrm>
        </p:spPr>
        <p:txBody>
          <a:bodyPr>
            <a:normAutofit/>
          </a:bodyPr>
          <a:lstStyle/>
          <a:p>
            <a:pPr>
              <a:buNone/>
            </a:pPr>
            <a:r>
              <a:rPr lang="en-US" dirty="0" smtClean="0"/>
              <a:t>      </a:t>
            </a:r>
            <a:r>
              <a:rPr lang="en-US" sz="2400" dirty="0" smtClean="0">
                <a:latin typeface="Times New Roman" pitchFamily="18" charset="0"/>
                <a:cs typeface="Times New Roman" pitchFamily="18" charset="0"/>
              </a:rPr>
              <a:t>These points should be kept in mind when de-worming medicines are being chosen:</a:t>
            </a:r>
          </a:p>
          <a:p>
            <a:r>
              <a:rPr lang="en-US" sz="2400" dirty="0" smtClean="0">
                <a:latin typeface="Times New Roman" pitchFamily="18" charset="0"/>
                <a:cs typeface="Times New Roman" pitchFamily="18" charset="0"/>
              </a:rPr>
              <a:t>Determine the quantity of the medicine according to</a:t>
            </a:r>
          </a:p>
          <a:p>
            <a:r>
              <a:rPr lang="en-US" sz="2400" dirty="0" smtClean="0">
                <a:latin typeface="Times New Roman" pitchFamily="18" charset="0"/>
                <a:cs typeface="Times New Roman" pitchFamily="18" charset="0"/>
              </a:rPr>
              <a:t>the weight of the animal.</a:t>
            </a:r>
          </a:p>
          <a:p>
            <a:r>
              <a:rPr lang="en-US" sz="2400" dirty="0" smtClean="0">
                <a:latin typeface="Times New Roman" pitchFamily="18" charset="0"/>
                <a:cs typeface="Times New Roman" pitchFamily="18" charset="0"/>
              </a:rPr>
              <a:t>Easy to administer</a:t>
            </a:r>
          </a:p>
          <a:p>
            <a:r>
              <a:rPr lang="en-US" sz="2400" dirty="0" smtClean="0">
                <a:latin typeface="Times New Roman" pitchFamily="18" charset="0"/>
                <a:cs typeface="Times New Roman" pitchFamily="18" charset="0"/>
              </a:rPr>
              <a:t>Choosing the most effective medicine</a:t>
            </a:r>
          </a:p>
          <a:p>
            <a:r>
              <a:rPr lang="en-US" sz="2400" dirty="0" smtClean="0">
                <a:latin typeface="Times New Roman" pitchFamily="18" charset="0"/>
                <a:cs typeface="Times New Roman" pitchFamily="18" charset="0"/>
              </a:rPr>
              <a:t>Less expensive</a:t>
            </a:r>
          </a:p>
          <a:p>
            <a:r>
              <a:rPr lang="en-US" sz="2400" dirty="0" smtClean="0">
                <a:latin typeface="Times New Roman" pitchFamily="18" charset="0"/>
                <a:cs typeface="Times New Roman" pitchFamily="18" charset="0"/>
              </a:rPr>
              <a:t>Personal safety</a:t>
            </a:r>
          </a:p>
          <a:p>
            <a:r>
              <a:rPr lang="en-US" sz="2400" dirty="0" smtClean="0">
                <a:latin typeface="Times New Roman" pitchFamily="18" charset="0"/>
                <a:cs typeface="Times New Roman" pitchFamily="18" charset="0"/>
              </a:rPr>
              <a:t>Effectiveness of the medicine / A reliable company</a:t>
            </a:r>
          </a:p>
          <a:p>
            <a:r>
              <a:rPr lang="en-US" sz="2400" dirty="0" smtClean="0">
                <a:latin typeface="Times New Roman" pitchFamily="18" charset="0"/>
                <a:cs typeface="Times New Roman" pitchFamily="18" charset="0"/>
              </a:rPr>
              <a:t>Note: It is safe to drink the milk and/or eat the meat of the animal 3-4 days after de-worming.</a:t>
            </a:r>
            <a:endParaRPr 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381000"/>
            <a:ext cx="3886200" cy="914400"/>
          </a:xfrm>
        </p:spPr>
        <p:txBody>
          <a:bodyPr>
            <a:normAutofit/>
          </a:bodyPr>
          <a:lstStyle/>
          <a:p>
            <a:r>
              <a:rPr lang="en-US" sz="4000" b="1" dirty="0" smtClean="0">
                <a:latin typeface="Times New Roman" pitchFamily="18" charset="0"/>
                <a:cs typeface="Times New Roman" pitchFamily="18" charset="0"/>
              </a:rPr>
              <a:t>De - Wormers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295400"/>
            <a:ext cx="10515600" cy="5181600"/>
          </a:xfrm>
        </p:spPr>
        <p:txBody>
          <a:bodyPr>
            <a:normAutofit/>
          </a:bodyPr>
          <a:lstStyle/>
          <a:p>
            <a:r>
              <a:rPr lang="en-US" sz="2800" b="1" dirty="0" smtClean="0">
                <a:latin typeface="Times New Roman" pitchFamily="18" charset="0"/>
                <a:cs typeface="Times New Roman" pitchFamily="18" charset="0"/>
              </a:rPr>
              <a:t>Ivermectin (</a:t>
            </a:r>
            <a:r>
              <a:rPr lang="en-US" sz="2800" dirty="0" smtClean="0">
                <a:latin typeface="Times New Roman" pitchFamily="18" charset="0"/>
                <a:cs typeface="Times New Roman" pitchFamily="18" charset="0"/>
              </a:rPr>
              <a:t>cattle &amp; Camels 1 ml /Kg body wt.   Sheep  &amp;  Goats</a:t>
            </a:r>
          </a:p>
          <a:p>
            <a:pPr>
              <a:buNone/>
            </a:pPr>
            <a:r>
              <a:rPr lang="en-US" sz="2800" dirty="0" smtClean="0">
                <a:latin typeface="Times New Roman" pitchFamily="18" charset="0"/>
                <a:cs typeface="Times New Roman" pitchFamily="18" charset="0"/>
              </a:rPr>
              <a:t> 0.5 ml/kg body wt. )</a:t>
            </a:r>
          </a:p>
          <a:p>
            <a:pPr>
              <a:buFont typeface="Wingdings" pitchFamily="2" charset="2"/>
              <a:buChar char="Ø"/>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LEVOZAN</a:t>
            </a:r>
            <a:r>
              <a:rPr lang="en-US" sz="2800" b="1" dirty="0" smtClean="0">
                <a:latin typeface="Times New Roman" pitchFamily="18" charset="0"/>
                <a:cs typeface="Times New Roman" pitchFamily="18" charset="0"/>
              </a:rPr>
              <a:t> </a:t>
            </a:r>
          </a:p>
          <a:p>
            <a:pPr>
              <a:buFont typeface="Wingdings" pitchFamily="2" charset="2"/>
              <a:buChar char="Ø"/>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OXAREX</a:t>
            </a: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85800"/>
            <a:ext cx="8305799" cy="5011628"/>
          </a:xfrm>
          <a:prstGeom prst="rect">
            <a:avLst/>
          </a:prstGeom>
          <a:noFill/>
        </p:spPr>
        <p:txBody>
          <a:bodyPr wrap="square">
            <a:spAutoFit/>
          </a:bodyPr>
          <a:lstStyle/>
          <a:p>
            <a:pPr>
              <a:lnSpc>
                <a:spcPct val="150000"/>
              </a:lnSpc>
              <a:spcAft>
                <a:spcPts val="0"/>
              </a:spcAft>
            </a:pPr>
            <a:r>
              <a:rPr lang="en-GB" sz="2800" kern="1400" spc="-50" dirty="0">
                <a:solidFill>
                  <a:schemeClr val="accent1"/>
                </a:solidFill>
                <a:effectLst/>
                <a:latin typeface="Calibri Light" panose="020F0502020204030204" pitchFamily="34" charset="0"/>
                <a:ea typeface="Times New Roman" panose="02020603050405020304" pitchFamily="18" charset="0"/>
                <a:cs typeface="Times New Roman" panose="02020603050405020304" pitchFamily="18" charset="0"/>
              </a:rPr>
              <a:t>             </a:t>
            </a:r>
            <a:endParaRPr lang="en-GB" sz="5400" b="1" kern="1400" spc="-50" baseline="30000" dirty="0">
              <a:solidFill>
                <a:schemeClr val="accent1"/>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400" spc="75"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spc="75" dirty="0" smtClean="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i="1" spc="75" dirty="0" smtClean="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By            </a:t>
            </a:r>
            <a:endParaRPr lang="en-GB" sz="1100" spc="75"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Qasim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Mahmood , </a:t>
            </a:r>
            <a:r>
              <a:rPr lang="en-GB" sz="2000" dirty="0" err="1" smtClean="0">
                <a:latin typeface="Times New Roman" panose="02020603050405020304" pitchFamily="18" charset="0"/>
                <a:ea typeface="Times New Roman" panose="02020603050405020304" pitchFamily="18" charset="0"/>
                <a:cs typeface="Times New Roman" panose="02020603050405020304" pitchFamily="18" charset="0"/>
              </a:rPr>
              <a:t>Arshad</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ea typeface="Times New Roman" panose="02020603050405020304" pitchFamily="18" charset="0"/>
                <a:cs typeface="Times New Roman" panose="02020603050405020304" pitchFamily="18" charset="0"/>
              </a:rPr>
              <a:t>S</a:t>
            </a:r>
            <a:r>
              <a:rPr lang="en-GB" sz="2000" dirty="0" err="1" smtClean="0">
                <a:latin typeface="Times New Roman" panose="02020603050405020304" pitchFamily="18" charset="0"/>
                <a:ea typeface="Times New Roman" panose="02020603050405020304" pitchFamily="18" charset="0"/>
                <a:cs typeface="Times New Roman" panose="02020603050405020304" pitchFamily="18" charset="0"/>
              </a:rPr>
              <a:t>hafi</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Farukh</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ea typeface="Times New Roman" panose="02020603050405020304" pitchFamily="18" charset="0"/>
                <a:cs typeface="Times New Roman" panose="02020603050405020304" pitchFamily="18" charset="0"/>
              </a:rPr>
              <a:t>J</a:t>
            </a:r>
            <a:r>
              <a:rPr lang="en-GB"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avid</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Hammad</a:t>
            </a:r>
            <a:r>
              <a:rPr lang="en-GB" sz="2000" smtClean="0">
                <a:effectLst/>
                <a:latin typeface="Times New Roman" panose="02020603050405020304" pitchFamily="18" charset="0"/>
                <a:ea typeface="Times New Roman" panose="02020603050405020304" pitchFamily="18" charset="0"/>
                <a:cs typeface="Times New Roman" panose="02020603050405020304" pitchFamily="18" charset="0"/>
              </a:rPr>
              <a:t> Hassan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Submitted </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to :Dr.Imtiaz Husain</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Department of Animal Sciences, University College of Agriculture</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80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UNIVERSITY OF SARGODHA, </a:t>
            </a: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PAKISTAN</a:t>
            </a:r>
            <a:endParaRPr lang="en-GB" sz="2000" spc="75" dirty="0" smtClean="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GB" sz="2000" spc="75" dirty="0" smtClean="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spc="75"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In partial fulfilment of the requirement for the course </a:t>
            </a:r>
            <a:r>
              <a:rPr lang="en-GB" sz="2000" spc="75" dirty="0" smtClean="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t>of </a:t>
            </a:r>
          </a:p>
          <a:p>
            <a:pPr>
              <a:lnSpc>
                <a:spcPct val="150000"/>
              </a:lnSpc>
              <a:spcAft>
                <a:spcPts val="800"/>
              </a:spcAft>
            </a:pPr>
            <a:r>
              <a:rPr lang="en-GB" sz="2000" spc="75" dirty="0" smtClean="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t>introduction to Farm Animal Health </a:t>
            </a: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Bs(</a:t>
            </a:r>
            <a:r>
              <a:rPr lang="en-GB" sz="2000" dirty="0" err="1" smtClean="0">
                <a:latin typeface="Calibri" panose="020F0502020204030204" pitchFamily="34" charset="0"/>
                <a:ea typeface="Times New Roman" panose="02020603050405020304" pitchFamily="18" charset="0"/>
                <a:cs typeface="Times New Roman" panose="02020603050405020304" pitchFamily="18" charset="0"/>
              </a:rPr>
              <a:t>H</a:t>
            </a:r>
            <a:r>
              <a:rPr lang="en-GB" sz="2000" dirty="0" err="1" smtClean="0">
                <a:effectLst/>
                <a:latin typeface="Calibri" panose="020F0502020204030204" pitchFamily="34" charset="0"/>
                <a:ea typeface="Times New Roman" panose="02020603050405020304" pitchFamily="18" charset="0"/>
                <a:cs typeface="Times New Roman" panose="02020603050405020304" pitchFamily="18" charset="0"/>
              </a:rPr>
              <a:t>ons</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Animal  sciences 2016-20                    </a:t>
            </a: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p>
        </p:txBody>
      </p:sp>
      <p:pic>
        <p:nvPicPr>
          <p:cNvPr id="4"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15438" y="650399"/>
            <a:ext cx="2483704" cy="2512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1600200" y="685800"/>
            <a:ext cx="7924800" cy="523220"/>
          </a:xfrm>
          <a:prstGeom prst="rect">
            <a:avLst/>
          </a:prstGeom>
        </p:spPr>
        <p:txBody>
          <a:bodyPr wrap="square">
            <a:spAutoFit/>
          </a:bodyPr>
          <a:lstStyle/>
          <a:p>
            <a:r>
              <a:rPr lang="en-US" sz="2800" dirty="0" smtClean="0"/>
              <a:t>         De-Worming of  Farm Animals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7038436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304800"/>
            <a:ext cx="7467599" cy="838200"/>
          </a:xfrm>
        </p:spPr>
        <p:txBody>
          <a:bodyPr>
            <a:norm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smtClean="0">
                <a:latin typeface="Times New Roman" pitchFamily="18" charset="0"/>
                <a:cs typeface="Times New Roman" pitchFamily="18" charset="0"/>
              </a:rPr>
              <a:t>De-Worming of Animals</a:t>
            </a:r>
            <a:r>
              <a:rPr lang="en-US" sz="4400" dirty="0" smtClean="0"/>
              <a:t>:</a:t>
            </a: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685800" y="1066800"/>
            <a:ext cx="11125200" cy="5486400"/>
          </a:xfrm>
        </p:spPr>
        <p:txBody>
          <a:bodyPr>
            <a:noAutofit/>
          </a:bodyPr>
          <a:lstStyle/>
          <a:p>
            <a:pPr>
              <a:buNone/>
            </a:pPr>
            <a:endParaRPr lang="en-US" sz="2800" dirty="0" smtClean="0"/>
          </a:p>
          <a:p>
            <a:pPr>
              <a:buNone/>
            </a:pPr>
            <a:endParaRPr lang="en-US" sz="2800" dirty="0"/>
          </a:p>
        </p:txBody>
      </p:sp>
      <p:sp>
        <p:nvSpPr>
          <p:cNvPr id="4" name="Rectangle 3"/>
          <p:cNvSpPr/>
          <p:nvPr/>
        </p:nvSpPr>
        <p:spPr>
          <a:xfrm>
            <a:off x="1143000" y="1295400"/>
            <a:ext cx="10363200" cy="4770537"/>
          </a:xfrm>
          <a:prstGeom prst="rect">
            <a:avLst/>
          </a:prstGeom>
        </p:spPr>
        <p:txBody>
          <a:bodyPr wrap="square">
            <a:spAutoFit/>
          </a:bodyPr>
          <a:lstStyle/>
          <a:p>
            <a:pPr algn="just"/>
            <a:r>
              <a:rPr lang="en-US" sz="2600" dirty="0" smtClean="0">
                <a:latin typeface="Times New Roman" pitchFamily="18" charset="0"/>
                <a:cs typeface="Times New Roman" pitchFamily="18" charset="0"/>
              </a:rPr>
              <a:t>According to a careful estimate, 42% animals are affected by different types</a:t>
            </a:r>
          </a:p>
          <a:p>
            <a:pPr algn="just"/>
            <a:r>
              <a:rPr lang="en-US" sz="2600" dirty="0" smtClean="0">
                <a:latin typeface="Times New Roman" pitchFamily="18" charset="0"/>
                <a:cs typeface="Times New Roman" pitchFamily="18" charset="0"/>
              </a:rPr>
              <a:t>of worms. The worms adversely affect efficiency of the animals and cause a</a:t>
            </a:r>
          </a:p>
          <a:p>
            <a:pPr algn="just"/>
            <a:r>
              <a:rPr lang="en-US" sz="2600" dirty="0" smtClean="0">
                <a:latin typeface="Times New Roman" pitchFamily="18" charset="0"/>
                <a:cs typeface="Times New Roman" pitchFamily="18" charset="0"/>
              </a:rPr>
              <a:t>financial loss to their owners. That is why it is important to overcome the</a:t>
            </a:r>
          </a:p>
          <a:p>
            <a:pPr algn="just"/>
            <a:r>
              <a:rPr lang="en-US" sz="2600" dirty="0" smtClean="0">
                <a:latin typeface="Times New Roman" pitchFamily="18" charset="0"/>
                <a:cs typeface="Times New Roman" pitchFamily="18" charset="0"/>
              </a:rPr>
              <a:t>worms to improve production of the animals.</a:t>
            </a: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worms in animals are more in those areas where animals graze more,</a:t>
            </a:r>
          </a:p>
          <a:p>
            <a:pPr algn="just"/>
            <a:r>
              <a:rPr lang="en-US" sz="2600" dirty="0" smtClean="0">
                <a:latin typeface="Times New Roman" pitchFamily="18" charset="0"/>
                <a:cs typeface="Times New Roman" pitchFamily="18" charset="0"/>
              </a:rPr>
              <a:t>than in those areas where animals graze less. There are more worms in those</a:t>
            </a:r>
          </a:p>
          <a:p>
            <a:pPr algn="just"/>
            <a:r>
              <a:rPr lang="en-US" sz="2600" dirty="0" smtClean="0">
                <a:latin typeface="Times New Roman" pitchFamily="18" charset="0"/>
                <a:cs typeface="Times New Roman" pitchFamily="18" charset="0"/>
              </a:rPr>
              <a:t>animals which eat dried feed than in those which eat green fodder. Similarly,</a:t>
            </a:r>
          </a:p>
          <a:p>
            <a:pPr algn="just"/>
            <a:r>
              <a:rPr lang="en-US" sz="2600" dirty="0" smtClean="0">
                <a:latin typeface="Times New Roman" pitchFamily="18" charset="0"/>
                <a:cs typeface="Times New Roman" pitchFamily="18" charset="0"/>
              </a:rPr>
              <a:t>more worms are found in younger animals than in older ones. One important</a:t>
            </a:r>
          </a:p>
          <a:p>
            <a:pPr algn="just"/>
            <a:r>
              <a:rPr lang="en-US" sz="2600" dirty="0" smtClean="0">
                <a:latin typeface="Times New Roman" pitchFamily="18" charset="0"/>
                <a:cs typeface="Times New Roman" pitchFamily="18" charset="0"/>
              </a:rPr>
              <a:t>reason of lesser rate of growth in younger animals in Pakistan is the presence of worms in them.</a:t>
            </a:r>
          </a:p>
          <a:p>
            <a:endParaRPr lang="en-US" dirty="0"/>
          </a:p>
        </p:txBody>
      </p:sp>
    </p:spTree>
    <p:extLst>
      <p:ext uri="{BB962C8B-B14F-4D97-AF65-F5344CB8AC3E}">
        <p14:creationId xmlns:p14="http://schemas.microsoft.com/office/powerpoint/2010/main" xmlns="" val="112108066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381000"/>
            <a:ext cx="8763000" cy="762000"/>
          </a:xfrm>
        </p:spPr>
        <p:txBody>
          <a:bodyPr>
            <a:noAutofit/>
          </a:bodyPr>
          <a:lstStyle/>
          <a:p>
            <a:r>
              <a:rPr lang="en-US" sz="4000" dirty="0" smtClean="0">
                <a:latin typeface="Times New Roman" pitchFamily="18" charset="0"/>
                <a:cs typeface="Times New Roman" pitchFamily="18" charset="0"/>
              </a:rPr>
              <a:t>Signs of worm infested Animals:</a:t>
            </a:r>
            <a:endParaRPr lang="en-US" sz="4000" b="1" dirty="0">
              <a:latin typeface="Times New Roman" pitchFamily="18" charset="0"/>
              <a:cs typeface="Times New Roman" pitchFamily="18" charset="0"/>
            </a:endParaRPr>
          </a:p>
        </p:txBody>
      </p:sp>
      <p:sp>
        <p:nvSpPr>
          <p:cNvPr id="5" name="Content Placeholder 4"/>
          <p:cNvSpPr>
            <a:spLocks noGrp="1"/>
          </p:cNvSpPr>
          <p:nvPr>
            <p:ph idx="1"/>
          </p:nvPr>
        </p:nvSpPr>
        <p:spPr>
          <a:xfrm>
            <a:off x="762000" y="1219200"/>
            <a:ext cx="6172200" cy="5410200"/>
          </a:xfrm>
        </p:spPr>
        <p:txBody>
          <a:bodyPr>
            <a:normAutofit/>
          </a:bodyPr>
          <a:lstStyle/>
          <a:p>
            <a:pPr algn="just"/>
            <a:r>
              <a:rPr lang="en-US" sz="2800" dirty="0" err="1" smtClean="0">
                <a:latin typeface="Times New Roman" pitchFamily="18" charset="0"/>
                <a:cs typeface="Times New Roman" pitchFamily="18" charset="0"/>
              </a:rPr>
              <a:t>Diarrhoea</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Loss of weight</a:t>
            </a:r>
          </a:p>
          <a:p>
            <a:pPr algn="just"/>
            <a:r>
              <a:rPr lang="en-US" sz="2800" dirty="0" smtClean="0">
                <a:latin typeface="Times New Roman" pitchFamily="18" charset="0"/>
                <a:cs typeface="Times New Roman" pitchFamily="18" charset="0"/>
              </a:rPr>
              <a:t>Soil licking and eating pieces of cloth</a:t>
            </a:r>
          </a:p>
          <a:p>
            <a:pPr algn="just"/>
            <a:r>
              <a:rPr lang="en-US" sz="2800" dirty="0" smtClean="0">
                <a:latin typeface="Times New Roman" pitchFamily="18" charset="0"/>
                <a:cs typeface="Times New Roman" pitchFamily="18" charset="0"/>
              </a:rPr>
              <a:t>Delay in puberty</a:t>
            </a:r>
          </a:p>
          <a:p>
            <a:pPr algn="just"/>
            <a:r>
              <a:rPr lang="en-US" sz="2800" dirty="0" smtClean="0">
                <a:latin typeface="Times New Roman" pitchFamily="18" charset="0"/>
                <a:cs typeface="Times New Roman" pitchFamily="18" charset="0"/>
              </a:rPr>
              <a:t>Weakness and slow growth</a:t>
            </a:r>
          </a:p>
          <a:p>
            <a:pPr algn="just"/>
            <a:r>
              <a:rPr lang="en-US" sz="2800" dirty="0" smtClean="0">
                <a:latin typeface="Times New Roman" pitchFamily="18" charset="0"/>
                <a:cs typeface="Times New Roman" pitchFamily="18" charset="0"/>
              </a:rPr>
              <a:t>Decrease in milk production</a:t>
            </a:r>
          </a:p>
          <a:p>
            <a:pPr algn="just"/>
            <a:r>
              <a:rPr lang="en-US" sz="2800" dirty="0" smtClean="0">
                <a:latin typeface="Times New Roman" pitchFamily="18" charset="0"/>
                <a:cs typeface="Times New Roman" pitchFamily="18" charset="0"/>
              </a:rPr>
              <a:t>Death at an early age</a:t>
            </a:r>
          </a:p>
          <a:p>
            <a:pPr algn="just"/>
            <a:r>
              <a:rPr lang="en-US" sz="2800" dirty="0" smtClean="0">
                <a:latin typeface="Times New Roman" pitchFamily="18" charset="0"/>
                <a:cs typeface="Times New Roman" pitchFamily="18" charset="0"/>
              </a:rPr>
              <a:t>Thin and rough skin</a:t>
            </a: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8077200" y="1219200"/>
            <a:ext cx="3048000" cy="2286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9067800" y="4114800"/>
            <a:ext cx="2996648" cy="225054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562600" y="3810000"/>
            <a:ext cx="3246922" cy="2438400"/>
          </a:xfrm>
          <a:prstGeom prst="rect">
            <a:avLst/>
          </a:prstGeom>
          <a:noFill/>
          <a:ln w="9525">
            <a:noFill/>
            <a:miter lim="800000"/>
            <a:headEnd/>
            <a:tailEnd/>
          </a:ln>
          <a:effectLst/>
        </p:spPr>
      </p:pic>
    </p:spTree>
    <p:extLst>
      <p:ext uri="{BB962C8B-B14F-4D97-AF65-F5344CB8AC3E}">
        <p14:creationId xmlns:p14="http://schemas.microsoft.com/office/powerpoint/2010/main" xmlns="" val="88849993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81000"/>
            <a:ext cx="5715000" cy="1280890"/>
          </a:xfrm>
        </p:spPr>
        <p:txBody>
          <a:bodyPr>
            <a:normAutofit/>
          </a:bodyPr>
          <a:lstStyle/>
          <a:p>
            <a:r>
              <a:rPr lang="en-US" sz="4000" b="1" dirty="0" smtClean="0">
                <a:latin typeface="Times New Roman" pitchFamily="18" charset="0"/>
                <a:cs typeface="Times New Roman" pitchFamily="18" charset="0"/>
              </a:rPr>
              <a:t>Types of Worms: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447800"/>
            <a:ext cx="10209212" cy="4844422"/>
          </a:xfrm>
        </p:spPr>
        <p:txBody>
          <a:bodyPr>
            <a:normAutofit/>
          </a:bodyPr>
          <a:lstStyle/>
          <a:p>
            <a:pPr>
              <a:buNone/>
            </a:pPr>
            <a:r>
              <a:rPr lang="en-US" sz="3600" dirty="0" smtClean="0">
                <a:latin typeface="Times New Roman" pitchFamily="18" charset="0"/>
                <a:cs typeface="Times New Roman" pitchFamily="18" charset="0"/>
              </a:rPr>
              <a:t>Worms are usually of two types:</a:t>
            </a:r>
          </a:p>
          <a:p>
            <a:pPr>
              <a:buNone/>
            </a:pPr>
            <a:r>
              <a:rPr lang="en-US" sz="3600" dirty="0" smtClean="0">
                <a:latin typeface="Times New Roman" pitchFamily="18" charset="0"/>
                <a:cs typeface="Times New Roman" pitchFamily="18" charset="0"/>
              </a:rPr>
              <a:t>            1. Internal parasites (worms)</a:t>
            </a:r>
          </a:p>
          <a:p>
            <a:pPr>
              <a:buNone/>
            </a:pPr>
            <a:r>
              <a:rPr lang="en-US" sz="3600" dirty="0" smtClean="0">
                <a:latin typeface="Times New Roman" pitchFamily="18" charset="0"/>
                <a:cs typeface="Times New Roman" pitchFamily="18" charset="0"/>
              </a:rPr>
              <a:t>                2. External parasites</a:t>
            </a:r>
            <a:endParaRPr lang="en-US"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457200"/>
            <a:ext cx="6577582" cy="1092229"/>
          </a:xfrm>
        </p:spPr>
        <p:txBody>
          <a:bodyPr>
            <a:normAutofit fontScale="90000"/>
          </a:bodyPr>
          <a:lstStyle/>
          <a:p>
            <a:r>
              <a:rPr lang="en-US" sz="4400" b="1" dirty="0" smtClean="0">
                <a:latin typeface="Times New Roman" pitchFamily="18" charset="0"/>
                <a:cs typeface="Times New Roman" pitchFamily="18" charset="0"/>
              </a:rPr>
              <a:t>Internal Parasites (Worms):</a:t>
            </a:r>
            <a:r>
              <a:rPr lang="en-US" sz="5400" dirty="0" smtClean="0"/>
              <a:t/>
            </a:r>
            <a:br>
              <a:rPr lang="en-US" sz="5400" dirty="0" smtClean="0"/>
            </a:br>
            <a:r>
              <a:rPr lang="en-GB" sz="4900" b="1" dirty="0">
                <a:solidFill>
                  <a:srgbClr val="1F3763"/>
                </a:solidFill>
                <a:effectLst/>
                <a:latin typeface="Times New Roman" pitchFamily="18" charset="0"/>
                <a:ea typeface="Times New Roman" panose="02020603050405020304" pitchFamily="18" charset="0"/>
                <a:cs typeface="Times New Roman" pitchFamily="18" charset="0"/>
              </a:rPr>
              <a:t/>
            </a:r>
            <a:br>
              <a:rPr lang="en-GB" sz="4900" b="1" dirty="0">
                <a:solidFill>
                  <a:srgbClr val="1F3763"/>
                </a:solidFill>
                <a:effectLst/>
                <a:latin typeface="Times New Roman" pitchFamily="18" charset="0"/>
                <a:ea typeface="Times New Roman" panose="02020603050405020304" pitchFamily="18" charset="0"/>
                <a:cs typeface="Times New Roman" pitchFamily="18" charset="0"/>
              </a:rPr>
            </a:br>
            <a:endParaRPr lang="en-US" sz="4900" b="1" dirty="0">
              <a:latin typeface="Times New Roman" pitchFamily="18" charset="0"/>
              <a:cs typeface="Times New Roman" pitchFamily="18" charset="0"/>
            </a:endParaRPr>
          </a:p>
        </p:txBody>
      </p:sp>
      <p:sp>
        <p:nvSpPr>
          <p:cNvPr id="5" name="Content Placeholder 4"/>
          <p:cNvSpPr>
            <a:spLocks noGrp="1"/>
          </p:cNvSpPr>
          <p:nvPr>
            <p:ph idx="1"/>
          </p:nvPr>
        </p:nvSpPr>
        <p:spPr>
          <a:xfrm>
            <a:off x="990600" y="1752600"/>
            <a:ext cx="7848600" cy="2667000"/>
          </a:xfrm>
        </p:spPr>
        <p:txBody>
          <a:bodyPr>
            <a:normAutofit/>
          </a:bodyPr>
          <a:lstStyle/>
          <a:p>
            <a:pPr>
              <a:buNone/>
            </a:pPr>
            <a:r>
              <a:rPr lang="en-US" sz="2800" dirty="0" smtClean="0">
                <a:latin typeface="Times New Roman" pitchFamily="18" charset="0"/>
                <a:cs typeface="Times New Roman" pitchFamily="18" charset="0"/>
              </a:rPr>
              <a:t>According to an estimate, the mortality rate among the younger animals of 6 months to one year old due to internal worms is 25-30%. Internal worms include round worms, stomach worms, lung worms, liver flukes and intestinal worms.</a:t>
            </a:r>
          </a:p>
          <a:p>
            <a:pPr>
              <a:buNone/>
            </a:pPr>
            <a:endParaRPr lang="en-GB" sz="2400" b="1" dirty="0">
              <a:solidFill>
                <a:srgbClr val="505860"/>
              </a:solidFill>
              <a:effectLst/>
              <a:latin typeface="Times New Roman" pitchFamily="18" charset="0"/>
              <a:ea typeface="Times New Roman" panose="02020603050405020304"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7814491" y="3886200"/>
            <a:ext cx="4301309" cy="2901311"/>
          </a:xfrm>
          <a:prstGeom prst="rect">
            <a:avLst/>
          </a:prstGeom>
          <a:noFill/>
          <a:ln w="9525">
            <a:noFill/>
            <a:miter lim="800000"/>
            <a:headEnd/>
            <a:tailEnd/>
          </a:ln>
          <a:effectLst/>
        </p:spPr>
      </p:pic>
    </p:spTree>
    <p:extLst>
      <p:ext uri="{BB962C8B-B14F-4D97-AF65-F5344CB8AC3E}">
        <p14:creationId xmlns:p14="http://schemas.microsoft.com/office/powerpoint/2010/main" xmlns="" val="1048730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7772400" cy="899890"/>
          </a:xfrm>
        </p:spPr>
        <p:txBody>
          <a:bodyPr>
            <a:normAutofit/>
          </a:bodyPr>
          <a:lstStyle/>
          <a:p>
            <a:r>
              <a:rPr lang="en-US" sz="4000" b="1" dirty="0" smtClean="0">
                <a:latin typeface="Times New Roman" pitchFamily="18" charset="0"/>
                <a:cs typeface="Times New Roman" pitchFamily="18" charset="0"/>
              </a:rPr>
              <a:t>Worms of stomach and intestines:</a:t>
            </a:r>
            <a:endParaRPr lang="en-US" sz="4000"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914401" y="1524000"/>
            <a:ext cx="4648200" cy="4343400"/>
          </a:xfrm>
        </p:spPr>
        <p:txBody>
          <a:bodyPr>
            <a:normAutofit/>
          </a:bodyPr>
          <a:lstStyle/>
          <a:p>
            <a:pPr>
              <a:buNone/>
            </a:pPr>
            <a:r>
              <a:rPr lang="en-US" dirty="0" smtClean="0"/>
              <a:t>     </a:t>
            </a:r>
            <a:r>
              <a:rPr lang="en-US" sz="3100" dirty="0" smtClean="0">
                <a:latin typeface="Times New Roman" pitchFamily="18" charset="0"/>
                <a:cs typeface="Times New Roman" pitchFamily="18" charset="0"/>
              </a:rPr>
              <a:t>These worms attack the animals mostly at the end of the summer season and the beginning of the winter season. They stick to the walls of the stomach and intestines and suck the blood of the animal.</a:t>
            </a:r>
            <a:endParaRPr lang="en-US" sz="31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7239000" y="1371600"/>
            <a:ext cx="3999001" cy="576262"/>
          </a:xfrm>
        </p:spPr>
        <p:txBody>
          <a:bodyPr/>
          <a:lstStyle/>
          <a:p>
            <a:r>
              <a:rPr lang="en-US" sz="4000" b="1" dirty="0" smtClean="0">
                <a:latin typeface="Times New Roman" pitchFamily="18" charset="0"/>
                <a:cs typeface="Times New Roman" pitchFamily="18" charset="0"/>
              </a:rPr>
              <a:t>Symptoms:</a:t>
            </a:r>
            <a:endParaRPr lang="en-US" sz="4000" b="1"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6858000" y="2133600"/>
            <a:ext cx="4644043" cy="3931262"/>
          </a:xfrm>
        </p:spPr>
        <p:txBody>
          <a:bodyPr>
            <a:normAutofit/>
          </a:bodyPr>
          <a:lstStyle/>
          <a:p>
            <a:r>
              <a:rPr lang="en-US" sz="2400" dirty="0" smtClean="0">
                <a:latin typeface="Times New Roman" pitchFamily="18" charset="0"/>
                <a:cs typeface="Times New Roman" pitchFamily="18" charset="0"/>
              </a:rPr>
              <a:t>Animals become Anemic</a:t>
            </a:r>
          </a:p>
          <a:p>
            <a:r>
              <a:rPr lang="en-US" sz="2400" dirty="0" smtClean="0">
                <a:latin typeface="Times New Roman" pitchFamily="18" charset="0"/>
                <a:cs typeface="Times New Roman" pitchFamily="18" charset="0"/>
              </a:rPr>
              <a:t>The animals take up more feed, yet become weaker</a:t>
            </a:r>
          </a:p>
          <a:p>
            <a:r>
              <a:rPr lang="en-US" sz="2400" dirty="0" smtClean="0">
                <a:latin typeface="Times New Roman" pitchFamily="18" charset="0"/>
                <a:cs typeface="Times New Roman" pitchFamily="18" charset="0"/>
              </a:rPr>
              <a:t>Loss of water in the body, diarrhea and sometimes presence of</a:t>
            </a:r>
          </a:p>
          <a:p>
            <a:r>
              <a:rPr lang="en-US" sz="2400" dirty="0" smtClean="0">
                <a:latin typeface="Times New Roman" pitchFamily="18" charset="0"/>
                <a:cs typeface="Times New Roman" pitchFamily="18" charset="0"/>
              </a:rPr>
              <a:t>blood in excretions</a:t>
            </a:r>
          </a:p>
          <a:p>
            <a:r>
              <a:rPr lang="en-US" sz="2400" dirty="0" smtClean="0">
                <a:latin typeface="Times New Roman" pitchFamily="18" charset="0"/>
                <a:cs typeface="Times New Roman" pitchFamily="18" charset="0"/>
              </a:rPr>
              <a:t>Rough and dry skin</a:t>
            </a: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381000"/>
            <a:ext cx="3581400" cy="685800"/>
          </a:xfrm>
        </p:spPr>
        <p:txBody>
          <a:bodyPr>
            <a:noAutofit/>
          </a:bodyPr>
          <a:lstStyle/>
          <a:p>
            <a:r>
              <a:rPr lang="en-US" sz="4000" b="1" dirty="0" smtClean="0">
                <a:latin typeface="Times New Roman" pitchFamily="18" charset="0"/>
                <a:cs typeface="Times New Roman" pitchFamily="18" charset="0"/>
              </a:rPr>
              <a:t>Lung Worms: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143000"/>
            <a:ext cx="10515600" cy="5486400"/>
          </a:xfrm>
        </p:spPr>
        <p:txBody>
          <a:bodyPr/>
          <a:lstStyle/>
          <a:p>
            <a:pPr>
              <a:buNone/>
            </a:pPr>
            <a:r>
              <a:rPr lang="en-US" dirty="0" smtClean="0"/>
              <a:t>      </a:t>
            </a:r>
            <a:r>
              <a:rPr lang="en-US" sz="2400" dirty="0" smtClean="0">
                <a:latin typeface="Times New Roman" pitchFamily="18" charset="0"/>
                <a:cs typeface="Times New Roman" pitchFamily="18" charset="0"/>
              </a:rPr>
              <a:t>These worms grow in the lungs or in the trachea/windpipe. Their presence causes swelling in the trachea/windpipe, and the animal breathes with difficulty.</a:t>
            </a:r>
          </a:p>
          <a:p>
            <a:pPr>
              <a:buNone/>
            </a:pPr>
            <a:r>
              <a:rPr lang="en-US" dirty="0" smtClean="0"/>
              <a:t> </a:t>
            </a:r>
            <a:r>
              <a:rPr lang="en-US" sz="4000" b="1" dirty="0" smtClean="0">
                <a:latin typeface="Times New Roman" pitchFamily="18" charset="0"/>
                <a:cs typeface="Times New Roman" pitchFamily="18" charset="0"/>
              </a:rPr>
              <a:t>Symptoms:</a:t>
            </a:r>
          </a:p>
          <a:p>
            <a:r>
              <a:rPr lang="en-US" sz="2400" dirty="0" smtClean="0">
                <a:latin typeface="Times New Roman" pitchFamily="18" charset="0"/>
                <a:cs typeface="Times New Roman" pitchFamily="18" charset="0"/>
              </a:rPr>
              <a:t>Coughing</a:t>
            </a:r>
          </a:p>
          <a:p>
            <a:r>
              <a:rPr lang="en-US" sz="2400" dirty="0" smtClean="0">
                <a:latin typeface="Times New Roman" pitchFamily="18" charset="0"/>
                <a:cs typeface="Times New Roman" pitchFamily="18" charset="0"/>
              </a:rPr>
              <a:t>Phlegm in nostrils</a:t>
            </a:r>
          </a:p>
          <a:p>
            <a:r>
              <a:rPr lang="en-US" sz="2400" dirty="0" smtClean="0">
                <a:latin typeface="Times New Roman" pitchFamily="18" charset="0"/>
                <a:cs typeface="Times New Roman" pitchFamily="18" charset="0"/>
              </a:rPr>
              <a:t>Pneumonia is possible</a:t>
            </a:r>
          </a:p>
          <a:p>
            <a:r>
              <a:rPr lang="en-US" sz="2400" dirty="0" smtClean="0">
                <a:latin typeface="Times New Roman" pitchFamily="18" charset="0"/>
                <a:cs typeface="Times New Roman" pitchFamily="18" charset="0"/>
              </a:rPr>
              <a:t>The animal breathes with open mouth in case of intensity of sickness</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3579275" cy="595090"/>
          </a:xfrm>
        </p:spPr>
        <p:txBody>
          <a:bodyPr>
            <a:noAutofit/>
          </a:bodyPr>
          <a:lstStyle/>
          <a:p>
            <a:r>
              <a:rPr lang="en-US" sz="4000" b="1" dirty="0" smtClean="0">
                <a:latin typeface="Times New Roman" pitchFamily="18" charset="0"/>
                <a:cs typeface="Times New Roman" pitchFamily="18" charset="0"/>
              </a:rPr>
              <a:t>Liver flukes: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143000"/>
            <a:ext cx="8458200" cy="5105400"/>
          </a:xfrm>
        </p:spPr>
        <p:txBody>
          <a:bodyPr>
            <a:normAutofit/>
          </a:bodyPr>
          <a:lstStyle/>
          <a:p>
            <a:pPr>
              <a:buNone/>
            </a:pPr>
            <a:r>
              <a:rPr lang="en-US" dirty="0" smtClean="0"/>
              <a:t>      </a:t>
            </a:r>
            <a:r>
              <a:rPr lang="en-US" sz="2400" dirty="0" smtClean="0">
                <a:latin typeface="Times New Roman" pitchFamily="18" charset="0"/>
                <a:cs typeface="Times New Roman" pitchFamily="18" charset="0"/>
              </a:rPr>
              <a:t>These worms are flat like a leaf. They occur mostly in animals residing in areas affected by water-logging and salinity. When animals swim in polluted ponds and drink their water, these worms go into the stomach. Their larvae reach the liver of the animals through blood vessels.</a:t>
            </a:r>
          </a:p>
          <a:p>
            <a:pPr>
              <a:buNone/>
            </a:pPr>
            <a:r>
              <a:rPr lang="en-US" sz="3200" b="1" dirty="0" smtClean="0">
                <a:latin typeface="Times New Roman" pitchFamily="18" charset="0"/>
                <a:cs typeface="Times New Roman" pitchFamily="18" charset="0"/>
              </a:rPr>
              <a:t>Symptoms:</a:t>
            </a:r>
          </a:p>
          <a:p>
            <a:r>
              <a:rPr lang="en-US" sz="2400" dirty="0" smtClean="0">
                <a:latin typeface="Times New Roman" pitchFamily="18" charset="0"/>
                <a:cs typeface="Times New Roman" pitchFamily="18" charset="0"/>
              </a:rPr>
              <a:t>The animal becomes weaker and thinner and produces less milk</a:t>
            </a:r>
          </a:p>
          <a:p>
            <a:r>
              <a:rPr lang="en-US" sz="2400" dirty="0" smtClean="0">
                <a:latin typeface="Times New Roman" pitchFamily="18" charset="0"/>
                <a:cs typeface="Times New Roman" pitchFamily="18" charset="0"/>
              </a:rPr>
              <a:t>Blurry eyes</a:t>
            </a:r>
          </a:p>
          <a:p>
            <a:r>
              <a:rPr lang="en-US" sz="2400" dirty="0" smtClean="0">
                <a:latin typeface="Times New Roman" pitchFamily="18" charset="0"/>
                <a:cs typeface="Times New Roman" pitchFamily="18" charset="0"/>
              </a:rPr>
              <a:t>Hair fall</a:t>
            </a:r>
          </a:p>
          <a:p>
            <a:r>
              <a:rPr lang="en-US" sz="2400" dirty="0" smtClean="0">
                <a:latin typeface="Times New Roman" pitchFamily="18" charset="0"/>
                <a:cs typeface="Times New Roman" pitchFamily="18" charset="0"/>
              </a:rPr>
              <a:t>Swelling of the body part between the</a:t>
            </a:r>
          </a:p>
          <a:p>
            <a:pPr>
              <a:buNone/>
            </a:pPr>
            <a:r>
              <a:rPr lang="en-US" sz="2400" dirty="0" smtClean="0">
                <a:latin typeface="Times New Roman" pitchFamily="18" charset="0"/>
                <a:cs typeface="Times New Roman" pitchFamily="18" charset="0"/>
              </a:rPr>
              <a:t>    fore limbs, on the neck and under the jaws</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8991600" y="533400"/>
            <a:ext cx="2371725" cy="15430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9753600" y="2362200"/>
            <a:ext cx="2028825" cy="1524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9601200" y="4419600"/>
            <a:ext cx="2085975" cy="15621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6705600" y="4648200"/>
            <a:ext cx="2124075" cy="15906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509</TotalTime>
  <Words>1237</Words>
  <Application>Microsoft Office PowerPoint</Application>
  <PresentationFormat>Custom</PresentationFormat>
  <Paragraphs>137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Wisp</vt:lpstr>
      <vt:lpstr>Slide 1</vt:lpstr>
      <vt:lpstr>Slide 2</vt:lpstr>
      <vt:lpstr> De-Worming of Animals:</vt:lpstr>
      <vt:lpstr>Signs of worm infested Animals:</vt:lpstr>
      <vt:lpstr>Types of Worms:</vt:lpstr>
      <vt:lpstr>Internal Parasites (Worms):  </vt:lpstr>
      <vt:lpstr>Worms of stomach and intestines:</vt:lpstr>
      <vt:lpstr>Lung Worms:</vt:lpstr>
      <vt:lpstr>Liver flukes:</vt:lpstr>
      <vt:lpstr>External Parasites:</vt:lpstr>
      <vt:lpstr>Slide 11</vt:lpstr>
      <vt:lpstr>Lice:</vt:lpstr>
      <vt:lpstr>Flies:</vt:lpstr>
      <vt:lpstr>Kinds of adverse effects of Parasitic Infestation:</vt:lpstr>
      <vt:lpstr>Slide 15</vt:lpstr>
      <vt:lpstr>Control of Parasites:</vt:lpstr>
      <vt:lpstr>Slide 17</vt:lpstr>
      <vt:lpstr>Selection of De -Wormer:</vt:lpstr>
      <vt:lpstr>De - Wormers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Qasim Mahmood</dc:creator>
  <cp:lastModifiedBy>Acer TM</cp:lastModifiedBy>
  <cp:revision>43</cp:revision>
  <dcterms:modified xsi:type="dcterms:W3CDTF">2018-12-19T17:47:56Z</dcterms:modified>
</cp:coreProperties>
</file>