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9" r:id="rId2"/>
    <p:sldId id="30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9144000" cy="6858000" type="screen4x3"/>
  <p:notesSz cx="9144000" cy="6858000"/>
  <p:embeddedFontLst>
    <p:embeddedFont>
      <p:font typeface="Constantia" pitchFamily="18" charset="0"/>
      <p:regular r:id="rId44"/>
      <p:bold r:id="rId45"/>
      <p:italic r:id="rId46"/>
      <p:boldItalic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Verdana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6161"/>
            <a:ext cx="825500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309" y="1311909"/>
            <a:ext cx="8247380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4554" y="6555895"/>
            <a:ext cx="12877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4500" y="6555895"/>
            <a:ext cx="62420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4521" y="6555895"/>
            <a:ext cx="2343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305800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4"/>
              </a:spcBef>
              <a:buClr>
                <a:srgbClr val="0AD0D9"/>
              </a:buClr>
              <a:buSzPct val="94230"/>
              <a:tabLst>
                <a:tab pos="287020" algn="l"/>
              </a:tabLst>
            </a:pPr>
            <a:r>
              <a:rPr lang="en-US" sz="4400" b="1" spc="-5" dirty="0" smtClean="0">
                <a:latin typeface="Constantia"/>
                <a:cs typeface="Constantia"/>
              </a:rPr>
              <a:t>Physiology Of Muscles and Skeleton; </a:t>
            </a:r>
          </a:p>
          <a:p>
            <a:pPr marL="287020" indent="-274320">
              <a:lnSpc>
                <a:spcPct val="100000"/>
              </a:lnSpc>
              <a:spcBef>
                <a:spcPts val="414"/>
              </a:spcBef>
              <a:buClr>
                <a:srgbClr val="0AD0D9"/>
              </a:buClr>
              <a:buSzPct val="94230"/>
              <a:tabLst>
                <a:tab pos="287020" algn="l"/>
              </a:tabLst>
            </a:pPr>
            <a:r>
              <a:rPr lang="en-US" sz="4400" b="1" spc="-5" dirty="0" smtClean="0">
                <a:latin typeface="Constantia"/>
                <a:cs typeface="Constantia"/>
              </a:rPr>
              <a:t>             Protection; Support and Movement</a:t>
            </a:r>
            <a:endParaRPr lang="en-US" sz="4400" b="1" dirty="0" smtClean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9000"/>
            <a:ext cx="4332732" cy="3428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355973" cy="335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9365" y="1797176"/>
            <a:ext cx="40678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"/>
                <a:cs typeface="Arial"/>
              </a:rPr>
              <a:t>Develop from </a:t>
            </a:r>
            <a:r>
              <a:rPr sz="2800" dirty="0">
                <a:latin typeface="Arial"/>
                <a:cs typeface="Arial"/>
              </a:rPr>
              <a:t>myoblasts;  </a:t>
            </a:r>
            <a:r>
              <a:rPr sz="2800" spc="-5" dirty="0">
                <a:latin typeface="Arial"/>
                <a:cs typeface="Arial"/>
              </a:rPr>
              <a:t>numbers remain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constant</a:t>
            </a:r>
            <a:endParaRPr sz="28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"/>
                <a:cs typeface="Arial"/>
              </a:rPr>
              <a:t>Striated appearance</a:t>
            </a:r>
            <a:endParaRPr sz="2800">
              <a:latin typeface="Arial"/>
              <a:cs typeface="Arial"/>
            </a:endParaRPr>
          </a:p>
          <a:p>
            <a:pPr marL="12700" marR="382270">
              <a:lnSpc>
                <a:spcPct val="100000"/>
              </a:lnSpc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"/>
                <a:cs typeface="Arial"/>
              </a:rPr>
              <a:t>Nuclei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peripherally  </a:t>
            </a:r>
            <a:r>
              <a:rPr sz="2800" spc="-5" dirty="0">
                <a:latin typeface="Arial"/>
                <a:cs typeface="Arial"/>
              </a:rPr>
              <a:t>located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20430" y="6555895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1203071"/>
            <a:ext cx="497078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5"/>
              </a:lnSpc>
            </a:pPr>
            <a:r>
              <a:rPr sz="5000" spc="-10" dirty="0">
                <a:solidFill>
                  <a:srgbClr val="04607A"/>
                </a:solidFill>
                <a:latin typeface="Calibri"/>
                <a:cs typeface="Calibri"/>
              </a:rPr>
              <a:t>Embryologic</a:t>
            </a:r>
            <a:r>
              <a:rPr sz="500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origin: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0430" y="6555895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11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854" y="188467"/>
            <a:ext cx="4368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Muscle fiber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anatomy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0430" y="6555895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12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99159"/>
            <a:ext cx="8361680" cy="52692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sz="2000" b="1" spc="-10" dirty="0">
                <a:latin typeface="Constantia"/>
                <a:cs typeface="Constantia"/>
              </a:rPr>
              <a:t>Sarcolemma </a:t>
            </a:r>
            <a:r>
              <a:rPr sz="2000" dirty="0">
                <a:latin typeface="Constantia"/>
                <a:cs typeface="Constantia"/>
              </a:rPr>
              <a:t>- </a:t>
            </a:r>
            <a:r>
              <a:rPr sz="2000" spc="-10" dirty="0">
                <a:latin typeface="Constantia"/>
                <a:cs typeface="Constantia"/>
              </a:rPr>
              <a:t>cell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membrane</a:t>
            </a:r>
            <a:endParaRPr sz="20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Wingdings"/>
              <a:buChar char=""/>
              <a:tabLst>
                <a:tab pos="927100" algn="l"/>
                <a:tab pos="927735" algn="l"/>
              </a:tabLst>
            </a:pPr>
            <a:r>
              <a:rPr sz="2000" spc="-5" dirty="0">
                <a:latin typeface="Constantia"/>
                <a:cs typeface="Constantia"/>
              </a:rPr>
              <a:t>Surrounds the </a:t>
            </a:r>
            <a:r>
              <a:rPr sz="2000" b="1" i="1" spc="-10" dirty="0">
                <a:latin typeface="Constantia"/>
                <a:cs typeface="Constantia"/>
              </a:rPr>
              <a:t>sarcoplasm </a:t>
            </a:r>
            <a:r>
              <a:rPr sz="2000" spc="-5" dirty="0">
                <a:latin typeface="Constantia"/>
                <a:cs typeface="Constantia"/>
              </a:rPr>
              <a:t>(cytoplasm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fiber)</a:t>
            </a:r>
            <a:endParaRPr sz="2000">
              <a:latin typeface="Constantia"/>
              <a:cs typeface="Constantia"/>
            </a:endParaRPr>
          </a:p>
          <a:p>
            <a:pPr marL="1308100" lvl="2" indent="-381635">
              <a:lnSpc>
                <a:spcPct val="100000"/>
              </a:lnSpc>
              <a:spcBef>
                <a:spcPts val="240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1308100" algn="l"/>
                <a:tab pos="1308735" algn="l"/>
              </a:tabLst>
            </a:pPr>
            <a:r>
              <a:rPr sz="2000" spc="-10" dirty="0">
                <a:latin typeface="Constantia"/>
                <a:cs typeface="Constantia"/>
              </a:rPr>
              <a:t>Contains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many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same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organelles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seen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other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cells</a:t>
            </a:r>
            <a:endParaRPr sz="2000">
              <a:latin typeface="Constantia"/>
              <a:cs typeface="Constantia"/>
            </a:endParaRPr>
          </a:p>
          <a:p>
            <a:pPr marL="1308100" lvl="2" indent="-381635">
              <a:lnSpc>
                <a:spcPct val="100000"/>
              </a:lnSpc>
              <a:spcBef>
                <a:spcPts val="240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1308100" algn="l"/>
                <a:tab pos="1308735" algn="l"/>
              </a:tabLst>
            </a:pP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3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abundance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the </a:t>
            </a:r>
            <a:r>
              <a:rPr sz="2000" spc="-15" dirty="0">
                <a:latin typeface="Constantia"/>
                <a:cs typeface="Constantia"/>
              </a:rPr>
              <a:t>oxygen-binding </a:t>
            </a:r>
            <a:r>
              <a:rPr sz="2000" spc="-10" dirty="0">
                <a:latin typeface="Constantia"/>
                <a:cs typeface="Constantia"/>
              </a:rPr>
              <a:t>protein </a:t>
            </a:r>
            <a:r>
              <a:rPr sz="2000" b="1" i="1" spc="-10" dirty="0">
                <a:latin typeface="Constantia"/>
                <a:cs typeface="Constantia"/>
              </a:rPr>
              <a:t>myoglobin</a:t>
            </a:r>
            <a:endParaRPr sz="20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Wingdings"/>
              <a:buChar char=""/>
              <a:tabLst>
                <a:tab pos="927100" algn="l"/>
                <a:tab pos="927735" algn="l"/>
              </a:tabLst>
            </a:pPr>
            <a:r>
              <a:rPr sz="2000" spc="-5" dirty="0">
                <a:latin typeface="Constantia"/>
                <a:cs typeface="Constantia"/>
              </a:rPr>
              <a:t>Punctuated </a:t>
            </a:r>
            <a:r>
              <a:rPr sz="2000" spc="-15" dirty="0">
                <a:latin typeface="Constantia"/>
                <a:cs typeface="Constantia"/>
              </a:rPr>
              <a:t>by </a:t>
            </a:r>
            <a:r>
              <a:rPr sz="2000" spc="-5" dirty="0">
                <a:latin typeface="Constantia"/>
                <a:cs typeface="Constantia"/>
              </a:rPr>
              <a:t>openings called the </a:t>
            </a:r>
            <a:r>
              <a:rPr sz="2000" b="1" i="1" spc="-10" dirty="0">
                <a:latin typeface="Constantia"/>
                <a:cs typeface="Constantia"/>
              </a:rPr>
              <a:t>transverse </a:t>
            </a:r>
            <a:r>
              <a:rPr sz="2000" b="1" i="1" spc="-5" dirty="0">
                <a:latin typeface="Constantia"/>
                <a:cs typeface="Constantia"/>
              </a:rPr>
              <a:t>tubules</a:t>
            </a:r>
            <a:r>
              <a:rPr sz="2000" b="1" i="1" spc="-210" dirty="0">
                <a:latin typeface="Constantia"/>
                <a:cs typeface="Constantia"/>
              </a:rPr>
              <a:t> </a:t>
            </a:r>
            <a:r>
              <a:rPr sz="2000" b="1" i="1" spc="-5" dirty="0">
                <a:latin typeface="Constantia"/>
                <a:cs typeface="Constantia"/>
              </a:rPr>
              <a:t>(T-tubules)</a:t>
            </a:r>
            <a:endParaRPr sz="2000">
              <a:latin typeface="Constantia"/>
              <a:cs typeface="Constantia"/>
            </a:endParaRPr>
          </a:p>
          <a:p>
            <a:pPr marL="1308100" marR="203835" lvl="2" indent="-381000">
              <a:lnSpc>
                <a:spcPts val="2160"/>
              </a:lnSpc>
              <a:spcBef>
                <a:spcPts val="515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1308100" algn="l"/>
                <a:tab pos="1308735" algn="l"/>
              </a:tabLst>
            </a:pPr>
            <a:r>
              <a:rPr sz="2000" spc="-20" dirty="0">
                <a:latin typeface="Constantia"/>
                <a:cs typeface="Constantia"/>
              </a:rPr>
              <a:t>Narrow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tubes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that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extend </a:t>
            </a:r>
            <a:r>
              <a:rPr sz="2000" spc="-10" dirty="0">
                <a:latin typeface="Constantia"/>
                <a:cs typeface="Constantia"/>
              </a:rPr>
              <a:t>into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sarcoplasm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right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angles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 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surface</a:t>
            </a:r>
            <a:endParaRPr sz="2000">
              <a:latin typeface="Constantia"/>
              <a:cs typeface="Constantia"/>
            </a:endParaRPr>
          </a:p>
          <a:p>
            <a:pPr marL="1308100" lvl="2" indent="-381635">
              <a:lnSpc>
                <a:spcPct val="100000"/>
              </a:lnSpc>
              <a:spcBef>
                <a:spcPts val="204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1308100" algn="l"/>
                <a:tab pos="1308735" algn="l"/>
              </a:tabLst>
            </a:pPr>
            <a:r>
              <a:rPr sz="2000" spc="-10" dirty="0">
                <a:latin typeface="Constantia"/>
                <a:cs typeface="Constantia"/>
              </a:rPr>
              <a:t>Filled </a:t>
            </a:r>
            <a:r>
              <a:rPr sz="2000" spc="-5" dirty="0">
                <a:latin typeface="Constantia"/>
                <a:cs typeface="Constantia"/>
              </a:rPr>
              <a:t>with extracellular</a:t>
            </a:r>
            <a:r>
              <a:rPr sz="2000" spc="-250" dirty="0">
                <a:latin typeface="Constantia"/>
                <a:cs typeface="Constantia"/>
              </a:rPr>
              <a:t> </a:t>
            </a:r>
            <a:r>
              <a:rPr sz="2000" spc="30" dirty="0">
                <a:latin typeface="Constantia"/>
                <a:cs typeface="Constantia"/>
              </a:rPr>
              <a:t>fluid</a:t>
            </a:r>
            <a:endParaRPr sz="2000">
              <a:latin typeface="Constantia"/>
              <a:cs typeface="Constantia"/>
            </a:endParaRPr>
          </a:p>
          <a:p>
            <a:pPr marL="546100" indent="-533400">
              <a:lnSpc>
                <a:spcPct val="100000"/>
              </a:lnSpc>
              <a:spcBef>
                <a:spcPts val="244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545465" algn="l"/>
                <a:tab pos="546100" algn="l"/>
              </a:tabLst>
            </a:pPr>
            <a:r>
              <a:rPr sz="2000" b="1" spc="-5" dirty="0">
                <a:latin typeface="Constantia"/>
                <a:cs typeface="Constantia"/>
              </a:rPr>
              <a:t>Myofibrils </a:t>
            </a:r>
            <a:r>
              <a:rPr sz="2000" spc="-5" dirty="0">
                <a:latin typeface="Constantia"/>
                <a:cs typeface="Constantia"/>
              </a:rPr>
              <a:t>-cylindrical structures within muscle</a:t>
            </a:r>
            <a:r>
              <a:rPr sz="2000" spc="-275" dirty="0">
                <a:latin typeface="Constantia"/>
                <a:cs typeface="Constantia"/>
              </a:rPr>
              <a:t> </a:t>
            </a:r>
            <a:r>
              <a:rPr sz="2000" spc="5" dirty="0">
                <a:latin typeface="Constantia"/>
                <a:cs typeface="Constantia"/>
              </a:rPr>
              <a:t>fiber</a:t>
            </a:r>
            <a:endParaRPr sz="20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Font typeface="Wingdings"/>
              <a:buChar char=""/>
              <a:tabLst>
                <a:tab pos="927100" algn="l"/>
                <a:tab pos="927735" algn="l"/>
              </a:tabLst>
            </a:pPr>
            <a:r>
              <a:rPr sz="2000" spc="-10" dirty="0">
                <a:latin typeface="Constantia"/>
                <a:cs typeface="Constantia"/>
              </a:rPr>
              <a:t>Are </a:t>
            </a:r>
            <a:r>
              <a:rPr sz="2000" spc="-5" dirty="0">
                <a:latin typeface="Constantia"/>
                <a:cs typeface="Constantia"/>
              </a:rPr>
              <a:t>bundles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protein </a:t>
            </a:r>
            <a:r>
              <a:rPr sz="2000" dirty="0">
                <a:latin typeface="Constantia"/>
                <a:cs typeface="Constantia"/>
              </a:rPr>
              <a:t>filaments</a:t>
            </a:r>
            <a:r>
              <a:rPr sz="2000" spc="-2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(=</a:t>
            </a:r>
            <a:r>
              <a:rPr sz="2000" b="1" spc="-5" dirty="0">
                <a:latin typeface="Constantia"/>
                <a:cs typeface="Constantia"/>
              </a:rPr>
              <a:t>myofilaments</a:t>
            </a:r>
            <a:r>
              <a:rPr sz="2000" spc="-5" dirty="0"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  <a:p>
            <a:pPr marL="1308100" lvl="2" indent="-381635">
              <a:lnSpc>
                <a:spcPct val="100000"/>
              </a:lnSpc>
              <a:spcBef>
                <a:spcPts val="240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1308100" algn="l"/>
                <a:tab pos="1308735" algn="l"/>
              </a:tabLst>
            </a:pPr>
            <a:r>
              <a:rPr sz="2000" spc="-70" dirty="0">
                <a:latin typeface="Constantia"/>
                <a:cs typeface="Constantia"/>
              </a:rPr>
              <a:t>Two </a:t>
            </a:r>
            <a:r>
              <a:rPr sz="2000" spc="-5" dirty="0">
                <a:latin typeface="Constantia"/>
                <a:cs typeface="Constantia"/>
              </a:rPr>
              <a:t>types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myofilaments</a:t>
            </a:r>
            <a:endParaRPr sz="2000">
              <a:latin typeface="Constantia"/>
              <a:cs typeface="Constantia"/>
            </a:endParaRPr>
          </a:p>
          <a:p>
            <a:pPr marL="1727200" lvl="3" indent="-343535">
              <a:lnSpc>
                <a:spcPct val="100000"/>
              </a:lnSpc>
              <a:spcBef>
                <a:spcPts val="240"/>
              </a:spcBef>
              <a:buClr>
                <a:srgbClr val="0AD0D9"/>
              </a:buClr>
              <a:buSzPct val="65000"/>
              <a:buAutoNum type="arabicPeriod"/>
              <a:tabLst>
                <a:tab pos="1727200" algn="l"/>
                <a:tab pos="1727835" algn="l"/>
              </a:tabLst>
            </a:pPr>
            <a:r>
              <a:rPr sz="2000" spc="-10" dirty="0">
                <a:latin typeface="Constantia"/>
                <a:cs typeface="Constantia"/>
              </a:rPr>
              <a:t>Actin </a:t>
            </a:r>
            <a:r>
              <a:rPr sz="2000" dirty="0">
                <a:latin typeface="Constantia"/>
                <a:cs typeface="Constantia"/>
              </a:rPr>
              <a:t>filaments (thin</a:t>
            </a:r>
            <a:r>
              <a:rPr sz="2000" spc="-1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filaments)</a:t>
            </a:r>
            <a:endParaRPr sz="2000">
              <a:latin typeface="Constantia"/>
              <a:cs typeface="Constantia"/>
            </a:endParaRPr>
          </a:p>
          <a:p>
            <a:pPr marL="1727200" lvl="3" indent="-343535">
              <a:lnSpc>
                <a:spcPct val="100000"/>
              </a:lnSpc>
              <a:spcBef>
                <a:spcPts val="240"/>
              </a:spcBef>
              <a:buClr>
                <a:srgbClr val="0AD0D9"/>
              </a:buClr>
              <a:buSzPct val="65000"/>
              <a:buAutoNum type="arabicPeriod"/>
              <a:tabLst>
                <a:tab pos="1727200" algn="l"/>
                <a:tab pos="1727835" algn="l"/>
              </a:tabLst>
            </a:pPr>
            <a:r>
              <a:rPr sz="2000" spc="-15" dirty="0">
                <a:latin typeface="Constantia"/>
                <a:cs typeface="Constantia"/>
              </a:rPr>
              <a:t>Myosin </a:t>
            </a:r>
            <a:r>
              <a:rPr sz="2000" dirty="0">
                <a:latin typeface="Constantia"/>
                <a:cs typeface="Constantia"/>
              </a:rPr>
              <a:t>filaments (thick</a:t>
            </a:r>
            <a:r>
              <a:rPr sz="2000" spc="-1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filaments)</a:t>
            </a:r>
            <a:endParaRPr sz="2000">
              <a:latin typeface="Constantia"/>
              <a:cs typeface="Constantia"/>
            </a:endParaRPr>
          </a:p>
          <a:p>
            <a:pPr marL="927100" marR="5080" indent="-457834">
              <a:lnSpc>
                <a:spcPts val="2160"/>
              </a:lnSpc>
              <a:spcBef>
                <a:spcPts val="509"/>
              </a:spcBef>
              <a:buClr>
                <a:srgbClr val="0E6EC5"/>
              </a:buClr>
              <a:buSzPct val="85000"/>
              <a:buFont typeface="Times New Roman"/>
              <a:buChar char="–"/>
              <a:tabLst>
                <a:tab pos="927100" algn="l"/>
                <a:tab pos="927735" algn="l"/>
              </a:tabLst>
            </a:pPr>
            <a:r>
              <a:rPr sz="2000" spc="-5" dirty="0">
                <a:latin typeface="Constantia"/>
                <a:cs typeface="Constantia"/>
              </a:rPr>
              <a:t>At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each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end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fiber,</a:t>
            </a:r>
            <a:r>
              <a:rPr sz="2000" spc="-5" dirty="0">
                <a:latin typeface="Constantia"/>
                <a:cs typeface="Constantia"/>
              </a:rPr>
              <a:t> myofibrils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are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anchored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inner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surface 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sarcolemma</a:t>
            </a:r>
            <a:endParaRPr sz="2000">
              <a:latin typeface="Constantia"/>
              <a:cs typeface="Constantia"/>
            </a:endParaRPr>
          </a:p>
          <a:p>
            <a:pPr marL="927100" indent="-457834">
              <a:lnSpc>
                <a:spcPct val="100000"/>
              </a:lnSpc>
              <a:spcBef>
                <a:spcPts val="210"/>
              </a:spcBef>
              <a:buClr>
                <a:srgbClr val="0E6EC5"/>
              </a:buClr>
              <a:buSzPct val="85000"/>
              <a:buFont typeface="Times New Roman"/>
              <a:buChar char="–"/>
              <a:tabLst>
                <a:tab pos="927100" algn="l"/>
                <a:tab pos="927735" algn="l"/>
              </a:tabLst>
            </a:pPr>
            <a:r>
              <a:rPr sz="2000" dirty="0">
                <a:latin typeface="Constantia"/>
                <a:cs typeface="Constantia"/>
              </a:rPr>
              <a:t>When </a:t>
            </a:r>
            <a:r>
              <a:rPr sz="2000" spc="-5" dirty="0">
                <a:latin typeface="Constantia"/>
                <a:cs typeface="Constantia"/>
              </a:rPr>
              <a:t>myofibril shortens, muscle shortens</a:t>
            </a:r>
            <a:r>
              <a:rPr sz="2000" spc="-3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(contracts)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1141"/>
            <a:ext cx="8640953" cy="678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0430" y="6555895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13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6843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0430" y="6555895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354" y="1273809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Muscle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proteins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0430" y="6555895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15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68398"/>
            <a:ext cx="5987415" cy="383095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spc="-10" dirty="0">
                <a:latin typeface="Constantia"/>
                <a:cs typeface="Constantia"/>
              </a:rPr>
              <a:t>Contractile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proteins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Actin- </a:t>
            </a:r>
            <a:r>
              <a:rPr sz="2600" spc="-5" dirty="0">
                <a:latin typeface="Constantia"/>
                <a:cs typeface="Constantia"/>
              </a:rPr>
              <a:t>thin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myofiliment</a:t>
            </a:r>
            <a:endParaRPr sz="2600">
              <a:latin typeface="Constantia"/>
              <a:cs typeface="Constantia"/>
            </a:endParaRPr>
          </a:p>
          <a:p>
            <a:pPr marL="12700" marR="2437765">
              <a:lnSpc>
                <a:spcPct val="120000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Myosin- </a:t>
            </a:r>
            <a:r>
              <a:rPr sz="2600" spc="-5" dirty="0">
                <a:latin typeface="Constantia"/>
                <a:cs typeface="Constantia"/>
              </a:rPr>
              <a:t>thick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filament  </a:t>
            </a:r>
            <a:r>
              <a:rPr sz="2600" spc="-5" dirty="0">
                <a:latin typeface="Constantia"/>
                <a:cs typeface="Constantia"/>
              </a:rPr>
              <a:t>Regulatory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proteins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Tropomyosin</a:t>
            </a:r>
            <a:endParaRPr sz="2600">
              <a:latin typeface="Constantia"/>
              <a:cs typeface="Constantia"/>
            </a:endParaRPr>
          </a:p>
          <a:p>
            <a:pPr marL="12700" marR="3017520">
              <a:lnSpc>
                <a:spcPct val="120000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Troponin  </a:t>
            </a:r>
            <a:r>
              <a:rPr sz="2600" spc="-10" dirty="0">
                <a:latin typeface="Constantia"/>
                <a:cs typeface="Constantia"/>
              </a:rPr>
              <a:t>Attachment</a:t>
            </a:r>
            <a:r>
              <a:rPr sz="2600" spc="-1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proteins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Titin, nebulin, </a:t>
            </a:r>
            <a:r>
              <a:rPr sz="2600" dirty="0">
                <a:latin typeface="Constantia"/>
                <a:cs typeface="Constantia"/>
              </a:rPr>
              <a:t>alpha </a:t>
            </a:r>
            <a:r>
              <a:rPr sz="2600" spc="-5" dirty="0">
                <a:latin typeface="Constantia"/>
                <a:cs typeface="Constantia"/>
              </a:rPr>
              <a:t>actinin,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dystrophin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403301"/>
            <a:ext cx="77120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Structure </a:t>
            </a:r>
            <a:r>
              <a:rPr sz="5000" dirty="0"/>
              <a:t>of Actin and</a:t>
            </a:r>
            <a:r>
              <a:rPr sz="5000" spc="-135" dirty="0"/>
              <a:t> </a:t>
            </a:r>
            <a:r>
              <a:rPr sz="5000" spc="-15" dirty="0"/>
              <a:t>Myosin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685800" y="1160525"/>
            <a:ext cx="7620000" cy="5087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0430" y="6555895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16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4734" y="636473"/>
            <a:ext cx="32315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Actin </a:t>
            </a:r>
            <a:r>
              <a:rPr spc="-5" dirty="0"/>
              <a:t>(Thin)  </a:t>
            </a:r>
            <a:r>
              <a:rPr dirty="0"/>
              <a:t>M</a:t>
            </a:r>
            <a:r>
              <a:rPr spc="-45" dirty="0"/>
              <a:t>y</a:t>
            </a:r>
            <a:r>
              <a:rPr spc="-5" dirty="0"/>
              <a:t>ofilam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42747"/>
            <a:ext cx="4173854" cy="51835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69900" marR="123189" indent="-457200">
              <a:lnSpc>
                <a:spcPts val="1939"/>
              </a:lnSpc>
              <a:spcBef>
                <a:spcPts val="345"/>
              </a:spcBef>
              <a:buClr>
                <a:srgbClr val="0AD0D9"/>
              </a:buClr>
              <a:buSzPct val="94444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1800" spc="-5" dirty="0">
                <a:latin typeface="Constantia"/>
                <a:cs typeface="Constantia"/>
              </a:rPr>
              <a:t>Thin Filament: composed </a:t>
            </a:r>
            <a:r>
              <a:rPr sz="1800" dirty="0">
                <a:latin typeface="Constantia"/>
                <a:cs typeface="Constantia"/>
              </a:rPr>
              <a:t>of 3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major  </a:t>
            </a:r>
            <a:r>
              <a:rPr sz="1800" spc="-10" dirty="0">
                <a:latin typeface="Constantia"/>
                <a:cs typeface="Constantia"/>
              </a:rPr>
              <a:t>proteins</a:t>
            </a:r>
            <a:endParaRPr sz="1800">
              <a:latin typeface="Constantia"/>
              <a:cs typeface="Constantia"/>
            </a:endParaRPr>
          </a:p>
          <a:p>
            <a:pPr marL="850900" lvl="1" indent="-381635">
              <a:lnSpc>
                <a:spcPct val="100000"/>
              </a:lnSpc>
              <a:spcBef>
                <a:spcPts val="195"/>
              </a:spcBef>
              <a:buClr>
                <a:srgbClr val="0E6EC5"/>
              </a:buClr>
              <a:buSzPct val="83333"/>
              <a:buAutoNum type="arabicPeriod"/>
              <a:tabLst>
                <a:tab pos="850900" algn="l"/>
                <a:tab pos="851535" algn="l"/>
              </a:tabLst>
            </a:pPr>
            <a:r>
              <a:rPr sz="1800" dirty="0">
                <a:latin typeface="Constantia"/>
                <a:cs typeface="Constantia"/>
              </a:rPr>
              <a:t>F </a:t>
            </a:r>
            <a:r>
              <a:rPr sz="1800" spc="-5" dirty="0">
                <a:latin typeface="Constantia"/>
                <a:cs typeface="Constantia"/>
              </a:rPr>
              <a:t>(fibrous)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actin</a:t>
            </a:r>
            <a:endParaRPr sz="1800">
              <a:latin typeface="Constantia"/>
              <a:cs typeface="Constantia"/>
            </a:endParaRPr>
          </a:p>
          <a:p>
            <a:pPr marL="850900" lvl="1" indent="-381635">
              <a:lnSpc>
                <a:spcPct val="100000"/>
              </a:lnSpc>
              <a:spcBef>
                <a:spcPts val="215"/>
              </a:spcBef>
              <a:buClr>
                <a:srgbClr val="0E6EC5"/>
              </a:buClr>
              <a:buSzPct val="83333"/>
              <a:buAutoNum type="arabicPeriod"/>
              <a:tabLst>
                <a:tab pos="850900" algn="l"/>
                <a:tab pos="851535" algn="l"/>
              </a:tabLst>
            </a:pPr>
            <a:r>
              <a:rPr sz="1800" spc="-20" dirty="0">
                <a:latin typeface="Constantia"/>
                <a:cs typeface="Constantia"/>
              </a:rPr>
              <a:t>Tropomyosin</a:t>
            </a:r>
            <a:endParaRPr sz="1800">
              <a:latin typeface="Constantia"/>
              <a:cs typeface="Constantia"/>
            </a:endParaRPr>
          </a:p>
          <a:p>
            <a:pPr marL="850900" lvl="1" indent="-381635">
              <a:lnSpc>
                <a:spcPct val="100000"/>
              </a:lnSpc>
              <a:spcBef>
                <a:spcPts val="219"/>
              </a:spcBef>
              <a:buClr>
                <a:srgbClr val="0E6EC5"/>
              </a:buClr>
              <a:buSzPct val="83333"/>
              <a:buAutoNum type="arabicPeriod"/>
              <a:tabLst>
                <a:tab pos="850900" algn="l"/>
                <a:tab pos="851535" algn="l"/>
              </a:tabLst>
            </a:pPr>
            <a:r>
              <a:rPr sz="1800" spc="-20" dirty="0">
                <a:latin typeface="Constantia"/>
                <a:cs typeface="Constantia"/>
              </a:rPr>
              <a:t>Troponin</a:t>
            </a:r>
            <a:endParaRPr sz="1800">
              <a:latin typeface="Constantia"/>
              <a:cs typeface="Constantia"/>
            </a:endParaRPr>
          </a:p>
          <a:p>
            <a:pPr marL="469900" marR="97790" indent="-457200">
              <a:lnSpc>
                <a:spcPct val="9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1800" spc="-65" dirty="0">
                <a:latin typeface="Constantia"/>
                <a:cs typeface="Constantia"/>
              </a:rPr>
              <a:t>Two </a:t>
            </a:r>
            <a:r>
              <a:rPr sz="1800" spc="-5" dirty="0">
                <a:latin typeface="Constantia"/>
                <a:cs typeface="Constantia"/>
              </a:rPr>
              <a:t>strands </a:t>
            </a:r>
            <a:r>
              <a:rPr sz="1800" dirty="0">
                <a:latin typeface="Constantia"/>
                <a:cs typeface="Constantia"/>
              </a:rPr>
              <a:t>of fibrous (F) </a:t>
            </a:r>
            <a:r>
              <a:rPr sz="1800" spc="-5" dirty="0">
                <a:latin typeface="Constantia"/>
                <a:cs typeface="Constantia"/>
              </a:rPr>
              <a:t>actin</a:t>
            </a:r>
            <a:r>
              <a:rPr sz="1800" spc="-2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form 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5" dirty="0">
                <a:latin typeface="Constantia"/>
                <a:cs typeface="Constantia"/>
              </a:rPr>
              <a:t>double helix extending </a:t>
            </a: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5" dirty="0">
                <a:latin typeface="Constantia"/>
                <a:cs typeface="Constantia"/>
              </a:rPr>
              <a:t>length  </a:t>
            </a:r>
            <a:r>
              <a:rPr sz="1800" dirty="0">
                <a:latin typeface="Constantia"/>
                <a:cs typeface="Constantia"/>
              </a:rPr>
              <a:t>of the </a:t>
            </a:r>
            <a:r>
              <a:rPr sz="1800" spc="-10" dirty="0">
                <a:latin typeface="Constantia"/>
                <a:cs typeface="Constantia"/>
              </a:rPr>
              <a:t>myofilament; </a:t>
            </a:r>
            <a:r>
              <a:rPr sz="1800" spc="-5" dirty="0">
                <a:latin typeface="Constantia"/>
                <a:cs typeface="Constantia"/>
              </a:rPr>
              <a:t>attached </a:t>
            </a:r>
            <a:r>
              <a:rPr sz="1800" dirty="0">
                <a:latin typeface="Constantia"/>
                <a:cs typeface="Constantia"/>
              </a:rPr>
              <a:t>at  either end at</a:t>
            </a:r>
            <a:r>
              <a:rPr sz="1800" spc="-2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sarcomere.</a:t>
            </a:r>
            <a:endParaRPr sz="1800">
              <a:latin typeface="Constantia"/>
              <a:cs typeface="Constantia"/>
            </a:endParaRPr>
          </a:p>
          <a:p>
            <a:pPr marL="850900" marR="128905" indent="-381635">
              <a:lnSpc>
                <a:spcPts val="1939"/>
              </a:lnSpc>
              <a:spcBef>
                <a:spcPts val="465"/>
              </a:spcBef>
              <a:buSzPct val="83333"/>
              <a:buFont typeface="Wingdings"/>
              <a:buChar char=""/>
              <a:tabLst>
                <a:tab pos="850900" algn="l"/>
                <a:tab pos="851535" algn="l"/>
              </a:tabLst>
            </a:pPr>
            <a:r>
              <a:rPr sz="1800" spc="-5" dirty="0">
                <a:latin typeface="Constantia"/>
                <a:cs typeface="Constantia"/>
              </a:rPr>
              <a:t>Composed </a:t>
            </a:r>
            <a:r>
              <a:rPr sz="1800" dirty="0">
                <a:latin typeface="Constantia"/>
                <a:cs typeface="Constantia"/>
              </a:rPr>
              <a:t>of G </a:t>
            </a:r>
            <a:r>
              <a:rPr sz="1800" spc="-5" dirty="0">
                <a:latin typeface="Constantia"/>
                <a:cs typeface="Constantia"/>
              </a:rPr>
              <a:t>actin</a:t>
            </a:r>
            <a:r>
              <a:rPr sz="1800" spc="-13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monomers  </a:t>
            </a:r>
            <a:r>
              <a:rPr sz="1800" dirty="0">
                <a:latin typeface="Constantia"/>
                <a:cs typeface="Constantia"/>
              </a:rPr>
              <a:t>each of </a:t>
            </a:r>
            <a:r>
              <a:rPr sz="1800" spc="-5" dirty="0">
                <a:latin typeface="Constantia"/>
                <a:cs typeface="Constantia"/>
              </a:rPr>
              <a:t>which </a:t>
            </a:r>
            <a:r>
              <a:rPr sz="1800" dirty="0">
                <a:latin typeface="Constantia"/>
                <a:cs typeface="Constantia"/>
              </a:rPr>
              <a:t>has a </a:t>
            </a:r>
            <a:r>
              <a:rPr sz="1800" i="1" spc="-15" dirty="0">
                <a:latin typeface="Constantia"/>
                <a:cs typeface="Constantia"/>
              </a:rPr>
              <a:t>myosin-  </a:t>
            </a:r>
            <a:r>
              <a:rPr sz="1800" i="1" spc="-5" dirty="0">
                <a:latin typeface="Constantia"/>
                <a:cs typeface="Constantia"/>
              </a:rPr>
              <a:t>binding</a:t>
            </a:r>
            <a:r>
              <a:rPr sz="1800" i="1" spc="-40" dirty="0">
                <a:latin typeface="Constantia"/>
                <a:cs typeface="Constantia"/>
              </a:rPr>
              <a:t> </a:t>
            </a:r>
            <a:r>
              <a:rPr sz="1800" i="1" spc="-15" dirty="0">
                <a:latin typeface="Constantia"/>
                <a:cs typeface="Constantia"/>
              </a:rPr>
              <a:t>site</a:t>
            </a:r>
            <a:endParaRPr sz="1800">
              <a:latin typeface="Constantia"/>
              <a:cs typeface="Constantia"/>
            </a:endParaRPr>
          </a:p>
          <a:p>
            <a:pPr marL="850900" indent="-381635">
              <a:lnSpc>
                <a:spcPts val="2050"/>
              </a:lnSpc>
              <a:spcBef>
                <a:spcPts val="195"/>
              </a:spcBef>
              <a:buSzPct val="83333"/>
              <a:buFont typeface="Wingdings"/>
              <a:buChar char=""/>
              <a:tabLst>
                <a:tab pos="850900" algn="l"/>
                <a:tab pos="851535" algn="l"/>
              </a:tabLst>
            </a:pPr>
            <a:r>
              <a:rPr sz="1800" spc="-10" dirty="0">
                <a:latin typeface="Constantia"/>
                <a:cs typeface="Constantia"/>
              </a:rPr>
              <a:t>Actin site </a:t>
            </a:r>
            <a:r>
              <a:rPr sz="1800" spc="-5" dirty="0">
                <a:latin typeface="Constantia"/>
                <a:cs typeface="Constantia"/>
              </a:rPr>
              <a:t>can bind </a:t>
            </a:r>
            <a:r>
              <a:rPr sz="1800" spc="-15" dirty="0">
                <a:latin typeface="Constantia"/>
                <a:cs typeface="Constantia"/>
              </a:rPr>
              <a:t>myosin</a:t>
            </a:r>
            <a:r>
              <a:rPr sz="1800" spc="-2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during</a:t>
            </a:r>
            <a:endParaRPr sz="1800">
              <a:latin typeface="Constantia"/>
              <a:cs typeface="Constantia"/>
            </a:endParaRPr>
          </a:p>
          <a:p>
            <a:pPr marL="850900">
              <a:lnSpc>
                <a:spcPts val="2050"/>
              </a:lnSpc>
            </a:pPr>
            <a:r>
              <a:rPr sz="1800" spc="-5" dirty="0">
                <a:latin typeface="Constantia"/>
                <a:cs typeface="Constantia"/>
              </a:rPr>
              <a:t>muscle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contraction.</a:t>
            </a:r>
            <a:endParaRPr sz="1800">
              <a:latin typeface="Constantia"/>
              <a:cs typeface="Constantia"/>
            </a:endParaRPr>
          </a:p>
          <a:p>
            <a:pPr marL="469900" marR="90805" indent="-457200">
              <a:lnSpc>
                <a:spcPts val="1939"/>
              </a:lnSpc>
              <a:spcBef>
                <a:spcPts val="465"/>
              </a:spcBef>
              <a:buClr>
                <a:srgbClr val="0AD0D9"/>
              </a:buClr>
              <a:buSzPct val="94444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1800" spc="-20" dirty="0">
                <a:latin typeface="Constantia"/>
                <a:cs typeface="Constantia"/>
              </a:rPr>
              <a:t>Tropomyosin: </a:t>
            </a:r>
            <a:r>
              <a:rPr sz="1800" dirty="0">
                <a:latin typeface="Constantia"/>
                <a:cs typeface="Constantia"/>
              </a:rPr>
              <a:t>an </a:t>
            </a:r>
            <a:r>
              <a:rPr sz="1800" spc="-5" dirty="0">
                <a:latin typeface="Constantia"/>
                <a:cs typeface="Constantia"/>
              </a:rPr>
              <a:t>elongated </a:t>
            </a:r>
            <a:r>
              <a:rPr sz="1800" spc="-10" dirty="0">
                <a:latin typeface="Constantia"/>
                <a:cs typeface="Constantia"/>
              </a:rPr>
              <a:t>protein  </a:t>
            </a:r>
            <a:r>
              <a:rPr sz="1800" spc="-5" dirty="0">
                <a:latin typeface="Constantia"/>
                <a:cs typeface="Constantia"/>
              </a:rPr>
              <a:t>winds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along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groove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actin  double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helix.</a:t>
            </a:r>
            <a:endParaRPr sz="1800">
              <a:latin typeface="Constantia"/>
              <a:cs typeface="Constantia"/>
            </a:endParaRPr>
          </a:p>
          <a:p>
            <a:pPr marL="469900" marR="688340" indent="-457200">
              <a:lnSpc>
                <a:spcPts val="1939"/>
              </a:lnSpc>
              <a:spcBef>
                <a:spcPts val="445"/>
              </a:spcBef>
              <a:buClr>
                <a:srgbClr val="0AD0D9"/>
              </a:buClr>
              <a:buSzPct val="94444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1800" spc="-20" dirty="0">
                <a:latin typeface="Constantia"/>
                <a:cs typeface="Constantia"/>
              </a:rPr>
              <a:t>Troponin </a:t>
            </a:r>
            <a:r>
              <a:rPr sz="1800" spc="-5" dirty="0">
                <a:latin typeface="Constantia"/>
                <a:cs typeface="Constantia"/>
              </a:rPr>
              <a:t>is composed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-1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three  subunits: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5301004"/>
            <a:ext cx="3172460" cy="9309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315"/>
              </a:spcBef>
              <a:buClr>
                <a:srgbClr val="0E6EC5"/>
              </a:buClr>
              <a:buSzPct val="83333"/>
              <a:buFont typeface="Wingdings"/>
              <a:buChar char=""/>
              <a:tabLst>
                <a:tab pos="393700" algn="l"/>
                <a:tab pos="394335" algn="l"/>
              </a:tabLst>
            </a:pPr>
            <a:r>
              <a:rPr sz="1800" spc="-5" dirty="0">
                <a:latin typeface="Constantia"/>
                <a:cs typeface="Constantia"/>
              </a:rPr>
              <a:t>Tn-A </a:t>
            </a:r>
            <a:r>
              <a:rPr sz="1800" dirty="0">
                <a:latin typeface="Constantia"/>
                <a:cs typeface="Constantia"/>
              </a:rPr>
              <a:t>: </a:t>
            </a:r>
            <a:r>
              <a:rPr sz="1800" spc="-5" dirty="0">
                <a:latin typeface="Constantia"/>
                <a:cs typeface="Constantia"/>
              </a:rPr>
              <a:t>binds </a:t>
            </a:r>
            <a:r>
              <a:rPr sz="1800" spc="-15" dirty="0">
                <a:latin typeface="Constantia"/>
                <a:cs typeface="Constantia"/>
              </a:rPr>
              <a:t>to</a:t>
            </a:r>
            <a:r>
              <a:rPr sz="1800" spc="-1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actin</a:t>
            </a:r>
            <a:endParaRPr sz="1800">
              <a:latin typeface="Constantia"/>
              <a:cs typeface="Constantia"/>
            </a:endParaRPr>
          </a:p>
          <a:p>
            <a:pPr marL="393700" indent="-381635">
              <a:lnSpc>
                <a:spcPct val="100000"/>
              </a:lnSpc>
              <a:spcBef>
                <a:spcPts val="215"/>
              </a:spcBef>
              <a:buClr>
                <a:srgbClr val="0E6EC5"/>
              </a:buClr>
              <a:buSzPct val="83333"/>
              <a:buFont typeface="Wingdings"/>
              <a:buChar char=""/>
              <a:tabLst>
                <a:tab pos="393700" algn="l"/>
                <a:tab pos="394335" algn="l"/>
              </a:tabLst>
            </a:pPr>
            <a:r>
              <a:rPr sz="1800" spc="-5" dirty="0">
                <a:latin typeface="Constantia"/>
                <a:cs typeface="Constantia"/>
              </a:rPr>
              <a:t>Tn-T :binds </a:t>
            </a:r>
            <a:r>
              <a:rPr sz="1800" spc="-15" dirty="0">
                <a:latin typeface="Constantia"/>
                <a:cs typeface="Constantia"/>
              </a:rPr>
              <a:t>to</a:t>
            </a:r>
            <a:r>
              <a:rPr sz="1800" spc="-20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tropomyosin,</a:t>
            </a:r>
            <a:endParaRPr sz="1800">
              <a:latin typeface="Constantia"/>
              <a:cs typeface="Constantia"/>
            </a:endParaRPr>
          </a:p>
          <a:p>
            <a:pPr marL="393700" indent="-381635">
              <a:lnSpc>
                <a:spcPct val="100000"/>
              </a:lnSpc>
              <a:spcBef>
                <a:spcPts val="219"/>
              </a:spcBef>
              <a:buClr>
                <a:srgbClr val="0E6EC5"/>
              </a:buClr>
              <a:buSzPct val="83333"/>
              <a:buFont typeface="Wingdings"/>
              <a:buChar char=""/>
              <a:tabLst>
                <a:tab pos="393700" algn="l"/>
                <a:tab pos="394335" algn="l"/>
              </a:tabLst>
            </a:pPr>
            <a:r>
              <a:rPr sz="1800" spc="-5" dirty="0">
                <a:latin typeface="Constantia"/>
                <a:cs typeface="Constantia"/>
              </a:rPr>
              <a:t>Tn-C :binds </a:t>
            </a:r>
            <a:r>
              <a:rPr sz="1800" spc="-15" dirty="0">
                <a:latin typeface="Constantia"/>
                <a:cs typeface="Constantia"/>
              </a:rPr>
              <a:t>to </a:t>
            </a:r>
            <a:r>
              <a:rPr sz="1800" spc="-10" dirty="0">
                <a:latin typeface="Constantia"/>
                <a:cs typeface="Constantia"/>
              </a:rPr>
              <a:t>calcium</a:t>
            </a:r>
            <a:r>
              <a:rPr sz="1800" spc="-20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ions.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6017" y="2132850"/>
            <a:ext cx="4190999" cy="350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6540046"/>
            <a:ext cx="624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2135" y="6540046"/>
            <a:ext cx="1287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5921" y="654004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17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627" y="2132838"/>
            <a:ext cx="7010400" cy="226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100" y="6540046"/>
            <a:ext cx="624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2135" y="6540046"/>
            <a:ext cx="1287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5921" y="654004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18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093978"/>
            <a:ext cx="34061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spc="-10" dirty="0">
                <a:solidFill>
                  <a:srgbClr val="04607A"/>
                </a:solidFill>
                <a:latin typeface="Calibri"/>
                <a:cs typeface="Calibri"/>
              </a:rPr>
              <a:t>Myosin</a:t>
            </a:r>
            <a:r>
              <a:rPr sz="4500" spc="-1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spc="-5" dirty="0">
                <a:solidFill>
                  <a:srgbClr val="04607A"/>
                </a:solidFill>
                <a:latin typeface="Calibri"/>
                <a:cs typeface="Calibri"/>
              </a:rPr>
              <a:t>(Thick)  </a:t>
            </a:r>
            <a:r>
              <a:rPr sz="4500" spc="-10" dirty="0">
                <a:solidFill>
                  <a:srgbClr val="04607A"/>
                </a:solidFill>
                <a:latin typeface="Calibri"/>
                <a:cs typeface="Calibri"/>
              </a:rPr>
              <a:t>Myofilament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8975" y="447547"/>
            <a:ext cx="4411345" cy="26873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900" marR="541020" indent="-457200">
              <a:lnSpc>
                <a:spcPts val="1950"/>
              </a:lnSpc>
              <a:spcBef>
                <a:spcPts val="340"/>
              </a:spcBef>
              <a:buClr>
                <a:srgbClr val="0AD0D9"/>
              </a:buClr>
              <a:buSzPct val="94444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1800" spc="-10" dirty="0">
                <a:latin typeface="Constantia"/>
                <a:cs typeface="Constantia"/>
              </a:rPr>
              <a:t>Many </a:t>
            </a:r>
            <a:r>
              <a:rPr sz="1800" spc="-5" dirty="0">
                <a:latin typeface="Constantia"/>
                <a:cs typeface="Constantia"/>
              </a:rPr>
              <a:t>elongated </a:t>
            </a:r>
            <a:r>
              <a:rPr sz="1800" spc="-15" dirty="0">
                <a:latin typeface="Constantia"/>
                <a:cs typeface="Constantia"/>
              </a:rPr>
              <a:t>myosin</a:t>
            </a:r>
            <a:r>
              <a:rPr sz="1800" spc="-19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molecules  </a:t>
            </a:r>
            <a:r>
              <a:rPr sz="1800" dirty="0">
                <a:latin typeface="Constantia"/>
                <a:cs typeface="Constantia"/>
              </a:rPr>
              <a:t>shaped </a:t>
            </a:r>
            <a:r>
              <a:rPr sz="1800" spc="-15" dirty="0">
                <a:latin typeface="Constantia"/>
                <a:cs typeface="Constantia"/>
              </a:rPr>
              <a:t>like golf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clubs.</a:t>
            </a:r>
            <a:endParaRPr sz="1800">
              <a:latin typeface="Constantia"/>
              <a:cs typeface="Constantia"/>
            </a:endParaRPr>
          </a:p>
          <a:p>
            <a:pPr marL="469900" marR="355600" indent="-457200">
              <a:lnSpc>
                <a:spcPts val="1939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1800" spc="-10" dirty="0">
                <a:latin typeface="Constantia"/>
                <a:cs typeface="Constantia"/>
              </a:rPr>
              <a:t>Single </a:t>
            </a:r>
            <a:r>
              <a:rPr sz="1800" dirty="0">
                <a:latin typeface="Constantia"/>
                <a:cs typeface="Constantia"/>
              </a:rPr>
              <a:t>filament </a:t>
            </a:r>
            <a:r>
              <a:rPr sz="1800" spc="-10" dirty="0">
                <a:latin typeface="Constantia"/>
                <a:cs typeface="Constantia"/>
              </a:rPr>
              <a:t>contains roughly</a:t>
            </a:r>
            <a:r>
              <a:rPr sz="1800" spc="-2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300  </a:t>
            </a:r>
            <a:r>
              <a:rPr sz="1800" spc="-15" dirty="0">
                <a:latin typeface="Constantia"/>
                <a:cs typeface="Constantia"/>
              </a:rPr>
              <a:t>myosin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molecules</a:t>
            </a:r>
            <a:endParaRPr sz="1800">
              <a:latin typeface="Constantia"/>
              <a:cs typeface="Constantia"/>
            </a:endParaRPr>
          </a:p>
          <a:p>
            <a:pPr marL="469900" marR="5080" indent="-457200">
              <a:lnSpc>
                <a:spcPct val="90000"/>
              </a:lnSpc>
              <a:spcBef>
                <a:spcPts val="405"/>
              </a:spcBef>
              <a:buClr>
                <a:srgbClr val="0AD0D9"/>
              </a:buClr>
              <a:buSzPct val="94444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1800" spc="-10" dirty="0">
                <a:latin typeface="Constantia"/>
                <a:cs typeface="Constantia"/>
              </a:rPr>
              <a:t>Molecule consists </a:t>
            </a:r>
            <a:r>
              <a:rPr sz="1800" dirty="0">
                <a:latin typeface="Constantia"/>
                <a:cs typeface="Constantia"/>
              </a:rPr>
              <a:t>of </a:t>
            </a:r>
            <a:r>
              <a:rPr sz="1800" spc="-15" dirty="0">
                <a:latin typeface="Constantia"/>
                <a:cs typeface="Constantia"/>
              </a:rPr>
              <a:t>two </a:t>
            </a:r>
            <a:r>
              <a:rPr sz="1800" dirty="0">
                <a:latin typeface="Constantia"/>
                <a:cs typeface="Constantia"/>
              </a:rPr>
              <a:t>heavy </a:t>
            </a:r>
            <a:r>
              <a:rPr sz="1800" spc="-15" dirty="0">
                <a:latin typeface="Constantia"/>
                <a:cs typeface="Constantia"/>
              </a:rPr>
              <a:t>myosin  </a:t>
            </a:r>
            <a:r>
              <a:rPr sz="1800" spc="-5" dirty="0">
                <a:latin typeface="Constantia"/>
                <a:cs typeface="Constantia"/>
              </a:rPr>
              <a:t>molecules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wound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together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to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form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rod  </a:t>
            </a:r>
            <a:r>
              <a:rPr sz="1800" spc="-5" dirty="0">
                <a:latin typeface="Constantia"/>
                <a:cs typeface="Constantia"/>
              </a:rPr>
              <a:t>portion </a:t>
            </a:r>
            <a:r>
              <a:rPr sz="1800" spc="-10" dirty="0">
                <a:latin typeface="Constantia"/>
                <a:cs typeface="Constantia"/>
              </a:rPr>
              <a:t>lying </a:t>
            </a:r>
            <a:r>
              <a:rPr sz="1800" spc="-5" dirty="0">
                <a:latin typeface="Constantia"/>
                <a:cs typeface="Constantia"/>
              </a:rPr>
              <a:t>parallel </a:t>
            </a:r>
            <a:r>
              <a:rPr sz="1800" spc="-15" dirty="0">
                <a:latin typeface="Constantia"/>
                <a:cs typeface="Constantia"/>
              </a:rPr>
              <a:t>to </a:t>
            </a: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15" dirty="0">
                <a:latin typeface="Constantia"/>
                <a:cs typeface="Constantia"/>
              </a:rPr>
              <a:t>myosin  </a:t>
            </a:r>
            <a:r>
              <a:rPr sz="1800" spc="-10" dirty="0">
                <a:latin typeface="Constantia"/>
                <a:cs typeface="Constantia"/>
              </a:rPr>
              <a:t>myofilament </a:t>
            </a:r>
            <a:r>
              <a:rPr sz="1800" dirty="0">
                <a:latin typeface="Constantia"/>
                <a:cs typeface="Constantia"/>
              </a:rPr>
              <a:t>and </a:t>
            </a:r>
            <a:r>
              <a:rPr sz="1800" spc="-15" dirty="0">
                <a:latin typeface="Constantia"/>
                <a:cs typeface="Constantia"/>
              </a:rPr>
              <a:t>two </a:t>
            </a:r>
            <a:r>
              <a:rPr sz="1800" dirty="0">
                <a:latin typeface="Constantia"/>
                <a:cs typeface="Constantia"/>
              </a:rPr>
              <a:t>heads that</a:t>
            </a:r>
            <a:r>
              <a:rPr sz="1800" spc="-31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extend  </a:t>
            </a:r>
            <a:r>
              <a:rPr sz="1800" spc="-30" dirty="0">
                <a:latin typeface="Constantia"/>
                <a:cs typeface="Constantia"/>
              </a:rPr>
              <a:t>laterally.</a:t>
            </a:r>
            <a:endParaRPr sz="18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215"/>
              </a:spcBef>
              <a:buClr>
                <a:srgbClr val="0AD0D9"/>
              </a:buClr>
              <a:buSzPct val="94444"/>
              <a:buFont typeface="Wingdings"/>
              <a:buChar char=""/>
              <a:tabLst>
                <a:tab pos="469265" algn="l"/>
                <a:tab pos="469900" algn="l"/>
              </a:tabLst>
            </a:pPr>
            <a:r>
              <a:rPr sz="1800" spc="-15" dirty="0">
                <a:latin typeface="Constantia"/>
                <a:cs typeface="Constantia"/>
              </a:rPr>
              <a:t>Myosin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heads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6175" y="3136519"/>
            <a:ext cx="3954779" cy="31261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3700" marR="76835" indent="-381635">
              <a:lnSpc>
                <a:spcPts val="1939"/>
              </a:lnSpc>
              <a:spcBef>
                <a:spcPts val="345"/>
              </a:spcBef>
              <a:buClr>
                <a:srgbClr val="0E6EC5"/>
              </a:buClr>
              <a:buSzPct val="83333"/>
              <a:buAutoNum type="arabicPeriod"/>
              <a:tabLst>
                <a:tab pos="393700" algn="l"/>
                <a:tab pos="394335" algn="l"/>
              </a:tabLst>
            </a:pPr>
            <a:r>
              <a:rPr sz="1800" spc="-5" dirty="0">
                <a:latin typeface="Constantia"/>
                <a:cs typeface="Constantia"/>
              </a:rPr>
              <a:t>Can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bind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to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active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sites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on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actin  molecules </a:t>
            </a:r>
            <a:r>
              <a:rPr sz="1800" spc="-15" dirty="0">
                <a:latin typeface="Constantia"/>
                <a:cs typeface="Constantia"/>
              </a:rPr>
              <a:t>to </a:t>
            </a:r>
            <a:r>
              <a:rPr sz="1800" spc="-5" dirty="0">
                <a:latin typeface="Constantia"/>
                <a:cs typeface="Constantia"/>
              </a:rPr>
              <a:t>form </a:t>
            </a:r>
            <a:r>
              <a:rPr sz="1800" spc="-10" dirty="0">
                <a:latin typeface="Constantia"/>
                <a:cs typeface="Constantia"/>
              </a:rPr>
              <a:t>cross-bridges.  (Actin </a:t>
            </a:r>
            <a:r>
              <a:rPr sz="1800" spc="-5" dirty="0">
                <a:latin typeface="Constantia"/>
                <a:cs typeface="Constantia"/>
              </a:rPr>
              <a:t>binding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site)</a:t>
            </a:r>
            <a:endParaRPr sz="1800">
              <a:latin typeface="Constantia"/>
              <a:cs typeface="Constantia"/>
            </a:endParaRPr>
          </a:p>
          <a:p>
            <a:pPr marL="393700" marR="401320" indent="-381635">
              <a:lnSpc>
                <a:spcPts val="1939"/>
              </a:lnSpc>
              <a:spcBef>
                <a:spcPts val="450"/>
              </a:spcBef>
              <a:buClr>
                <a:srgbClr val="0E6EC5"/>
              </a:buClr>
              <a:buSzPct val="83333"/>
              <a:buAutoNum type="arabicPeriod"/>
              <a:tabLst>
                <a:tab pos="393700" algn="l"/>
                <a:tab pos="394335" algn="l"/>
              </a:tabLst>
            </a:pPr>
            <a:r>
              <a:rPr sz="1800" spc="-10" dirty="0">
                <a:latin typeface="Constantia"/>
                <a:cs typeface="Constantia"/>
              </a:rPr>
              <a:t>Attached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to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rod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portion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by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  </a:t>
            </a:r>
            <a:r>
              <a:rPr sz="1800" spc="-15" dirty="0">
                <a:latin typeface="Constantia"/>
                <a:cs typeface="Constantia"/>
              </a:rPr>
              <a:t>hinge </a:t>
            </a:r>
            <a:r>
              <a:rPr sz="1800" spc="-5" dirty="0">
                <a:latin typeface="Constantia"/>
                <a:cs typeface="Constantia"/>
              </a:rPr>
              <a:t>region </a:t>
            </a:r>
            <a:r>
              <a:rPr sz="1800" dirty="0">
                <a:latin typeface="Constantia"/>
                <a:cs typeface="Constantia"/>
              </a:rPr>
              <a:t>that </a:t>
            </a:r>
            <a:r>
              <a:rPr sz="1800" spc="-5" dirty="0">
                <a:latin typeface="Constantia"/>
                <a:cs typeface="Constantia"/>
              </a:rPr>
              <a:t>can </a:t>
            </a:r>
            <a:r>
              <a:rPr sz="1800" dirty="0">
                <a:latin typeface="Constantia"/>
                <a:cs typeface="Constantia"/>
              </a:rPr>
              <a:t>bend and  </a:t>
            </a:r>
            <a:r>
              <a:rPr sz="1800" spc="-10" dirty="0">
                <a:latin typeface="Constantia"/>
                <a:cs typeface="Constantia"/>
              </a:rPr>
              <a:t>straighten </a:t>
            </a:r>
            <a:r>
              <a:rPr sz="1800" spc="-5" dirty="0">
                <a:latin typeface="Constantia"/>
                <a:cs typeface="Constantia"/>
              </a:rPr>
              <a:t>during</a:t>
            </a:r>
            <a:r>
              <a:rPr sz="1800" spc="-1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contraction.</a:t>
            </a:r>
            <a:endParaRPr sz="1800">
              <a:latin typeface="Constantia"/>
              <a:cs typeface="Constantia"/>
            </a:endParaRPr>
          </a:p>
          <a:p>
            <a:pPr marL="393700" marR="5080" indent="-381635">
              <a:lnSpc>
                <a:spcPct val="90000"/>
              </a:lnSpc>
              <a:spcBef>
                <a:spcPts val="409"/>
              </a:spcBef>
              <a:buClr>
                <a:srgbClr val="0E6EC5"/>
              </a:buClr>
              <a:buSzPct val="83333"/>
              <a:buAutoNum type="arabicPeriod"/>
              <a:tabLst>
                <a:tab pos="393700" algn="l"/>
                <a:tab pos="394335" algn="l"/>
              </a:tabLst>
            </a:pPr>
            <a:r>
              <a:rPr sz="1800" spc="-30" dirty="0">
                <a:latin typeface="Constantia"/>
                <a:cs typeface="Constantia"/>
              </a:rPr>
              <a:t>Have </a:t>
            </a:r>
            <a:r>
              <a:rPr sz="1800" spc="-25" dirty="0">
                <a:latin typeface="Constantia"/>
                <a:cs typeface="Constantia"/>
              </a:rPr>
              <a:t>ATPase </a:t>
            </a:r>
            <a:r>
              <a:rPr sz="1800" spc="-5" dirty="0">
                <a:latin typeface="Constantia"/>
                <a:cs typeface="Constantia"/>
              </a:rPr>
              <a:t>activity: activity </a:t>
            </a:r>
            <a:r>
              <a:rPr sz="1800" dirty="0">
                <a:latin typeface="Constantia"/>
                <a:cs typeface="Constantia"/>
              </a:rPr>
              <a:t>that  </a:t>
            </a:r>
            <a:r>
              <a:rPr sz="1800" spc="-5" dirty="0">
                <a:latin typeface="Constantia"/>
                <a:cs typeface="Constantia"/>
              </a:rPr>
              <a:t>breaks </a:t>
            </a:r>
            <a:r>
              <a:rPr sz="1800" spc="-15" dirty="0">
                <a:latin typeface="Constantia"/>
                <a:cs typeface="Constantia"/>
              </a:rPr>
              <a:t>down </a:t>
            </a:r>
            <a:r>
              <a:rPr sz="1800" spc="-5" dirty="0">
                <a:latin typeface="Constantia"/>
                <a:cs typeface="Constantia"/>
              </a:rPr>
              <a:t>adenosine  triphosphate </a:t>
            </a:r>
            <a:r>
              <a:rPr sz="1800" spc="-20" dirty="0">
                <a:latin typeface="Constantia"/>
                <a:cs typeface="Constantia"/>
              </a:rPr>
              <a:t>(ATP), </a:t>
            </a:r>
            <a:r>
              <a:rPr sz="1800" spc="-5" dirty="0">
                <a:latin typeface="Constantia"/>
                <a:cs typeface="Constantia"/>
              </a:rPr>
              <a:t>releasing  </a:t>
            </a:r>
            <a:r>
              <a:rPr sz="1800" spc="-25" dirty="0">
                <a:latin typeface="Constantia"/>
                <a:cs typeface="Constantia"/>
              </a:rPr>
              <a:t>energy. </a:t>
            </a:r>
            <a:r>
              <a:rPr sz="1800" spc="-10" dirty="0">
                <a:latin typeface="Constantia"/>
                <a:cs typeface="Constantia"/>
              </a:rPr>
              <a:t>Part </a:t>
            </a:r>
            <a:r>
              <a:rPr sz="1800" dirty="0">
                <a:latin typeface="Constantia"/>
                <a:cs typeface="Constantia"/>
              </a:rPr>
              <a:t>of the energy </a:t>
            </a:r>
            <a:r>
              <a:rPr sz="1800" spc="-5" dirty="0">
                <a:latin typeface="Constantia"/>
                <a:cs typeface="Constantia"/>
              </a:rPr>
              <a:t>is used </a:t>
            </a:r>
            <a:r>
              <a:rPr sz="1800" spc="-15" dirty="0">
                <a:latin typeface="Constantia"/>
                <a:cs typeface="Constantia"/>
              </a:rPr>
              <a:t>to  </a:t>
            </a:r>
            <a:r>
              <a:rPr sz="1800" dirty="0">
                <a:latin typeface="Constantia"/>
                <a:cs typeface="Constantia"/>
              </a:rPr>
              <a:t>bend the </a:t>
            </a:r>
            <a:r>
              <a:rPr sz="1800" spc="-15" dirty="0">
                <a:latin typeface="Constantia"/>
                <a:cs typeface="Constantia"/>
              </a:rPr>
              <a:t>hinge </a:t>
            </a:r>
            <a:r>
              <a:rPr sz="1800" spc="-5" dirty="0">
                <a:latin typeface="Constantia"/>
                <a:cs typeface="Constantia"/>
              </a:rPr>
              <a:t>region </a:t>
            </a:r>
            <a:r>
              <a:rPr sz="1800" dirty="0">
                <a:latin typeface="Constantia"/>
                <a:cs typeface="Constantia"/>
              </a:rPr>
              <a:t>of the</a:t>
            </a:r>
            <a:r>
              <a:rPr sz="1800" spc="-30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myosin  </a:t>
            </a:r>
            <a:r>
              <a:rPr sz="1800" spc="-5" dirty="0">
                <a:latin typeface="Constantia"/>
                <a:cs typeface="Constantia"/>
              </a:rPr>
              <a:t>molecule during</a:t>
            </a:r>
            <a:r>
              <a:rPr sz="1800" spc="-1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contraction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2971800"/>
            <a:ext cx="4191000" cy="334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3100" y="6540046"/>
            <a:ext cx="624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2135" y="6540046"/>
            <a:ext cx="1287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5921" y="654004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19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761" y="1273809"/>
            <a:ext cx="3554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Discussion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topics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76818" y="6555895"/>
            <a:ext cx="150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68398"/>
            <a:ext cx="5671820" cy="438594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4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Introduction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Myocyte- </a:t>
            </a:r>
            <a:r>
              <a:rPr sz="2600" spc="-5" dirty="0">
                <a:latin typeface="Constantia"/>
                <a:cs typeface="Constantia"/>
              </a:rPr>
              <a:t>structure,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Muscle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proteins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Sarcomere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Sarcotubular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system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Excitation- contraction</a:t>
            </a:r>
            <a:r>
              <a:rPr sz="2600" spc="-2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coupling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Molecular basis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muscle</a:t>
            </a:r>
            <a:r>
              <a:rPr sz="2600" spc="-4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contraction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5" dirty="0">
                <a:latin typeface="Constantia"/>
                <a:cs typeface="Constantia"/>
              </a:rPr>
              <a:t>Summary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Muscle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relaxation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Conclusion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564" y="4725174"/>
            <a:ext cx="3810000" cy="1691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37" y="2060829"/>
            <a:ext cx="7010400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6540046"/>
            <a:ext cx="624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2135" y="6540046"/>
            <a:ext cx="1287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5921" y="654004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20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738886"/>
            <a:ext cx="311785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04607A"/>
                </a:solidFill>
                <a:latin typeface="Calibri"/>
                <a:cs typeface="Calibri"/>
              </a:rPr>
              <a:t>Sarcomeres: </a:t>
            </a:r>
            <a:r>
              <a:rPr sz="3200" dirty="0">
                <a:solidFill>
                  <a:srgbClr val="04607A"/>
                </a:solidFill>
                <a:latin typeface="Calibri"/>
                <a:cs typeface="Calibri"/>
              </a:rPr>
              <a:t>Z</a:t>
            </a:r>
            <a:r>
              <a:rPr sz="320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607A"/>
                </a:solidFill>
                <a:latin typeface="Calibri"/>
                <a:cs typeface="Calibri"/>
              </a:rPr>
              <a:t>Disk  </a:t>
            </a:r>
            <a:r>
              <a:rPr sz="3200" spc="-25" dirty="0">
                <a:solidFill>
                  <a:srgbClr val="04607A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04607A"/>
                </a:solidFill>
                <a:latin typeface="Calibri"/>
                <a:cs typeface="Calibri"/>
              </a:rPr>
              <a:t>Z</a:t>
            </a:r>
            <a:r>
              <a:rPr sz="32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607A"/>
                </a:solidFill>
                <a:latin typeface="Calibri"/>
                <a:cs typeface="Calibri"/>
              </a:rPr>
              <a:t>Disk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0375" y="218947"/>
            <a:ext cx="4427855" cy="23456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7020" marR="16510" indent="-274320">
              <a:lnSpc>
                <a:spcPts val="1939"/>
              </a:lnSpc>
              <a:spcBef>
                <a:spcPts val="345"/>
              </a:spcBef>
              <a:buSzPct val="94444"/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b="1" spc="-15" dirty="0">
                <a:latin typeface="Constantia"/>
                <a:cs typeface="Constantia"/>
              </a:rPr>
              <a:t>Sarcomere </a:t>
            </a:r>
            <a:r>
              <a:rPr sz="1800" dirty="0">
                <a:latin typeface="Constantia"/>
                <a:cs typeface="Constantia"/>
              </a:rPr>
              <a:t>- </a:t>
            </a:r>
            <a:r>
              <a:rPr sz="1800" spc="-5" dirty="0">
                <a:latin typeface="Constantia"/>
                <a:cs typeface="Constantia"/>
              </a:rPr>
              <a:t>repeating </a:t>
            </a:r>
            <a:r>
              <a:rPr sz="1800" i="1" spc="-5" dirty="0">
                <a:latin typeface="Constantia"/>
                <a:cs typeface="Constantia"/>
              </a:rPr>
              <a:t>functional units </a:t>
            </a:r>
            <a:r>
              <a:rPr sz="1800" dirty="0">
                <a:latin typeface="Constantia"/>
                <a:cs typeface="Constantia"/>
              </a:rPr>
              <a:t>of  a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myofibril</a:t>
            </a:r>
            <a:endParaRPr sz="1800">
              <a:latin typeface="Constantia"/>
              <a:cs typeface="Constantia"/>
            </a:endParaRPr>
          </a:p>
          <a:p>
            <a:pPr marL="652145" marR="1031875" lvl="1" indent="-247015">
              <a:lnSpc>
                <a:spcPts val="1730"/>
              </a:lnSpc>
              <a:spcBef>
                <a:spcPts val="409"/>
              </a:spcBef>
              <a:buSzPct val="84375"/>
              <a:buFont typeface="Wingdings"/>
              <a:buChar char=""/>
              <a:tabLst>
                <a:tab pos="652145" algn="l"/>
                <a:tab pos="652780" algn="l"/>
              </a:tabLst>
            </a:pPr>
            <a:r>
              <a:rPr sz="1600" b="1" spc="-10" dirty="0">
                <a:latin typeface="Constantia"/>
                <a:cs typeface="Constantia"/>
              </a:rPr>
              <a:t>About </a:t>
            </a:r>
            <a:r>
              <a:rPr sz="1600" b="1" spc="-5" dirty="0">
                <a:latin typeface="Constantia"/>
                <a:cs typeface="Constantia"/>
              </a:rPr>
              <a:t>10,000 </a:t>
            </a:r>
            <a:r>
              <a:rPr sz="1600" b="1" spc="-15" dirty="0">
                <a:latin typeface="Constantia"/>
                <a:cs typeface="Constantia"/>
              </a:rPr>
              <a:t>sarcomeres </a:t>
            </a:r>
            <a:r>
              <a:rPr sz="1600" b="1" spc="-10" dirty="0">
                <a:latin typeface="Constantia"/>
                <a:cs typeface="Constantia"/>
              </a:rPr>
              <a:t>per  </a:t>
            </a:r>
            <a:r>
              <a:rPr sz="1600" b="1" spc="-5" dirty="0">
                <a:latin typeface="Constantia"/>
                <a:cs typeface="Constantia"/>
              </a:rPr>
              <a:t>myofibril, end </a:t>
            </a:r>
            <a:r>
              <a:rPr sz="1600" b="1" spc="-15" dirty="0">
                <a:latin typeface="Constantia"/>
                <a:cs typeface="Constantia"/>
              </a:rPr>
              <a:t>to</a:t>
            </a:r>
            <a:r>
              <a:rPr sz="1600" b="1" spc="-12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end</a:t>
            </a:r>
            <a:endParaRPr sz="1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160"/>
              </a:spcBef>
              <a:buSzPct val="84375"/>
              <a:buFont typeface="Wingdings"/>
              <a:buChar char=""/>
              <a:tabLst>
                <a:tab pos="652145" algn="l"/>
                <a:tab pos="652780" algn="l"/>
              </a:tabLst>
            </a:pPr>
            <a:r>
              <a:rPr sz="1600" b="1" spc="-10" dirty="0">
                <a:latin typeface="Constantia"/>
                <a:cs typeface="Constantia"/>
              </a:rPr>
              <a:t>Each </a:t>
            </a:r>
            <a:r>
              <a:rPr sz="1600" b="1" spc="-5" dirty="0">
                <a:latin typeface="Constantia"/>
                <a:cs typeface="Constantia"/>
              </a:rPr>
              <a:t>is about 2 µm</a:t>
            </a:r>
            <a:r>
              <a:rPr sz="1600" b="1" spc="-10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long</a:t>
            </a:r>
            <a:endParaRPr sz="1600">
              <a:latin typeface="Constantia"/>
              <a:cs typeface="Constantia"/>
            </a:endParaRPr>
          </a:p>
          <a:p>
            <a:pPr marL="287020" marR="5080" indent="-274320">
              <a:lnSpc>
                <a:spcPct val="90000"/>
              </a:lnSpc>
              <a:spcBef>
                <a:spcPts val="415"/>
              </a:spcBef>
              <a:buSzPct val="94444"/>
              <a:buFont typeface="Wingdings"/>
              <a:buChar char=""/>
              <a:tabLst>
                <a:tab pos="286385" algn="l"/>
                <a:tab pos="287020" algn="l"/>
              </a:tabLst>
            </a:pPr>
            <a:r>
              <a:rPr sz="1800" spc="-10" dirty="0">
                <a:latin typeface="Constantia"/>
                <a:cs typeface="Constantia"/>
              </a:rPr>
              <a:t>Differences </a:t>
            </a:r>
            <a:r>
              <a:rPr sz="1800" spc="-5" dirty="0">
                <a:latin typeface="Constantia"/>
                <a:cs typeface="Constantia"/>
              </a:rPr>
              <a:t>in size, </a:t>
            </a:r>
            <a:r>
              <a:rPr sz="1800" spc="-25" dirty="0">
                <a:latin typeface="Constantia"/>
                <a:cs typeface="Constantia"/>
              </a:rPr>
              <a:t>density, </a:t>
            </a:r>
            <a:r>
              <a:rPr sz="1800" dirty="0">
                <a:latin typeface="Constantia"/>
                <a:cs typeface="Constantia"/>
              </a:rPr>
              <a:t>and  </a:t>
            </a:r>
            <a:r>
              <a:rPr sz="1800" spc="-5" dirty="0">
                <a:latin typeface="Constantia"/>
                <a:cs typeface="Constantia"/>
              </a:rPr>
              <a:t>distribution </a:t>
            </a:r>
            <a:r>
              <a:rPr sz="1800" dirty="0">
                <a:latin typeface="Constantia"/>
                <a:cs typeface="Constantia"/>
              </a:rPr>
              <a:t>of </a:t>
            </a:r>
            <a:r>
              <a:rPr sz="1800" spc="-5" dirty="0">
                <a:latin typeface="Constantia"/>
                <a:cs typeface="Constantia"/>
              </a:rPr>
              <a:t>thick </a:t>
            </a:r>
            <a:r>
              <a:rPr sz="1800" dirty="0">
                <a:latin typeface="Constantia"/>
                <a:cs typeface="Constantia"/>
              </a:rPr>
              <a:t>and thin filaments  </a:t>
            </a:r>
            <a:r>
              <a:rPr sz="1800" spc="-15" dirty="0">
                <a:latin typeface="Constantia"/>
                <a:cs typeface="Constantia"/>
              </a:rPr>
              <a:t>gives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muscle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5" dirty="0">
                <a:latin typeface="Constantia"/>
                <a:cs typeface="Constantia"/>
              </a:rPr>
              <a:t>fiber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banded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or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striated  </a:t>
            </a:r>
            <a:r>
              <a:rPr sz="1800" spc="-10" dirty="0">
                <a:latin typeface="Constantia"/>
                <a:cs typeface="Constantia"/>
              </a:rPr>
              <a:t>appearance.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3566" y="2566542"/>
            <a:ext cx="4128770" cy="33693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9079" marR="295910" indent="-247015">
              <a:lnSpc>
                <a:spcPts val="1730"/>
              </a:lnSpc>
              <a:spcBef>
                <a:spcPts val="310"/>
              </a:spcBef>
              <a:buSzPct val="84375"/>
              <a:buFont typeface="Wingdings"/>
              <a:buChar char=""/>
              <a:tabLst>
                <a:tab pos="259079" algn="l"/>
                <a:tab pos="259715" algn="l"/>
              </a:tabLst>
            </a:pPr>
            <a:r>
              <a:rPr sz="1600" spc="-5" dirty="0">
                <a:latin typeface="Constantia"/>
                <a:cs typeface="Constantia"/>
              </a:rPr>
              <a:t>A </a:t>
            </a:r>
            <a:r>
              <a:rPr sz="1600" spc="-10" dirty="0">
                <a:latin typeface="Constantia"/>
                <a:cs typeface="Constantia"/>
              </a:rPr>
              <a:t>bands: </a:t>
            </a:r>
            <a:r>
              <a:rPr sz="1600" spc="-5" dirty="0">
                <a:latin typeface="Constantia"/>
                <a:cs typeface="Constantia"/>
              </a:rPr>
              <a:t>a </a:t>
            </a:r>
            <a:r>
              <a:rPr sz="1600" spc="-10" dirty="0">
                <a:latin typeface="Constantia"/>
                <a:cs typeface="Constantia"/>
              </a:rPr>
              <a:t>dark </a:t>
            </a:r>
            <a:r>
              <a:rPr sz="1600" spc="-5" dirty="0">
                <a:latin typeface="Constantia"/>
                <a:cs typeface="Constantia"/>
              </a:rPr>
              <a:t>band; full length of</a:t>
            </a:r>
            <a:r>
              <a:rPr sz="1600" spc="-14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thick  </a:t>
            </a:r>
            <a:r>
              <a:rPr sz="1600" spc="-15" dirty="0">
                <a:latin typeface="Constantia"/>
                <a:cs typeface="Constantia"/>
              </a:rPr>
              <a:t>(myosin)</a:t>
            </a:r>
            <a:r>
              <a:rPr sz="1600" spc="-1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filament</a:t>
            </a:r>
            <a:endParaRPr sz="1600">
              <a:latin typeface="Constantia"/>
              <a:cs typeface="Constantia"/>
            </a:endParaRPr>
          </a:p>
          <a:p>
            <a:pPr marL="259079" indent="-247015">
              <a:lnSpc>
                <a:spcPct val="100000"/>
              </a:lnSpc>
              <a:spcBef>
                <a:spcPts val="165"/>
              </a:spcBef>
              <a:buSzPct val="84375"/>
              <a:buFont typeface="Wingdings"/>
              <a:buChar char=""/>
              <a:tabLst>
                <a:tab pos="259079" algn="l"/>
                <a:tab pos="259715" algn="l"/>
              </a:tabLst>
            </a:pPr>
            <a:r>
              <a:rPr sz="1600" spc="-5" dirty="0">
                <a:latin typeface="Constantia"/>
                <a:cs typeface="Constantia"/>
              </a:rPr>
              <a:t>M line - </a:t>
            </a:r>
            <a:r>
              <a:rPr sz="1600" spc="-10" dirty="0">
                <a:latin typeface="Constantia"/>
                <a:cs typeface="Constantia"/>
              </a:rPr>
              <a:t>protein </a:t>
            </a:r>
            <a:r>
              <a:rPr sz="1600" spc="-20" dirty="0">
                <a:latin typeface="Constantia"/>
                <a:cs typeface="Constantia"/>
              </a:rPr>
              <a:t>to </a:t>
            </a:r>
            <a:r>
              <a:rPr sz="1600" spc="-10" dirty="0">
                <a:latin typeface="Constantia"/>
                <a:cs typeface="Constantia"/>
              </a:rPr>
              <a:t>which </a:t>
            </a:r>
            <a:r>
              <a:rPr sz="1600" spc="-15" dirty="0">
                <a:latin typeface="Constantia"/>
                <a:cs typeface="Constantia"/>
              </a:rPr>
              <a:t>myosins</a:t>
            </a:r>
            <a:r>
              <a:rPr sz="1600" spc="-21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attach</a:t>
            </a:r>
            <a:endParaRPr sz="1600">
              <a:latin typeface="Constantia"/>
              <a:cs typeface="Constantia"/>
            </a:endParaRPr>
          </a:p>
          <a:p>
            <a:pPr marL="259079" indent="-247015">
              <a:lnSpc>
                <a:spcPct val="100000"/>
              </a:lnSpc>
              <a:spcBef>
                <a:spcPts val="190"/>
              </a:spcBef>
              <a:buSzPct val="84375"/>
              <a:buFont typeface="Wingdings"/>
              <a:buChar char=""/>
              <a:tabLst>
                <a:tab pos="259079" algn="l"/>
                <a:tab pos="259715" algn="l"/>
              </a:tabLst>
            </a:pPr>
            <a:r>
              <a:rPr sz="1600" spc="-5" dirty="0">
                <a:latin typeface="Constantia"/>
                <a:cs typeface="Constantia"/>
              </a:rPr>
              <a:t>H zone - thick </a:t>
            </a:r>
            <a:r>
              <a:rPr sz="1600" spc="-10" dirty="0">
                <a:latin typeface="Constantia"/>
                <a:cs typeface="Constantia"/>
              </a:rPr>
              <a:t>but NO </a:t>
            </a:r>
            <a:r>
              <a:rPr sz="1600" spc="-5" dirty="0">
                <a:latin typeface="Constantia"/>
                <a:cs typeface="Constantia"/>
              </a:rPr>
              <a:t>thin</a:t>
            </a:r>
            <a:r>
              <a:rPr sz="1600" spc="-1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filaments</a:t>
            </a:r>
            <a:endParaRPr sz="1600">
              <a:latin typeface="Constantia"/>
              <a:cs typeface="Constantia"/>
            </a:endParaRPr>
          </a:p>
          <a:p>
            <a:pPr marL="259079" marR="5080" indent="-247015">
              <a:lnSpc>
                <a:spcPts val="1730"/>
              </a:lnSpc>
              <a:spcBef>
                <a:spcPts val="409"/>
              </a:spcBef>
              <a:buSzPct val="84375"/>
              <a:buFont typeface="Wingdings"/>
              <a:buChar char=""/>
              <a:tabLst>
                <a:tab pos="259079" algn="l"/>
                <a:tab pos="259715" algn="l"/>
              </a:tabLst>
            </a:pPr>
            <a:r>
              <a:rPr sz="1600" spc="-5" dirty="0">
                <a:latin typeface="Constantia"/>
                <a:cs typeface="Constantia"/>
              </a:rPr>
              <a:t>I </a:t>
            </a:r>
            <a:r>
              <a:rPr sz="1600" spc="-10" dirty="0">
                <a:latin typeface="Constantia"/>
                <a:cs typeface="Constantia"/>
              </a:rPr>
              <a:t>bands: </a:t>
            </a:r>
            <a:r>
              <a:rPr sz="1600" spc="-5" dirty="0">
                <a:latin typeface="Constantia"/>
                <a:cs typeface="Constantia"/>
              </a:rPr>
              <a:t>a </a:t>
            </a:r>
            <a:r>
              <a:rPr sz="1600" spc="-10" dirty="0">
                <a:latin typeface="Constantia"/>
                <a:cs typeface="Constantia"/>
              </a:rPr>
              <a:t>light </a:t>
            </a:r>
            <a:r>
              <a:rPr sz="1600" spc="-5" dirty="0">
                <a:latin typeface="Constantia"/>
                <a:cs typeface="Constantia"/>
              </a:rPr>
              <a:t>band; </a:t>
            </a:r>
            <a:r>
              <a:rPr sz="1600" spc="-10" dirty="0">
                <a:latin typeface="Constantia"/>
                <a:cs typeface="Constantia"/>
              </a:rPr>
              <a:t>from </a:t>
            </a:r>
            <a:r>
              <a:rPr sz="1600" spc="-5" dirty="0">
                <a:latin typeface="Constantia"/>
                <a:cs typeface="Constantia"/>
              </a:rPr>
              <a:t>Z disks </a:t>
            </a:r>
            <a:r>
              <a:rPr sz="1600" spc="-20" dirty="0">
                <a:latin typeface="Constantia"/>
                <a:cs typeface="Constantia"/>
              </a:rPr>
              <a:t>to </a:t>
            </a:r>
            <a:r>
              <a:rPr sz="1600" spc="-5" dirty="0">
                <a:latin typeface="Constantia"/>
                <a:cs typeface="Constantia"/>
              </a:rPr>
              <a:t>ends</a:t>
            </a:r>
            <a:r>
              <a:rPr sz="1600" spc="-29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of  thick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filaments</a:t>
            </a:r>
            <a:endParaRPr sz="1600">
              <a:latin typeface="Constantia"/>
              <a:cs typeface="Constantia"/>
            </a:endParaRPr>
          </a:p>
          <a:p>
            <a:pPr marL="534035" lvl="1" indent="-247650">
              <a:lnSpc>
                <a:spcPct val="100000"/>
              </a:lnSpc>
              <a:spcBef>
                <a:spcPts val="150"/>
              </a:spcBef>
              <a:buSzPct val="67857"/>
              <a:buFont typeface="Wingdings"/>
              <a:buChar char=""/>
              <a:tabLst>
                <a:tab pos="534035" algn="l"/>
                <a:tab pos="534670" algn="l"/>
              </a:tabLst>
            </a:pPr>
            <a:r>
              <a:rPr sz="1400" spc="-5" dirty="0">
                <a:latin typeface="Constantia"/>
                <a:cs typeface="Constantia"/>
              </a:rPr>
              <a:t>Thin but </a:t>
            </a:r>
            <a:r>
              <a:rPr sz="1400" dirty="0">
                <a:latin typeface="Constantia"/>
                <a:cs typeface="Constantia"/>
              </a:rPr>
              <a:t>NO thick</a:t>
            </a:r>
            <a:r>
              <a:rPr sz="1400" spc="-13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filaments</a:t>
            </a:r>
            <a:endParaRPr sz="1400">
              <a:latin typeface="Constantia"/>
              <a:cs typeface="Constantia"/>
            </a:endParaRPr>
          </a:p>
          <a:p>
            <a:pPr marL="534035" marR="269875" lvl="1" indent="-247650">
              <a:lnSpc>
                <a:spcPts val="1510"/>
              </a:lnSpc>
              <a:spcBef>
                <a:spcPts val="360"/>
              </a:spcBef>
              <a:buSzPct val="67857"/>
              <a:buFont typeface="Wingdings"/>
              <a:buChar char=""/>
              <a:tabLst>
                <a:tab pos="534035" algn="l"/>
                <a:tab pos="534670" algn="l"/>
              </a:tabLst>
            </a:pPr>
            <a:r>
              <a:rPr sz="1400" spc="-5" dirty="0">
                <a:latin typeface="Constantia"/>
                <a:cs typeface="Constantia"/>
              </a:rPr>
              <a:t>Extends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from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A</a:t>
            </a:r>
            <a:r>
              <a:rPr sz="1400" spc="-3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band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of</a:t>
            </a:r>
            <a:r>
              <a:rPr sz="1400" spc="-5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one</a:t>
            </a:r>
            <a:r>
              <a:rPr sz="1400" spc="-7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sarcomere</a:t>
            </a:r>
            <a:r>
              <a:rPr sz="1400" spc="-40" dirty="0">
                <a:latin typeface="Constantia"/>
                <a:cs typeface="Constantia"/>
              </a:rPr>
              <a:t> </a:t>
            </a:r>
            <a:r>
              <a:rPr sz="1400" spc="-15" dirty="0">
                <a:latin typeface="Constantia"/>
                <a:cs typeface="Constantia"/>
              </a:rPr>
              <a:t>to</a:t>
            </a:r>
            <a:r>
              <a:rPr sz="1400" spc="-50" dirty="0">
                <a:latin typeface="Constantia"/>
                <a:cs typeface="Constantia"/>
              </a:rPr>
              <a:t> </a:t>
            </a:r>
            <a:r>
              <a:rPr sz="1400" dirty="0">
                <a:latin typeface="Constantia"/>
                <a:cs typeface="Constantia"/>
              </a:rPr>
              <a:t>A  </a:t>
            </a:r>
            <a:r>
              <a:rPr sz="1400" spc="-5" dirty="0">
                <a:latin typeface="Constantia"/>
                <a:cs typeface="Constantia"/>
              </a:rPr>
              <a:t>band </a:t>
            </a:r>
            <a:r>
              <a:rPr sz="1400" dirty="0">
                <a:latin typeface="Constantia"/>
                <a:cs typeface="Constantia"/>
              </a:rPr>
              <a:t>of the next</a:t>
            </a:r>
            <a:r>
              <a:rPr sz="1400" spc="-130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sarcomere</a:t>
            </a:r>
            <a:endParaRPr sz="1400">
              <a:latin typeface="Constantia"/>
              <a:cs typeface="Constantia"/>
            </a:endParaRPr>
          </a:p>
          <a:p>
            <a:pPr marL="259079" marR="18415" indent="-247015">
              <a:lnSpc>
                <a:spcPts val="1730"/>
              </a:lnSpc>
              <a:spcBef>
                <a:spcPts val="380"/>
              </a:spcBef>
              <a:buClr>
                <a:srgbClr val="0E6EC5"/>
              </a:buClr>
              <a:buSzPct val="84375"/>
              <a:buFont typeface="Wingdings"/>
              <a:buChar char=""/>
              <a:tabLst>
                <a:tab pos="259079" algn="l"/>
                <a:tab pos="259715" algn="l"/>
              </a:tabLst>
            </a:pPr>
            <a:r>
              <a:rPr sz="1600" spc="-5" dirty="0">
                <a:latin typeface="Constantia"/>
                <a:cs typeface="Constantia"/>
              </a:rPr>
              <a:t>Z disk: filamentous </a:t>
            </a:r>
            <a:r>
              <a:rPr sz="1600" spc="-15" dirty="0">
                <a:latin typeface="Constantia"/>
                <a:cs typeface="Constantia"/>
              </a:rPr>
              <a:t>network </a:t>
            </a:r>
            <a:r>
              <a:rPr sz="1600" spc="-5" dirty="0">
                <a:latin typeface="Constantia"/>
                <a:cs typeface="Constantia"/>
              </a:rPr>
              <a:t>of </a:t>
            </a:r>
            <a:r>
              <a:rPr sz="1600" spc="-10" dirty="0">
                <a:latin typeface="Constantia"/>
                <a:cs typeface="Constantia"/>
              </a:rPr>
              <a:t>protein.  </a:t>
            </a:r>
            <a:r>
              <a:rPr sz="1600" spc="-5" dirty="0">
                <a:latin typeface="Constantia"/>
                <a:cs typeface="Constantia"/>
              </a:rPr>
              <a:t>Serves</a:t>
            </a:r>
            <a:r>
              <a:rPr sz="1600" spc="-11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as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attachment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for</a:t>
            </a:r>
            <a:r>
              <a:rPr sz="1600" spc="-9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actin</a:t>
            </a:r>
            <a:r>
              <a:rPr sz="1600" spc="-3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myofilaments</a:t>
            </a:r>
            <a:endParaRPr sz="1600">
              <a:latin typeface="Constantia"/>
              <a:cs typeface="Constantia"/>
            </a:endParaRPr>
          </a:p>
          <a:p>
            <a:pPr marL="259079" marR="474345" indent="-247015" algn="just">
              <a:lnSpc>
                <a:spcPts val="1730"/>
              </a:lnSpc>
              <a:spcBef>
                <a:spcPts val="384"/>
              </a:spcBef>
              <a:buSzPct val="84375"/>
              <a:buFont typeface="Wingdings"/>
              <a:buChar char=""/>
              <a:tabLst>
                <a:tab pos="259715" algn="l"/>
              </a:tabLst>
            </a:pPr>
            <a:r>
              <a:rPr sz="1600" spc="-5" dirty="0">
                <a:latin typeface="Constantia"/>
                <a:cs typeface="Constantia"/>
              </a:rPr>
              <a:t>Titin filaments: elastic chains of</a:t>
            </a:r>
            <a:r>
              <a:rPr sz="1600" spc="-1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amino  acids; </a:t>
            </a:r>
            <a:r>
              <a:rPr sz="1600" spc="-15" dirty="0">
                <a:latin typeface="Constantia"/>
                <a:cs typeface="Constantia"/>
              </a:rPr>
              <a:t>keep </a:t>
            </a:r>
            <a:r>
              <a:rPr sz="1600" spc="-5" dirty="0">
                <a:latin typeface="Constantia"/>
                <a:cs typeface="Constantia"/>
              </a:rPr>
              <a:t>thick and thin filaments </a:t>
            </a:r>
            <a:r>
              <a:rPr sz="1600" spc="-10" dirty="0">
                <a:latin typeface="Constantia"/>
                <a:cs typeface="Constantia"/>
              </a:rPr>
              <a:t>in  proper</a:t>
            </a:r>
            <a:r>
              <a:rPr sz="1600" spc="-9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alignment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2057400"/>
            <a:ext cx="3735451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3100" y="6540046"/>
            <a:ext cx="624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2135" y="6540046"/>
            <a:ext cx="1287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5921" y="6540046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21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0"/>
            <a:ext cx="7010400" cy="347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1390650"/>
            <a:ext cx="7010400" cy="407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561" y="722121"/>
            <a:ext cx="5992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Sarcoplasmic Reticulum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(SR)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7040" y="1106170"/>
            <a:ext cx="8302625" cy="51295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99085" marR="1501140" indent="-274320">
              <a:lnSpc>
                <a:spcPts val="3240"/>
              </a:lnSpc>
              <a:spcBef>
                <a:spcPts val="505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720" algn="l"/>
              </a:tabLst>
            </a:pPr>
            <a:r>
              <a:rPr sz="3000" dirty="0">
                <a:latin typeface="Constantia"/>
                <a:cs typeface="Constantia"/>
              </a:rPr>
              <a:t>SR </a:t>
            </a:r>
            <a:r>
              <a:rPr sz="3000" spc="-5" dirty="0">
                <a:latin typeface="Constantia"/>
                <a:cs typeface="Constantia"/>
              </a:rPr>
              <a:t>is </a:t>
            </a:r>
            <a:r>
              <a:rPr sz="3000" dirty="0">
                <a:latin typeface="Constantia"/>
                <a:cs typeface="Constantia"/>
              </a:rPr>
              <a:t>an </a:t>
            </a:r>
            <a:r>
              <a:rPr sz="3000" spc="-15" dirty="0">
                <a:latin typeface="Constantia"/>
                <a:cs typeface="Constantia"/>
              </a:rPr>
              <a:t>elaborate, </a:t>
            </a:r>
            <a:r>
              <a:rPr sz="3000" dirty="0">
                <a:latin typeface="Constantia"/>
                <a:cs typeface="Constantia"/>
              </a:rPr>
              <a:t>smooth</a:t>
            </a:r>
            <a:r>
              <a:rPr sz="3000" spc="-48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endoplasmic  </a:t>
            </a:r>
            <a:r>
              <a:rPr sz="3000" spc="-10" dirty="0">
                <a:latin typeface="Constantia"/>
                <a:cs typeface="Constantia"/>
              </a:rPr>
              <a:t>reticulum</a:t>
            </a:r>
            <a:endParaRPr sz="3000">
              <a:latin typeface="Constantia"/>
              <a:cs typeface="Constantia"/>
            </a:endParaRPr>
          </a:p>
          <a:p>
            <a:pPr marL="665480" lvl="1" indent="-247650">
              <a:lnSpc>
                <a:spcPct val="100000"/>
              </a:lnSpc>
              <a:spcBef>
                <a:spcPts val="295"/>
              </a:spcBef>
              <a:buClr>
                <a:srgbClr val="0E6EC5"/>
              </a:buClr>
              <a:buSzPct val="84615"/>
              <a:buFont typeface="Wingdings"/>
              <a:buChar char=""/>
              <a:tabLst>
                <a:tab pos="666115" algn="l"/>
              </a:tabLst>
            </a:pPr>
            <a:r>
              <a:rPr sz="2600" spc="-5" dirty="0">
                <a:latin typeface="Constantia"/>
                <a:cs typeface="Constantia"/>
              </a:rPr>
              <a:t>runs longitudinally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surrounds</a:t>
            </a:r>
            <a:r>
              <a:rPr sz="2600" spc="-4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each </a:t>
            </a:r>
            <a:r>
              <a:rPr sz="2600" spc="-10" dirty="0">
                <a:latin typeface="Constantia"/>
                <a:cs typeface="Constantia"/>
              </a:rPr>
              <a:t>myofibril</a:t>
            </a:r>
            <a:endParaRPr sz="2600">
              <a:latin typeface="Constantia"/>
              <a:cs typeface="Constantia"/>
            </a:endParaRPr>
          </a:p>
          <a:p>
            <a:pPr marL="665480" marR="513715" lvl="1" indent="-247650">
              <a:lnSpc>
                <a:spcPts val="2810"/>
              </a:lnSpc>
              <a:spcBef>
                <a:spcPts val="665"/>
              </a:spcBef>
              <a:buClr>
                <a:srgbClr val="0E6EC5"/>
              </a:buClr>
              <a:buSzPct val="84615"/>
              <a:buFont typeface="Wingdings"/>
              <a:buChar char=""/>
              <a:tabLst>
                <a:tab pos="666115" algn="l"/>
              </a:tabLst>
            </a:pPr>
            <a:r>
              <a:rPr sz="2600" spc="-20" dirty="0">
                <a:latin typeface="Constantia"/>
                <a:cs typeface="Constantia"/>
              </a:rPr>
              <a:t>Form </a:t>
            </a:r>
            <a:r>
              <a:rPr sz="2600" spc="-5" dirty="0">
                <a:latin typeface="Constantia"/>
                <a:cs typeface="Constantia"/>
              </a:rPr>
              <a:t>chambers called </a:t>
            </a:r>
            <a:r>
              <a:rPr sz="2600" i="1" spc="-10" dirty="0">
                <a:latin typeface="Constantia"/>
                <a:cs typeface="Constantia"/>
              </a:rPr>
              <a:t>terminal cisternae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3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either  side of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T-tubules</a:t>
            </a:r>
            <a:endParaRPr sz="2600">
              <a:latin typeface="Constantia"/>
              <a:cs typeface="Constantia"/>
            </a:endParaRPr>
          </a:p>
          <a:p>
            <a:pPr marL="299085" marR="510540" indent="-274320">
              <a:lnSpc>
                <a:spcPts val="3240"/>
              </a:lnSpc>
              <a:spcBef>
                <a:spcPts val="695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720" algn="l"/>
              </a:tabLst>
            </a:pPr>
            <a:r>
              <a:rPr sz="3000" dirty="0">
                <a:latin typeface="Constantia"/>
                <a:cs typeface="Constantia"/>
              </a:rPr>
              <a:t>A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single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T-tubule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2</a:t>
            </a:r>
            <a:r>
              <a:rPr sz="3000" spc="-4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terminal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cisternae  form </a:t>
            </a:r>
            <a:r>
              <a:rPr sz="3000" dirty="0">
                <a:latin typeface="Constantia"/>
                <a:cs typeface="Constantia"/>
              </a:rPr>
              <a:t>a</a:t>
            </a:r>
            <a:r>
              <a:rPr sz="3000" spc="-210" dirty="0">
                <a:latin typeface="Constantia"/>
                <a:cs typeface="Constantia"/>
              </a:rPr>
              <a:t> </a:t>
            </a:r>
            <a:r>
              <a:rPr sz="3000" i="1" spc="-5" dirty="0">
                <a:latin typeface="Constantia"/>
                <a:cs typeface="Constantia"/>
              </a:rPr>
              <a:t>triad</a:t>
            </a:r>
            <a:endParaRPr sz="30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299720" algn="l"/>
              </a:tabLst>
            </a:pPr>
            <a:r>
              <a:rPr sz="3000" dirty="0">
                <a:latin typeface="Constantia"/>
                <a:cs typeface="Constantia"/>
              </a:rPr>
              <a:t>SR </a:t>
            </a:r>
            <a:r>
              <a:rPr sz="3000" spc="-20" dirty="0">
                <a:latin typeface="Constantia"/>
                <a:cs typeface="Constantia"/>
              </a:rPr>
              <a:t>stores </a:t>
            </a:r>
            <a:r>
              <a:rPr sz="3000" spc="-5" dirty="0">
                <a:latin typeface="Constantia"/>
                <a:cs typeface="Constantia"/>
              </a:rPr>
              <a:t>Ca</a:t>
            </a:r>
            <a:r>
              <a:rPr sz="3000" spc="-7" baseline="25000" dirty="0">
                <a:latin typeface="Constantia"/>
                <a:cs typeface="Constantia"/>
              </a:rPr>
              <a:t>++ </a:t>
            </a:r>
            <a:r>
              <a:rPr sz="3000" spc="-10" dirty="0">
                <a:latin typeface="Constantia"/>
                <a:cs typeface="Constantia"/>
              </a:rPr>
              <a:t>when </a:t>
            </a:r>
            <a:r>
              <a:rPr sz="3000" spc="-5" dirty="0">
                <a:latin typeface="Constantia"/>
                <a:cs typeface="Constantia"/>
              </a:rPr>
              <a:t>muscle </a:t>
            </a:r>
            <a:r>
              <a:rPr sz="3000" dirty="0">
                <a:latin typeface="Constantia"/>
                <a:cs typeface="Constantia"/>
              </a:rPr>
              <a:t>not</a:t>
            </a:r>
            <a:r>
              <a:rPr sz="3000" spc="-22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contracting</a:t>
            </a:r>
            <a:endParaRPr sz="3000">
              <a:latin typeface="Constantia"/>
              <a:cs typeface="Constantia"/>
            </a:endParaRPr>
          </a:p>
          <a:p>
            <a:pPr marL="665480" lvl="1" indent="-247650">
              <a:lnSpc>
                <a:spcPct val="100000"/>
              </a:lnSpc>
              <a:spcBef>
                <a:spcPts val="340"/>
              </a:spcBef>
              <a:buClr>
                <a:srgbClr val="0E6EC5"/>
              </a:buClr>
              <a:buSzPct val="84615"/>
              <a:buFont typeface="Wingdings"/>
              <a:buChar char=""/>
              <a:tabLst>
                <a:tab pos="666115" algn="l"/>
              </a:tabLst>
            </a:pPr>
            <a:r>
              <a:rPr sz="2600" dirty="0">
                <a:latin typeface="Constantia"/>
                <a:cs typeface="Constantia"/>
              </a:rPr>
              <a:t>When </a:t>
            </a:r>
            <a:r>
              <a:rPr sz="2600" spc="-5" dirty="0">
                <a:latin typeface="Constantia"/>
                <a:cs typeface="Constantia"/>
              </a:rPr>
              <a:t>stimulated, calcium released </a:t>
            </a:r>
            <a:r>
              <a:rPr sz="2600" spc="-15" dirty="0">
                <a:latin typeface="Constantia"/>
                <a:cs typeface="Constantia"/>
              </a:rPr>
              <a:t>into</a:t>
            </a:r>
            <a:r>
              <a:rPr sz="2600" spc="-4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sarcoplasm</a:t>
            </a:r>
            <a:endParaRPr sz="2600">
              <a:latin typeface="Constantia"/>
              <a:cs typeface="Constantia"/>
            </a:endParaRPr>
          </a:p>
          <a:p>
            <a:pPr marL="665480" marR="17780" lvl="1" indent="-247650">
              <a:lnSpc>
                <a:spcPct val="90000"/>
              </a:lnSpc>
              <a:spcBef>
                <a:spcPts val="625"/>
              </a:spcBef>
              <a:buClr>
                <a:srgbClr val="0E6EC5"/>
              </a:buClr>
              <a:buSzPct val="84615"/>
              <a:buFont typeface="Wingdings"/>
              <a:buChar char=""/>
              <a:tabLst>
                <a:tab pos="746125" algn="l"/>
                <a:tab pos="746760" algn="l"/>
              </a:tabLst>
            </a:pPr>
            <a:r>
              <a:rPr dirty="0"/>
              <a:t>	</a:t>
            </a:r>
            <a:r>
              <a:rPr sz="2600" dirty="0">
                <a:latin typeface="Constantia"/>
                <a:cs typeface="Constantia"/>
              </a:rPr>
              <a:t>SR </a:t>
            </a:r>
            <a:r>
              <a:rPr sz="2600" spc="-10" dirty="0">
                <a:latin typeface="Constantia"/>
                <a:cs typeface="Constantia"/>
              </a:rPr>
              <a:t>membrane </a:t>
            </a:r>
            <a:r>
              <a:rPr sz="2600" dirty="0">
                <a:latin typeface="Constantia"/>
                <a:cs typeface="Constantia"/>
              </a:rPr>
              <a:t>has Ca</a:t>
            </a:r>
            <a:r>
              <a:rPr sz="2550" baseline="26143" dirty="0">
                <a:latin typeface="Constantia"/>
                <a:cs typeface="Constantia"/>
              </a:rPr>
              <a:t>++ </a:t>
            </a:r>
            <a:r>
              <a:rPr sz="2600" dirty="0">
                <a:latin typeface="Constantia"/>
                <a:cs typeface="Constantia"/>
              </a:rPr>
              <a:t>pumps </a:t>
            </a:r>
            <a:r>
              <a:rPr sz="2600" spc="-5" dirty="0">
                <a:latin typeface="Constantia"/>
                <a:cs typeface="Constantia"/>
              </a:rPr>
              <a:t>that </a:t>
            </a:r>
            <a:r>
              <a:rPr sz="2600" dirty="0">
                <a:latin typeface="Constantia"/>
                <a:cs typeface="Constantia"/>
              </a:rPr>
              <a:t>function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pump  Ca</a:t>
            </a:r>
            <a:r>
              <a:rPr sz="2550" baseline="26143" dirty="0">
                <a:latin typeface="Constantia"/>
                <a:cs typeface="Constantia"/>
              </a:rPr>
              <a:t>++ </a:t>
            </a:r>
            <a:r>
              <a:rPr sz="2600" dirty="0">
                <a:latin typeface="Constantia"/>
                <a:cs typeface="Constantia"/>
              </a:rPr>
              <a:t>out of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sarcoplasm </a:t>
            </a:r>
            <a:r>
              <a:rPr sz="2600" spc="-5" dirty="0">
                <a:latin typeface="Constantia"/>
                <a:cs typeface="Constantia"/>
              </a:rPr>
              <a:t>back </a:t>
            </a:r>
            <a:r>
              <a:rPr sz="2600" spc="-15" dirty="0">
                <a:latin typeface="Constantia"/>
                <a:cs typeface="Constantia"/>
              </a:rPr>
              <a:t>into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SR </a:t>
            </a:r>
            <a:r>
              <a:rPr sz="2600" spc="-10" dirty="0">
                <a:latin typeface="Constantia"/>
                <a:cs typeface="Constantia"/>
              </a:rPr>
              <a:t>after  contraction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561" y="798321"/>
            <a:ext cx="5992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Sarcoplasmic Reticulum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(SR)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6166" y="6354267"/>
            <a:ext cx="650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9.5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022" y="1529588"/>
            <a:ext cx="8681339" cy="4795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666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381000"/>
            <a:ext cx="8229600" cy="581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5886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Muscular</a:t>
            </a:r>
            <a:r>
              <a:rPr sz="5000" spc="-100" dirty="0"/>
              <a:t> </a:t>
            </a:r>
            <a:r>
              <a:rPr sz="5000" spc="-15" dirty="0"/>
              <a:t>Contraction</a:t>
            </a:r>
            <a:endParaRPr sz="50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66642"/>
            <a:ext cx="7709534" cy="29190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sliding </a:t>
            </a:r>
            <a:r>
              <a:rPr sz="2600" dirty="0">
                <a:latin typeface="Constantia"/>
                <a:cs typeface="Constantia"/>
              </a:rPr>
              <a:t>filament</a:t>
            </a:r>
            <a:r>
              <a:rPr sz="2600" spc="-2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model</a:t>
            </a:r>
            <a:endParaRPr sz="2600">
              <a:latin typeface="Constantia"/>
              <a:cs typeface="Constantia"/>
            </a:endParaRPr>
          </a:p>
          <a:p>
            <a:pPr marL="652780" marR="50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Muscle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shortening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occurs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due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movement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dirty="0">
                <a:latin typeface="Constantia"/>
                <a:cs typeface="Constantia"/>
              </a:rPr>
              <a:t>actin filament </a:t>
            </a:r>
            <a:r>
              <a:rPr sz="2400" spc="-25" dirty="0">
                <a:latin typeface="Constantia"/>
                <a:cs typeface="Constantia"/>
              </a:rPr>
              <a:t>over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0" dirty="0">
                <a:latin typeface="Constantia"/>
                <a:cs typeface="Constantia"/>
              </a:rPr>
              <a:t>myosin</a:t>
            </a:r>
            <a:r>
              <a:rPr sz="2400" spc="-3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filament</a:t>
            </a:r>
            <a:endParaRPr sz="2400">
              <a:latin typeface="Constantia"/>
              <a:cs typeface="Constantia"/>
            </a:endParaRPr>
          </a:p>
          <a:p>
            <a:pPr marL="652780" marR="34925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10" dirty="0">
                <a:latin typeface="Constantia"/>
                <a:cs typeface="Constantia"/>
              </a:rPr>
              <a:t>Formation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cross-bridges </a:t>
            </a:r>
            <a:r>
              <a:rPr sz="2400" spc="-15" dirty="0">
                <a:latin typeface="Constantia"/>
                <a:cs typeface="Constantia"/>
              </a:rPr>
              <a:t>between </a:t>
            </a:r>
            <a:r>
              <a:rPr sz="2400" dirty="0">
                <a:latin typeface="Constantia"/>
                <a:cs typeface="Constantia"/>
              </a:rPr>
              <a:t>actin and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myosin  </a:t>
            </a:r>
            <a:r>
              <a:rPr sz="2400" dirty="0">
                <a:latin typeface="Constantia"/>
                <a:cs typeface="Constantia"/>
              </a:rPr>
              <a:t>filaments</a:t>
            </a:r>
            <a:endParaRPr sz="2400">
              <a:latin typeface="Constantia"/>
              <a:cs typeface="Constantia"/>
            </a:endParaRPr>
          </a:p>
          <a:p>
            <a:pPr marL="652780" marR="713105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Reduction in the </a:t>
            </a:r>
            <a:r>
              <a:rPr sz="2400" spc="-15" dirty="0">
                <a:latin typeface="Constantia"/>
                <a:cs typeface="Constantia"/>
              </a:rPr>
              <a:t>distance between </a:t>
            </a:r>
            <a:r>
              <a:rPr sz="2400" dirty="0">
                <a:latin typeface="Constantia"/>
                <a:cs typeface="Constantia"/>
              </a:rPr>
              <a:t>Z-lines of</a:t>
            </a:r>
            <a:r>
              <a:rPr sz="2400" spc="-3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15" dirty="0">
                <a:latin typeface="Constantia"/>
                <a:cs typeface="Constantia"/>
              </a:rPr>
              <a:t>sarcomere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0547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Sliding </a:t>
            </a:r>
            <a:r>
              <a:rPr sz="5000" spc="-10" dirty="0"/>
              <a:t>Filament</a:t>
            </a:r>
            <a:r>
              <a:rPr sz="5000" spc="-90" dirty="0"/>
              <a:t> </a:t>
            </a:r>
            <a:r>
              <a:rPr sz="5000" spc="-5" dirty="0"/>
              <a:t>Theory</a:t>
            </a:r>
            <a:endParaRPr sz="50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59559"/>
            <a:ext cx="7567930" cy="344042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5"/>
              </a:spcBef>
              <a:buClr>
                <a:srgbClr val="0AD0D9"/>
              </a:buClr>
              <a:buSzPct val="94642"/>
              <a:buFont typeface="Wingdings"/>
              <a:buChar char="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Rest </a:t>
            </a:r>
            <a:r>
              <a:rPr sz="2800" spc="-5" dirty="0">
                <a:latin typeface="Constantia"/>
                <a:cs typeface="Constantia"/>
              </a:rPr>
              <a:t>– </a:t>
            </a:r>
            <a:r>
              <a:rPr sz="2800" spc="-20" dirty="0">
                <a:latin typeface="Constantia"/>
                <a:cs typeface="Constantia"/>
              </a:rPr>
              <a:t>uncharged </a:t>
            </a:r>
            <a:r>
              <a:rPr sz="2800" spc="-50" dirty="0">
                <a:latin typeface="Constantia"/>
                <a:cs typeface="Constantia"/>
              </a:rPr>
              <a:t>ATP </a:t>
            </a:r>
            <a:r>
              <a:rPr sz="2800" spc="-15" dirty="0">
                <a:latin typeface="Constantia"/>
                <a:cs typeface="Constantia"/>
              </a:rPr>
              <a:t>cross-bridge</a:t>
            </a:r>
            <a:r>
              <a:rPr sz="2800" spc="-28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complex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"/>
              <a:buChar char="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Excitation-coupling </a:t>
            </a:r>
            <a:r>
              <a:rPr sz="2800" spc="-5" dirty="0">
                <a:latin typeface="Constantia"/>
                <a:cs typeface="Constantia"/>
              </a:rPr>
              <a:t>– </a:t>
            </a:r>
            <a:r>
              <a:rPr sz="2800" spc="-20" dirty="0">
                <a:latin typeface="Constantia"/>
                <a:cs typeface="Constantia"/>
              </a:rPr>
              <a:t>charged </a:t>
            </a:r>
            <a:r>
              <a:rPr sz="2800" spc="-50" dirty="0">
                <a:latin typeface="Constantia"/>
                <a:cs typeface="Constantia"/>
              </a:rPr>
              <a:t>ATP</a:t>
            </a:r>
            <a:r>
              <a:rPr sz="2800" spc="-2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cross-bridge  complex, </a:t>
            </a:r>
            <a:r>
              <a:rPr sz="2800" spc="-5" dirty="0">
                <a:latin typeface="Constantia"/>
                <a:cs typeface="Constantia"/>
              </a:rPr>
              <a:t>“turned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on”</a:t>
            </a:r>
            <a:endParaRPr sz="2800">
              <a:latin typeface="Constantia"/>
              <a:cs typeface="Constantia"/>
            </a:endParaRPr>
          </a:p>
          <a:p>
            <a:pPr marL="286385" marR="259079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"/>
              <a:buChar char="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Contraction </a:t>
            </a:r>
            <a:r>
              <a:rPr sz="2800" spc="-5" dirty="0">
                <a:latin typeface="Constantia"/>
                <a:cs typeface="Constantia"/>
              </a:rPr>
              <a:t>– </a:t>
            </a:r>
            <a:r>
              <a:rPr sz="2800" spc="-20" dirty="0">
                <a:latin typeface="Constantia"/>
                <a:cs typeface="Constantia"/>
              </a:rPr>
              <a:t>actomyosin </a:t>
            </a:r>
            <a:r>
              <a:rPr sz="2800" spc="-5" dirty="0">
                <a:latin typeface="Constantia"/>
                <a:cs typeface="Constantia"/>
              </a:rPr>
              <a:t>– </a:t>
            </a:r>
            <a:r>
              <a:rPr sz="2800" spc="-50" dirty="0">
                <a:latin typeface="Constantia"/>
                <a:cs typeface="Constantia"/>
              </a:rPr>
              <a:t>ATP </a:t>
            </a:r>
            <a:r>
              <a:rPr sz="2800" spc="-5" dirty="0">
                <a:latin typeface="Constantia"/>
                <a:cs typeface="Constantia"/>
              </a:rPr>
              <a:t>&gt; </a:t>
            </a:r>
            <a:r>
              <a:rPr sz="2800" spc="-10" dirty="0">
                <a:latin typeface="Constantia"/>
                <a:cs typeface="Constantia"/>
              </a:rPr>
              <a:t>ADP </a:t>
            </a:r>
            <a:r>
              <a:rPr sz="2800" spc="-5" dirty="0">
                <a:latin typeface="Constantia"/>
                <a:cs typeface="Constantia"/>
              </a:rPr>
              <a:t>&amp; Pi</a:t>
            </a:r>
            <a:r>
              <a:rPr sz="2800" spc="-2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+  </a:t>
            </a:r>
            <a:r>
              <a:rPr sz="2800" dirty="0">
                <a:latin typeface="Constantia"/>
                <a:cs typeface="Constantia"/>
              </a:rPr>
              <a:t>energy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"/>
              <a:buChar char="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Recharging </a:t>
            </a:r>
            <a:r>
              <a:rPr sz="2800" spc="-5" dirty="0">
                <a:latin typeface="Constantia"/>
                <a:cs typeface="Constantia"/>
              </a:rPr>
              <a:t>– </a:t>
            </a:r>
            <a:r>
              <a:rPr sz="2800" spc="-10" dirty="0">
                <a:latin typeface="Constantia"/>
                <a:cs typeface="Constantia"/>
              </a:rPr>
              <a:t>reload </a:t>
            </a:r>
            <a:r>
              <a:rPr sz="2800" spc="-15" dirty="0">
                <a:latin typeface="Constantia"/>
                <a:cs typeface="Constantia"/>
              </a:rPr>
              <a:t>cross-bridge </a:t>
            </a:r>
            <a:r>
              <a:rPr sz="2800" spc="-5" dirty="0">
                <a:latin typeface="Constantia"/>
                <a:cs typeface="Constantia"/>
              </a:rPr>
              <a:t>with</a:t>
            </a:r>
            <a:r>
              <a:rPr sz="2800" spc="-295" dirty="0">
                <a:latin typeface="Constantia"/>
                <a:cs typeface="Constantia"/>
              </a:rPr>
              <a:t> </a:t>
            </a:r>
            <a:r>
              <a:rPr sz="2800" spc="-55" dirty="0">
                <a:latin typeface="Constantia"/>
                <a:cs typeface="Constantia"/>
              </a:rPr>
              <a:t>ATP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"/>
              <a:buChar char="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Relaxation </a:t>
            </a:r>
            <a:r>
              <a:rPr sz="2800" spc="-5" dirty="0">
                <a:latin typeface="Constantia"/>
                <a:cs typeface="Constantia"/>
              </a:rPr>
              <a:t>– </a:t>
            </a:r>
            <a:r>
              <a:rPr sz="2800" spc="-15" dirty="0">
                <a:latin typeface="Constantia"/>
                <a:cs typeface="Constantia"/>
              </a:rPr>
              <a:t>cross-bridges </a:t>
            </a:r>
            <a:r>
              <a:rPr sz="2800" spc="-5" dirty="0">
                <a:latin typeface="Constantia"/>
                <a:cs typeface="Constantia"/>
              </a:rPr>
              <a:t>“turned</a:t>
            </a:r>
            <a:r>
              <a:rPr sz="2800" spc="-190" dirty="0">
                <a:latin typeface="Constantia"/>
                <a:cs typeface="Constantia"/>
              </a:rPr>
              <a:t> </a:t>
            </a:r>
            <a:r>
              <a:rPr sz="2800" spc="55" dirty="0">
                <a:latin typeface="Constantia"/>
                <a:cs typeface="Constantia"/>
              </a:rPr>
              <a:t>off”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119" y="1273809"/>
            <a:ext cx="241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Introduction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76818" y="6555895"/>
            <a:ext cx="150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3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55978"/>
            <a:ext cx="6955790" cy="442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2755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287020" algn="l"/>
              </a:tabLst>
            </a:pPr>
            <a:r>
              <a:rPr sz="2400" spc="-20" dirty="0">
                <a:latin typeface="Constantia"/>
                <a:cs typeface="Constantia"/>
              </a:rPr>
              <a:t>Human </a:t>
            </a:r>
            <a:r>
              <a:rPr sz="2400" spc="-15" dirty="0">
                <a:latin typeface="Constantia"/>
                <a:cs typeface="Constantia"/>
              </a:rPr>
              <a:t>body </a:t>
            </a:r>
            <a:r>
              <a:rPr sz="2400" spc="-10" dirty="0">
                <a:latin typeface="Constantia"/>
                <a:cs typeface="Constantia"/>
              </a:rPr>
              <a:t>contains </a:t>
            </a:r>
            <a:r>
              <a:rPr sz="2400" spc="-25" dirty="0">
                <a:latin typeface="Constantia"/>
                <a:cs typeface="Constantia"/>
              </a:rPr>
              <a:t>over </a:t>
            </a:r>
            <a:r>
              <a:rPr sz="2400" dirty="0">
                <a:latin typeface="Constantia"/>
                <a:cs typeface="Constantia"/>
              </a:rPr>
              <a:t>400 </a:t>
            </a:r>
            <a:r>
              <a:rPr sz="2400" spc="-10" dirty="0">
                <a:latin typeface="Constantia"/>
                <a:cs typeface="Constantia"/>
              </a:rPr>
              <a:t>skeletal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muscles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ts val="2515"/>
              </a:lnSpc>
              <a:buClr>
                <a:srgbClr val="0E6EC5"/>
              </a:buClr>
              <a:buSzPct val="84090"/>
              <a:buFont typeface="Wingdings"/>
              <a:buChar char="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40-50% of </a:t>
            </a:r>
            <a:r>
              <a:rPr sz="2200" spc="-10" dirty="0">
                <a:latin typeface="Constantia"/>
                <a:cs typeface="Constantia"/>
              </a:rPr>
              <a:t>total body</a:t>
            </a:r>
            <a:r>
              <a:rPr sz="2200" spc="-1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weight</a:t>
            </a:r>
            <a:endParaRPr sz="22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buClr>
                <a:srgbClr val="0E6EC5"/>
              </a:buClr>
              <a:buFont typeface="Wingdings"/>
              <a:buChar char=""/>
            </a:pPr>
            <a:endParaRPr sz="1700">
              <a:latin typeface="Constantia"/>
              <a:cs typeface="Constantia"/>
            </a:endParaRPr>
          </a:p>
          <a:p>
            <a:pPr marL="12700">
              <a:lnSpc>
                <a:spcPts val="2725"/>
              </a:lnSpc>
              <a:spcBef>
                <a:spcPts val="5"/>
              </a:spcBef>
            </a:pPr>
            <a:r>
              <a:rPr sz="2400" spc="-10" dirty="0">
                <a:latin typeface="Constantia"/>
                <a:cs typeface="Constantia"/>
              </a:rPr>
              <a:t>Functions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skeletal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muscle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ts val="2810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Body </a:t>
            </a:r>
            <a:r>
              <a:rPr sz="2600" spc="-15" dirty="0">
                <a:latin typeface="Constantia"/>
                <a:cs typeface="Constantia"/>
              </a:rPr>
              <a:t>movement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(Locomotion)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ts val="2810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Maintenance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posture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ts val="2835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Respiration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ts val="2350"/>
              </a:lnSpc>
              <a:buClr>
                <a:srgbClr val="0E6EC5"/>
              </a:buClr>
              <a:buSzPct val="84090"/>
              <a:buFont typeface="Wingdings"/>
              <a:buChar char="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Diaphragm </a:t>
            </a:r>
            <a:r>
              <a:rPr sz="2200" spc="-5" dirty="0">
                <a:latin typeface="Constantia"/>
                <a:cs typeface="Constantia"/>
              </a:rPr>
              <a:t>and </a:t>
            </a:r>
            <a:r>
              <a:rPr sz="2200" spc="-15" dirty="0">
                <a:latin typeface="Constantia"/>
                <a:cs typeface="Constantia"/>
              </a:rPr>
              <a:t>intercostal</a:t>
            </a:r>
            <a:r>
              <a:rPr sz="2200" spc="-1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contractions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ts val="2805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Communication </a:t>
            </a:r>
            <a:r>
              <a:rPr sz="2600" spc="-35" dirty="0">
                <a:latin typeface="Constantia"/>
                <a:cs typeface="Constantia"/>
              </a:rPr>
              <a:t>(Verbal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Facial)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ts val="2835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Constriction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organs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3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vessels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ts val="2510"/>
              </a:lnSpc>
              <a:buClr>
                <a:srgbClr val="0E6EC5"/>
              </a:buClr>
              <a:buSzPct val="84090"/>
              <a:buFont typeface="Wingdings"/>
              <a:buChar char=""/>
              <a:tabLst>
                <a:tab pos="653415" algn="l"/>
              </a:tabLst>
            </a:pPr>
            <a:r>
              <a:rPr sz="2200" i="1" spc="-15" dirty="0">
                <a:latin typeface="Constantia"/>
                <a:cs typeface="Constantia"/>
              </a:rPr>
              <a:t>Peristalsis </a:t>
            </a:r>
            <a:r>
              <a:rPr sz="2200" i="1" spc="-5" dirty="0">
                <a:latin typeface="Constantia"/>
                <a:cs typeface="Constantia"/>
              </a:rPr>
              <a:t>of </a:t>
            </a:r>
            <a:r>
              <a:rPr sz="2200" i="1" spc="-10" dirty="0">
                <a:latin typeface="Constantia"/>
                <a:cs typeface="Constantia"/>
              </a:rPr>
              <a:t>intestinal</a:t>
            </a:r>
            <a:r>
              <a:rPr sz="2200" i="1" spc="-15" dirty="0">
                <a:latin typeface="Constantia"/>
                <a:cs typeface="Constantia"/>
              </a:rPr>
              <a:t> </a:t>
            </a:r>
            <a:r>
              <a:rPr sz="2200" i="1" spc="-10" dirty="0">
                <a:latin typeface="Constantia"/>
                <a:cs typeface="Constantia"/>
              </a:rPr>
              <a:t>tract</a:t>
            </a:r>
            <a:endParaRPr sz="2200">
              <a:latin typeface="Constantia"/>
              <a:cs typeface="Constantia"/>
            </a:endParaRPr>
          </a:p>
          <a:p>
            <a:pPr marL="652780" lvl="1" indent="-247650">
              <a:lnSpc>
                <a:spcPts val="2525"/>
              </a:lnSpc>
              <a:spcBef>
                <a:spcPts val="80"/>
              </a:spcBef>
              <a:buClr>
                <a:srgbClr val="0E6EC5"/>
              </a:buClr>
              <a:buSzPct val="84090"/>
              <a:buFont typeface="Wingdings"/>
              <a:buChar char=""/>
              <a:tabLst>
                <a:tab pos="653415" algn="l"/>
              </a:tabLst>
            </a:pPr>
            <a:r>
              <a:rPr sz="2200" spc="-20" dirty="0">
                <a:latin typeface="Constantia"/>
                <a:cs typeface="Constantia"/>
              </a:rPr>
              <a:t>Vasoconstriction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80" dirty="0">
                <a:latin typeface="Constantia"/>
                <a:cs typeface="Constantia"/>
              </a:rPr>
              <a:t>b.v. </a:t>
            </a:r>
            <a:r>
              <a:rPr sz="2200" spc="-5" dirty="0">
                <a:latin typeface="Constantia"/>
                <a:cs typeface="Constantia"/>
              </a:rPr>
              <a:t>and other </a:t>
            </a:r>
            <a:r>
              <a:rPr sz="2200" spc="-10" dirty="0">
                <a:latin typeface="Constantia"/>
                <a:cs typeface="Constantia"/>
              </a:rPr>
              <a:t>structures</a:t>
            </a:r>
            <a:r>
              <a:rPr sz="2200" spc="-1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(pupils)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ts val="3005"/>
              </a:lnSpc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Production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body </a:t>
            </a:r>
            <a:r>
              <a:rPr sz="2600" dirty="0">
                <a:latin typeface="Constantia"/>
                <a:cs typeface="Constantia"/>
              </a:rPr>
              <a:t>heat</a:t>
            </a:r>
            <a:r>
              <a:rPr sz="2600" spc="-2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(Thermogenesis)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Sliding </a:t>
            </a:r>
            <a:r>
              <a:rPr spc="-10" dirty="0"/>
              <a:t>Filament </a:t>
            </a:r>
            <a:r>
              <a:rPr dirty="0"/>
              <a:t>Model</a:t>
            </a:r>
            <a:r>
              <a:rPr spc="-90" dirty="0"/>
              <a:t> </a:t>
            </a:r>
            <a:r>
              <a:rPr spc="-5" dirty="0"/>
              <a:t>of  </a:t>
            </a:r>
            <a:r>
              <a:rPr spc="-15" dirty="0"/>
              <a:t>Contraction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47418"/>
            <a:ext cx="7928609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Thin </a:t>
            </a:r>
            <a:r>
              <a:rPr sz="2600" dirty="0">
                <a:latin typeface="Constantia"/>
                <a:cs typeface="Constantia"/>
              </a:rPr>
              <a:t>filaments slide </a:t>
            </a:r>
            <a:r>
              <a:rPr sz="2600" spc="-5" dirty="0">
                <a:latin typeface="Constantia"/>
                <a:cs typeface="Constantia"/>
              </a:rPr>
              <a:t>past the thick ones </a:t>
            </a:r>
            <a:r>
              <a:rPr sz="2600" dirty="0">
                <a:latin typeface="Constantia"/>
                <a:cs typeface="Constantia"/>
              </a:rPr>
              <a:t>so </a:t>
            </a:r>
            <a:r>
              <a:rPr sz="2600" spc="-5" dirty="0">
                <a:latin typeface="Constantia"/>
                <a:cs typeface="Constantia"/>
              </a:rPr>
              <a:t>that the  </a:t>
            </a:r>
            <a:r>
              <a:rPr sz="2600" dirty="0">
                <a:latin typeface="Constantia"/>
                <a:cs typeface="Constantia"/>
              </a:rPr>
              <a:t>actin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20" dirty="0">
                <a:latin typeface="Constantia"/>
                <a:cs typeface="Constantia"/>
              </a:rPr>
              <a:t>myosin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filaments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overlap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greater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degree</a:t>
            </a:r>
            <a:endParaRPr sz="2600">
              <a:latin typeface="Constantia"/>
              <a:cs typeface="Constantia"/>
            </a:endParaRPr>
          </a:p>
          <a:p>
            <a:pPr marL="286385" marR="23177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relaxed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state,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thick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filaments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overlap  </a:t>
            </a:r>
            <a:r>
              <a:rPr sz="2600" spc="-10" dirty="0">
                <a:latin typeface="Constantia"/>
                <a:cs typeface="Constantia"/>
              </a:rPr>
              <a:t>only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slightly</a:t>
            </a:r>
            <a:endParaRPr sz="2600">
              <a:latin typeface="Constantia"/>
              <a:cs typeface="Constantia"/>
            </a:endParaRPr>
          </a:p>
          <a:p>
            <a:pPr marL="286385" marR="5283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Upon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stimulation,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myosin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heads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actin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5" dirty="0">
                <a:latin typeface="Constantia"/>
                <a:cs typeface="Constantia"/>
              </a:rPr>
              <a:t>sliding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begins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Cross-Bridge </a:t>
            </a:r>
            <a:r>
              <a:rPr spc="-15" dirty="0"/>
              <a:t>Formation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Muscle  </a:t>
            </a:r>
            <a:r>
              <a:rPr spc="-15" dirty="0"/>
              <a:t>Contraction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752663"/>
            <a:ext cx="8610600" cy="4852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</a:t>
            </a:r>
            <a:r>
              <a:rPr spc="-10" dirty="0"/>
              <a:t>1</a:t>
            </a:r>
            <a:r>
              <a:rPr dirty="0"/>
              <a:t>/</a:t>
            </a:r>
            <a:r>
              <a:rPr spc="-10" dirty="0"/>
              <a:t>1</a:t>
            </a:r>
            <a:r>
              <a:rPr dirty="0"/>
              <a:t>9/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2076" y="1412747"/>
            <a:ext cx="5108448" cy="407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0" y="1338325"/>
            <a:ext cx="5105400" cy="4071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6441" y="484123"/>
            <a:ext cx="222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CC66"/>
                </a:solidFill>
                <a:latin typeface="Arial"/>
                <a:cs typeface="Arial"/>
              </a:rPr>
              <a:t>Myosin </a:t>
            </a:r>
            <a:r>
              <a:rPr sz="1800" spc="-25" dirty="0">
                <a:solidFill>
                  <a:srgbClr val="FFCC66"/>
                </a:solidFill>
                <a:latin typeface="Arial"/>
                <a:cs typeface="Arial"/>
              </a:rPr>
              <a:t>ATPase</a:t>
            </a:r>
            <a:r>
              <a:rPr sz="1800" spc="-13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CC66"/>
                </a:solidFill>
                <a:latin typeface="Arial"/>
                <a:cs typeface="Arial"/>
              </a:rPr>
              <a:t>Cycle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345312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66"/>
                </a:solidFill>
                <a:latin typeface="Constantia"/>
                <a:cs typeface="Constantia"/>
              </a:rPr>
              <a:t>From: </a:t>
            </a:r>
            <a:r>
              <a:rPr sz="1100" spc="-5" dirty="0">
                <a:solidFill>
                  <a:srgbClr val="FFFF66"/>
                </a:solidFill>
                <a:latin typeface="Constantia"/>
                <a:cs typeface="Constantia"/>
              </a:rPr>
              <a:t>Stryer 1988. Biochemistry. </a:t>
            </a:r>
            <a:r>
              <a:rPr sz="1100" dirty="0">
                <a:solidFill>
                  <a:srgbClr val="FFFF66"/>
                </a:solidFill>
                <a:latin typeface="Constantia"/>
                <a:cs typeface="Constantia"/>
              </a:rPr>
              <a:t>Freeman </a:t>
            </a:r>
            <a:r>
              <a:rPr sz="1100" spc="-5" dirty="0">
                <a:solidFill>
                  <a:srgbClr val="FFFF66"/>
                </a:solidFill>
                <a:latin typeface="Constantia"/>
                <a:cs typeface="Constantia"/>
              </a:rPr>
              <a:t>eds. Based </a:t>
            </a:r>
            <a:r>
              <a:rPr sz="1100" dirty="0">
                <a:solidFill>
                  <a:srgbClr val="FFFF66"/>
                </a:solidFill>
                <a:latin typeface="Constantia"/>
                <a:cs typeface="Constantia"/>
              </a:rPr>
              <a:t>on: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9400" y="1981200"/>
            <a:ext cx="457200" cy="762000"/>
          </a:xfrm>
          <a:custGeom>
            <a:avLst/>
            <a:gdLst/>
            <a:ahLst/>
            <a:cxnLst/>
            <a:rect l="l" t="t" r="r" b="b"/>
            <a:pathLst>
              <a:path w="457200" h="762000">
                <a:moveTo>
                  <a:pt x="457200" y="0"/>
                </a:moveTo>
                <a:lnTo>
                  <a:pt x="0" y="0"/>
                </a:lnTo>
                <a:lnTo>
                  <a:pt x="0" y="762000"/>
                </a:lnTo>
                <a:lnTo>
                  <a:pt x="457200" y="762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8800" y="2667000"/>
            <a:ext cx="312420" cy="387350"/>
          </a:xfrm>
          <a:custGeom>
            <a:avLst/>
            <a:gdLst/>
            <a:ahLst/>
            <a:cxnLst/>
            <a:rect l="l" t="t" r="r" b="b"/>
            <a:pathLst>
              <a:path w="312420" h="387350">
                <a:moveTo>
                  <a:pt x="55025" y="53569"/>
                </a:moveTo>
                <a:lnTo>
                  <a:pt x="40208" y="65442"/>
                </a:lnTo>
                <a:lnTo>
                  <a:pt x="297307" y="386969"/>
                </a:lnTo>
                <a:lnTo>
                  <a:pt x="312292" y="375030"/>
                </a:lnTo>
                <a:lnTo>
                  <a:pt x="55025" y="53569"/>
                </a:lnTo>
                <a:close/>
              </a:path>
              <a:path w="312420" h="387350">
                <a:moveTo>
                  <a:pt x="0" y="0"/>
                </a:moveTo>
                <a:lnTo>
                  <a:pt x="17906" y="83312"/>
                </a:lnTo>
                <a:lnTo>
                  <a:pt x="40208" y="65442"/>
                </a:lnTo>
                <a:lnTo>
                  <a:pt x="32257" y="55499"/>
                </a:lnTo>
                <a:lnTo>
                  <a:pt x="47117" y="43687"/>
                </a:lnTo>
                <a:lnTo>
                  <a:pt x="67357" y="43687"/>
                </a:lnTo>
                <a:lnTo>
                  <a:pt x="77343" y="35687"/>
                </a:lnTo>
                <a:lnTo>
                  <a:pt x="0" y="0"/>
                </a:lnTo>
                <a:close/>
              </a:path>
              <a:path w="312420" h="387350">
                <a:moveTo>
                  <a:pt x="47117" y="43687"/>
                </a:moveTo>
                <a:lnTo>
                  <a:pt x="32257" y="55499"/>
                </a:lnTo>
                <a:lnTo>
                  <a:pt x="40208" y="65442"/>
                </a:lnTo>
                <a:lnTo>
                  <a:pt x="55025" y="53569"/>
                </a:lnTo>
                <a:lnTo>
                  <a:pt x="47117" y="43687"/>
                </a:lnTo>
                <a:close/>
              </a:path>
              <a:path w="312420" h="387350">
                <a:moveTo>
                  <a:pt x="67357" y="43687"/>
                </a:moveTo>
                <a:lnTo>
                  <a:pt x="47117" y="43687"/>
                </a:lnTo>
                <a:lnTo>
                  <a:pt x="55025" y="53569"/>
                </a:lnTo>
                <a:lnTo>
                  <a:pt x="67357" y="43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11220" y="2234006"/>
            <a:ext cx="39687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ADP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Constantia"/>
              <a:cs typeface="Constantia"/>
            </a:endParaRPr>
          </a:p>
          <a:p>
            <a:pPr marL="50800">
              <a:lnSpc>
                <a:spcPct val="100000"/>
              </a:lnSpc>
            </a:pPr>
            <a:r>
              <a:rPr sz="1200" b="1" spc="-5" dirty="0">
                <a:latin typeface="Constantia"/>
                <a:cs typeface="Constantia"/>
              </a:rPr>
              <a:t>P</a:t>
            </a:r>
            <a:r>
              <a:rPr sz="1200" b="1" spc="-7" baseline="-20833" dirty="0">
                <a:latin typeface="Constantia"/>
                <a:cs typeface="Constantia"/>
              </a:rPr>
              <a:t>i</a:t>
            </a:r>
            <a:endParaRPr sz="1200" baseline="-20833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114" y="6517944"/>
            <a:ext cx="170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32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740" y="6581343"/>
            <a:ext cx="376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180" dirty="0">
                <a:solidFill>
                  <a:srgbClr val="FFFF66"/>
                </a:solidFill>
                <a:latin typeface="Constantia"/>
                <a:cs typeface="Constantia"/>
              </a:rPr>
              <a:t>Lym</a:t>
            </a:r>
            <a:r>
              <a:rPr sz="1800" spc="-270" baseline="23148" dirty="0">
                <a:solidFill>
                  <a:srgbClr val="045C75"/>
                </a:solidFill>
                <a:latin typeface="Constantia"/>
                <a:cs typeface="Constantia"/>
              </a:rPr>
              <a:t>11</a:t>
            </a:r>
            <a:r>
              <a:rPr sz="1100" spc="-180" dirty="0">
                <a:solidFill>
                  <a:srgbClr val="FFFF66"/>
                </a:solidFill>
                <a:latin typeface="Constantia"/>
                <a:cs typeface="Constantia"/>
              </a:rPr>
              <a:t>n</a:t>
            </a:r>
            <a:r>
              <a:rPr sz="1800" spc="-270" baseline="23148" dirty="0">
                <a:solidFill>
                  <a:srgbClr val="045C75"/>
                </a:solidFill>
                <a:latin typeface="Constantia"/>
                <a:cs typeface="Constantia"/>
              </a:rPr>
              <a:t>/1</a:t>
            </a:r>
            <a:r>
              <a:rPr sz="1100" spc="-180" dirty="0">
                <a:solidFill>
                  <a:srgbClr val="FFFF66"/>
                </a:solidFill>
                <a:latin typeface="Constantia"/>
                <a:cs typeface="Constantia"/>
              </a:rPr>
              <a:t>a</a:t>
            </a:r>
            <a:r>
              <a:rPr sz="1800" spc="-270" baseline="23148" dirty="0">
                <a:solidFill>
                  <a:srgbClr val="045C75"/>
                </a:solidFill>
                <a:latin typeface="Constantia"/>
                <a:cs typeface="Constantia"/>
              </a:rPr>
              <a:t>9</a:t>
            </a:r>
            <a:r>
              <a:rPr sz="1100" spc="-180" dirty="0">
                <a:solidFill>
                  <a:srgbClr val="FFFF66"/>
                </a:solidFill>
                <a:latin typeface="Constantia"/>
                <a:cs typeface="Constantia"/>
              </a:rPr>
              <a:t>n</a:t>
            </a:r>
            <a:r>
              <a:rPr sz="1800" spc="-270" baseline="23148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100" spc="-180" dirty="0">
                <a:solidFill>
                  <a:srgbClr val="FFFF66"/>
                </a:solidFill>
                <a:latin typeface="Constantia"/>
                <a:cs typeface="Constantia"/>
              </a:rPr>
              <a:t>d</a:t>
            </a:r>
            <a:r>
              <a:rPr sz="1800" spc="-270" baseline="23148" dirty="0">
                <a:solidFill>
                  <a:srgbClr val="045C75"/>
                </a:solidFill>
                <a:latin typeface="Constantia"/>
                <a:cs typeface="Constantia"/>
              </a:rPr>
              <a:t>20</a:t>
            </a:r>
            <a:r>
              <a:rPr sz="1100" spc="-180" dirty="0">
                <a:solidFill>
                  <a:srgbClr val="FFFF66"/>
                </a:solidFill>
                <a:latin typeface="Constantia"/>
                <a:cs typeface="Constantia"/>
              </a:rPr>
              <a:t>T</a:t>
            </a:r>
            <a:r>
              <a:rPr sz="1800" spc="-270" baseline="23148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100" spc="-180" dirty="0">
                <a:solidFill>
                  <a:srgbClr val="FFFF66"/>
                </a:solidFill>
                <a:latin typeface="Constantia"/>
                <a:cs typeface="Constantia"/>
              </a:rPr>
              <a:t>a</a:t>
            </a:r>
            <a:r>
              <a:rPr sz="1800" spc="-270" baseline="23148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100" spc="-180" dirty="0">
                <a:solidFill>
                  <a:srgbClr val="FFFF66"/>
                </a:solidFill>
                <a:latin typeface="Constantia"/>
                <a:cs typeface="Constantia"/>
              </a:rPr>
              <a:t>ylor.</a:t>
            </a:r>
            <a:r>
              <a:rPr sz="1100" spc="-85" dirty="0">
                <a:solidFill>
                  <a:srgbClr val="FFFF66"/>
                </a:solidFill>
                <a:latin typeface="Constantia"/>
                <a:cs typeface="Constantia"/>
              </a:rPr>
              <a:t> </a:t>
            </a:r>
            <a:r>
              <a:rPr sz="1100" spc="-5" dirty="0">
                <a:solidFill>
                  <a:srgbClr val="FFFF66"/>
                </a:solidFill>
                <a:latin typeface="Constantia"/>
                <a:cs typeface="Constantia"/>
              </a:rPr>
              <a:t>1971. Biochemistry </a:t>
            </a:r>
            <a:r>
              <a:rPr sz="1100" dirty="0">
                <a:solidFill>
                  <a:srgbClr val="FFFF66"/>
                </a:solidFill>
                <a:latin typeface="Constantia"/>
                <a:cs typeface="Constantia"/>
              </a:rPr>
              <a:t>10: </a:t>
            </a:r>
            <a:r>
              <a:rPr sz="1800" spc="-442" baseline="23148" dirty="0">
                <a:solidFill>
                  <a:srgbClr val="045C75"/>
                </a:solidFill>
                <a:latin typeface="Constantia"/>
                <a:cs typeface="Constantia"/>
              </a:rPr>
              <a:t>J</a:t>
            </a:r>
            <a:r>
              <a:rPr sz="1100" spc="-295" dirty="0">
                <a:solidFill>
                  <a:srgbClr val="FFFF66"/>
                </a:solidFill>
                <a:latin typeface="Constantia"/>
                <a:cs typeface="Constantia"/>
              </a:rPr>
              <a:t>4</a:t>
            </a:r>
            <a:r>
              <a:rPr sz="1800" spc="-442" baseline="23148" dirty="0">
                <a:solidFill>
                  <a:srgbClr val="045C75"/>
                </a:solidFill>
                <a:latin typeface="Constantia"/>
                <a:cs typeface="Constantia"/>
              </a:rPr>
              <a:t>i</a:t>
            </a:r>
            <a:r>
              <a:rPr sz="1100" spc="-295" dirty="0">
                <a:solidFill>
                  <a:srgbClr val="FFFF66"/>
                </a:solidFill>
                <a:latin typeface="Constantia"/>
                <a:cs typeface="Constantia"/>
              </a:rPr>
              <a:t>6</a:t>
            </a:r>
            <a:r>
              <a:rPr sz="1800" spc="-442" baseline="23148" dirty="0">
                <a:solidFill>
                  <a:srgbClr val="045C75"/>
                </a:solidFill>
                <a:latin typeface="Constantia"/>
                <a:cs typeface="Constantia"/>
              </a:rPr>
              <a:t>p</a:t>
            </a:r>
            <a:r>
              <a:rPr sz="1100" spc="-295" dirty="0">
                <a:solidFill>
                  <a:srgbClr val="FFFF66"/>
                </a:solidFill>
                <a:latin typeface="Constantia"/>
                <a:cs typeface="Constantia"/>
              </a:rPr>
              <a:t>1</a:t>
            </a:r>
            <a:r>
              <a:rPr sz="1800" spc="-442" baseline="23148" dirty="0">
                <a:solidFill>
                  <a:srgbClr val="045C75"/>
                </a:solidFill>
                <a:latin typeface="Constantia"/>
                <a:cs typeface="Constantia"/>
              </a:rPr>
              <a:t>m</a:t>
            </a:r>
            <a:r>
              <a:rPr sz="1100" spc="-295" dirty="0">
                <a:solidFill>
                  <a:srgbClr val="FFFF66"/>
                </a:solidFill>
                <a:latin typeface="Constantia"/>
                <a:cs typeface="Constantia"/>
              </a:rPr>
              <a:t>7</a:t>
            </a:r>
            <a:r>
              <a:rPr sz="1100" spc="5" dirty="0">
                <a:solidFill>
                  <a:srgbClr val="FFFF66"/>
                </a:solidFill>
                <a:latin typeface="Constantia"/>
                <a:cs typeface="Constantia"/>
              </a:rPr>
              <a:t> </a:t>
            </a:r>
            <a:r>
              <a:rPr sz="1800" baseline="23148" dirty="0">
                <a:solidFill>
                  <a:srgbClr val="045C75"/>
                </a:solidFill>
                <a:latin typeface="Constantia"/>
                <a:cs typeface="Constantia"/>
              </a:rPr>
              <a:t>er</a:t>
            </a:r>
            <a:r>
              <a:rPr sz="1800" spc="-60" baseline="23148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800" spc="-15" baseline="23148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800" baseline="23148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5050" y="63500"/>
            <a:ext cx="7073900" cy="673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11/1</a:t>
            </a:r>
            <a:r>
              <a:rPr dirty="0"/>
              <a:t>9</a:t>
            </a:r>
            <a:r>
              <a:rPr spc="-5" dirty="0"/>
              <a:t>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9093" y="6555895"/>
            <a:ext cx="2279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33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143000"/>
            <a:ext cx="6248400" cy="5257800"/>
          </a:xfrm>
          <a:custGeom>
            <a:avLst/>
            <a:gdLst/>
            <a:ahLst/>
            <a:cxnLst/>
            <a:rect l="l" t="t" r="r" b="b"/>
            <a:pathLst>
              <a:path w="6248400" h="5257800">
                <a:moveTo>
                  <a:pt x="6248400" y="0"/>
                </a:moveTo>
                <a:lnTo>
                  <a:pt x="0" y="0"/>
                </a:lnTo>
                <a:lnTo>
                  <a:pt x="0" y="5257800"/>
                </a:lnTo>
                <a:lnTo>
                  <a:pt x="6248400" y="5257800"/>
                </a:lnTo>
                <a:lnTo>
                  <a:pt x="6248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1143000"/>
            <a:ext cx="6248400" cy="5257800"/>
          </a:xfrm>
          <a:custGeom>
            <a:avLst/>
            <a:gdLst/>
            <a:ahLst/>
            <a:cxnLst/>
            <a:rect l="l" t="t" r="r" b="b"/>
            <a:pathLst>
              <a:path w="6248400" h="5257800">
                <a:moveTo>
                  <a:pt x="0" y="5257800"/>
                </a:moveTo>
                <a:lnTo>
                  <a:pt x="6248400" y="5257800"/>
                </a:lnTo>
                <a:lnTo>
                  <a:pt x="624840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1219200"/>
            <a:ext cx="6096000" cy="448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7305" y="634949"/>
            <a:ext cx="6548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CC66"/>
                </a:solidFill>
                <a:latin typeface="Arial"/>
                <a:cs typeface="Arial"/>
              </a:rPr>
              <a:t>EM </a:t>
            </a:r>
            <a:r>
              <a:rPr sz="2000" dirty="0">
                <a:solidFill>
                  <a:srgbClr val="FFCC66"/>
                </a:solidFill>
                <a:latin typeface="Arial"/>
                <a:cs typeface="Arial"/>
              </a:rPr>
              <a:t>Shows </a:t>
            </a:r>
            <a:r>
              <a:rPr sz="2000" spc="-5" dirty="0">
                <a:solidFill>
                  <a:srgbClr val="FFCC66"/>
                </a:solidFill>
                <a:latin typeface="Arial"/>
                <a:cs typeface="Arial"/>
              </a:rPr>
              <a:t>Different </a:t>
            </a:r>
            <a:r>
              <a:rPr sz="2000" dirty="0">
                <a:solidFill>
                  <a:srgbClr val="FFCC66"/>
                </a:solidFill>
                <a:latin typeface="Arial"/>
                <a:cs typeface="Arial"/>
              </a:rPr>
              <a:t>TM positions along </a:t>
            </a:r>
            <a:r>
              <a:rPr sz="2000" spc="-5" dirty="0">
                <a:solidFill>
                  <a:srgbClr val="FFCC66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CC66"/>
                </a:solidFill>
                <a:latin typeface="Arial"/>
                <a:cs typeface="Arial"/>
              </a:rPr>
              <a:t>Actin</a:t>
            </a:r>
            <a:r>
              <a:rPr sz="2000" spc="-270" dirty="0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C66"/>
                </a:solidFill>
                <a:latin typeface="Arial"/>
                <a:cs typeface="Arial"/>
              </a:rPr>
              <a:t>Filament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11/1</a:t>
            </a:r>
            <a:r>
              <a:rPr dirty="0"/>
              <a:t>9</a:t>
            </a:r>
            <a:r>
              <a:rPr spc="-5" dirty="0"/>
              <a:t>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99093" y="6555895"/>
            <a:ext cx="2279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34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9694" y="5744362"/>
            <a:ext cx="2251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002665" algn="l"/>
              </a:tabLst>
            </a:pPr>
            <a:r>
              <a:rPr sz="2400" b="1" spc="-7" baseline="-3472" dirty="0">
                <a:solidFill>
                  <a:srgbClr val="FF0000"/>
                </a:solidFill>
                <a:latin typeface="Arial"/>
                <a:cs typeface="Arial"/>
              </a:rPr>
              <a:t>Relaxed	</a:t>
            </a:r>
            <a:r>
              <a:rPr sz="1600" b="1" spc="-10" dirty="0">
                <a:solidFill>
                  <a:srgbClr val="FFFF66"/>
                </a:solidFill>
                <a:latin typeface="Arial"/>
                <a:cs typeface="Arial"/>
              </a:rPr>
              <a:t>Ca-Activated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902" y="5757164"/>
            <a:ext cx="542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CC00"/>
                </a:solidFill>
                <a:latin typeface="Arial"/>
                <a:cs typeface="Arial"/>
              </a:rPr>
              <a:t>Ri</a:t>
            </a:r>
            <a:r>
              <a:rPr sz="1600" b="1" spc="-15" dirty="0">
                <a:solidFill>
                  <a:srgbClr val="00CC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00CC00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9329" y="5649264"/>
            <a:ext cx="10953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1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66"/>
                </a:solidFill>
                <a:latin typeface="Arial"/>
                <a:cs typeface="Arial"/>
              </a:rPr>
              <a:t>C</a:t>
            </a:r>
            <a:r>
              <a:rPr sz="1400" b="1" spc="-5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66"/>
                </a:solidFill>
                <a:latin typeface="Arial"/>
                <a:cs typeface="Arial"/>
              </a:rPr>
              <a:t>-</a:t>
            </a:r>
            <a:r>
              <a:rPr sz="1400" b="1" spc="-45" dirty="0">
                <a:solidFill>
                  <a:srgbClr val="FFFF66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66"/>
                </a:solidFill>
                <a:latin typeface="Arial"/>
                <a:cs typeface="Arial"/>
              </a:rPr>
              <a:t>cti</a:t>
            </a:r>
            <a:r>
              <a:rPr sz="1400" b="1" spc="-15" dirty="0">
                <a:solidFill>
                  <a:srgbClr val="FFFF66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FF66"/>
                </a:solidFill>
                <a:latin typeface="Arial"/>
                <a:cs typeface="Arial"/>
              </a:rPr>
              <a:t>ated  </a:t>
            </a:r>
            <a:r>
              <a:rPr sz="1400" b="1" spc="-5" dirty="0">
                <a:solidFill>
                  <a:srgbClr val="E1D600"/>
                </a:solidFill>
                <a:latin typeface="Arial"/>
                <a:cs typeface="Arial"/>
              </a:rPr>
              <a:t>X-bridge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6425895"/>
            <a:ext cx="3355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66"/>
                </a:solidFill>
                <a:latin typeface="Constantia"/>
                <a:cs typeface="Constantia"/>
              </a:rPr>
              <a:t>From: Craig </a:t>
            </a:r>
            <a:r>
              <a:rPr sz="1200" dirty="0">
                <a:solidFill>
                  <a:srgbClr val="FFFF66"/>
                </a:solidFill>
                <a:latin typeface="Constantia"/>
                <a:cs typeface="Constantia"/>
              </a:rPr>
              <a:t>&amp; Lehman.. </a:t>
            </a:r>
            <a:r>
              <a:rPr sz="1200" spc="-5" dirty="0">
                <a:solidFill>
                  <a:srgbClr val="FFFF66"/>
                </a:solidFill>
                <a:latin typeface="Constantia"/>
                <a:cs typeface="Constantia"/>
              </a:rPr>
              <a:t>2001. </a:t>
            </a:r>
            <a:r>
              <a:rPr sz="1200" spc="-15" dirty="0">
                <a:solidFill>
                  <a:srgbClr val="FFFF66"/>
                </a:solidFill>
                <a:latin typeface="Constantia"/>
                <a:cs typeface="Constantia"/>
              </a:rPr>
              <a:t>J. </a:t>
            </a:r>
            <a:r>
              <a:rPr sz="1200" spc="-5" dirty="0">
                <a:solidFill>
                  <a:srgbClr val="FFFF66"/>
                </a:solidFill>
                <a:latin typeface="Constantia"/>
                <a:cs typeface="Constantia"/>
              </a:rPr>
              <a:t>Mol. Biol </a:t>
            </a:r>
            <a:r>
              <a:rPr sz="1200" dirty="0">
                <a:solidFill>
                  <a:srgbClr val="FFFF66"/>
                </a:solidFill>
                <a:latin typeface="Constantia"/>
                <a:cs typeface="Constantia"/>
              </a:rPr>
              <a:t>311:</a:t>
            </a:r>
            <a:r>
              <a:rPr sz="1200" spc="30" dirty="0">
                <a:solidFill>
                  <a:srgbClr val="FFFF66"/>
                </a:solidFill>
                <a:latin typeface="Constantia"/>
                <a:cs typeface="Constantia"/>
              </a:rPr>
              <a:t> </a:t>
            </a:r>
            <a:r>
              <a:rPr sz="1200" spc="-15" dirty="0">
                <a:solidFill>
                  <a:srgbClr val="FFFF66"/>
                </a:solidFill>
                <a:latin typeface="Constantia"/>
                <a:cs typeface="Constantia"/>
              </a:rPr>
              <a:t>1027.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11/1</a:t>
            </a:r>
            <a:r>
              <a:rPr dirty="0"/>
              <a:t>9</a:t>
            </a:r>
            <a:r>
              <a:rPr spc="-5" dirty="0"/>
              <a:t>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9093" y="6555895"/>
            <a:ext cx="2279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35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630" y="569417"/>
            <a:ext cx="6429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Excitation-Contraction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Coupling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8228" y="1994357"/>
            <a:ext cx="3348990" cy="412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304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312420" algn="l"/>
              </a:tabLst>
            </a:pPr>
            <a:r>
              <a:rPr sz="2400" spc="-10" dirty="0">
                <a:latin typeface="Constantia"/>
                <a:cs typeface="Constantia"/>
              </a:rPr>
              <a:t>Mechanism </a:t>
            </a:r>
            <a:r>
              <a:rPr sz="2400" spc="-15" dirty="0">
                <a:latin typeface="Constantia"/>
                <a:cs typeface="Constantia"/>
              </a:rPr>
              <a:t>where </a:t>
            </a:r>
            <a:r>
              <a:rPr sz="2400" dirty="0">
                <a:latin typeface="Constantia"/>
                <a:cs typeface="Constantia"/>
              </a:rPr>
              <a:t>an  action </a:t>
            </a:r>
            <a:r>
              <a:rPr sz="2400" spc="-5" dirty="0">
                <a:latin typeface="Constantia"/>
                <a:cs typeface="Constantia"/>
              </a:rPr>
              <a:t>potential</a:t>
            </a:r>
            <a:r>
              <a:rPr sz="2400" spc="-25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causes  muscle </a:t>
            </a:r>
            <a:r>
              <a:rPr sz="2400" spc="5" dirty="0">
                <a:latin typeface="Constantia"/>
                <a:cs typeface="Constantia"/>
              </a:rPr>
              <a:t>fiber  </a:t>
            </a:r>
            <a:r>
              <a:rPr sz="2400" spc="-10" dirty="0">
                <a:latin typeface="Constantia"/>
                <a:cs typeface="Constantia"/>
              </a:rPr>
              <a:t>contraction</a:t>
            </a:r>
            <a:endParaRPr sz="2400">
              <a:latin typeface="Constantia"/>
              <a:cs typeface="Constantia"/>
            </a:endParaRPr>
          </a:p>
          <a:p>
            <a:pPr marL="3124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"/>
              <a:tabLst>
                <a:tab pos="312420" algn="l"/>
              </a:tabLst>
            </a:pPr>
            <a:r>
              <a:rPr sz="2400" spc="-25" dirty="0">
                <a:latin typeface="Constantia"/>
                <a:cs typeface="Constantia"/>
              </a:rPr>
              <a:t>Involves</a:t>
            </a:r>
            <a:endParaRPr sz="2400">
              <a:latin typeface="Constantia"/>
              <a:cs typeface="Constantia"/>
            </a:endParaRPr>
          </a:p>
          <a:p>
            <a:pPr marL="678180" lvl="1" indent="-247015">
              <a:lnSpc>
                <a:spcPct val="100000"/>
              </a:lnSpc>
              <a:spcBef>
                <a:spcPts val="509"/>
              </a:spcBef>
              <a:buClr>
                <a:srgbClr val="FF0000"/>
              </a:buClr>
              <a:buSzPct val="85000"/>
              <a:buFont typeface="Wingdings"/>
              <a:buChar char=""/>
              <a:tabLst>
                <a:tab pos="678180" algn="l"/>
              </a:tabLst>
            </a:pPr>
            <a:r>
              <a:rPr sz="2000" spc="-5" dirty="0">
                <a:latin typeface="Constantia"/>
                <a:cs typeface="Constantia"/>
              </a:rPr>
              <a:t>Sarcolemma</a:t>
            </a:r>
            <a:endParaRPr sz="2000">
              <a:latin typeface="Constantia"/>
              <a:cs typeface="Constantia"/>
            </a:endParaRPr>
          </a:p>
          <a:p>
            <a:pPr marL="678180" lvl="1" indent="-24701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5000"/>
              <a:buFont typeface="Wingdings"/>
              <a:buChar char=""/>
              <a:tabLst>
                <a:tab pos="678180" algn="l"/>
              </a:tabLst>
            </a:pPr>
            <a:r>
              <a:rPr sz="2000" spc="-20" dirty="0">
                <a:latin typeface="Constantia"/>
                <a:cs typeface="Constantia"/>
              </a:rPr>
              <a:t>Transverse </a:t>
            </a:r>
            <a:r>
              <a:rPr sz="2000" dirty="0">
                <a:latin typeface="Constantia"/>
                <a:cs typeface="Constantia"/>
              </a:rPr>
              <a:t>or T</a:t>
            </a:r>
            <a:r>
              <a:rPr sz="2000" spc="-3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tubules</a:t>
            </a:r>
            <a:endParaRPr sz="2000">
              <a:latin typeface="Constantia"/>
              <a:cs typeface="Constantia"/>
            </a:endParaRPr>
          </a:p>
          <a:p>
            <a:pPr marL="678180" lvl="1" indent="-24701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5000"/>
              <a:buFont typeface="Wingdings"/>
              <a:buChar char=""/>
              <a:tabLst>
                <a:tab pos="678180" algn="l"/>
              </a:tabLst>
            </a:pPr>
            <a:r>
              <a:rPr sz="2000" spc="-25" dirty="0">
                <a:latin typeface="Constantia"/>
                <a:cs typeface="Constantia"/>
              </a:rPr>
              <a:t>Terminal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cisternae</a:t>
            </a:r>
            <a:endParaRPr sz="2000">
              <a:latin typeface="Constantia"/>
              <a:cs typeface="Constantia"/>
            </a:endParaRPr>
          </a:p>
          <a:p>
            <a:pPr marL="678180" lvl="1" indent="-24701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5000"/>
              <a:buFont typeface="Wingdings"/>
              <a:buChar char=""/>
              <a:tabLst>
                <a:tab pos="678180" algn="l"/>
              </a:tabLst>
            </a:pPr>
            <a:r>
              <a:rPr sz="2000" spc="-5" dirty="0">
                <a:latin typeface="Constantia"/>
                <a:cs typeface="Constantia"/>
              </a:rPr>
              <a:t>Sarcoplasmic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reticulum</a:t>
            </a:r>
            <a:endParaRPr sz="2000">
              <a:latin typeface="Constantia"/>
              <a:cs typeface="Constantia"/>
            </a:endParaRPr>
          </a:p>
          <a:p>
            <a:pPr marL="678180" lvl="1" indent="-247015">
              <a:lnSpc>
                <a:spcPct val="100000"/>
              </a:lnSpc>
              <a:spcBef>
                <a:spcPts val="484"/>
              </a:spcBef>
              <a:buClr>
                <a:srgbClr val="FF0000"/>
              </a:buClr>
              <a:buSzPct val="85000"/>
              <a:buFont typeface="Wingdings"/>
              <a:buChar char=""/>
              <a:tabLst>
                <a:tab pos="678180" algn="l"/>
              </a:tabLst>
            </a:pPr>
            <a:r>
              <a:rPr sz="2000" spc="5" dirty="0">
                <a:latin typeface="Constantia"/>
                <a:cs typeface="Constantia"/>
              </a:rPr>
              <a:t>Ca</a:t>
            </a:r>
            <a:r>
              <a:rPr sz="1950" spc="7" baseline="25641" dirty="0">
                <a:latin typeface="Constantia"/>
                <a:cs typeface="Constantia"/>
              </a:rPr>
              <a:t>2+</a:t>
            </a:r>
            <a:endParaRPr sz="1950" baseline="25641">
              <a:latin typeface="Constantia"/>
              <a:cs typeface="Constantia"/>
            </a:endParaRPr>
          </a:p>
          <a:p>
            <a:pPr marL="678180" lvl="1" indent="-24701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5000"/>
              <a:buFont typeface="Wingdings"/>
              <a:buChar char=""/>
              <a:tabLst>
                <a:tab pos="678180" algn="l"/>
              </a:tabLst>
            </a:pPr>
            <a:r>
              <a:rPr sz="2000" spc="-25" dirty="0">
                <a:latin typeface="Constantia"/>
                <a:cs typeface="Constantia"/>
              </a:rPr>
              <a:t>Troponin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2019300"/>
            <a:ext cx="502920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6502095"/>
            <a:ext cx="624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4369" y="6502095"/>
            <a:ext cx="17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36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2135" y="6502095"/>
            <a:ext cx="1287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Sources </a:t>
            </a:r>
            <a:r>
              <a:rPr spc="-5" dirty="0"/>
              <a:t>of </a:t>
            </a:r>
            <a:r>
              <a:rPr spc="-120" dirty="0"/>
              <a:t>ATP </a:t>
            </a:r>
            <a:r>
              <a:rPr spc="-35" dirty="0"/>
              <a:t>for </a:t>
            </a:r>
            <a:r>
              <a:rPr dirty="0"/>
              <a:t>Muscle  </a:t>
            </a:r>
            <a:r>
              <a:rPr spc="-15" dirty="0"/>
              <a:t>Contraction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1808225"/>
            <a:ext cx="6481699" cy="504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11/1</a:t>
            </a:r>
            <a:r>
              <a:rPr dirty="0"/>
              <a:t>9</a:t>
            </a:r>
            <a:r>
              <a:rPr spc="-5" dirty="0"/>
              <a:t>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7569" y="6555895"/>
            <a:ext cx="229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37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27101"/>
            <a:ext cx="39300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Energy</a:t>
            </a:r>
            <a:r>
              <a:rPr sz="5000" spc="-135" dirty="0"/>
              <a:t> </a:t>
            </a:r>
            <a:r>
              <a:rPr sz="5000" spc="-10" dirty="0"/>
              <a:t>Sources</a:t>
            </a:r>
            <a:endParaRPr sz="50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11/1</a:t>
            </a:r>
            <a:r>
              <a:rPr dirty="0"/>
              <a:t>9</a:t>
            </a:r>
            <a:r>
              <a:rPr spc="-5" dirty="0"/>
              <a:t>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7569" y="6555895"/>
            <a:ext cx="229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38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34413"/>
            <a:ext cx="7237095" cy="4276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396875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"/>
              <a:buChar char=""/>
              <a:tabLst>
                <a:tab pos="287655" algn="l"/>
              </a:tabLst>
            </a:pPr>
            <a:r>
              <a:rPr sz="2800" spc="-50" dirty="0">
                <a:latin typeface="Constantia"/>
                <a:cs typeface="Constantia"/>
              </a:rPr>
              <a:t>ATP </a:t>
            </a:r>
            <a:r>
              <a:rPr sz="2800" spc="-15" dirty="0">
                <a:latin typeface="Constantia"/>
                <a:cs typeface="Constantia"/>
              </a:rPr>
              <a:t>provides </a:t>
            </a:r>
            <a:r>
              <a:rPr sz="2800" spc="-10" dirty="0">
                <a:latin typeface="Constantia"/>
                <a:cs typeface="Constantia"/>
              </a:rPr>
              <a:t>immediate </a:t>
            </a:r>
            <a:r>
              <a:rPr sz="2800" dirty="0">
                <a:latin typeface="Constantia"/>
                <a:cs typeface="Constantia"/>
              </a:rPr>
              <a:t>energy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4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muscle  contractions </a:t>
            </a:r>
            <a:r>
              <a:rPr sz="2800" spc="-15" dirty="0">
                <a:latin typeface="Constantia"/>
                <a:cs typeface="Constantia"/>
              </a:rPr>
              <a:t>from </a:t>
            </a:r>
            <a:r>
              <a:rPr sz="2800" spc="-5" dirty="0">
                <a:solidFill>
                  <a:srgbClr val="000099"/>
                </a:solidFill>
                <a:latin typeface="Constantia"/>
                <a:cs typeface="Constantia"/>
              </a:rPr>
              <a:t>3</a:t>
            </a:r>
            <a:r>
              <a:rPr sz="2800" spc="-185" dirty="0">
                <a:solidFill>
                  <a:srgbClr val="000099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000099"/>
                </a:solidFill>
                <a:latin typeface="Constantia"/>
                <a:cs typeface="Constantia"/>
              </a:rPr>
              <a:t>sources</a:t>
            </a:r>
            <a:endParaRPr sz="28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605"/>
              </a:spcBef>
              <a:buClr>
                <a:srgbClr val="FF0000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10" dirty="0">
                <a:solidFill>
                  <a:srgbClr val="000099"/>
                </a:solidFill>
                <a:latin typeface="Constantia"/>
                <a:cs typeface="Constantia"/>
              </a:rPr>
              <a:t>Creatine</a:t>
            </a:r>
            <a:r>
              <a:rPr sz="2400" spc="-114" dirty="0">
                <a:solidFill>
                  <a:srgbClr val="000099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Constantia"/>
                <a:cs typeface="Constantia"/>
              </a:rPr>
              <a:t>phosphate</a:t>
            </a:r>
            <a:endParaRPr sz="24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09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927100" algn="l"/>
                <a:tab pos="927735" algn="l"/>
              </a:tabLst>
            </a:pPr>
            <a:r>
              <a:rPr sz="2000" spc="-5" dirty="0">
                <a:latin typeface="Constantia"/>
                <a:cs typeface="Constantia"/>
              </a:rPr>
              <a:t>During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resting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conditions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stores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energy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synthesize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35" dirty="0">
                <a:latin typeface="Constantia"/>
                <a:cs typeface="Constantia"/>
              </a:rPr>
              <a:t>ATP</a:t>
            </a:r>
            <a:endParaRPr sz="20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10" dirty="0">
                <a:solidFill>
                  <a:srgbClr val="000099"/>
                </a:solidFill>
                <a:latin typeface="Constantia"/>
                <a:cs typeface="Constantia"/>
              </a:rPr>
              <a:t>Anaerobic</a:t>
            </a:r>
            <a:r>
              <a:rPr sz="2400" spc="-105" dirty="0">
                <a:solidFill>
                  <a:srgbClr val="00009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onstantia"/>
                <a:cs typeface="Constantia"/>
              </a:rPr>
              <a:t>respiration</a:t>
            </a:r>
            <a:endParaRPr sz="24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505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927100" algn="l"/>
                <a:tab pos="927735" algn="l"/>
              </a:tabLst>
            </a:pPr>
            <a:r>
              <a:rPr sz="2000" spc="-10" dirty="0">
                <a:latin typeface="Constantia"/>
                <a:cs typeface="Constantia"/>
              </a:rPr>
              <a:t>Occurs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absence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oxygen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results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breakdown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endParaRPr sz="20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sz="2000" spc="-10" dirty="0">
                <a:latin typeface="Constantia"/>
                <a:cs typeface="Constantia"/>
              </a:rPr>
              <a:t>glucose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yield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35" dirty="0">
                <a:solidFill>
                  <a:srgbClr val="000099"/>
                </a:solidFill>
                <a:latin typeface="Constantia"/>
                <a:cs typeface="Constantia"/>
              </a:rPr>
              <a:t>ATP</a:t>
            </a:r>
            <a:r>
              <a:rPr sz="2000" spc="-90" dirty="0">
                <a:solidFill>
                  <a:srgbClr val="000099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 lactic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acid</a:t>
            </a:r>
            <a:endParaRPr sz="20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10" dirty="0">
                <a:solidFill>
                  <a:srgbClr val="000099"/>
                </a:solidFill>
                <a:latin typeface="Constantia"/>
                <a:cs typeface="Constantia"/>
              </a:rPr>
              <a:t>Aerobic</a:t>
            </a:r>
            <a:r>
              <a:rPr sz="2400" spc="-114" dirty="0">
                <a:solidFill>
                  <a:srgbClr val="00009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onstantia"/>
                <a:cs typeface="Constantia"/>
              </a:rPr>
              <a:t>respiration</a:t>
            </a:r>
            <a:endParaRPr sz="2400">
              <a:latin typeface="Constantia"/>
              <a:cs typeface="Constantia"/>
            </a:endParaRPr>
          </a:p>
          <a:p>
            <a:pPr marL="927100" marR="525780" lvl="2" indent="-247015">
              <a:lnSpc>
                <a:spcPct val="100000"/>
              </a:lnSpc>
              <a:spcBef>
                <a:spcPts val="509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927100" algn="l"/>
                <a:tab pos="927735" algn="l"/>
              </a:tabLst>
            </a:pPr>
            <a:r>
              <a:rPr sz="2000" spc="-10" dirty="0">
                <a:latin typeface="Constantia"/>
                <a:cs typeface="Constantia"/>
              </a:rPr>
              <a:t>Requires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oxygen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breaks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down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glucose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produce </a:t>
            </a:r>
            <a:r>
              <a:rPr sz="2000" spc="-10" dirty="0">
                <a:solidFill>
                  <a:srgbClr val="000099"/>
                </a:solidFill>
                <a:latin typeface="Constantia"/>
                <a:cs typeface="Constantia"/>
              </a:rPr>
              <a:t> </a:t>
            </a:r>
            <a:r>
              <a:rPr sz="2000" spc="-90" dirty="0">
                <a:solidFill>
                  <a:srgbClr val="000099"/>
                </a:solidFill>
                <a:latin typeface="Constantia"/>
                <a:cs typeface="Constantia"/>
              </a:rPr>
              <a:t>ATP</a:t>
            </a:r>
            <a:r>
              <a:rPr sz="2000" spc="-90" dirty="0">
                <a:latin typeface="Constantia"/>
                <a:cs typeface="Constantia"/>
              </a:rPr>
              <a:t>, </a:t>
            </a:r>
            <a:r>
              <a:rPr sz="2000" spc="-10" dirty="0">
                <a:latin typeface="Constantia"/>
                <a:cs typeface="Constantia"/>
              </a:rPr>
              <a:t>carbon </a:t>
            </a:r>
            <a:r>
              <a:rPr sz="2000" spc="-15" dirty="0">
                <a:latin typeface="Constantia"/>
                <a:cs typeface="Constantia"/>
              </a:rPr>
              <a:t>dioxide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22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water</a:t>
            </a:r>
            <a:endParaRPr sz="2000">
              <a:latin typeface="Constantia"/>
              <a:cs typeface="Constantia"/>
            </a:endParaRPr>
          </a:p>
          <a:p>
            <a:pPr marL="927100" lvl="2" indent="-247650">
              <a:lnSpc>
                <a:spcPct val="100000"/>
              </a:lnSpc>
              <a:spcBef>
                <a:spcPts val="480"/>
              </a:spcBef>
              <a:buClr>
                <a:srgbClr val="009DD9"/>
              </a:buClr>
              <a:buSzPct val="70000"/>
              <a:buFont typeface="Wingdings"/>
              <a:buChar char=""/>
              <a:tabLst>
                <a:tab pos="927100" algn="l"/>
                <a:tab pos="927735" algn="l"/>
              </a:tabLst>
            </a:pPr>
            <a:r>
              <a:rPr sz="2000" spc="-20" dirty="0">
                <a:latin typeface="Constantia"/>
                <a:cs typeface="Constantia"/>
              </a:rPr>
              <a:t>More </a:t>
            </a:r>
            <a:r>
              <a:rPr sz="2000" dirty="0">
                <a:latin typeface="Constantia"/>
                <a:cs typeface="Constantia"/>
              </a:rPr>
              <a:t>efficient </a:t>
            </a:r>
            <a:r>
              <a:rPr sz="2000" spc="-5" dirty="0">
                <a:latin typeface="Constantia"/>
                <a:cs typeface="Constantia"/>
              </a:rPr>
              <a:t>than</a:t>
            </a:r>
            <a:r>
              <a:rPr sz="2000" spc="-2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anaerobic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184404"/>
            <a:ext cx="7680959" cy="83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2529"/>
            <a:ext cx="702564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rgbClr val="000099"/>
                </a:solidFill>
                <a:latin typeface="Arial"/>
                <a:cs typeface="Arial"/>
              </a:rPr>
              <a:t>Energy for Muscle</a:t>
            </a:r>
            <a:r>
              <a:rPr sz="4100" spc="-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100" dirty="0">
                <a:solidFill>
                  <a:srgbClr val="000099"/>
                </a:solidFill>
                <a:latin typeface="Arial"/>
                <a:cs typeface="Arial"/>
              </a:rPr>
              <a:t>Contraction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8616" y="6480149"/>
            <a:ext cx="4632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36215" algn="l"/>
              </a:tabLst>
            </a:pPr>
            <a:r>
              <a:rPr sz="1000" i="1" spc="215" dirty="0">
                <a:latin typeface="Courier New"/>
                <a:cs typeface="Courier New"/>
              </a:rPr>
              <a:t>©</a:t>
            </a:r>
            <a:r>
              <a:rPr sz="1000" i="1" spc="235" dirty="0">
                <a:latin typeface="Courier New"/>
                <a:cs typeface="Courier New"/>
              </a:rPr>
              <a:t> </a:t>
            </a:r>
            <a:r>
              <a:rPr sz="1000" i="1" spc="215" dirty="0">
                <a:latin typeface="Courier New"/>
                <a:cs typeface="Courier New"/>
              </a:rPr>
              <a:t>2003	Inc. publishing</a:t>
            </a:r>
            <a:r>
              <a:rPr sz="1000" i="1" spc="270" dirty="0">
                <a:latin typeface="Courier New"/>
                <a:cs typeface="Courier New"/>
              </a:rPr>
              <a:t> </a:t>
            </a:r>
            <a:r>
              <a:rPr sz="1000" i="1" spc="215" dirty="0">
                <a:latin typeface="Courier New"/>
                <a:cs typeface="Courier New"/>
              </a:rPr>
              <a:t>as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152400" y="0"/>
                </a:moveTo>
                <a:lnTo>
                  <a:pt x="0" y="0"/>
                </a:lnTo>
                <a:lnTo>
                  <a:pt x="0" y="1295400"/>
                </a:lnTo>
                <a:lnTo>
                  <a:pt x="152400" y="1295400"/>
                </a:lnTo>
                <a:lnTo>
                  <a:pt x="152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0" y="1295400"/>
                </a:moveTo>
                <a:lnTo>
                  <a:pt x="152400" y="1295400"/>
                </a:lnTo>
                <a:lnTo>
                  <a:pt x="1524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228600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" y="1346327"/>
            <a:ext cx="396240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9639" y="2041220"/>
            <a:ext cx="326135" cy="434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4317" y="2937636"/>
            <a:ext cx="326136" cy="434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639" y="3834129"/>
            <a:ext cx="326135" cy="434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9639" y="4730241"/>
            <a:ext cx="326135" cy="434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9639" y="5626608"/>
            <a:ext cx="326135" cy="434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2640" y="1123309"/>
            <a:ext cx="4991100" cy="528510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3400" spc="-5" dirty="0">
                <a:latin typeface="Arial"/>
                <a:cs typeface="Arial"/>
              </a:rPr>
              <a:t>Direct</a:t>
            </a:r>
            <a:r>
              <a:rPr sz="3400" spc="-15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phosphorylation</a:t>
            </a:r>
            <a:endParaRPr sz="3400">
              <a:latin typeface="Arial"/>
              <a:cs typeface="Arial"/>
            </a:endParaRPr>
          </a:p>
          <a:p>
            <a:pPr marL="356870" marR="76200">
              <a:lnSpc>
                <a:spcPts val="2690"/>
              </a:lnSpc>
              <a:spcBef>
                <a:spcPts val="2030"/>
              </a:spcBef>
            </a:pPr>
            <a:r>
              <a:rPr sz="2800" spc="-5" dirty="0">
                <a:latin typeface="Arial"/>
                <a:cs typeface="Arial"/>
              </a:rPr>
              <a:t>Muscle </a:t>
            </a:r>
            <a:r>
              <a:rPr sz="2800" dirty="0">
                <a:latin typeface="Arial"/>
                <a:cs typeface="Arial"/>
              </a:rPr>
              <a:t>cells contain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creatine  phosphate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(CP)</a:t>
            </a:r>
            <a:endParaRPr sz="2800">
              <a:latin typeface="Arial"/>
              <a:cs typeface="Arial"/>
            </a:endParaRPr>
          </a:p>
          <a:p>
            <a:pPr marL="699770" marR="1163955">
              <a:lnSpc>
                <a:spcPct val="80000"/>
              </a:lnSpc>
              <a:spcBef>
                <a:spcPts val="1700"/>
              </a:spcBef>
            </a:pPr>
            <a:r>
              <a:rPr sz="2800" spc="-5" dirty="0">
                <a:latin typeface="Arial"/>
                <a:cs typeface="Arial"/>
              </a:rPr>
              <a:t>CP is a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high-energy  </a:t>
            </a:r>
            <a:r>
              <a:rPr sz="2800" spc="-5" dirty="0">
                <a:latin typeface="Arial"/>
                <a:cs typeface="Arial"/>
              </a:rPr>
              <a:t>molecule</a:t>
            </a:r>
            <a:endParaRPr sz="2800">
              <a:latin typeface="Arial"/>
              <a:cs typeface="Arial"/>
            </a:endParaRPr>
          </a:p>
          <a:p>
            <a:pPr marL="356870" marR="62865">
              <a:lnSpc>
                <a:spcPts val="2690"/>
              </a:lnSpc>
              <a:spcBef>
                <a:spcPts val="1660"/>
              </a:spcBef>
            </a:pPr>
            <a:r>
              <a:rPr sz="2800" spc="-5" dirty="0">
                <a:latin typeface="Arial"/>
                <a:cs typeface="Arial"/>
              </a:rPr>
              <a:t>After </a:t>
            </a:r>
            <a:r>
              <a:rPr sz="2800" spc="-75" dirty="0">
                <a:latin typeface="Arial"/>
                <a:cs typeface="Arial"/>
              </a:rPr>
              <a:t>ATP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depleted, </a:t>
            </a:r>
            <a:r>
              <a:rPr sz="2800" spc="-5" dirty="0">
                <a:latin typeface="Arial"/>
                <a:cs typeface="Arial"/>
              </a:rPr>
              <a:t>ADP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 left</a:t>
            </a:r>
            <a:endParaRPr sz="2800">
              <a:latin typeface="Arial"/>
              <a:cs typeface="Arial"/>
            </a:endParaRPr>
          </a:p>
          <a:p>
            <a:pPr marL="356870" marR="882015">
              <a:lnSpc>
                <a:spcPts val="2690"/>
              </a:lnSpc>
              <a:spcBef>
                <a:spcPts val="1675"/>
              </a:spcBef>
            </a:pPr>
            <a:r>
              <a:rPr sz="2800" spc="-5" dirty="0">
                <a:latin typeface="Arial"/>
                <a:cs typeface="Arial"/>
              </a:rPr>
              <a:t>CP </a:t>
            </a:r>
            <a:r>
              <a:rPr sz="2800" dirty="0">
                <a:latin typeface="Arial"/>
                <a:cs typeface="Arial"/>
              </a:rPr>
              <a:t>transfers energy 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spc="-100" dirty="0">
                <a:latin typeface="Arial"/>
                <a:cs typeface="Arial"/>
              </a:rPr>
              <a:t>ADP,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regenerate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ATP</a:t>
            </a:r>
            <a:endParaRPr sz="2800">
              <a:latin typeface="Arial"/>
              <a:cs typeface="Arial"/>
            </a:endParaRPr>
          </a:p>
          <a:p>
            <a:pPr marL="356870" marR="5080">
              <a:lnSpc>
                <a:spcPct val="80000"/>
              </a:lnSpc>
              <a:spcBef>
                <a:spcPts val="1700"/>
              </a:spcBef>
            </a:pPr>
            <a:r>
              <a:rPr sz="2800" spc="-5" dirty="0">
                <a:latin typeface="Arial"/>
                <a:cs typeface="Arial"/>
              </a:rPr>
              <a:t>CP supplies are </a:t>
            </a:r>
            <a:r>
              <a:rPr sz="2800" dirty="0">
                <a:latin typeface="Arial"/>
                <a:cs typeface="Arial"/>
              </a:rPr>
              <a:t>exhausted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  about 20</a:t>
            </a:r>
            <a:r>
              <a:rPr sz="2800" dirty="0">
                <a:latin typeface="Arial"/>
                <a:cs typeface="Arial"/>
              </a:rPr>
              <a:t> seconds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01460" y="1086485"/>
            <a:ext cx="2742565" cy="5390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16435" y="6410350"/>
            <a:ext cx="2820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i="1" spc="-337" baseline="2777" dirty="0">
                <a:latin typeface="Courier New"/>
                <a:cs typeface="Courier New"/>
              </a:rPr>
              <a:t>B</a:t>
            </a:r>
            <a:r>
              <a:rPr sz="1200" spc="-225" dirty="0">
                <a:latin typeface="Arial"/>
                <a:cs typeface="Arial"/>
              </a:rPr>
              <a:t>F</a:t>
            </a:r>
            <a:r>
              <a:rPr sz="1500" i="1" spc="-337" baseline="2777" dirty="0">
                <a:latin typeface="Courier New"/>
                <a:cs typeface="Courier New"/>
              </a:rPr>
              <a:t>e</a:t>
            </a:r>
            <a:r>
              <a:rPr sz="1200" spc="-225" dirty="0">
                <a:latin typeface="Arial"/>
                <a:cs typeface="Arial"/>
              </a:rPr>
              <a:t>ig</a:t>
            </a:r>
            <a:r>
              <a:rPr sz="1500" i="1" spc="-337" baseline="2777" dirty="0">
                <a:latin typeface="Courier New"/>
                <a:cs typeface="Courier New"/>
              </a:rPr>
              <a:t>n</a:t>
            </a:r>
            <a:r>
              <a:rPr sz="1200" spc="-225" dirty="0">
                <a:latin typeface="Arial"/>
                <a:cs typeface="Arial"/>
              </a:rPr>
              <a:t>u</a:t>
            </a:r>
            <a:r>
              <a:rPr sz="1500" i="1" spc="-337" baseline="2777" dirty="0">
                <a:latin typeface="Courier New"/>
                <a:cs typeface="Courier New"/>
              </a:rPr>
              <a:t>j</a:t>
            </a:r>
            <a:r>
              <a:rPr sz="1200" spc="-225" dirty="0">
                <a:latin typeface="Arial"/>
                <a:cs typeface="Arial"/>
              </a:rPr>
              <a:t>r</a:t>
            </a:r>
            <a:r>
              <a:rPr sz="1500" i="1" spc="-337" baseline="2777" dirty="0">
                <a:latin typeface="Courier New"/>
                <a:cs typeface="Courier New"/>
              </a:rPr>
              <a:t>a</a:t>
            </a:r>
            <a:r>
              <a:rPr sz="1200" spc="-225" dirty="0">
                <a:latin typeface="Arial"/>
                <a:cs typeface="Arial"/>
              </a:rPr>
              <a:t>e </a:t>
            </a:r>
            <a:r>
              <a:rPr sz="1500" i="1" spc="-307" baseline="2777" dirty="0">
                <a:latin typeface="Courier New"/>
                <a:cs typeface="Courier New"/>
              </a:rPr>
              <a:t>m</a:t>
            </a:r>
            <a:r>
              <a:rPr sz="1200" spc="-204" dirty="0">
                <a:latin typeface="Arial"/>
                <a:cs typeface="Arial"/>
              </a:rPr>
              <a:t>6</a:t>
            </a:r>
            <a:r>
              <a:rPr sz="1500" i="1" spc="-307" baseline="2777" dirty="0">
                <a:latin typeface="Courier New"/>
                <a:cs typeface="Courier New"/>
              </a:rPr>
              <a:t>i</a:t>
            </a:r>
            <a:r>
              <a:rPr sz="1200" spc="-204" dirty="0">
                <a:latin typeface="Arial"/>
                <a:cs typeface="Arial"/>
              </a:rPr>
              <a:t>.1</a:t>
            </a:r>
            <a:r>
              <a:rPr sz="1500" i="1" spc="-307" baseline="2777" dirty="0">
                <a:latin typeface="Courier New"/>
                <a:cs typeface="Courier New"/>
              </a:rPr>
              <a:t>n</a:t>
            </a:r>
            <a:r>
              <a:rPr sz="1200" spc="-204" dirty="0">
                <a:latin typeface="Arial"/>
                <a:cs typeface="Arial"/>
              </a:rPr>
              <a:t>0a </a:t>
            </a:r>
            <a:r>
              <a:rPr sz="1500" i="1" spc="142" baseline="2777" dirty="0">
                <a:latin typeface="Courier New"/>
                <a:cs typeface="Courier New"/>
              </a:rPr>
              <a:t>Cummings</a:t>
            </a:r>
            <a:r>
              <a:rPr sz="2400" i="1" spc="142" baseline="-3472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2400" i="1" spc="-7" baseline="-3472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2400" i="1" spc="-307" baseline="-3472" dirty="0">
                <a:solidFill>
                  <a:srgbClr val="000099"/>
                </a:solidFill>
                <a:latin typeface="Verdana"/>
                <a:cs typeface="Verdana"/>
              </a:rPr>
              <a:t>6</a:t>
            </a:r>
            <a:r>
              <a:rPr sz="1800" spc="-307" baseline="-20833" dirty="0">
                <a:solidFill>
                  <a:srgbClr val="045C75"/>
                </a:solidFill>
                <a:latin typeface="Constantia"/>
                <a:cs typeface="Constantia"/>
              </a:rPr>
              <a:t>3</a:t>
            </a:r>
            <a:r>
              <a:rPr sz="2400" i="1" spc="-307" baseline="-3472" dirty="0">
                <a:solidFill>
                  <a:srgbClr val="000099"/>
                </a:solidFill>
                <a:latin typeface="Verdana"/>
                <a:cs typeface="Verdana"/>
              </a:rPr>
              <a:t>.</a:t>
            </a:r>
            <a:r>
              <a:rPr sz="1800" spc="-307" baseline="-20833" dirty="0">
                <a:solidFill>
                  <a:srgbClr val="045C75"/>
                </a:solidFill>
                <a:latin typeface="Constantia"/>
                <a:cs typeface="Constantia"/>
              </a:rPr>
              <a:t>9</a:t>
            </a:r>
            <a:r>
              <a:rPr sz="2400" i="1" spc="-307" baseline="-3472" dirty="0">
                <a:solidFill>
                  <a:srgbClr val="000099"/>
                </a:solidFill>
                <a:latin typeface="Verdana"/>
                <a:cs typeface="Verdana"/>
              </a:rPr>
              <a:t>24</a:t>
            </a:r>
            <a:endParaRPr sz="2400" baseline="-3472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440" y="6517944"/>
            <a:ext cx="3759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830070" algn="l"/>
              </a:tabLst>
            </a:pPr>
            <a:r>
              <a:rPr sz="1500" i="1" spc="-225" baseline="27777" dirty="0">
                <a:latin typeface="Courier New"/>
                <a:cs typeface="Courier New"/>
              </a:rPr>
              <a:t>C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500" i="1" spc="-225" baseline="27777" dirty="0">
                <a:latin typeface="Courier New"/>
                <a:cs typeface="Courier New"/>
              </a:rPr>
              <a:t>o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1/</a:t>
            </a:r>
            <a:r>
              <a:rPr sz="1500" i="1" spc="-225" baseline="27777" dirty="0">
                <a:latin typeface="Courier New"/>
                <a:cs typeface="Courier New"/>
              </a:rPr>
              <a:t>p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19</a:t>
            </a:r>
            <a:r>
              <a:rPr sz="1500" i="1" spc="-225" baseline="27777" dirty="0">
                <a:latin typeface="Courier New"/>
                <a:cs typeface="Courier New"/>
              </a:rPr>
              <a:t>y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/2</a:t>
            </a:r>
            <a:r>
              <a:rPr sz="1500" i="1" spc="-225" baseline="27777" dirty="0">
                <a:latin typeface="Courier New"/>
                <a:cs typeface="Courier New"/>
              </a:rPr>
              <a:t>r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500" i="1" spc="-225" baseline="27777" dirty="0">
                <a:latin typeface="Courier New"/>
                <a:cs typeface="Courier New"/>
              </a:rPr>
              <a:t>i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11</a:t>
            </a:r>
            <a:r>
              <a:rPr sz="1500" i="1" spc="-225" baseline="27777" dirty="0">
                <a:latin typeface="Courier New"/>
                <a:cs typeface="Courier New"/>
              </a:rPr>
              <a:t>ght	</a:t>
            </a:r>
            <a:r>
              <a:rPr sz="1500" i="1" spc="-104" baseline="27777" dirty="0">
                <a:latin typeface="Courier New"/>
                <a:cs typeface="Courier New"/>
              </a:rPr>
              <a:t>Pears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J</a:t>
            </a:r>
            <a:r>
              <a:rPr sz="1500" i="1" spc="-104" baseline="27777" dirty="0">
                <a:latin typeface="Courier New"/>
                <a:cs typeface="Courier New"/>
              </a:rPr>
              <a:t>o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ip</a:t>
            </a:r>
            <a:r>
              <a:rPr sz="1500" i="1" spc="-104" baseline="27777" dirty="0">
                <a:latin typeface="Courier New"/>
                <a:cs typeface="Courier New"/>
              </a:rPr>
              <a:t>n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me</a:t>
            </a:r>
            <a:r>
              <a:rPr sz="1500" i="1" spc="-104" baseline="27777" dirty="0">
                <a:latin typeface="Courier New"/>
                <a:cs typeface="Courier New"/>
              </a:rPr>
              <a:t>E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500" i="1" spc="-359" baseline="27777" dirty="0">
                <a:latin typeface="Courier New"/>
                <a:cs typeface="Courier New"/>
              </a:rPr>
              <a:t>d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P</a:t>
            </a:r>
            <a:r>
              <a:rPr sz="1500" i="1" spc="-359" baseline="27777" dirty="0">
                <a:latin typeface="Courier New"/>
                <a:cs typeface="Courier New"/>
              </a:rPr>
              <a:t>u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hy</a:t>
            </a:r>
            <a:r>
              <a:rPr sz="1500" i="1" spc="-359" baseline="27777" dirty="0">
                <a:latin typeface="Courier New"/>
                <a:cs typeface="Courier New"/>
              </a:rPr>
              <a:t>c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500" i="1" spc="-359" baseline="27777" dirty="0">
                <a:latin typeface="Courier New"/>
                <a:cs typeface="Courier New"/>
              </a:rPr>
              <a:t>a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io</a:t>
            </a:r>
            <a:r>
              <a:rPr sz="1500" i="1" spc="-359" baseline="27777" dirty="0">
                <a:latin typeface="Courier New"/>
                <a:cs typeface="Courier New"/>
              </a:rPr>
              <a:t>t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lo</a:t>
            </a:r>
            <a:r>
              <a:rPr sz="1500" i="1" spc="-359" baseline="27777" dirty="0">
                <a:latin typeface="Courier New"/>
                <a:cs typeface="Courier New"/>
              </a:rPr>
              <a:t>i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500" i="1" spc="-359" baseline="27777" dirty="0">
                <a:latin typeface="Courier New"/>
                <a:cs typeface="Courier New"/>
              </a:rPr>
              <a:t>o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is</a:t>
            </a:r>
            <a:r>
              <a:rPr sz="1500" i="1" spc="-359" baseline="27777" dirty="0">
                <a:latin typeface="Courier New"/>
                <a:cs typeface="Courier New"/>
              </a:rPr>
              <a:t>n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t </a:t>
            </a:r>
            <a:r>
              <a:rPr sz="1500" i="1" spc="322" baseline="27777" dirty="0">
                <a:latin typeface="Courier New"/>
                <a:cs typeface="Courier New"/>
              </a:rPr>
              <a:t>,</a:t>
            </a:r>
            <a:endParaRPr sz="1500" baseline="27777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184404"/>
            <a:ext cx="7914132" cy="83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2529"/>
            <a:ext cx="725805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rgbClr val="000099"/>
                </a:solidFill>
                <a:latin typeface="Arial"/>
                <a:cs typeface="Arial"/>
              </a:rPr>
              <a:t>Skeletal Muscle</a:t>
            </a:r>
            <a:r>
              <a:rPr sz="4100" spc="-1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100" dirty="0">
                <a:solidFill>
                  <a:srgbClr val="000099"/>
                </a:solidFill>
                <a:latin typeface="Arial"/>
                <a:cs typeface="Arial"/>
              </a:rPr>
              <a:t>Characteristics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8616" y="6480149"/>
            <a:ext cx="650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215" dirty="0">
                <a:latin typeface="Courier New"/>
                <a:cs typeface="Courier New"/>
              </a:rPr>
              <a:t>©</a:t>
            </a:r>
            <a:r>
              <a:rPr sz="1000" i="1" spc="155" dirty="0">
                <a:latin typeface="Courier New"/>
                <a:cs typeface="Courier New"/>
              </a:rPr>
              <a:t> </a:t>
            </a:r>
            <a:r>
              <a:rPr sz="1000" i="1" spc="210" dirty="0">
                <a:latin typeface="Courier New"/>
                <a:cs typeface="Courier New"/>
              </a:rPr>
              <a:t>2003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152400" y="0"/>
                </a:moveTo>
                <a:lnTo>
                  <a:pt x="0" y="0"/>
                </a:lnTo>
                <a:lnTo>
                  <a:pt x="0" y="1295400"/>
                </a:lnTo>
                <a:lnTo>
                  <a:pt x="152400" y="1295400"/>
                </a:lnTo>
                <a:lnTo>
                  <a:pt x="152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0" y="1295400"/>
                </a:moveTo>
                <a:lnTo>
                  <a:pt x="152400" y="1295400"/>
                </a:lnTo>
                <a:lnTo>
                  <a:pt x="1524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228600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" y="1747392"/>
            <a:ext cx="396240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" y="2473198"/>
            <a:ext cx="396240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" y="3198622"/>
            <a:ext cx="396240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440" y="3923995"/>
            <a:ext cx="396240" cy="529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" y="4649723"/>
            <a:ext cx="396240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2640" y="1529486"/>
            <a:ext cx="7666990" cy="458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785">
              <a:lnSpc>
                <a:spcPct val="140100"/>
              </a:lnSpc>
              <a:spcBef>
                <a:spcPts val="100"/>
              </a:spcBef>
            </a:pPr>
            <a:r>
              <a:rPr sz="3400" spc="-5" dirty="0">
                <a:latin typeface="Arial"/>
                <a:cs typeface="Arial"/>
              </a:rPr>
              <a:t>Most are attached by tendons to </a:t>
            </a:r>
            <a:r>
              <a:rPr sz="3400" spc="-10" dirty="0">
                <a:latin typeface="Arial"/>
                <a:cs typeface="Arial"/>
              </a:rPr>
              <a:t>bones  </a:t>
            </a:r>
            <a:r>
              <a:rPr sz="3400" spc="-5" dirty="0">
                <a:latin typeface="Arial"/>
                <a:cs typeface="Arial"/>
              </a:rPr>
              <a:t>Cells are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multinucleate</a:t>
            </a:r>
            <a:endParaRPr sz="3400">
              <a:latin typeface="Arial"/>
              <a:cs typeface="Arial"/>
            </a:endParaRPr>
          </a:p>
          <a:p>
            <a:pPr marL="12700" marR="66675">
              <a:lnSpc>
                <a:spcPct val="140000"/>
              </a:lnSpc>
            </a:pPr>
            <a:r>
              <a:rPr sz="3400" spc="-5" dirty="0">
                <a:latin typeface="Arial"/>
                <a:cs typeface="Arial"/>
              </a:rPr>
              <a:t>Striated – have visible banding  </a:t>
            </a:r>
            <a:r>
              <a:rPr sz="3400" spc="-25" dirty="0">
                <a:latin typeface="Arial"/>
                <a:cs typeface="Arial"/>
              </a:rPr>
              <a:t>Voluntary </a:t>
            </a:r>
            <a:r>
              <a:rPr sz="3400" spc="-5" dirty="0">
                <a:latin typeface="Arial"/>
                <a:cs typeface="Arial"/>
              </a:rPr>
              <a:t>– subject to conscious</a:t>
            </a:r>
            <a:r>
              <a:rPr sz="3400" spc="7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control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2040"/>
              </a:spcBef>
            </a:pPr>
            <a:r>
              <a:rPr sz="3400" spc="-5" dirty="0">
                <a:latin typeface="Arial"/>
                <a:cs typeface="Arial"/>
              </a:rPr>
              <a:t>Cells are </a:t>
            </a:r>
            <a:r>
              <a:rPr sz="3400" spc="-10" dirty="0">
                <a:latin typeface="Arial"/>
                <a:cs typeface="Arial"/>
              </a:rPr>
              <a:t>surrounded </a:t>
            </a:r>
            <a:r>
              <a:rPr sz="3400" spc="-5" dirty="0">
                <a:latin typeface="Arial"/>
                <a:cs typeface="Arial"/>
              </a:rPr>
              <a:t>and bundled by  connective tissue = great force, but tires  easily</a:t>
            </a:r>
            <a:endParaRPr sz="3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140" y="6517944"/>
            <a:ext cx="1012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i="1" spc="-225" baseline="27777" dirty="0">
                <a:latin typeface="Courier New"/>
                <a:cs typeface="Courier New"/>
              </a:rPr>
              <a:t>C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500" i="1" spc="-225" baseline="27777" dirty="0">
                <a:latin typeface="Courier New"/>
                <a:cs typeface="Courier New"/>
              </a:rPr>
              <a:t>o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1/</a:t>
            </a:r>
            <a:r>
              <a:rPr sz="1500" i="1" spc="-225" baseline="27777" dirty="0">
                <a:latin typeface="Courier New"/>
                <a:cs typeface="Courier New"/>
              </a:rPr>
              <a:t>p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19</a:t>
            </a:r>
            <a:r>
              <a:rPr sz="1500" i="1" spc="-225" baseline="27777" dirty="0">
                <a:latin typeface="Courier New"/>
                <a:cs typeface="Courier New"/>
              </a:rPr>
              <a:t>y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/2</a:t>
            </a:r>
            <a:r>
              <a:rPr sz="1500" i="1" spc="-225" baseline="27777" dirty="0">
                <a:latin typeface="Courier New"/>
                <a:cs typeface="Courier New"/>
              </a:rPr>
              <a:t>r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500" i="1" spc="-225" baseline="27777" dirty="0">
                <a:latin typeface="Courier New"/>
                <a:cs typeface="Courier New"/>
              </a:rPr>
              <a:t>i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11</a:t>
            </a:r>
            <a:r>
              <a:rPr sz="1500" i="1" spc="-225" baseline="27777" dirty="0">
                <a:latin typeface="Courier New"/>
                <a:cs typeface="Courier New"/>
              </a:rPr>
              <a:t>ght</a:t>
            </a:r>
            <a:endParaRPr sz="1500" baseline="27777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7765" y="6403949"/>
            <a:ext cx="4810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00" i="1" spc="215" dirty="0">
                <a:latin typeface="Courier New"/>
                <a:cs typeface="Courier New"/>
              </a:rPr>
              <a:t>Inc. publishing as Benjamin Cummings </a:t>
            </a:r>
            <a:r>
              <a:rPr sz="2400" i="1" spc="-15" baseline="-5208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2400" i="1" spc="-82" baseline="-5208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2400" i="1" spc="-247" baseline="-5208" dirty="0">
                <a:solidFill>
                  <a:srgbClr val="000099"/>
                </a:solidFill>
                <a:latin typeface="Verdana"/>
                <a:cs typeface="Verdana"/>
              </a:rPr>
              <a:t>6</a:t>
            </a:r>
            <a:r>
              <a:rPr sz="1800" spc="-247" baseline="-23148" dirty="0">
                <a:solidFill>
                  <a:srgbClr val="045C75"/>
                </a:solidFill>
                <a:latin typeface="Constantia"/>
                <a:cs typeface="Constantia"/>
              </a:rPr>
              <a:t>4</a:t>
            </a:r>
            <a:r>
              <a:rPr sz="2400" i="1" spc="-247" baseline="-5208" dirty="0">
                <a:solidFill>
                  <a:srgbClr val="000099"/>
                </a:solidFill>
                <a:latin typeface="Verdana"/>
                <a:cs typeface="Verdana"/>
              </a:rPr>
              <a:t>.3</a:t>
            </a:r>
            <a:endParaRPr sz="2400" baseline="-5208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8426" y="6517944"/>
            <a:ext cx="1955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i="1" spc="-104" baseline="27777" dirty="0">
                <a:latin typeface="Courier New"/>
                <a:cs typeface="Courier New"/>
              </a:rPr>
              <a:t>Pears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J</a:t>
            </a:r>
            <a:r>
              <a:rPr sz="1500" i="1" spc="-104" baseline="27777" dirty="0">
                <a:latin typeface="Courier New"/>
                <a:cs typeface="Courier New"/>
              </a:rPr>
              <a:t>o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ip</a:t>
            </a:r>
            <a:r>
              <a:rPr sz="1500" i="1" spc="-104" baseline="27777" dirty="0">
                <a:latin typeface="Courier New"/>
                <a:cs typeface="Courier New"/>
              </a:rPr>
              <a:t>n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me</a:t>
            </a:r>
            <a:r>
              <a:rPr sz="1500" i="1" spc="-104" baseline="27777" dirty="0">
                <a:latin typeface="Courier New"/>
                <a:cs typeface="Courier New"/>
              </a:rPr>
              <a:t>E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23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500" i="1" spc="-359" baseline="27777" dirty="0">
                <a:latin typeface="Courier New"/>
                <a:cs typeface="Courier New"/>
              </a:rPr>
              <a:t>d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P</a:t>
            </a:r>
            <a:r>
              <a:rPr sz="1500" i="1" spc="-359" baseline="27777" dirty="0">
                <a:latin typeface="Courier New"/>
                <a:cs typeface="Courier New"/>
              </a:rPr>
              <a:t>u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hy</a:t>
            </a:r>
            <a:r>
              <a:rPr sz="1500" i="1" spc="-359" baseline="27777" dirty="0">
                <a:latin typeface="Courier New"/>
                <a:cs typeface="Courier New"/>
              </a:rPr>
              <a:t>c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500" i="1" spc="-359" baseline="27777" dirty="0">
                <a:latin typeface="Courier New"/>
                <a:cs typeface="Courier New"/>
              </a:rPr>
              <a:t>a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io</a:t>
            </a:r>
            <a:r>
              <a:rPr sz="1500" i="1" spc="-359" baseline="27777" dirty="0">
                <a:latin typeface="Courier New"/>
                <a:cs typeface="Courier New"/>
              </a:rPr>
              <a:t>t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lo</a:t>
            </a:r>
            <a:r>
              <a:rPr sz="1500" i="1" spc="-359" baseline="27777" dirty="0">
                <a:latin typeface="Courier New"/>
                <a:cs typeface="Courier New"/>
              </a:rPr>
              <a:t>i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500" i="1" spc="-359" baseline="27777" dirty="0">
                <a:latin typeface="Courier New"/>
                <a:cs typeface="Courier New"/>
              </a:rPr>
              <a:t>o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is</a:t>
            </a:r>
            <a:r>
              <a:rPr sz="1500" i="1" spc="-359" baseline="27777" dirty="0">
                <a:latin typeface="Courier New"/>
                <a:cs typeface="Courier New"/>
              </a:rPr>
              <a:t>n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t </a:t>
            </a:r>
            <a:r>
              <a:rPr sz="1500" i="1" spc="322" baseline="27777" dirty="0">
                <a:latin typeface="Courier New"/>
                <a:cs typeface="Courier New"/>
              </a:rPr>
              <a:t>,</a:t>
            </a:r>
            <a:endParaRPr sz="1500" baseline="27777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184404"/>
            <a:ext cx="7680959" cy="83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2529"/>
            <a:ext cx="702564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rgbClr val="000099"/>
                </a:solidFill>
                <a:latin typeface="Arial"/>
                <a:cs typeface="Arial"/>
              </a:rPr>
              <a:t>Energy for Muscle</a:t>
            </a:r>
            <a:r>
              <a:rPr sz="4100" spc="-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100" dirty="0">
                <a:solidFill>
                  <a:srgbClr val="000099"/>
                </a:solidFill>
                <a:latin typeface="Arial"/>
                <a:cs typeface="Arial"/>
              </a:rPr>
              <a:t>Contraction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8616" y="6480149"/>
            <a:ext cx="650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215" dirty="0">
                <a:latin typeface="Courier New"/>
                <a:cs typeface="Courier New"/>
              </a:rPr>
              <a:t>©</a:t>
            </a:r>
            <a:r>
              <a:rPr sz="1000" i="1" spc="150" dirty="0">
                <a:latin typeface="Courier New"/>
                <a:cs typeface="Courier New"/>
              </a:rPr>
              <a:t> </a:t>
            </a:r>
            <a:r>
              <a:rPr sz="1000" i="1" spc="215" dirty="0">
                <a:latin typeface="Courier New"/>
                <a:cs typeface="Courier New"/>
              </a:rPr>
              <a:t>2003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152400" y="0"/>
                </a:moveTo>
                <a:lnTo>
                  <a:pt x="0" y="0"/>
                </a:lnTo>
                <a:lnTo>
                  <a:pt x="0" y="1295400"/>
                </a:lnTo>
                <a:lnTo>
                  <a:pt x="152400" y="1295400"/>
                </a:lnTo>
                <a:lnTo>
                  <a:pt x="152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0" y="1295400"/>
                </a:moveTo>
                <a:lnTo>
                  <a:pt x="152400" y="1295400"/>
                </a:lnTo>
                <a:lnTo>
                  <a:pt x="1524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228600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" y="1656842"/>
            <a:ext cx="396240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9639" y="2390267"/>
            <a:ext cx="350520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639" y="3853560"/>
            <a:ext cx="350520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639" y="5316626"/>
            <a:ext cx="350520" cy="466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2640" y="1404545"/>
            <a:ext cx="4432300" cy="4795520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2005"/>
              </a:spcBef>
            </a:pPr>
            <a:r>
              <a:rPr sz="3400" spc="-5" dirty="0">
                <a:latin typeface="Arial"/>
                <a:cs typeface="Arial"/>
              </a:rPr>
              <a:t>Anaerobic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glycolysis</a:t>
            </a:r>
            <a:endParaRPr sz="3400">
              <a:latin typeface="Arial"/>
              <a:cs typeface="Arial"/>
            </a:endParaRPr>
          </a:p>
          <a:p>
            <a:pPr marL="356870" marR="429259">
              <a:lnSpc>
                <a:spcPts val="3240"/>
              </a:lnSpc>
              <a:spcBef>
                <a:spcPts val="2095"/>
              </a:spcBef>
            </a:pPr>
            <a:r>
              <a:rPr sz="3000" spc="-5" dirty="0">
                <a:latin typeface="Arial"/>
                <a:cs typeface="Arial"/>
              </a:rPr>
              <a:t>Reaction </a:t>
            </a:r>
            <a:r>
              <a:rPr sz="3000" dirty="0">
                <a:latin typeface="Arial"/>
                <a:cs typeface="Arial"/>
              </a:rPr>
              <a:t>that </a:t>
            </a:r>
            <a:r>
              <a:rPr sz="3000" spc="-5" dirty="0">
                <a:latin typeface="Arial"/>
                <a:cs typeface="Arial"/>
              </a:rPr>
              <a:t>breaks  down glucose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without  </a:t>
            </a:r>
            <a:r>
              <a:rPr sz="3000" spc="-5" dirty="0">
                <a:latin typeface="Arial"/>
                <a:cs typeface="Arial"/>
              </a:rPr>
              <a:t>oxygen</a:t>
            </a:r>
            <a:endParaRPr sz="3000">
              <a:latin typeface="Arial"/>
              <a:cs typeface="Arial"/>
            </a:endParaRPr>
          </a:p>
          <a:p>
            <a:pPr marL="356870" marR="5080">
              <a:lnSpc>
                <a:spcPts val="3240"/>
              </a:lnSpc>
              <a:spcBef>
                <a:spcPts val="1800"/>
              </a:spcBef>
            </a:pPr>
            <a:r>
              <a:rPr sz="3000" spc="-5" dirty="0">
                <a:latin typeface="Arial"/>
                <a:cs typeface="Arial"/>
              </a:rPr>
              <a:t>Glucose is broken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down 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pyruvic acid </a:t>
            </a:r>
            <a:r>
              <a:rPr sz="3000" dirty="0">
                <a:latin typeface="Arial"/>
                <a:cs typeface="Arial"/>
              </a:rPr>
              <a:t>to  </a:t>
            </a:r>
            <a:r>
              <a:rPr sz="3000" spc="-5" dirty="0">
                <a:latin typeface="Arial"/>
                <a:cs typeface="Arial"/>
              </a:rPr>
              <a:t>produce some</a:t>
            </a:r>
            <a:r>
              <a:rPr sz="3000" spc="-22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ATP</a:t>
            </a:r>
            <a:endParaRPr sz="3000">
              <a:latin typeface="Arial"/>
              <a:cs typeface="Arial"/>
            </a:endParaRPr>
          </a:p>
          <a:p>
            <a:pPr marL="356870" marR="196215">
              <a:lnSpc>
                <a:spcPts val="3240"/>
              </a:lnSpc>
              <a:spcBef>
                <a:spcPts val="1805"/>
              </a:spcBef>
            </a:pPr>
            <a:r>
              <a:rPr sz="3000" dirty="0">
                <a:latin typeface="Arial"/>
                <a:cs typeface="Arial"/>
              </a:rPr>
              <a:t>Pyruvic acid is  </a:t>
            </a:r>
            <a:r>
              <a:rPr sz="3000" spc="-5" dirty="0">
                <a:latin typeface="Arial"/>
                <a:cs typeface="Arial"/>
              </a:rPr>
              <a:t>converted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lactic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acid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2369" y="6460642"/>
            <a:ext cx="37896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322" baseline="2777" dirty="0">
                <a:latin typeface="Courier New"/>
                <a:cs typeface="Courier New"/>
              </a:rPr>
              <a:t>Inc. publishing </a:t>
            </a:r>
            <a:r>
              <a:rPr sz="1500" i="1" spc="-247" baseline="2777" dirty="0">
                <a:latin typeface="Courier New"/>
                <a:cs typeface="Courier New"/>
              </a:rPr>
              <a:t>as</a:t>
            </a:r>
            <a:r>
              <a:rPr sz="1200" spc="-165" dirty="0">
                <a:latin typeface="Arial"/>
                <a:cs typeface="Arial"/>
              </a:rPr>
              <a:t>Fig</a:t>
            </a:r>
            <a:r>
              <a:rPr sz="1500" i="1" spc="-247" baseline="2777" dirty="0">
                <a:latin typeface="Courier New"/>
                <a:cs typeface="Courier New"/>
              </a:rPr>
              <a:t>B</a:t>
            </a:r>
            <a:r>
              <a:rPr sz="1200" spc="-165" dirty="0">
                <a:latin typeface="Arial"/>
                <a:cs typeface="Arial"/>
              </a:rPr>
              <a:t>u</a:t>
            </a:r>
            <a:r>
              <a:rPr sz="1500" i="1" spc="-247" baseline="2777" dirty="0">
                <a:latin typeface="Courier New"/>
                <a:cs typeface="Courier New"/>
              </a:rPr>
              <a:t>e</a:t>
            </a:r>
            <a:r>
              <a:rPr sz="1200" spc="-165" dirty="0">
                <a:latin typeface="Arial"/>
                <a:cs typeface="Arial"/>
              </a:rPr>
              <a:t>re</a:t>
            </a:r>
            <a:r>
              <a:rPr sz="1500" i="1" spc="-247" baseline="2777" dirty="0">
                <a:latin typeface="Courier New"/>
                <a:cs typeface="Courier New"/>
              </a:rPr>
              <a:t>nj</a:t>
            </a:r>
            <a:r>
              <a:rPr sz="1200" spc="-165" dirty="0">
                <a:latin typeface="Arial"/>
                <a:cs typeface="Arial"/>
              </a:rPr>
              <a:t>6.</a:t>
            </a:r>
            <a:r>
              <a:rPr sz="1500" i="1" spc="-247" baseline="2777" dirty="0">
                <a:latin typeface="Courier New"/>
                <a:cs typeface="Courier New"/>
              </a:rPr>
              <a:t>a</a:t>
            </a:r>
            <a:r>
              <a:rPr sz="1200" spc="-165" dirty="0">
                <a:latin typeface="Arial"/>
                <a:cs typeface="Arial"/>
              </a:rPr>
              <a:t>1</a:t>
            </a:r>
            <a:r>
              <a:rPr sz="1500" i="1" spc="-247" baseline="2777" dirty="0">
                <a:latin typeface="Courier New"/>
                <a:cs typeface="Courier New"/>
              </a:rPr>
              <a:t>m</a:t>
            </a:r>
            <a:r>
              <a:rPr sz="1200" spc="-165" dirty="0">
                <a:latin typeface="Arial"/>
                <a:cs typeface="Arial"/>
              </a:rPr>
              <a:t>0b</a:t>
            </a:r>
            <a:r>
              <a:rPr sz="1500" i="1" spc="-247" baseline="2777" dirty="0">
                <a:latin typeface="Courier New"/>
                <a:cs typeface="Courier New"/>
              </a:rPr>
              <a:t>in</a:t>
            </a:r>
            <a:r>
              <a:rPr sz="1500" i="1" spc="-82" baseline="2777" dirty="0">
                <a:latin typeface="Courier New"/>
                <a:cs typeface="Courier New"/>
              </a:rPr>
              <a:t> </a:t>
            </a:r>
            <a:r>
              <a:rPr sz="1500" i="1" spc="322" baseline="2777" dirty="0">
                <a:latin typeface="Courier New"/>
                <a:cs typeface="Courier New"/>
              </a:rPr>
              <a:t>Cummings</a:t>
            </a:r>
            <a:endParaRPr sz="1500" baseline="2777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4400" y="1072133"/>
            <a:ext cx="2768600" cy="5328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8140" y="6517944"/>
            <a:ext cx="1012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i="1" spc="-225" baseline="27777" dirty="0">
                <a:latin typeface="Courier New"/>
                <a:cs typeface="Courier New"/>
              </a:rPr>
              <a:t>C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500" i="1" spc="-225" baseline="27777" dirty="0">
                <a:latin typeface="Courier New"/>
                <a:cs typeface="Courier New"/>
              </a:rPr>
              <a:t>o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1/</a:t>
            </a:r>
            <a:r>
              <a:rPr sz="1500" i="1" spc="-225" baseline="27777" dirty="0">
                <a:latin typeface="Courier New"/>
                <a:cs typeface="Courier New"/>
              </a:rPr>
              <a:t>p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19</a:t>
            </a:r>
            <a:r>
              <a:rPr sz="1500" i="1" spc="-225" baseline="27777" dirty="0">
                <a:latin typeface="Courier New"/>
                <a:cs typeface="Courier New"/>
              </a:rPr>
              <a:t>y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/2</a:t>
            </a:r>
            <a:r>
              <a:rPr sz="1500" i="1" spc="-225" baseline="27777" dirty="0">
                <a:latin typeface="Courier New"/>
                <a:cs typeface="Courier New"/>
              </a:rPr>
              <a:t>r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500" i="1" spc="-225" baseline="27777" dirty="0">
                <a:latin typeface="Courier New"/>
                <a:cs typeface="Courier New"/>
              </a:rPr>
              <a:t>i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11</a:t>
            </a:r>
            <a:r>
              <a:rPr sz="1500" i="1" spc="-225" baseline="27777" dirty="0">
                <a:latin typeface="Courier New"/>
                <a:cs typeface="Courier New"/>
              </a:rPr>
              <a:t>ght</a:t>
            </a:r>
            <a:endParaRPr sz="1500" baseline="27777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8114" y="6433515"/>
            <a:ext cx="660400" cy="503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 marR="30480" indent="88265">
              <a:lnSpc>
                <a:spcPts val="1850"/>
              </a:lnSpc>
              <a:spcBef>
                <a:spcPts val="215"/>
              </a:spcBef>
            </a:pPr>
            <a:r>
              <a:rPr sz="1600" i="1" spc="-150" dirty="0">
                <a:solidFill>
                  <a:srgbClr val="000099"/>
                </a:solidFill>
                <a:latin typeface="Verdana"/>
                <a:cs typeface="Verdana"/>
              </a:rPr>
              <a:t>S</a:t>
            </a:r>
            <a:r>
              <a:rPr sz="1800" spc="-742" baseline="-11574" dirty="0">
                <a:solidFill>
                  <a:srgbClr val="045C75"/>
                </a:solidFill>
                <a:latin typeface="Constantia"/>
                <a:cs typeface="Constantia"/>
              </a:rPr>
              <a:t>4</a:t>
            </a:r>
            <a:r>
              <a:rPr sz="1600" i="1" spc="-10" dirty="0">
                <a:solidFill>
                  <a:srgbClr val="000099"/>
                </a:solidFill>
                <a:latin typeface="Verdana"/>
                <a:cs typeface="Verdana"/>
              </a:rPr>
              <a:t>l</a:t>
            </a:r>
            <a:r>
              <a:rPr sz="1600" i="1" spc="-385" dirty="0">
                <a:solidFill>
                  <a:srgbClr val="000099"/>
                </a:solidFill>
                <a:latin typeface="Verdana"/>
                <a:cs typeface="Verdana"/>
              </a:rPr>
              <a:t>i</a:t>
            </a:r>
            <a:r>
              <a:rPr sz="1800" spc="-412" baseline="-11574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600" i="1" spc="-10" dirty="0">
                <a:solidFill>
                  <a:srgbClr val="000099"/>
                </a:solidFill>
                <a:latin typeface="Verdana"/>
                <a:cs typeface="Verdana"/>
              </a:rPr>
              <a:t>de  </a:t>
            </a:r>
            <a:r>
              <a:rPr sz="1600" i="1" dirty="0">
                <a:solidFill>
                  <a:srgbClr val="000099"/>
                </a:solidFill>
                <a:latin typeface="Verdana"/>
                <a:cs typeface="Verdana"/>
              </a:rPr>
              <a:t>6</a:t>
            </a:r>
            <a:r>
              <a:rPr sz="1600" i="1" spc="-10" dirty="0">
                <a:solidFill>
                  <a:srgbClr val="000099"/>
                </a:solidFill>
                <a:latin typeface="Verdana"/>
                <a:cs typeface="Verdana"/>
              </a:rPr>
              <a:t>.</a:t>
            </a:r>
            <a:r>
              <a:rPr sz="1600" i="1" dirty="0">
                <a:solidFill>
                  <a:srgbClr val="000099"/>
                </a:solidFill>
                <a:latin typeface="Verdana"/>
                <a:cs typeface="Verdana"/>
              </a:rPr>
              <a:t>26</a:t>
            </a:r>
            <a:r>
              <a:rPr sz="1600" i="1" spc="-5" dirty="0">
                <a:solidFill>
                  <a:srgbClr val="000099"/>
                </a:solidFill>
                <a:latin typeface="Verdana"/>
                <a:cs typeface="Verdana"/>
              </a:rPr>
              <a:t>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7629" y="6517944"/>
            <a:ext cx="1955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i="1" spc="-104" baseline="27777" dirty="0">
                <a:latin typeface="Courier New"/>
                <a:cs typeface="Courier New"/>
              </a:rPr>
              <a:t>Pears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J</a:t>
            </a:r>
            <a:r>
              <a:rPr sz="1500" i="1" spc="-104" baseline="27777" dirty="0">
                <a:latin typeface="Courier New"/>
                <a:cs typeface="Courier New"/>
              </a:rPr>
              <a:t>o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ip</a:t>
            </a:r>
            <a:r>
              <a:rPr sz="1500" i="1" spc="-104" baseline="27777" dirty="0">
                <a:latin typeface="Courier New"/>
                <a:cs typeface="Courier New"/>
              </a:rPr>
              <a:t>n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me</a:t>
            </a:r>
            <a:r>
              <a:rPr sz="1500" i="1" spc="-104" baseline="27777" dirty="0">
                <a:latin typeface="Courier New"/>
                <a:cs typeface="Courier New"/>
              </a:rPr>
              <a:t>E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24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500" i="1" spc="-359" baseline="27777" dirty="0">
                <a:latin typeface="Courier New"/>
                <a:cs typeface="Courier New"/>
              </a:rPr>
              <a:t>d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P</a:t>
            </a:r>
            <a:r>
              <a:rPr sz="1500" i="1" spc="-359" baseline="27777" dirty="0">
                <a:latin typeface="Courier New"/>
                <a:cs typeface="Courier New"/>
              </a:rPr>
              <a:t>u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hy</a:t>
            </a:r>
            <a:r>
              <a:rPr sz="1500" i="1" spc="-359" baseline="27777" dirty="0">
                <a:latin typeface="Courier New"/>
                <a:cs typeface="Courier New"/>
              </a:rPr>
              <a:t>c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500" i="1" spc="-359" baseline="27777" dirty="0">
                <a:latin typeface="Courier New"/>
                <a:cs typeface="Courier New"/>
              </a:rPr>
              <a:t>a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io</a:t>
            </a:r>
            <a:r>
              <a:rPr sz="1500" i="1" spc="-359" baseline="27777" dirty="0">
                <a:latin typeface="Courier New"/>
                <a:cs typeface="Courier New"/>
              </a:rPr>
              <a:t>t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lo</a:t>
            </a:r>
            <a:r>
              <a:rPr sz="1500" i="1" spc="-359" baseline="27777" dirty="0">
                <a:latin typeface="Courier New"/>
                <a:cs typeface="Courier New"/>
              </a:rPr>
              <a:t>i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500" i="1" spc="-359" baseline="27777" dirty="0">
                <a:latin typeface="Courier New"/>
                <a:cs typeface="Courier New"/>
              </a:rPr>
              <a:t>o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is</a:t>
            </a:r>
            <a:r>
              <a:rPr sz="1500" i="1" spc="-359" baseline="27777" dirty="0">
                <a:latin typeface="Courier New"/>
                <a:cs typeface="Courier New"/>
              </a:rPr>
              <a:t>n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t </a:t>
            </a:r>
            <a:r>
              <a:rPr sz="1500" i="1" spc="322" baseline="27777" dirty="0">
                <a:latin typeface="Courier New"/>
                <a:cs typeface="Courier New"/>
              </a:rPr>
              <a:t>,</a:t>
            </a:r>
            <a:endParaRPr sz="1500" baseline="27777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184404"/>
            <a:ext cx="7680959" cy="83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322529"/>
            <a:ext cx="702564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rgbClr val="000099"/>
                </a:solidFill>
                <a:latin typeface="Arial"/>
                <a:cs typeface="Arial"/>
              </a:rPr>
              <a:t>Energy for Muscle</a:t>
            </a:r>
            <a:r>
              <a:rPr sz="4100" spc="-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100" dirty="0">
                <a:solidFill>
                  <a:srgbClr val="000099"/>
                </a:solidFill>
                <a:latin typeface="Arial"/>
                <a:cs typeface="Arial"/>
              </a:rPr>
              <a:t>Contraction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8616" y="6480149"/>
            <a:ext cx="650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215" dirty="0">
                <a:latin typeface="Courier New"/>
                <a:cs typeface="Courier New"/>
              </a:rPr>
              <a:t>©</a:t>
            </a:r>
            <a:r>
              <a:rPr sz="1000" i="1" spc="155" dirty="0">
                <a:latin typeface="Courier New"/>
                <a:cs typeface="Courier New"/>
              </a:rPr>
              <a:t> </a:t>
            </a:r>
            <a:r>
              <a:rPr sz="1000" i="1" spc="210" dirty="0">
                <a:latin typeface="Courier New"/>
                <a:cs typeface="Courier New"/>
              </a:rPr>
              <a:t>2003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3165" y="6480149"/>
            <a:ext cx="2847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215" dirty="0">
                <a:latin typeface="Courier New"/>
                <a:cs typeface="Courier New"/>
              </a:rPr>
              <a:t>Inc. publishing as</a:t>
            </a:r>
            <a:r>
              <a:rPr sz="1000" i="1" spc="310" dirty="0">
                <a:latin typeface="Courier New"/>
                <a:cs typeface="Courier New"/>
              </a:rPr>
              <a:t> </a:t>
            </a:r>
            <a:r>
              <a:rPr sz="1000" i="1" spc="215" dirty="0">
                <a:latin typeface="Courier New"/>
                <a:cs typeface="Courier New"/>
              </a:rPr>
              <a:t>Benjamin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152400" y="0"/>
                </a:moveTo>
                <a:lnTo>
                  <a:pt x="0" y="0"/>
                </a:lnTo>
                <a:lnTo>
                  <a:pt x="0" y="1295400"/>
                </a:lnTo>
                <a:lnTo>
                  <a:pt x="152400" y="1295400"/>
                </a:lnTo>
                <a:lnTo>
                  <a:pt x="152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0" y="1295400"/>
                </a:moveTo>
                <a:lnTo>
                  <a:pt x="152400" y="1295400"/>
                </a:lnTo>
                <a:lnTo>
                  <a:pt x="1524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228600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" y="1300225"/>
            <a:ext cx="396240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639" y="1987626"/>
            <a:ext cx="350520" cy="466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639" y="3313810"/>
            <a:ext cx="350520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9639" y="4639945"/>
            <a:ext cx="350520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2640" y="1100181"/>
            <a:ext cx="4451985" cy="4743450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595"/>
              </a:spcBef>
              <a:tabLst>
                <a:tab pos="1713864" algn="l"/>
              </a:tabLst>
            </a:pPr>
            <a:r>
              <a:rPr sz="3400" spc="-5" dirty="0">
                <a:latin typeface="Arial"/>
                <a:cs typeface="Arial"/>
              </a:rPr>
              <a:t>Aerobic	Respiration</a:t>
            </a:r>
            <a:endParaRPr sz="3400">
              <a:latin typeface="Arial"/>
              <a:cs typeface="Arial"/>
            </a:endParaRPr>
          </a:p>
          <a:p>
            <a:pPr marL="356870" marR="300355">
              <a:lnSpc>
                <a:spcPts val="2880"/>
              </a:lnSpc>
              <a:spcBef>
                <a:spcPts val="2020"/>
              </a:spcBef>
            </a:pPr>
            <a:r>
              <a:rPr sz="3000" dirty="0">
                <a:latin typeface="Arial"/>
                <a:cs typeface="Arial"/>
              </a:rPr>
              <a:t>Series of </a:t>
            </a:r>
            <a:r>
              <a:rPr sz="3000" spc="-5" dirty="0">
                <a:latin typeface="Arial"/>
                <a:cs typeface="Arial"/>
              </a:rPr>
              <a:t>metabolic  pathways </a:t>
            </a:r>
            <a:r>
              <a:rPr sz="3000" dirty="0">
                <a:latin typeface="Arial"/>
                <a:cs typeface="Arial"/>
              </a:rPr>
              <a:t>that </a:t>
            </a:r>
            <a:r>
              <a:rPr sz="3000" spc="-5" dirty="0">
                <a:latin typeface="Arial"/>
                <a:cs typeface="Arial"/>
              </a:rPr>
              <a:t>occur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in  the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mitochondria</a:t>
            </a:r>
            <a:endParaRPr sz="3000">
              <a:latin typeface="Arial"/>
              <a:cs typeface="Arial"/>
            </a:endParaRPr>
          </a:p>
          <a:p>
            <a:pPr marL="356870" marR="24765">
              <a:lnSpc>
                <a:spcPts val="2880"/>
              </a:lnSpc>
              <a:spcBef>
                <a:spcPts val="1800"/>
              </a:spcBef>
            </a:pPr>
            <a:r>
              <a:rPr sz="3000" spc="-5" dirty="0">
                <a:latin typeface="Arial"/>
                <a:cs typeface="Arial"/>
              </a:rPr>
              <a:t>Glucose is broken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down  </a:t>
            </a:r>
            <a:r>
              <a:rPr sz="3000" dirty="0">
                <a:latin typeface="Arial"/>
                <a:cs typeface="Arial"/>
              </a:rPr>
              <a:t>to carbon dioxide and  </a:t>
            </a:r>
            <a:r>
              <a:rPr sz="3000" spc="-30" dirty="0">
                <a:latin typeface="Arial"/>
                <a:cs typeface="Arial"/>
              </a:rPr>
              <a:t>water, </a:t>
            </a:r>
            <a:r>
              <a:rPr sz="3000" spc="-5" dirty="0">
                <a:latin typeface="Arial"/>
                <a:cs typeface="Arial"/>
              </a:rPr>
              <a:t>releasing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energy</a:t>
            </a:r>
            <a:endParaRPr sz="3000">
              <a:latin typeface="Arial"/>
              <a:cs typeface="Arial"/>
            </a:endParaRPr>
          </a:p>
          <a:p>
            <a:pPr marL="356870" marR="5080" algn="just">
              <a:lnSpc>
                <a:spcPct val="80000"/>
              </a:lnSpc>
              <a:spcBef>
                <a:spcPts val="1830"/>
              </a:spcBef>
            </a:pPr>
            <a:r>
              <a:rPr sz="3000" dirty="0">
                <a:latin typeface="Arial"/>
                <a:cs typeface="Arial"/>
              </a:rPr>
              <a:t>This </a:t>
            </a:r>
            <a:r>
              <a:rPr sz="3000" spc="-5" dirty="0">
                <a:latin typeface="Arial"/>
                <a:cs typeface="Arial"/>
              </a:rPr>
              <a:t>is a slower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reaction  that </a:t>
            </a:r>
            <a:r>
              <a:rPr sz="3000" dirty="0">
                <a:latin typeface="Arial"/>
                <a:cs typeface="Arial"/>
              </a:rPr>
              <a:t>requires </a:t>
            </a:r>
            <a:r>
              <a:rPr sz="3000" spc="-5" dirty="0">
                <a:latin typeface="Arial"/>
                <a:cs typeface="Arial"/>
              </a:rPr>
              <a:t>continuous  oxygen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3228" y="6384442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Figure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6.10c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9800" y="1072133"/>
            <a:ext cx="3046983" cy="5328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8140" y="6517944"/>
            <a:ext cx="1012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i="1" spc="-225" baseline="27777" dirty="0">
                <a:latin typeface="Courier New"/>
                <a:cs typeface="Courier New"/>
              </a:rPr>
              <a:t>C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500" i="1" spc="-225" baseline="27777" dirty="0">
                <a:latin typeface="Courier New"/>
                <a:cs typeface="Courier New"/>
              </a:rPr>
              <a:t>o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1/</a:t>
            </a:r>
            <a:r>
              <a:rPr sz="1500" i="1" spc="-225" baseline="27777" dirty="0">
                <a:latin typeface="Courier New"/>
                <a:cs typeface="Courier New"/>
              </a:rPr>
              <a:t>p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19</a:t>
            </a:r>
            <a:r>
              <a:rPr sz="1500" i="1" spc="-225" baseline="27777" dirty="0">
                <a:latin typeface="Courier New"/>
                <a:cs typeface="Courier New"/>
              </a:rPr>
              <a:t>y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/2</a:t>
            </a:r>
            <a:r>
              <a:rPr sz="1500" i="1" spc="-225" baseline="27777" dirty="0">
                <a:latin typeface="Courier New"/>
                <a:cs typeface="Courier New"/>
              </a:rPr>
              <a:t>r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500" i="1" spc="-225" baseline="27777" dirty="0">
                <a:latin typeface="Courier New"/>
                <a:cs typeface="Courier New"/>
              </a:rPr>
              <a:t>i</a:t>
            </a:r>
            <a:r>
              <a:rPr sz="1200" spc="-150" dirty="0">
                <a:solidFill>
                  <a:srgbClr val="045C75"/>
                </a:solidFill>
                <a:latin typeface="Constantia"/>
                <a:cs typeface="Constantia"/>
              </a:rPr>
              <a:t>11</a:t>
            </a:r>
            <a:r>
              <a:rPr sz="1500" i="1" spc="-225" baseline="27777" dirty="0">
                <a:latin typeface="Courier New"/>
                <a:cs typeface="Courier New"/>
              </a:rPr>
              <a:t>ght</a:t>
            </a:r>
            <a:endParaRPr sz="1500" baseline="27777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60103" y="6424371"/>
            <a:ext cx="1877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i="1" spc="142" baseline="8333" dirty="0">
                <a:latin typeface="Courier New"/>
                <a:cs typeface="Courier New"/>
              </a:rPr>
              <a:t>Cummings</a:t>
            </a:r>
            <a:r>
              <a:rPr sz="1600" i="1" spc="9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600" i="1" spc="-2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600" i="1" spc="-335" dirty="0">
                <a:solidFill>
                  <a:srgbClr val="000099"/>
                </a:solidFill>
                <a:latin typeface="Verdana"/>
                <a:cs typeface="Verdana"/>
              </a:rPr>
              <a:t>6</a:t>
            </a:r>
            <a:r>
              <a:rPr sz="1800" spc="-502" baseline="-16203" dirty="0">
                <a:solidFill>
                  <a:srgbClr val="045C75"/>
                </a:solidFill>
                <a:latin typeface="Constantia"/>
                <a:cs typeface="Constantia"/>
              </a:rPr>
              <a:t>4</a:t>
            </a:r>
            <a:r>
              <a:rPr sz="1600" i="1" spc="-335" dirty="0">
                <a:solidFill>
                  <a:srgbClr val="000099"/>
                </a:solidFill>
                <a:latin typeface="Verdana"/>
                <a:cs typeface="Verdana"/>
              </a:rPr>
              <a:t>.2</a:t>
            </a:r>
            <a:r>
              <a:rPr sz="1800" spc="-502" baseline="-16203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800" spc="450" baseline="-16203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000099"/>
                </a:solidFill>
                <a:latin typeface="Verdana"/>
                <a:cs typeface="Verdana"/>
              </a:rPr>
              <a:t>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8426" y="6517944"/>
            <a:ext cx="19551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i="1" spc="-104" baseline="27777" dirty="0">
                <a:latin typeface="Courier New"/>
                <a:cs typeface="Courier New"/>
              </a:rPr>
              <a:t>Pears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J</a:t>
            </a:r>
            <a:r>
              <a:rPr sz="1500" i="1" spc="-104" baseline="27777" dirty="0">
                <a:latin typeface="Courier New"/>
                <a:cs typeface="Courier New"/>
              </a:rPr>
              <a:t>o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ip</a:t>
            </a:r>
            <a:r>
              <a:rPr sz="1500" i="1" spc="-104" baseline="27777" dirty="0">
                <a:latin typeface="Courier New"/>
                <a:cs typeface="Courier New"/>
              </a:rPr>
              <a:t>n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me</a:t>
            </a:r>
            <a:r>
              <a:rPr sz="1500" i="1" spc="-104" baseline="27777" dirty="0">
                <a:latin typeface="Courier New"/>
                <a:cs typeface="Courier New"/>
              </a:rPr>
              <a:t>E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r</a:t>
            </a:r>
            <a:r>
              <a:rPr sz="1200" spc="-23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500" i="1" spc="-359" baseline="27777" dirty="0">
                <a:latin typeface="Courier New"/>
                <a:cs typeface="Courier New"/>
              </a:rPr>
              <a:t>d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P</a:t>
            </a:r>
            <a:r>
              <a:rPr sz="1500" i="1" spc="-359" baseline="27777" dirty="0">
                <a:latin typeface="Courier New"/>
                <a:cs typeface="Courier New"/>
              </a:rPr>
              <a:t>u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hy</a:t>
            </a:r>
            <a:r>
              <a:rPr sz="1500" i="1" spc="-359" baseline="27777" dirty="0">
                <a:latin typeface="Courier New"/>
                <a:cs typeface="Courier New"/>
              </a:rPr>
              <a:t>c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s</a:t>
            </a:r>
            <a:r>
              <a:rPr sz="1500" i="1" spc="-359" baseline="27777" dirty="0">
                <a:latin typeface="Courier New"/>
                <a:cs typeface="Courier New"/>
              </a:rPr>
              <a:t>a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io</a:t>
            </a:r>
            <a:r>
              <a:rPr sz="1500" i="1" spc="-359" baseline="27777" dirty="0">
                <a:latin typeface="Courier New"/>
                <a:cs typeface="Courier New"/>
              </a:rPr>
              <a:t>t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lo</a:t>
            </a:r>
            <a:r>
              <a:rPr sz="1500" i="1" spc="-359" baseline="27777" dirty="0">
                <a:latin typeface="Courier New"/>
                <a:cs typeface="Courier New"/>
              </a:rPr>
              <a:t>i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g</a:t>
            </a:r>
            <a:r>
              <a:rPr sz="1500" i="1" spc="-359" baseline="27777" dirty="0">
                <a:latin typeface="Courier New"/>
                <a:cs typeface="Courier New"/>
              </a:rPr>
              <a:t>o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is</a:t>
            </a:r>
            <a:r>
              <a:rPr sz="1500" i="1" spc="-359" baseline="27777" dirty="0">
                <a:latin typeface="Courier New"/>
                <a:cs typeface="Courier New"/>
              </a:rPr>
              <a:t>n</a:t>
            </a:r>
            <a:r>
              <a:rPr sz="1200" spc="-240" dirty="0">
                <a:solidFill>
                  <a:srgbClr val="045C75"/>
                </a:solidFill>
                <a:latin typeface="Constantia"/>
                <a:cs typeface="Constantia"/>
              </a:rPr>
              <a:t>t </a:t>
            </a:r>
            <a:r>
              <a:rPr sz="1500" i="1" spc="322" baseline="27777" dirty="0">
                <a:latin typeface="Courier New"/>
                <a:cs typeface="Courier New"/>
              </a:rPr>
              <a:t>,</a:t>
            </a:r>
            <a:endParaRPr sz="1500" baseline="27777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3357" y="4431665"/>
            <a:ext cx="2991612" cy="488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8155" y="4059935"/>
            <a:ext cx="3831336" cy="1031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6517944"/>
            <a:ext cx="624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11/1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</a:t>
            </a: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6018" y="6517944"/>
            <a:ext cx="172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43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4554" y="6517944"/>
            <a:ext cx="1287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6619" y="1179321"/>
            <a:ext cx="1270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0" dirty="0">
                <a:latin typeface="Arial"/>
                <a:cs typeface="Arial"/>
              </a:rPr>
              <a:t>T</a:t>
            </a:r>
            <a:r>
              <a:rPr sz="3600" spc="-5" dirty="0">
                <a:latin typeface="Arial"/>
                <a:cs typeface="Arial"/>
              </a:rPr>
              <a:t>erms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194" y="1952054"/>
            <a:ext cx="6218555" cy="320865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400" spc="-70" dirty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3600" spc="-70" dirty="0">
                <a:latin typeface="Constantia"/>
                <a:cs typeface="Constantia"/>
              </a:rPr>
              <a:t>Sarcolemma </a:t>
            </a:r>
            <a:r>
              <a:rPr sz="3600" dirty="0">
                <a:latin typeface="Constantia"/>
                <a:cs typeface="Constantia"/>
              </a:rPr>
              <a:t>= </a:t>
            </a:r>
            <a:r>
              <a:rPr sz="3600" spc="-15" dirty="0">
                <a:latin typeface="Constantia"/>
                <a:cs typeface="Constantia"/>
              </a:rPr>
              <a:t>Cell</a:t>
            </a:r>
            <a:r>
              <a:rPr sz="3600" spc="-85" dirty="0">
                <a:latin typeface="Constantia"/>
                <a:cs typeface="Constantia"/>
              </a:rPr>
              <a:t> </a:t>
            </a:r>
            <a:r>
              <a:rPr sz="3600" spc="-80" dirty="0">
                <a:latin typeface="Constantia"/>
                <a:cs typeface="Constantia"/>
              </a:rPr>
              <a:t>membrane</a:t>
            </a:r>
            <a:endParaRPr sz="3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-70" dirty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3600" spc="-70" dirty="0">
                <a:latin typeface="Constantia"/>
                <a:cs typeface="Constantia"/>
              </a:rPr>
              <a:t>Sarcoplasm </a:t>
            </a:r>
            <a:r>
              <a:rPr sz="3600" dirty="0">
                <a:latin typeface="Constantia"/>
                <a:cs typeface="Constantia"/>
              </a:rPr>
              <a:t>=</a:t>
            </a:r>
            <a:r>
              <a:rPr sz="3600" spc="-1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Cytoplasm</a:t>
            </a:r>
            <a:endParaRPr sz="3600">
              <a:latin typeface="Constantia"/>
              <a:cs typeface="Constantia"/>
            </a:endParaRPr>
          </a:p>
          <a:p>
            <a:pPr marL="286385" marR="815340" indent="-274320">
              <a:lnSpc>
                <a:spcPct val="100000"/>
              </a:lnSpc>
              <a:spcBef>
                <a:spcPts val="865"/>
              </a:spcBef>
            </a:pPr>
            <a:r>
              <a:rPr sz="3400" spc="-60" dirty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3600" spc="-60" dirty="0">
                <a:latin typeface="Constantia"/>
                <a:cs typeface="Constantia"/>
              </a:rPr>
              <a:t>Sarcoplasmic </a:t>
            </a:r>
            <a:r>
              <a:rPr sz="3600" spc="-10" dirty="0">
                <a:latin typeface="Constantia"/>
                <a:cs typeface="Constantia"/>
              </a:rPr>
              <a:t>Reticulum</a:t>
            </a:r>
            <a:r>
              <a:rPr sz="3600" spc="-114" dirty="0">
                <a:latin typeface="Constantia"/>
                <a:cs typeface="Constantia"/>
              </a:rPr>
              <a:t> </a:t>
            </a:r>
            <a:r>
              <a:rPr sz="3600" spc="-640" dirty="0">
                <a:latin typeface="Constantia"/>
                <a:cs typeface="Constantia"/>
              </a:rPr>
              <a:t>=  </a:t>
            </a:r>
            <a:r>
              <a:rPr sz="3600" spc="-5" dirty="0">
                <a:latin typeface="Constantia"/>
                <a:cs typeface="Constantia"/>
              </a:rPr>
              <a:t>Endoplasmic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Reticulum</a:t>
            </a:r>
            <a:endParaRPr sz="3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400" spc="-70" dirty="0">
                <a:solidFill>
                  <a:srgbClr val="0AD0D9"/>
                </a:solidFill>
                <a:latin typeface="Wingdings"/>
                <a:cs typeface="Wingdings"/>
              </a:rPr>
              <a:t></a:t>
            </a:r>
            <a:r>
              <a:rPr sz="3600" spc="-70" dirty="0">
                <a:latin typeface="Constantia"/>
                <a:cs typeface="Constantia"/>
              </a:rPr>
              <a:t>Sarcosomes </a:t>
            </a:r>
            <a:r>
              <a:rPr sz="3600" dirty="0">
                <a:latin typeface="Constantia"/>
                <a:cs typeface="Constantia"/>
              </a:rPr>
              <a:t>=</a:t>
            </a:r>
            <a:r>
              <a:rPr sz="3600" spc="-2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Mitochontria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6502095"/>
            <a:ext cx="624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11/1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</a:t>
            </a: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3618" y="6502095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5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2135" y="6502095"/>
            <a:ext cx="1287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861" y="725170"/>
            <a:ext cx="57645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Structure of </a:t>
            </a:r>
            <a:r>
              <a:rPr sz="3600" spc="-5" dirty="0">
                <a:latin typeface="Arial"/>
                <a:cs typeface="Arial"/>
              </a:rPr>
              <a:t>skeletal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muscle:</a:t>
            </a:r>
            <a:endParaRPr sz="3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</a:pPr>
            <a:r>
              <a:rPr sz="3600" i="1" spc="-5" dirty="0">
                <a:latin typeface="Arial"/>
                <a:cs typeface="Arial"/>
              </a:rPr>
              <a:t>connective tissue</a:t>
            </a:r>
            <a:r>
              <a:rPr sz="3600" i="1" spc="-4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covering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11/1</a:t>
            </a:r>
            <a:r>
              <a:rPr dirty="0"/>
              <a:t>9</a:t>
            </a:r>
            <a:r>
              <a:rPr spc="-5" dirty="0"/>
              <a:t>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7673" y="6555895"/>
            <a:ext cx="1593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6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66642"/>
            <a:ext cx="5305425" cy="27724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Epimysium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Surrounds </a:t>
            </a:r>
            <a:r>
              <a:rPr sz="2400" spc="-10" dirty="0">
                <a:latin typeface="Constantia"/>
                <a:cs typeface="Constantia"/>
              </a:rPr>
              <a:t>entire</a:t>
            </a:r>
            <a:r>
              <a:rPr sz="2400" spc="-1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muscle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Perimysium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Surrounds bundles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muscle</a:t>
            </a:r>
            <a:r>
              <a:rPr sz="2400" spc="-24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fibers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"/>
              <a:buChar char="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Endomysium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"/>
              <a:buChar char="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Surrounds </a:t>
            </a:r>
            <a:r>
              <a:rPr sz="2400" spc="-10" dirty="0">
                <a:latin typeface="Constantia"/>
                <a:cs typeface="Constantia"/>
              </a:rPr>
              <a:t>individual </a:t>
            </a:r>
            <a:r>
              <a:rPr sz="2400" spc="-5" dirty="0">
                <a:latin typeface="Constantia"/>
                <a:cs typeface="Constantia"/>
              </a:rPr>
              <a:t>muscle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spc="5" dirty="0">
                <a:latin typeface="Constantia"/>
                <a:cs typeface="Constantia"/>
              </a:rPr>
              <a:t>fibers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6815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11/1</a:t>
            </a:r>
            <a:r>
              <a:rPr dirty="0"/>
              <a:t>9</a:t>
            </a:r>
            <a:r>
              <a:rPr spc="-5" dirty="0"/>
              <a:t>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67673" y="6555895"/>
            <a:ext cx="1593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7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2238" y="0"/>
            <a:ext cx="7700899" cy="6842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11/1</a:t>
            </a:r>
            <a:r>
              <a:rPr dirty="0"/>
              <a:t>9</a:t>
            </a:r>
            <a:r>
              <a:rPr spc="-5" dirty="0"/>
              <a:t>/</a:t>
            </a:r>
            <a:r>
              <a:rPr spc="-10" dirty="0"/>
              <a:t>2</a:t>
            </a:r>
            <a:r>
              <a:rPr dirty="0"/>
              <a:t>011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Jipmer</a:t>
            </a:r>
            <a:r>
              <a:rPr spc="-85" dirty="0"/>
              <a:t> </a:t>
            </a:r>
            <a:r>
              <a:rPr spc="-10" dirty="0"/>
              <a:t>Physiologist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7673" y="6555895"/>
            <a:ext cx="1593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8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854" y="493217"/>
            <a:ext cx="5128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Skeletal muscle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structure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85285" marR="29845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4184650" algn="l"/>
                <a:tab pos="4185285" algn="l"/>
              </a:tabLst>
            </a:pPr>
            <a:r>
              <a:rPr spc="-5" dirty="0"/>
              <a:t>Composed </a:t>
            </a:r>
            <a:r>
              <a:rPr dirty="0"/>
              <a:t>of </a:t>
            </a:r>
            <a:r>
              <a:rPr spc="-5" dirty="0"/>
              <a:t>muscle </a:t>
            </a:r>
            <a:r>
              <a:rPr spc="-10" dirty="0"/>
              <a:t>cells</a:t>
            </a:r>
            <a:r>
              <a:rPr spc="-160" dirty="0"/>
              <a:t> </a:t>
            </a:r>
            <a:r>
              <a:rPr dirty="0"/>
              <a:t>(fibers),  </a:t>
            </a:r>
            <a:r>
              <a:rPr spc="-15" dirty="0"/>
              <a:t>connective </a:t>
            </a:r>
            <a:r>
              <a:rPr spc="-5" dirty="0"/>
              <a:t>tissue, blood </a:t>
            </a:r>
            <a:r>
              <a:rPr spc="-10" dirty="0"/>
              <a:t>vessels,  </a:t>
            </a:r>
            <a:r>
              <a:rPr spc="-5" dirty="0"/>
              <a:t>nerves</a:t>
            </a:r>
          </a:p>
          <a:p>
            <a:pPr marL="4185285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4184650" algn="l"/>
                <a:tab pos="4185285" algn="l"/>
              </a:tabLst>
            </a:pPr>
            <a:r>
              <a:rPr spc="-10" dirty="0"/>
              <a:t>Fibers are </a:t>
            </a:r>
            <a:r>
              <a:rPr spc="-5" dirty="0"/>
              <a:t>long, cylindrical,</a:t>
            </a:r>
            <a:r>
              <a:rPr spc="-300" dirty="0"/>
              <a:t> </a:t>
            </a:r>
            <a:r>
              <a:rPr dirty="0"/>
              <a:t>and</a:t>
            </a:r>
          </a:p>
          <a:p>
            <a:pPr marL="4185285">
              <a:lnSpc>
                <a:spcPct val="100000"/>
              </a:lnSpc>
            </a:pPr>
            <a:r>
              <a:rPr spc="-5" dirty="0"/>
              <a:t>multinucleated</a:t>
            </a:r>
          </a:p>
          <a:p>
            <a:pPr marL="4185285" marR="508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"/>
              <a:buChar char=""/>
              <a:tabLst>
                <a:tab pos="4184650" algn="l"/>
                <a:tab pos="4185285" algn="l"/>
              </a:tabLst>
            </a:pPr>
            <a:r>
              <a:rPr spc="-45" dirty="0"/>
              <a:t>Tend </a:t>
            </a:r>
            <a:r>
              <a:rPr spc="-15" dirty="0"/>
              <a:t>to </a:t>
            </a:r>
            <a:r>
              <a:rPr spc="-5" dirty="0"/>
              <a:t>be </a:t>
            </a:r>
            <a:r>
              <a:rPr dirty="0"/>
              <a:t>smaller </a:t>
            </a:r>
            <a:r>
              <a:rPr spc="-5" dirty="0"/>
              <a:t>diameter in </a:t>
            </a:r>
            <a:r>
              <a:rPr dirty="0"/>
              <a:t>small  </a:t>
            </a:r>
            <a:r>
              <a:rPr spc="-5" dirty="0"/>
              <a:t>muscles </a:t>
            </a:r>
            <a:r>
              <a:rPr dirty="0"/>
              <a:t>and </a:t>
            </a:r>
            <a:r>
              <a:rPr spc="-15" dirty="0"/>
              <a:t>larger </a:t>
            </a:r>
            <a:r>
              <a:rPr spc="-5" dirty="0"/>
              <a:t>in </a:t>
            </a:r>
            <a:r>
              <a:rPr spc="-15" dirty="0"/>
              <a:t>large </a:t>
            </a:r>
            <a:r>
              <a:rPr spc="-5" dirty="0"/>
              <a:t>muscles.</a:t>
            </a:r>
            <a:r>
              <a:rPr spc="-300" dirty="0"/>
              <a:t> </a:t>
            </a:r>
            <a:r>
              <a:rPr dirty="0"/>
              <a:t>1  mm- 4 cm </a:t>
            </a:r>
            <a:r>
              <a:rPr spc="-5" dirty="0"/>
              <a:t>in</a:t>
            </a:r>
            <a:r>
              <a:rPr spc="-145" dirty="0"/>
              <a:t> </a:t>
            </a:r>
            <a:r>
              <a:rPr dirty="0"/>
              <a:t>length</a:t>
            </a:r>
          </a:p>
        </p:txBody>
      </p:sp>
      <p:sp>
        <p:nvSpPr>
          <p:cNvPr id="4" name="object 4"/>
          <p:cNvSpPr/>
          <p:nvPr/>
        </p:nvSpPr>
        <p:spPr>
          <a:xfrm>
            <a:off x="177800" y="1752600"/>
            <a:ext cx="37084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6502095"/>
            <a:ext cx="624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011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2950" y="6502095"/>
            <a:ext cx="10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9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2135" y="6502095"/>
            <a:ext cx="1287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5C75"/>
                </a:solidFill>
                <a:latin typeface="Constantia"/>
                <a:cs typeface="Constantia"/>
              </a:rPr>
              <a:t>Jipmer</a:t>
            </a:r>
            <a:r>
              <a:rPr sz="1200" spc="-85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Physiologist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1384</Words>
  <Application>Microsoft Office PowerPoint</Application>
  <PresentationFormat>On-screen Show (4:3)</PresentationFormat>
  <Paragraphs>312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Constantia</vt:lpstr>
      <vt:lpstr>Wingdings</vt:lpstr>
      <vt:lpstr>Calibri</vt:lpstr>
      <vt:lpstr>Courier New</vt:lpstr>
      <vt:lpstr>Verdana</vt:lpstr>
      <vt:lpstr>Times New Roman</vt:lpstr>
      <vt:lpstr>Office Theme</vt:lpstr>
      <vt:lpstr>Slide 1</vt:lpstr>
      <vt:lpstr>Discussion topics</vt:lpstr>
      <vt:lpstr>Introduction</vt:lpstr>
      <vt:lpstr>Skeletal Muscle Characteristics</vt:lpstr>
      <vt:lpstr>Terms</vt:lpstr>
      <vt:lpstr>Structure of skeletal muscle: connective tissue covering</vt:lpstr>
      <vt:lpstr>Slide 7</vt:lpstr>
      <vt:lpstr>Slide 8</vt:lpstr>
      <vt:lpstr>Skeletal muscle structure</vt:lpstr>
      <vt:lpstr>Slide 10</vt:lpstr>
      <vt:lpstr>Slide 11</vt:lpstr>
      <vt:lpstr>Muscle fiber anatomy</vt:lpstr>
      <vt:lpstr>Slide 13</vt:lpstr>
      <vt:lpstr>Slide 14</vt:lpstr>
      <vt:lpstr>Muscle proteins</vt:lpstr>
      <vt:lpstr>Structure of Actin and Myosin</vt:lpstr>
      <vt:lpstr>Actin (Thin)  Myofilaments</vt:lpstr>
      <vt:lpstr>Slide 18</vt:lpstr>
      <vt:lpstr>Slide 19</vt:lpstr>
      <vt:lpstr>Slide 20</vt:lpstr>
      <vt:lpstr>Slide 21</vt:lpstr>
      <vt:lpstr>Slide 22</vt:lpstr>
      <vt:lpstr>Slide 23</vt:lpstr>
      <vt:lpstr>Sarcoplasmic Reticulum (SR)</vt:lpstr>
      <vt:lpstr>Sarcoplasmic Reticulum (SR)</vt:lpstr>
      <vt:lpstr>Slide 26</vt:lpstr>
      <vt:lpstr>Slide 27</vt:lpstr>
      <vt:lpstr>Muscular Contraction</vt:lpstr>
      <vt:lpstr>Sliding Filament Theory</vt:lpstr>
      <vt:lpstr>Sliding Filament Model of  Contraction</vt:lpstr>
      <vt:lpstr>Cross-Bridge Formation in Muscle  Contraction</vt:lpstr>
      <vt:lpstr>Myosin ATPase Cycle</vt:lpstr>
      <vt:lpstr>Slide 33</vt:lpstr>
      <vt:lpstr>EM Shows Different TM positions along the Actin Filament</vt:lpstr>
      <vt:lpstr>Slide 35</vt:lpstr>
      <vt:lpstr>Excitation-Contraction Coupling</vt:lpstr>
      <vt:lpstr>Sources of ATP for Muscle  Contraction</vt:lpstr>
      <vt:lpstr>Energy Sources</vt:lpstr>
      <vt:lpstr>Energy for Muscle Contraction</vt:lpstr>
      <vt:lpstr>Energy for Muscle Contraction</vt:lpstr>
      <vt:lpstr>Energy for Muscle Contraction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Hp</cp:lastModifiedBy>
  <cp:revision>1</cp:revision>
  <dcterms:created xsi:type="dcterms:W3CDTF">2019-11-27T22:12:31Z</dcterms:created>
  <dcterms:modified xsi:type="dcterms:W3CDTF">2020-02-08T11:09:48Z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2011-11-20T00:00:00Z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2019-11-27T00:00:00Z</vt:filetime>
  </property>
</Properties>
</file>