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7" r:id="rId4"/>
    <p:sldId id="278" r:id="rId5"/>
    <p:sldId id="279" r:id="rId6"/>
    <p:sldId id="280" r:id="rId7"/>
    <p:sldId id="281" r:id="rId8"/>
    <p:sldId id="259" r:id="rId9"/>
    <p:sldId id="260" r:id="rId10"/>
    <p:sldId id="261" r:id="rId11"/>
    <p:sldId id="262" r:id="rId12"/>
    <p:sldId id="263" r:id="rId13"/>
    <p:sldId id="264" r:id="rId14"/>
    <p:sldId id="265" r:id="rId15"/>
    <p:sldId id="266" r:id="rId16"/>
    <p:sldId id="267" r:id="rId17"/>
    <p:sldId id="268" r:id="rId18"/>
    <p:sldId id="282" r:id="rId19"/>
    <p:sldId id="269" r:id="rId20"/>
    <p:sldId id="270" r:id="rId21"/>
    <p:sldId id="271" r:id="rId22"/>
    <p:sldId id="272" r:id="rId23"/>
    <p:sldId id="273" r:id="rId24"/>
    <p:sldId id="274" r:id="rId25"/>
    <p:sldId id="275" r:id="rId26"/>
    <p:sldId id="27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no 7 </a:t>
            </a:r>
            <a:endParaRPr lang="en-US" dirty="0"/>
          </a:p>
        </p:txBody>
      </p:sp>
      <p:sp>
        <p:nvSpPr>
          <p:cNvPr id="3" name="Content Placeholder 2"/>
          <p:cNvSpPr>
            <a:spLocks noGrp="1"/>
          </p:cNvSpPr>
          <p:nvPr>
            <p:ph idx="1"/>
          </p:nvPr>
        </p:nvSpPr>
        <p:spPr/>
        <p:txBody>
          <a:bodyPr>
            <a:normAutofit/>
          </a:bodyPr>
          <a:lstStyle/>
          <a:p>
            <a:r>
              <a:rPr lang="en-US" sz="6000" dirty="0" smtClean="0"/>
              <a:t>Arousal , Anxiety and sporting performance</a:t>
            </a:r>
          </a:p>
          <a:p>
            <a:endParaRPr lang="en-US" sz="6000" dirty="0"/>
          </a:p>
          <a:p>
            <a:pPr algn="ctr"/>
            <a:r>
              <a:rPr lang="en-US" sz="6000" dirty="0" err="1" smtClean="0"/>
              <a:t>Anam</a:t>
            </a:r>
            <a:r>
              <a:rPr lang="en-US" sz="6000" dirty="0" smtClean="0"/>
              <a:t> </a:t>
            </a:r>
            <a:r>
              <a:rPr lang="en-US" sz="6000" dirty="0" err="1" smtClean="0"/>
              <a:t>Yousaf</a:t>
            </a:r>
            <a:r>
              <a:rPr lang="en-US" sz="6000" dirty="0" smtClean="0"/>
              <a:t> </a:t>
            </a:r>
            <a:endParaRPr lang="en-US" sz="6000" dirty="0"/>
          </a:p>
        </p:txBody>
      </p:sp>
    </p:spTree>
    <p:extLst>
      <p:ext uri="{BB962C8B-B14F-4D97-AF65-F5344CB8AC3E}">
        <p14:creationId xmlns:p14="http://schemas.microsoft.com/office/powerpoint/2010/main" val="930548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and trait anxiety</a:t>
            </a:r>
            <a:endParaRPr lang="en-US" dirty="0"/>
          </a:p>
        </p:txBody>
      </p:sp>
      <p:sp>
        <p:nvSpPr>
          <p:cNvPr id="4" name="Text Placeholder 3"/>
          <p:cNvSpPr>
            <a:spLocks noGrp="1"/>
          </p:cNvSpPr>
          <p:nvPr>
            <p:ph type="body" idx="1"/>
          </p:nvPr>
        </p:nvSpPr>
        <p:spPr/>
        <p:txBody>
          <a:bodyPr/>
          <a:lstStyle/>
          <a:p>
            <a:r>
              <a:rPr lang="en-US" dirty="0" smtClean="0"/>
              <a:t>State anxiety </a:t>
            </a:r>
            <a:endParaRPr lang="en-US" dirty="0"/>
          </a:p>
        </p:txBody>
      </p:sp>
      <p:sp>
        <p:nvSpPr>
          <p:cNvPr id="6" name="Text Placeholder 5"/>
          <p:cNvSpPr>
            <a:spLocks noGrp="1"/>
          </p:cNvSpPr>
          <p:nvPr>
            <p:ph type="body" sz="half" idx="3"/>
          </p:nvPr>
        </p:nvSpPr>
        <p:spPr/>
        <p:txBody>
          <a:bodyPr/>
          <a:lstStyle/>
          <a:p>
            <a:r>
              <a:rPr lang="en-US" dirty="0" smtClean="0"/>
              <a:t>Trait anxiety</a:t>
            </a:r>
          </a:p>
        </p:txBody>
      </p:sp>
      <p:sp>
        <p:nvSpPr>
          <p:cNvPr id="5" name="Content Placeholder 4"/>
          <p:cNvSpPr>
            <a:spLocks noGrp="1"/>
          </p:cNvSpPr>
          <p:nvPr>
            <p:ph sz="quarter" idx="2"/>
          </p:nvPr>
        </p:nvSpPr>
        <p:spPr/>
        <p:txBody>
          <a:bodyPr/>
          <a:lstStyle/>
          <a:p>
            <a:r>
              <a:rPr lang="en-US" b="1" dirty="0"/>
              <a:t>state anxiety</a:t>
            </a:r>
            <a:r>
              <a:rPr lang="en-US" dirty="0"/>
              <a:t> is </a:t>
            </a:r>
            <a:r>
              <a:rPr lang="en-US" dirty="0" smtClean="0"/>
              <a:t>refers to the emotional state of anxiety ( cognitive and somatic ) typically experienced prior to and during competition. </a:t>
            </a:r>
            <a:endParaRPr lang="en-US" dirty="0"/>
          </a:p>
        </p:txBody>
      </p:sp>
      <p:sp>
        <p:nvSpPr>
          <p:cNvPr id="7" name="Content Placeholder 6"/>
          <p:cNvSpPr>
            <a:spLocks noGrp="1"/>
          </p:cNvSpPr>
          <p:nvPr>
            <p:ph sz="quarter" idx="4"/>
          </p:nvPr>
        </p:nvSpPr>
        <p:spPr/>
        <p:txBody>
          <a:bodyPr/>
          <a:lstStyle/>
          <a:p>
            <a:r>
              <a:rPr lang="en-US" b="1" dirty="0"/>
              <a:t>Trait anxiety</a:t>
            </a:r>
            <a:r>
              <a:rPr lang="en-US" dirty="0"/>
              <a:t> is a personality characteristic that remains relatively stable over time</a:t>
            </a:r>
            <a:r>
              <a:rPr lang="en-US" dirty="0" smtClean="0"/>
              <a:t>, a person </a:t>
            </a:r>
            <a:r>
              <a:rPr lang="en-US" dirty="0"/>
              <a:t>h</a:t>
            </a:r>
            <a:r>
              <a:rPr lang="en-US" dirty="0" smtClean="0"/>
              <a:t>igh in trait anxiety will be frequently anxious almost irrespective of the situation. </a:t>
            </a:r>
            <a:endParaRPr lang="en-US" dirty="0"/>
          </a:p>
        </p:txBody>
      </p:sp>
    </p:spTree>
    <p:extLst>
      <p:ext uri="{BB962C8B-B14F-4D97-AF65-F5344CB8AC3E}">
        <p14:creationId xmlns:p14="http://schemas.microsoft.com/office/powerpoint/2010/main" val="2149514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Factors inducing anxiety and stress </a:t>
            </a:r>
            <a:endParaRPr lang="en-US" dirty="0"/>
          </a:p>
        </p:txBody>
      </p:sp>
      <p:sp>
        <p:nvSpPr>
          <p:cNvPr id="8" name="Content Placeholder 7"/>
          <p:cNvSpPr>
            <a:spLocks noGrp="1"/>
          </p:cNvSpPr>
          <p:nvPr>
            <p:ph idx="1"/>
          </p:nvPr>
        </p:nvSpPr>
        <p:spPr/>
        <p:txBody>
          <a:bodyPr/>
          <a:lstStyle/>
          <a:p>
            <a:r>
              <a:rPr lang="en-US" dirty="0" smtClean="0"/>
              <a:t>How anxious we feel at any time is a product of both individuals and situational factors </a:t>
            </a:r>
            <a:endParaRPr lang="en-US" dirty="0"/>
          </a:p>
        </p:txBody>
      </p:sp>
    </p:spTree>
    <p:extLst>
      <p:ext uri="{BB962C8B-B14F-4D97-AF65-F5344CB8AC3E}">
        <p14:creationId xmlns:p14="http://schemas.microsoft.com/office/powerpoint/2010/main" val="3759443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factors </a:t>
            </a:r>
            <a:endParaRPr lang="en-US" dirty="0"/>
          </a:p>
        </p:txBody>
      </p:sp>
      <p:sp>
        <p:nvSpPr>
          <p:cNvPr id="3" name="Content Placeholder 2"/>
          <p:cNvSpPr>
            <a:spLocks noGrp="1"/>
          </p:cNvSpPr>
          <p:nvPr>
            <p:ph idx="1"/>
          </p:nvPr>
        </p:nvSpPr>
        <p:spPr/>
        <p:txBody>
          <a:bodyPr/>
          <a:lstStyle/>
          <a:p>
            <a:r>
              <a:rPr lang="en-US" b="1" dirty="0" smtClean="0"/>
              <a:t>Event importance </a:t>
            </a:r>
          </a:p>
          <a:p>
            <a:pPr lvl="1"/>
            <a:r>
              <a:rPr lang="en-US" sz="2000" dirty="0" smtClean="0"/>
              <a:t>The more important </a:t>
            </a:r>
            <a:r>
              <a:rPr lang="en-US" sz="2000" dirty="0" err="1" smtClean="0"/>
              <a:t>important</a:t>
            </a:r>
            <a:r>
              <a:rPr lang="en-US" sz="2000" dirty="0" smtClean="0"/>
              <a:t> a sporting event is , the more stressful we are likely to find it .it is probably true to say for example that most footballers would find themselves more anxious competing in the world cup than in a friendly </a:t>
            </a:r>
          </a:p>
          <a:p>
            <a:pPr lvl="1"/>
            <a:r>
              <a:rPr lang="en-US" sz="2000" b="1" dirty="0" smtClean="0"/>
              <a:t>Expectations </a:t>
            </a:r>
          </a:p>
          <a:p>
            <a:pPr lvl="2"/>
            <a:r>
              <a:rPr lang="en-US" sz="2000" dirty="0" smtClean="0"/>
              <a:t>It seems likely that both high and low expectations can be linked to anxiety . Team can be adversely affected by the pressure of high expectations. </a:t>
            </a:r>
            <a:endParaRPr lang="en-US" sz="2000" dirty="0"/>
          </a:p>
        </p:txBody>
      </p:sp>
    </p:spTree>
    <p:extLst>
      <p:ext uri="{BB962C8B-B14F-4D97-AF65-F5344CB8AC3E}">
        <p14:creationId xmlns:p14="http://schemas.microsoft.com/office/powerpoint/2010/main" val="1843806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Individual factors</a:t>
            </a:r>
            <a:endParaRPr lang="en-US" dirty="0"/>
          </a:p>
        </p:txBody>
      </p:sp>
      <p:sp>
        <p:nvSpPr>
          <p:cNvPr id="5" name="Content Placeholder 4"/>
          <p:cNvSpPr>
            <a:spLocks noGrp="1"/>
          </p:cNvSpPr>
          <p:nvPr>
            <p:ph idx="1"/>
          </p:nvPr>
        </p:nvSpPr>
        <p:spPr/>
        <p:txBody>
          <a:bodyPr>
            <a:normAutofit fontScale="92500" lnSpcReduction="10000"/>
          </a:bodyPr>
          <a:lstStyle/>
          <a:p>
            <a:r>
              <a:rPr lang="en-US" b="1" dirty="0" smtClean="0"/>
              <a:t>Trait anxiety </a:t>
            </a:r>
          </a:p>
          <a:p>
            <a:pPr marL="585216" lvl="1" indent="0">
              <a:buNone/>
            </a:pPr>
            <a:r>
              <a:rPr lang="en-US" dirty="0" smtClean="0"/>
              <a:t>Some people are prone to suffer </a:t>
            </a:r>
            <a:r>
              <a:rPr lang="en-US" dirty="0"/>
              <a:t>m</a:t>
            </a:r>
            <a:r>
              <a:rPr lang="en-US" dirty="0" smtClean="0"/>
              <a:t>ore anxiety than others whatever the situation. Individuals high in trait anxiety are likely to see competition as particularly stressful.</a:t>
            </a:r>
          </a:p>
          <a:p>
            <a:pPr marL="585216" lvl="1" indent="0">
              <a:buNone/>
            </a:pPr>
            <a:r>
              <a:rPr lang="en-US" b="1" dirty="0" smtClean="0"/>
              <a:t>Performance concern</a:t>
            </a:r>
          </a:p>
          <a:p>
            <a:pPr marL="585216" lvl="1" indent="0">
              <a:buNone/>
            </a:pPr>
            <a:r>
              <a:rPr lang="en-US" dirty="0" smtClean="0"/>
              <a:t>One way in which we vary as athlete is the manner in which we are concerned about our performance  and it is a factor of inducing stress or anxiety.</a:t>
            </a:r>
          </a:p>
          <a:p>
            <a:pPr marL="585216" lvl="1" indent="0">
              <a:buNone/>
            </a:pPr>
            <a:r>
              <a:rPr lang="en-US" b="1" dirty="0" smtClean="0"/>
              <a:t>Locus of control</a:t>
            </a:r>
          </a:p>
          <a:p>
            <a:pPr marL="585216" lvl="1" indent="0">
              <a:buNone/>
            </a:pPr>
            <a:r>
              <a:rPr lang="en-US" b="1" dirty="0" smtClean="0"/>
              <a:t>Internal </a:t>
            </a:r>
            <a:r>
              <a:rPr lang="en-US" b="1" dirty="0" err="1" smtClean="0"/>
              <a:t>vs</a:t>
            </a:r>
            <a:r>
              <a:rPr lang="en-US" b="1" dirty="0" smtClean="0"/>
              <a:t> external</a:t>
            </a:r>
          </a:p>
        </p:txBody>
      </p:sp>
    </p:spTree>
    <p:extLst>
      <p:ext uri="{BB962C8B-B14F-4D97-AF65-F5344CB8AC3E}">
        <p14:creationId xmlns:p14="http://schemas.microsoft.com/office/powerpoint/2010/main" val="2818363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relationship between arousal and performance </a:t>
            </a:r>
            <a:endParaRPr lang="en-US" dirty="0"/>
          </a:p>
        </p:txBody>
      </p:sp>
      <p:sp>
        <p:nvSpPr>
          <p:cNvPr id="3" name="Content Placeholder 2"/>
          <p:cNvSpPr>
            <a:spLocks noGrp="1"/>
          </p:cNvSpPr>
          <p:nvPr>
            <p:ph idx="1"/>
          </p:nvPr>
        </p:nvSpPr>
        <p:spPr/>
        <p:txBody>
          <a:bodyPr>
            <a:normAutofit/>
          </a:bodyPr>
          <a:lstStyle/>
          <a:p>
            <a:r>
              <a:rPr lang="en-US" dirty="0"/>
              <a:t>Drive Theory</a:t>
            </a:r>
          </a:p>
          <a:p>
            <a:r>
              <a:rPr lang="en-US" dirty="0"/>
              <a:t>Inverted U hypothesis</a:t>
            </a:r>
          </a:p>
          <a:p>
            <a:r>
              <a:rPr lang="en-US" dirty="0"/>
              <a:t>Catastrophe Theory</a:t>
            </a:r>
          </a:p>
          <a:p>
            <a:r>
              <a:rPr lang="en-US" dirty="0"/>
              <a:t>Zone of Optimal Functioning (ZOF) Theory</a:t>
            </a:r>
          </a:p>
          <a:p>
            <a:pPr marL="114300" indent="0">
              <a:buNone/>
            </a:pPr>
            <a:endParaRPr lang="en-US" sz="2000" b="1" dirty="0"/>
          </a:p>
          <a:p>
            <a:pPr marL="411480" lvl="1" indent="0">
              <a:buNone/>
            </a:pPr>
            <a:endParaRPr lang="en-US" sz="1800" b="1" dirty="0"/>
          </a:p>
        </p:txBody>
      </p:sp>
    </p:spTree>
    <p:extLst>
      <p:ext uri="{BB962C8B-B14F-4D97-AF65-F5344CB8AC3E}">
        <p14:creationId xmlns:p14="http://schemas.microsoft.com/office/powerpoint/2010/main" val="1030055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 theory</a:t>
            </a:r>
            <a:endParaRPr lang="en-US" dirty="0"/>
          </a:p>
        </p:txBody>
      </p:sp>
      <p:sp>
        <p:nvSpPr>
          <p:cNvPr id="3" name="Content Placeholder 2"/>
          <p:cNvSpPr>
            <a:spLocks noGrp="1"/>
          </p:cNvSpPr>
          <p:nvPr>
            <p:ph idx="1"/>
          </p:nvPr>
        </p:nvSpPr>
        <p:spPr/>
        <p:txBody>
          <a:bodyPr/>
          <a:lstStyle/>
          <a:p>
            <a:r>
              <a:rPr lang="en-US" dirty="0" smtClean="0"/>
              <a:t>According to drive theory three factors influence performance; complexity of task , arousal and learned habit. the greater the arousal ,the more likely we are adopt the dominant response to a situation that is our habits. the higher the arousal the better will be our performance.</a:t>
            </a:r>
          </a:p>
          <a:p>
            <a:pPr marL="114300" indent="0">
              <a:buNone/>
            </a:pPr>
            <a:endParaRPr lang="en-US" dirty="0"/>
          </a:p>
        </p:txBody>
      </p:sp>
      <p:pic>
        <p:nvPicPr>
          <p:cNvPr id="2052" name="Picture 4" descr="https://upload.wikimedia.org/wikipedia/commons/thumb/4/44/Drive_theory.svg/800px-Drive_theory.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1" y="3733800"/>
            <a:ext cx="5334000" cy="2024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3236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Inverted U hypothesis</a:t>
            </a:r>
            <a:br>
              <a:rPr lang="en-US" b="1" dirty="0"/>
            </a:br>
            <a:endParaRPr lang="en-US" dirty="0"/>
          </a:p>
        </p:txBody>
      </p:sp>
      <p:sp>
        <p:nvSpPr>
          <p:cNvPr id="4" name="Content Placeholder 3"/>
          <p:cNvSpPr>
            <a:spLocks noGrp="1"/>
          </p:cNvSpPr>
          <p:nvPr>
            <p:ph idx="1"/>
          </p:nvPr>
        </p:nvSpPr>
        <p:spPr/>
        <p:txBody>
          <a:bodyPr/>
          <a:lstStyle/>
          <a:p>
            <a:r>
              <a:rPr lang="en-US" dirty="0" smtClean="0"/>
              <a:t>This </a:t>
            </a:r>
            <a:r>
              <a:rPr lang="en-US" dirty="0"/>
              <a:t>theory states that there is an optimal level of arousal (which will differ from sport to sport and athlete to athlete). Performance levels will be at their highest at the optimal point of arousal. If arousal is too low or too high performance will be lower.</a:t>
            </a:r>
          </a:p>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4473" y="4343400"/>
            <a:ext cx="3488533"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9399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relationship between anxiety and performance</a:t>
            </a:r>
            <a:endParaRPr lang="en-US" dirty="0"/>
          </a:p>
        </p:txBody>
      </p:sp>
      <p:sp>
        <p:nvSpPr>
          <p:cNvPr id="3" name="Content Placeholder 2"/>
          <p:cNvSpPr>
            <a:spLocks noGrp="1"/>
          </p:cNvSpPr>
          <p:nvPr>
            <p:ph idx="1"/>
          </p:nvPr>
        </p:nvSpPr>
        <p:spPr/>
        <p:txBody>
          <a:bodyPr>
            <a:normAutofit fontScale="92500"/>
          </a:bodyPr>
          <a:lstStyle/>
          <a:p>
            <a:r>
              <a:rPr lang="en-US" b="1" dirty="0"/>
              <a:t>Catastrophe </a:t>
            </a:r>
            <a:r>
              <a:rPr lang="en-US" b="1" dirty="0" smtClean="0"/>
              <a:t>model</a:t>
            </a:r>
            <a:endParaRPr lang="en-US" b="1" dirty="0"/>
          </a:p>
          <a:p>
            <a:r>
              <a:rPr lang="en-US" dirty="0"/>
              <a:t>This theory differs from the inverted U hypothesis by linking arousal and anxiety. If the athlete is experiencing high levels of cognitive state anxiety as arousal rises towards the athletes threshold, the athlete experiences a dramatic drop in performance. This theory does also rely on the need for both arousal and cognitive anxiety to achieve optimal performance. </a:t>
            </a:r>
          </a:p>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4826" y="7315200"/>
            <a:ext cx="5327973"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8809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381250"/>
            <a:ext cx="7848600" cy="348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5514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20000" cy="1036638"/>
          </a:xfrm>
        </p:spPr>
        <p:txBody>
          <a:bodyPr>
            <a:normAutofit fontScale="90000"/>
          </a:bodyPr>
          <a:lstStyle/>
          <a:p>
            <a:r>
              <a:rPr lang="en-US" dirty="0"/>
              <a:t>.</a:t>
            </a:r>
            <a:r>
              <a:rPr lang="en-US" b="1" dirty="0"/>
              <a:t> Zone of Optimal Functioning (ZOF) </a:t>
            </a:r>
            <a:br>
              <a:rPr lang="en-US" b="1" dirty="0"/>
            </a:br>
            <a:endParaRPr lang="en-US" dirty="0"/>
          </a:p>
        </p:txBody>
      </p:sp>
      <p:sp>
        <p:nvSpPr>
          <p:cNvPr id="3" name="Content Placeholder 2"/>
          <p:cNvSpPr>
            <a:spLocks noGrp="1"/>
          </p:cNvSpPr>
          <p:nvPr>
            <p:ph idx="1"/>
          </p:nvPr>
        </p:nvSpPr>
        <p:spPr/>
        <p:txBody>
          <a:bodyPr/>
          <a:lstStyle/>
          <a:p>
            <a:r>
              <a:rPr lang="en-US" dirty="0" smtClean="0"/>
              <a:t>The athlete’s preferred anxiety level is called individual zone of optimal functioning .The </a:t>
            </a:r>
            <a:r>
              <a:rPr lang="en-US" dirty="0"/>
              <a:t>relationship of stress, anxiety and arousal all impact upon motivation and the improvement of performance up to a point. However optimal performance has many other variables that impact upon arousal and the </a:t>
            </a:r>
            <a:r>
              <a:rPr lang="en-US" dirty="0" smtClean="0"/>
              <a:t>individual</a:t>
            </a:r>
            <a:r>
              <a:rPr lang="en-US" dirty="0"/>
              <a:t>.</a:t>
            </a:r>
          </a:p>
          <a:p>
            <a:endParaRPr lang="en-US" dirty="0"/>
          </a:p>
        </p:txBody>
      </p:sp>
    </p:spTree>
    <p:extLst>
      <p:ext uri="{BB962C8B-B14F-4D97-AF65-F5344CB8AC3E}">
        <p14:creationId xmlns:p14="http://schemas.microsoft.com/office/powerpoint/2010/main" val="241212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400" dirty="0"/>
              <a:t>Arousal , Anxiety and </a:t>
            </a:r>
            <a:r>
              <a:rPr lang="en-US" sz="4400" dirty="0" smtClean="0"/>
              <a:t>stress</a:t>
            </a:r>
            <a:r>
              <a:rPr lang="en-US" sz="4400" dirty="0"/>
              <a:t/>
            </a:r>
            <a:br>
              <a:rPr lang="en-US" sz="4400" dirty="0"/>
            </a:br>
            <a:endParaRPr lang="en-US" dirty="0"/>
          </a:p>
        </p:txBody>
      </p:sp>
      <p:sp>
        <p:nvSpPr>
          <p:cNvPr id="5" name="Content Placeholder 4"/>
          <p:cNvSpPr>
            <a:spLocks noGrp="1"/>
          </p:cNvSpPr>
          <p:nvPr>
            <p:ph idx="1"/>
          </p:nvPr>
        </p:nvSpPr>
        <p:spPr>
          <a:xfrm>
            <a:off x="457200" y="1828800"/>
            <a:ext cx="8229600" cy="4480560"/>
          </a:xfrm>
        </p:spPr>
        <p:txBody>
          <a:bodyPr>
            <a:normAutofit fontScale="92500"/>
          </a:bodyPr>
          <a:lstStyle/>
          <a:p>
            <a:r>
              <a:rPr lang="en-US" b="1" dirty="0" smtClean="0"/>
              <a:t>Arousal</a:t>
            </a:r>
          </a:p>
          <a:p>
            <a:pPr marL="585216" lvl="1" indent="0">
              <a:buNone/>
            </a:pPr>
            <a:r>
              <a:rPr lang="en-US" dirty="0" smtClean="0"/>
              <a:t>A general psychological and </a:t>
            </a:r>
            <a:r>
              <a:rPr lang="en-US" dirty="0"/>
              <a:t>p</a:t>
            </a:r>
            <a:r>
              <a:rPr lang="en-US" dirty="0" smtClean="0"/>
              <a:t>hysiological  activation varying on a continuum from deep sleep to intense excitement. Bored, relax, asleep state of low arousal.</a:t>
            </a:r>
          </a:p>
          <a:p>
            <a:pPr marL="585216" lvl="1" indent="0">
              <a:buNone/>
            </a:pPr>
            <a:r>
              <a:rPr lang="en-US" dirty="0" smtClean="0"/>
              <a:t>Excited, angry, anxious state of high arousal.</a:t>
            </a:r>
          </a:p>
          <a:p>
            <a:pPr marL="585216" lvl="1" indent="0">
              <a:buNone/>
            </a:pPr>
            <a:r>
              <a:rPr lang="en-US" b="1" dirty="0" smtClean="0"/>
              <a:t>Anxiety (unpleasant sensation, unpleasant state of high arousal) </a:t>
            </a:r>
          </a:p>
          <a:p>
            <a:pPr marL="585216" lvl="1" indent="0">
              <a:buNone/>
            </a:pPr>
            <a:r>
              <a:rPr lang="en-US" dirty="0" smtClean="0"/>
              <a:t>Anxiety is known as negative emotional  state with feelings of nervousness, worry and apprehension associated with activation or arousal of the body .</a:t>
            </a:r>
          </a:p>
          <a:p>
            <a:pPr marL="585216" lvl="1" indent="0">
              <a:buNone/>
            </a:pPr>
            <a:endParaRPr lang="en-US" dirty="0" smtClean="0"/>
          </a:p>
          <a:p>
            <a:pPr marL="585216" lvl="1" indent="0">
              <a:buNone/>
            </a:pPr>
            <a:endParaRPr lang="en-US" dirty="0"/>
          </a:p>
        </p:txBody>
      </p:sp>
    </p:spTree>
    <p:extLst>
      <p:ext uri="{BB962C8B-B14F-4D97-AF65-F5344CB8AC3E}">
        <p14:creationId xmlns:p14="http://schemas.microsoft.com/office/powerpoint/2010/main" val="4238378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management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stress</a:t>
            </a:r>
            <a:r>
              <a:rPr lang="en-US" dirty="0"/>
              <a:t>  management  refers  to  the  environmental, physiological, cognitive, and behavioral techniques employed by an individual to manage the factors and  components  that  underlie  the  stress  process or  experience  of  </a:t>
            </a:r>
            <a:r>
              <a:rPr lang="en-US" dirty="0" smtClean="0"/>
              <a:t>stress . followings are the techniques which can be used for reducing stress.</a:t>
            </a:r>
          </a:p>
          <a:p>
            <a:r>
              <a:rPr lang="en-US" dirty="0" smtClean="0"/>
              <a:t>Relaxation techniques</a:t>
            </a:r>
          </a:p>
          <a:p>
            <a:r>
              <a:rPr lang="en-US" dirty="0" smtClean="0"/>
              <a:t>Biofeedback</a:t>
            </a:r>
          </a:p>
          <a:p>
            <a:r>
              <a:rPr lang="en-US" dirty="0" smtClean="0"/>
              <a:t>Progressive muscle relaxation(PMR)</a:t>
            </a:r>
          </a:p>
          <a:p>
            <a:r>
              <a:rPr lang="en-US" dirty="0" smtClean="0"/>
              <a:t>Cognitive behavioral techniques</a:t>
            </a:r>
            <a:endParaRPr lang="en-US" dirty="0"/>
          </a:p>
        </p:txBody>
      </p:sp>
    </p:spTree>
    <p:extLst>
      <p:ext uri="{BB962C8B-B14F-4D97-AF65-F5344CB8AC3E}">
        <p14:creationId xmlns:p14="http://schemas.microsoft.com/office/powerpoint/2010/main" val="2394258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biofeedback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Biofeedback  </a:t>
            </a:r>
            <a:r>
              <a:rPr lang="en-US" dirty="0"/>
              <a:t>can  help  </a:t>
            </a:r>
            <a:r>
              <a:rPr lang="en-US" dirty="0" smtClean="0"/>
              <a:t>control autonomic</a:t>
            </a:r>
            <a:r>
              <a:rPr lang="en-US" dirty="0"/>
              <a:t>  physiological  stress  responses,  such  as increased HR and BP. It also has been used to control anxiety disorders as well as anxiety connected to particular environments or contexts. The premise behind </a:t>
            </a:r>
            <a:r>
              <a:rPr lang="en-US" dirty="0" smtClean="0"/>
              <a:t>biofeedback is </a:t>
            </a:r>
            <a:r>
              <a:rPr lang="en-US" dirty="0"/>
              <a:t>for the athlete to become aware of how stress is manifested physiologically, such as changes in BP, HR, breathing, or muscle  tightness,  using  different  modes  of  objective feedback and monitoring. With this increased awareness, athletes are better equipped to control their  actions.  With  training,  athletes  become  less reliant  on  the  feedback,  learning  to  control  their physiological responses on their own.</a:t>
            </a:r>
          </a:p>
        </p:txBody>
      </p:sp>
    </p:spTree>
    <p:extLst>
      <p:ext uri="{BB962C8B-B14F-4D97-AF65-F5344CB8AC3E}">
        <p14:creationId xmlns:p14="http://schemas.microsoft.com/office/powerpoint/2010/main" val="2537538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Progressive muscle relaxation (PMR)</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 progressive muscle relaxation, you tense a group of muscles as you breathe in, and you relax them as you breathe out. You work on your muscle groups in a certain order. When your body is physically relaxed, you cannot feel anxious. Practicing progressive muscle relaxation for a few weeks will help you get better at this skill, and in time you will be able to use this method to relieve stress</a:t>
            </a:r>
            <a:r>
              <a:rPr lang="en-US" dirty="0" smtClean="0"/>
              <a:t>. In the modern version of (PMR) , four sections of the body are relaxed in turn. These are the arm , face , neck, shoulders and upper back, stomach and lower back and the hip and the legs.</a:t>
            </a:r>
            <a:endParaRPr lang="en-US" dirty="0"/>
          </a:p>
        </p:txBody>
      </p:sp>
    </p:spTree>
    <p:extLst>
      <p:ext uri="{BB962C8B-B14F-4D97-AF65-F5344CB8AC3E}">
        <p14:creationId xmlns:p14="http://schemas.microsoft.com/office/powerpoint/2010/main" val="4197013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Cognitive </a:t>
            </a:r>
            <a:r>
              <a:rPr lang="en-US" dirty="0" err="1" smtClean="0"/>
              <a:t>behavioural</a:t>
            </a:r>
            <a:r>
              <a:rPr lang="en-US" dirty="0" smtClean="0"/>
              <a:t> technique</a:t>
            </a:r>
            <a:endParaRPr lang="en-US" dirty="0"/>
          </a:p>
        </p:txBody>
      </p:sp>
      <p:sp>
        <p:nvSpPr>
          <p:cNvPr id="3" name="Content Placeholder 2"/>
          <p:cNvSpPr>
            <a:spLocks noGrp="1"/>
          </p:cNvSpPr>
          <p:nvPr>
            <p:ph idx="1"/>
          </p:nvPr>
        </p:nvSpPr>
        <p:spPr/>
        <p:txBody>
          <a:bodyPr>
            <a:normAutofit lnSpcReduction="10000"/>
          </a:bodyPr>
          <a:lstStyle/>
          <a:p>
            <a:r>
              <a:rPr lang="en-US" dirty="0"/>
              <a:t>Cognitive behavioral therapy (CBT) </a:t>
            </a:r>
            <a:r>
              <a:rPr lang="en-US" dirty="0" smtClean="0"/>
              <a:t>is  </a:t>
            </a:r>
            <a:r>
              <a:rPr lang="en-US" dirty="0"/>
              <a:t>based on the connections between your thoughts, emotions, and behaviors, and how they can influence each other</a:t>
            </a:r>
            <a:r>
              <a:rPr lang="en-US" dirty="0" smtClean="0"/>
              <a:t>.</a:t>
            </a:r>
            <a:r>
              <a:rPr lang="en-US" dirty="0"/>
              <a:t> Cognitive Behavioral Training (</a:t>
            </a:r>
            <a:r>
              <a:rPr lang="en-US" dirty="0" err="1"/>
              <a:t>Gustafsson</a:t>
            </a:r>
            <a:r>
              <a:rPr lang="en-US" dirty="0"/>
              <a:t> &amp; </a:t>
            </a:r>
            <a:r>
              <a:rPr lang="en-US" dirty="0" err="1"/>
              <a:t>Lundqvist</a:t>
            </a:r>
            <a:r>
              <a:rPr lang="en-US" dirty="0"/>
              <a:t>, 2016) by which athletes practice to change dysfunctional performance- related behaviors (e.g., avoiding certain anxiety provoking situations) into </a:t>
            </a:r>
            <a:r>
              <a:rPr lang="en-US" dirty="0" smtClean="0"/>
              <a:t>functional </a:t>
            </a:r>
            <a:r>
              <a:rPr lang="en-US" dirty="0"/>
              <a:t>behaviors (e.g., follow the game </a:t>
            </a:r>
            <a:r>
              <a:rPr lang="en-US" dirty="0" smtClean="0"/>
              <a:t>plan)</a:t>
            </a:r>
            <a:endParaRPr lang="en-US" dirty="0"/>
          </a:p>
        </p:txBody>
      </p:sp>
    </p:spTree>
    <p:extLst>
      <p:ext uri="{BB962C8B-B14F-4D97-AF65-F5344CB8AC3E}">
        <p14:creationId xmlns:p14="http://schemas.microsoft.com/office/powerpoint/2010/main" val="880406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setting theory </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a:p>
          <a:p>
            <a:r>
              <a:rPr lang="en-US" dirty="0"/>
              <a:t>First, setting goals directs effort and attention toward goal-related activities and away from irrelevant activities. Second, goals can energize an individual within a task, with higher effort expected for more </a:t>
            </a:r>
            <a:r>
              <a:rPr lang="en-US" dirty="0" smtClean="0"/>
              <a:t>challenging goals  </a:t>
            </a:r>
            <a:r>
              <a:rPr lang="en-US" dirty="0"/>
              <a:t>than easier goals.</a:t>
            </a:r>
          </a:p>
          <a:p>
            <a:r>
              <a:rPr lang="en-US" dirty="0" smtClean="0"/>
              <a:t>In this coach set long term and short term goal and directed to athlete and this is known as goal setting </a:t>
            </a:r>
            <a:r>
              <a:rPr lang="en-US" dirty="0" err="1" smtClean="0"/>
              <a:t>thoery</a:t>
            </a:r>
            <a:r>
              <a:rPr lang="en-US" dirty="0" smtClean="0"/>
              <a:t>.</a:t>
            </a:r>
            <a:endParaRPr lang="en-US" dirty="0"/>
          </a:p>
        </p:txBody>
      </p:sp>
    </p:spTree>
    <p:extLst>
      <p:ext uri="{BB962C8B-B14F-4D97-AF65-F5344CB8AC3E}">
        <p14:creationId xmlns:p14="http://schemas.microsoft.com/office/powerpoint/2010/main" val="1547468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Imagery techniques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Imagery is also called visualization or mental rehearsal.</a:t>
            </a:r>
          </a:p>
          <a:p>
            <a:r>
              <a:rPr lang="en-US" dirty="0"/>
              <a:t>Imagery means using all of your senses (e.g., see, feel, hear, taste, smell) to rehearse your sport in your mind.</a:t>
            </a:r>
          </a:p>
          <a:p>
            <a:r>
              <a:rPr lang="en-US" sz="2800" b="1" dirty="0" smtClean="0"/>
              <a:t>Types of imagery </a:t>
            </a:r>
          </a:p>
          <a:p>
            <a:r>
              <a:rPr lang="en-US" sz="2800" b="1" dirty="0" smtClean="0"/>
              <a:t>Internal imagery</a:t>
            </a:r>
            <a:r>
              <a:rPr lang="en-US" sz="2800" dirty="0" smtClean="0"/>
              <a:t>.in this type of imagery athlete view themselves performing from inside their own body.</a:t>
            </a:r>
          </a:p>
          <a:p>
            <a:r>
              <a:rPr lang="en-US" sz="2800" b="1" dirty="0" smtClean="0"/>
              <a:t>External imagery. </a:t>
            </a:r>
            <a:r>
              <a:rPr lang="en-US" sz="2800" dirty="0" smtClean="0"/>
              <a:t>In this type of imagery athlete picture themselves from outside performing</a:t>
            </a:r>
            <a:endParaRPr lang="en-US" sz="2800" dirty="0"/>
          </a:p>
        </p:txBody>
      </p:sp>
    </p:spTree>
    <p:extLst>
      <p:ext uri="{BB962C8B-B14F-4D97-AF65-F5344CB8AC3E}">
        <p14:creationId xmlns:p14="http://schemas.microsoft.com/office/powerpoint/2010/main" val="3327612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rehearsal </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ability to picture a performance or aspects of it is a skill that will enhance performance. Mental rehearsal, </a:t>
            </a:r>
            <a:r>
              <a:rPr lang="en-US" dirty="0" smtClean="0"/>
              <a:t>visualization </a:t>
            </a:r>
            <a:r>
              <a:rPr lang="en-US" dirty="0"/>
              <a:t>and imagery are used by athletes to manage and reduce anxiety during a performance. </a:t>
            </a:r>
          </a:p>
          <a:p>
            <a:r>
              <a:rPr lang="en-US" dirty="0"/>
              <a:t>Mental rehearsal occurs when a performer rehearses in his or her mind the physical skills that the performer wishes to </a:t>
            </a:r>
            <a:r>
              <a:rPr lang="en-US" dirty="0" smtClean="0"/>
              <a:t>practice. </a:t>
            </a:r>
            <a:r>
              <a:rPr lang="en-US" dirty="0"/>
              <a:t>In this process, there is no visible physical movement. The process involves imagining the performance, and rehearsing the activity in the mind, in an attempt to prepare the mind and body for competition (Browne et. Al., 2009). </a:t>
            </a:r>
          </a:p>
          <a:p>
            <a:pPr marL="114300" indent="0">
              <a:buNone/>
            </a:pPr>
            <a:endParaRPr lang="en-US" dirty="0"/>
          </a:p>
        </p:txBody>
      </p:sp>
    </p:spTree>
    <p:extLst>
      <p:ext uri="{BB962C8B-B14F-4D97-AF65-F5344CB8AC3E}">
        <p14:creationId xmlns:p14="http://schemas.microsoft.com/office/powerpoint/2010/main" val="704110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a:t>
            </a:r>
            <a:endParaRPr lang="en-US" dirty="0"/>
          </a:p>
        </p:txBody>
      </p:sp>
      <p:sp>
        <p:nvSpPr>
          <p:cNvPr id="3" name="Content Placeholder 2"/>
          <p:cNvSpPr>
            <a:spLocks noGrp="1"/>
          </p:cNvSpPr>
          <p:nvPr>
            <p:ph idx="1"/>
          </p:nvPr>
        </p:nvSpPr>
        <p:spPr/>
        <p:txBody>
          <a:bodyPr/>
          <a:lstStyle/>
          <a:p>
            <a:r>
              <a:rPr lang="en-US" dirty="0"/>
              <a:t>Stress is a feeling of emotional or physical tension. It can come from any event or thought that makes you feel frustrated, angry, or nervous</a:t>
            </a:r>
            <a:r>
              <a:rPr lang="en-US" dirty="0" smtClean="0"/>
              <a:t>.</a:t>
            </a:r>
          </a:p>
          <a:p>
            <a:r>
              <a:rPr lang="en-US" dirty="0" smtClean="0"/>
              <a:t>Acute stress, </a:t>
            </a:r>
          </a:p>
          <a:p>
            <a:r>
              <a:rPr lang="en-US" dirty="0" smtClean="0"/>
              <a:t>Chronic stress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3418114"/>
            <a:ext cx="3810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7460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distress (negative stress)</a:t>
            </a:r>
            <a:br>
              <a:rPr lang="en-US" dirty="0" smtClean="0"/>
            </a:br>
            <a:endParaRPr lang="en-US" dirty="0"/>
          </a:p>
        </p:txBody>
      </p:sp>
      <p:sp>
        <p:nvSpPr>
          <p:cNvPr id="3" name="Content Placeholder 2"/>
          <p:cNvSpPr>
            <a:spLocks noGrp="1"/>
          </p:cNvSpPr>
          <p:nvPr>
            <p:ph idx="1"/>
          </p:nvPr>
        </p:nvSpPr>
        <p:spPr/>
        <p:txBody>
          <a:bodyPr/>
          <a:lstStyle/>
          <a:p>
            <a:r>
              <a:rPr lang="en-US" dirty="0" smtClean="0"/>
              <a:t>Characteristics </a:t>
            </a:r>
          </a:p>
          <a:p>
            <a:r>
              <a:rPr lang="en-US" b="1" dirty="0"/>
              <a:t>Causes anxiety or concern.</a:t>
            </a:r>
            <a:endParaRPr lang="en-US" dirty="0"/>
          </a:p>
          <a:p>
            <a:r>
              <a:rPr lang="en-US" b="1" dirty="0"/>
              <a:t>Can be short- or long-term.</a:t>
            </a:r>
            <a:endParaRPr lang="en-US" dirty="0"/>
          </a:p>
          <a:p>
            <a:r>
              <a:rPr lang="en-US" b="1" dirty="0"/>
              <a:t>Is perceived as outside of our coping abilities.</a:t>
            </a:r>
            <a:endParaRPr lang="en-US" dirty="0"/>
          </a:p>
          <a:p>
            <a:r>
              <a:rPr lang="en-US" b="1" dirty="0"/>
              <a:t>Feels unpleasant.</a:t>
            </a:r>
            <a:endParaRPr lang="en-US" dirty="0"/>
          </a:p>
          <a:p>
            <a:r>
              <a:rPr lang="en-US" b="1" dirty="0"/>
              <a:t>Decreases performance.</a:t>
            </a:r>
            <a:endParaRPr lang="en-US" dirty="0"/>
          </a:p>
          <a:p>
            <a:r>
              <a:rPr lang="en-US" b="1" dirty="0"/>
              <a:t>Can lead to mental and physical problems.</a:t>
            </a:r>
            <a:endParaRPr lang="en-US" dirty="0"/>
          </a:p>
          <a:p>
            <a:endParaRPr lang="en-US" dirty="0"/>
          </a:p>
        </p:txBody>
      </p:sp>
    </p:spTree>
    <p:extLst>
      <p:ext uri="{BB962C8B-B14F-4D97-AF65-F5344CB8AC3E}">
        <p14:creationId xmlns:p14="http://schemas.microsoft.com/office/powerpoint/2010/main" val="4149422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Eustress (positive stress)</a:t>
            </a:r>
            <a:endParaRPr lang="en-US" dirty="0"/>
          </a:p>
        </p:txBody>
      </p:sp>
      <p:sp>
        <p:nvSpPr>
          <p:cNvPr id="3" name="Content Placeholder 2"/>
          <p:cNvSpPr>
            <a:spLocks noGrp="1"/>
          </p:cNvSpPr>
          <p:nvPr>
            <p:ph idx="1"/>
          </p:nvPr>
        </p:nvSpPr>
        <p:spPr/>
        <p:txBody>
          <a:bodyPr/>
          <a:lstStyle/>
          <a:p>
            <a:r>
              <a:rPr lang="en-US" dirty="0" err="1" smtClean="0"/>
              <a:t>Chracteristic</a:t>
            </a:r>
            <a:endParaRPr lang="en-US" dirty="0" smtClean="0"/>
          </a:p>
          <a:p>
            <a:r>
              <a:rPr lang="en-US" b="1" dirty="0"/>
              <a:t>Motivates, focuses energy.</a:t>
            </a:r>
            <a:endParaRPr lang="en-US" dirty="0"/>
          </a:p>
          <a:p>
            <a:r>
              <a:rPr lang="en-US" b="1" dirty="0"/>
              <a:t>Is short-term.</a:t>
            </a:r>
            <a:endParaRPr lang="en-US" dirty="0"/>
          </a:p>
          <a:p>
            <a:r>
              <a:rPr lang="en-US" b="1" dirty="0"/>
              <a:t>Is perceived as within our coping abilities.</a:t>
            </a:r>
            <a:endParaRPr lang="en-US" dirty="0"/>
          </a:p>
          <a:p>
            <a:r>
              <a:rPr lang="en-US" b="1" dirty="0"/>
              <a:t>Feels exciting.</a:t>
            </a:r>
            <a:endParaRPr lang="en-US" dirty="0"/>
          </a:p>
          <a:p>
            <a:r>
              <a:rPr lang="en-US" b="1" dirty="0"/>
              <a:t>Improves performance.</a:t>
            </a:r>
            <a:endParaRPr lang="en-US" dirty="0"/>
          </a:p>
          <a:p>
            <a:endParaRPr lang="en-US" dirty="0"/>
          </a:p>
        </p:txBody>
      </p:sp>
    </p:spTree>
    <p:extLst>
      <p:ext uri="{BB962C8B-B14F-4D97-AF65-F5344CB8AC3E}">
        <p14:creationId xmlns:p14="http://schemas.microsoft.com/office/powerpoint/2010/main" val="3142344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stress</a:t>
            </a:r>
            <a:endParaRPr lang="en-US" dirty="0"/>
          </a:p>
        </p:txBody>
      </p:sp>
      <p:sp>
        <p:nvSpPr>
          <p:cNvPr id="3" name="Content Placeholder 2"/>
          <p:cNvSpPr>
            <a:spLocks noGrp="1"/>
          </p:cNvSpPr>
          <p:nvPr>
            <p:ph idx="1"/>
          </p:nvPr>
        </p:nvSpPr>
        <p:spPr/>
        <p:txBody>
          <a:bodyPr/>
          <a:lstStyle/>
          <a:p>
            <a:r>
              <a:rPr lang="en-US" dirty="0"/>
              <a:t>Acute stress is usually brief. It is the most common and frequent presentation. Acute stress is most often caused by reactive thinking. Negative thoughts predominate about situations or events that have recently occurred, or upcoming situations, events, or demands in the near future.</a:t>
            </a:r>
          </a:p>
        </p:txBody>
      </p:sp>
    </p:spTree>
    <p:extLst>
      <p:ext uri="{BB962C8B-B14F-4D97-AF65-F5344CB8AC3E}">
        <p14:creationId xmlns:p14="http://schemas.microsoft.com/office/powerpoint/2010/main" val="1739227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stress</a:t>
            </a:r>
            <a:endParaRPr lang="en-US" dirty="0"/>
          </a:p>
        </p:txBody>
      </p:sp>
      <p:sp>
        <p:nvSpPr>
          <p:cNvPr id="3" name="Content Placeholder 2"/>
          <p:cNvSpPr>
            <a:spLocks noGrp="1"/>
          </p:cNvSpPr>
          <p:nvPr>
            <p:ph idx="1"/>
          </p:nvPr>
        </p:nvSpPr>
        <p:spPr/>
        <p:txBody>
          <a:bodyPr>
            <a:normAutofit fontScale="92500" lnSpcReduction="10000"/>
          </a:bodyPr>
          <a:lstStyle/>
          <a:p>
            <a:r>
              <a:rPr lang="en-US" dirty="0"/>
              <a:t>Chronic stress is the most harmful type of stress. If chronic stress is left untreated over a long period of time, it can significantly and often irreversibly damage your physical health and deteriorate your mental health</a:t>
            </a:r>
            <a:r>
              <a:rPr lang="en-US" dirty="0" smtClean="0"/>
              <a:t>.</a:t>
            </a:r>
          </a:p>
          <a:p>
            <a:r>
              <a:rPr lang="en-US" dirty="0"/>
              <a:t>For example, long term poverty, repeated abuse in any form, unemployment, dysfunctional family, poor work environment, substance abuse, or an unhappy marriage can cause significant chronic stress.</a:t>
            </a:r>
          </a:p>
        </p:txBody>
      </p:sp>
    </p:spTree>
    <p:extLst>
      <p:ext uri="{BB962C8B-B14F-4D97-AF65-F5344CB8AC3E}">
        <p14:creationId xmlns:p14="http://schemas.microsoft.com/office/powerpoint/2010/main" val="1727180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Cognitive and somatic anxiety </a:t>
            </a:r>
            <a:endParaRPr lang="en-US" dirty="0"/>
          </a:p>
        </p:txBody>
      </p:sp>
      <p:sp>
        <p:nvSpPr>
          <p:cNvPr id="11" name="Text Placeholder 10"/>
          <p:cNvSpPr>
            <a:spLocks noGrp="1"/>
          </p:cNvSpPr>
          <p:nvPr>
            <p:ph type="body" idx="1"/>
          </p:nvPr>
        </p:nvSpPr>
        <p:spPr/>
        <p:txBody>
          <a:bodyPr>
            <a:normAutofit fontScale="92500" lnSpcReduction="20000"/>
          </a:bodyPr>
          <a:lstStyle/>
          <a:p>
            <a:r>
              <a:rPr lang="en-US" dirty="0" smtClean="0"/>
              <a:t>Cognitive anxiety  (mental manifestation of </a:t>
            </a:r>
            <a:r>
              <a:rPr lang="en-US" dirty="0" err="1" smtClean="0"/>
              <a:t>anxity</a:t>
            </a:r>
            <a:r>
              <a:rPr lang="en-US" dirty="0" smtClean="0"/>
              <a:t>)</a:t>
            </a:r>
            <a:endParaRPr lang="en-US" dirty="0"/>
          </a:p>
        </p:txBody>
      </p:sp>
      <p:sp>
        <p:nvSpPr>
          <p:cNvPr id="13" name="Text Placeholder 12"/>
          <p:cNvSpPr>
            <a:spLocks noGrp="1"/>
          </p:cNvSpPr>
          <p:nvPr>
            <p:ph type="body" sz="half" idx="3"/>
          </p:nvPr>
        </p:nvSpPr>
        <p:spPr/>
        <p:txBody>
          <a:bodyPr>
            <a:normAutofit fontScale="92500" lnSpcReduction="20000"/>
          </a:bodyPr>
          <a:lstStyle/>
          <a:p>
            <a:r>
              <a:rPr lang="en-US" dirty="0" smtClean="0"/>
              <a:t>Somatic anxiety (physical manifestation of anxiety)</a:t>
            </a:r>
            <a:endParaRPr lang="en-US" dirty="0"/>
          </a:p>
        </p:txBody>
      </p:sp>
      <p:sp>
        <p:nvSpPr>
          <p:cNvPr id="12" name="Content Placeholder 11"/>
          <p:cNvSpPr>
            <a:spLocks noGrp="1"/>
          </p:cNvSpPr>
          <p:nvPr>
            <p:ph sz="quarter" idx="2"/>
          </p:nvPr>
        </p:nvSpPr>
        <p:spPr/>
        <p:txBody>
          <a:bodyPr/>
          <a:lstStyle/>
          <a:p>
            <a:r>
              <a:rPr lang="en-US" dirty="0" smtClean="0"/>
              <a:t>Cognitive symptoms of </a:t>
            </a:r>
            <a:r>
              <a:rPr lang="en-US" dirty="0" err="1" smtClean="0"/>
              <a:t>anxity</a:t>
            </a:r>
            <a:endParaRPr lang="en-US" dirty="0" smtClean="0"/>
          </a:p>
          <a:p>
            <a:r>
              <a:rPr lang="en-US" dirty="0" smtClean="0"/>
              <a:t> </a:t>
            </a:r>
            <a:r>
              <a:rPr lang="en-US" dirty="0"/>
              <a:t>include negative thoughts, feelings of apprehension </a:t>
            </a:r>
            <a:r>
              <a:rPr lang="en-US" dirty="0" smtClean="0"/>
              <a:t>or nervousness</a:t>
            </a:r>
            <a:r>
              <a:rPr lang="en-US" dirty="0"/>
              <a:t> </a:t>
            </a:r>
            <a:r>
              <a:rPr lang="en-US" dirty="0" smtClean="0"/>
              <a:t>, self doubts and images of losing and humiliation. Inability to concentrate, confusion, obsessive thoughts, fear inducing thoughts and ideas </a:t>
            </a:r>
            <a:endParaRPr lang="en-US" dirty="0"/>
          </a:p>
        </p:txBody>
      </p:sp>
      <p:sp>
        <p:nvSpPr>
          <p:cNvPr id="14" name="Content Placeholder 13"/>
          <p:cNvSpPr>
            <a:spLocks noGrp="1"/>
          </p:cNvSpPr>
          <p:nvPr>
            <p:ph sz="quarter" idx="4"/>
          </p:nvPr>
        </p:nvSpPr>
        <p:spPr/>
        <p:txBody>
          <a:bodyPr/>
          <a:lstStyle/>
          <a:p>
            <a:r>
              <a:rPr lang="en-US" dirty="0"/>
              <a:t>Common symptoms of </a:t>
            </a:r>
            <a:r>
              <a:rPr lang="en-US" b="1" dirty="0"/>
              <a:t>somatic anxiety</a:t>
            </a:r>
            <a:r>
              <a:rPr lang="en-US" dirty="0"/>
              <a:t> include, experiencing butterflies, sweating, heavy breathing or a elevated heart rate</a:t>
            </a:r>
            <a:r>
              <a:rPr lang="en-US" dirty="0" smtClean="0"/>
              <a:t>. Chest pain, insomnia, headache</a:t>
            </a:r>
            <a:endParaRPr lang="en-US" dirty="0"/>
          </a:p>
        </p:txBody>
      </p:sp>
    </p:spTree>
    <p:extLst>
      <p:ext uri="{BB962C8B-B14F-4D97-AF65-F5344CB8AC3E}">
        <p14:creationId xmlns:p14="http://schemas.microsoft.com/office/powerpoint/2010/main" val="1429511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Effects of anxiety on sporting performance</a:t>
            </a:r>
            <a:br>
              <a:rPr lang="en-US" dirty="0"/>
            </a:br>
            <a:endParaRPr lang="en-US" dirty="0"/>
          </a:p>
        </p:txBody>
      </p:sp>
      <p:sp>
        <p:nvSpPr>
          <p:cNvPr id="8" name="Content Placeholder 7"/>
          <p:cNvSpPr>
            <a:spLocks noGrp="1"/>
          </p:cNvSpPr>
          <p:nvPr>
            <p:ph idx="1"/>
          </p:nvPr>
        </p:nvSpPr>
        <p:spPr/>
        <p:txBody>
          <a:bodyPr>
            <a:normAutofit fontScale="85000" lnSpcReduction="10000"/>
          </a:bodyPr>
          <a:lstStyle/>
          <a:p>
            <a:r>
              <a:rPr lang="en-US" dirty="0" smtClean="0"/>
              <a:t>When </a:t>
            </a:r>
            <a:r>
              <a:rPr lang="en-US" dirty="0"/>
              <a:t>an athlete experiences worry and negative thoughts (cognitive state anxiety) it causes decision making to become poor and concentration levels to drop, increasing the number of errors. This can be monitored by the increase in somatic state anxiety responses, which include an increase in heart rate, sweating and blood pressure. Some of these symptoms of anxiety are beneficial to sporting performance, but if the athlete perceives them as happening because they are unable to meet the demands of the activity they further increase cognitive state anxiety.</a:t>
            </a:r>
          </a:p>
          <a:p>
            <a:endParaRPr lang="en-US" dirty="0"/>
          </a:p>
        </p:txBody>
      </p:sp>
    </p:spTree>
    <p:extLst>
      <p:ext uri="{BB962C8B-B14F-4D97-AF65-F5344CB8AC3E}">
        <p14:creationId xmlns:p14="http://schemas.microsoft.com/office/powerpoint/2010/main" val="699663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181</TotalTime>
  <Words>1439</Words>
  <Application>Microsoft Office PowerPoint</Application>
  <PresentationFormat>On-screen Show (4:3)</PresentationFormat>
  <Paragraphs>100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Chapter no 7 </vt:lpstr>
      <vt:lpstr>Arousal , Anxiety and stress </vt:lpstr>
      <vt:lpstr>Stress </vt:lpstr>
      <vt:lpstr>distress (negative stress) </vt:lpstr>
      <vt:lpstr>Eustress (positive stress)</vt:lpstr>
      <vt:lpstr>Acute stress</vt:lpstr>
      <vt:lpstr>Chronic stress</vt:lpstr>
      <vt:lpstr>Cognitive and somatic anxiety </vt:lpstr>
      <vt:lpstr>Effects of anxiety on sporting performance </vt:lpstr>
      <vt:lpstr>State and trait anxiety</vt:lpstr>
      <vt:lpstr>Factors inducing anxiety and stress </vt:lpstr>
      <vt:lpstr>Situational factors </vt:lpstr>
      <vt:lpstr>Individual factors</vt:lpstr>
      <vt:lpstr>The relationship between arousal and performance </vt:lpstr>
      <vt:lpstr>Drive theory</vt:lpstr>
      <vt:lpstr>Inverted U hypothesis </vt:lpstr>
      <vt:lpstr>The relationship between anxiety and performance</vt:lpstr>
      <vt:lpstr>PowerPoint Presentation</vt:lpstr>
      <vt:lpstr>. Zone of Optimal Functioning (ZOF)  </vt:lpstr>
      <vt:lpstr>Stress management </vt:lpstr>
      <vt:lpstr>biofeedback</vt:lpstr>
      <vt:lpstr>Progressive muscle relaxation (PMR)</vt:lpstr>
      <vt:lpstr>Cognitive behavioural technique</vt:lpstr>
      <vt:lpstr>Goal setting theory </vt:lpstr>
      <vt:lpstr>Imagery techniques</vt:lpstr>
      <vt:lpstr>Mental rehearsal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 7 </dc:title>
  <dc:creator>ANUM YOUSAF</dc:creator>
  <cp:lastModifiedBy>ANUM YOUSAF</cp:lastModifiedBy>
  <cp:revision>24</cp:revision>
  <dcterms:created xsi:type="dcterms:W3CDTF">2006-08-16T00:00:00Z</dcterms:created>
  <dcterms:modified xsi:type="dcterms:W3CDTF">2020-11-23T08:22:37Z</dcterms:modified>
</cp:coreProperties>
</file>