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6" r:id="rId9"/>
    <p:sldId id="263" r:id="rId10"/>
    <p:sldId id="264" r:id="rId11"/>
    <p:sldId id="265" r:id="rId12"/>
  </p:sldIdLst>
  <p:sldSz cx="9144000" cy="6858000" type="screen4x3"/>
  <p:notesSz cx="6858000" cy="9144000"/>
  <p:custShowLst>
    <p:custShow name="Custom Show 1" id="0">
      <p:sldLst>
        <p:sld r:id="rId2"/>
        <p:sld r:id="rId3"/>
        <p:sld r:id="rId4"/>
        <p:sld r:id="rId5"/>
        <p:sld r:id="rId6"/>
        <p:sld r:id="rId7"/>
        <p:sld r:id="rId8"/>
        <p:sld r:id="rId9"/>
        <p:sld r:id="rId10"/>
        <p:sld r:id="rId11"/>
        <p:sld r:id="rId12"/>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2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3A57CF-0F0A-4424-940F-D3E949A5EABB}" type="datetimeFigureOut">
              <a:rPr lang="en-US" smtClean="0"/>
              <a:pPr/>
              <a:t>5/4/2020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CDCFBA9-70FB-495F-B9D0-E763722E65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CFBA9-70FB-495F-B9D0-E763722E65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CFBA9-70FB-495F-B9D0-E763722E65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CFBA9-70FB-495F-B9D0-E763722E657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CFBA9-70FB-495F-B9D0-E763722E657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DCFBA9-70FB-495F-B9D0-E763722E657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CDCFBA9-70FB-495F-B9D0-E763722E65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CDCFBA9-70FB-495F-B9D0-E763722E657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3A57CF-0F0A-4424-940F-D3E949A5EABB}" type="datetimeFigureOut">
              <a:rPr lang="en-US" smtClean="0"/>
              <a:pPr/>
              <a:t>5/4/2020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CDCFBA9-70FB-495F-B9D0-E763722E65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3A57CF-0F0A-4424-940F-D3E949A5EABB}" type="datetimeFigureOut">
              <a:rPr lang="en-US" smtClean="0"/>
              <a:pPr/>
              <a:t>5/4/2020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DCFBA9-70FB-495F-B9D0-E763722E65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3A57CF-0F0A-4424-940F-D3E949A5EABB}" type="datetimeFigureOut">
              <a:rPr lang="en-US" smtClean="0"/>
              <a:pPr/>
              <a:t>5/4/2020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CDCFBA9-70FB-495F-B9D0-E763722E657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3A57CF-0F0A-4424-940F-D3E949A5EABB}" type="datetimeFigureOut">
              <a:rPr lang="en-US" smtClean="0"/>
              <a:pPr/>
              <a:t>5/4/2020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CDCFBA9-70FB-495F-B9D0-E763722E65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3.bp.blogspot.com/_Eko_aeMlj2Y/TPObavgUF2I/AAAAAAAAABQ/Nlh4GDhjobk/s1600/permanent-split-capacitor-single-phase-asynchronous-electric-motors-464041.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Railway_electrification_system" TargetMode="External"/><Relationship Id="rId2" Type="http://schemas.openxmlformats.org/officeDocument/2006/relationships/hyperlink" Target="http://en.wikipedia.org/wiki/Traction_moto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Commutator_(electri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Blender_(device)" TargetMode="External"/><Relationship Id="rId7" Type="http://schemas.openxmlformats.org/officeDocument/2006/relationships/hyperlink" Target="http://en.wikipedia.org/wiki/Washing_machine" TargetMode="External"/><Relationship Id="rId2" Type="http://schemas.openxmlformats.org/officeDocument/2006/relationships/hyperlink" Target="http://en.wikipedia.org/wiki/Utility_frequency" TargetMode="External"/><Relationship Id="rId1" Type="http://schemas.openxmlformats.org/officeDocument/2006/relationships/slideLayout" Target="../slideLayouts/slideLayout2.xml"/><Relationship Id="rId6" Type="http://schemas.openxmlformats.org/officeDocument/2006/relationships/hyperlink" Target="http://en.wikipedia.org/wiki/TRIAC" TargetMode="External"/><Relationship Id="rId5" Type="http://schemas.openxmlformats.org/officeDocument/2006/relationships/hyperlink" Target="http://en.wikipedia.org/wiki/Hair_dryer" TargetMode="External"/><Relationship Id="rId4" Type="http://schemas.openxmlformats.org/officeDocument/2006/relationships/hyperlink" Target="http://en.wikipedia.org/wiki/Vacuum_cleane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3.bp.blogspot.com/_Eko_aeMlj2Y/TPOH39xkoiI/AAAAAAAAAA8/h8rqXJJy4jQ/s1600/Universal_Motor_7025.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0"/>
            <a:ext cx="8229600" cy="2438400"/>
          </a:xfrm>
        </p:spPr>
        <p:txBody>
          <a:bodyPr/>
          <a:lstStyle/>
          <a:p>
            <a:pPr algn="ctr"/>
            <a:r>
              <a:rPr lang="en-US" i="1" dirty="0" smtClean="0">
                <a:solidFill>
                  <a:schemeClr val="tx1"/>
                </a:solidFill>
              </a:rPr>
              <a:t>UNIVERSAL MOTORS </a:t>
            </a:r>
            <a:endParaRPr lang="en-US" i="1" dirty="0">
              <a:solidFill>
                <a:schemeClr val="tx1"/>
              </a:solidFill>
            </a:endParaRPr>
          </a:p>
        </p:txBody>
      </p:sp>
    </p:spTree>
  </p:cSld>
  <p:clrMapOvr>
    <a:masterClrMapping/>
  </p:clrMapOvr>
  <p:transition advTm="1123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ttp://3.bp.blogspot.com/_Eko_aeMlj2Y/TPObavgUF2I/AAAAAAAAABQ/Nlh4GDhjobk/s200/permanent-split-capacitor-single-phase-asynchronous-electric-motors-464041.jpg">
            <a:hlinkClick r:id="rId2"/>
          </p:cNvPr>
          <p:cNvPicPr>
            <a:picLocks noGrp="1"/>
          </p:cNvPicPr>
          <p:nvPr>
            <p:ph idx="1"/>
          </p:nvPr>
        </p:nvPicPr>
        <p:blipFill>
          <a:blip r:embed="rId3"/>
          <a:srcRect/>
          <a:stretch>
            <a:fillRect/>
          </a:stretch>
        </p:blipFill>
        <p:spPr bwMode="auto">
          <a:xfrm>
            <a:off x="1752600" y="609600"/>
            <a:ext cx="5181600" cy="4191000"/>
          </a:xfrm>
          <a:prstGeom prst="rect">
            <a:avLst/>
          </a:prstGeom>
          <a:noFill/>
          <a:ln w="9525">
            <a:noFill/>
            <a:miter lim="800000"/>
            <a:headEnd/>
            <a:tailEnd/>
          </a:ln>
        </p:spPr>
      </p:pic>
    </p:spTree>
  </p:cSld>
  <p:clrMapOvr>
    <a:masterClrMapping/>
  </p:clrMapOvr>
  <p:transition advTm="1375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90600" y="1066800"/>
            <a:ext cx="6553200" cy="4343400"/>
          </a:xfrm>
          <a:prstGeom prst="rect">
            <a:avLst/>
          </a:prstGeom>
          <a:noFill/>
          <a:ln w="9525">
            <a:noFill/>
            <a:miter lim="800000"/>
            <a:headEnd/>
            <a:tailEnd/>
          </a:ln>
          <a:effectLst/>
        </p:spPr>
      </p:pic>
      <p:sp>
        <p:nvSpPr>
          <p:cNvPr id="4" name="Content Placeholder 1"/>
          <p:cNvSpPr txBox="1">
            <a:spLocks/>
          </p:cNvSpPr>
          <p:nvPr/>
        </p:nvSpPr>
        <p:spPr>
          <a:xfrm>
            <a:off x="457200" y="457200"/>
            <a:ext cx="8229600" cy="555009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None/>
            </a:pPr>
            <a:r>
              <a:rPr lang="en-US" b="1" u="sng" dirty="0" smtClean="0"/>
              <a:t>The Universal Motor:</a:t>
            </a:r>
            <a:endParaRPr lang="en-US" dirty="0" smtClean="0"/>
          </a:p>
          <a:p>
            <a:pPr>
              <a:buFont typeface="Wingdings 3"/>
              <a:buNone/>
            </a:pPr>
            <a:r>
              <a:rPr lang="en-US" dirty="0" smtClean="0"/>
              <a:t/>
            </a:r>
            <a:br>
              <a:rPr lang="en-US" dirty="0" smtClean="0"/>
            </a:br>
            <a:endParaRPr lang="en-US" dirty="0">
              <a:latin typeface="Times New Roman" pitchFamily="18" charset="0"/>
              <a:cs typeface="Times New Roman" pitchFamily="18" charset="0"/>
            </a:endParaRPr>
          </a:p>
        </p:txBody>
      </p:sp>
    </p:spTree>
  </p:cSld>
  <p:clrMapOvr>
    <a:masterClrMapping/>
  </p:clrMapOvr>
  <p:transition advTm="2001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229600" cy="5626291"/>
          </a:xfrm>
        </p:spPr>
        <p:txBody>
          <a:bodyPr>
            <a:normAutofit/>
          </a:bodyPr>
          <a:lstStyle/>
          <a:p>
            <a:r>
              <a:rPr lang="en-US" sz="2400" dirty="0" smtClean="0">
                <a:latin typeface="Times New Roman" pitchFamily="18" charset="0"/>
                <a:cs typeface="Times New Roman" pitchFamily="18" charset="0"/>
              </a:rPr>
              <a:t>A series-wound motor is referred to as a </a:t>
            </a:r>
            <a:r>
              <a:rPr lang="en-US" sz="2400" b="1" dirty="0" smtClean="0">
                <a:latin typeface="Times New Roman" pitchFamily="18" charset="0"/>
                <a:cs typeface="Times New Roman" pitchFamily="18" charset="0"/>
              </a:rPr>
              <a:t>universal motor</a:t>
            </a:r>
            <a:r>
              <a:rPr lang="en-US" sz="2400" dirty="0" smtClean="0">
                <a:latin typeface="Times New Roman" pitchFamily="18" charset="0"/>
                <a:cs typeface="Times New Roman" pitchFamily="18" charset="0"/>
              </a:rPr>
              <a:t> when it has been designed to operate on either AC or DC power</a:t>
            </a:r>
          </a:p>
          <a:p>
            <a:r>
              <a:rPr lang="en-US" sz="2400" dirty="0" smtClean="0"/>
              <a:t>It can operate well on AC because the current in both the field and the armature (and hence the resultant magnetic fields) will alternate (reverse polarity) in synchronism, and hence the resulting mechanical force will occur in a constant direction of rotation.</a:t>
            </a:r>
          </a:p>
          <a:p>
            <a:r>
              <a:rPr lang="en-US" sz="2400" dirty="0" smtClean="0"/>
              <a:t>Universal motors also form the basis of the traditional railway </a:t>
            </a:r>
            <a:r>
              <a:rPr lang="en-US" sz="2400" dirty="0" smtClean="0">
                <a:hlinkClick r:id="rId2" tooltip="Traction motor"/>
              </a:rPr>
              <a:t>traction motor</a:t>
            </a:r>
            <a:r>
              <a:rPr lang="en-US" sz="2400" dirty="0" smtClean="0"/>
              <a:t> in </a:t>
            </a:r>
            <a:r>
              <a:rPr lang="en-US" sz="2400" dirty="0" smtClean="0">
                <a:hlinkClick r:id="rId3" tooltip="Railway electrification system"/>
              </a:rPr>
              <a:t>electric railways</a:t>
            </a:r>
            <a:r>
              <a:rPr lang="en-US" sz="2400" dirty="0" smtClean="0"/>
              <a:t>.</a:t>
            </a:r>
            <a:endParaRPr lang="en-US" sz="2400" dirty="0">
              <a:latin typeface="Times New Roman" pitchFamily="18" charset="0"/>
              <a:cs typeface="Times New Roman" pitchFamily="18" charset="0"/>
            </a:endParaRPr>
          </a:p>
        </p:txBody>
      </p:sp>
    </p:spTree>
  </p:cSld>
  <p:clrMapOvr>
    <a:masterClrMapping/>
  </p:clrMapOvr>
  <p:transition advTm="25453"/>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r>
              <a:rPr lang="en-US" dirty="0" smtClean="0">
                <a:latin typeface="Times New Roman" pitchFamily="18" charset="0"/>
                <a:cs typeface="Times New Roman" pitchFamily="18" charset="0"/>
              </a:rPr>
              <a:t>An advantage of the universal motor is that AC supplies may be used on motors which have some characteristics more common in DC motors, specifically high starting torque and very compact design if high running speeds are used. The negative aspect is the maintenance and short life problems caused by the </a:t>
            </a:r>
            <a:r>
              <a:rPr lang="en-US" dirty="0" err="1" smtClean="0">
                <a:latin typeface="Times New Roman" pitchFamily="18" charset="0"/>
                <a:cs typeface="Times New Roman" pitchFamily="18" charset="0"/>
                <a:hlinkClick r:id="rId2" tooltip="Commutator (electric)"/>
              </a:rPr>
              <a:t>commutator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Such motors are used in devices such as food mixers and power tools which are used only intermittently, and often have high starting-torque demands. </a:t>
            </a:r>
            <a:endParaRPr lang="en-US" dirty="0">
              <a:latin typeface="Times New Roman" pitchFamily="18" charset="0"/>
              <a:cs typeface="Times New Roman" pitchFamily="18" charset="0"/>
            </a:endParaRPr>
          </a:p>
        </p:txBody>
      </p:sp>
    </p:spTree>
  </p:cSld>
  <p:clrMapOvr>
    <a:masterClrMapping/>
  </p:clrMapOvr>
  <p:transition advTm="3664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457200" y="457200"/>
            <a:ext cx="8229600" cy="5550091"/>
          </a:xfrm>
        </p:spPr>
        <p:txBody>
          <a:bodyPr>
            <a:normAutofit/>
          </a:bodyPr>
          <a:lstStyle/>
          <a:p>
            <a:r>
              <a:rPr lang="en-US" dirty="0" smtClean="0">
                <a:latin typeface="Times New Roman" pitchFamily="18" charset="0"/>
                <a:cs typeface="Times New Roman" pitchFamily="18" charset="0"/>
              </a:rPr>
              <a:t>Induction motors cannot turn a shaft faster than allowed by the </a:t>
            </a:r>
            <a:r>
              <a:rPr lang="en-US" dirty="0" smtClean="0">
                <a:latin typeface="Times New Roman" pitchFamily="18" charset="0"/>
                <a:cs typeface="Times New Roman" pitchFamily="18" charset="0"/>
                <a:hlinkClick r:id="rId2" tooltip="Utility frequency"/>
              </a:rPr>
              <a:t>power line frequency</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By contrast, universal motors generally run at high speeds, making them useful for appliances such as </a:t>
            </a:r>
            <a:r>
              <a:rPr lang="en-US" dirty="0" smtClean="0">
                <a:latin typeface="Times New Roman" pitchFamily="18" charset="0"/>
                <a:cs typeface="Times New Roman" pitchFamily="18" charset="0"/>
                <a:hlinkClick r:id="rId3" tooltip="Blender (device)"/>
              </a:rPr>
              <a:t>blenders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4" tooltip="Vacuum cleaner"/>
              </a:rPr>
              <a:t>vacuum cleaners</a:t>
            </a:r>
            <a:r>
              <a:rPr lang="en-US"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hlinkClick r:id="rId5" tooltip="Hair dryer"/>
              </a:rPr>
              <a:t>hair dryers</a:t>
            </a:r>
            <a:r>
              <a:rPr lang="en-US" dirty="0" smtClean="0">
                <a:latin typeface="Times New Roman" pitchFamily="18" charset="0"/>
                <a:cs typeface="Times New Roman" pitchFamily="18" charset="0"/>
              </a:rPr>
              <a:t> where high speed and light weight is desirable</a:t>
            </a:r>
          </a:p>
          <a:p>
            <a:r>
              <a:rPr lang="en-US" dirty="0" smtClean="0">
                <a:latin typeface="Times New Roman" pitchFamily="18" charset="0"/>
                <a:cs typeface="Times New Roman" pitchFamily="18" charset="0"/>
              </a:rPr>
              <a:t>Universal motors also lend themselves to </a:t>
            </a:r>
            <a:r>
              <a:rPr lang="en-US" dirty="0" smtClean="0">
                <a:latin typeface="Times New Roman" pitchFamily="18" charset="0"/>
                <a:cs typeface="Times New Roman" pitchFamily="18" charset="0"/>
                <a:hlinkClick r:id="rId6" tooltip="TRIAC"/>
              </a:rPr>
              <a:t>electronic speed control</a:t>
            </a:r>
            <a:r>
              <a:rPr lang="en-US" dirty="0" smtClean="0">
                <a:latin typeface="Times New Roman" pitchFamily="18" charset="0"/>
                <a:cs typeface="Times New Roman" pitchFamily="18" charset="0"/>
              </a:rPr>
              <a:t> and, as such, are an ideal choice for </a:t>
            </a:r>
            <a:r>
              <a:rPr lang="en-US" dirty="0" smtClean="0">
                <a:latin typeface="Times New Roman" pitchFamily="18" charset="0"/>
                <a:cs typeface="Times New Roman" pitchFamily="18" charset="0"/>
                <a:hlinkClick r:id="rId7" tooltip="Washing machine"/>
              </a:rPr>
              <a:t>domestic washing machines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motor can be used to agitate the drum (both forwards and in reverse) by switching the field winding with respect to the armature</a:t>
            </a:r>
            <a:endParaRPr lang="en-US" dirty="0">
              <a:latin typeface="Times New Roman" pitchFamily="18" charset="0"/>
              <a:cs typeface="Times New Roman" pitchFamily="18" charset="0"/>
            </a:endParaRPr>
          </a:p>
        </p:txBody>
      </p:sp>
    </p:spTree>
  </p:cSld>
  <p:clrMapOvr>
    <a:masterClrMapping/>
  </p:clrMapOvr>
  <p:transition advTm="27265"/>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http://3.bp.blogspot.com/_Eko_aeMlj2Y/TPOH39xkoiI/AAAAAAAAAA8/h8rqXJJy4jQ/s200/Universal_Motor_7025.jpg">
            <a:hlinkClick r:id="rId2"/>
          </p:cNvPr>
          <p:cNvPicPr>
            <a:picLocks noGrp="1"/>
          </p:cNvPicPr>
          <p:nvPr>
            <p:ph idx="1"/>
          </p:nvPr>
        </p:nvPicPr>
        <p:blipFill>
          <a:blip r:embed="rId3"/>
          <a:srcRect/>
          <a:stretch>
            <a:fillRect/>
          </a:stretch>
        </p:blipFill>
        <p:spPr bwMode="auto">
          <a:xfrm>
            <a:off x="1143000" y="533400"/>
            <a:ext cx="6324600" cy="5334000"/>
          </a:xfrm>
          <a:prstGeom prst="rect">
            <a:avLst/>
          </a:prstGeom>
          <a:noFill/>
          <a:ln w="9525">
            <a:noFill/>
            <a:miter lim="800000"/>
            <a:headEnd/>
            <a:tailEnd/>
          </a:ln>
        </p:spPr>
      </p:pic>
    </p:spTree>
  </p:cSld>
  <p:clrMapOvr>
    <a:masterClrMapping/>
  </p:clrMapOvr>
  <p:transition advTm="1346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r>
              <a:rPr lang="en-US" dirty="0" smtClean="0">
                <a:latin typeface="Times New Roman" pitchFamily="18" charset="0"/>
                <a:cs typeface="Times New Roman" pitchFamily="18" charset="0"/>
              </a:rPr>
              <a:t>The motor can also be run up to the high speeds required for the spin cycle.</a:t>
            </a:r>
          </a:p>
          <a:p>
            <a:r>
              <a:rPr lang="en-US" dirty="0" smtClean="0">
                <a:latin typeface="Times New Roman" pitchFamily="18" charset="0"/>
                <a:cs typeface="Times New Roman" pitchFamily="18" charset="0"/>
              </a:rPr>
              <a:t>Motor damage may occur from over speeding (running at a rotational speed in excess of design limits) if the unit is operated with no significant load</a:t>
            </a:r>
          </a:p>
          <a:p>
            <a:r>
              <a:rPr lang="en-US" dirty="0" smtClean="0">
                <a:latin typeface="Times New Roman" pitchFamily="18" charset="0"/>
                <a:cs typeface="Times New Roman" pitchFamily="18" charset="0"/>
              </a:rPr>
              <a:t> On larger motors, sudden loss of load is to be avoided, and the possibility of such an occurrence is incorporated into the motor's protection and control schemes. In some smaller applications, a fan blade</a:t>
            </a:r>
            <a:r>
              <a:rPr lang="en-US" dirty="0" smtClean="0">
                <a:solidFill>
                  <a:schemeClr val="bg2">
                    <a:lumMod val="10000"/>
                  </a:schemeClr>
                </a:solidFill>
                <a:latin typeface="Times New Roman" pitchFamily="18" charset="0"/>
                <a:cs typeface="Times New Roman" pitchFamily="18" charset="0"/>
              </a:rPr>
              <a:t> </a:t>
            </a:r>
            <a:r>
              <a:rPr lang="en-US" dirty="0" smtClean="0">
                <a:latin typeface="Times New Roman" pitchFamily="18" charset="0"/>
                <a:cs typeface="Times New Roman" pitchFamily="18" charset="0"/>
              </a:rPr>
              <a:t>attached to the shaft often acts as an artificial load to limit the motor speed to a safe level, as well as a means to circulate cooling airflow over the armature and field windings.</a:t>
            </a:r>
            <a:endParaRPr lang="en-US" dirty="0">
              <a:latin typeface="Times New Roman" pitchFamily="18" charset="0"/>
              <a:cs typeface="Times New Roman" pitchFamily="18" charset="0"/>
            </a:endParaRPr>
          </a:p>
        </p:txBody>
      </p:sp>
    </p:spTree>
  </p:cSld>
  <p:clrMapOvr>
    <a:masterClrMapping/>
  </p:clrMapOvr>
  <p:transition advTm="31875"/>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fontScale="85000" lnSpcReduction="20000"/>
          </a:bodyPr>
          <a:lstStyle/>
          <a:p>
            <a:r>
              <a:rPr lang="en-US" b="1" u="sng" dirty="0" smtClean="0"/>
              <a:t>The Universal Motor:</a:t>
            </a:r>
            <a:endParaRPr lang="en-US" dirty="0" smtClean="0"/>
          </a:p>
          <a:p>
            <a:pPr lvl="0"/>
            <a:r>
              <a:rPr lang="en-US" dirty="0" smtClean="0">
                <a:latin typeface="Times New Roman" pitchFamily="18" charset="0"/>
                <a:cs typeface="Times New Roman" pitchFamily="18" charset="0"/>
              </a:rPr>
              <a:t>Can run on D.C or A.C power</a:t>
            </a:r>
          </a:p>
          <a:p>
            <a:pPr lvl="0"/>
            <a:r>
              <a:rPr lang="en-US" dirty="0" smtClean="0">
                <a:latin typeface="Times New Roman" pitchFamily="18" charset="0"/>
                <a:cs typeface="Times New Roman" pitchFamily="18" charset="0"/>
              </a:rPr>
              <a:t>The armature windings and both field windings are in series</a:t>
            </a:r>
          </a:p>
          <a:p>
            <a:pPr lvl="0"/>
            <a:r>
              <a:rPr lang="en-US" dirty="0" smtClean="0">
                <a:latin typeface="Times New Roman" pitchFamily="18" charset="0"/>
                <a:cs typeface="Times New Roman" pitchFamily="18" charset="0"/>
              </a:rPr>
              <a:t>Mostly found in hand drills, mixers anything that needs a variable speed and low cost.</a:t>
            </a:r>
          </a:p>
          <a:p>
            <a:r>
              <a:rPr lang="en-US" dirty="0" smtClean="0">
                <a:latin typeface="Times New Roman" pitchFamily="18" charset="0"/>
                <a:cs typeface="Times New Roman" pitchFamily="18" charset="0"/>
              </a:rPr>
              <a:t>The two magnetic fields are produced by voltage</a:t>
            </a:r>
          </a:p>
          <a:p>
            <a:pPr lvl="0"/>
            <a:r>
              <a:rPr lang="en-US" dirty="0" smtClean="0">
                <a:latin typeface="Times New Roman" pitchFamily="18" charset="0"/>
                <a:cs typeface="Times New Roman" pitchFamily="18" charset="0"/>
              </a:rPr>
              <a:t>Motor can reverse its rotating direction by changing the armature winding or the field windings input and output polarity's but not both.</a:t>
            </a:r>
          </a:p>
          <a:p>
            <a:pPr lvl="0"/>
            <a:r>
              <a:rPr lang="en-US" dirty="0" smtClean="0">
                <a:latin typeface="Times New Roman" pitchFamily="18" charset="0"/>
                <a:cs typeface="Times New Roman" pitchFamily="18" charset="0"/>
              </a:rPr>
              <a:t>Voltage and current are applied directly to the armature  windings through the brushes</a:t>
            </a:r>
            <a:r>
              <a:rPr lang="en-US" dirty="0" smtClean="0"/>
              <a:t>. </a:t>
            </a:r>
          </a:p>
          <a:p>
            <a:r>
              <a:rPr lang="en-US" dirty="0" smtClean="0">
                <a:latin typeface="Times New Roman" pitchFamily="18" charset="0"/>
                <a:cs typeface="Times New Roman" pitchFamily="18" charset="0"/>
              </a:rPr>
              <a:t>This type of motor is a quite motor and is good for heavy duty loads.</a:t>
            </a:r>
          </a:p>
          <a:p>
            <a:r>
              <a:rPr lang="en-US" dirty="0" smtClean="0">
                <a:latin typeface="Times New Roman" pitchFamily="18" charset="0"/>
                <a:cs typeface="Times New Roman" pitchFamily="18" charset="0"/>
              </a:rPr>
              <a:t> Two capacitors are connected in parallel but are also connected to the start winding in series.</a:t>
            </a:r>
          </a:p>
          <a:p>
            <a:pPr>
              <a:buNone/>
            </a:pPr>
            <a:r>
              <a:rPr lang="en-US" dirty="0" smtClean="0"/>
              <a:t/>
            </a:r>
            <a:br>
              <a:rPr lang="en-US" dirty="0" smtClean="0"/>
            </a:br>
            <a:endParaRPr lang="en-US" dirty="0">
              <a:latin typeface="Times New Roman" pitchFamily="18" charset="0"/>
              <a:cs typeface="Times New Roman" pitchFamily="18" charset="0"/>
            </a:endParaRPr>
          </a:p>
        </p:txBody>
      </p:sp>
    </p:spTree>
  </p:cSld>
  <p:clrMapOvr>
    <a:masterClrMapping/>
  </p:clrMapOvr>
  <p:transition advTm="40594"/>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universal motors\motor2.gif"/>
          <p:cNvPicPr>
            <a:picLocks noGrp="1" noChangeAspect="1" noChangeArrowheads="1"/>
          </p:cNvPicPr>
          <p:nvPr>
            <p:ph idx="1"/>
          </p:nvPr>
        </p:nvPicPr>
        <p:blipFill>
          <a:blip r:embed="rId2"/>
          <a:srcRect/>
          <a:stretch>
            <a:fillRect/>
          </a:stretch>
        </p:blipFill>
        <p:spPr bwMode="auto">
          <a:xfrm>
            <a:off x="762000" y="990600"/>
            <a:ext cx="7696199" cy="4800599"/>
          </a:xfrm>
          <a:prstGeom prst="rect">
            <a:avLst/>
          </a:prstGeom>
          <a:noFill/>
        </p:spPr>
      </p:pic>
    </p:spTree>
  </p:cSld>
  <p:clrMapOvr>
    <a:masterClrMapping/>
  </p:clrMapOvr>
  <p:transition advTm="5234"/>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smtClean="0">
                <a:latin typeface="Times New Roman" pitchFamily="18" charset="0"/>
                <a:cs typeface="Times New Roman" pitchFamily="18" charset="0"/>
              </a:rPr>
              <a:t>This motor runs using both windings</a:t>
            </a:r>
          </a:p>
          <a:p>
            <a:r>
              <a:rPr lang="en-US" dirty="0" smtClean="0">
                <a:latin typeface="Times New Roman" pitchFamily="18" charset="0"/>
                <a:cs typeface="Times New Roman" pitchFamily="18" charset="0"/>
              </a:rPr>
              <a:t>It is like Capacitor Start, Induction Run (CSIR) the phase angle between the start winding current and the main winding current is increased to 90 degree.</a:t>
            </a:r>
          </a:p>
          <a:p>
            <a:r>
              <a:rPr lang="en-US" dirty="0" smtClean="0">
                <a:latin typeface="Times New Roman" pitchFamily="18" charset="0"/>
                <a:cs typeface="Times New Roman" pitchFamily="18" charset="0"/>
              </a:rPr>
              <a:t>The reversed rotation is achieved by reversing the main winds polarities.</a:t>
            </a:r>
          </a:p>
          <a:p>
            <a:r>
              <a:rPr lang="en-US" dirty="0" smtClean="0">
                <a:latin typeface="Times New Roman" pitchFamily="18" charset="0"/>
                <a:cs typeface="Times New Roman" pitchFamily="18" charset="0"/>
              </a:rPr>
              <a:t>Has no centrifugal switch due to the capacitors positioning in the circuit.</a:t>
            </a:r>
          </a:p>
          <a:p>
            <a:r>
              <a:rPr lang="en-US" dirty="0" smtClean="0">
                <a:latin typeface="Times New Roman" pitchFamily="18" charset="0"/>
                <a:cs typeface="Times New Roman" pitchFamily="18" charset="0"/>
              </a:rPr>
              <a:t>Starts using a capacitor but the start windings are permanently connected to the power supply along the run windings.</a:t>
            </a:r>
          </a:p>
          <a:p>
            <a:r>
              <a:rPr lang="en-US" dirty="0" smtClean="0">
                <a:latin typeface="Times New Roman" pitchFamily="18" charset="0"/>
                <a:cs typeface="Times New Roman" pitchFamily="18" charset="0"/>
              </a:rPr>
              <a:t>This type of motor is mainly used in blowers and ceiling fans as a variable speed is required.</a:t>
            </a:r>
          </a:p>
          <a:p>
            <a:r>
              <a:rPr lang="en-US" dirty="0" smtClean="0">
                <a:latin typeface="Times New Roman" pitchFamily="18" charset="0"/>
                <a:cs typeface="Times New Roman" pitchFamily="18" charset="0"/>
              </a:rPr>
              <a:t>Reverse rotating direction is achieved by reconnecting the supply phase from one position to another</a:t>
            </a:r>
            <a:endParaRPr lang="en-US" dirty="0">
              <a:latin typeface="Times New Roman" pitchFamily="18" charset="0"/>
              <a:cs typeface="Times New Roman" pitchFamily="18" charset="0"/>
            </a:endParaRPr>
          </a:p>
        </p:txBody>
      </p:sp>
    </p:spTree>
  </p:cSld>
  <p:clrMapOvr>
    <a:masterClrMapping/>
  </p:clrMapOvr>
  <p:transition advTm="39969"/>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TotalTime>
  <Words>316</Words>
  <Application>Microsoft Office PowerPoint</Application>
  <PresentationFormat>On-screen Show (4:3)</PresentationFormat>
  <Paragraphs>32</Paragraphs>
  <Slides>11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11</vt:i4>
      </vt:variant>
      <vt:variant>
        <vt:lpstr>Custom Shows</vt:lpstr>
      </vt:variant>
      <vt:variant>
        <vt:i4>1</vt:i4>
      </vt:variant>
    </vt:vector>
  </HeadingPairs>
  <TitlesOfParts>
    <vt:vector size="18" baseType="lpstr">
      <vt:lpstr>Lucida Sans Unicode</vt:lpstr>
      <vt:lpstr>Times New Roman</vt:lpstr>
      <vt:lpstr>Verdana</vt:lpstr>
      <vt:lpstr>Wingdings 2</vt:lpstr>
      <vt:lpstr>Wingdings 3</vt:lpstr>
      <vt:lpstr>Concourse</vt:lpstr>
      <vt:lpstr>UNIVERSAL MOTORS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MOTORS</dc:title>
  <dc:creator>welcome</dc:creator>
  <cp:lastModifiedBy>Ateeq-Ur-Rehman Shaheen</cp:lastModifiedBy>
  <cp:revision>18</cp:revision>
  <dcterms:created xsi:type="dcterms:W3CDTF">2012-10-03T16:22:18Z</dcterms:created>
  <dcterms:modified xsi:type="dcterms:W3CDTF">2020-05-04T06:19:29Z</dcterms:modified>
</cp:coreProperties>
</file>