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268" r:id="rId3"/>
    <p:sldId id="279" r:id="rId4"/>
    <p:sldId id="272" r:id="rId5"/>
    <p:sldId id="269" r:id="rId6"/>
    <p:sldId id="280" r:id="rId7"/>
    <p:sldId id="295" r:id="rId8"/>
    <p:sldId id="270" r:id="rId9"/>
    <p:sldId id="271" r:id="rId10"/>
    <p:sldId id="277" r:id="rId11"/>
    <p:sldId id="278" r:id="rId12"/>
    <p:sldId id="281" r:id="rId13"/>
    <p:sldId id="282" r:id="rId14"/>
    <p:sldId id="285" r:id="rId15"/>
    <p:sldId id="286" r:id="rId16"/>
    <p:sldId id="287" r:id="rId17"/>
    <p:sldId id="290" r:id="rId18"/>
    <p:sldId id="288" r:id="rId19"/>
    <p:sldId id="294" r:id="rId20"/>
    <p:sldId id="291" r:id="rId21"/>
    <p:sldId id="296" r:id="rId22"/>
    <p:sldId id="292" r:id="rId23"/>
    <p:sldId id="283" r:id="rId24"/>
    <p:sldId id="297" r:id="rId25"/>
    <p:sldId id="298" r:id="rId26"/>
    <p:sldId id="299" r:id="rId27"/>
    <p:sldId id="289" r:id="rId28"/>
    <p:sldId id="304" r:id="rId29"/>
    <p:sldId id="305" r:id="rId30"/>
    <p:sldId id="306" r:id="rId31"/>
    <p:sldId id="307" r:id="rId32"/>
    <p:sldId id="293" r:id="rId33"/>
    <p:sldId id="308" r:id="rId34"/>
    <p:sldId id="309" r:id="rId35"/>
    <p:sldId id="310" r:id="rId36"/>
    <p:sldId id="311" r:id="rId37"/>
    <p:sldId id="300" r:id="rId38"/>
    <p:sldId id="312" r:id="rId39"/>
    <p:sldId id="301" r:id="rId40"/>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hammad Fahad" initials="MF" lastIdx="5" clrIdx="0">
    <p:extLst>
      <p:ext uri="{19B8F6BF-5375-455C-9EA6-DF929625EA0E}">
        <p15:presenceInfo xmlns:p15="http://schemas.microsoft.com/office/powerpoint/2012/main" userId="750535509e7f3a5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E93D2"/>
    <a:srgbClr val="5195D3"/>
    <a:srgbClr val="3B87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192" autoAdjust="0"/>
  </p:normalViewPr>
  <p:slideViewPr>
    <p:cSldViewPr snapToGrid="0">
      <p:cViewPr varScale="1">
        <p:scale>
          <a:sx n="58" d="100"/>
          <a:sy n="58" d="100"/>
        </p:scale>
        <p:origin x="91" y="1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662D060A-3B73-43F0-BE2E-7CE0A8E5F7B4}" type="datetimeFigureOut">
              <a:rPr lang="en-US" smtClean="0"/>
              <a:t>11/13/2020</a:t>
            </a:fld>
            <a:endParaRPr lang="en-US"/>
          </a:p>
        </p:txBody>
      </p:sp>
      <p:sp>
        <p:nvSpPr>
          <p:cNvPr id="4" name="Footer Placehold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A20DB4C7-FA3C-45C6-A884-BCF298394049}" type="slidenum">
              <a:rPr lang="en-US" smtClean="0"/>
              <a:t>‹#›</a:t>
            </a:fld>
            <a:endParaRPr lang="en-US"/>
          </a:p>
        </p:txBody>
      </p:sp>
    </p:spTree>
    <p:extLst>
      <p:ext uri="{BB962C8B-B14F-4D97-AF65-F5344CB8AC3E}">
        <p14:creationId xmlns:p14="http://schemas.microsoft.com/office/powerpoint/2010/main" val="1438441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1"/>
            <a:ext cx="4028440" cy="351737"/>
          </a:xfrm>
          <a:prstGeom prst="rect">
            <a:avLst/>
          </a:prstGeom>
        </p:spPr>
        <p:txBody>
          <a:bodyPr vert="horz" lIns="93177" tIns="46589" rIns="93177" bIns="46589" rtlCol="0"/>
          <a:lstStyle>
            <a:lvl1pPr algn="r">
              <a:defRPr sz="1200"/>
            </a:lvl1pPr>
          </a:lstStyle>
          <a:p>
            <a:fld id="{72366588-B0A5-472E-B9B9-17E0A482C143}" type="datetimeFigureOut">
              <a:rPr lang="en-US" smtClean="0"/>
              <a:t>11/13/2020</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4"/>
            <a:ext cx="7437120" cy="2760346"/>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EFA383C7-79F1-4A3C-BB63-E7E1901983D0}" type="slidenum">
              <a:rPr lang="en-US" smtClean="0"/>
              <a:t>‹#›</a:t>
            </a:fld>
            <a:endParaRPr lang="en-US"/>
          </a:p>
        </p:txBody>
      </p:sp>
    </p:spTree>
    <p:extLst>
      <p:ext uri="{BB962C8B-B14F-4D97-AF65-F5344CB8AC3E}">
        <p14:creationId xmlns:p14="http://schemas.microsoft.com/office/powerpoint/2010/main" val="3399603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A383C7-79F1-4A3C-BB63-E7E1901983D0}" type="slidenum">
              <a:rPr lang="en-US" smtClean="0"/>
              <a:t>1</a:t>
            </a:fld>
            <a:endParaRPr lang="en-US"/>
          </a:p>
        </p:txBody>
      </p:sp>
    </p:spTree>
    <p:extLst>
      <p:ext uri="{BB962C8B-B14F-4D97-AF65-F5344CB8AC3E}">
        <p14:creationId xmlns:p14="http://schemas.microsoft.com/office/powerpoint/2010/main" val="18973895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Dynamic initialization parameters available for these pools include LARGE_POOL _SIZE, JAVA_POOL_SIZE, and STREAMS_POOL_SIZE. These are automatically set if MEMORY_TARGET or SGA_TARGET is specified.</a:t>
            </a:r>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31</a:t>
            </a:fld>
            <a:endParaRPr lang="en-US"/>
          </a:p>
        </p:txBody>
      </p:sp>
    </p:spTree>
    <p:extLst>
      <p:ext uri="{BB962C8B-B14F-4D97-AF65-F5344CB8AC3E}">
        <p14:creationId xmlns:p14="http://schemas.microsoft.com/office/powerpoint/2010/main" val="27164567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39</a:t>
            </a:fld>
            <a:endParaRPr lang="en-US"/>
          </a:p>
        </p:txBody>
      </p:sp>
    </p:spTree>
    <p:extLst>
      <p:ext uri="{BB962C8B-B14F-4D97-AF65-F5344CB8AC3E}">
        <p14:creationId xmlns:p14="http://schemas.microsoft.com/office/powerpoint/2010/main" val="32878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3</a:t>
            </a:fld>
            <a:endParaRPr lang="en-US"/>
          </a:p>
        </p:txBody>
      </p:sp>
    </p:spTree>
    <p:extLst>
      <p:ext uri="{BB962C8B-B14F-4D97-AF65-F5344CB8AC3E}">
        <p14:creationId xmlns:p14="http://schemas.microsoft.com/office/powerpoint/2010/main" val="2682582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5</a:t>
            </a:fld>
            <a:endParaRPr lang="en-US"/>
          </a:p>
        </p:txBody>
      </p:sp>
    </p:spTree>
    <p:extLst>
      <p:ext uri="{BB962C8B-B14F-4D97-AF65-F5344CB8AC3E}">
        <p14:creationId xmlns:p14="http://schemas.microsoft.com/office/powerpoint/2010/main" val="2364058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9</a:t>
            </a:fld>
            <a:endParaRPr lang="en-US"/>
          </a:p>
        </p:txBody>
      </p:sp>
    </p:spTree>
    <p:extLst>
      <p:ext uri="{BB962C8B-B14F-4D97-AF65-F5344CB8AC3E}">
        <p14:creationId xmlns:p14="http://schemas.microsoft.com/office/powerpoint/2010/main" val="3032497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14</a:t>
            </a:fld>
            <a:endParaRPr lang="en-US"/>
          </a:p>
        </p:txBody>
      </p:sp>
    </p:spTree>
    <p:extLst>
      <p:ext uri="{BB962C8B-B14F-4D97-AF65-F5344CB8AC3E}">
        <p14:creationId xmlns:p14="http://schemas.microsoft.com/office/powerpoint/2010/main" val="1147581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21</a:t>
            </a:fld>
            <a:endParaRPr lang="en-US"/>
          </a:p>
        </p:txBody>
      </p:sp>
    </p:spTree>
    <p:extLst>
      <p:ext uri="{BB962C8B-B14F-4D97-AF65-F5344CB8AC3E}">
        <p14:creationId xmlns:p14="http://schemas.microsoft.com/office/powerpoint/2010/main" val="2064237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DB_CACHE_SIZE if SGA_TARGET is not set, then the default is either 48 MB or 4MB * number of CPUs * granule size, whichever is greater. If the parameter is specified, then the user-specified value indicates a minimum value for the memory pool.</a:t>
            </a:r>
          </a:p>
          <a:p>
            <a:r>
              <a:rPr lang="en-US" dirty="0"/>
              <a:t>DB_KEEP_CACHE_SIZE and DB_RECYCLE_CACHE_SIZE must be manually sized if used.</a:t>
            </a:r>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28</a:t>
            </a:fld>
            <a:endParaRPr lang="en-US"/>
          </a:p>
        </p:txBody>
      </p:sp>
    </p:spTree>
    <p:extLst>
      <p:ext uri="{BB962C8B-B14F-4D97-AF65-F5344CB8AC3E}">
        <p14:creationId xmlns:p14="http://schemas.microsoft.com/office/powerpoint/2010/main" val="3674601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29</a:t>
            </a:fld>
            <a:endParaRPr lang="en-US"/>
          </a:p>
        </p:txBody>
      </p:sp>
    </p:spTree>
    <p:extLst>
      <p:ext uri="{BB962C8B-B14F-4D97-AF65-F5344CB8AC3E}">
        <p14:creationId xmlns:p14="http://schemas.microsoft.com/office/powerpoint/2010/main" val="920138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33333"/>
                </a:solidFill>
                <a:effectLst/>
                <a:latin typeface="guardian-text-oreilly"/>
              </a:rPr>
              <a:t>The redo log buffer is an area of memory within the SGA that holds information about changes to the database, called </a:t>
            </a:r>
            <a:r>
              <a:rPr lang="en-US" b="0" i="1" dirty="0">
                <a:solidFill>
                  <a:srgbClr val="333333"/>
                </a:solidFill>
                <a:effectLst/>
                <a:latin typeface="inherit"/>
              </a:rPr>
              <a:t>redo log entries</a:t>
            </a:r>
            <a:r>
              <a:rPr lang="en-US" b="0" i="0" dirty="0">
                <a:solidFill>
                  <a:srgbClr val="333333"/>
                </a:solidFill>
                <a:effectLst/>
                <a:latin typeface="guardian-text-oreilly"/>
              </a:rPr>
              <a:t> . These entries are used if database recovery is necessary, and they contain information required to reconstruct changes made by INSERT, UPDATE, DELETE, CREATE, DROP, or ALTER statements.</a:t>
            </a:r>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30</a:t>
            </a:fld>
            <a:endParaRPr lang="en-US"/>
          </a:p>
        </p:txBody>
      </p:sp>
    </p:spTree>
    <p:extLst>
      <p:ext uri="{BB962C8B-B14F-4D97-AF65-F5344CB8AC3E}">
        <p14:creationId xmlns:p14="http://schemas.microsoft.com/office/powerpoint/2010/main" val="1434309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97871"/>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83680"/>
            <a:ext cx="9144000" cy="1655762"/>
          </a:xfrm>
        </p:spPr>
        <p:txBody>
          <a:bodyPr/>
          <a:lstStyle>
            <a:lvl1pPr marL="0" indent="0" algn="ctr">
              <a:buNone/>
              <a:defRPr sz="240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8794E75-353D-442E-BDEA-2D1BE4A45A3F}"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
        <p:nvSpPr>
          <p:cNvPr id="7" name="Rectangle 6"/>
          <p:cNvSpPr/>
          <p:nvPr userDrawn="1"/>
        </p:nvSpPr>
        <p:spPr>
          <a:xfrm flipV="1">
            <a:off x="1524000" y="3533141"/>
            <a:ext cx="9144000" cy="182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9365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794E75-353D-442E-BDEA-2D1BE4A45A3F}"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317926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794E75-353D-442E-BDEA-2D1BE4A45A3F}"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354244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6045" y="128411"/>
            <a:ext cx="11279909" cy="1075749"/>
          </a:xfrm>
        </p:spPr>
        <p:txBody>
          <a:bodyPr>
            <a:normAutofit/>
          </a:bodyPr>
          <a:lstStyle>
            <a:lvl1pPr>
              <a:defRPr sz="4000">
                <a:latin typeface="Gotham Narrow Book" pitchFamily="50" charset="0"/>
              </a:defRPr>
            </a:lvl1pPr>
          </a:lstStyle>
          <a:p>
            <a:r>
              <a:rPr lang="en-US" dirty="0"/>
              <a:t>Click to edit Master title style</a:t>
            </a:r>
          </a:p>
        </p:txBody>
      </p:sp>
      <p:sp>
        <p:nvSpPr>
          <p:cNvPr id="3" name="Content Placeholder 2"/>
          <p:cNvSpPr>
            <a:spLocks noGrp="1"/>
          </p:cNvSpPr>
          <p:nvPr>
            <p:ph idx="1"/>
          </p:nvPr>
        </p:nvSpPr>
        <p:spPr>
          <a:xfrm>
            <a:off x="456045" y="1301675"/>
            <a:ext cx="11279909" cy="4875288"/>
          </a:xfrm>
        </p:spPr>
        <p:txBody>
          <a:bodyPr/>
          <a:lstStyle>
            <a:lvl1pPr>
              <a:buClr>
                <a:schemeClr val="accent1">
                  <a:lumMod val="75000"/>
                </a:schemeClr>
              </a:buClr>
              <a:defRPr sz="3000">
                <a:solidFill>
                  <a:schemeClr val="tx1"/>
                </a:solidFill>
                <a:latin typeface="Gotham Narrow Book" pitchFamily="50" charset="0"/>
              </a:defRPr>
            </a:lvl1pPr>
            <a:lvl2pPr>
              <a:buClr>
                <a:schemeClr val="accent1">
                  <a:lumMod val="75000"/>
                </a:schemeClr>
              </a:buClr>
              <a:defRPr>
                <a:solidFill>
                  <a:schemeClr val="tx1"/>
                </a:solidFill>
                <a:latin typeface="Gotham Narrow Book" pitchFamily="50" charset="0"/>
              </a:defRPr>
            </a:lvl2pPr>
            <a:lvl3pPr>
              <a:buClr>
                <a:schemeClr val="accent1">
                  <a:lumMod val="75000"/>
                </a:schemeClr>
              </a:buClr>
              <a:defRPr>
                <a:solidFill>
                  <a:schemeClr val="tx1"/>
                </a:solidFill>
                <a:latin typeface="Gotham Narrow Book" pitchFamily="50" charset="0"/>
              </a:defRPr>
            </a:lvl3pPr>
            <a:lvl4pPr>
              <a:buClr>
                <a:schemeClr val="accent1">
                  <a:lumMod val="75000"/>
                </a:schemeClr>
              </a:buClr>
              <a:defRPr>
                <a:solidFill>
                  <a:schemeClr val="tx1"/>
                </a:solidFill>
                <a:latin typeface="Gotham Narrow Book" pitchFamily="50" charset="0"/>
              </a:defRPr>
            </a:lvl4pPr>
            <a:lvl5pPr>
              <a:buClr>
                <a:schemeClr val="accent1">
                  <a:lumMod val="75000"/>
                </a:schemeClr>
              </a:buClr>
              <a:defRPr>
                <a:solidFill>
                  <a:schemeClr val="tx1"/>
                </a:solidFill>
                <a:latin typeface="Gotham Narrow Book"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8794E75-353D-442E-BDEA-2D1BE4A45A3F}"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
        <p:nvSpPr>
          <p:cNvPr id="7" name="Isosceles Triangle 6"/>
          <p:cNvSpPr/>
          <p:nvPr userDrawn="1"/>
        </p:nvSpPr>
        <p:spPr>
          <a:xfrm rot="5400000">
            <a:off x="-314326" y="446056"/>
            <a:ext cx="1004207" cy="375557"/>
          </a:xfrm>
          <a:prstGeom prst="triangle">
            <a:avLst/>
          </a:prstGeom>
          <a:gradFill>
            <a:gsLst>
              <a:gs pos="0">
                <a:srgbClr val="5195D3"/>
              </a:gs>
              <a:gs pos="58000">
                <a:srgbClr val="4E93D2"/>
              </a:gs>
              <a:gs pos="100000">
                <a:srgbClr val="3B87CD"/>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456045" y="1207490"/>
            <a:ext cx="11279909" cy="0"/>
          </a:xfrm>
          <a:prstGeom prst="line">
            <a:avLst/>
          </a:prstGeom>
          <a:ln w="95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4605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794E75-353D-442E-BDEA-2D1BE4A45A3F}"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109938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794E75-353D-442E-BDEA-2D1BE4A45A3F}" type="datetimeFigureOut">
              <a:rPr lang="en-US" smtClean="0"/>
              <a:t>11/13/2020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45640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794E75-353D-442E-BDEA-2D1BE4A45A3F}" type="datetimeFigureOut">
              <a:rPr lang="en-US" smtClean="0"/>
              <a:t>11/13/2020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1848458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794E75-353D-442E-BDEA-2D1BE4A45A3F}" type="datetimeFigureOut">
              <a:rPr lang="en-US" smtClean="0"/>
              <a:t>11/13/2020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2934820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794E75-353D-442E-BDEA-2D1BE4A45A3F}" type="datetimeFigureOut">
              <a:rPr lang="en-US" smtClean="0"/>
              <a:t>11/13/2020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1960782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794E75-353D-442E-BDEA-2D1BE4A45A3F}" type="datetimeFigureOut">
              <a:rPr lang="en-US" smtClean="0"/>
              <a:t>11/13/2020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1803988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794E75-353D-442E-BDEA-2D1BE4A45A3F}" type="datetimeFigureOut">
              <a:rPr lang="en-US" smtClean="0"/>
              <a:t>11/13/2020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4264893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6045" y="365124"/>
            <a:ext cx="11279909" cy="107574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6045" y="1698171"/>
            <a:ext cx="11279909" cy="447879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6046" y="6356348"/>
            <a:ext cx="2743200" cy="365125"/>
          </a:xfrm>
          <a:prstGeom prst="rect">
            <a:avLst/>
          </a:prstGeom>
        </p:spPr>
        <p:txBody>
          <a:bodyPr vert="horz" lIns="91440" tIns="45720" rIns="91440" bIns="45720" rtlCol="0" anchor="ctr"/>
          <a:lstStyle>
            <a:lvl1pPr algn="l">
              <a:defRPr sz="1200">
                <a:solidFill>
                  <a:schemeClr val="tx1">
                    <a:tint val="75000"/>
                  </a:schemeClr>
                </a:solidFill>
                <a:latin typeface="Gotham Narrow Medium" pitchFamily="50" charset="0"/>
              </a:defRPr>
            </a:lvl1pPr>
          </a:lstStyle>
          <a:p>
            <a:fld id="{C8794E75-353D-442E-BDEA-2D1BE4A45A3F}" type="datetimeFigureOut">
              <a:rPr lang="en-US" smtClean="0"/>
              <a:pPr/>
              <a:t>11/13/2020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992754" y="6356349"/>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6D1DC9-C721-4D5F-A7A1-DF55DAF8C7D9}" type="slidenum">
              <a:rPr lang="en-US" smtClean="0"/>
              <a:t>‹#›</a:t>
            </a:fld>
            <a:endParaRPr lang="en-US" dirty="0"/>
          </a:p>
        </p:txBody>
      </p:sp>
    </p:spTree>
    <p:extLst>
      <p:ext uri="{BB962C8B-B14F-4D97-AF65-F5344CB8AC3E}">
        <p14:creationId xmlns:p14="http://schemas.microsoft.com/office/powerpoint/2010/main" val="3059438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Gotham Narrow Book" pitchFamily="50" charset="0"/>
          <a:ea typeface="Adobe Fan Heiti Std B" panose="020B0700000000000000" pitchFamily="34" charset="-128"/>
          <a:cs typeface="+mj-cs"/>
        </a:defRPr>
      </a:lvl1pPr>
    </p:titleStyle>
    <p:bodyStyle>
      <a:lvl1pPr marL="228600" indent="-228600" algn="l" defTabSz="914400" rtl="0" eaLnBrk="1" latinLnBrk="0" hangingPunct="1">
        <a:lnSpc>
          <a:spcPct val="90000"/>
        </a:lnSpc>
        <a:spcBef>
          <a:spcPts val="1000"/>
        </a:spcBef>
        <a:buClr>
          <a:schemeClr val="accent1">
            <a:lumMod val="75000"/>
          </a:schemeClr>
        </a:buClr>
        <a:buFont typeface="Wingdings" panose="05000000000000000000" pitchFamily="2" charset="2"/>
        <a:buChar char="§"/>
        <a:defRPr sz="3200" kern="1200">
          <a:solidFill>
            <a:schemeClr val="tx1"/>
          </a:solidFill>
          <a:latin typeface="Gotham Narrow Book" pitchFamily="50" charset="0"/>
          <a:ea typeface="+mn-ea"/>
          <a:cs typeface="+mn-cs"/>
        </a:defRPr>
      </a:lvl1pPr>
      <a:lvl2pPr marL="685800" indent="-228600" algn="l" defTabSz="914400" rtl="0" eaLnBrk="1" latinLnBrk="0" hangingPunct="1">
        <a:lnSpc>
          <a:spcPct val="90000"/>
        </a:lnSpc>
        <a:spcBef>
          <a:spcPts val="500"/>
        </a:spcBef>
        <a:buClr>
          <a:schemeClr val="accent1">
            <a:lumMod val="75000"/>
          </a:schemeClr>
        </a:buClr>
        <a:buFont typeface="Arial" panose="020B0604020202020204" pitchFamily="34" charset="0"/>
        <a:buChar char="•"/>
        <a:defRPr sz="2800" kern="1200">
          <a:solidFill>
            <a:schemeClr val="tx1"/>
          </a:solidFill>
          <a:latin typeface="Gotham Narrow Book" pitchFamily="50" charset="0"/>
          <a:ea typeface="+mn-ea"/>
          <a:cs typeface="+mn-cs"/>
        </a:defRPr>
      </a:lvl2pPr>
      <a:lvl3pPr marL="1143000" indent="-228600" algn="l" defTabSz="914400" rtl="0" eaLnBrk="1" latinLnBrk="0" hangingPunct="1">
        <a:lnSpc>
          <a:spcPct val="90000"/>
        </a:lnSpc>
        <a:spcBef>
          <a:spcPts val="500"/>
        </a:spcBef>
        <a:buClr>
          <a:schemeClr val="accent1">
            <a:lumMod val="75000"/>
          </a:schemeClr>
        </a:buClr>
        <a:buFont typeface="Gotham Narrow Medium" pitchFamily="50" charset="0"/>
        <a:buChar char="–"/>
        <a:defRPr sz="2400" kern="1200">
          <a:solidFill>
            <a:schemeClr val="tx1"/>
          </a:solidFill>
          <a:latin typeface="Gotham Narrow Book" pitchFamily="50" charset="0"/>
          <a:ea typeface="+mn-ea"/>
          <a:cs typeface="+mn-cs"/>
        </a:defRPr>
      </a:lvl3pPr>
      <a:lvl4pPr marL="1600200" indent="-228600" algn="l" defTabSz="914400" rtl="0" eaLnBrk="1" latinLnBrk="0" hangingPunct="1">
        <a:lnSpc>
          <a:spcPct val="90000"/>
        </a:lnSpc>
        <a:spcBef>
          <a:spcPts val="500"/>
        </a:spcBef>
        <a:buClr>
          <a:schemeClr val="accent1">
            <a:lumMod val="75000"/>
          </a:schemeClr>
        </a:buClr>
        <a:buFont typeface="Gotham Narrow Medium" pitchFamily="50" charset="0"/>
        <a:buChar char="–"/>
        <a:defRPr sz="1800" kern="1200">
          <a:solidFill>
            <a:schemeClr val="tx1"/>
          </a:solidFill>
          <a:latin typeface="Gotham Narrow Book" pitchFamily="50" charset="0"/>
          <a:ea typeface="+mn-ea"/>
          <a:cs typeface="+mn-cs"/>
        </a:defRPr>
      </a:lvl4pPr>
      <a:lvl5pPr marL="2057400" indent="-228600" algn="l" defTabSz="914400" rtl="0" eaLnBrk="1" latinLnBrk="0" hangingPunct="1">
        <a:lnSpc>
          <a:spcPct val="90000"/>
        </a:lnSpc>
        <a:spcBef>
          <a:spcPts val="500"/>
        </a:spcBef>
        <a:buClr>
          <a:schemeClr val="accent1">
            <a:lumMod val="75000"/>
          </a:schemeClr>
        </a:buClr>
        <a:buFont typeface="Arial" panose="020B0604020202020204" pitchFamily="34" charset="0"/>
        <a:buChar char="•"/>
        <a:defRPr sz="1800" kern="1200">
          <a:solidFill>
            <a:schemeClr val="tx1"/>
          </a:solidFill>
          <a:latin typeface="Gotham Narrow Book"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87360"/>
            <a:ext cx="9144000" cy="1833565"/>
          </a:xfrm>
        </p:spPr>
        <p:txBody>
          <a:bodyPr>
            <a:normAutofit/>
          </a:bodyPr>
          <a:lstStyle/>
          <a:p>
            <a:r>
              <a:rPr lang="en-US" dirty="0"/>
              <a:t>Database Administration &amp; Management</a:t>
            </a:r>
          </a:p>
        </p:txBody>
      </p:sp>
      <p:sp>
        <p:nvSpPr>
          <p:cNvPr id="4" name="Slide Number Placeholder 3"/>
          <p:cNvSpPr>
            <a:spLocks noGrp="1"/>
          </p:cNvSpPr>
          <p:nvPr>
            <p:ph type="sldNum" sz="quarter" idx="12"/>
          </p:nvPr>
        </p:nvSpPr>
        <p:spPr/>
        <p:txBody>
          <a:bodyPr/>
          <a:lstStyle/>
          <a:p>
            <a:fld id="{FA6D1DC9-C721-4D5F-A7A1-DF55DAF8C7D9}" type="slidenum">
              <a:rPr lang="en-US" smtClean="0"/>
              <a:t>1</a:t>
            </a:fld>
            <a:endParaRPr lang="en-US"/>
          </a:p>
        </p:txBody>
      </p:sp>
      <p:sp>
        <p:nvSpPr>
          <p:cNvPr id="5" name="Subtitle 2">
            <a:extLst>
              <a:ext uri="{FF2B5EF4-FFF2-40B4-BE49-F238E27FC236}">
                <a16:creationId xmlns:a16="http://schemas.microsoft.com/office/drawing/2014/main" id="{28690CEE-119E-45B5-9374-D4A7564C757D}"/>
              </a:ext>
            </a:extLst>
          </p:cNvPr>
          <p:cNvSpPr txBox="1">
            <a:spLocks/>
          </p:cNvSpPr>
          <p:nvPr/>
        </p:nvSpPr>
        <p:spPr>
          <a:xfrm>
            <a:off x="1524000" y="3850470"/>
            <a:ext cx="9144000" cy="20763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Clr>
                <a:schemeClr val="accent1">
                  <a:lumMod val="75000"/>
                </a:schemeClr>
              </a:buClr>
              <a:buFont typeface="Wingdings" panose="05000000000000000000" pitchFamily="2" charset="2"/>
              <a:buNone/>
              <a:defRPr sz="2400" kern="1200">
                <a:solidFill>
                  <a:schemeClr val="accent1">
                    <a:lumMod val="75000"/>
                  </a:schemeClr>
                </a:solidFill>
                <a:latin typeface="Gotham Narrow Book" pitchFamily="50" charset="0"/>
                <a:ea typeface="+mn-ea"/>
                <a:cs typeface="+mn-cs"/>
              </a:defRPr>
            </a:lvl1pPr>
            <a:lvl2pPr marL="457200" indent="0" algn="ctr" defTabSz="914400" rtl="0" eaLnBrk="1" latinLnBrk="0" hangingPunct="1">
              <a:lnSpc>
                <a:spcPct val="90000"/>
              </a:lnSpc>
              <a:spcBef>
                <a:spcPts val="500"/>
              </a:spcBef>
              <a:buClr>
                <a:schemeClr val="accent1">
                  <a:lumMod val="75000"/>
                </a:schemeClr>
              </a:buClr>
              <a:buFont typeface="Arial" panose="020B0604020202020204" pitchFamily="34" charset="0"/>
              <a:buNone/>
              <a:defRPr sz="2000" kern="1200">
                <a:solidFill>
                  <a:schemeClr val="tx1"/>
                </a:solidFill>
                <a:latin typeface="Gotham Narrow Book" pitchFamily="50" charset="0"/>
                <a:ea typeface="+mn-ea"/>
                <a:cs typeface="+mn-cs"/>
              </a:defRPr>
            </a:lvl2pPr>
            <a:lvl3pPr marL="914400" indent="0" algn="ctr" defTabSz="914400" rtl="0" eaLnBrk="1" latinLnBrk="0" hangingPunct="1">
              <a:lnSpc>
                <a:spcPct val="90000"/>
              </a:lnSpc>
              <a:spcBef>
                <a:spcPts val="500"/>
              </a:spcBef>
              <a:buClr>
                <a:schemeClr val="accent1">
                  <a:lumMod val="75000"/>
                </a:schemeClr>
              </a:buClr>
              <a:buFont typeface="Gotham Narrow Medium" pitchFamily="50" charset="0"/>
              <a:buNone/>
              <a:defRPr sz="1800" kern="1200">
                <a:solidFill>
                  <a:schemeClr val="tx1"/>
                </a:solidFill>
                <a:latin typeface="Gotham Narrow Book" pitchFamily="50" charset="0"/>
                <a:ea typeface="+mn-ea"/>
                <a:cs typeface="+mn-cs"/>
              </a:defRPr>
            </a:lvl3pPr>
            <a:lvl4pPr marL="1371600" indent="0" algn="ctr" defTabSz="914400" rtl="0" eaLnBrk="1" latinLnBrk="0" hangingPunct="1">
              <a:lnSpc>
                <a:spcPct val="90000"/>
              </a:lnSpc>
              <a:spcBef>
                <a:spcPts val="500"/>
              </a:spcBef>
              <a:buClr>
                <a:schemeClr val="accent1">
                  <a:lumMod val="75000"/>
                </a:schemeClr>
              </a:buClr>
              <a:buFont typeface="Gotham Narrow Medium" pitchFamily="50" charset="0"/>
              <a:buNone/>
              <a:defRPr sz="1600" kern="1200">
                <a:solidFill>
                  <a:schemeClr val="tx1"/>
                </a:solidFill>
                <a:latin typeface="Gotham Narrow Book" pitchFamily="50" charset="0"/>
                <a:ea typeface="+mn-ea"/>
                <a:cs typeface="+mn-cs"/>
              </a:defRPr>
            </a:lvl4pPr>
            <a:lvl5pPr marL="1828800" indent="0" algn="ctr" defTabSz="914400" rtl="0" eaLnBrk="1" latinLnBrk="0" hangingPunct="1">
              <a:lnSpc>
                <a:spcPct val="90000"/>
              </a:lnSpc>
              <a:spcBef>
                <a:spcPts val="500"/>
              </a:spcBef>
              <a:buClr>
                <a:schemeClr val="accent1">
                  <a:lumMod val="75000"/>
                </a:schemeClr>
              </a:buClr>
              <a:buFont typeface="Arial" panose="020B0604020202020204" pitchFamily="34" charset="0"/>
              <a:buNone/>
              <a:defRPr sz="1600" kern="1200">
                <a:solidFill>
                  <a:schemeClr val="tx1"/>
                </a:solidFill>
                <a:latin typeface="Gotham Narrow Book" pitchFamily="50" charset="0"/>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Chapter 2 – Oracle Architecture</a:t>
            </a:r>
          </a:p>
        </p:txBody>
      </p:sp>
    </p:spTree>
    <p:extLst>
      <p:ext uri="{BB962C8B-B14F-4D97-AF65-F5344CB8AC3E}">
        <p14:creationId xmlns:p14="http://schemas.microsoft.com/office/powerpoint/2010/main" val="4290552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14BFB-FBE7-43DE-B3B3-BDA9023484F1}"/>
              </a:ext>
            </a:extLst>
          </p:cNvPr>
          <p:cNvSpPr>
            <a:spLocks noGrp="1"/>
          </p:cNvSpPr>
          <p:nvPr>
            <p:ph type="title"/>
          </p:nvPr>
        </p:nvSpPr>
        <p:spPr/>
        <p:txBody>
          <a:bodyPr/>
          <a:lstStyle/>
          <a:p>
            <a:r>
              <a:rPr lang="en-GB" dirty="0"/>
              <a:t>Redo Logfiles</a:t>
            </a:r>
            <a:endParaRPr lang="en-PK" dirty="0"/>
          </a:p>
        </p:txBody>
      </p:sp>
      <p:sp>
        <p:nvSpPr>
          <p:cNvPr id="3" name="Content Placeholder 2">
            <a:extLst>
              <a:ext uri="{FF2B5EF4-FFF2-40B4-BE49-F238E27FC236}">
                <a16:creationId xmlns:a16="http://schemas.microsoft.com/office/drawing/2014/main" id="{9DD4678F-D463-4710-B849-3A5B02398041}"/>
              </a:ext>
            </a:extLst>
          </p:cNvPr>
          <p:cNvSpPr>
            <a:spLocks noGrp="1"/>
          </p:cNvSpPr>
          <p:nvPr>
            <p:ph idx="1"/>
          </p:nvPr>
        </p:nvSpPr>
        <p:spPr/>
        <p:txBody>
          <a:bodyPr>
            <a:normAutofit/>
          </a:bodyPr>
          <a:lstStyle/>
          <a:p>
            <a:r>
              <a:rPr lang="en-GB" dirty="0"/>
              <a:t>Suppressing Redo Logging</a:t>
            </a:r>
            <a:endParaRPr lang="en-PK" dirty="0"/>
          </a:p>
          <a:p>
            <a:pPr lvl="1"/>
            <a:r>
              <a:rPr lang="en-GB" dirty="0"/>
              <a:t>By default, Oracle logs all changes made to the database.</a:t>
            </a:r>
            <a:endParaRPr lang="en-PK" dirty="0"/>
          </a:p>
          <a:p>
            <a:pPr lvl="1"/>
            <a:r>
              <a:rPr lang="en-PK" dirty="0"/>
              <a:t>G</a:t>
            </a:r>
            <a:r>
              <a:rPr lang="en-GB" dirty="0" err="1"/>
              <a:t>eneration</a:t>
            </a:r>
            <a:r>
              <a:rPr lang="en-GB" dirty="0"/>
              <a:t> of redo logs</a:t>
            </a:r>
            <a:r>
              <a:rPr lang="en-PK" dirty="0"/>
              <a:t> </a:t>
            </a:r>
            <a:r>
              <a:rPr lang="en-GB" dirty="0"/>
              <a:t>adds a overhead.</a:t>
            </a:r>
            <a:endParaRPr lang="en-PK" dirty="0"/>
          </a:p>
          <a:p>
            <a:pPr lvl="1"/>
            <a:r>
              <a:rPr lang="en-PK" dirty="0"/>
              <a:t>R</a:t>
            </a:r>
            <a:r>
              <a:rPr lang="en-GB" dirty="0" err="1"/>
              <a:t>edo</a:t>
            </a:r>
            <a:r>
              <a:rPr lang="en-GB" dirty="0"/>
              <a:t> log generation </a:t>
            </a:r>
            <a:r>
              <a:rPr lang="en-PK" dirty="0"/>
              <a:t>c</a:t>
            </a:r>
            <a:r>
              <a:rPr lang="en-GB" dirty="0"/>
              <a:t>a</a:t>
            </a:r>
            <a:r>
              <a:rPr lang="en-PK" dirty="0"/>
              <a:t>n </a:t>
            </a:r>
            <a:r>
              <a:rPr lang="en-GB" dirty="0"/>
              <a:t>b</a:t>
            </a:r>
            <a:r>
              <a:rPr lang="en-PK" dirty="0"/>
              <a:t>e </a:t>
            </a:r>
            <a:r>
              <a:rPr lang="en-GB" dirty="0"/>
              <a:t>s</a:t>
            </a:r>
            <a:r>
              <a:rPr lang="en-PK" dirty="0"/>
              <a:t>u</a:t>
            </a:r>
            <a:r>
              <a:rPr lang="en-GB" dirty="0"/>
              <a:t>p</a:t>
            </a:r>
            <a:r>
              <a:rPr lang="en-PK" dirty="0"/>
              <a:t>r</a:t>
            </a:r>
            <a:r>
              <a:rPr lang="en-GB" dirty="0"/>
              <a:t>e</a:t>
            </a:r>
            <a:r>
              <a:rPr lang="en-PK" dirty="0" err="1"/>
              <a:t>ssed</a:t>
            </a:r>
            <a:r>
              <a:rPr lang="en-PK" dirty="0"/>
              <a:t> </a:t>
            </a:r>
            <a:r>
              <a:rPr lang="en-GB" dirty="0"/>
              <a:t>to speed up </a:t>
            </a:r>
            <a:r>
              <a:rPr lang="en-GB" dirty="0" err="1"/>
              <a:t>operationsb</a:t>
            </a:r>
            <a:r>
              <a:rPr lang="en-PK" dirty="0"/>
              <a:t>u</a:t>
            </a:r>
            <a:r>
              <a:rPr lang="en-GB" dirty="0"/>
              <a:t>t</a:t>
            </a:r>
            <a:r>
              <a:rPr lang="en-PK" dirty="0"/>
              <a:t> </a:t>
            </a:r>
            <a:r>
              <a:rPr lang="en-GB" dirty="0"/>
              <a:t>r</a:t>
            </a:r>
            <a:r>
              <a:rPr lang="en-PK" dirty="0"/>
              <a:t>e</a:t>
            </a:r>
            <a:r>
              <a:rPr lang="en-GB" dirty="0"/>
              <a:t>c</a:t>
            </a:r>
            <a:r>
              <a:rPr lang="en-PK" dirty="0"/>
              <a:t>o</a:t>
            </a:r>
            <a:r>
              <a:rPr lang="en-GB" dirty="0"/>
              <a:t>v</a:t>
            </a:r>
            <a:r>
              <a:rPr lang="en-PK" dirty="0"/>
              <a:t>e</a:t>
            </a:r>
            <a:r>
              <a:rPr lang="en-GB" dirty="0"/>
              <a:t>r</a:t>
            </a:r>
            <a:r>
              <a:rPr lang="en-PK" dirty="0"/>
              <a:t>y </a:t>
            </a:r>
            <a:r>
              <a:rPr lang="en-GB" dirty="0"/>
              <a:t>w</a:t>
            </a:r>
            <a:r>
              <a:rPr lang="en-PK" dirty="0" err="1"/>
              <a:t>i</a:t>
            </a:r>
            <a:r>
              <a:rPr lang="en-GB" dirty="0"/>
              <a:t>l</a:t>
            </a:r>
            <a:r>
              <a:rPr lang="en-PK" dirty="0"/>
              <a:t>l </a:t>
            </a:r>
            <a:r>
              <a:rPr lang="en-GB" dirty="0"/>
              <a:t>n</a:t>
            </a:r>
            <a:r>
              <a:rPr lang="en-PK" dirty="0"/>
              <a:t>o</a:t>
            </a:r>
            <a:r>
              <a:rPr lang="en-GB" dirty="0"/>
              <a:t>t</a:t>
            </a:r>
            <a:r>
              <a:rPr lang="en-PK" dirty="0"/>
              <a:t> </a:t>
            </a:r>
            <a:r>
              <a:rPr lang="en-GB" dirty="0"/>
              <a:t>b</a:t>
            </a:r>
            <a:r>
              <a:rPr lang="en-PK" dirty="0"/>
              <a:t>e </a:t>
            </a:r>
            <a:r>
              <a:rPr lang="en-GB" dirty="0"/>
              <a:t>p</a:t>
            </a:r>
            <a:r>
              <a:rPr lang="en-PK" dirty="0"/>
              <a:t>o</a:t>
            </a:r>
            <a:r>
              <a:rPr lang="en-GB" dirty="0"/>
              <a:t>s</a:t>
            </a:r>
            <a:r>
              <a:rPr lang="en-PK" dirty="0"/>
              <a:t>s</a:t>
            </a:r>
            <a:r>
              <a:rPr lang="en-GB" dirty="0" err="1"/>
              <a:t>i</a:t>
            </a:r>
            <a:r>
              <a:rPr lang="en-PK" dirty="0"/>
              <a:t>b</a:t>
            </a:r>
            <a:r>
              <a:rPr lang="en-GB" dirty="0"/>
              <a:t>l</a:t>
            </a:r>
            <a:r>
              <a:rPr lang="en-PK" dirty="0"/>
              <a:t>e </a:t>
            </a:r>
            <a:r>
              <a:rPr lang="en-GB" dirty="0" err="1"/>
              <a:t>i</a:t>
            </a:r>
            <a:r>
              <a:rPr lang="en-PK" dirty="0"/>
              <a:t>n </a:t>
            </a:r>
            <a:r>
              <a:rPr lang="en-GB" dirty="0"/>
              <a:t>t</a:t>
            </a:r>
            <a:r>
              <a:rPr lang="en-PK" dirty="0"/>
              <a:t>h</a:t>
            </a:r>
            <a:r>
              <a:rPr lang="en-GB" dirty="0"/>
              <a:t>e</a:t>
            </a:r>
            <a:r>
              <a:rPr lang="en-PK" dirty="0"/>
              <a:t> </a:t>
            </a:r>
            <a:r>
              <a:rPr lang="en-GB" dirty="0"/>
              <a:t>e</a:t>
            </a:r>
            <a:r>
              <a:rPr lang="en-PK" dirty="0"/>
              <a:t>v</a:t>
            </a:r>
            <a:r>
              <a:rPr lang="en-GB" dirty="0"/>
              <a:t>e</a:t>
            </a:r>
            <a:r>
              <a:rPr lang="en-PK" dirty="0"/>
              <a:t>n</a:t>
            </a:r>
            <a:r>
              <a:rPr lang="en-GB" dirty="0"/>
              <a:t>t</a:t>
            </a:r>
            <a:r>
              <a:rPr lang="en-PK" dirty="0"/>
              <a:t> </a:t>
            </a:r>
            <a:r>
              <a:rPr lang="en-GB" dirty="0"/>
              <a:t>o</a:t>
            </a:r>
            <a:r>
              <a:rPr lang="en-PK" dirty="0"/>
              <a:t>f </a:t>
            </a:r>
            <a:r>
              <a:rPr lang="en-GB" dirty="0"/>
              <a:t>f</a:t>
            </a:r>
            <a:r>
              <a:rPr lang="en-PK" dirty="0"/>
              <a:t>a</a:t>
            </a:r>
            <a:r>
              <a:rPr lang="en-GB" dirty="0" err="1"/>
              <a:t>i</a:t>
            </a:r>
            <a:r>
              <a:rPr lang="en-PK" dirty="0"/>
              <a:t>l</a:t>
            </a:r>
            <a:r>
              <a:rPr lang="en-GB" dirty="0"/>
              <a:t>u</a:t>
            </a:r>
            <a:r>
              <a:rPr lang="en-PK" dirty="0"/>
              <a:t>r</a:t>
            </a:r>
            <a:r>
              <a:rPr lang="en-GB" dirty="0"/>
              <a:t>e.</a:t>
            </a:r>
          </a:p>
          <a:p>
            <a:pPr lvl="1"/>
            <a:r>
              <a:rPr lang="en-GB" dirty="0"/>
              <a:t>NOLOGGING keyword </a:t>
            </a:r>
            <a:r>
              <a:rPr lang="en-PK" dirty="0" err="1"/>
              <a:t>i</a:t>
            </a:r>
            <a:r>
              <a:rPr lang="en-GB" dirty="0"/>
              <a:t>s</a:t>
            </a:r>
            <a:r>
              <a:rPr lang="en-PK" dirty="0"/>
              <a:t> </a:t>
            </a:r>
            <a:r>
              <a:rPr lang="en-GB" dirty="0"/>
              <a:t>u</a:t>
            </a:r>
            <a:r>
              <a:rPr lang="en-PK" dirty="0"/>
              <a:t>s</a:t>
            </a:r>
            <a:r>
              <a:rPr lang="en-GB" dirty="0"/>
              <a:t>e</a:t>
            </a:r>
            <a:r>
              <a:rPr lang="en-PK" dirty="0"/>
              <a:t>d </a:t>
            </a:r>
            <a:r>
              <a:rPr lang="en-GB" dirty="0"/>
              <a:t>in the SQL statement</a:t>
            </a:r>
            <a:r>
              <a:rPr lang="en-PK" dirty="0"/>
              <a:t>s</a:t>
            </a:r>
            <a:r>
              <a:rPr lang="en-US" dirty="0"/>
              <a:t> to suppress redo logging for that operation.</a:t>
            </a:r>
            <a:endParaRPr lang="en-PK" dirty="0"/>
          </a:p>
          <a:p>
            <a:pPr lvl="1"/>
            <a:r>
              <a:rPr lang="en-PK" dirty="0"/>
              <a:t>T</a:t>
            </a:r>
            <a:r>
              <a:rPr lang="en-GB" dirty="0"/>
              <a:t>a</a:t>
            </a:r>
            <a:r>
              <a:rPr lang="en-PK" dirty="0"/>
              <a:t>b</a:t>
            </a:r>
            <a:r>
              <a:rPr lang="en-GB" dirty="0"/>
              <a:t>l</a:t>
            </a:r>
            <a:r>
              <a:rPr lang="en-PK" dirty="0"/>
              <a:t>e </a:t>
            </a:r>
            <a:r>
              <a:rPr lang="en-GB" dirty="0"/>
              <a:t>o</a:t>
            </a:r>
            <a:r>
              <a:rPr lang="en-PK" dirty="0"/>
              <a:t>r </a:t>
            </a:r>
            <a:r>
              <a:rPr lang="en-GB" dirty="0"/>
              <a:t>t</a:t>
            </a:r>
            <a:r>
              <a:rPr lang="en-PK" dirty="0"/>
              <a:t>a</a:t>
            </a:r>
            <a:r>
              <a:rPr lang="en-GB" dirty="0"/>
              <a:t>b</a:t>
            </a:r>
            <a:r>
              <a:rPr lang="en-PK" dirty="0"/>
              <a:t>l</a:t>
            </a:r>
            <a:r>
              <a:rPr lang="en-GB" dirty="0"/>
              <a:t>e</a:t>
            </a:r>
            <a:r>
              <a:rPr lang="en-PK" dirty="0"/>
              <a:t>s</a:t>
            </a:r>
            <a:r>
              <a:rPr lang="en-GB" dirty="0"/>
              <a:t>p</a:t>
            </a:r>
            <a:r>
              <a:rPr lang="en-PK" dirty="0"/>
              <a:t>a</a:t>
            </a:r>
            <a:r>
              <a:rPr lang="en-GB" dirty="0" err="1"/>
              <a:t>ce</a:t>
            </a:r>
            <a:r>
              <a:rPr lang="en-PK" dirty="0"/>
              <a:t> can be marked with NOLOGGING attribute</a:t>
            </a:r>
            <a:r>
              <a:rPr lang="en-US" dirty="0"/>
              <a:t> to suppress logging for all applicable operations.</a:t>
            </a:r>
          </a:p>
        </p:txBody>
      </p:sp>
      <p:sp>
        <p:nvSpPr>
          <p:cNvPr id="4" name="Slide Number Placeholder 3">
            <a:extLst>
              <a:ext uri="{FF2B5EF4-FFF2-40B4-BE49-F238E27FC236}">
                <a16:creationId xmlns:a16="http://schemas.microsoft.com/office/drawing/2014/main" id="{349F0356-3D25-46E8-BBC1-6AC656C45D5B}"/>
              </a:ext>
            </a:extLst>
          </p:cNvPr>
          <p:cNvSpPr>
            <a:spLocks noGrp="1"/>
          </p:cNvSpPr>
          <p:nvPr>
            <p:ph type="sldNum" sz="quarter" idx="12"/>
          </p:nvPr>
        </p:nvSpPr>
        <p:spPr/>
        <p:txBody>
          <a:bodyPr/>
          <a:lstStyle/>
          <a:p>
            <a:fld id="{FA6D1DC9-C721-4D5F-A7A1-DF55DAF8C7D9}" type="slidenum">
              <a:rPr lang="en-US" smtClean="0"/>
              <a:t>10</a:t>
            </a:fld>
            <a:endParaRPr lang="en-US"/>
          </a:p>
        </p:txBody>
      </p:sp>
    </p:spTree>
    <p:extLst>
      <p:ext uri="{BB962C8B-B14F-4D97-AF65-F5344CB8AC3E}">
        <p14:creationId xmlns:p14="http://schemas.microsoft.com/office/powerpoint/2010/main" val="1636387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172C6-3F9F-44E0-B9E2-7786CCD5F537}"/>
              </a:ext>
            </a:extLst>
          </p:cNvPr>
          <p:cNvSpPr>
            <a:spLocks noGrp="1"/>
          </p:cNvSpPr>
          <p:nvPr>
            <p:ph type="title"/>
          </p:nvPr>
        </p:nvSpPr>
        <p:spPr/>
        <p:txBody>
          <a:bodyPr/>
          <a:lstStyle/>
          <a:p>
            <a:r>
              <a:rPr lang="en-GB" dirty="0"/>
              <a:t>Redo Log Files</a:t>
            </a:r>
            <a:endParaRPr lang="en-PK" dirty="0"/>
          </a:p>
        </p:txBody>
      </p:sp>
      <p:sp>
        <p:nvSpPr>
          <p:cNvPr id="3" name="Content Placeholder 2">
            <a:extLst>
              <a:ext uri="{FF2B5EF4-FFF2-40B4-BE49-F238E27FC236}">
                <a16:creationId xmlns:a16="http://schemas.microsoft.com/office/drawing/2014/main" id="{AF9DB1B9-E4A1-4F43-B624-665C452853AC}"/>
              </a:ext>
            </a:extLst>
          </p:cNvPr>
          <p:cNvSpPr>
            <a:spLocks noGrp="1"/>
          </p:cNvSpPr>
          <p:nvPr>
            <p:ph idx="1"/>
          </p:nvPr>
        </p:nvSpPr>
        <p:spPr>
          <a:xfrm>
            <a:off x="456045" y="1344158"/>
            <a:ext cx="11279909" cy="5194753"/>
          </a:xfrm>
        </p:spPr>
        <p:txBody>
          <a:bodyPr>
            <a:normAutofit/>
          </a:bodyPr>
          <a:lstStyle/>
          <a:p>
            <a:r>
              <a:rPr lang="en-GB" dirty="0"/>
              <a:t>Multiplexing redo logfiles</a:t>
            </a:r>
            <a:endParaRPr lang="en-PK" dirty="0"/>
          </a:p>
          <a:p>
            <a:pPr lvl="1"/>
            <a:r>
              <a:rPr lang="en-PK" dirty="0"/>
              <a:t>Each Oracle </a:t>
            </a:r>
            <a:r>
              <a:rPr lang="en-GB" dirty="0"/>
              <a:t>instance uses a </a:t>
            </a:r>
            <a:r>
              <a:rPr lang="en-GB" i="1" dirty="0"/>
              <a:t>thread </a:t>
            </a:r>
            <a:r>
              <a:rPr lang="en-GB" dirty="0"/>
              <a:t>of redo to record the changes it makes to the database. </a:t>
            </a:r>
            <a:endParaRPr lang="en-PK" dirty="0"/>
          </a:p>
          <a:p>
            <a:pPr lvl="1"/>
            <a:r>
              <a:rPr lang="en-GB" dirty="0"/>
              <a:t>A</a:t>
            </a:r>
            <a:r>
              <a:rPr lang="en-PK" dirty="0"/>
              <a:t> </a:t>
            </a:r>
            <a:r>
              <a:rPr lang="en-GB" dirty="0"/>
              <a:t>thread of redo is composed of redo log groups, which are composed of one or more</a:t>
            </a:r>
            <a:r>
              <a:rPr lang="en-PK" dirty="0"/>
              <a:t> </a:t>
            </a:r>
            <a:r>
              <a:rPr lang="en-GB" dirty="0"/>
              <a:t>redo log members.</a:t>
            </a:r>
            <a:endParaRPr lang="en-PK" dirty="0"/>
          </a:p>
          <a:p>
            <a:pPr lvl="1"/>
            <a:r>
              <a:rPr lang="en-PK" dirty="0"/>
              <a:t>Multiple copies of each redo logfiles are kept to protect from disk </a:t>
            </a:r>
            <a:r>
              <a:rPr lang="en-GB" dirty="0"/>
              <a:t>f</a:t>
            </a:r>
            <a:r>
              <a:rPr lang="en-PK" dirty="0"/>
              <a:t>a</a:t>
            </a:r>
            <a:r>
              <a:rPr lang="en-GB" dirty="0" err="1"/>
              <a:t>i</a:t>
            </a:r>
            <a:r>
              <a:rPr lang="en-PK" dirty="0"/>
              <a:t>l</a:t>
            </a:r>
            <a:r>
              <a:rPr lang="en-GB" dirty="0"/>
              <a:t>u</a:t>
            </a:r>
            <a:r>
              <a:rPr lang="en-PK" dirty="0"/>
              <a:t>r</a:t>
            </a:r>
            <a:r>
              <a:rPr lang="en-GB" dirty="0"/>
              <a:t>e</a:t>
            </a:r>
            <a:r>
              <a:rPr lang="en-PK" dirty="0"/>
              <a:t>s </a:t>
            </a:r>
            <a:r>
              <a:rPr lang="en-GB" dirty="0"/>
              <a:t>a</a:t>
            </a:r>
            <a:r>
              <a:rPr lang="en-PK" dirty="0"/>
              <a:t>n</a:t>
            </a:r>
            <a:r>
              <a:rPr lang="en-GB" dirty="0"/>
              <a:t>d</a:t>
            </a:r>
            <a:r>
              <a:rPr lang="en-PK" dirty="0"/>
              <a:t> </a:t>
            </a:r>
            <a:r>
              <a:rPr lang="en-GB" dirty="0"/>
              <a:t>d</a:t>
            </a:r>
            <a:r>
              <a:rPr lang="en-PK" dirty="0" err="1"/>
              <a:t>i</a:t>
            </a:r>
            <a:r>
              <a:rPr lang="en-GB" dirty="0"/>
              <a:t>s</a:t>
            </a:r>
            <a:r>
              <a:rPr lang="en-PK" dirty="0"/>
              <a:t>a</a:t>
            </a:r>
            <a:r>
              <a:rPr lang="en-GB" dirty="0"/>
              <a:t>s</a:t>
            </a:r>
            <a:r>
              <a:rPr lang="en-PK" dirty="0"/>
              <a:t>t</a:t>
            </a:r>
            <a:r>
              <a:rPr lang="en-GB" dirty="0"/>
              <a:t>e</a:t>
            </a:r>
            <a:r>
              <a:rPr lang="en-PK" dirty="0"/>
              <a:t>r</a:t>
            </a:r>
            <a:r>
              <a:rPr lang="en-GB" dirty="0"/>
              <a:t>s</a:t>
            </a:r>
            <a:r>
              <a:rPr lang="en-PK" dirty="0"/>
              <a:t>.</a:t>
            </a:r>
          </a:p>
          <a:p>
            <a:pPr lvl="1"/>
            <a:r>
              <a:rPr lang="en-GB" dirty="0"/>
              <a:t>Oracle writes synchronously to all redo log members.</a:t>
            </a:r>
            <a:endParaRPr lang="en-PK" dirty="0"/>
          </a:p>
          <a:p>
            <a:pPr lvl="1"/>
            <a:r>
              <a:rPr lang="en-GB" dirty="0"/>
              <a:t>Oracle will wait u</a:t>
            </a:r>
            <a:r>
              <a:rPr lang="en-PK" dirty="0"/>
              <a:t>n</a:t>
            </a:r>
            <a:r>
              <a:rPr lang="en-GB" dirty="0"/>
              <a:t>t</a:t>
            </a:r>
            <a:r>
              <a:rPr lang="en-PK" dirty="0" err="1"/>
              <a:t>il</a:t>
            </a:r>
            <a:r>
              <a:rPr lang="en-GB" dirty="0"/>
              <a:t> all copies of the redo log have been updated on disk before the</a:t>
            </a:r>
            <a:r>
              <a:rPr lang="en-PK" dirty="0"/>
              <a:t> </a:t>
            </a:r>
            <a:r>
              <a:rPr lang="en-GB" dirty="0"/>
              <a:t>redo write is considered done.</a:t>
            </a:r>
            <a:endParaRPr lang="en-PK" dirty="0"/>
          </a:p>
          <a:p>
            <a:pPr lvl="1"/>
            <a:r>
              <a:rPr lang="en-PK" dirty="0"/>
              <a:t>P</a:t>
            </a:r>
            <a:r>
              <a:rPr lang="en-GB" dirty="0" err="1"/>
              <a:t>erformance</a:t>
            </a:r>
            <a:r>
              <a:rPr lang="en-GB" dirty="0"/>
              <a:t> will be constrained by the</a:t>
            </a:r>
            <a:r>
              <a:rPr lang="en-PK" dirty="0"/>
              <a:t> </a:t>
            </a:r>
            <a:r>
              <a:rPr lang="en-GB" dirty="0"/>
              <a:t>slower disk</a:t>
            </a:r>
            <a:r>
              <a:rPr lang="en-PK" dirty="0"/>
              <a:t>.</a:t>
            </a:r>
          </a:p>
        </p:txBody>
      </p:sp>
      <p:sp>
        <p:nvSpPr>
          <p:cNvPr id="4" name="Slide Number Placeholder 3">
            <a:extLst>
              <a:ext uri="{FF2B5EF4-FFF2-40B4-BE49-F238E27FC236}">
                <a16:creationId xmlns:a16="http://schemas.microsoft.com/office/drawing/2014/main" id="{09B04F8F-2790-44BA-BD63-92C1402BA734}"/>
              </a:ext>
            </a:extLst>
          </p:cNvPr>
          <p:cNvSpPr>
            <a:spLocks noGrp="1"/>
          </p:cNvSpPr>
          <p:nvPr>
            <p:ph type="sldNum" sz="quarter" idx="12"/>
          </p:nvPr>
        </p:nvSpPr>
        <p:spPr/>
        <p:txBody>
          <a:bodyPr/>
          <a:lstStyle/>
          <a:p>
            <a:fld id="{FA6D1DC9-C721-4D5F-A7A1-DF55DAF8C7D9}" type="slidenum">
              <a:rPr lang="en-US" smtClean="0"/>
              <a:t>11</a:t>
            </a:fld>
            <a:endParaRPr lang="en-US"/>
          </a:p>
        </p:txBody>
      </p:sp>
    </p:spTree>
    <p:extLst>
      <p:ext uri="{BB962C8B-B14F-4D97-AF65-F5344CB8AC3E}">
        <p14:creationId xmlns:p14="http://schemas.microsoft.com/office/powerpoint/2010/main" val="1900142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2A024-A7F7-49F3-820C-513E2025C286}"/>
              </a:ext>
            </a:extLst>
          </p:cNvPr>
          <p:cNvSpPr>
            <a:spLocks noGrp="1"/>
          </p:cNvSpPr>
          <p:nvPr>
            <p:ph type="title"/>
          </p:nvPr>
        </p:nvSpPr>
        <p:spPr/>
        <p:txBody>
          <a:bodyPr/>
          <a:lstStyle/>
          <a:p>
            <a:r>
              <a:rPr lang="en-US" dirty="0"/>
              <a:t>Figure 2-5. A thread of redo</a:t>
            </a:r>
            <a:endParaRPr lang="en-PK" dirty="0"/>
          </a:p>
        </p:txBody>
      </p:sp>
      <p:pic>
        <p:nvPicPr>
          <p:cNvPr id="5" name="Content Placeholder 4">
            <a:extLst>
              <a:ext uri="{FF2B5EF4-FFF2-40B4-BE49-F238E27FC236}">
                <a16:creationId xmlns:a16="http://schemas.microsoft.com/office/drawing/2014/main" id="{D9259DBE-9E8D-44BD-A7DB-CAC8400FAE36}"/>
              </a:ext>
            </a:extLst>
          </p:cNvPr>
          <p:cNvPicPr>
            <a:picLocks noGrp="1" noChangeAspect="1"/>
          </p:cNvPicPr>
          <p:nvPr>
            <p:ph idx="1"/>
          </p:nvPr>
        </p:nvPicPr>
        <p:blipFill>
          <a:blip r:embed="rId2"/>
          <a:stretch>
            <a:fillRect/>
          </a:stretch>
        </p:blipFill>
        <p:spPr>
          <a:xfrm>
            <a:off x="3990149" y="1477719"/>
            <a:ext cx="4562181" cy="5380281"/>
          </a:xfrm>
          <a:prstGeom prst="rect">
            <a:avLst/>
          </a:prstGeom>
        </p:spPr>
      </p:pic>
      <p:sp>
        <p:nvSpPr>
          <p:cNvPr id="4" name="Slide Number Placeholder 3">
            <a:extLst>
              <a:ext uri="{FF2B5EF4-FFF2-40B4-BE49-F238E27FC236}">
                <a16:creationId xmlns:a16="http://schemas.microsoft.com/office/drawing/2014/main" id="{B7A63505-3057-45D5-BA2A-507E36F56A46}"/>
              </a:ext>
            </a:extLst>
          </p:cNvPr>
          <p:cNvSpPr>
            <a:spLocks noGrp="1"/>
          </p:cNvSpPr>
          <p:nvPr>
            <p:ph type="sldNum" sz="quarter" idx="12"/>
          </p:nvPr>
        </p:nvSpPr>
        <p:spPr/>
        <p:txBody>
          <a:bodyPr/>
          <a:lstStyle/>
          <a:p>
            <a:fld id="{FA6D1DC9-C721-4D5F-A7A1-DF55DAF8C7D9}" type="slidenum">
              <a:rPr lang="en-US" smtClean="0"/>
              <a:t>12</a:t>
            </a:fld>
            <a:endParaRPr lang="en-US"/>
          </a:p>
        </p:txBody>
      </p:sp>
    </p:spTree>
    <p:extLst>
      <p:ext uri="{BB962C8B-B14F-4D97-AF65-F5344CB8AC3E}">
        <p14:creationId xmlns:p14="http://schemas.microsoft.com/office/powerpoint/2010/main" val="312050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4F70A-204E-4545-90D0-6BDDCA1FF42F}"/>
              </a:ext>
            </a:extLst>
          </p:cNvPr>
          <p:cNvSpPr>
            <a:spLocks noGrp="1"/>
          </p:cNvSpPr>
          <p:nvPr>
            <p:ph type="title"/>
          </p:nvPr>
        </p:nvSpPr>
        <p:spPr/>
        <p:txBody>
          <a:bodyPr/>
          <a:lstStyle/>
          <a:p>
            <a:r>
              <a:rPr lang="en-GB" dirty="0"/>
              <a:t>Redo Logfiles</a:t>
            </a:r>
            <a:endParaRPr lang="en-PK" dirty="0"/>
          </a:p>
        </p:txBody>
      </p:sp>
      <p:sp>
        <p:nvSpPr>
          <p:cNvPr id="3" name="Content Placeholder 2">
            <a:extLst>
              <a:ext uri="{FF2B5EF4-FFF2-40B4-BE49-F238E27FC236}">
                <a16:creationId xmlns:a16="http://schemas.microsoft.com/office/drawing/2014/main" id="{32BB753E-3D9A-4027-9E90-9A6A77539C51}"/>
              </a:ext>
            </a:extLst>
          </p:cNvPr>
          <p:cNvSpPr>
            <a:spLocks noGrp="1"/>
          </p:cNvSpPr>
          <p:nvPr>
            <p:ph idx="1"/>
          </p:nvPr>
        </p:nvSpPr>
        <p:spPr/>
        <p:txBody>
          <a:bodyPr>
            <a:normAutofit/>
          </a:bodyPr>
          <a:lstStyle/>
          <a:p>
            <a:r>
              <a:rPr lang="en-GB" dirty="0"/>
              <a:t>How Oracle uses the redo logs</a:t>
            </a:r>
            <a:endParaRPr lang="en-PK" dirty="0"/>
          </a:p>
          <a:p>
            <a:pPr lvl="1"/>
            <a:r>
              <a:rPr lang="en-GB" dirty="0"/>
              <a:t>Once Oracle fills one redo logfile, it automatically begins to use the next logfile.</a:t>
            </a:r>
          </a:p>
          <a:p>
            <a:pPr lvl="1"/>
            <a:r>
              <a:rPr lang="en-GB" dirty="0"/>
              <a:t>When the server cycles through all the available redo logfiles, it returns to the first</a:t>
            </a:r>
            <a:r>
              <a:rPr lang="en-PK" dirty="0"/>
              <a:t> </a:t>
            </a:r>
            <a:r>
              <a:rPr lang="en-GB" dirty="0"/>
              <a:t>one and reuses it.</a:t>
            </a:r>
            <a:endParaRPr lang="en-PK" dirty="0"/>
          </a:p>
          <a:p>
            <a:pPr lvl="1"/>
            <a:r>
              <a:rPr lang="en-GB" dirty="0"/>
              <a:t>Oracle keeps track of the different redo logs by using a redo log</a:t>
            </a:r>
            <a:r>
              <a:rPr lang="en-PK" dirty="0"/>
              <a:t> </a:t>
            </a:r>
            <a:r>
              <a:rPr lang="en-GB" dirty="0"/>
              <a:t>sequence number. </a:t>
            </a:r>
            <a:endParaRPr lang="en-PK" dirty="0"/>
          </a:p>
          <a:p>
            <a:pPr lvl="1"/>
            <a:r>
              <a:rPr lang="en-GB" dirty="0"/>
              <a:t>Operating system uses the redo logfile to identify the physical</a:t>
            </a:r>
            <a:r>
              <a:rPr lang="en-PK" dirty="0"/>
              <a:t> </a:t>
            </a:r>
            <a:r>
              <a:rPr lang="en-GB" dirty="0"/>
              <a:t>file, while Oracle uses the redo logfile sequence number to determine the order in</a:t>
            </a:r>
            <a:r>
              <a:rPr lang="en-PK" dirty="0"/>
              <a:t> </a:t>
            </a:r>
            <a:r>
              <a:rPr lang="en-GB" dirty="0"/>
              <a:t>which the logs were filled and cycled. </a:t>
            </a:r>
            <a:endParaRPr lang="en-PK" dirty="0"/>
          </a:p>
        </p:txBody>
      </p:sp>
      <p:sp>
        <p:nvSpPr>
          <p:cNvPr id="4" name="Slide Number Placeholder 3">
            <a:extLst>
              <a:ext uri="{FF2B5EF4-FFF2-40B4-BE49-F238E27FC236}">
                <a16:creationId xmlns:a16="http://schemas.microsoft.com/office/drawing/2014/main" id="{8E452F68-06C7-4808-A18D-8B239137E110}"/>
              </a:ext>
            </a:extLst>
          </p:cNvPr>
          <p:cNvSpPr>
            <a:spLocks noGrp="1"/>
          </p:cNvSpPr>
          <p:nvPr>
            <p:ph type="sldNum" sz="quarter" idx="12"/>
          </p:nvPr>
        </p:nvSpPr>
        <p:spPr/>
        <p:txBody>
          <a:bodyPr/>
          <a:lstStyle/>
          <a:p>
            <a:fld id="{FA6D1DC9-C721-4D5F-A7A1-DF55DAF8C7D9}" type="slidenum">
              <a:rPr lang="en-US" smtClean="0"/>
              <a:t>13</a:t>
            </a:fld>
            <a:endParaRPr lang="en-US"/>
          </a:p>
        </p:txBody>
      </p:sp>
    </p:spTree>
    <p:extLst>
      <p:ext uri="{BB962C8B-B14F-4D97-AF65-F5344CB8AC3E}">
        <p14:creationId xmlns:p14="http://schemas.microsoft.com/office/powerpoint/2010/main" val="2357047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8C360-1813-40FA-A730-35977E2614AB}"/>
              </a:ext>
            </a:extLst>
          </p:cNvPr>
          <p:cNvSpPr>
            <a:spLocks noGrp="1"/>
          </p:cNvSpPr>
          <p:nvPr>
            <p:ph type="title"/>
          </p:nvPr>
        </p:nvSpPr>
        <p:spPr/>
        <p:txBody>
          <a:bodyPr/>
          <a:lstStyle/>
          <a:p>
            <a:r>
              <a:rPr lang="en-GB" dirty="0"/>
              <a:t>Figure 2-6. Cycling redo logs</a:t>
            </a:r>
            <a:endParaRPr lang="en-PK" dirty="0"/>
          </a:p>
        </p:txBody>
      </p:sp>
      <p:pic>
        <p:nvPicPr>
          <p:cNvPr id="5" name="Content Placeholder 4">
            <a:extLst>
              <a:ext uri="{FF2B5EF4-FFF2-40B4-BE49-F238E27FC236}">
                <a16:creationId xmlns:a16="http://schemas.microsoft.com/office/drawing/2014/main" id="{73646A07-F849-47B8-9A9A-40EBC338C3D5}"/>
              </a:ext>
            </a:extLst>
          </p:cNvPr>
          <p:cNvPicPr>
            <a:picLocks noGrp="1" noChangeAspect="1"/>
          </p:cNvPicPr>
          <p:nvPr>
            <p:ph idx="1"/>
          </p:nvPr>
        </p:nvPicPr>
        <p:blipFill>
          <a:blip r:embed="rId3"/>
          <a:stretch>
            <a:fillRect/>
          </a:stretch>
        </p:blipFill>
        <p:spPr>
          <a:xfrm>
            <a:off x="2671282" y="1429029"/>
            <a:ext cx="7239200" cy="5157386"/>
          </a:xfrm>
          <a:prstGeom prst="rect">
            <a:avLst/>
          </a:prstGeom>
        </p:spPr>
      </p:pic>
      <p:sp>
        <p:nvSpPr>
          <p:cNvPr id="4" name="Slide Number Placeholder 3">
            <a:extLst>
              <a:ext uri="{FF2B5EF4-FFF2-40B4-BE49-F238E27FC236}">
                <a16:creationId xmlns:a16="http://schemas.microsoft.com/office/drawing/2014/main" id="{20B8E605-5C25-4FCA-A02E-FAC9382BC10A}"/>
              </a:ext>
            </a:extLst>
          </p:cNvPr>
          <p:cNvSpPr>
            <a:spLocks noGrp="1"/>
          </p:cNvSpPr>
          <p:nvPr>
            <p:ph type="sldNum" sz="quarter" idx="12"/>
          </p:nvPr>
        </p:nvSpPr>
        <p:spPr/>
        <p:txBody>
          <a:bodyPr/>
          <a:lstStyle/>
          <a:p>
            <a:fld id="{FA6D1DC9-C721-4D5F-A7A1-DF55DAF8C7D9}" type="slidenum">
              <a:rPr lang="en-US" smtClean="0"/>
              <a:t>14</a:t>
            </a:fld>
            <a:endParaRPr lang="en-US"/>
          </a:p>
        </p:txBody>
      </p:sp>
    </p:spTree>
    <p:extLst>
      <p:ext uri="{BB962C8B-B14F-4D97-AF65-F5344CB8AC3E}">
        <p14:creationId xmlns:p14="http://schemas.microsoft.com/office/powerpoint/2010/main" val="2285153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D152A-2A37-488E-8FBB-44C813FC928F}"/>
              </a:ext>
            </a:extLst>
          </p:cNvPr>
          <p:cNvSpPr>
            <a:spLocks noGrp="1"/>
          </p:cNvSpPr>
          <p:nvPr>
            <p:ph type="title"/>
          </p:nvPr>
        </p:nvSpPr>
        <p:spPr/>
        <p:txBody>
          <a:bodyPr/>
          <a:lstStyle/>
          <a:p>
            <a:r>
              <a:rPr lang="en-GB" dirty="0"/>
              <a:t>Redo Logfiles</a:t>
            </a:r>
            <a:endParaRPr lang="en-US" dirty="0"/>
          </a:p>
        </p:txBody>
      </p:sp>
      <p:sp>
        <p:nvSpPr>
          <p:cNvPr id="3" name="Content Placeholder 2">
            <a:extLst>
              <a:ext uri="{FF2B5EF4-FFF2-40B4-BE49-F238E27FC236}">
                <a16:creationId xmlns:a16="http://schemas.microsoft.com/office/drawing/2014/main" id="{7F45168C-EB32-40F9-9496-0BD530F8AC79}"/>
              </a:ext>
            </a:extLst>
          </p:cNvPr>
          <p:cNvSpPr>
            <a:spLocks noGrp="1"/>
          </p:cNvSpPr>
          <p:nvPr>
            <p:ph idx="1"/>
          </p:nvPr>
        </p:nvSpPr>
        <p:spPr>
          <a:xfrm>
            <a:off x="456045" y="1296655"/>
            <a:ext cx="11279909" cy="5059694"/>
          </a:xfrm>
        </p:spPr>
        <p:txBody>
          <a:bodyPr>
            <a:normAutofit/>
          </a:bodyPr>
          <a:lstStyle/>
          <a:p>
            <a:r>
              <a:rPr lang="en-GB" dirty="0"/>
              <a:t>Naming conventions for redo logs</a:t>
            </a:r>
          </a:p>
          <a:p>
            <a:pPr lvl="1"/>
            <a:r>
              <a:rPr lang="en-GB" dirty="0"/>
              <a:t>Operating system names for the various files that make up a database are very important for humans to identify these files by their </a:t>
            </a:r>
            <a:r>
              <a:rPr lang="en-US" dirty="0"/>
              <a:t>names.</a:t>
            </a:r>
          </a:p>
          <a:p>
            <a:pPr lvl="1"/>
            <a:r>
              <a:rPr lang="en-GB" dirty="0"/>
              <a:t>You should use naming conventions that capture the purpose and some critical details about the nature of the file.</a:t>
            </a:r>
          </a:p>
          <a:p>
            <a:pPr lvl="1"/>
            <a:r>
              <a:rPr lang="en-GB" dirty="0"/>
              <a:t>Example:</a:t>
            </a:r>
          </a:p>
          <a:p>
            <a:pPr lvl="2"/>
            <a:r>
              <a:rPr lang="en-US" b="1" dirty="0">
                <a:latin typeface="Courier New" panose="02070309020205020404" pitchFamily="49" charset="0"/>
                <a:cs typeface="Courier New" panose="02070309020205020404" pitchFamily="49" charset="0"/>
              </a:rPr>
              <a:t>redog1m1.log, redog1m2.log, ...</a:t>
            </a:r>
          </a:p>
          <a:p>
            <a:pPr lvl="2"/>
            <a:r>
              <a:rPr lang="en-GB" dirty="0"/>
              <a:t>The redo prefix and .log suffixes indicate that this is redo log information. The g1m1 and g1m2 character strings capture the group and member numbers.</a:t>
            </a:r>
            <a:endParaRPr lang="en-US" dirty="0"/>
          </a:p>
        </p:txBody>
      </p:sp>
      <p:sp>
        <p:nvSpPr>
          <p:cNvPr id="4" name="Slide Number Placeholder 3">
            <a:extLst>
              <a:ext uri="{FF2B5EF4-FFF2-40B4-BE49-F238E27FC236}">
                <a16:creationId xmlns:a16="http://schemas.microsoft.com/office/drawing/2014/main" id="{B30F4E75-23A9-4CB4-9579-2ADCB3DE3841}"/>
              </a:ext>
            </a:extLst>
          </p:cNvPr>
          <p:cNvSpPr>
            <a:spLocks noGrp="1"/>
          </p:cNvSpPr>
          <p:nvPr>
            <p:ph type="sldNum" sz="quarter" idx="12"/>
          </p:nvPr>
        </p:nvSpPr>
        <p:spPr/>
        <p:txBody>
          <a:bodyPr/>
          <a:lstStyle/>
          <a:p>
            <a:fld id="{FA6D1DC9-C721-4D5F-A7A1-DF55DAF8C7D9}" type="slidenum">
              <a:rPr lang="en-US" smtClean="0"/>
              <a:t>15</a:t>
            </a:fld>
            <a:endParaRPr lang="en-US"/>
          </a:p>
        </p:txBody>
      </p:sp>
    </p:spTree>
    <p:extLst>
      <p:ext uri="{BB962C8B-B14F-4D97-AF65-F5344CB8AC3E}">
        <p14:creationId xmlns:p14="http://schemas.microsoft.com/office/powerpoint/2010/main" val="4194580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892D1-7507-4A21-A16D-18127B61083F}"/>
              </a:ext>
            </a:extLst>
          </p:cNvPr>
          <p:cNvSpPr>
            <a:spLocks noGrp="1"/>
          </p:cNvSpPr>
          <p:nvPr>
            <p:ph type="title"/>
          </p:nvPr>
        </p:nvSpPr>
        <p:spPr/>
        <p:txBody>
          <a:bodyPr>
            <a:normAutofit/>
          </a:bodyPr>
          <a:lstStyle/>
          <a:p>
            <a:r>
              <a:rPr lang="en-GB" dirty="0"/>
              <a:t>Redo Logfiles</a:t>
            </a:r>
            <a:endParaRPr lang="en-US" dirty="0"/>
          </a:p>
        </p:txBody>
      </p:sp>
      <p:sp>
        <p:nvSpPr>
          <p:cNvPr id="3" name="Content Placeholder 2">
            <a:extLst>
              <a:ext uri="{FF2B5EF4-FFF2-40B4-BE49-F238E27FC236}">
                <a16:creationId xmlns:a16="http://schemas.microsoft.com/office/drawing/2014/main" id="{FF33B5D7-3620-451F-A0E4-666CBF1B39FE}"/>
              </a:ext>
            </a:extLst>
          </p:cNvPr>
          <p:cNvSpPr>
            <a:spLocks noGrp="1"/>
          </p:cNvSpPr>
          <p:nvPr>
            <p:ph idx="1"/>
          </p:nvPr>
        </p:nvSpPr>
        <p:spPr/>
        <p:txBody>
          <a:bodyPr>
            <a:normAutofit/>
          </a:bodyPr>
          <a:lstStyle/>
          <a:p>
            <a:r>
              <a:rPr lang="en-GB" dirty="0"/>
              <a:t>Two types of redo logs for Oracle:</a:t>
            </a:r>
          </a:p>
          <a:p>
            <a:pPr marL="914400" lvl="1" indent="-457200">
              <a:buFont typeface="+mj-lt"/>
              <a:buAutoNum type="arabicPeriod"/>
            </a:pPr>
            <a:r>
              <a:rPr lang="en-GB" dirty="0"/>
              <a:t>Online redo logs</a:t>
            </a:r>
          </a:p>
          <a:p>
            <a:pPr lvl="2"/>
            <a:r>
              <a:rPr lang="en-GB" dirty="0"/>
              <a:t>The operating system files that Oracle cycles through to log the changes made to the database</a:t>
            </a:r>
          </a:p>
          <a:p>
            <a:pPr marL="914400" lvl="1" indent="-457200">
              <a:buFont typeface="+mj-lt"/>
              <a:buAutoNum type="arabicPeriod"/>
            </a:pPr>
            <a:r>
              <a:rPr lang="en-GB" dirty="0"/>
              <a:t>Archived redo logs</a:t>
            </a:r>
          </a:p>
          <a:p>
            <a:pPr lvl="2"/>
            <a:r>
              <a:rPr lang="en-GB" dirty="0"/>
              <a:t>Copies of the filled online redo logs made to avoid losing redo data as the online redo logs are overwritten</a:t>
            </a:r>
          </a:p>
          <a:p>
            <a:pPr lvl="3"/>
            <a:endParaRPr lang="en-US" dirty="0"/>
          </a:p>
        </p:txBody>
      </p:sp>
      <p:sp>
        <p:nvSpPr>
          <p:cNvPr id="4" name="Slide Number Placeholder 3">
            <a:extLst>
              <a:ext uri="{FF2B5EF4-FFF2-40B4-BE49-F238E27FC236}">
                <a16:creationId xmlns:a16="http://schemas.microsoft.com/office/drawing/2014/main" id="{2B8F04FE-177A-4088-9C50-93E1B0705932}"/>
              </a:ext>
            </a:extLst>
          </p:cNvPr>
          <p:cNvSpPr>
            <a:spLocks noGrp="1"/>
          </p:cNvSpPr>
          <p:nvPr>
            <p:ph type="sldNum" sz="quarter" idx="12"/>
          </p:nvPr>
        </p:nvSpPr>
        <p:spPr/>
        <p:txBody>
          <a:bodyPr/>
          <a:lstStyle/>
          <a:p>
            <a:fld id="{FA6D1DC9-C721-4D5F-A7A1-DF55DAF8C7D9}" type="slidenum">
              <a:rPr lang="en-US" smtClean="0"/>
              <a:t>16</a:t>
            </a:fld>
            <a:endParaRPr lang="en-US"/>
          </a:p>
        </p:txBody>
      </p:sp>
    </p:spTree>
    <p:extLst>
      <p:ext uri="{BB962C8B-B14F-4D97-AF65-F5344CB8AC3E}">
        <p14:creationId xmlns:p14="http://schemas.microsoft.com/office/powerpoint/2010/main" val="4292032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65281-7E2A-4A5C-9117-EBA74C1F5EC2}"/>
              </a:ext>
            </a:extLst>
          </p:cNvPr>
          <p:cNvSpPr>
            <a:spLocks noGrp="1"/>
          </p:cNvSpPr>
          <p:nvPr>
            <p:ph type="title"/>
          </p:nvPr>
        </p:nvSpPr>
        <p:spPr/>
        <p:txBody>
          <a:bodyPr/>
          <a:lstStyle/>
          <a:p>
            <a:r>
              <a:rPr lang="en-GB" dirty="0"/>
              <a:t>Redo Log files</a:t>
            </a:r>
            <a:endParaRPr lang="en-US" dirty="0"/>
          </a:p>
        </p:txBody>
      </p:sp>
      <p:sp>
        <p:nvSpPr>
          <p:cNvPr id="3" name="Content Placeholder 2">
            <a:extLst>
              <a:ext uri="{FF2B5EF4-FFF2-40B4-BE49-F238E27FC236}">
                <a16:creationId xmlns:a16="http://schemas.microsoft.com/office/drawing/2014/main" id="{FAB2168F-9882-4F36-AE04-8B00AA427661}"/>
              </a:ext>
            </a:extLst>
          </p:cNvPr>
          <p:cNvSpPr>
            <a:spLocks noGrp="1"/>
          </p:cNvSpPr>
          <p:nvPr>
            <p:ph idx="1"/>
          </p:nvPr>
        </p:nvSpPr>
        <p:spPr>
          <a:xfrm>
            <a:off x="456045" y="1365811"/>
            <a:ext cx="11279909" cy="5331279"/>
          </a:xfrm>
        </p:spPr>
        <p:txBody>
          <a:bodyPr>
            <a:normAutofit/>
          </a:bodyPr>
          <a:lstStyle/>
          <a:p>
            <a:r>
              <a:rPr lang="en-GB" dirty="0"/>
              <a:t>Oracle database can run in one of two modes with respect to archiving redo logs:</a:t>
            </a:r>
          </a:p>
          <a:p>
            <a:pPr lvl="1"/>
            <a:r>
              <a:rPr lang="en-GB" dirty="0"/>
              <a:t>NOARCHIVELOG</a:t>
            </a:r>
          </a:p>
          <a:p>
            <a:pPr lvl="2"/>
            <a:r>
              <a:rPr lang="en-GB" dirty="0"/>
              <a:t>Redo logs are not archived.</a:t>
            </a:r>
          </a:p>
          <a:p>
            <a:pPr lvl="2"/>
            <a:r>
              <a:rPr lang="en-GB" dirty="0"/>
              <a:t>As Oracle cycles through the logs, the filled logs are reinitialized and overwritten. </a:t>
            </a:r>
          </a:p>
          <a:p>
            <a:pPr lvl="2"/>
            <a:r>
              <a:rPr lang="en-GB" dirty="0"/>
              <a:t>Disadvantage - where a failure could lead to unrecoverable data.</a:t>
            </a:r>
          </a:p>
          <a:p>
            <a:pPr lvl="1"/>
            <a:r>
              <a:rPr lang="en-US" dirty="0"/>
              <a:t>ARCHIVELOG</a:t>
            </a:r>
          </a:p>
          <a:p>
            <a:pPr lvl="2"/>
            <a:r>
              <a:rPr lang="en-GB" dirty="0"/>
              <a:t>When Oracle rolls over to a new redo log, it archives the previous redo log.</a:t>
            </a:r>
          </a:p>
          <a:p>
            <a:pPr lvl="2"/>
            <a:r>
              <a:rPr lang="en-GB" dirty="0"/>
              <a:t>Prevents gaps in the history.</a:t>
            </a:r>
          </a:p>
          <a:p>
            <a:pPr lvl="3"/>
            <a:r>
              <a:rPr lang="en-GB" dirty="0"/>
              <a:t>The archived redo logs, plus the online redo logs, provide a complete history of all changes made to the database. </a:t>
            </a:r>
            <a:endParaRPr lang="en-US" dirty="0"/>
          </a:p>
        </p:txBody>
      </p:sp>
      <p:sp>
        <p:nvSpPr>
          <p:cNvPr id="4" name="Slide Number Placeholder 3">
            <a:extLst>
              <a:ext uri="{FF2B5EF4-FFF2-40B4-BE49-F238E27FC236}">
                <a16:creationId xmlns:a16="http://schemas.microsoft.com/office/drawing/2014/main" id="{31057CC4-6854-4329-BE8B-59F86B568D46}"/>
              </a:ext>
            </a:extLst>
          </p:cNvPr>
          <p:cNvSpPr>
            <a:spLocks noGrp="1"/>
          </p:cNvSpPr>
          <p:nvPr>
            <p:ph type="sldNum" sz="quarter" idx="12"/>
          </p:nvPr>
        </p:nvSpPr>
        <p:spPr/>
        <p:txBody>
          <a:bodyPr/>
          <a:lstStyle/>
          <a:p>
            <a:fld id="{FA6D1DC9-C721-4D5F-A7A1-DF55DAF8C7D9}" type="slidenum">
              <a:rPr lang="en-US" smtClean="0"/>
              <a:t>17</a:t>
            </a:fld>
            <a:endParaRPr lang="en-US"/>
          </a:p>
        </p:txBody>
      </p:sp>
    </p:spTree>
    <p:extLst>
      <p:ext uri="{BB962C8B-B14F-4D97-AF65-F5344CB8AC3E}">
        <p14:creationId xmlns:p14="http://schemas.microsoft.com/office/powerpoint/2010/main" val="1573355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2A62A-C206-44A6-A5B9-34BC72B1B948}"/>
              </a:ext>
            </a:extLst>
          </p:cNvPr>
          <p:cNvSpPr>
            <a:spLocks noGrp="1"/>
          </p:cNvSpPr>
          <p:nvPr>
            <p:ph type="title"/>
          </p:nvPr>
        </p:nvSpPr>
        <p:spPr/>
        <p:txBody>
          <a:bodyPr/>
          <a:lstStyle/>
          <a:p>
            <a:r>
              <a:rPr lang="en-GB" dirty="0"/>
              <a:t>Redo Logfiles</a:t>
            </a:r>
            <a:endParaRPr lang="en-US" dirty="0"/>
          </a:p>
        </p:txBody>
      </p:sp>
      <p:sp>
        <p:nvSpPr>
          <p:cNvPr id="3" name="Content Placeholder 2">
            <a:extLst>
              <a:ext uri="{FF2B5EF4-FFF2-40B4-BE49-F238E27FC236}">
                <a16:creationId xmlns:a16="http://schemas.microsoft.com/office/drawing/2014/main" id="{73A05AF9-E95E-48BE-92CA-EB5613A12CAD}"/>
              </a:ext>
            </a:extLst>
          </p:cNvPr>
          <p:cNvSpPr>
            <a:spLocks noGrp="1"/>
          </p:cNvSpPr>
          <p:nvPr>
            <p:ph idx="1"/>
          </p:nvPr>
        </p:nvSpPr>
        <p:spPr>
          <a:xfrm>
            <a:off x="456045" y="1392609"/>
            <a:ext cx="11279909" cy="5059694"/>
          </a:xfrm>
        </p:spPr>
        <p:txBody>
          <a:bodyPr>
            <a:normAutofit/>
          </a:bodyPr>
          <a:lstStyle/>
          <a:p>
            <a:r>
              <a:rPr lang="en-GB" dirty="0"/>
              <a:t>ARCHIVELOG mode and automatic archiving</a:t>
            </a:r>
          </a:p>
          <a:p>
            <a:pPr lvl="1"/>
            <a:r>
              <a:rPr lang="en-GB" dirty="0"/>
              <a:t>Automatic archiving for an Oracle database is enabled with the following SQL command:</a:t>
            </a:r>
          </a:p>
          <a:p>
            <a:pPr marL="457200" lvl="1" indent="0">
              <a:buNone/>
            </a:pPr>
            <a:r>
              <a:rPr lang="en-US" b="1" dirty="0">
                <a:latin typeface="Courier New" panose="02070309020205020404" pitchFamily="49" charset="0"/>
                <a:cs typeface="Courier New" panose="02070309020205020404" pitchFamily="49" charset="0"/>
              </a:rPr>
              <a:t> ALTER DATABASE ARCHIVELOG</a:t>
            </a:r>
          </a:p>
          <a:p>
            <a:pPr lvl="1"/>
            <a:r>
              <a:rPr lang="en-GB" dirty="0"/>
              <a:t>In ARCHIVELOG mode, Oracle marks the redo logs for archiving as it fills them.</a:t>
            </a:r>
          </a:p>
          <a:p>
            <a:pPr lvl="1"/>
            <a:r>
              <a:rPr lang="en-GB" dirty="0"/>
              <a:t>The full log files must be archived before they can be reused.</a:t>
            </a:r>
            <a:endParaRPr lang="en-US" sz="2400" b="1"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1A1EC670-16A2-4442-8ECC-76EFFEBA487D}"/>
              </a:ext>
            </a:extLst>
          </p:cNvPr>
          <p:cNvSpPr>
            <a:spLocks noGrp="1"/>
          </p:cNvSpPr>
          <p:nvPr>
            <p:ph type="sldNum" sz="quarter" idx="12"/>
          </p:nvPr>
        </p:nvSpPr>
        <p:spPr/>
        <p:txBody>
          <a:bodyPr/>
          <a:lstStyle/>
          <a:p>
            <a:fld id="{FA6D1DC9-C721-4D5F-A7A1-DF55DAF8C7D9}" type="slidenum">
              <a:rPr lang="en-US" smtClean="0"/>
              <a:t>18</a:t>
            </a:fld>
            <a:endParaRPr lang="en-US"/>
          </a:p>
        </p:txBody>
      </p:sp>
    </p:spTree>
    <p:extLst>
      <p:ext uri="{BB962C8B-B14F-4D97-AF65-F5344CB8AC3E}">
        <p14:creationId xmlns:p14="http://schemas.microsoft.com/office/powerpoint/2010/main" val="76163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2A62A-C206-44A6-A5B9-34BC72B1B948}"/>
              </a:ext>
            </a:extLst>
          </p:cNvPr>
          <p:cNvSpPr>
            <a:spLocks noGrp="1"/>
          </p:cNvSpPr>
          <p:nvPr>
            <p:ph type="title"/>
          </p:nvPr>
        </p:nvSpPr>
        <p:spPr/>
        <p:txBody>
          <a:bodyPr>
            <a:normAutofit fontScale="90000"/>
          </a:bodyPr>
          <a:lstStyle/>
          <a:p>
            <a:r>
              <a:rPr lang="en-GB" dirty="0"/>
              <a:t>Redo Logfiles - ARCHIVELOG mode and automatic archiving</a:t>
            </a:r>
            <a:endParaRPr lang="en-US" dirty="0"/>
          </a:p>
        </p:txBody>
      </p:sp>
      <p:sp>
        <p:nvSpPr>
          <p:cNvPr id="3" name="Content Placeholder 2">
            <a:extLst>
              <a:ext uri="{FF2B5EF4-FFF2-40B4-BE49-F238E27FC236}">
                <a16:creationId xmlns:a16="http://schemas.microsoft.com/office/drawing/2014/main" id="{73A05AF9-E95E-48BE-92CA-EB5613A12CAD}"/>
              </a:ext>
            </a:extLst>
          </p:cNvPr>
          <p:cNvSpPr>
            <a:spLocks noGrp="1"/>
          </p:cNvSpPr>
          <p:nvPr>
            <p:ph idx="1"/>
          </p:nvPr>
        </p:nvSpPr>
        <p:spPr>
          <a:xfrm>
            <a:off x="456045" y="1392609"/>
            <a:ext cx="11279909" cy="5059694"/>
          </a:xfrm>
        </p:spPr>
        <p:txBody>
          <a:bodyPr>
            <a:normAutofit/>
          </a:bodyPr>
          <a:lstStyle/>
          <a:p>
            <a:pPr lvl="1"/>
            <a:r>
              <a:rPr lang="en-GB" dirty="0"/>
              <a:t>Archive log destination must have enough room for the logs that Oracle will automatically write.</a:t>
            </a:r>
          </a:p>
          <a:p>
            <a:pPr lvl="1"/>
            <a:r>
              <a:rPr lang="en-GB" dirty="0"/>
              <a:t>If the archive log file destination is full, Oracle will hang since it can’t archive additional redo log files.</a:t>
            </a:r>
            <a:endParaRPr lang="en-US" dirty="0"/>
          </a:p>
          <a:p>
            <a:pPr lvl="1"/>
            <a:r>
              <a:rPr lang="en-GB" dirty="0"/>
              <a:t>The archive log destination is set using parameter:</a:t>
            </a:r>
          </a:p>
          <a:p>
            <a:pPr marL="457200" lvl="1" indent="0">
              <a:buNone/>
            </a:pPr>
            <a:r>
              <a:rPr lang="it-IT" b="1" dirty="0">
                <a:latin typeface="Courier New" panose="02070309020205020404" pitchFamily="49" charset="0"/>
                <a:cs typeface="Courier New" panose="02070309020205020404" pitchFamily="49" charset="0"/>
              </a:rPr>
              <a:t> LOG_ARCHIVE_DEST = C:\ORANT\DATABASE\ARCHIVE</a:t>
            </a:r>
          </a:p>
          <a:p>
            <a:pPr lvl="1"/>
            <a:r>
              <a:rPr lang="it-IT" dirty="0"/>
              <a:t>The format for archive redo log names is specified using parameter:</a:t>
            </a:r>
          </a:p>
          <a:p>
            <a:pPr marL="457200" lvl="1" indent="0">
              <a:buNone/>
            </a:pPr>
            <a:r>
              <a:rPr lang="en-US" b="1" dirty="0">
                <a:latin typeface="Courier New" panose="02070309020205020404" pitchFamily="49" charset="0"/>
                <a:cs typeface="Courier New" panose="02070309020205020404" pitchFamily="49" charset="0"/>
              </a:rPr>
              <a:t> LOG_ARCHIVE_FORMAT = ORCL%t_%s_%r.arc</a:t>
            </a:r>
            <a:endParaRPr lang="en-US" dirty="0"/>
          </a:p>
          <a:p>
            <a:pPr lvl="1"/>
            <a:endParaRPr lang="en-US" b="1"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1A1EC670-16A2-4442-8ECC-76EFFEBA487D}"/>
              </a:ext>
            </a:extLst>
          </p:cNvPr>
          <p:cNvSpPr>
            <a:spLocks noGrp="1"/>
          </p:cNvSpPr>
          <p:nvPr>
            <p:ph type="sldNum" sz="quarter" idx="12"/>
          </p:nvPr>
        </p:nvSpPr>
        <p:spPr/>
        <p:txBody>
          <a:bodyPr/>
          <a:lstStyle/>
          <a:p>
            <a:fld id="{FA6D1DC9-C721-4D5F-A7A1-DF55DAF8C7D9}" type="slidenum">
              <a:rPr lang="en-US" smtClean="0"/>
              <a:t>19</a:t>
            </a:fld>
            <a:endParaRPr lang="en-US"/>
          </a:p>
        </p:txBody>
      </p:sp>
    </p:spTree>
    <p:extLst>
      <p:ext uri="{BB962C8B-B14F-4D97-AF65-F5344CB8AC3E}">
        <p14:creationId xmlns:p14="http://schemas.microsoft.com/office/powerpoint/2010/main" val="616411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A5346-AB78-4646-B905-FDF630335087}"/>
              </a:ext>
            </a:extLst>
          </p:cNvPr>
          <p:cNvSpPr>
            <a:spLocks noGrp="1"/>
          </p:cNvSpPr>
          <p:nvPr>
            <p:ph type="title"/>
          </p:nvPr>
        </p:nvSpPr>
        <p:spPr/>
        <p:txBody>
          <a:bodyPr/>
          <a:lstStyle/>
          <a:p>
            <a:r>
              <a:rPr lang="en-GB" dirty="0"/>
              <a:t>Deploying Physical Components</a:t>
            </a:r>
            <a:endParaRPr lang="en-PK" dirty="0"/>
          </a:p>
        </p:txBody>
      </p:sp>
      <p:sp>
        <p:nvSpPr>
          <p:cNvPr id="3" name="Content Placeholder 2">
            <a:extLst>
              <a:ext uri="{FF2B5EF4-FFF2-40B4-BE49-F238E27FC236}">
                <a16:creationId xmlns:a16="http://schemas.microsoft.com/office/drawing/2014/main" id="{5C5516B2-2F1A-4B29-A584-3C222E81F3A9}"/>
              </a:ext>
            </a:extLst>
          </p:cNvPr>
          <p:cNvSpPr>
            <a:spLocks noGrp="1"/>
          </p:cNvSpPr>
          <p:nvPr>
            <p:ph idx="1"/>
          </p:nvPr>
        </p:nvSpPr>
        <p:spPr>
          <a:xfrm>
            <a:off x="456045" y="1526721"/>
            <a:ext cx="11279909" cy="4941314"/>
          </a:xfrm>
        </p:spPr>
        <p:txBody>
          <a:bodyPr>
            <a:normAutofit/>
          </a:bodyPr>
          <a:lstStyle/>
          <a:p>
            <a:r>
              <a:rPr lang="en-GB" dirty="0"/>
              <a:t>Control Files</a:t>
            </a:r>
            <a:endParaRPr lang="en-PK" dirty="0"/>
          </a:p>
          <a:p>
            <a:r>
              <a:rPr lang="en-GB" dirty="0"/>
              <a:t>Datafiles</a:t>
            </a:r>
            <a:endParaRPr lang="en-PK" dirty="0"/>
          </a:p>
          <a:p>
            <a:r>
              <a:rPr lang="en-GB" dirty="0"/>
              <a:t>Redo Log Files</a:t>
            </a:r>
            <a:endParaRPr lang="en-PK" dirty="0"/>
          </a:p>
          <a:p>
            <a:endParaRPr lang="en-PK" b="1" dirty="0"/>
          </a:p>
          <a:p>
            <a:endParaRPr lang="en-PK" b="1" dirty="0"/>
          </a:p>
        </p:txBody>
      </p:sp>
      <p:sp>
        <p:nvSpPr>
          <p:cNvPr id="4" name="Slide Number Placeholder 3">
            <a:extLst>
              <a:ext uri="{FF2B5EF4-FFF2-40B4-BE49-F238E27FC236}">
                <a16:creationId xmlns:a16="http://schemas.microsoft.com/office/drawing/2014/main" id="{584F72F9-A2E8-4B9F-B1F4-AF8DA7605272}"/>
              </a:ext>
            </a:extLst>
          </p:cNvPr>
          <p:cNvSpPr>
            <a:spLocks noGrp="1"/>
          </p:cNvSpPr>
          <p:nvPr>
            <p:ph type="sldNum" sz="quarter" idx="12"/>
          </p:nvPr>
        </p:nvSpPr>
        <p:spPr/>
        <p:txBody>
          <a:bodyPr/>
          <a:lstStyle/>
          <a:p>
            <a:fld id="{FA6D1DC9-C721-4D5F-A7A1-DF55DAF8C7D9}" type="slidenum">
              <a:rPr lang="en-US" smtClean="0"/>
              <a:t>2</a:t>
            </a:fld>
            <a:endParaRPr lang="en-US"/>
          </a:p>
        </p:txBody>
      </p:sp>
    </p:spTree>
    <p:extLst>
      <p:ext uri="{BB962C8B-B14F-4D97-AF65-F5344CB8AC3E}">
        <p14:creationId xmlns:p14="http://schemas.microsoft.com/office/powerpoint/2010/main" val="1500380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2A62A-C206-44A6-A5B9-34BC72B1B948}"/>
              </a:ext>
            </a:extLst>
          </p:cNvPr>
          <p:cNvSpPr>
            <a:spLocks noGrp="1"/>
          </p:cNvSpPr>
          <p:nvPr>
            <p:ph type="title"/>
          </p:nvPr>
        </p:nvSpPr>
        <p:spPr/>
        <p:txBody>
          <a:bodyPr>
            <a:normAutofit fontScale="90000"/>
          </a:bodyPr>
          <a:lstStyle/>
          <a:p>
            <a:r>
              <a:rPr lang="en-GB" dirty="0"/>
              <a:t>Redo Logfiles - ARCHIVELOG mode and automatic archiving</a:t>
            </a:r>
            <a:endParaRPr lang="en-US" dirty="0"/>
          </a:p>
        </p:txBody>
      </p:sp>
      <p:sp>
        <p:nvSpPr>
          <p:cNvPr id="3" name="Content Placeholder 2">
            <a:extLst>
              <a:ext uri="{FF2B5EF4-FFF2-40B4-BE49-F238E27FC236}">
                <a16:creationId xmlns:a16="http://schemas.microsoft.com/office/drawing/2014/main" id="{73A05AF9-E95E-48BE-92CA-EB5613A12CAD}"/>
              </a:ext>
            </a:extLst>
          </p:cNvPr>
          <p:cNvSpPr>
            <a:spLocks noGrp="1"/>
          </p:cNvSpPr>
          <p:nvPr>
            <p:ph idx="1"/>
          </p:nvPr>
        </p:nvSpPr>
        <p:spPr/>
        <p:txBody>
          <a:bodyPr>
            <a:normAutofit/>
          </a:bodyPr>
          <a:lstStyle/>
          <a:p>
            <a:pPr lvl="1"/>
            <a:r>
              <a:rPr lang="it-IT" dirty="0"/>
              <a:t>The format for archive redo log names is specified using parameter:</a:t>
            </a:r>
          </a:p>
          <a:p>
            <a:pPr marL="457200" lvl="1" indent="0">
              <a:buNone/>
            </a:pPr>
            <a:r>
              <a:rPr lang="en-US" b="1" dirty="0">
                <a:latin typeface="Courier New" panose="02070309020205020404" pitchFamily="49" charset="0"/>
                <a:cs typeface="Courier New" panose="02070309020205020404" pitchFamily="49" charset="0"/>
              </a:rPr>
              <a:t> LOG_ARCHIVE_FORMAT = ORCL%t_%s_%r.arc</a:t>
            </a:r>
          </a:p>
          <a:p>
            <a:pPr lvl="1"/>
            <a:r>
              <a:rPr lang="en-US" sz="3000" dirty="0" err="1"/>
              <a:t>Wildcasrds</a:t>
            </a:r>
            <a:endParaRPr lang="en-US" sz="3000" dirty="0"/>
          </a:p>
          <a:p>
            <a:pPr lvl="2"/>
            <a:r>
              <a:rPr lang="en-US" sz="2600" i="1" dirty="0"/>
              <a:t>%t - </a:t>
            </a:r>
            <a:r>
              <a:rPr lang="en-GB" sz="2600" dirty="0"/>
              <a:t>include thread number as part of the filename	</a:t>
            </a:r>
          </a:p>
          <a:p>
            <a:pPr lvl="2"/>
            <a:r>
              <a:rPr lang="en-US" sz="2600" i="1" dirty="0"/>
              <a:t>%s - </a:t>
            </a:r>
            <a:r>
              <a:rPr lang="en-GB" sz="2600" dirty="0"/>
              <a:t>include log sequence number as part of the filename</a:t>
            </a:r>
          </a:p>
          <a:p>
            <a:pPr lvl="2"/>
            <a:r>
              <a:rPr lang="en-US" sz="2600" i="1" dirty="0"/>
              <a:t>%r -  </a:t>
            </a:r>
            <a:r>
              <a:rPr lang="en-US" sz="2600" dirty="0" err="1"/>
              <a:t>i</a:t>
            </a:r>
            <a:r>
              <a:rPr lang="en-GB" sz="2600" dirty="0" err="1"/>
              <a:t>nclude</a:t>
            </a:r>
            <a:r>
              <a:rPr lang="en-GB" sz="2600" dirty="0"/>
              <a:t> </a:t>
            </a:r>
            <a:r>
              <a:rPr lang="en-GB" sz="2600" dirty="0" err="1"/>
              <a:t>resetlogs</a:t>
            </a:r>
            <a:r>
              <a:rPr lang="en-GB" sz="2600" dirty="0"/>
              <a:t> ID as part of the filename</a:t>
            </a:r>
            <a:endParaRPr lang="en-US" dirty="0"/>
          </a:p>
          <a:p>
            <a:pPr lvl="1"/>
            <a:endParaRPr lang="en-US" b="1"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1A1EC670-16A2-4442-8ECC-76EFFEBA487D}"/>
              </a:ext>
            </a:extLst>
          </p:cNvPr>
          <p:cNvSpPr>
            <a:spLocks noGrp="1"/>
          </p:cNvSpPr>
          <p:nvPr>
            <p:ph type="sldNum" sz="quarter" idx="12"/>
          </p:nvPr>
        </p:nvSpPr>
        <p:spPr/>
        <p:txBody>
          <a:bodyPr/>
          <a:lstStyle/>
          <a:p>
            <a:fld id="{FA6D1DC9-C721-4D5F-A7A1-DF55DAF8C7D9}" type="slidenum">
              <a:rPr lang="en-US" smtClean="0"/>
              <a:t>20</a:t>
            </a:fld>
            <a:endParaRPr lang="en-US"/>
          </a:p>
        </p:txBody>
      </p:sp>
    </p:spTree>
    <p:extLst>
      <p:ext uri="{BB962C8B-B14F-4D97-AF65-F5344CB8AC3E}">
        <p14:creationId xmlns:p14="http://schemas.microsoft.com/office/powerpoint/2010/main" val="377611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7A567-C996-4DBB-A6C9-D22AB359683E}"/>
              </a:ext>
            </a:extLst>
          </p:cNvPr>
          <p:cNvSpPr>
            <a:spLocks noGrp="1"/>
          </p:cNvSpPr>
          <p:nvPr>
            <p:ph type="title"/>
          </p:nvPr>
        </p:nvSpPr>
        <p:spPr/>
        <p:txBody>
          <a:bodyPr/>
          <a:lstStyle/>
          <a:p>
            <a:r>
              <a:rPr lang="en-US" dirty="0"/>
              <a:t>Figure 2-7. Cycling redo logs with archiving</a:t>
            </a:r>
            <a:endParaRPr lang="en-PK" dirty="0"/>
          </a:p>
        </p:txBody>
      </p:sp>
      <p:pic>
        <p:nvPicPr>
          <p:cNvPr id="5" name="Content Placeholder 4">
            <a:extLst>
              <a:ext uri="{FF2B5EF4-FFF2-40B4-BE49-F238E27FC236}">
                <a16:creationId xmlns:a16="http://schemas.microsoft.com/office/drawing/2014/main" id="{F90E26A7-FD2C-4577-9A71-FD06D5A2A191}"/>
              </a:ext>
            </a:extLst>
          </p:cNvPr>
          <p:cNvPicPr>
            <a:picLocks noGrp="1" noChangeAspect="1"/>
          </p:cNvPicPr>
          <p:nvPr>
            <p:ph idx="1"/>
          </p:nvPr>
        </p:nvPicPr>
        <p:blipFill>
          <a:blip r:embed="rId3"/>
          <a:stretch>
            <a:fillRect/>
          </a:stretch>
        </p:blipFill>
        <p:spPr>
          <a:xfrm>
            <a:off x="1655929" y="1481136"/>
            <a:ext cx="8416847" cy="4875213"/>
          </a:xfrm>
          <a:prstGeom prst="rect">
            <a:avLst/>
          </a:prstGeom>
        </p:spPr>
      </p:pic>
      <p:sp>
        <p:nvSpPr>
          <p:cNvPr id="4" name="Slide Number Placeholder 3">
            <a:extLst>
              <a:ext uri="{FF2B5EF4-FFF2-40B4-BE49-F238E27FC236}">
                <a16:creationId xmlns:a16="http://schemas.microsoft.com/office/drawing/2014/main" id="{AD6F94E0-A936-4CC3-B4E7-992085390FDF}"/>
              </a:ext>
            </a:extLst>
          </p:cNvPr>
          <p:cNvSpPr>
            <a:spLocks noGrp="1"/>
          </p:cNvSpPr>
          <p:nvPr>
            <p:ph type="sldNum" sz="quarter" idx="12"/>
          </p:nvPr>
        </p:nvSpPr>
        <p:spPr/>
        <p:txBody>
          <a:bodyPr/>
          <a:lstStyle/>
          <a:p>
            <a:fld id="{FA6D1DC9-C721-4D5F-A7A1-DF55DAF8C7D9}" type="slidenum">
              <a:rPr lang="en-US" smtClean="0"/>
              <a:t>21</a:t>
            </a:fld>
            <a:endParaRPr lang="en-US"/>
          </a:p>
        </p:txBody>
      </p:sp>
    </p:spTree>
    <p:extLst>
      <p:ext uri="{BB962C8B-B14F-4D97-AF65-F5344CB8AC3E}">
        <p14:creationId xmlns:p14="http://schemas.microsoft.com/office/powerpoint/2010/main" val="1650433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FD8E-2C36-47DF-B1DE-A6E519D52AF5}"/>
              </a:ext>
            </a:extLst>
          </p:cNvPr>
          <p:cNvSpPr>
            <a:spLocks noGrp="1"/>
          </p:cNvSpPr>
          <p:nvPr>
            <p:ph type="title"/>
          </p:nvPr>
        </p:nvSpPr>
        <p:spPr/>
        <p:txBody>
          <a:bodyPr>
            <a:normAutofit fontScale="90000"/>
          </a:bodyPr>
          <a:lstStyle/>
          <a:p>
            <a:r>
              <a:rPr lang="en-GB" dirty="0"/>
              <a:t>Redo Logfiles - ARCHIVELOG mode and automatic archiving</a:t>
            </a:r>
            <a:endParaRPr lang="en-US" dirty="0"/>
          </a:p>
        </p:txBody>
      </p:sp>
      <p:sp>
        <p:nvSpPr>
          <p:cNvPr id="3" name="Content Placeholder 2">
            <a:extLst>
              <a:ext uri="{FF2B5EF4-FFF2-40B4-BE49-F238E27FC236}">
                <a16:creationId xmlns:a16="http://schemas.microsoft.com/office/drawing/2014/main" id="{18891C55-A041-46A6-B58E-C604E0E97E3E}"/>
              </a:ext>
            </a:extLst>
          </p:cNvPr>
          <p:cNvSpPr>
            <a:spLocks noGrp="1"/>
          </p:cNvSpPr>
          <p:nvPr>
            <p:ph idx="1"/>
          </p:nvPr>
        </p:nvSpPr>
        <p:spPr>
          <a:xfrm>
            <a:off x="456045" y="1526721"/>
            <a:ext cx="11279909" cy="5059694"/>
          </a:xfrm>
        </p:spPr>
        <p:txBody>
          <a:bodyPr>
            <a:normAutofit/>
          </a:bodyPr>
          <a:lstStyle/>
          <a:p>
            <a:pPr lvl="1"/>
            <a:r>
              <a:rPr lang="en-GB" dirty="0"/>
              <a:t>The archived redo logs are critical for database recovery.</a:t>
            </a:r>
          </a:p>
          <a:p>
            <a:pPr lvl="1"/>
            <a:r>
              <a:rPr lang="en-GB" dirty="0"/>
              <a:t>Multiple archive log destinations can be specified.</a:t>
            </a:r>
          </a:p>
          <a:p>
            <a:pPr lvl="1"/>
            <a:r>
              <a:rPr lang="en-GB" dirty="0"/>
              <a:t>You can also specify whether all copies must succeed or not.</a:t>
            </a:r>
          </a:p>
          <a:p>
            <a:pPr lvl="1"/>
            <a:r>
              <a:rPr lang="en-GB" dirty="0"/>
              <a:t>Following initialization parameter specifies an additional location for redundant redo logs:</a:t>
            </a:r>
          </a:p>
          <a:p>
            <a:pPr marL="457200" lvl="1" indent="0">
              <a:buNone/>
            </a:pPr>
            <a:r>
              <a:rPr lang="en-US" b="1" dirty="0">
                <a:latin typeface="Courier New" panose="02070309020205020404" pitchFamily="49" charset="0"/>
                <a:cs typeface="Courier New" panose="02070309020205020404" pitchFamily="49" charset="0"/>
              </a:rPr>
              <a:t>	LOG_ARCHIVE_DUPLEX_DEST</a:t>
            </a:r>
            <a:endParaRPr lang="en-GB" b="1" dirty="0">
              <a:latin typeface="Courier New" panose="02070309020205020404" pitchFamily="49" charset="0"/>
              <a:cs typeface="Courier New" panose="02070309020205020404" pitchFamily="49" charset="0"/>
            </a:endParaRPr>
          </a:p>
          <a:p>
            <a:pPr lvl="1"/>
            <a:r>
              <a:rPr lang="en-GB" dirty="0"/>
              <a:t>Initialization parameter indicates whether the redo log must be successfully written to one or all of the locations. Valid values are 1 through 10 if multiplexing and 1 or 2 if duplexing.</a:t>
            </a:r>
          </a:p>
          <a:p>
            <a:pPr marL="457200" lvl="1" indent="0">
              <a:buNone/>
            </a:pPr>
            <a:r>
              <a:rPr lang="en-US" b="1" dirty="0">
                <a:latin typeface="Courier New" panose="02070309020205020404" pitchFamily="49" charset="0"/>
                <a:cs typeface="Courier New" panose="02070309020205020404" pitchFamily="49" charset="0"/>
              </a:rPr>
              <a:t>	LOG_ARCHIVE_MIN_SUCCEED_DEST</a:t>
            </a:r>
          </a:p>
          <a:p>
            <a:endParaRPr lang="en-US" dirty="0"/>
          </a:p>
        </p:txBody>
      </p:sp>
      <p:sp>
        <p:nvSpPr>
          <p:cNvPr id="4" name="Slide Number Placeholder 3">
            <a:extLst>
              <a:ext uri="{FF2B5EF4-FFF2-40B4-BE49-F238E27FC236}">
                <a16:creationId xmlns:a16="http://schemas.microsoft.com/office/drawing/2014/main" id="{360B021E-1FD6-453D-B251-5F29EC8685FE}"/>
              </a:ext>
            </a:extLst>
          </p:cNvPr>
          <p:cNvSpPr>
            <a:spLocks noGrp="1"/>
          </p:cNvSpPr>
          <p:nvPr>
            <p:ph type="sldNum" sz="quarter" idx="12"/>
          </p:nvPr>
        </p:nvSpPr>
        <p:spPr/>
        <p:txBody>
          <a:bodyPr/>
          <a:lstStyle/>
          <a:p>
            <a:fld id="{FA6D1DC9-C721-4D5F-A7A1-DF55DAF8C7D9}" type="slidenum">
              <a:rPr lang="en-US" smtClean="0"/>
              <a:t>22</a:t>
            </a:fld>
            <a:endParaRPr lang="en-US"/>
          </a:p>
        </p:txBody>
      </p:sp>
    </p:spTree>
    <p:extLst>
      <p:ext uri="{BB962C8B-B14F-4D97-AF65-F5344CB8AC3E}">
        <p14:creationId xmlns:p14="http://schemas.microsoft.com/office/powerpoint/2010/main" val="2067850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D40E9-B07D-4F55-910C-5DF24D3A7614}"/>
              </a:ext>
            </a:extLst>
          </p:cNvPr>
          <p:cNvSpPr>
            <a:spLocks noGrp="1"/>
          </p:cNvSpPr>
          <p:nvPr>
            <p:ph type="title"/>
          </p:nvPr>
        </p:nvSpPr>
        <p:spPr/>
        <p:txBody>
          <a:bodyPr/>
          <a:lstStyle/>
          <a:p>
            <a:r>
              <a:rPr lang="en-GB" dirty="0"/>
              <a:t>Instance Memory and Processes</a:t>
            </a:r>
            <a:endParaRPr lang="en-PK" dirty="0"/>
          </a:p>
        </p:txBody>
      </p:sp>
      <p:sp>
        <p:nvSpPr>
          <p:cNvPr id="3" name="Content Placeholder 2">
            <a:extLst>
              <a:ext uri="{FF2B5EF4-FFF2-40B4-BE49-F238E27FC236}">
                <a16:creationId xmlns:a16="http://schemas.microsoft.com/office/drawing/2014/main" id="{6E9B1FA9-EE96-4267-A520-7CA251C79754}"/>
              </a:ext>
            </a:extLst>
          </p:cNvPr>
          <p:cNvSpPr>
            <a:spLocks noGrp="1"/>
          </p:cNvSpPr>
          <p:nvPr>
            <p:ph idx="1"/>
          </p:nvPr>
        </p:nvSpPr>
        <p:spPr>
          <a:xfrm>
            <a:off x="456045" y="1368814"/>
            <a:ext cx="11279909" cy="5331279"/>
          </a:xfrm>
        </p:spPr>
        <p:txBody>
          <a:bodyPr>
            <a:normAutofit/>
          </a:bodyPr>
          <a:lstStyle/>
          <a:p>
            <a:r>
              <a:rPr lang="en-GB" dirty="0"/>
              <a:t>Oracle instance c</a:t>
            </a:r>
            <a:r>
              <a:rPr lang="en-PK" dirty="0"/>
              <a:t>o</a:t>
            </a:r>
            <a:r>
              <a:rPr lang="en-GB" dirty="0"/>
              <a:t>m</a:t>
            </a:r>
            <a:r>
              <a:rPr lang="en-PK" dirty="0"/>
              <a:t>p</a:t>
            </a:r>
            <a:r>
              <a:rPr lang="en-GB" dirty="0"/>
              <a:t>r</a:t>
            </a:r>
            <a:r>
              <a:rPr lang="en-PK" dirty="0" err="1"/>
              <a:t>i</a:t>
            </a:r>
            <a:r>
              <a:rPr lang="en-GB" dirty="0"/>
              <a:t>s</a:t>
            </a:r>
            <a:r>
              <a:rPr lang="en-PK" dirty="0"/>
              <a:t>e</a:t>
            </a:r>
            <a:r>
              <a:rPr lang="en-GB" dirty="0"/>
              <a:t>s</a:t>
            </a:r>
            <a:r>
              <a:rPr lang="en-PK" dirty="0"/>
              <a:t> </a:t>
            </a:r>
            <a:r>
              <a:rPr lang="en-GB" dirty="0"/>
              <a:t>o</a:t>
            </a:r>
            <a:r>
              <a:rPr lang="en-PK" dirty="0"/>
              <a:t>f </a:t>
            </a:r>
            <a:r>
              <a:rPr lang="en-GB" dirty="0"/>
              <a:t>a</a:t>
            </a:r>
            <a:r>
              <a:rPr lang="en-PK" dirty="0"/>
              <a:t>r</a:t>
            </a:r>
            <a:r>
              <a:rPr lang="en-GB" dirty="0"/>
              <a:t>e</a:t>
            </a:r>
            <a:r>
              <a:rPr lang="en-PK" dirty="0"/>
              <a:t>a </a:t>
            </a:r>
            <a:r>
              <a:rPr lang="en-GB" dirty="0"/>
              <a:t>o</a:t>
            </a:r>
            <a:r>
              <a:rPr lang="en-PK" dirty="0"/>
              <a:t>f </a:t>
            </a:r>
            <a:r>
              <a:rPr lang="en-GB" dirty="0"/>
              <a:t>shared memory and collection of</a:t>
            </a:r>
            <a:r>
              <a:rPr lang="en-PK" dirty="0"/>
              <a:t> </a:t>
            </a:r>
            <a:r>
              <a:rPr lang="en-GB" dirty="0"/>
              <a:t>background processes.</a:t>
            </a:r>
          </a:p>
          <a:p>
            <a:r>
              <a:rPr lang="en-US" dirty="0"/>
              <a:t>Shared Memory</a:t>
            </a:r>
          </a:p>
          <a:p>
            <a:pPr lvl="1"/>
            <a:r>
              <a:rPr lang="en-US" dirty="0"/>
              <a:t>All the processes of an instance share the area of memory called the System Global Area (SGA).</a:t>
            </a:r>
            <a:endParaRPr lang="en-PK" dirty="0"/>
          </a:p>
          <a:p>
            <a:r>
              <a:rPr lang="en-PK" dirty="0"/>
              <a:t>B</a:t>
            </a:r>
            <a:r>
              <a:rPr lang="en-GB" dirty="0" err="1"/>
              <a:t>ackground</a:t>
            </a:r>
            <a:r>
              <a:rPr lang="en-GB" dirty="0"/>
              <a:t> processes </a:t>
            </a:r>
            <a:endParaRPr lang="en-PK" dirty="0"/>
          </a:p>
          <a:p>
            <a:pPr lvl="1"/>
            <a:r>
              <a:rPr lang="en-PK" dirty="0"/>
              <a:t>I</a:t>
            </a:r>
            <a:r>
              <a:rPr lang="en-GB" dirty="0" err="1"/>
              <a:t>nteract</a:t>
            </a:r>
            <a:r>
              <a:rPr lang="en-GB" dirty="0"/>
              <a:t> with the operating system</a:t>
            </a:r>
            <a:r>
              <a:rPr lang="en-PK" dirty="0"/>
              <a:t>.</a:t>
            </a:r>
          </a:p>
          <a:p>
            <a:pPr lvl="1"/>
            <a:r>
              <a:rPr lang="en-PK" dirty="0"/>
              <a:t>I</a:t>
            </a:r>
            <a:r>
              <a:rPr lang="en-GB" dirty="0" err="1"/>
              <a:t>nteract</a:t>
            </a:r>
            <a:r>
              <a:rPr lang="en-GB" dirty="0"/>
              <a:t> with each other to manage</a:t>
            </a:r>
            <a:r>
              <a:rPr lang="en-PK" dirty="0"/>
              <a:t> </a:t>
            </a:r>
            <a:r>
              <a:rPr lang="en-GB" dirty="0"/>
              <a:t>the memory structures</a:t>
            </a:r>
            <a:r>
              <a:rPr lang="en-PK" dirty="0"/>
              <a:t>.</a:t>
            </a:r>
          </a:p>
          <a:p>
            <a:pPr lvl="1"/>
            <a:r>
              <a:rPr lang="en-PK" dirty="0"/>
              <a:t>M</a:t>
            </a:r>
            <a:r>
              <a:rPr lang="en-GB" dirty="0" err="1"/>
              <a:t>anage</a:t>
            </a:r>
            <a:r>
              <a:rPr lang="en-GB" dirty="0"/>
              <a:t> the actual</a:t>
            </a:r>
            <a:r>
              <a:rPr lang="en-PK" dirty="0"/>
              <a:t> </a:t>
            </a:r>
            <a:r>
              <a:rPr lang="en-GB" dirty="0"/>
              <a:t>database on disk</a:t>
            </a:r>
            <a:r>
              <a:rPr lang="en-PK" dirty="0"/>
              <a:t>.</a:t>
            </a:r>
          </a:p>
          <a:p>
            <a:endParaRPr lang="en-PK" dirty="0"/>
          </a:p>
        </p:txBody>
      </p:sp>
      <p:sp>
        <p:nvSpPr>
          <p:cNvPr id="4" name="Slide Number Placeholder 3">
            <a:extLst>
              <a:ext uri="{FF2B5EF4-FFF2-40B4-BE49-F238E27FC236}">
                <a16:creationId xmlns:a16="http://schemas.microsoft.com/office/drawing/2014/main" id="{26171049-D14F-499A-880E-D11BA3D207A2}"/>
              </a:ext>
            </a:extLst>
          </p:cNvPr>
          <p:cNvSpPr>
            <a:spLocks noGrp="1"/>
          </p:cNvSpPr>
          <p:nvPr>
            <p:ph type="sldNum" sz="quarter" idx="12"/>
          </p:nvPr>
        </p:nvSpPr>
        <p:spPr/>
        <p:txBody>
          <a:bodyPr/>
          <a:lstStyle/>
          <a:p>
            <a:fld id="{FA6D1DC9-C721-4D5F-A7A1-DF55DAF8C7D9}" type="slidenum">
              <a:rPr lang="en-US" smtClean="0"/>
              <a:t>23</a:t>
            </a:fld>
            <a:endParaRPr lang="en-US"/>
          </a:p>
        </p:txBody>
      </p:sp>
    </p:spTree>
    <p:extLst>
      <p:ext uri="{BB962C8B-B14F-4D97-AF65-F5344CB8AC3E}">
        <p14:creationId xmlns:p14="http://schemas.microsoft.com/office/powerpoint/2010/main" val="7630077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E57B3-0E83-4B3B-92F8-E3E5F554B001}"/>
              </a:ext>
            </a:extLst>
          </p:cNvPr>
          <p:cNvSpPr>
            <a:spLocks noGrp="1"/>
          </p:cNvSpPr>
          <p:nvPr>
            <p:ph type="title"/>
          </p:nvPr>
        </p:nvSpPr>
        <p:spPr/>
        <p:txBody>
          <a:bodyPr/>
          <a:lstStyle/>
          <a:p>
            <a:r>
              <a:rPr lang="en-GB" dirty="0"/>
              <a:t>Instance Memory and Processes</a:t>
            </a:r>
            <a:endParaRPr lang="en-PK" dirty="0"/>
          </a:p>
        </p:txBody>
      </p:sp>
      <p:sp>
        <p:nvSpPr>
          <p:cNvPr id="3" name="Content Placeholder 2">
            <a:extLst>
              <a:ext uri="{FF2B5EF4-FFF2-40B4-BE49-F238E27FC236}">
                <a16:creationId xmlns:a16="http://schemas.microsoft.com/office/drawing/2014/main" id="{E2189AEE-E65C-4CE4-B987-6480ECD67191}"/>
              </a:ext>
            </a:extLst>
          </p:cNvPr>
          <p:cNvSpPr>
            <a:spLocks noGrp="1"/>
          </p:cNvSpPr>
          <p:nvPr>
            <p:ph idx="1"/>
          </p:nvPr>
        </p:nvSpPr>
        <p:spPr/>
        <p:txBody>
          <a:bodyPr>
            <a:normAutofit/>
          </a:bodyPr>
          <a:lstStyle/>
          <a:p>
            <a:r>
              <a:rPr lang="en-GB" dirty="0"/>
              <a:t>System</a:t>
            </a:r>
            <a:r>
              <a:rPr lang="en-PK" dirty="0"/>
              <a:t> </a:t>
            </a:r>
            <a:r>
              <a:rPr lang="en-GB" dirty="0"/>
              <a:t>Global Area</a:t>
            </a:r>
            <a:r>
              <a:rPr lang="en-PK" dirty="0"/>
              <a:t> (</a:t>
            </a:r>
            <a:r>
              <a:rPr lang="en-GB" dirty="0"/>
              <a:t>SGA</a:t>
            </a:r>
            <a:r>
              <a:rPr lang="en-PK" dirty="0"/>
              <a:t>)</a:t>
            </a:r>
          </a:p>
          <a:p>
            <a:pPr lvl="1"/>
            <a:r>
              <a:rPr lang="en-PK" dirty="0"/>
              <a:t>A</a:t>
            </a:r>
            <a:r>
              <a:rPr lang="en-GB" dirty="0"/>
              <a:t>rea of shared memory</a:t>
            </a:r>
            <a:r>
              <a:rPr lang="en-PK" dirty="0"/>
              <a:t> </a:t>
            </a:r>
            <a:r>
              <a:rPr lang="en-GB" dirty="0"/>
              <a:t>f</a:t>
            </a:r>
            <a:r>
              <a:rPr lang="en-PK" dirty="0"/>
              <a:t>o</a:t>
            </a:r>
            <a:r>
              <a:rPr lang="en-GB" dirty="0"/>
              <a:t>r</a:t>
            </a:r>
            <a:r>
              <a:rPr lang="en-PK" dirty="0"/>
              <a:t> </a:t>
            </a:r>
            <a:r>
              <a:rPr lang="en-GB" dirty="0"/>
              <a:t>a</a:t>
            </a:r>
            <a:r>
              <a:rPr lang="en-PK" dirty="0"/>
              <a:t>n </a:t>
            </a:r>
            <a:r>
              <a:rPr lang="en-GB" dirty="0" err="1"/>
              <a:t>i</a:t>
            </a:r>
            <a:r>
              <a:rPr lang="en-PK" dirty="0"/>
              <a:t>n</a:t>
            </a:r>
            <a:r>
              <a:rPr lang="en-GB" dirty="0"/>
              <a:t>s</a:t>
            </a:r>
            <a:r>
              <a:rPr lang="en-PK" dirty="0"/>
              <a:t>t</a:t>
            </a:r>
            <a:r>
              <a:rPr lang="en-GB" dirty="0"/>
              <a:t>a</a:t>
            </a:r>
            <a:r>
              <a:rPr lang="en-PK" dirty="0"/>
              <a:t>n</a:t>
            </a:r>
            <a:r>
              <a:rPr lang="en-GB" dirty="0"/>
              <a:t>c</a:t>
            </a:r>
            <a:r>
              <a:rPr lang="en-PK" dirty="0"/>
              <a:t>e</a:t>
            </a:r>
          </a:p>
          <a:p>
            <a:pPr lvl="1"/>
            <a:r>
              <a:rPr lang="en-PK" dirty="0"/>
              <a:t>M</a:t>
            </a:r>
            <a:r>
              <a:rPr lang="en-GB" dirty="0" err="1"/>
              <a:t>ade</a:t>
            </a:r>
            <a:r>
              <a:rPr lang="en-GB" dirty="0"/>
              <a:t> up of various components</a:t>
            </a:r>
          </a:p>
          <a:p>
            <a:pPr lvl="1"/>
            <a:r>
              <a:rPr lang="en-GB" dirty="0"/>
              <a:t>All the </a:t>
            </a:r>
            <a:r>
              <a:rPr lang="en-PK" dirty="0"/>
              <a:t>s</a:t>
            </a:r>
            <a:r>
              <a:rPr lang="en-GB" dirty="0"/>
              <a:t>y</a:t>
            </a:r>
            <a:r>
              <a:rPr lang="en-PK" dirty="0"/>
              <a:t>s</a:t>
            </a:r>
            <a:r>
              <a:rPr lang="en-GB" dirty="0"/>
              <a:t>t</a:t>
            </a:r>
            <a:r>
              <a:rPr lang="en-PK" dirty="0"/>
              <a:t>e</a:t>
            </a:r>
            <a:r>
              <a:rPr lang="en-GB" dirty="0"/>
              <a:t>m</a:t>
            </a:r>
            <a:r>
              <a:rPr lang="en-PK" dirty="0"/>
              <a:t> </a:t>
            </a:r>
            <a:r>
              <a:rPr lang="en-GB" dirty="0"/>
              <a:t>a</a:t>
            </a:r>
            <a:r>
              <a:rPr lang="en-PK" dirty="0"/>
              <a:t>n</a:t>
            </a:r>
            <a:r>
              <a:rPr lang="en-GB" dirty="0"/>
              <a:t>d</a:t>
            </a:r>
            <a:r>
              <a:rPr lang="en-PK" dirty="0"/>
              <a:t> </a:t>
            </a:r>
            <a:r>
              <a:rPr lang="en-GB" dirty="0"/>
              <a:t>u</a:t>
            </a:r>
            <a:r>
              <a:rPr lang="en-PK" dirty="0"/>
              <a:t>s</a:t>
            </a:r>
            <a:r>
              <a:rPr lang="en-GB" dirty="0"/>
              <a:t>e</a:t>
            </a:r>
            <a:r>
              <a:rPr lang="en-PK" dirty="0"/>
              <a:t>r </a:t>
            </a:r>
            <a:r>
              <a:rPr lang="en-GB" dirty="0"/>
              <a:t>processes of an instance</a:t>
            </a:r>
            <a:r>
              <a:rPr lang="en-PK" dirty="0"/>
              <a:t> </a:t>
            </a:r>
            <a:r>
              <a:rPr lang="en-GB" dirty="0"/>
              <a:t>share</a:t>
            </a:r>
            <a:r>
              <a:rPr lang="en-PK" dirty="0"/>
              <a:t> </a:t>
            </a:r>
            <a:r>
              <a:rPr lang="en-GB" dirty="0"/>
              <a:t>the SGA</a:t>
            </a:r>
            <a:endParaRPr lang="en-PK" dirty="0"/>
          </a:p>
          <a:p>
            <a:pPr lvl="1"/>
            <a:r>
              <a:rPr lang="en-PK" dirty="0"/>
              <a:t>Size of SGA can be change</a:t>
            </a:r>
            <a:r>
              <a:rPr lang="en-GB" dirty="0"/>
              <a:t>d</a:t>
            </a:r>
            <a:r>
              <a:rPr lang="en-PK" dirty="0"/>
              <a:t> </a:t>
            </a:r>
            <a:r>
              <a:rPr lang="en-GB" dirty="0"/>
              <a:t>w</a:t>
            </a:r>
            <a:r>
              <a:rPr lang="en-PK" dirty="0"/>
              <a:t>h</a:t>
            </a:r>
            <a:r>
              <a:rPr lang="en-GB" dirty="0" err="1"/>
              <a:t>i</a:t>
            </a:r>
            <a:r>
              <a:rPr lang="en-PK" dirty="0"/>
              <a:t>l</a:t>
            </a:r>
            <a:r>
              <a:rPr lang="en-GB" dirty="0"/>
              <a:t>e</a:t>
            </a:r>
            <a:r>
              <a:rPr lang="en-PK" dirty="0"/>
              <a:t> the </a:t>
            </a:r>
            <a:r>
              <a:rPr lang="en-PK" dirty="0" err="1"/>
              <a:t>Orcale</a:t>
            </a:r>
            <a:r>
              <a:rPr lang="en-PK" dirty="0"/>
              <a:t> instance is running</a:t>
            </a:r>
          </a:p>
          <a:p>
            <a:pPr lvl="1"/>
            <a:r>
              <a:rPr lang="en-GB" b="1" dirty="0"/>
              <a:t>Granule</a:t>
            </a:r>
            <a:r>
              <a:rPr lang="en-PK" i="1" dirty="0"/>
              <a:t> - </a:t>
            </a:r>
            <a:r>
              <a:rPr lang="en-GB" dirty="0"/>
              <a:t>the smallest</a:t>
            </a:r>
            <a:r>
              <a:rPr lang="en-PK" dirty="0"/>
              <a:t> </a:t>
            </a:r>
            <a:r>
              <a:rPr lang="en-GB" dirty="0"/>
              <a:t>amount of memory that </a:t>
            </a:r>
            <a:r>
              <a:rPr lang="en-PK" dirty="0"/>
              <a:t>c</a:t>
            </a:r>
            <a:r>
              <a:rPr lang="en-GB" dirty="0"/>
              <a:t>a</a:t>
            </a:r>
            <a:r>
              <a:rPr lang="en-PK" dirty="0"/>
              <a:t>n </a:t>
            </a:r>
            <a:r>
              <a:rPr lang="en-GB" dirty="0"/>
              <a:t>b</a:t>
            </a:r>
            <a:r>
              <a:rPr lang="en-PK" dirty="0"/>
              <a:t>e </a:t>
            </a:r>
            <a:r>
              <a:rPr lang="en-GB" dirty="0"/>
              <a:t>a</a:t>
            </a:r>
            <a:r>
              <a:rPr lang="en-PK" dirty="0"/>
              <a:t>d</a:t>
            </a:r>
            <a:r>
              <a:rPr lang="en-GB" dirty="0"/>
              <a:t>d</a:t>
            </a:r>
            <a:r>
              <a:rPr lang="en-PK" dirty="0"/>
              <a:t>e</a:t>
            </a:r>
            <a:r>
              <a:rPr lang="en-GB" dirty="0"/>
              <a:t>d</a:t>
            </a:r>
            <a:r>
              <a:rPr lang="en-PK" dirty="0"/>
              <a:t> </a:t>
            </a:r>
            <a:r>
              <a:rPr lang="en-GB" dirty="0"/>
              <a:t>o</a:t>
            </a:r>
            <a:r>
              <a:rPr lang="en-PK" dirty="0"/>
              <a:t>r subtracted</a:t>
            </a:r>
            <a:r>
              <a:rPr lang="en-GB" dirty="0"/>
              <a:t> from the SGA</a:t>
            </a:r>
            <a:endParaRPr lang="en-PK" dirty="0"/>
          </a:p>
          <a:p>
            <a:pPr lvl="1"/>
            <a:r>
              <a:rPr lang="en-GB" dirty="0"/>
              <a:t>Automatic Memory Management</a:t>
            </a:r>
            <a:endParaRPr lang="en-PK" dirty="0"/>
          </a:p>
          <a:p>
            <a:pPr lvl="2"/>
            <a:r>
              <a:rPr lang="en-US"/>
              <a:t>SGA_TARGET </a:t>
            </a:r>
            <a:r>
              <a:rPr lang="en-GB"/>
              <a:t>initialization </a:t>
            </a:r>
            <a:r>
              <a:rPr lang="en-GB" dirty="0"/>
              <a:t>parameter</a:t>
            </a:r>
            <a:r>
              <a:rPr lang="en-PK" dirty="0"/>
              <a:t> </a:t>
            </a:r>
            <a:r>
              <a:rPr lang="en-GB" dirty="0" err="1"/>
              <a:t>i</a:t>
            </a:r>
            <a:r>
              <a:rPr lang="en-PK" dirty="0"/>
              <a:t>s </a:t>
            </a:r>
            <a:r>
              <a:rPr lang="en-GB" dirty="0"/>
              <a:t>s</a:t>
            </a:r>
            <a:r>
              <a:rPr lang="en-PK" dirty="0"/>
              <a:t>e</a:t>
            </a:r>
            <a:r>
              <a:rPr lang="en-GB" dirty="0"/>
              <a:t>t</a:t>
            </a:r>
            <a:r>
              <a:rPr lang="en-PK" dirty="0"/>
              <a:t> </a:t>
            </a:r>
            <a:r>
              <a:rPr lang="en-GB" dirty="0"/>
              <a:t>t</a:t>
            </a:r>
            <a:r>
              <a:rPr lang="en-PK" dirty="0"/>
              <a:t>o </a:t>
            </a:r>
            <a:r>
              <a:rPr lang="en-GB" dirty="0"/>
              <a:t>automatically distribute</a:t>
            </a:r>
            <a:r>
              <a:rPr lang="en-PK" dirty="0"/>
              <a:t> </a:t>
            </a:r>
            <a:r>
              <a:rPr lang="en-GB" dirty="0"/>
              <a:t>the memory among various SGA components</a:t>
            </a:r>
            <a:r>
              <a:rPr lang="en-PK" dirty="0"/>
              <a:t>.</a:t>
            </a:r>
          </a:p>
        </p:txBody>
      </p:sp>
      <p:sp>
        <p:nvSpPr>
          <p:cNvPr id="4" name="Slide Number Placeholder 3">
            <a:extLst>
              <a:ext uri="{FF2B5EF4-FFF2-40B4-BE49-F238E27FC236}">
                <a16:creationId xmlns:a16="http://schemas.microsoft.com/office/drawing/2014/main" id="{47035AB4-5816-4B90-A9CF-7E197044C6A1}"/>
              </a:ext>
            </a:extLst>
          </p:cNvPr>
          <p:cNvSpPr>
            <a:spLocks noGrp="1"/>
          </p:cNvSpPr>
          <p:nvPr>
            <p:ph type="sldNum" sz="quarter" idx="12"/>
          </p:nvPr>
        </p:nvSpPr>
        <p:spPr/>
        <p:txBody>
          <a:bodyPr/>
          <a:lstStyle/>
          <a:p>
            <a:fld id="{FA6D1DC9-C721-4D5F-A7A1-DF55DAF8C7D9}" type="slidenum">
              <a:rPr lang="en-US" smtClean="0"/>
              <a:t>24</a:t>
            </a:fld>
            <a:endParaRPr lang="en-US"/>
          </a:p>
        </p:txBody>
      </p:sp>
    </p:spTree>
    <p:extLst>
      <p:ext uri="{BB962C8B-B14F-4D97-AF65-F5344CB8AC3E}">
        <p14:creationId xmlns:p14="http://schemas.microsoft.com/office/powerpoint/2010/main" val="6627577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88B25-E3EC-4A79-9B9C-52D8C8D02EB2}"/>
              </a:ext>
            </a:extLst>
          </p:cNvPr>
          <p:cNvSpPr>
            <a:spLocks noGrp="1"/>
          </p:cNvSpPr>
          <p:nvPr>
            <p:ph type="title"/>
          </p:nvPr>
        </p:nvSpPr>
        <p:spPr/>
        <p:txBody>
          <a:bodyPr>
            <a:normAutofit/>
          </a:bodyPr>
          <a:lstStyle/>
          <a:p>
            <a:r>
              <a:rPr lang="en-GB" dirty="0"/>
              <a:t>Figure 2-8. An Oracle instance</a:t>
            </a:r>
            <a:endParaRPr lang="en-PK" dirty="0"/>
          </a:p>
        </p:txBody>
      </p:sp>
      <p:pic>
        <p:nvPicPr>
          <p:cNvPr id="5" name="Content Placeholder 4">
            <a:extLst>
              <a:ext uri="{FF2B5EF4-FFF2-40B4-BE49-F238E27FC236}">
                <a16:creationId xmlns:a16="http://schemas.microsoft.com/office/drawing/2014/main" id="{4FE69EBC-11D9-4931-AFA5-B2073768510C}"/>
              </a:ext>
            </a:extLst>
          </p:cNvPr>
          <p:cNvPicPr>
            <a:picLocks noGrp="1" noChangeAspect="1"/>
          </p:cNvPicPr>
          <p:nvPr>
            <p:ph idx="1"/>
          </p:nvPr>
        </p:nvPicPr>
        <p:blipFill>
          <a:blip r:embed="rId2"/>
          <a:stretch>
            <a:fillRect/>
          </a:stretch>
        </p:blipFill>
        <p:spPr>
          <a:xfrm>
            <a:off x="2677863" y="1364556"/>
            <a:ext cx="6836271" cy="5283177"/>
          </a:xfrm>
          <a:prstGeom prst="rect">
            <a:avLst/>
          </a:prstGeom>
        </p:spPr>
      </p:pic>
      <p:sp>
        <p:nvSpPr>
          <p:cNvPr id="4" name="Slide Number Placeholder 3">
            <a:extLst>
              <a:ext uri="{FF2B5EF4-FFF2-40B4-BE49-F238E27FC236}">
                <a16:creationId xmlns:a16="http://schemas.microsoft.com/office/drawing/2014/main" id="{8ECB225D-4F24-4DBD-8CD5-7683F13410A9}"/>
              </a:ext>
            </a:extLst>
          </p:cNvPr>
          <p:cNvSpPr>
            <a:spLocks noGrp="1"/>
          </p:cNvSpPr>
          <p:nvPr>
            <p:ph type="sldNum" sz="quarter" idx="12"/>
          </p:nvPr>
        </p:nvSpPr>
        <p:spPr/>
        <p:txBody>
          <a:bodyPr/>
          <a:lstStyle/>
          <a:p>
            <a:fld id="{FA6D1DC9-C721-4D5F-A7A1-DF55DAF8C7D9}" type="slidenum">
              <a:rPr lang="en-US" smtClean="0"/>
              <a:t>25</a:t>
            </a:fld>
            <a:endParaRPr lang="en-US"/>
          </a:p>
        </p:txBody>
      </p:sp>
    </p:spTree>
    <p:extLst>
      <p:ext uri="{BB962C8B-B14F-4D97-AF65-F5344CB8AC3E}">
        <p14:creationId xmlns:p14="http://schemas.microsoft.com/office/powerpoint/2010/main" val="29297529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F2DF1-A240-4BEF-8531-E7AEA248AFD7}"/>
              </a:ext>
            </a:extLst>
          </p:cNvPr>
          <p:cNvSpPr>
            <a:spLocks noGrp="1"/>
          </p:cNvSpPr>
          <p:nvPr>
            <p:ph type="title"/>
          </p:nvPr>
        </p:nvSpPr>
        <p:spPr/>
        <p:txBody>
          <a:bodyPr/>
          <a:lstStyle/>
          <a:p>
            <a:r>
              <a:rPr lang="en-GB" dirty="0"/>
              <a:t>Memory Structures for an Instance</a:t>
            </a:r>
            <a:endParaRPr lang="en-PK" dirty="0"/>
          </a:p>
        </p:txBody>
      </p:sp>
      <p:sp>
        <p:nvSpPr>
          <p:cNvPr id="3" name="Content Placeholder 2">
            <a:extLst>
              <a:ext uri="{FF2B5EF4-FFF2-40B4-BE49-F238E27FC236}">
                <a16:creationId xmlns:a16="http://schemas.microsoft.com/office/drawing/2014/main" id="{FE5B2E9A-2219-4C8D-B75D-AB0949F68817}"/>
              </a:ext>
            </a:extLst>
          </p:cNvPr>
          <p:cNvSpPr>
            <a:spLocks noGrp="1"/>
          </p:cNvSpPr>
          <p:nvPr>
            <p:ph idx="1"/>
          </p:nvPr>
        </p:nvSpPr>
        <p:spPr/>
        <p:txBody>
          <a:bodyPr>
            <a:normAutofit/>
          </a:bodyPr>
          <a:lstStyle/>
          <a:p>
            <a:r>
              <a:rPr lang="en-GB" dirty="0"/>
              <a:t>System Global Area is composed of multiple areas</a:t>
            </a:r>
            <a:r>
              <a:rPr lang="en-PK" dirty="0"/>
              <a:t>:</a:t>
            </a:r>
            <a:endParaRPr lang="en-GB" dirty="0"/>
          </a:p>
          <a:p>
            <a:pPr lvl="1"/>
            <a:r>
              <a:rPr lang="en-PK" dirty="0"/>
              <a:t>D</a:t>
            </a:r>
            <a:r>
              <a:rPr lang="en-GB" dirty="0" err="1"/>
              <a:t>atabase</a:t>
            </a:r>
            <a:r>
              <a:rPr lang="en-GB" dirty="0"/>
              <a:t> buffer cache</a:t>
            </a:r>
            <a:endParaRPr lang="en-PK" dirty="0"/>
          </a:p>
          <a:p>
            <a:pPr lvl="1"/>
            <a:r>
              <a:rPr lang="en-PK" dirty="0"/>
              <a:t>S</a:t>
            </a:r>
            <a:r>
              <a:rPr lang="en-GB" dirty="0"/>
              <a:t>hared pool</a:t>
            </a:r>
            <a:endParaRPr lang="en-PK" dirty="0"/>
          </a:p>
          <a:p>
            <a:pPr lvl="1"/>
            <a:r>
              <a:rPr lang="en-GB" dirty="0"/>
              <a:t>Redo log buffer </a:t>
            </a:r>
            <a:endParaRPr lang="en-PK" dirty="0"/>
          </a:p>
          <a:p>
            <a:pPr lvl="1"/>
            <a:r>
              <a:rPr lang="en-GB" dirty="0"/>
              <a:t>Java pool</a:t>
            </a:r>
            <a:endParaRPr lang="en-PK" dirty="0"/>
          </a:p>
          <a:p>
            <a:pPr lvl="1"/>
            <a:r>
              <a:rPr lang="en-PK" dirty="0"/>
              <a:t>L</a:t>
            </a:r>
            <a:r>
              <a:rPr lang="en-GB" dirty="0" err="1"/>
              <a:t>arge</a:t>
            </a:r>
            <a:r>
              <a:rPr lang="en-GB" dirty="0"/>
              <a:t> pool</a:t>
            </a:r>
            <a:endParaRPr lang="en-PK" dirty="0"/>
          </a:p>
          <a:p>
            <a:pPr lvl="1"/>
            <a:r>
              <a:rPr lang="en-GB" dirty="0"/>
              <a:t>Streams pool</a:t>
            </a:r>
            <a:endParaRPr lang="en-PK" dirty="0"/>
          </a:p>
        </p:txBody>
      </p:sp>
      <p:sp>
        <p:nvSpPr>
          <p:cNvPr id="4" name="Slide Number Placeholder 3">
            <a:extLst>
              <a:ext uri="{FF2B5EF4-FFF2-40B4-BE49-F238E27FC236}">
                <a16:creationId xmlns:a16="http://schemas.microsoft.com/office/drawing/2014/main" id="{C7101AA3-96DD-428A-914A-EE4988B10E64}"/>
              </a:ext>
            </a:extLst>
          </p:cNvPr>
          <p:cNvSpPr>
            <a:spLocks noGrp="1"/>
          </p:cNvSpPr>
          <p:nvPr>
            <p:ph type="sldNum" sz="quarter" idx="12"/>
          </p:nvPr>
        </p:nvSpPr>
        <p:spPr/>
        <p:txBody>
          <a:bodyPr/>
          <a:lstStyle/>
          <a:p>
            <a:fld id="{FA6D1DC9-C721-4D5F-A7A1-DF55DAF8C7D9}" type="slidenum">
              <a:rPr lang="en-US" smtClean="0"/>
              <a:t>26</a:t>
            </a:fld>
            <a:endParaRPr lang="en-US"/>
          </a:p>
        </p:txBody>
      </p:sp>
    </p:spTree>
    <p:extLst>
      <p:ext uri="{BB962C8B-B14F-4D97-AF65-F5344CB8AC3E}">
        <p14:creationId xmlns:p14="http://schemas.microsoft.com/office/powerpoint/2010/main" val="34045926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92B1-54E3-425F-A5D7-D44573893B6F}"/>
              </a:ext>
            </a:extLst>
          </p:cNvPr>
          <p:cNvSpPr>
            <a:spLocks noGrp="1"/>
          </p:cNvSpPr>
          <p:nvPr>
            <p:ph type="title"/>
          </p:nvPr>
        </p:nvSpPr>
        <p:spPr/>
        <p:txBody>
          <a:bodyPr/>
          <a:lstStyle/>
          <a:p>
            <a:r>
              <a:rPr lang="en-GB" dirty="0"/>
              <a:t>Memory Structures for an Instance</a:t>
            </a:r>
            <a:endParaRPr lang="en-PK" dirty="0"/>
          </a:p>
        </p:txBody>
      </p:sp>
      <p:sp>
        <p:nvSpPr>
          <p:cNvPr id="3" name="Content Placeholder 2">
            <a:extLst>
              <a:ext uri="{FF2B5EF4-FFF2-40B4-BE49-F238E27FC236}">
                <a16:creationId xmlns:a16="http://schemas.microsoft.com/office/drawing/2014/main" id="{428454DA-F558-48F6-97C6-C5BCF87A254E}"/>
              </a:ext>
            </a:extLst>
          </p:cNvPr>
          <p:cNvSpPr>
            <a:spLocks noGrp="1"/>
          </p:cNvSpPr>
          <p:nvPr>
            <p:ph idx="1"/>
          </p:nvPr>
        </p:nvSpPr>
        <p:spPr/>
        <p:txBody>
          <a:bodyPr>
            <a:normAutofit/>
          </a:bodyPr>
          <a:lstStyle/>
          <a:p>
            <a:r>
              <a:rPr lang="en-GB" dirty="0"/>
              <a:t>Database buffer cache</a:t>
            </a:r>
            <a:endParaRPr lang="en-PK" dirty="0"/>
          </a:p>
          <a:p>
            <a:pPr lvl="1"/>
            <a:r>
              <a:rPr lang="en-PK" dirty="0"/>
              <a:t>H</a:t>
            </a:r>
            <a:r>
              <a:rPr lang="en-GB" dirty="0"/>
              <a:t>olds blocks of data retrieved </a:t>
            </a:r>
            <a:r>
              <a:rPr lang="en-PK" dirty="0"/>
              <a:t>f</a:t>
            </a:r>
            <a:r>
              <a:rPr lang="en-GB" dirty="0"/>
              <a:t>r</a:t>
            </a:r>
            <a:r>
              <a:rPr lang="en-PK" dirty="0"/>
              <a:t>o</a:t>
            </a:r>
            <a:r>
              <a:rPr lang="en-GB" dirty="0"/>
              <a:t>m</a:t>
            </a:r>
            <a:r>
              <a:rPr lang="en-PK" dirty="0"/>
              <a:t> </a:t>
            </a:r>
            <a:r>
              <a:rPr lang="en-GB" dirty="0"/>
              <a:t>a</a:t>
            </a:r>
            <a:r>
              <a:rPr lang="en-PK" dirty="0"/>
              <a:t>n</a:t>
            </a:r>
            <a:r>
              <a:rPr lang="en-GB" dirty="0"/>
              <a:t>d</a:t>
            </a:r>
            <a:r>
              <a:rPr lang="en-PK" dirty="0"/>
              <a:t> </a:t>
            </a:r>
            <a:r>
              <a:rPr lang="en-GB" dirty="0"/>
              <a:t>w</a:t>
            </a:r>
            <a:r>
              <a:rPr lang="en-PK" dirty="0"/>
              <a:t>r</a:t>
            </a:r>
            <a:r>
              <a:rPr lang="en-GB" dirty="0" err="1"/>
              <a:t>i</a:t>
            </a:r>
            <a:r>
              <a:rPr lang="en-PK" dirty="0"/>
              <a:t>t</a:t>
            </a:r>
            <a:r>
              <a:rPr lang="en-GB" dirty="0"/>
              <a:t>t</a:t>
            </a:r>
            <a:r>
              <a:rPr lang="en-PK" dirty="0"/>
              <a:t>e</a:t>
            </a:r>
            <a:r>
              <a:rPr lang="en-GB" dirty="0"/>
              <a:t>n</a:t>
            </a:r>
            <a:r>
              <a:rPr lang="en-PK" dirty="0"/>
              <a:t> </a:t>
            </a:r>
            <a:r>
              <a:rPr lang="en-GB" dirty="0"/>
              <a:t>t</a:t>
            </a:r>
            <a:r>
              <a:rPr lang="en-PK" dirty="0"/>
              <a:t>o </a:t>
            </a:r>
            <a:r>
              <a:rPr lang="en-GB" dirty="0"/>
              <a:t>the database</a:t>
            </a:r>
            <a:r>
              <a:rPr lang="en-PK" dirty="0"/>
              <a:t>.</a:t>
            </a:r>
          </a:p>
          <a:p>
            <a:pPr lvl="2"/>
            <a:r>
              <a:rPr lang="en-GB" dirty="0"/>
              <a:t>Disks are the slowest component of a computer system</a:t>
            </a:r>
            <a:endParaRPr lang="en-PK" dirty="0"/>
          </a:p>
          <a:p>
            <a:pPr lvl="2"/>
            <a:r>
              <a:rPr lang="en-PK" dirty="0"/>
              <a:t>N</a:t>
            </a:r>
            <a:r>
              <a:rPr lang="en-GB" dirty="0"/>
              <a:t>o</a:t>
            </a:r>
            <a:r>
              <a:rPr lang="en-PK" dirty="0"/>
              <a:t>t</a:t>
            </a:r>
            <a:r>
              <a:rPr lang="en-GB" dirty="0" err="1"/>
              <a:t>i</a:t>
            </a:r>
            <a:r>
              <a:rPr lang="en-PK" dirty="0"/>
              <a:t>o</a:t>
            </a:r>
            <a:r>
              <a:rPr lang="en-GB" dirty="0"/>
              <a:t>n</a:t>
            </a:r>
            <a:r>
              <a:rPr lang="en-PK" dirty="0"/>
              <a:t> </a:t>
            </a:r>
            <a:r>
              <a:rPr lang="en-GB" dirty="0"/>
              <a:t>o</a:t>
            </a:r>
            <a:r>
              <a:rPr lang="en-PK" dirty="0"/>
              <a:t>f </a:t>
            </a:r>
            <a:r>
              <a:rPr lang="en-GB" dirty="0"/>
              <a:t>waiting to perform I/O until absolutely necessary </a:t>
            </a:r>
            <a:r>
              <a:rPr lang="en-PK" dirty="0"/>
              <a:t>b</a:t>
            </a:r>
            <a:r>
              <a:rPr lang="en-GB" dirty="0"/>
              <a:t>y deferring non-critical I/O operations instead of performing them immediately</a:t>
            </a:r>
            <a:endParaRPr lang="en-PK" dirty="0"/>
          </a:p>
          <a:p>
            <a:pPr lvl="1"/>
            <a:r>
              <a:rPr lang="en-GB" dirty="0"/>
              <a:t>M</a:t>
            </a:r>
            <a:r>
              <a:rPr lang="en-PK" dirty="0"/>
              <a:t>e</a:t>
            </a:r>
            <a:r>
              <a:rPr lang="en-GB" dirty="0"/>
              <a:t>m</a:t>
            </a:r>
            <a:r>
              <a:rPr lang="en-PK" dirty="0"/>
              <a:t>o</a:t>
            </a:r>
            <a:r>
              <a:rPr lang="en-GB" dirty="0"/>
              <a:t>r</a:t>
            </a:r>
            <a:r>
              <a:rPr lang="en-PK" dirty="0"/>
              <a:t>y </a:t>
            </a:r>
            <a:r>
              <a:rPr lang="en-GB" dirty="0"/>
              <a:t>buffer </a:t>
            </a:r>
            <a:r>
              <a:rPr lang="en-PK" dirty="0"/>
              <a:t>c</a:t>
            </a:r>
            <a:r>
              <a:rPr lang="en-GB" dirty="0"/>
              <a:t>a</a:t>
            </a:r>
            <a:r>
              <a:rPr lang="en-PK" dirty="0"/>
              <a:t>c</a:t>
            </a:r>
            <a:r>
              <a:rPr lang="en-GB" dirty="0"/>
              <a:t>h</a:t>
            </a:r>
            <a:r>
              <a:rPr lang="en-PK" dirty="0"/>
              <a:t>e</a:t>
            </a:r>
            <a:r>
              <a:rPr lang="en-GB" dirty="0"/>
              <a:t>s users’ requests and datafiles </a:t>
            </a:r>
            <a:r>
              <a:rPr lang="en-PK" dirty="0"/>
              <a:t>t</a:t>
            </a:r>
            <a:r>
              <a:rPr lang="en-GB" dirty="0"/>
              <a:t>o</a:t>
            </a:r>
            <a:r>
              <a:rPr lang="en-PK" dirty="0"/>
              <a:t> </a:t>
            </a:r>
            <a:r>
              <a:rPr lang="en-GB" dirty="0"/>
              <a:t>improve the performance</a:t>
            </a:r>
            <a:r>
              <a:rPr lang="en-PK" dirty="0"/>
              <a:t> </a:t>
            </a:r>
            <a:r>
              <a:rPr lang="en-GB" dirty="0"/>
              <a:t>of database. </a:t>
            </a:r>
            <a:endParaRPr lang="en-PK" dirty="0"/>
          </a:p>
          <a:p>
            <a:pPr lvl="1"/>
            <a:r>
              <a:rPr lang="en-PK" dirty="0"/>
              <a:t>U</a:t>
            </a:r>
            <a:r>
              <a:rPr lang="en-GB" dirty="0"/>
              <a:t>s</a:t>
            </a:r>
            <a:r>
              <a:rPr lang="en-PK" dirty="0"/>
              <a:t>e</a:t>
            </a:r>
            <a:r>
              <a:rPr lang="en-GB" dirty="0"/>
              <a:t>s least recently used</a:t>
            </a:r>
            <a:r>
              <a:rPr lang="en-PK" dirty="0"/>
              <a:t> </a:t>
            </a:r>
            <a:r>
              <a:rPr lang="en-GB" dirty="0"/>
              <a:t>(LRU) algorithm. </a:t>
            </a:r>
            <a:endParaRPr lang="en-PK" dirty="0"/>
          </a:p>
        </p:txBody>
      </p:sp>
      <p:sp>
        <p:nvSpPr>
          <p:cNvPr id="4" name="Slide Number Placeholder 3">
            <a:extLst>
              <a:ext uri="{FF2B5EF4-FFF2-40B4-BE49-F238E27FC236}">
                <a16:creationId xmlns:a16="http://schemas.microsoft.com/office/drawing/2014/main" id="{E7C62D0E-4CD8-4032-8BB3-8D4C6E99110D}"/>
              </a:ext>
            </a:extLst>
          </p:cNvPr>
          <p:cNvSpPr>
            <a:spLocks noGrp="1"/>
          </p:cNvSpPr>
          <p:nvPr>
            <p:ph type="sldNum" sz="quarter" idx="12"/>
          </p:nvPr>
        </p:nvSpPr>
        <p:spPr/>
        <p:txBody>
          <a:bodyPr/>
          <a:lstStyle/>
          <a:p>
            <a:fld id="{FA6D1DC9-C721-4D5F-A7A1-DF55DAF8C7D9}" type="slidenum">
              <a:rPr lang="en-US" smtClean="0"/>
              <a:t>27</a:t>
            </a:fld>
            <a:endParaRPr lang="en-US"/>
          </a:p>
        </p:txBody>
      </p:sp>
    </p:spTree>
    <p:extLst>
      <p:ext uri="{BB962C8B-B14F-4D97-AF65-F5344CB8AC3E}">
        <p14:creationId xmlns:p14="http://schemas.microsoft.com/office/powerpoint/2010/main" val="28524744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92B1-54E3-425F-A5D7-D44573893B6F}"/>
              </a:ext>
            </a:extLst>
          </p:cNvPr>
          <p:cNvSpPr>
            <a:spLocks noGrp="1"/>
          </p:cNvSpPr>
          <p:nvPr>
            <p:ph type="title"/>
          </p:nvPr>
        </p:nvSpPr>
        <p:spPr/>
        <p:txBody>
          <a:bodyPr/>
          <a:lstStyle/>
          <a:p>
            <a:r>
              <a:rPr lang="en-GB" dirty="0"/>
              <a:t>Memory Structures for an Instance</a:t>
            </a:r>
            <a:endParaRPr lang="en-PK" dirty="0"/>
          </a:p>
        </p:txBody>
      </p:sp>
      <p:sp>
        <p:nvSpPr>
          <p:cNvPr id="3" name="Content Placeholder 2">
            <a:extLst>
              <a:ext uri="{FF2B5EF4-FFF2-40B4-BE49-F238E27FC236}">
                <a16:creationId xmlns:a16="http://schemas.microsoft.com/office/drawing/2014/main" id="{428454DA-F558-48F6-97C6-C5BCF87A254E}"/>
              </a:ext>
            </a:extLst>
          </p:cNvPr>
          <p:cNvSpPr>
            <a:spLocks noGrp="1"/>
          </p:cNvSpPr>
          <p:nvPr>
            <p:ph idx="1"/>
          </p:nvPr>
        </p:nvSpPr>
        <p:spPr>
          <a:xfrm>
            <a:off x="456045" y="1301674"/>
            <a:ext cx="11279909" cy="5419800"/>
          </a:xfrm>
        </p:spPr>
        <p:txBody>
          <a:bodyPr>
            <a:normAutofit/>
          </a:bodyPr>
          <a:lstStyle/>
          <a:p>
            <a:r>
              <a:rPr lang="en-GB" dirty="0"/>
              <a:t>Types of buffer pools</a:t>
            </a:r>
            <a:r>
              <a:rPr lang="en-US" dirty="0"/>
              <a:t> in d</a:t>
            </a:r>
            <a:r>
              <a:rPr lang="en-GB" dirty="0" err="1"/>
              <a:t>atabase</a:t>
            </a:r>
            <a:r>
              <a:rPr lang="en-GB" dirty="0"/>
              <a:t> buffer cache:</a:t>
            </a:r>
            <a:endParaRPr lang="en-PK" dirty="0"/>
          </a:p>
          <a:p>
            <a:pPr lvl="1"/>
            <a:r>
              <a:rPr lang="en-GB" dirty="0"/>
              <a:t>DEFAULT</a:t>
            </a:r>
            <a:endParaRPr lang="en-US" dirty="0"/>
          </a:p>
          <a:p>
            <a:pPr lvl="2"/>
            <a:r>
              <a:rPr lang="en-GB" dirty="0"/>
              <a:t>Standard database buffer cache</a:t>
            </a:r>
            <a:r>
              <a:rPr lang="en-PK" dirty="0"/>
              <a:t> </a:t>
            </a:r>
            <a:r>
              <a:rPr lang="en-GB" dirty="0"/>
              <a:t>u</a:t>
            </a:r>
            <a:r>
              <a:rPr lang="en-PK" dirty="0"/>
              <a:t>s</a:t>
            </a:r>
            <a:r>
              <a:rPr lang="en-GB" dirty="0"/>
              <a:t>e</a:t>
            </a:r>
            <a:r>
              <a:rPr lang="en-PK" dirty="0"/>
              <a:t>d </a:t>
            </a:r>
            <a:r>
              <a:rPr lang="en-GB" dirty="0"/>
              <a:t>b</a:t>
            </a:r>
            <a:r>
              <a:rPr lang="en-PK" dirty="0"/>
              <a:t>y </a:t>
            </a:r>
            <a:r>
              <a:rPr lang="en-GB" dirty="0"/>
              <a:t>all objects unless otherwise</a:t>
            </a:r>
            <a:r>
              <a:rPr lang="en-PK" dirty="0"/>
              <a:t> </a:t>
            </a:r>
            <a:r>
              <a:rPr lang="en-GB" dirty="0"/>
              <a:t>indicated.</a:t>
            </a:r>
          </a:p>
          <a:p>
            <a:pPr lvl="2"/>
            <a:r>
              <a:rPr lang="en-US" dirty="0"/>
              <a:t>Dynamic parameter DB_CACHE_SIZE is automatically sized if SGA_TARGET is set.</a:t>
            </a:r>
            <a:endParaRPr lang="en-GB" dirty="0"/>
          </a:p>
          <a:p>
            <a:pPr lvl="1"/>
            <a:r>
              <a:rPr lang="en-GB" dirty="0"/>
              <a:t>KEEP</a:t>
            </a:r>
            <a:endParaRPr lang="en-PK" dirty="0"/>
          </a:p>
          <a:p>
            <a:pPr lvl="2"/>
            <a:r>
              <a:rPr lang="en-PK" dirty="0"/>
              <a:t>Us</a:t>
            </a:r>
            <a:r>
              <a:rPr lang="en-GB" dirty="0"/>
              <a:t>e</a:t>
            </a:r>
            <a:r>
              <a:rPr lang="en-PK" dirty="0"/>
              <a:t>d </a:t>
            </a:r>
            <a:r>
              <a:rPr lang="en-GB" dirty="0"/>
              <a:t>f</a:t>
            </a:r>
            <a:r>
              <a:rPr lang="en-PK" dirty="0"/>
              <a:t>o</a:t>
            </a:r>
            <a:r>
              <a:rPr lang="en-GB" dirty="0"/>
              <a:t>r frequently used objects </a:t>
            </a:r>
            <a:r>
              <a:rPr lang="en-PK" dirty="0"/>
              <a:t>u</a:t>
            </a:r>
            <a:r>
              <a:rPr lang="en-GB" dirty="0"/>
              <a:t>s</a:t>
            </a:r>
            <a:r>
              <a:rPr lang="en-PK" dirty="0"/>
              <a:t>e</a:t>
            </a:r>
            <a:r>
              <a:rPr lang="en-GB" dirty="0"/>
              <a:t>r</a:t>
            </a:r>
            <a:r>
              <a:rPr lang="en-PK" dirty="0"/>
              <a:t> </a:t>
            </a:r>
            <a:r>
              <a:rPr lang="en-GB" dirty="0"/>
              <a:t>w</a:t>
            </a:r>
            <a:r>
              <a:rPr lang="en-PK" dirty="0" err="1"/>
              <a:t>i</a:t>
            </a:r>
            <a:r>
              <a:rPr lang="en-GB" dirty="0"/>
              <a:t>s</a:t>
            </a:r>
            <a:r>
              <a:rPr lang="en-PK" dirty="0"/>
              <a:t>h</a:t>
            </a:r>
            <a:r>
              <a:rPr lang="en-GB" dirty="0"/>
              <a:t>e</a:t>
            </a:r>
            <a:r>
              <a:rPr lang="en-PK" dirty="0"/>
              <a:t>s</a:t>
            </a:r>
            <a:r>
              <a:rPr lang="en-GB" dirty="0"/>
              <a:t> to cache</a:t>
            </a:r>
            <a:endParaRPr lang="en-PK" dirty="0"/>
          </a:p>
          <a:p>
            <a:pPr lvl="2"/>
            <a:r>
              <a:rPr lang="en-GB" dirty="0"/>
              <a:t>Size is </a:t>
            </a:r>
            <a:r>
              <a:rPr lang="en-US" b="0" i="0" dirty="0">
                <a:solidFill>
                  <a:srgbClr val="222222"/>
                </a:solidFill>
                <a:effectLst/>
                <a:latin typeface="Helvetica Neue"/>
              </a:rPr>
              <a:t>specified using </a:t>
            </a:r>
            <a:r>
              <a:rPr lang="en-US" b="0" i="0" dirty="0" err="1">
                <a:solidFill>
                  <a:srgbClr val="222222"/>
                </a:solidFill>
                <a:effectLst/>
                <a:latin typeface="Helvetica Neue"/>
              </a:rPr>
              <a:t>i</a:t>
            </a:r>
            <a:r>
              <a:rPr lang="en-GB" dirty="0" err="1"/>
              <a:t>nitialization</a:t>
            </a:r>
            <a:r>
              <a:rPr lang="en-GB" dirty="0"/>
              <a:t> parameter DB_KEEP_CACHE_SIZE </a:t>
            </a:r>
          </a:p>
          <a:p>
            <a:pPr lvl="1"/>
            <a:r>
              <a:rPr lang="en-GB" dirty="0"/>
              <a:t>RECYCLE</a:t>
            </a:r>
            <a:endParaRPr lang="en-PK" dirty="0"/>
          </a:p>
          <a:p>
            <a:pPr lvl="2"/>
            <a:r>
              <a:rPr lang="en-PK" dirty="0"/>
              <a:t>Us</a:t>
            </a:r>
            <a:r>
              <a:rPr lang="en-GB" dirty="0"/>
              <a:t>e</a:t>
            </a:r>
            <a:r>
              <a:rPr lang="en-PK" dirty="0"/>
              <a:t>d </a:t>
            </a:r>
            <a:r>
              <a:rPr lang="en-GB" dirty="0"/>
              <a:t>f</a:t>
            </a:r>
            <a:r>
              <a:rPr lang="en-PK" dirty="0"/>
              <a:t>o</a:t>
            </a:r>
            <a:r>
              <a:rPr lang="en-GB" dirty="0"/>
              <a:t>r</a:t>
            </a:r>
            <a:r>
              <a:rPr lang="en-PK" dirty="0"/>
              <a:t> </a:t>
            </a:r>
            <a:r>
              <a:rPr lang="en-GB" dirty="0"/>
              <a:t>o</a:t>
            </a:r>
            <a:r>
              <a:rPr lang="en-PK" dirty="0"/>
              <a:t>b</a:t>
            </a:r>
            <a:r>
              <a:rPr lang="en-GB" dirty="0"/>
              <a:t>j</a:t>
            </a:r>
            <a:r>
              <a:rPr lang="en-PK" dirty="0"/>
              <a:t>e</a:t>
            </a:r>
            <a:r>
              <a:rPr lang="en-GB" dirty="0"/>
              <a:t>c</a:t>
            </a:r>
            <a:r>
              <a:rPr lang="en-PK" dirty="0"/>
              <a:t>t</a:t>
            </a:r>
            <a:r>
              <a:rPr lang="en-GB" dirty="0"/>
              <a:t>s</a:t>
            </a:r>
            <a:r>
              <a:rPr lang="en-PK" dirty="0"/>
              <a:t> </a:t>
            </a:r>
            <a:r>
              <a:rPr lang="en-GB" dirty="0"/>
              <a:t>t</a:t>
            </a:r>
            <a:r>
              <a:rPr lang="en-PK" dirty="0"/>
              <a:t>h</a:t>
            </a:r>
            <a:r>
              <a:rPr lang="en-GB" dirty="0"/>
              <a:t>a</a:t>
            </a:r>
            <a:r>
              <a:rPr lang="en-PK" dirty="0"/>
              <a:t>t </a:t>
            </a:r>
            <a:r>
              <a:rPr lang="en-GB" dirty="0"/>
              <a:t>a</a:t>
            </a:r>
            <a:r>
              <a:rPr lang="en-PK" dirty="0"/>
              <a:t>r</a:t>
            </a:r>
            <a:r>
              <a:rPr lang="en-GB" dirty="0"/>
              <a:t>e</a:t>
            </a:r>
            <a:r>
              <a:rPr lang="en-PK" dirty="0"/>
              <a:t> </a:t>
            </a:r>
            <a:r>
              <a:rPr lang="en-GB" dirty="0"/>
              <a:t>l</a:t>
            </a:r>
            <a:r>
              <a:rPr lang="en-PK" dirty="0"/>
              <a:t>e</a:t>
            </a:r>
            <a:r>
              <a:rPr lang="en-GB" dirty="0"/>
              <a:t>s</a:t>
            </a:r>
            <a:r>
              <a:rPr lang="en-PK" dirty="0"/>
              <a:t>s </a:t>
            </a:r>
            <a:r>
              <a:rPr lang="en-GB" dirty="0"/>
              <a:t>l</a:t>
            </a:r>
            <a:r>
              <a:rPr lang="en-PK" dirty="0" err="1"/>
              <a:t>i</a:t>
            </a:r>
            <a:r>
              <a:rPr lang="en-GB" dirty="0"/>
              <a:t>k</a:t>
            </a:r>
            <a:r>
              <a:rPr lang="en-PK" dirty="0"/>
              <a:t>e</a:t>
            </a:r>
            <a:r>
              <a:rPr lang="en-GB" dirty="0"/>
              <a:t>l</a:t>
            </a:r>
            <a:r>
              <a:rPr lang="en-PK" dirty="0"/>
              <a:t>y </a:t>
            </a:r>
            <a:r>
              <a:rPr lang="en-GB" dirty="0"/>
              <a:t>t</a:t>
            </a:r>
            <a:r>
              <a:rPr lang="en-PK" dirty="0"/>
              <a:t>o </a:t>
            </a:r>
            <a:r>
              <a:rPr lang="en-GB" dirty="0"/>
              <a:t>a</a:t>
            </a:r>
            <a:r>
              <a:rPr lang="en-PK" dirty="0"/>
              <a:t>c</a:t>
            </a:r>
            <a:r>
              <a:rPr lang="en-GB" dirty="0"/>
              <a:t>c</a:t>
            </a:r>
            <a:r>
              <a:rPr lang="en-PK" dirty="0"/>
              <a:t>e</a:t>
            </a:r>
            <a:r>
              <a:rPr lang="en-GB" dirty="0"/>
              <a:t>s</a:t>
            </a:r>
            <a:r>
              <a:rPr lang="en-PK" dirty="0"/>
              <a:t>s </a:t>
            </a:r>
            <a:r>
              <a:rPr lang="en-GB" dirty="0"/>
              <a:t>a</a:t>
            </a:r>
            <a:r>
              <a:rPr lang="en-PK" dirty="0"/>
              <a:t>g</a:t>
            </a:r>
            <a:r>
              <a:rPr lang="en-GB" dirty="0"/>
              <a:t>a</a:t>
            </a:r>
            <a:r>
              <a:rPr lang="en-PK" dirty="0" err="1"/>
              <a:t>i</a:t>
            </a:r>
            <a:r>
              <a:rPr lang="en-GB" dirty="0"/>
              <a:t>n</a:t>
            </a:r>
            <a:endParaRPr lang="en-PK" dirty="0"/>
          </a:p>
          <a:p>
            <a:pPr lvl="2"/>
            <a:r>
              <a:rPr lang="en-GB" dirty="0"/>
              <a:t>Size is </a:t>
            </a:r>
            <a:r>
              <a:rPr lang="en-US" b="0" i="0" dirty="0">
                <a:solidFill>
                  <a:srgbClr val="222222"/>
                </a:solidFill>
                <a:effectLst/>
                <a:latin typeface="Helvetica Neue"/>
              </a:rPr>
              <a:t>specified using </a:t>
            </a:r>
            <a:r>
              <a:rPr lang="en-GB" b="0" i="0" dirty="0">
                <a:solidFill>
                  <a:srgbClr val="222222"/>
                </a:solidFill>
                <a:effectLst/>
                <a:latin typeface="Helvetica Neue"/>
              </a:rPr>
              <a:t>i</a:t>
            </a:r>
            <a:r>
              <a:rPr lang="en-GB" dirty="0"/>
              <a:t>nitialization parameter DB_RECYCLE_CACHE_SIZE</a:t>
            </a:r>
          </a:p>
          <a:p>
            <a:pPr lvl="1"/>
            <a:endParaRPr lang="en-GB" dirty="0"/>
          </a:p>
        </p:txBody>
      </p:sp>
      <p:sp>
        <p:nvSpPr>
          <p:cNvPr id="4" name="Slide Number Placeholder 3">
            <a:extLst>
              <a:ext uri="{FF2B5EF4-FFF2-40B4-BE49-F238E27FC236}">
                <a16:creationId xmlns:a16="http://schemas.microsoft.com/office/drawing/2014/main" id="{E7C62D0E-4CD8-4032-8BB3-8D4C6E99110D}"/>
              </a:ext>
            </a:extLst>
          </p:cNvPr>
          <p:cNvSpPr>
            <a:spLocks noGrp="1"/>
          </p:cNvSpPr>
          <p:nvPr>
            <p:ph type="sldNum" sz="quarter" idx="12"/>
          </p:nvPr>
        </p:nvSpPr>
        <p:spPr/>
        <p:txBody>
          <a:bodyPr/>
          <a:lstStyle/>
          <a:p>
            <a:fld id="{FA6D1DC9-C721-4D5F-A7A1-DF55DAF8C7D9}" type="slidenum">
              <a:rPr lang="en-US" smtClean="0"/>
              <a:t>28</a:t>
            </a:fld>
            <a:endParaRPr lang="en-US" dirty="0"/>
          </a:p>
        </p:txBody>
      </p:sp>
    </p:spTree>
    <p:extLst>
      <p:ext uri="{BB962C8B-B14F-4D97-AF65-F5344CB8AC3E}">
        <p14:creationId xmlns:p14="http://schemas.microsoft.com/office/powerpoint/2010/main" val="9427456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D4CE-73F3-4D41-99A6-10F0BED80571}"/>
              </a:ext>
            </a:extLst>
          </p:cNvPr>
          <p:cNvSpPr>
            <a:spLocks noGrp="1"/>
          </p:cNvSpPr>
          <p:nvPr>
            <p:ph type="title"/>
          </p:nvPr>
        </p:nvSpPr>
        <p:spPr/>
        <p:txBody>
          <a:bodyPr/>
          <a:lstStyle/>
          <a:p>
            <a:r>
              <a:rPr lang="en-GB" dirty="0"/>
              <a:t>Memory Structures for an Instance</a:t>
            </a:r>
            <a:endParaRPr lang="en-PK" dirty="0"/>
          </a:p>
        </p:txBody>
      </p:sp>
      <p:sp>
        <p:nvSpPr>
          <p:cNvPr id="3" name="Content Placeholder 2">
            <a:extLst>
              <a:ext uri="{FF2B5EF4-FFF2-40B4-BE49-F238E27FC236}">
                <a16:creationId xmlns:a16="http://schemas.microsoft.com/office/drawing/2014/main" id="{DAE151B4-EC47-4997-B491-652175AA777C}"/>
              </a:ext>
            </a:extLst>
          </p:cNvPr>
          <p:cNvSpPr>
            <a:spLocks noGrp="1"/>
          </p:cNvSpPr>
          <p:nvPr>
            <p:ph idx="1"/>
          </p:nvPr>
        </p:nvSpPr>
        <p:spPr/>
        <p:txBody>
          <a:bodyPr>
            <a:normAutofit/>
          </a:bodyPr>
          <a:lstStyle/>
          <a:p>
            <a:r>
              <a:rPr lang="en-GB" dirty="0"/>
              <a:t>Shared pool</a:t>
            </a:r>
            <a:endParaRPr lang="en-PK" dirty="0"/>
          </a:p>
          <a:p>
            <a:pPr lvl="1"/>
            <a:r>
              <a:rPr lang="en-GB" dirty="0"/>
              <a:t>Caches various constructs that can be shared among users.</a:t>
            </a:r>
            <a:endParaRPr lang="en-PK" dirty="0"/>
          </a:p>
          <a:p>
            <a:pPr lvl="2"/>
            <a:r>
              <a:rPr lang="en-GB" dirty="0"/>
              <a:t>C</a:t>
            </a:r>
            <a:r>
              <a:rPr lang="en-PK" dirty="0"/>
              <a:t>a</a:t>
            </a:r>
            <a:r>
              <a:rPr lang="en-GB" dirty="0"/>
              <a:t>c</a:t>
            </a:r>
            <a:r>
              <a:rPr lang="en-PK" dirty="0"/>
              <a:t>h</a:t>
            </a:r>
            <a:r>
              <a:rPr lang="en-GB" dirty="0"/>
              <a:t>e</a:t>
            </a:r>
            <a:r>
              <a:rPr lang="en-PK" dirty="0"/>
              <a:t>s </a:t>
            </a:r>
            <a:r>
              <a:rPr lang="en-GB" dirty="0"/>
              <a:t>SQL queries </a:t>
            </a:r>
            <a:r>
              <a:rPr lang="en-PK" dirty="0"/>
              <a:t>a</a:t>
            </a:r>
            <a:r>
              <a:rPr lang="en-GB" dirty="0"/>
              <a:t>n</a:t>
            </a:r>
            <a:r>
              <a:rPr lang="en-PK" dirty="0"/>
              <a:t>d </a:t>
            </a:r>
            <a:r>
              <a:rPr lang="en-GB" dirty="0"/>
              <a:t>results f</a:t>
            </a:r>
            <a:r>
              <a:rPr lang="en-PK" dirty="0"/>
              <a:t>o</a:t>
            </a:r>
            <a:r>
              <a:rPr lang="en-GB" dirty="0"/>
              <a:t>r</a:t>
            </a:r>
            <a:r>
              <a:rPr lang="en-PK" dirty="0"/>
              <a:t> </a:t>
            </a:r>
            <a:r>
              <a:rPr lang="en-GB" dirty="0"/>
              <a:t>reuse if the same statement is submitted again.</a:t>
            </a:r>
            <a:endParaRPr lang="en-PK" dirty="0"/>
          </a:p>
          <a:p>
            <a:pPr lvl="2"/>
            <a:r>
              <a:rPr lang="en-GB" dirty="0"/>
              <a:t>PL/SQL functions are</a:t>
            </a:r>
            <a:r>
              <a:rPr lang="en-PK" dirty="0"/>
              <a:t> </a:t>
            </a:r>
            <a:r>
              <a:rPr lang="en-GB" dirty="0"/>
              <a:t>also loaded into the shared pool for execution and the functions and results are</a:t>
            </a:r>
            <a:r>
              <a:rPr lang="en-PK" dirty="0"/>
              <a:t> </a:t>
            </a:r>
            <a:r>
              <a:rPr lang="en-GB" dirty="0"/>
              <a:t>cached</a:t>
            </a:r>
            <a:r>
              <a:rPr lang="en-PK" dirty="0"/>
              <a:t>.</a:t>
            </a:r>
          </a:p>
          <a:p>
            <a:pPr lvl="2"/>
            <a:r>
              <a:rPr lang="en-GB" dirty="0"/>
              <a:t>C</a:t>
            </a:r>
            <a:r>
              <a:rPr lang="en-PK" dirty="0"/>
              <a:t>a</a:t>
            </a:r>
            <a:r>
              <a:rPr lang="en-GB" dirty="0"/>
              <a:t>c</a:t>
            </a:r>
            <a:r>
              <a:rPr lang="en-PK" dirty="0"/>
              <a:t>h</a:t>
            </a:r>
            <a:r>
              <a:rPr lang="en-GB" dirty="0"/>
              <a:t>e</a:t>
            </a:r>
            <a:r>
              <a:rPr lang="en-PK" dirty="0"/>
              <a:t>s </a:t>
            </a:r>
            <a:r>
              <a:rPr lang="en-GB" dirty="0"/>
              <a:t>information from the Oracle data dictionary.</a:t>
            </a:r>
            <a:r>
              <a:rPr lang="en-PK" dirty="0"/>
              <a:t> </a:t>
            </a:r>
          </a:p>
          <a:p>
            <a:pPr lvl="1"/>
            <a:r>
              <a:rPr lang="en-GB" dirty="0"/>
              <a:t>LRU algorithm</a:t>
            </a:r>
            <a:r>
              <a:rPr lang="en-PK" dirty="0"/>
              <a:t> </a:t>
            </a:r>
            <a:r>
              <a:rPr lang="en-GB" dirty="0" err="1"/>
              <a:t>i</a:t>
            </a:r>
            <a:r>
              <a:rPr lang="en-PK" dirty="0"/>
              <a:t>s </a:t>
            </a:r>
            <a:r>
              <a:rPr lang="en-GB" dirty="0"/>
              <a:t>u</a:t>
            </a:r>
            <a:r>
              <a:rPr lang="en-PK" dirty="0"/>
              <a:t>s</a:t>
            </a:r>
            <a:r>
              <a:rPr lang="en-GB" dirty="0"/>
              <a:t>e</a:t>
            </a:r>
            <a:r>
              <a:rPr lang="en-PK" dirty="0"/>
              <a:t>d</a:t>
            </a:r>
            <a:r>
              <a:rPr lang="en-GB" dirty="0"/>
              <a:t>.</a:t>
            </a:r>
            <a:endParaRPr lang="en-PK" dirty="0"/>
          </a:p>
          <a:p>
            <a:pPr lvl="1"/>
            <a:r>
              <a:rPr lang="en-GB" dirty="0"/>
              <a:t>SHARED_POOL_SIZE initialization parameter</a:t>
            </a:r>
            <a:r>
              <a:rPr lang="en-PK" dirty="0"/>
              <a:t> </a:t>
            </a:r>
            <a:r>
              <a:rPr lang="en-GB" dirty="0"/>
              <a:t>c</a:t>
            </a:r>
            <a:r>
              <a:rPr lang="en-PK" dirty="0"/>
              <a:t>a</a:t>
            </a:r>
            <a:r>
              <a:rPr lang="en-GB" dirty="0"/>
              <a:t>n</a:t>
            </a:r>
            <a:r>
              <a:rPr lang="en-PK" dirty="0"/>
              <a:t> </a:t>
            </a:r>
            <a:r>
              <a:rPr lang="en-GB" dirty="0"/>
              <a:t>b</a:t>
            </a:r>
            <a:r>
              <a:rPr lang="en-PK" dirty="0"/>
              <a:t>e </a:t>
            </a:r>
            <a:r>
              <a:rPr lang="en-GB" dirty="0"/>
              <a:t>m</a:t>
            </a:r>
            <a:r>
              <a:rPr lang="en-PK" dirty="0"/>
              <a:t>a</a:t>
            </a:r>
            <a:r>
              <a:rPr lang="en-GB" dirty="0"/>
              <a:t>n</a:t>
            </a:r>
            <a:r>
              <a:rPr lang="en-PK" dirty="0"/>
              <a:t>u</a:t>
            </a:r>
            <a:r>
              <a:rPr lang="en-GB" dirty="0"/>
              <a:t>a</a:t>
            </a:r>
            <a:r>
              <a:rPr lang="en-PK" dirty="0"/>
              <a:t>l</a:t>
            </a:r>
            <a:r>
              <a:rPr lang="en-GB" dirty="0"/>
              <a:t>l</a:t>
            </a:r>
            <a:r>
              <a:rPr lang="en-PK" dirty="0"/>
              <a:t>y </a:t>
            </a:r>
            <a:r>
              <a:rPr lang="en-GB" dirty="0"/>
              <a:t>s</a:t>
            </a:r>
            <a:r>
              <a:rPr lang="en-PK" dirty="0"/>
              <a:t>p</a:t>
            </a:r>
            <a:r>
              <a:rPr lang="en-GB" dirty="0"/>
              <a:t>e</a:t>
            </a:r>
            <a:r>
              <a:rPr lang="en-PK" dirty="0"/>
              <a:t>c</a:t>
            </a:r>
            <a:r>
              <a:rPr lang="en-GB" dirty="0" err="1"/>
              <a:t>i</a:t>
            </a:r>
            <a:r>
              <a:rPr lang="en-PK" dirty="0"/>
              <a:t>f</a:t>
            </a:r>
            <a:r>
              <a:rPr lang="en-GB" dirty="0" err="1"/>
              <a:t>i</a:t>
            </a:r>
            <a:r>
              <a:rPr lang="en-PK" dirty="0"/>
              <a:t>e</a:t>
            </a:r>
            <a:r>
              <a:rPr lang="en-GB" dirty="0"/>
              <a:t>d, or </a:t>
            </a:r>
            <a:r>
              <a:rPr lang="en-PK" dirty="0" err="1"/>
              <a:t>i</a:t>
            </a:r>
            <a:r>
              <a:rPr lang="en-GB" dirty="0"/>
              <a:t>s</a:t>
            </a:r>
            <a:r>
              <a:rPr lang="en-PK" dirty="0"/>
              <a:t> </a:t>
            </a:r>
            <a:r>
              <a:rPr lang="en-GB" dirty="0"/>
              <a:t>automatically</a:t>
            </a:r>
            <a:r>
              <a:rPr lang="en-PK" dirty="0"/>
              <a:t> </a:t>
            </a:r>
            <a:r>
              <a:rPr lang="en-GB" dirty="0"/>
              <a:t>sized if SGA_TARGET is s</a:t>
            </a:r>
            <a:r>
              <a:rPr lang="en-PK" dirty="0"/>
              <a:t>e</a:t>
            </a:r>
            <a:r>
              <a:rPr lang="en-GB" dirty="0"/>
              <a:t>t. </a:t>
            </a:r>
          </a:p>
          <a:p>
            <a:pPr lvl="2"/>
            <a:r>
              <a:rPr lang="en-GB" dirty="0"/>
              <a:t>Default value is 64 MB or 128 MB for 32-bit and 64-bit platforms respectively </a:t>
            </a:r>
            <a:r>
              <a:rPr lang="en-US" dirty="0"/>
              <a:t>if SGA_TARGET is not set.</a:t>
            </a:r>
            <a:endParaRPr lang="en-PK" dirty="0"/>
          </a:p>
        </p:txBody>
      </p:sp>
      <p:sp>
        <p:nvSpPr>
          <p:cNvPr id="4" name="Slide Number Placeholder 3">
            <a:extLst>
              <a:ext uri="{FF2B5EF4-FFF2-40B4-BE49-F238E27FC236}">
                <a16:creationId xmlns:a16="http://schemas.microsoft.com/office/drawing/2014/main" id="{70354F21-B167-4117-A86E-DB494EB89FC3}"/>
              </a:ext>
            </a:extLst>
          </p:cNvPr>
          <p:cNvSpPr>
            <a:spLocks noGrp="1"/>
          </p:cNvSpPr>
          <p:nvPr>
            <p:ph type="sldNum" sz="quarter" idx="12"/>
          </p:nvPr>
        </p:nvSpPr>
        <p:spPr/>
        <p:txBody>
          <a:bodyPr/>
          <a:lstStyle/>
          <a:p>
            <a:fld id="{FA6D1DC9-C721-4D5F-A7A1-DF55DAF8C7D9}" type="slidenum">
              <a:rPr lang="en-US" smtClean="0"/>
              <a:t>29</a:t>
            </a:fld>
            <a:endParaRPr lang="en-US"/>
          </a:p>
        </p:txBody>
      </p:sp>
    </p:spTree>
    <p:extLst>
      <p:ext uri="{BB962C8B-B14F-4D97-AF65-F5344CB8AC3E}">
        <p14:creationId xmlns:p14="http://schemas.microsoft.com/office/powerpoint/2010/main" val="3706279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A5346-AB78-4646-B905-FDF630335087}"/>
              </a:ext>
            </a:extLst>
          </p:cNvPr>
          <p:cNvSpPr>
            <a:spLocks noGrp="1"/>
          </p:cNvSpPr>
          <p:nvPr>
            <p:ph type="title"/>
          </p:nvPr>
        </p:nvSpPr>
        <p:spPr/>
        <p:txBody>
          <a:bodyPr/>
          <a:lstStyle/>
          <a:p>
            <a:r>
              <a:rPr lang="en-GB" dirty="0"/>
              <a:t>Control Files</a:t>
            </a:r>
          </a:p>
        </p:txBody>
      </p:sp>
      <p:sp>
        <p:nvSpPr>
          <p:cNvPr id="3" name="Content Placeholder 2">
            <a:extLst>
              <a:ext uri="{FF2B5EF4-FFF2-40B4-BE49-F238E27FC236}">
                <a16:creationId xmlns:a16="http://schemas.microsoft.com/office/drawing/2014/main" id="{5C5516B2-2F1A-4B29-A584-3C222E81F3A9}"/>
              </a:ext>
            </a:extLst>
          </p:cNvPr>
          <p:cNvSpPr>
            <a:spLocks noGrp="1"/>
          </p:cNvSpPr>
          <p:nvPr>
            <p:ph idx="1"/>
          </p:nvPr>
        </p:nvSpPr>
        <p:spPr>
          <a:xfrm>
            <a:off x="456045" y="1365504"/>
            <a:ext cx="11279909" cy="5492496"/>
          </a:xfrm>
        </p:spPr>
        <p:txBody>
          <a:bodyPr>
            <a:normAutofit lnSpcReduction="10000"/>
          </a:bodyPr>
          <a:lstStyle/>
          <a:p>
            <a:r>
              <a:rPr lang="en-GB" dirty="0"/>
              <a:t>A database should have at least two copies of the control file on different physical disks.</a:t>
            </a:r>
            <a:endParaRPr lang="en-PK" dirty="0"/>
          </a:p>
          <a:p>
            <a:pPr lvl="1"/>
            <a:r>
              <a:rPr lang="en-US" dirty="0"/>
              <a:t>to avoid the r</a:t>
            </a:r>
            <a:r>
              <a:rPr lang="en-GB" dirty="0" err="1"/>
              <a:t>isk</a:t>
            </a:r>
            <a:r>
              <a:rPr lang="en-GB" dirty="0"/>
              <a:t> </a:t>
            </a:r>
            <a:r>
              <a:rPr lang="en-US" dirty="0"/>
              <a:t>of </a:t>
            </a:r>
            <a:r>
              <a:rPr lang="en-GB" dirty="0"/>
              <a:t>losing track of database.</a:t>
            </a:r>
          </a:p>
          <a:p>
            <a:pPr lvl="1"/>
            <a:r>
              <a:rPr lang="en-US" dirty="0"/>
              <a:t>all copies of the control file are kept in sync by Oracle DBMS.</a:t>
            </a:r>
            <a:endParaRPr lang="en-PK" dirty="0"/>
          </a:p>
          <a:p>
            <a:pPr lvl="1"/>
            <a:r>
              <a:rPr lang="en-GB" dirty="0"/>
              <a:t>performance overhead of writing to multiple control files is insignificant.</a:t>
            </a:r>
          </a:p>
          <a:p>
            <a:r>
              <a:rPr lang="en-PK" dirty="0"/>
              <a:t>Location of control files is defined by CONTROL_FILES  initialization parameter</a:t>
            </a:r>
            <a:r>
              <a:rPr lang="en-US" dirty="0"/>
              <a:t>.</a:t>
            </a:r>
            <a:endParaRPr lang="en-PK" dirty="0"/>
          </a:p>
          <a:p>
            <a:r>
              <a:rPr lang="en-GB" dirty="0"/>
              <a:t>E</a:t>
            </a:r>
            <a:r>
              <a:rPr lang="en-PK" dirty="0"/>
              <a:t>x</a:t>
            </a:r>
            <a:r>
              <a:rPr lang="en-GB" dirty="0"/>
              <a:t>a</a:t>
            </a:r>
            <a:r>
              <a:rPr lang="en-PK" dirty="0"/>
              <a:t>m</a:t>
            </a:r>
            <a:r>
              <a:rPr lang="en-GB" dirty="0"/>
              <a:t>p</a:t>
            </a:r>
            <a:r>
              <a:rPr lang="en-PK" dirty="0"/>
              <a:t>l</a:t>
            </a:r>
            <a:r>
              <a:rPr lang="en-GB" dirty="0"/>
              <a:t>e</a:t>
            </a:r>
            <a:r>
              <a:rPr lang="en-PK" dirty="0"/>
              <a:t> – specifying</a:t>
            </a:r>
            <a:r>
              <a:rPr lang="en-US" dirty="0"/>
              <a:t> multiple copies of control files</a:t>
            </a:r>
            <a:r>
              <a:rPr lang="en-PK" dirty="0"/>
              <a:t> </a:t>
            </a:r>
            <a:r>
              <a:rPr lang="en-US" dirty="0"/>
              <a:t>by indicating multiple locations in the CONTROL_FILES parameter</a:t>
            </a:r>
            <a:r>
              <a:rPr lang="en-PK" dirty="0"/>
              <a:t>:</a:t>
            </a:r>
          </a:p>
          <a:p>
            <a:pPr marL="457200" lvl="1" indent="0">
              <a:buNone/>
            </a:pPr>
            <a:r>
              <a:rPr lang="es-ES" b="1" dirty="0" err="1">
                <a:latin typeface="Courier New" panose="02070309020205020404" pitchFamily="49" charset="0"/>
                <a:cs typeface="Courier New" panose="02070309020205020404" pitchFamily="49" charset="0"/>
              </a:rPr>
              <a:t>control_files</a:t>
            </a:r>
            <a:r>
              <a:rPr lang="es-ES" b="1" dirty="0">
                <a:latin typeface="Courier New" panose="02070309020205020404" pitchFamily="49" charset="0"/>
                <a:cs typeface="Courier New" panose="02070309020205020404" pitchFamily="49" charset="0"/>
              </a:rPr>
              <a:t> = (/u00/</a:t>
            </a:r>
            <a:r>
              <a:rPr lang="es-ES" b="1" dirty="0" err="1">
                <a:latin typeface="Courier New" panose="02070309020205020404" pitchFamily="49" charset="0"/>
                <a:cs typeface="Courier New" panose="02070309020205020404" pitchFamily="49" charset="0"/>
              </a:rPr>
              <a:t>oradata</a:t>
            </a:r>
            <a:r>
              <a:rPr lang="es-ES" b="1" dirty="0">
                <a:latin typeface="Courier New" panose="02070309020205020404" pitchFamily="49" charset="0"/>
                <a:cs typeface="Courier New" panose="02070309020205020404" pitchFamily="49" charset="0"/>
              </a:rPr>
              <a:t>/control.001.dbf,</a:t>
            </a:r>
          </a:p>
          <a:p>
            <a:pPr marL="457200" lvl="1" indent="0">
              <a:buNone/>
            </a:pPr>
            <a:r>
              <a:rPr lang="es-ES" b="1" dirty="0">
                <a:latin typeface="Courier New" panose="02070309020205020404" pitchFamily="49" charset="0"/>
                <a:cs typeface="Courier New" panose="02070309020205020404" pitchFamily="49" charset="0"/>
              </a:rPr>
              <a:t>                 /u01/</a:t>
            </a:r>
            <a:r>
              <a:rPr lang="es-ES" b="1" dirty="0" err="1">
                <a:latin typeface="Courier New" panose="02070309020205020404" pitchFamily="49" charset="0"/>
                <a:cs typeface="Courier New" panose="02070309020205020404" pitchFamily="49" charset="0"/>
              </a:rPr>
              <a:t>oradata</a:t>
            </a:r>
            <a:r>
              <a:rPr lang="es-ES" b="1" dirty="0">
                <a:latin typeface="Courier New" panose="02070309020205020404" pitchFamily="49" charset="0"/>
                <a:cs typeface="Courier New" panose="02070309020205020404" pitchFamily="49" charset="0"/>
              </a:rPr>
              <a:t>/control.002.dbf,</a:t>
            </a:r>
          </a:p>
          <a:p>
            <a:pPr marL="457200" lvl="1" indent="0">
              <a:buNone/>
            </a:pPr>
            <a:r>
              <a:rPr lang="es-ES" b="1" dirty="0">
                <a:latin typeface="Courier New" panose="02070309020205020404" pitchFamily="49" charset="0"/>
                <a:cs typeface="Courier New" panose="02070309020205020404" pitchFamily="49" charset="0"/>
              </a:rPr>
              <a:t>                 /u02/</a:t>
            </a:r>
            <a:r>
              <a:rPr lang="es-ES" b="1" dirty="0" err="1">
                <a:latin typeface="Courier New" panose="02070309020205020404" pitchFamily="49" charset="0"/>
                <a:cs typeface="Courier New" panose="02070309020205020404" pitchFamily="49" charset="0"/>
              </a:rPr>
              <a:t>oradata</a:t>
            </a:r>
            <a:r>
              <a:rPr lang="es-ES" b="1" dirty="0">
                <a:latin typeface="Courier New" panose="02070309020205020404" pitchFamily="49" charset="0"/>
                <a:cs typeface="Courier New" panose="02070309020205020404" pitchFamily="49" charset="0"/>
              </a:rPr>
              <a:t>/control.003.dbf)</a:t>
            </a:r>
          </a:p>
          <a:p>
            <a:pPr lvl="1"/>
            <a:endParaRPr lang="en-PK" b="1"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584F72F9-A2E8-4B9F-B1F4-AF8DA7605272}"/>
              </a:ext>
            </a:extLst>
          </p:cNvPr>
          <p:cNvSpPr>
            <a:spLocks noGrp="1"/>
          </p:cNvSpPr>
          <p:nvPr>
            <p:ph type="sldNum" sz="quarter" idx="12"/>
          </p:nvPr>
        </p:nvSpPr>
        <p:spPr/>
        <p:txBody>
          <a:bodyPr/>
          <a:lstStyle/>
          <a:p>
            <a:fld id="{FA6D1DC9-C721-4D5F-A7A1-DF55DAF8C7D9}" type="slidenum">
              <a:rPr lang="en-US" smtClean="0"/>
              <a:t>3</a:t>
            </a:fld>
            <a:endParaRPr lang="en-US"/>
          </a:p>
        </p:txBody>
      </p:sp>
    </p:spTree>
    <p:extLst>
      <p:ext uri="{BB962C8B-B14F-4D97-AF65-F5344CB8AC3E}">
        <p14:creationId xmlns:p14="http://schemas.microsoft.com/office/powerpoint/2010/main" val="20801414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5B17F-107E-4DB5-982A-D5E31ED4C800}"/>
              </a:ext>
            </a:extLst>
          </p:cNvPr>
          <p:cNvSpPr>
            <a:spLocks noGrp="1"/>
          </p:cNvSpPr>
          <p:nvPr>
            <p:ph type="title"/>
          </p:nvPr>
        </p:nvSpPr>
        <p:spPr/>
        <p:txBody>
          <a:bodyPr/>
          <a:lstStyle/>
          <a:p>
            <a:r>
              <a:rPr lang="en-GB" dirty="0"/>
              <a:t>Memory Structures for an Instance</a:t>
            </a:r>
            <a:endParaRPr lang="en-PK" dirty="0"/>
          </a:p>
        </p:txBody>
      </p:sp>
      <p:sp>
        <p:nvSpPr>
          <p:cNvPr id="3" name="Content Placeholder 2">
            <a:extLst>
              <a:ext uri="{FF2B5EF4-FFF2-40B4-BE49-F238E27FC236}">
                <a16:creationId xmlns:a16="http://schemas.microsoft.com/office/drawing/2014/main" id="{E0E20C02-CBD7-4F15-8CA3-5CE94AFB01CB}"/>
              </a:ext>
            </a:extLst>
          </p:cNvPr>
          <p:cNvSpPr>
            <a:spLocks noGrp="1"/>
          </p:cNvSpPr>
          <p:nvPr>
            <p:ph idx="1"/>
          </p:nvPr>
        </p:nvSpPr>
        <p:spPr/>
        <p:txBody>
          <a:bodyPr/>
          <a:lstStyle/>
          <a:p>
            <a:r>
              <a:rPr lang="en-GB" dirty="0"/>
              <a:t>Redo log buffer</a:t>
            </a:r>
            <a:endParaRPr lang="en-PK" dirty="0"/>
          </a:p>
          <a:p>
            <a:pPr lvl="1"/>
            <a:r>
              <a:rPr lang="en-US" dirty="0"/>
              <a:t>Holds information about changes to the database, called redo log entries, </a:t>
            </a:r>
            <a:r>
              <a:rPr lang="en-GB" dirty="0"/>
              <a:t>until it is written to the physical redo</a:t>
            </a:r>
            <a:r>
              <a:rPr lang="en-PK" dirty="0"/>
              <a:t> </a:t>
            </a:r>
            <a:r>
              <a:rPr lang="en-GB" dirty="0"/>
              <a:t>log files stored on a disk</a:t>
            </a:r>
            <a:r>
              <a:rPr lang="en-PK" dirty="0"/>
              <a:t>.</a:t>
            </a:r>
          </a:p>
          <a:p>
            <a:pPr lvl="1"/>
            <a:r>
              <a:rPr lang="en-PK" dirty="0"/>
              <a:t>I</a:t>
            </a:r>
            <a:r>
              <a:rPr lang="en-GB" dirty="0" err="1"/>
              <a:t>mproves</a:t>
            </a:r>
            <a:r>
              <a:rPr lang="en-GB" dirty="0"/>
              <a:t> performance</a:t>
            </a:r>
            <a:r>
              <a:rPr lang="en-PK" dirty="0"/>
              <a:t> by </a:t>
            </a:r>
            <a:r>
              <a:rPr lang="en-GB" dirty="0"/>
              <a:t>avoid</a:t>
            </a:r>
            <a:r>
              <a:rPr lang="en-PK" dirty="0" err="1"/>
              <a:t>i</a:t>
            </a:r>
            <a:r>
              <a:rPr lang="en-GB" dirty="0"/>
              <a:t>n</a:t>
            </a:r>
            <a:r>
              <a:rPr lang="en-PK" dirty="0"/>
              <a:t>g</a:t>
            </a:r>
            <a:r>
              <a:rPr lang="en-GB" dirty="0"/>
              <a:t> the</a:t>
            </a:r>
            <a:r>
              <a:rPr lang="en-PK" dirty="0"/>
              <a:t> </a:t>
            </a:r>
            <a:r>
              <a:rPr lang="en-GB" dirty="0"/>
              <a:t>overhead</a:t>
            </a:r>
            <a:r>
              <a:rPr lang="en-PK" dirty="0"/>
              <a:t> </a:t>
            </a:r>
            <a:r>
              <a:rPr lang="en-GB" dirty="0"/>
              <a:t>of constantly writing the redo logs to disk.</a:t>
            </a:r>
          </a:p>
          <a:p>
            <a:pPr lvl="1"/>
            <a:r>
              <a:rPr lang="en-GB" dirty="0"/>
              <a:t>Circular buffer</a:t>
            </a:r>
          </a:p>
          <a:p>
            <a:pPr lvl="1"/>
            <a:r>
              <a:rPr lang="en-US" dirty="0"/>
              <a:t>Initialization parameter LOG_BUFFER sets the size in bytes. The default value of this size is four times the DB_BLOCK_SIZE.</a:t>
            </a:r>
            <a:endParaRPr lang="en-PK" dirty="0"/>
          </a:p>
        </p:txBody>
      </p:sp>
      <p:sp>
        <p:nvSpPr>
          <p:cNvPr id="4" name="Slide Number Placeholder 3">
            <a:extLst>
              <a:ext uri="{FF2B5EF4-FFF2-40B4-BE49-F238E27FC236}">
                <a16:creationId xmlns:a16="http://schemas.microsoft.com/office/drawing/2014/main" id="{27E1A459-0EE4-4D25-81F2-3065EB7C5A2F}"/>
              </a:ext>
            </a:extLst>
          </p:cNvPr>
          <p:cNvSpPr>
            <a:spLocks noGrp="1"/>
          </p:cNvSpPr>
          <p:nvPr>
            <p:ph type="sldNum" sz="quarter" idx="12"/>
          </p:nvPr>
        </p:nvSpPr>
        <p:spPr/>
        <p:txBody>
          <a:bodyPr/>
          <a:lstStyle/>
          <a:p>
            <a:fld id="{FA6D1DC9-C721-4D5F-A7A1-DF55DAF8C7D9}" type="slidenum">
              <a:rPr lang="en-US" smtClean="0"/>
              <a:t>30</a:t>
            </a:fld>
            <a:endParaRPr lang="en-US"/>
          </a:p>
        </p:txBody>
      </p:sp>
    </p:spTree>
    <p:extLst>
      <p:ext uri="{BB962C8B-B14F-4D97-AF65-F5344CB8AC3E}">
        <p14:creationId xmlns:p14="http://schemas.microsoft.com/office/powerpoint/2010/main" val="9334591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1426A-4983-45C3-99F9-B1467EA91EFE}"/>
              </a:ext>
            </a:extLst>
          </p:cNvPr>
          <p:cNvSpPr>
            <a:spLocks noGrp="1"/>
          </p:cNvSpPr>
          <p:nvPr>
            <p:ph type="title"/>
          </p:nvPr>
        </p:nvSpPr>
        <p:spPr/>
        <p:txBody>
          <a:bodyPr/>
          <a:lstStyle/>
          <a:p>
            <a:r>
              <a:rPr lang="en-GB" dirty="0"/>
              <a:t>Memory Structures for an Instance</a:t>
            </a:r>
            <a:endParaRPr lang="en-PK" dirty="0"/>
          </a:p>
        </p:txBody>
      </p:sp>
      <p:sp>
        <p:nvSpPr>
          <p:cNvPr id="3" name="Content Placeholder 2">
            <a:extLst>
              <a:ext uri="{FF2B5EF4-FFF2-40B4-BE49-F238E27FC236}">
                <a16:creationId xmlns:a16="http://schemas.microsoft.com/office/drawing/2014/main" id="{E4C1D5AE-FEA8-4F22-A125-7C23FB6A172E}"/>
              </a:ext>
            </a:extLst>
          </p:cNvPr>
          <p:cNvSpPr>
            <a:spLocks noGrp="1"/>
          </p:cNvSpPr>
          <p:nvPr>
            <p:ph idx="1"/>
          </p:nvPr>
        </p:nvSpPr>
        <p:spPr>
          <a:xfrm>
            <a:off x="456045" y="1375979"/>
            <a:ext cx="11279909" cy="5059694"/>
          </a:xfrm>
        </p:spPr>
        <p:txBody>
          <a:bodyPr>
            <a:normAutofit lnSpcReduction="10000"/>
          </a:bodyPr>
          <a:lstStyle/>
          <a:p>
            <a:r>
              <a:rPr lang="en-GB" dirty="0"/>
              <a:t>The SGA includes several other pools:</a:t>
            </a:r>
          </a:p>
          <a:p>
            <a:r>
              <a:rPr lang="en-GB" dirty="0"/>
              <a:t>Large pool</a:t>
            </a:r>
          </a:p>
          <a:p>
            <a:pPr lvl="1"/>
            <a:r>
              <a:rPr lang="en-GB" dirty="0"/>
              <a:t>Provides memory allocation for various I/O server processes, backup, and recovery,</a:t>
            </a:r>
            <a:r>
              <a:rPr lang="en-PK" dirty="0"/>
              <a:t> </a:t>
            </a:r>
            <a:r>
              <a:rPr lang="en-GB" dirty="0"/>
              <a:t>and provides session memory where shared servers</a:t>
            </a:r>
            <a:r>
              <a:rPr lang="en-PK" dirty="0"/>
              <a:t> </a:t>
            </a:r>
            <a:r>
              <a:rPr lang="en-GB" dirty="0"/>
              <a:t>a</a:t>
            </a:r>
            <a:r>
              <a:rPr lang="en-PK" dirty="0"/>
              <a:t>r</a:t>
            </a:r>
            <a:r>
              <a:rPr lang="en-GB" dirty="0"/>
              <a:t>e</a:t>
            </a:r>
            <a:r>
              <a:rPr lang="en-PK" dirty="0"/>
              <a:t> </a:t>
            </a:r>
            <a:r>
              <a:rPr lang="en-GB" dirty="0"/>
              <a:t>u</a:t>
            </a:r>
            <a:r>
              <a:rPr lang="en-PK" dirty="0"/>
              <a:t>s</a:t>
            </a:r>
            <a:r>
              <a:rPr lang="en-GB" dirty="0"/>
              <a:t>e</a:t>
            </a:r>
            <a:r>
              <a:rPr lang="en-PK" dirty="0"/>
              <a:t>d</a:t>
            </a:r>
            <a:r>
              <a:rPr lang="en-GB" dirty="0"/>
              <a:t>.</a:t>
            </a:r>
            <a:endParaRPr lang="en-PK" dirty="0"/>
          </a:p>
          <a:p>
            <a:r>
              <a:rPr lang="en-GB" dirty="0"/>
              <a:t>Java pool</a:t>
            </a:r>
          </a:p>
          <a:p>
            <a:pPr lvl="1"/>
            <a:r>
              <a:rPr lang="en-GB" dirty="0"/>
              <a:t>Provides memory allocation for Java objects and Java execution, including data</a:t>
            </a:r>
            <a:r>
              <a:rPr lang="en-PK" dirty="0"/>
              <a:t> </a:t>
            </a:r>
            <a:r>
              <a:rPr lang="en-GB" dirty="0"/>
              <a:t>in the Java Virtual Machine in the database.</a:t>
            </a:r>
          </a:p>
          <a:p>
            <a:r>
              <a:rPr lang="en-GB" dirty="0"/>
              <a:t>Streams pool</a:t>
            </a:r>
          </a:p>
          <a:p>
            <a:pPr lvl="1"/>
            <a:r>
              <a:rPr lang="en-GB" dirty="0"/>
              <a:t>Provides memory allocation used to buffer Oracle Streams queued messages in</a:t>
            </a:r>
            <a:r>
              <a:rPr lang="en-PK" dirty="0"/>
              <a:t> </a:t>
            </a:r>
            <a:r>
              <a:rPr lang="en-GB" dirty="0"/>
              <a:t>the SGA instead of in database tables and provides memory for capture and</a:t>
            </a:r>
            <a:r>
              <a:rPr lang="en-PK" dirty="0"/>
              <a:t> </a:t>
            </a:r>
            <a:r>
              <a:rPr lang="en-GB" dirty="0"/>
              <a:t>apply.</a:t>
            </a:r>
          </a:p>
          <a:p>
            <a:pPr lvl="1"/>
            <a:endParaRPr lang="en-PK" dirty="0"/>
          </a:p>
        </p:txBody>
      </p:sp>
      <p:sp>
        <p:nvSpPr>
          <p:cNvPr id="4" name="Slide Number Placeholder 3">
            <a:extLst>
              <a:ext uri="{FF2B5EF4-FFF2-40B4-BE49-F238E27FC236}">
                <a16:creationId xmlns:a16="http://schemas.microsoft.com/office/drawing/2014/main" id="{8BCA3CB4-59E7-4629-9B62-24FBC923FD07}"/>
              </a:ext>
            </a:extLst>
          </p:cNvPr>
          <p:cNvSpPr>
            <a:spLocks noGrp="1"/>
          </p:cNvSpPr>
          <p:nvPr>
            <p:ph type="sldNum" sz="quarter" idx="12"/>
          </p:nvPr>
        </p:nvSpPr>
        <p:spPr/>
        <p:txBody>
          <a:bodyPr/>
          <a:lstStyle/>
          <a:p>
            <a:fld id="{FA6D1DC9-C721-4D5F-A7A1-DF55DAF8C7D9}" type="slidenum">
              <a:rPr lang="en-US" smtClean="0"/>
              <a:t>31</a:t>
            </a:fld>
            <a:endParaRPr lang="en-US"/>
          </a:p>
        </p:txBody>
      </p:sp>
    </p:spTree>
    <p:extLst>
      <p:ext uri="{BB962C8B-B14F-4D97-AF65-F5344CB8AC3E}">
        <p14:creationId xmlns:p14="http://schemas.microsoft.com/office/powerpoint/2010/main" val="12188634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6E590-C597-44F7-AD1A-51C21AF174C5}"/>
              </a:ext>
            </a:extLst>
          </p:cNvPr>
          <p:cNvSpPr>
            <a:spLocks noGrp="1"/>
          </p:cNvSpPr>
          <p:nvPr>
            <p:ph type="title"/>
          </p:nvPr>
        </p:nvSpPr>
        <p:spPr/>
        <p:txBody>
          <a:bodyPr/>
          <a:lstStyle/>
          <a:p>
            <a:r>
              <a:rPr lang="en-GB" dirty="0"/>
              <a:t>Memory Structures for an Instance</a:t>
            </a:r>
            <a:endParaRPr lang="en-PK" dirty="0"/>
          </a:p>
        </p:txBody>
      </p:sp>
      <p:sp>
        <p:nvSpPr>
          <p:cNvPr id="3" name="Content Placeholder 2">
            <a:extLst>
              <a:ext uri="{FF2B5EF4-FFF2-40B4-BE49-F238E27FC236}">
                <a16:creationId xmlns:a16="http://schemas.microsoft.com/office/drawing/2014/main" id="{E6558FA8-D22E-45CF-A7BA-5CCA97936FDC}"/>
              </a:ext>
            </a:extLst>
          </p:cNvPr>
          <p:cNvSpPr>
            <a:spLocks noGrp="1"/>
          </p:cNvSpPr>
          <p:nvPr>
            <p:ph idx="1"/>
          </p:nvPr>
        </p:nvSpPr>
        <p:spPr>
          <a:xfrm>
            <a:off x="441297" y="1301674"/>
            <a:ext cx="11279909" cy="5497334"/>
          </a:xfrm>
        </p:spPr>
        <p:txBody>
          <a:bodyPr>
            <a:normAutofit/>
          </a:bodyPr>
          <a:lstStyle/>
          <a:p>
            <a:r>
              <a:rPr lang="en-GB" dirty="0"/>
              <a:t>Automatic PGA management</a:t>
            </a:r>
            <a:endParaRPr lang="en-PK" dirty="0"/>
          </a:p>
          <a:p>
            <a:pPr lvl="1"/>
            <a:r>
              <a:rPr lang="en-GB" dirty="0"/>
              <a:t>Oracle automatically manages the memory allocated to an instance Program Global</a:t>
            </a:r>
            <a:r>
              <a:rPr lang="en-PK" dirty="0"/>
              <a:t> </a:t>
            </a:r>
            <a:r>
              <a:rPr lang="en-GB" dirty="0"/>
              <a:t>Area (PGA). </a:t>
            </a:r>
            <a:endParaRPr lang="en-PK" dirty="0"/>
          </a:p>
          <a:p>
            <a:pPr lvl="1"/>
            <a:r>
              <a:rPr lang="en-GB" dirty="0"/>
              <a:t>The PGA consists of session memory and a private SQL area.</a:t>
            </a:r>
          </a:p>
          <a:p>
            <a:pPr lvl="1"/>
            <a:r>
              <a:rPr lang="en-US" dirty="0"/>
              <a:t>There is a PGA allocated for each service, which corresponds to a pluggable database in Oracle Database 12c.</a:t>
            </a:r>
            <a:endParaRPr lang="en-PK" dirty="0"/>
          </a:p>
          <a:p>
            <a:pPr lvl="1"/>
            <a:r>
              <a:rPr lang="en-GB" dirty="0"/>
              <a:t>PGA_AGGREGATE_TARGET initialization</a:t>
            </a:r>
            <a:r>
              <a:rPr lang="en-PK" dirty="0"/>
              <a:t> </a:t>
            </a:r>
            <a:r>
              <a:rPr lang="en-GB" dirty="0"/>
              <a:t>parameter </a:t>
            </a:r>
            <a:r>
              <a:rPr lang="en-PK" dirty="0"/>
              <a:t>c</a:t>
            </a:r>
            <a:r>
              <a:rPr lang="en-GB" dirty="0"/>
              <a:t>o</a:t>
            </a:r>
            <a:r>
              <a:rPr lang="en-PK" dirty="0"/>
              <a:t>n</a:t>
            </a:r>
            <a:r>
              <a:rPr lang="en-GB" dirty="0"/>
              <a:t>t</a:t>
            </a:r>
            <a:r>
              <a:rPr lang="en-PK" dirty="0"/>
              <a:t>r</a:t>
            </a:r>
            <a:r>
              <a:rPr lang="en-GB" dirty="0"/>
              <a:t>o</a:t>
            </a:r>
            <a:r>
              <a:rPr lang="en-PK" dirty="0"/>
              <a:t>l</a:t>
            </a:r>
            <a:r>
              <a:rPr lang="en-GB" dirty="0"/>
              <a:t>s</a:t>
            </a:r>
            <a:r>
              <a:rPr lang="en-PK" dirty="0"/>
              <a:t> </a:t>
            </a:r>
            <a:r>
              <a:rPr lang="en-GB" dirty="0"/>
              <a:t>t</a:t>
            </a:r>
            <a:r>
              <a:rPr lang="en-PK" dirty="0"/>
              <a:t>h</a:t>
            </a:r>
            <a:r>
              <a:rPr lang="en-GB" dirty="0"/>
              <a:t>e</a:t>
            </a:r>
            <a:r>
              <a:rPr lang="en-PK" dirty="0"/>
              <a:t> </a:t>
            </a:r>
            <a:r>
              <a:rPr lang="en-GB" dirty="0"/>
              <a:t>a</a:t>
            </a:r>
            <a:r>
              <a:rPr lang="en-PK" dirty="0"/>
              <a:t>m</a:t>
            </a:r>
            <a:r>
              <a:rPr lang="en-GB" dirty="0"/>
              <a:t>o</a:t>
            </a:r>
            <a:r>
              <a:rPr lang="en-PK" dirty="0"/>
              <a:t>u</a:t>
            </a:r>
            <a:r>
              <a:rPr lang="en-GB" dirty="0"/>
              <a:t>n</a:t>
            </a:r>
            <a:r>
              <a:rPr lang="en-PK" dirty="0"/>
              <a:t>t </a:t>
            </a:r>
            <a:r>
              <a:rPr lang="en-GB" dirty="0"/>
              <a:t>o</a:t>
            </a:r>
            <a:r>
              <a:rPr lang="en-PK" dirty="0"/>
              <a:t>f </a:t>
            </a:r>
            <a:r>
              <a:rPr lang="en-GB" dirty="0"/>
              <a:t>memory allocation</a:t>
            </a:r>
            <a:r>
              <a:rPr lang="en-PK" dirty="0"/>
              <a:t>. </a:t>
            </a:r>
            <a:r>
              <a:rPr lang="en-US" dirty="0"/>
              <a:t>Default value is 10 MB or 20% of the size of the SGA, whichever is greater.</a:t>
            </a:r>
            <a:endParaRPr lang="en-PK" dirty="0"/>
          </a:p>
          <a:p>
            <a:pPr lvl="1"/>
            <a:r>
              <a:rPr lang="en-US" dirty="0"/>
              <a:t>PGA_AGGREGATE_LIMIT parameter sets a hard limit on the total amount of memory that the PGA can use. When this limit is reached, the sessions using the greatest amount of the PGA are paused until the memory usage drops.</a:t>
            </a:r>
            <a:endParaRPr lang="en-PK" dirty="0"/>
          </a:p>
        </p:txBody>
      </p:sp>
      <p:sp>
        <p:nvSpPr>
          <p:cNvPr id="4" name="Slide Number Placeholder 3">
            <a:extLst>
              <a:ext uri="{FF2B5EF4-FFF2-40B4-BE49-F238E27FC236}">
                <a16:creationId xmlns:a16="http://schemas.microsoft.com/office/drawing/2014/main" id="{A7ED9AAA-AA9A-46BC-B2D2-B32E3B740CE0}"/>
              </a:ext>
            </a:extLst>
          </p:cNvPr>
          <p:cNvSpPr>
            <a:spLocks noGrp="1"/>
          </p:cNvSpPr>
          <p:nvPr>
            <p:ph type="sldNum" sz="quarter" idx="12"/>
          </p:nvPr>
        </p:nvSpPr>
        <p:spPr/>
        <p:txBody>
          <a:bodyPr/>
          <a:lstStyle/>
          <a:p>
            <a:fld id="{FA6D1DC9-C721-4D5F-A7A1-DF55DAF8C7D9}" type="slidenum">
              <a:rPr lang="en-US" smtClean="0"/>
              <a:t>32</a:t>
            </a:fld>
            <a:endParaRPr lang="en-US"/>
          </a:p>
        </p:txBody>
      </p:sp>
    </p:spTree>
    <p:extLst>
      <p:ext uri="{BB962C8B-B14F-4D97-AF65-F5344CB8AC3E}">
        <p14:creationId xmlns:p14="http://schemas.microsoft.com/office/powerpoint/2010/main" val="25119397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C138E-2138-4FC7-8042-1F0A55809801}"/>
              </a:ext>
            </a:extLst>
          </p:cNvPr>
          <p:cNvSpPr>
            <a:spLocks noGrp="1"/>
          </p:cNvSpPr>
          <p:nvPr>
            <p:ph type="title"/>
          </p:nvPr>
        </p:nvSpPr>
        <p:spPr/>
        <p:txBody>
          <a:bodyPr/>
          <a:lstStyle/>
          <a:p>
            <a:r>
              <a:rPr lang="en-GB" dirty="0"/>
              <a:t>Background Processes for an Instance</a:t>
            </a:r>
            <a:endParaRPr lang="en-PK" dirty="0"/>
          </a:p>
        </p:txBody>
      </p:sp>
      <p:sp>
        <p:nvSpPr>
          <p:cNvPr id="3" name="Content Placeholder 2">
            <a:extLst>
              <a:ext uri="{FF2B5EF4-FFF2-40B4-BE49-F238E27FC236}">
                <a16:creationId xmlns:a16="http://schemas.microsoft.com/office/drawing/2014/main" id="{422B29AC-ACEA-4F37-B44E-F0BFE56272A8}"/>
              </a:ext>
            </a:extLst>
          </p:cNvPr>
          <p:cNvSpPr>
            <a:spLocks noGrp="1"/>
          </p:cNvSpPr>
          <p:nvPr>
            <p:ph idx="1"/>
          </p:nvPr>
        </p:nvSpPr>
        <p:spPr>
          <a:xfrm>
            <a:off x="456045" y="1365440"/>
            <a:ext cx="11279909" cy="4829628"/>
          </a:xfrm>
        </p:spPr>
        <p:txBody>
          <a:bodyPr>
            <a:normAutofit/>
          </a:bodyPr>
          <a:lstStyle/>
          <a:p>
            <a:r>
              <a:rPr lang="en-GB" dirty="0"/>
              <a:t>Database Writer (</a:t>
            </a:r>
            <a:r>
              <a:rPr lang="en-GB" dirty="0" err="1"/>
              <a:t>DBWn</a:t>
            </a:r>
            <a:r>
              <a:rPr lang="en-GB" dirty="0"/>
              <a:t>)</a:t>
            </a:r>
            <a:endParaRPr lang="en-PK" dirty="0"/>
          </a:p>
          <a:p>
            <a:pPr lvl="1"/>
            <a:r>
              <a:rPr lang="en-GB" dirty="0"/>
              <a:t>Writes database blocks from the database buffer cache in the SGA to the datafiles</a:t>
            </a:r>
            <a:r>
              <a:rPr lang="en-PK" dirty="0"/>
              <a:t> </a:t>
            </a:r>
            <a:r>
              <a:rPr lang="en-GB" dirty="0"/>
              <a:t>on disk.</a:t>
            </a:r>
            <a:endParaRPr lang="en-PK" dirty="0"/>
          </a:p>
          <a:p>
            <a:pPr lvl="1"/>
            <a:r>
              <a:rPr lang="en-GB" dirty="0"/>
              <a:t>An Oracle instance can have up to 20 DBW processes to handle the</a:t>
            </a:r>
            <a:r>
              <a:rPr lang="en-PK" dirty="0"/>
              <a:t> </a:t>
            </a:r>
            <a:r>
              <a:rPr lang="en-GB" dirty="0"/>
              <a:t>I/O load to multiple datafiles</a:t>
            </a:r>
            <a:r>
              <a:rPr lang="en-PK" dirty="0"/>
              <a:t>.</a:t>
            </a:r>
          </a:p>
          <a:p>
            <a:pPr lvl="1"/>
            <a:r>
              <a:rPr lang="en-GB" dirty="0"/>
              <a:t>DBW writes blocks out of the cache for two main reasons:</a:t>
            </a:r>
            <a:endParaRPr lang="en-PK" dirty="0"/>
          </a:p>
          <a:p>
            <a:pPr lvl="2"/>
            <a:r>
              <a:rPr lang="en-PK" dirty="0"/>
              <a:t>A</a:t>
            </a:r>
            <a:r>
              <a:rPr lang="en-GB" dirty="0"/>
              <a:t>f</a:t>
            </a:r>
            <a:r>
              <a:rPr lang="en-PK" dirty="0"/>
              <a:t>t</a:t>
            </a:r>
            <a:r>
              <a:rPr lang="en-GB" dirty="0"/>
              <a:t>e</a:t>
            </a:r>
            <a:r>
              <a:rPr lang="en-PK" dirty="0"/>
              <a:t>r </a:t>
            </a:r>
            <a:r>
              <a:rPr lang="en-GB" dirty="0"/>
              <a:t>checkpoint to bring the datafile contents in line</a:t>
            </a:r>
            <a:r>
              <a:rPr lang="en-PK" dirty="0"/>
              <a:t> </a:t>
            </a:r>
            <a:r>
              <a:rPr lang="en-GB" dirty="0"/>
              <a:t>with the redo that was written out for the committed transactions.</a:t>
            </a:r>
            <a:endParaRPr lang="en-PK" dirty="0"/>
          </a:p>
          <a:p>
            <a:pPr lvl="2"/>
            <a:r>
              <a:rPr lang="en-PK" dirty="0"/>
              <a:t>T</a:t>
            </a:r>
            <a:r>
              <a:rPr lang="en-GB" dirty="0"/>
              <a:t>o</a:t>
            </a:r>
            <a:r>
              <a:rPr lang="en-PK" dirty="0"/>
              <a:t> </a:t>
            </a:r>
            <a:r>
              <a:rPr lang="en-GB" dirty="0"/>
              <a:t>free space in the buffer cache</a:t>
            </a:r>
            <a:r>
              <a:rPr lang="en-PK" dirty="0"/>
              <a:t>. </a:t>
            </a:r>
            <a:r>
              <a:rPr lang="en-GB" dirty="0"/>
              <a:t>The blocks written out are the least</a:t>
            </a:r>
            <a:r>
              <a:rPr lang="en-PK" dirty="0"/>
              <a:t> </a:t>
            </a:r>
            <a:r>
              <a:rPr lang="en-GB" dirty="0"/>
              <a:t>recently used blocks.</a:t>
            </a:r>
            <a:endParaRPr lang="en-PK" dirty="0"/>
          </a:p>
        </p:txBody>
      </p:sp>
      <p:sp>
        <p:nvSpPr>
          <p:cNvPr id="4" name="Slide Number Placeholder 3">
            <a:extLst>
              <a:ext uri="{FF2B5EF4-FFF2-40B4-BE49-F238E27FC236}">
                <a16:creationId xmlns:a16="http://schemas.microsoft.com/office/drawing/2014/main" id="{6DB9F07B-9633-490B-AFA9-D3391F85CDD9}"/>
              </a:ext>
            </a:extLst>
          </p:cNvPr>
          <p:cNvSpPr>
            <a:spLocks noGrp="1"/>
          </p:cNvSpPr>
          <p:nvPr>
            <p:ph type="sldNum" sz="quarter" idx="12"/>
          </p:nvPr>
        </p:nvSpPr>
        <p:spPr/>
        <p:txBody>
          <a:bodyPr/>
          <a:lstStyle/>
          <a:p>
            <a:fld id="{FA6D1DC9-C721-4D5F-A7A1-DF55DAF8C7D9}" type="slidenum">
              <a:rPr lang="en-US" smtClean="0"/>
              <a:t>33</a:t>
            </a:fld>
            <a:endParaRPr lang="en-US"/>
          </a:p>
        </p:txBody>
      </p:sp>
    </p:spTree>
    <p:extLst>
      <p:ext uri="{BB962C8B-B14F-4D97-AF65-F5344CB8AC3E}">
        <p14:creationId xmlns:p14="http://schemas.microsoft.com/office/powerpoint/2010/main" val="10216192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C0866-DF52-45B4-B471-7BEC4F08D7E2}"/>
              </a:ext>
            </a:extLst>
          </p:cNvPr>
          <p:cNvSpPr>
            <a:spLocks noGrp="1"/>
          </p:cNvSpPr>
          <p:nvPr>
            <p:ph type="title"/>
          </p:nvPr>
        </p:nvSpPr>
        <p:spPr/>
        <p:txBody>
          <a:bodyPr/>
          <a:lstStyle/>
          <a:p>
            <a:r>
              <a:rPr lang="en-GB" dirty="0"/>
              <a:t>Background Processes for an Instance</a:t>
            </a:r>
            <a:endParaRPr lang="en-PK" dirty="0"/>
          </a:p>
        </p:txBody>
      </p:sp>
      <p:sp>
        <p:nvSpPr>
          <p:cNvPr id="3" name="Content Placeholder 2">
            <a:extLst>
              <a:ext uri="{FF2B5EF4-FFF2-40B4-BE49-F238E27FC236}">
                <a16:creationId xmlns:a16="http://schemas.microsoft.com/office/drawing/2014/main" id="{FF509EEB-89BC-4B35-94FA-D7647E18E9E4}"/>
              </a:ext>
            </a:extLst>
          </p:cNvPr>
          <p:cNvSpPr>
            <a:spLocks noGrp="1"/>
          </p:cNvSpPr>
          <p:nvPr>
            <p:ph idx="1"/>
          </p:nvPr>
        </p:nvSpPr>
        <p:spPr>
          <a:xfrm>
            <a:off x="456045" y="1360667"/>
            <a:ext cx="11279909" cy="4875288"/>
          </a:xfrm>
        </p:spPr>
        <p:txBody>
          <a:bodyPr/>
          <a:lstStyle/>
          <a:p>
            <a:r>
              <a:rPr lang="en-GB" dirty="0"/>
              <a:t>Log Writer (LGWR)</a:t>
            </a:r>
            <a:endParaRPr lang="en-PK" dirty="0"/>
          </a:p>
          <a:p>
            <a:pPr lvl="1"/>
            <a:r>
              <a:rPr lang="en-GB" dirty="0"/>
              <a:t>Writes the redo information from the log buffer in the SGA to all copies of the</a:t>
            </a:r>
            <a:r>
              <a:rPr lang="en-PK" dirty="0"/>
              <a:t> </a:t>
            </a:r>
            <a:r>
              <a:rPr lang="en-GB" dirty="0"/>
              <a:t>current redo log file on disk.</a:t>
            </a:r>
            <a:endParaRPr lang="en-PK" dirty="0"/>
          </a:p>
          <a:p>
            <a:pPr lvl="1"/>
            <a:r>
              <a:rPr lang="en-GB" dirty="0"/>
              <a:t>As transactions proceed, the associated redo information</a:t>
            </a:r>
            <a:r>
              <a:rPr lang="en-PK" dirty="0"/>
              <a:t> </a:t>
            </a:r>
            <a:r>
              <a:rPr lang="en-GB" dirty="0"/>
              <a:t>is stored in the redo log buffer in the SGA.</a:t>
            </a:r>
            <a:endParaRPr lang="en-PK" dirty="0"/>
          </a:p>
          <a:p>
            <a:pPr lvl="1"/>
            <a:r>
              <a:rPr lang="en-GB" dirty="0"/>
              <a:t>When a transaction is</a:t>
            </a:r>
            <a:r>
              <a:rPr lang="en-PK" dirty="0"/>
              <a:t> </a:t>
            </a:r>
            <a:r>
              <a:rPr lang="en-GB" dirty="0"/>
              <a:t>committed, L</a:t>
            </a:r>
            <a:r>
              <a:rPr lang="en-PK" dirty="0"/>
              <a:t>G</a:t>
            </a:r>
            <a:r>
              <a:rPr lang="en-GB" dirty="0"/>
              <a:t>W</a:t>
            </a:r>
            <a:r>
              <a:rPr lang="en-PK" dirty="0"/>
              <a:t>R</a:t>
            </a:r>
            <a:r>
              <a:rPr lang="en-GB" dirty="0"/>
              <a:t> </a:t>
            </a:r>
            <a:r>
              <a:rPr lang="en-PK" dirty="0" err="1"/>
              <a:t>i</a:t>
            </a:r>
            <a:r>
              <a:rPr lang="en-GB" dirty="0"/>
              <a:t>s</a:t>
            </a:r>
            <a:r>
              <a:rPr lang="en-PK" dirty="0"/>
              <a:t> </a:t>
            </a:r>
            <a:r>
              <a:rPr lang="en-GB" dirty="0" err="1"/>
              <a:t>i</a:t>
            </a:r>
            <a:r>
              <a:rPr lang="en-PK" dirty="0"/>
              <a:t>n</a:t>
            </a:r>
            <a:r>
              <a:rPr lang="en-GB" dirty="0"/>
              <a:t>v</a:t>
            </a:r>
            <a:r>
              <a:rPr lang="en-PK" dirty="0"/>
              <a:t>o</a:t>
            </a:r>
            <a:r>
              <a:rPr lang="en-GB" dirty="0"/>
              <a:t>k</a:t>
            </a:r>
            <a:r>
              <a:rPr lang="en-PK" dirty="0"/>
              <a:t>e</a:t>
            </a:r>
            <a:r>
              <a:rPr lang="en-GB" dirty="0"/>
              <a:t>d</a:t>
            </a:r>
            <a:r>
              <a:rPr lang="en-PK" dirty="0"/>
              <a:t> </a:t>
            </a:r>
            <a:r>
              <a:rPr lang="en-GB" dirty="0"/>
              <a:t>to write it to disk.</a:t>
            </a:r>
            <a:endParaRPr lang="en-PK" dirty="0"/>
          </a:p>
        </p:txBody>
      </p:sp>
      <p:sp>
        <p:nvSpPr>
          <p:cNvPr id="4" name="Slide Number Placeholder 3">
            <a:extLst>
              <a:ext uri="{FF2B5EF4-FFF2-40B4-BE49-F238E27FC236}">
                <a16:creationId xmlns:a16="http://schemas.microsoft.com/office/drawing/2014/main" id="{AD279D39-E268-4448-A924-48332F8E2303}"/>
              </a:ext>
            </a:extLst>
          </p:cNvPr>
          <p:cNvSpPr>
            <a:spLocks noGrp="1"/>
          </p:cNvSpPr>
          <p:nvPr>
            <p:ph type="sldNum" sz="quarter" idx="12"/>
          </p:nvPr>
        </p:nvSpPr>
        <p:spPr/>
        <p:txBody>
          <a:bodyPr/>
          <a:lstStyle/>
          <a:p>
            <a:fld id="{FA6D1DC9-C721-4D5F-A7A1-DF55DAF8C7D9}" type="slidenum">
              <a:rPr lang="en-US" smtClean="0"/>
              <a:t>34</a:t>
            </a:fld>
            <a:endParaRPr lang="en-US"/>
          </a:p>
        </p:txBody>
      </p:sp>
    </p:spTree>
    <p:extLst>
      <p:ext uri="{BB962C8B-B14F-4D97-AF65-F5344CB8AC3E}">
        <p14:creationId xmlns:p14="http://schemas.microsoft.com/office/powerpoint/2010/main" val="33476357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71E13-0D09-475F-A8DF-849E681595FC}"/>
              </a:ext>
            </a:extLst>
          </p:cNvPr>
          <p:cNvSpPr>
            <a:spLocks noGrp="1"/>
          </p:cNvSpPr>
          <p:nvPr>
            <p:ph type="title"/>
          </p:nvPr>
        </p:nvSpPr>
        <p:spPr/>
        <p:txBody>
          <a:bodyPr/>
          <a:lstStyle/>
          <a:p>
            <a:r>
              <a:rPr lang="en-GB" dirty="0"/>
              <a:t>Background Processes for an Instance</a:t>
            </a:r>
            <a:endParaRPr lang="en-PK" dirty="0"/>
          </a:p>
        </p:txBody>
      </p:sp>
      <p:sp>
        <p:nvSpPr>
          <p:cNvPr id="3" name="Content Placeholder 2">
            <a:extLst>
              <a:ext uri="{FF2B5EF4-FFF2-40B4-BE49-F238E27FC236}">
                <a16:creationId xmlns:a16="http://schemas.microsoft.com/office/drawing/2014/main" id="{09E0BF7A-EBAE-4840-A082-84EE853388AE}"/>
              </a:ext>
            </a:extLst>
          </p:cNvPr>
          <p:cNvSpPr>
            <a:spLocks noGrp="1"/>
          </p:cNvSpPr>
          <p:nvPr>
            <p:ph idx="1"/>
          </p:nvPr>
        </p:nvSpPr>
        <p:spPr>
          <a:xfrm>
            <a:off x="456045" y="1340899"/>
            <a:ext cx="11279909" cy="5059694"/>
          </a:xfrm>
        </p:spPr>
        <p:txBody>
          <a:bodyPr>
            <a:normAutofit/>
          </a:bodyPr>
          <a:lstStyle/>
          <a:p>
            <a:r>
              <a:rPr lang="en-GB" dirty="0"/>
              <a:t>System Monitor (SMON)</a:t>
            </a:r>
            <a:endParaRPr lang="en-PK" dirty="0"/>
          </a:p>
          <a:p>
            <a:pPr lvl="1"/>
            <a:r>
              <a:rPr lang="en-GB" dirty="0"/>
              <a:t>Maintains overall health and safety for an Oracle instance.</a:t>
            </a:r>
            <a:endParaRPr lang="en-PK" dirty="0"/>
          </a:p>
          <a:p>
            <a:pPr lvl="1"/>
            <a:r>
              <a:rPr lang="en-PK" dirty="0"/>
              <a:t>P</a:t>
            </a:r>
            <a:r>
              <a:rPr lang="en-GB" dirty="0" err="1"/>
              <a:t>erforms</a:t>
            </a:r>
            <a:r>
              <a:rPr lang="en-PK" dirty="0"/>
              <a:t> </a:t>
            </a:r>
            <a:r>
              <a:rPr lang="en-GB" dirty="0"/>
              <a:t>crash recovery when the instance is started after a failure</a:t>
            </a:r>
            <a:r>
              <a:rPr lang="en-PK" dirty="0"/>
              <a:t>.</a:t>
            </a:r>
          </a:p>
          <a:p>
            <a:pPr lvl="1"/>
            <a:r>
              <a:rPr lang="en-GB" dirty="0"/>
              <a:t>Cleans up adjacent pieces of free space in the datafiles by merging them into one</a:t>
            </a:r>
            <a:r>
              <a:rPr lang="en-PK" dirty="0"/>
              <a:t> </a:t>
            </a:r>
            <a:r>
              <a:rPr lang="en-GB" dirty="0"/>
              <a:t>piece and gets rid of space used for sorting rows when that space is no longer</a:t>
            </a:r>
            <a:r>
              <a:rPr lang="en-PK" dirty="0"/>
              <a:t> </a:t>
            </a:r>
            <a:r>
              <a:rPr lang="en-GB" dirty="0"/>
              <a:t>needed.</a:t>
            </a:r>
            <a:endParaRPr lang="en-PK" dirty="0"/>
          </a:p>
          <a:p>
            <a:r>
              <a:rPr lang="en-GB" dirty="0"/>
              <a:t>Process Monitor (PMON)</a:t>
            </a:r>
            <a:endParaRPr lang="en-PK" dirty="0"/>
          </a:p>
          <a:p>
            <a:pPr lvl="1"/>
            <a:r>
              <a:rPr lang="en-GB" dirty="0"/>
              <a:t>Watches over the user processes that access the database.</a:t>
            </a:r>
            <a:endParaRPr lang="en-PK" dirty="0"/>
          </a:p>
          <a:p>
            <a:pPr lvl="1"/>
            <a:r>
              <a:rPr lang="en-PK" dirty="0"/>
              <a:t>I</a:t>
            </a:r>
            <a:r>
              <a:rPr lang="en-GB" dirty="0"/>
              <a:t>s responsible for cleaning up any of the left</a:t>
            </a:r>
            <a:r>
              <a:rPr lang="en-PK" dirty="0"/>
              <a:t> </a:t>
            </a:r>
            <a:r>
              <a:rPr lang="en-GB" dirty="0"/>
              <a:t>behind resources and for releasing any locks held by the failed process.</a:t>
            </a:r>
            <a:endParaRPr lang="en-PK" dirty="0"/>
          </a:p>
          <a:p>
            <a:pPr lvl="1"/>
            <a:endParaRPr lang="en-PK" dirty="0"/>
          </a:p>
        </p:txBody>
      </p:sp>
      <p:sp>
        <p:nvSpPr>
          <p:cNvPr id="4" name="Slide Number Placeholder 3">
            <a:extLst>
              <a:ext uri="{FF2B5EF4-FFF2-40B4-BE49-F238E27FC236}">
                <a16:creationId xmlns:a16="http://schemas.microsoft.com/office/drawing/2014/main" id="{8DBACC9F-84E8-4A30-B309-4CE7DF698F74}"/>
              </a:ext>
            </a:extLst>
          </p:cNvPr>
          <p:cNvSpPr>
            <a:spLocks noGrp="1"/>
          </p:cNvSpPr>
          <p:nvPr>
            <p:ph type="sldNum" sz="quarter" idx="12"/>
          </p:nvPr>
        </p:nvSpPr>
        <p:spPr/>
        <p:txBody>
          <a:bodyPr/>
          <a:lstStyle/>
          <a:p>
            <a:fld id="{FA6D1DC9-C721-4D5F-A7A1-DF55DAF8C7D9}" type="slidenum">
              <a:rPr lang="en-US" smtClean="0"/>
              <a:t>35</a:t>
            </a:fld>
            <a:endParaRPr lang="en-US"/>
          </a:p>
        </p:txBody>
      </p:sp>
    </p:spTree>
    <p:extLst>
      <p:ext uri="{BB962C8B-B14F-4D97-AF65-F5344CB8AC3E}">
        <p14:creationId xmlns:p14="http://schemas.microsoft.com/office/powerpoint/2010/main" val="30890292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F100A-F3CA-48D5-BB32-4BB27CC11F2F}"/>
              </a:ext>
            </a:extLst>
          </p:cNvPr>
          <p:cNvSpPr>
            <a:spLocks noGrp="1"/>
          </p:cNvSpPr>
          <p:nvPr>
            <p:ph type="title"/>
          </p:nvPr>
        </p:nvSpPr>
        <p:spPr/>
        <p:txBody>
          <a:bodyPr/>
          <a:lstStyle/>
          <a:p>
            <a:r>
              <a:rPr lang="en-GB" dirty="0"/>
              <a:t>Background Processes for an Instance</a:t>
            </a:r>
            <a:endParaRPr lang="en-PK" dirty="0"/>
          </a:p>
        </p:txBody>
      </p:sp>
      <p:sp>
        <p:nvSpPr>
          <p:cNvPr id="3" name="Content Placeholder 2">
            <a:extLst>
              <a:ext uri="{FF2B5EF4-FFF2-40B4-BE49-F238E27FC236}">
                <a16:creationId xmlns:a16="http://schemas.microsoft.com/office/drawing/2014/main" id="{DA734968-A19A-41EE-B00A-CE996E2360C4}"/>
              </a:ext>
            </a:extLst>
          </p:cNvPr>
          <p:cNvSpPr>
            <a:spLocks noGrp="1"/>
          </p:cNvSpPr>
          <p:nvPr>
            <p:ph idx="1"/>
          </p:nvPr>
        </p:nvSpPr>
        <p:spPr>
          <a:xfrm>
            <a:off x="456045" y="1345919"/>
            <a:ext cx="11279909" cy="4875288"/>
          </a:xfrm>
        </p:spPr>
        <p:txBody>
          <a:bodyPr>
            <a:normAutofit/>
          </a:bodyPr>
          <a:lstStyle/>
          <a:p>
            <a:r>
              <a:rPr lang="en-GB" dirty="0"/>
              <a:t>Archiver (</a:t>
            </a:r>
            <a:r>
              <a:rPr lang="en-GB" dirty="0" err="1"/>
              <a:t>ARCn</a:t>
            </a:r>
            <a:r>
              <a:rPr lang="en-GB" dirty="0"/>
              <a:t>)</a:t>
            </a:r>
            <a:endParaRPr lang="en-PK" dirty="0"/>
          </a:p>
          <a:p>
            <a:pPr lvl="1"/>
            <a:r>
              <a:rPr lang="en-PK" dirty="0"/>
              <a:t>C</a:t>
            </a:r>
            <a:r>
              <a:rPr lang="en-GB" dirty="0"/>
              <a:t>r</a:t>
            </a:r>
            <a:r>
              <a:rPr lang="en-PK" dirty="0"/>
              <a:t>e</a:t>
            </a:r>
            <a:r>
              <a:rPr lang="en-GB" dirty="0"/>
              <a:t>a</a:t>
            </a:r>
            <a:r>
              <a:rPr lang="en-PK" dirty="0"/>
              <a:t>t</a:t>
            </a:r>
            <a:r>
              <a:rPr lang="en-GB" dirty="0"/>
              <a:t>e</a:t>
            </a:r>
            <a:r>
              <a:rPr lang="en-PK" dirty="0"/>
              <a:t>s </a:t>
            </a:r>
            <a:r>
              <a:rPr lang="en-GB" dirty="0"/>
              <a:t>a</a:t>
            </a:r>
            <a:r>
              <a:rPr lang="en-PK" dirty="0"/>
              <a:t> </a:t>
            </a:r>
            <a:r>
              <a:rPr lang="en-GB" dirty="0"/>
              <a:t>copy of </a:t>
            </a:r>
            <a:r>
              <a:rPr lang="en-PK" dirty="0"/>
              <a:t>f</a:t>
            </a:r>
            <a:r>
              <a:rPr lang="en-GB" dirty="0" err="1"/>
              <a:t>i</a:t>
            </a:r>
            <a:r>
              <a:rPr lang="en-PK" dirty="0"/>
              <a:t>l</a:t>
            </a:r>
            <a:r>
              <a:rPr lang="en-GB" dirty="0"/>
              <a:t>l</a:t>
            </a:r>
            <a:r>
              <a:rPr lang="en-PK" dirty="0"/>
              <a:t>e</a:t>
            </a:r>
            <a:r>
              <a:rPr lang="en-GB" dirty="0"/>
              <a:t>d</a:t>
            </a:r>
            <a:r>
              <a:rPr lang="en-PK" dirty="0"/>
              <a:t> </a:t>
            </a:r>
            <a:r>
              <a:rPr lang="en-GB" dirty="0"/>
              <a:t>redo log files to the specified archive log destination(s).</a:t>
            </a:r>
          </a:p>
          <a:p>
            <a:pPr lvl="1"/>
            <a:r>
              <a:rPr lang="en-GB" dirty="0"/>
              <a:t>Up to 10 Archiver processes are possible</a:t>
            </a:r>
            <a:endParaRPr lang="en-PK" dirty="0"/>
          </a:p>
          <a:p>
            <a:pPr lvl="1"/>
            <a:r>
              <a:rPr lang="en-GB" dirty="0"/>
              <a:t>LOG_ARCHIVE_MAX_PROCESSES</a:t>
            </a:r>
            <a:r>
              <a:rPr lang="en-PK" dirty="0"/>
              <a:t> </a:t>
            </a:r>
            <a:r>
              <a:rPr lang="en-GB" dirty="0"/>
              <a:t>initialization parameter </a:t>
            </a:r>
            <a:r>
              <a:rPr lang="en-GB" dirty="0" err="1"/>
              <a:t>specifie</a:t>
            </a:r>
            <a:r>
              <a:rPr lang="en-PK" dirty="0"/>
              <a:t>s </a:t>
            </a:r>
            <a:r>
              <a:rPr lang="en-GB" dirty="0"/>
              <a:t>m</a:t>
            </a:r>
            <a:r>
              <a:rPr lang="en-PK" dirty="0"/>
              <a:t>a</a:t>
            </a:r>
            <a:r>
              <a:rPr lang="en-GB" dirty="0"/>
              <a:t>x</a:t>
            </a:r>
            <a:r>
              <a:rPr lang="en-PK" dirty="0" err="1"/>
              <a:t>i</a:t>
            </a:r>
            <a:r>
              <a:rPr lang="en-GB" dirty="0"/>
              <a:t>m</a:t>
            </a:r>
            <a:r>
              <a:rPr lang="en-PK" dirty="0"/>
              <a:t>u</a:t>
            </a:r>
            <a:r>
              <a:rPr lang="en-GB" dirty="0"/>
              <a:t>m</a:t>
            </a:r>
            <a:r>
              <a:rPr lang="en-PK" dirty="0"/>
              <a:t> </a:t>
            </a:r>
            <a:r>
              <a:rPr lang="en-GB" dirty="0"/>
              <a:t>l</a:t>
            </a:r>
            <a:r>
              <a:rPr lang="en-PK" dirty="0" err="1"/>
              <a:t>imit</a:t>
            </a:r>
            <a:endParaRPr lang="en-PK" dirty="0"/>
          </a:p>
          <a:p>
            <a:pPr lvl="2"/>
            <a:r>
              <a:rPr lang="en-GB" dirty="0"/>
              <a:t>Default</a:t>
            </a:r>
            <a:r>
              <a:rPr lang="en-PK" dirty="0"/>
              <a:t> </a:t>
            </a:r>
            <a:r>
              <a:rPr lang="en-GB" dirty="0"/>
              <a:t>value </a:t>
            </a:r>
            <a:r>
              <a:rPr lang="en-PK" dirty="0" err="1"/>
              <a:t>i</a:t>
            </a:r>
            <a:r>
              <a:rPr lang="en-GB" dirty="0"/>
              <a:t>s 2 and is rarely</a:t>
            </a:r>
            <a:r>
              <a:rPr lang="en-PK" dirty="0"/>
              <a:t> </a:t>
            </a:r>
            <a:r>
              <a:rPr lang="en-GB" dirty="0"/>
              <a:t>changed.</a:t>
            </a:r>
            <a:endParaRPr lang="en-PK" dirty="0"/>
          </a:p>
        </p:txBody>
      </p:sp>
      <p:sp>
        <p:nvSpPr>
          <p:cNvPr id="4" name="Slide Number Placeholder 3">
            <a:extLst>
              <a:ext uri="{FF2B5EF4-FFF2-40B4-BE49-F238E27FC236}">
                <a16:creationId xmlns:a16="http://schemas.microsoft.com/office/drawing/2014/main" id="{9A4004C0-0441-4355-9E51-8CB19DD2F76B}"/>
              </a:ext>
            </a:extLst>
          </p:cNvPr>
          <p:cNvSpPr>
            <a:spLocks noGrp="1"/>
          </p:cNvSpPr>
          <p:nvPr>
            <p:ph type="sldNum" sz="quarter" idx="12"/>
          </p:nvPr>
        </p:nvSpPr>
        <p:spPr/>
        <p:txBody>
          <a:bodyPr/>
          <a:lstStyle/>
          <a:p>
            <a:fld id="{FA6D1DC9-C721-4D5F-A7A1-DF55DAF8C7D9}" type="slidenum">
              <a:rPr lang="en-US" smtClean="0"/>
              <a:t>36</a:t>
            </a:fld>
            <a:endParaRPr lang="en-US"/>
          </a:p>
        </p:txBody>
      </p:sp>
    </p:spTree>
    <p:extLst>
      <p:ext uri="{BB962C8B-B14F-4D97-AF65-F5344CB8AC3E}">
        <p14:creationId xmlns:p14="http://schemas.microsoft.com/office/powerpoint/2010/main" val="34312333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399B7-8D31-4CA0-A0A5-FEDB52C169CF}"/>
              </a:ext>
            </a:extLst>
          </p:cNvPr>
          <p:cNvSpPr>
            <a:spLocks noGrp="1"/>
          </p:cNvSpPr>
          <p:nvPr>
            <p:ph type="title"/>
          </p:nvPr>
        </p:nvSpPr>
        <p:spPr/>
        <p:txBody>
          <a:bodyPr/>
          <a:lstStyle/>
          <a:p>
            <a:r>
              <a:rPr lang="en-GB" dirty="0"/>
              <a:t>Background Processes for an Instance</a:t>
            </a:r>
            <a:endParaRPr lang="en-PK" dirty="0"/>
          </a:p>
        </p:txBody>
      </p:sp>
      <p:sp>
        <p:nvSpPr>
          <p:cNvPr id="3" name="Content Placeholder 2">
            <a:extLst>
              <a:ext uri="{FF2B5EF4-FFF2-40B4-BE49-F238E27FC236}">
                <a16:creationId xmlns:a16="http://schemas.microsoft.com/office/drawing/2014/main" id="{2F757FE0-7BD4-47B5-88A1-A677BE3F5122}"/>
              </a:ext>
            </a:extLst>
          </p:cNvPr>
          <p:cNvSpPr>
            <a:spLocks noGrp="1"/>
          </p:cNvSpPr>
          <p:nvPr>
            <p:ph idx="1"/>
          </p:nvPr>
        </p:nvSpPr>
        <p:spPr>
          <a:xfrm>
            <a:off x="456045" y="1401588"/>
            <a:ext cx="11279909" cy="4954761"/>
          </a:xfrm>
        </p:spPr>
        <p:txBody>
          <a:bodyPr>
            <a:normAutofit/>
          </a:bodyPr>
          <a:lstStyle/>
          <a:p>
            <a:r>
              <a:rPr lang="en-GB" dirty="0"/>
              <a:t>Checkpoint (CKPT)</a:t>
            </a:r>
            <a:endParaRPr lang="en-PK" dirty="0"/>
          </a:p>
          <a:p>
            <a:pPr lvl="1"/>
            <a:r>
              <a:rPr lang="en-GB" dirty="0"/>
              <a:t>Updates datafile headers whenever a checkpoint is performed.</a:t>
            </a:r>
            <a:endParaRPr lang="en-PK" dirty="0"/>
          </a:p>
          <a:p>
            <a:r>
              <a:rPr lang="en-GB" dirty="0"/>
              <a:t>Recover (RECO)</a:t>
            </a:r>
            <a:endParaRPr lang="en-PK" dirty="0"/>
          </a:p>
          <a:p>
            <a:pPr lvl="1"/>
            <a:r>
              <a:rPr lang="en-GB" dirty="0"/>
              <a:t>Automatically cleans up failed or suspended distributed transactions.</a:t>
            </a:r>
            <a:endParaRPr lang="en-PK" dirty="0"/>
          </a:p>
          <a:p>
            <a:r>
              <a:rPr lang="en-GB" dirty="0"/>
              <a:t>Job Queue</a:t>
            </a:r>
            <a:endParaRPr lang="en-PK" dirty="0"/>
          </a:p>
          <a:p>
            <a:pPr lvl="1"/>
            <a:r>
              <a:rPr lang="en-GB" dirty="0"/>
              <a:t>Provides a scheduler service used to schedule user PL/SQL statements or procedures</a:t>
            </a:r>
            <a:r>
              <a:rPr lang="en-PK" dirty="0"/>
              <a:t> </a:t>
            </a:r>
            <a:r>
              <a:rPr lang="en-GB" dirty="0"/>
              <a:t>in batch.</a:t>
            </a:r>
            <a:endParaRPr lang="en-PK" dirty="0"/>
          </a:p>
        </p:txBody>
      </p:sp>
      <p:sp>
        <p:nvSpPr>
          <p:cNvPr id="4" name="Slide Number Placeholder 3">
            <a:extLst>
              <a:ext uri="{FF2B5EF4-FFF2-40B4-BE49-F238E27FC236}">
                <a16:creationId xmlns:a16="http://schemas.microsoft.com/office/drawing/2014/main" id="{0C7BF96B-5369-4693-A40D-1C054AAAFBA3}"/>
              </a:ext>
            </a:extLst>
          </p:cNvPr>
          <p:cNvSpPr>
            <a:spLocks noGrp="1"/>
          </p:cNvSpPr>
          <p:nvPr>
            <p:ph type="sldNum" sz="quarter" idx="12"/>
          </p:nvPr>
        </p:nvSpPr>
        <p:spPr/>
        <p:txBody>
          <a:bodyPr/>
          <a:lstStyle/>
          <a:p>
            <a:fld id="{FA6D1DC9-C721-4D5F-A7A1-DF55DAF8C7D9}" type="slidenum">
              <a:rPr lang="en-US" smtClean="0"/>
              <a:t>37</a:t>
            </a:fld>
            <a:endParaRPr lang="en-US"/>
          </a:p>
        </p:txBody>
      </p:sp>
    </p:spTree>
    <p:extLst>
      <p:ext uri="{BB962C8B-B14F-4D97-AF65-F5344CB8AC3E}">
        <p14:creationId xmlns:p14="http://schemas.microsoft.com/office/powerpoint/2010/main" val="4474372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4517B-1407-4288-AD52-4F19AC575482}"/>
              </a:ext>
            </a:extLst>
          </p:cNvPr>
          <p:cNvSpPr>
            <a:spLocks noGrp="1"/>
          </p:cNvSpPr>
          <p:nvPr>
            <p:ph type="title"/>
          </p:nvPr>
        </p:nvSpPr>
        <p:spPr/>
        <p:txBody>
          <a:bodyPr/>
          <a:lstStyle/>
          <a:p>
            <a:r>
              <a:rPr lang="en-US" dirty="0"/>
              <a:t>Configuration, Engineered Systems, and the Cloud</a:t>
            </a:r>
            <a:endParaRPr lang="en-PK" dirty="0"/>
          </a:p>
        </p:txBody>
      </p:sp>
      <p:sp>
        <p:nvSpPr>
          <p:cNvPr id="3" name="Content Placeholder 2">
            <a:extLst>
              <a:ext uri="{FF2B5EF4-FFF2-40B4-BE49-F238E27FC236}">
                <a16:creationId xmlns:a16="http://schemas.microsoft.com/office/drawing/2014/main" id="{61DDC208-3CB1-44C5-96FB-4326E2D4FA8B}"/>
              </a:ext>
            </a:extLst>
          </p:cNvPr>
          <p:cNvSpPr>
            <a:spLocks noGrp="1"/>
          </p:cNvSpPr>
          <p:nvPr>
            <p:ph idx="1"/>
          </p:nvPr>
        </p:nvSpPr>
        <p:spPr>
          <a:xfrm>
            <a:off x="456045" y="1301674"/>
            <a:ext cx="11279909" cy="5419799"/>
          </a:xfrm>
        </p:spPr>
        <p:txBody>
          <a:bodyPr>
            <a:normAutofit lnSpcReduction="10000"/>
          </a:bodyPr>
          <a:lstStyle/>
          <a:p>
            <a:r>
              <a:rPr lang="en-US" dirty="0"/>
              <a:t>Oracle database requires too much maintenance and configuration </a:t>
            </a:r>
          </a:p>
          <a:p>
            <a:pPr lvl="1"/>
            <a:r>
              <a:rPr lang="en-US" dirty="0"/>
              <a:t>Allows fine-tuning</a:t>
            </a:r>
          </a:p>
          <a:p>
            <a:pPr lvl="1"/>
            <a:r>
              <a:rPr lang="en-US" dirty="0"/>
              <a:t>Has become more self-tuning and self-managing </a:t>
            </a:r>
          </a:p>
          <a:p>
            <a:pPr lvl="1"/>
            <a:r>
              <a:rPr lang="en-US" dirty="0"/>
              <a:t>Configuration can be set incorrectly</a:t>
            </a:r>
          </a:p>
          <a:p>
            <a:r>
              <a:rPr lang="en-US" dirty="0"/>
              <a:t>Engineered systems</a:t>
            </a:r>
          </a:p>
          <a:p>
            <a:pPr lvl="1"/>
            <a:r>
              <a:rPr lang="en-US" dirty="0"/>
              <a:t>Pre-assembled and preconfigured systems.</a:t>
            </a:r>
          </a:p>
          <a:p>
            <a:pPr lvl="1"/>
            <a:r>
              <a:rPr lang="en-US" dirty="0"/>
              <a:t>Faster to start using your Oracle Database.</a:t>
            </a:r>
          </a:p>
          <a:p>
            <a:pPr lvl="1"/>
            <a:r>
              <a:rPr lang="en-US" dirty="0"/>
              <a:t>System will be properly configured and balanced to operate optimally.</a:t>
            </a:r>
          </a:p>
          <a:p>
            <a:r>
              <a:rPr lang="en-US" dirty="0"/>
              <a:t>Oracle Database Cloud</a:t>
            </a:r>
          </a:p>
          <a:p>
            <a:pPr lvl="1"/>
            <a:r>
              <a:rPr lang="en-US" dirty="0"/>
              <a:t>Two different cloud levels: DBaaS and PaaS.</a:t>
            </a:r>
          </a:p>
        </p:txBody>
      </p:sp>
      <p:sp>
        <p:nvSpPr>
          <p:cNvPr id="4" name="Slide Number Placeholder 3">
            <a:extLst>
              <a:ext uri="{FF2B5EF4-FFF2-40B4-BE49-F238E27FC236}">
                <a16:creationId xmlns:a16="http://schemas.microsoft.com/office/drawing/2014/main" id="{9DD94717-739D-485C-B07A-53542607AA23}"/>
              </a:ext>
            </a:extLst>
          </p:cNvPr>
          <p:cNvSpPr>
            <a:spLocks noGrp="1"/>
          </p:cNvSpPr>
          <p:nvPr>
            <p:ph type="sldNum" sz="quarter" idx="12"/>
          </p:nvPr>
        </p:nvSpPr>
        <p:spPr/>
        <p:txBody>
          <a:bodyPr/>
          <a:lstStyle/>
          <a:p>
            <a:fld id="{FA6D1DC9-C721-4D5F-A7A1-DF55DAF8C7D9}" type="slidenum">
              <a:rPr lang="en-US" smtClean="0"/>
              <a:t>38</a:t>
            </a:fld>
            <a:endParaRPr lang="en-US"/>
          </a:p>
        </p:txBody>
      </p:sp>
    </p:spTree>
    <p:extLst>
      <p:ext uri="{BB962C8B-B14F-4D97-AF65-F5344CB8AC3E}">
        <p14:creationId xmlns:p14="http://schemas.microsoft.com/office/powerpoint/2010/main" val="15365165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40B50-7B1A-4506-8EAD-FF54DFC1145C}"/>
              </a:ext>
            </a:extLst>
          </p:cNvPr>
          <p:cNvSpPr>
            <a:spLocks noGrp="1"/>
          </p:cNvSpPr>
          <p:nvPr>
            <p:ph type="title"/>
          </p:nvPr>
        </p:nvSpPr>
        <p:spPr/>
        <p:txBody>
          <a:bodyPr/>
          <a:lstStyle/>
          <a:p>
            <a:r>
              <a:rPr lang="en-GB" dirty="0"/>
              <a:t>The Data Dictionary</a:t>
            </a:r>
            <a:endParaRPr lang="en-PK" dirty="0"/>
          </a:p>
        </p:txBody>
      </p:sp>
      <p:sp>
        <p:nvSpPr>
          <p:cNvPr id="3" name="Content Placeholder 2">
            <a:extLst>
              <a:ext uri="{FF2B5EF4-FFF2-40B4-BE49-F238E27FC236}">
                <a16:creationId xmlns:a16="http://schemas.microsoft.com/office/drawing/2014/main" id="{805C1743-9CB2-4E8C-A4CC-D21DD303B6CC}"/>
              </a:ext>
            </a:extLst>
          </p:cNvPr>
          <p:cNvSpPr>
            <a:spLocks noGrp="1"/>
          </p:cNvSpPr>
          <p:nvPr>
            <p:ph idx="1"/>
          </p:nvPr>
        </p:nvSpPr>
        <p:spPr>
          <a:xfrm>
            <a:off x="456045" y="1434973"/>
            <a:ext cx="11279909" cy="5059694"/>
          </a:xfrm>
        </p:spPr>
        <p:txBody>
          <a:bodyPr>
            <a:normAutofit lnSpcReduction="10000"/>
          </a:bodyPr>
          <a:lstStyle/>
          <a:p>
            <a:r>
              <a:rPr lang="en-GB" dirty="0"/>
              <a:t>Oracle database includes a set of metadata that describes the data structure</a:t>
            </a:r>
            <a:r>
              <a:rPr lang="en-PK" dirty="0"/>
              <a:t> </a:t>
            </a:r>
            <a:r>
              <a:rPr lang="en-GB" dirty="0"/>
              <a:t>including table definitions and integrity constraints.</a:t>
            </a:r>
            <a:endParaRPr lang="en-PK" dirty="0"/>
          </a:p>
          <a:p>
            <a:r>
              <a:rPr lang="en-GB" dirty="0"/>
              <a:t>Oracle data dictionary</a:t>
            </a:r>
            <a:r>
              <a:rPr lang="en-PK" dirty="0"/>
              <a:t> - </a:t>
            </a:r>
            <a:r>
              <a:rPr lang="en-GB" dirty="0"/>
              <a:t>tables and views that hold</a:t>
            </a:r>
            <a:r>
              <a:rPr lang="en-PK" dirty="0"/>
              <a:t> </a:t>
            </a:r>
            <a:r>
              <a:rPr lang="en-GB" dirty="0"/>
              <a:t> metadata </a:t>
            </a:r>
            <a:endParaRPr lang="en-PK" dirty="0"/>
          </a:p>
          <a:p>
            <a:pPr lvl="1"/>
            <a:r>
              <a:rPr lang="en-PK" dirty="0"/>
              <a:t>T</a:t>
            </a:r>
            <a:r>
              <a:rPr lang="en-GB" dirty="0" err="1"/>
              <a:t>hese</a:t>
            </a:r>
            <a:r>
              <a:rPr lang="en-PK" dirty="0"/>
              <a:t> </a:t>
            </a:r>
            <a:r>
              <a:rPr lang="en-GB" dirty="0"/>
              <a:t>tables and views </a:t>
            </a:r>
            <a:r>
              <a:rPr lang="en-PK" dirty="0"/>
              <a:t>c</a:t>
            </a:r>
            <a:r>
              <a:rPr lang="en-GB" dirty="0"/>
              <a:t>a</a:t>
            </a:r>
            <a:r>
              <a:rPr lang="en-PK" dirty="0"/>
              <a:t>n </a:t>
            </a:r>
            <a:r>
              <a:rPr lang="en-GB" dirty="0"/>
              <a:t>b</a:t>
            </a:r>
            <a:r>
              <a:rPr lang="en-PK" dirty="0"/>
              <a:t>e </a:t>
            </a:r>
            <a:r>
              <a:rPr lang="en-GB" dirty="0"/>
              <a:t>q</a:t>
            </a:r>
            <a:r>
              <a:rPr lang="en-PK" dirty="0"/>
              <a:t>u</a:t>
            </a:r>
            <a:r>
              <a:rPr lang="en-GB" dirty="0"/>
              <a:t>r</a:t>
            </a:r>
            <a:r>
              <a:rPr lang="en-PK" dirty="0" err="1"/>
              <a:t>i</a:t>
            </a:r>
            <a:r>
              <a:rPr lang="en-GB" dirty="0"/>
              <a:t>e</a:t>
            </a:r>
            <a:r>
              <a:rPr lang="en-PK" dirty="0"/>
              <a:t>d </a:t>
            </a:r>
            <a:r>
              <a:rPr lang="en-GB" dirty="0"/>
              <a:t>using standard SQL statements.</a:t>
            </a:r>
            <a:endParaRPr lang="en-PK" dirty="0"/>
          </a:p>
          <a:p>
            <a:pPr lvl="1"/>
            <a:r>
              <a:rPr lang="en-PK" dirty="0"/>
              <a:t>D</a:t>
            </a:r>
            <a:r>
              <a:rPr lang="en-GB" dirty="0" err="1"/>
              <a:t>ata</a:t>
            </a:r>
            <a:r>
              <a:rPr lang="en-GB" dirty="0"/>
              <a:t> dictionary tables</a:t>
            </a:r>
            <a:r>
              <a:rPr lang="en-PK" dirty="0"/>
              <a:t> </a:t>
            </a:r>
            <a:r>
              <a:rPr lang="en-GB" dirty="0"/>
              <a:t>a</a:t>
            </a:r>
            <a:r>
              <a:rPr lang="en-PK" dirty="0"/>
              <a:t>r</a:t>
            </a:r>
            <a:r>
              <a:rPr lang="en-GB" dirty="0"/>
              <a:t>e</a:t>
            </a:r>
            <a:r>
              <a:rPr lang="en-PK" dirty="0"/>
              <a:t> </a:t>
            </a:r>
            <a:r>
              <a:rPr lang="en-GB" dirty="0"/>
              <a:t>c</a:t>
            </a:r>
            <a:r>
              <a:rPr lang="en-PK" dirty="0"/>
              <a:t>o</a:t>
            </a:r>
            <a:r>
              <a:rPr lang="en-GB" dirty="0"/>
              <a:t>n</a:t>
            </a:r>
            <a:r>
              <a:rPr lang="en-PK" dirty="0"/>
              <a:t>t</a:t>
            </a:r>
            <a:r>
              <a:rPr lang="en-GB" dirty="0"/>
              <a:t>a</a:t>
            </a:r>
            <a:r>
              <a:rPr lang="en-PK" dirty="0" err="1"/>
              <a:t>i</a:t>
            </a:r>
            <a:r>
              <a:rPr lang="en-GB" dirty="0"/>
              <a:t>n</a:t>
            </a:r>
            <a:r>
              <a:rPr lang="en-PK" dirty="0"/>
              <a:t>e</a:t>
            </a:r>
            <a:r>
              <a:rPr lang="en-GB" dirty="0"/>
              <a:t>d</a:t>
            </a:r>
            <a:r>
              <a:rPr lang="en-PK" dirty="0"/>
              <a:t> </a:t>
            </a:r>
            <a:r>
              <a:rPr lang="en-GB" dirty="0" err="1"/>
              <a:t>i</a:t>
            </a:r>
            <a:r>
              <a:rPr lang="en-PK" dirty="0"/>
              <a:t>n </a:t>
            </a:r>
            <a:r>
              <a:rPr lang="en-GB" dirty="0"/>
              <a:t>SYSTEM tablespace.</a:t>
            </a:r>
            <a:endParaRPr lang="en-PK" dirty="0"/>
          </a:p>
          <a:p>
            <a:r>
              <a:rPr lang="en-PK" dirty="0"/>
              <a:t>D</a:t>
            </a:r>
            <a:r>
              <a:rPr lang="en-GB" dirty="0" err="1"/>
              <a:t>ynamic</a:t>
            </a:r>
            <a:r>
              <a:rPr lang="en-GB" dirty="0"/>
              <a:t> data</a:t>
            </a:r>
            <a:r>
              <a:rPr lang="en-PK" dirty="0"/>
              <a:t> </a:t>
            </a:r>
            <a:r>
              <a:rPr lang="en-GB" dirty="0"/>
              <a:t>dictionary tables</a:t>
            </a:r>
            <a:endParaRPr lang="en-PK" dirty="0"/>
          </a:p>
          <a:p>
            <a:pPr lvl="1"/>
            <a:r>
              <a:rPr lang="en-PK" dirty="0"/>
              <a:t>C</a:t>
            </a:r>
            <a:r>
              <a:rPr lang="en-GB" dirty="0" err="1"/>
              <a:t>ontinually</a:t>
            </a:r>
            <a:r>
              <a:rPr lang="en-GB" dirty="0"/>
              <a:t> updated to reflect the current state of database</a:t>
            </a:r>
            <a:endParaRPr lang="en-PK" dirty="0"/>
          </a:p>
          <a:p>
            <a:pPr lvl="1"/>
            <a:r>
              <a:rPr lang="en-PK" dirty="0"/>
              <a:t>P</a:t>
            </a:r>
            <a:r>
              <a:rPr lang="en-GB" dirty="0"/>
              <a:t>receded by the V$ or GV$ prefixes</a:t>
            </a:r>
            <a:endParaRPr lang="en-PK" dirty="0"/>
          </a:p>
          <a:p>
            <a:r>
              <a:rPr lang="en-GB" dirty="0"/>
              <a:t>Static data</a:t>
            </a:r>
            <a:r>
              <a:rPr lang="en-PK" dirty="0"/>
              <a:t> </a:t>
            </a:r>
            <a:r>
              <a:rPr lang="en-GB" dirty="0"/>
              <a:t>dictionary tables</a:t>
            </a:r>
            <a:endParaRPr lang="en-PK" dirty="0"/>
          </a:p>
          <a:p>
            <a:pPr lvl="1"/>
            <a:r>
              <a:rPr lang="en-PK" dirty="0"/>
              <a:t>P</a:t>
            </a:r>
            <a:r>
              <a:rPr lang="en-GB" dirty="0" err="1"/>
              <a:t>refix</a:t>
            </a:r>
            <a:r>
              <a:rPr lang="en-PK" dirty="0"/>
              <a:t>e</a:t>
            </a:r>
            <a:r>
              <a:rPr lang="en-GB" dirty="0"/>
              <a:t>d </a:t>
            </a:r>
            <a:r>
              <a:rPr lang="en-PK" dirty="0"/>
              <a:t>b</a:t>
            </a:r>
            <a:r>
              <a:rPr lang="en-GB" dirty="0"/>
              <a:t>y</a:t>
            </a:r>
            <a:r>
              <a:rPr lang="en-PK" dirty="0"/>
              <a:t> </a:t>
            </a:r>
            <a:r>
              <a:rPr lang="en-GB" dirty="0"/>
              <a:t>DBA_, ALL_, or USER_ to indicate the</a:t>
            </a:r>
            <a:r>
              <a:rPr lang="en-PK" dirty="0"/>
              <a:t> </a:t>
            </a:r>
            <a:r>
              <a:rPr lang="en-GB" dirty="0"/>
              <a:t>scope of the objects</a:t>
            </a:r>
          </a:p>
        </p:txBody>
      </p:sp>
      <p:sp>
        <p:nvSpPr>
          <p:cNvPr id="4" name="Slide Number Placeholder 3">
            <a:extLst>
              <a:ext uri="{FF2B5EF4-FFF2-40B4-BE49-F238E27FC236}">
                <a16:creationId xmlns:a16="http://schemas.microsoft.com/office/drawing/2014/main" id="{D8C26C70-51E6-4540-8F5C-8098DA919869}"/>
              </a:ext>
            </a:extLst>
          </p:cNvPr>
          <p:cNvSpPr>
            <a:spLocks noGrp="1"/>
          </p:cNvSpPr>
          <p:nvPr>
            <p:ph type="sldNum" sz="quarter" idx="12"/>
          </p:nvPr>
        </p:nvSpPr>
        <p:spPr/>
        <p:txBody>
          <a:bodyPr/>
          <a:lstStyle/>
          <a:p>
            <a:fld id="{FA6D1DC9-C721-4D5F-A7A1-DF55DAF8C7D9}" type="slidenum">
              <a:rPr lang="en-US" smtClean="0"/>
              <a:t>39</a:t>
            </a:fld>
            <a:endParaRPr lang="en-US"/>
          </a:p>
        </p:txBody>
      </p:sp>
    </p:spTree>
    <p:extLst>
      <p:ext uri="{BB962C8B-B14F-4D97-AF65-F5344CB8AC3E}">
        <p14:creationId xmlns:p14="http://schemas.microsoft.com/office/powerpoint/2010/main" val="3876098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ED809-1B01-451E-969E-BB99AC8C1F99}"/>
              </a:ext>
            </a:extLst>
          </p:cNvPr>
          <p:cNvSpPr>
            <a:spLocks noGrp="1"/>
          </p:cNvSpPr>
          <p:nvPr>
            <p:ph type="title"/>
          </p:nvPr>
        </p:nvSpPr>
        <p:spPr/>
        <p:txBody>
          <a:bodyPr/>
          <a:lstStyle/>
          <a:p>
            <a:r>
              <a:rPr lang="en-GB" dirty="0"/>
              <a:t>Datafiles</a:t>
            </a:r>
            <a:endParaRPr lang="en-PK" dirty="0"/>
          </a:p>
        </p:txBody>
      </p:sp>
      <p:sp>
        <p:nvSpPr>
          <p:cNvPr id="3" name="Content Placeholder 2">
            <a:extLst>
              <a:ext uri="{FF2B5EF4-FFF2-40B4-BE49-F238E27FC236}">
                <a16:creationId xmlns:a16="http://schemas.microsoft.com/office/drawing/2014/main" id="{62B77439-A187-4D11-8518-BE61BBD0C1ED}"/>
              </a:ext>
            </a:extLst>
          </p:cNvPr>
          <p:cNvSpPr>
            <a:spLocks noGrp="1"/>
          </p:cNvSpPr>
          <p:nvPr>
            <p:ph idx="1"/>
          </p:nvPr>
        </p:nvSpPr>
        <p:spPr>
          <a:xfrm>
            <a:off x="456045" y="1389888"/>
            <a:ext cx="11279909" cy="5196527"/>
          </a:xfrm>
        </p:spPr>
        <p:txBody>
          <a:bodyPr>
            <a:normAutofit/>
          </a:bodyPr>
          <a:lstStyle/>
          <a:p>
            <a:r>
              <a:rPr lang="en-GB" dirty="0"/>
              <a:t>Datafiles contain the actual data stored in the database</a:t>
            </a:r>
            <a:endParaRPr lang="en-PK" dirty="0"/>
          </a:p>
          <a:p>
            <a:pPr lvl="1"/>
            <a:r>
              <a:rPr lang="en-PK" dirty="0"/>
              <a:t>t</a:t>
            </a:r>
            <a:r>
              <a:rPr lang="en-GB" dirty="0" err="1"/>
              <a:t>ables</a:t>
            </a:r>
            <a:r>
              <a:rPr lang="en-PK" dirty="0"/>
              <a:t>,</a:t>
            </a:r>
            <a:r>
              <a:rPr lang="en-GB" dirty="0"/>
              <a:t> indexes</a:t>
            </a:r>
            <a:r>
              <a:rPr lang="en-PK" dirty="0"/>
              <a:t>, </a:t>
            </a:r>
            <a:r>
              <a:rPr lang="en-GB" dirty="0"/>
              <a:t>data dictionary and rollback segments</a:t>
            </a:r>
            <a:endParaRPr lang="en-PK" dirty="0"/>
          </a:p>
          <a:p>
            <a:r>
              <a:rPr lang="en-GB" dirty="0"/>
              <a:t>A datafile is composed of Oracle database blocks that are composed of operating</a:t>
            </a:r>
            <a:r>
              <a:rPr lang="en-PK" dirty="0"/>
              <a:t> </a:t>
            </a:r>
            <a:r>
              <a:rPr lang="en-GB" dirty="0"/>
              <a:t>system blocks on a disk.</a:t>
            </a:r>
            <a:endParaRPr lang="en-PK" dirty="0"/>
          </a:p>
          <a:p>
            <a:r>
              <a:rPr lang="en-GB" dirty="0"/>
              <a:t>Oracle block sizes range from 2 KB to 32 KB.</a:t>
            </a:r>
            <a:endParaRPr lang="en-PK" dirty="0"/>
          </a:p>
          <a:p>
            <a:r>
              <a:rPr lang="en-GB" dirty="0"/>
              <a:t>Datafiles belong to only one database and to only one tablespace within that database.</a:t>
            </a:r>
            <a:endParaRPr lang="en-PK" dirty="0"/>
          </a:p>
          <a:p>
            <a:r>
              <a:rPr lang="en-GB" dirty="0"/>
              <a:t>Tuning the I/O subsystem to improve Oracle</a:t>
            </a:r>
            <a:r>
              <a:rPr lang="en-PK" dirty="0"/>
              <a:t> </a:t>
            </a:r>
            <a:r>
              <a:rPr lang="en-GB" dirty="0"/>
              <a:t>performance typically involves moving datafiles from one set of disks to another, which is done automatically using Automatic Storage Management.</a:t>
            </a:r>
          </a:p>
          <a:p>
            <a:endParaRPr lang="en-GB" dirty="0"/>
          </a:p>
          <a:p>
            <a:endParaRPr lang="en-PK" dirty="0"/>
          </a:p>
        </p:txBody>
      </p:sp>
      <p:sp>
        <p:nvSpPr>
          <p:cNvPr id="4" name="Slide Number Placeholder 3">
            <a:extLst>
              <a:ext uri="{FF2B5EF4-FFF2-40B4-BE49-F238E27FC236}">
                <a16:creationId xmlns:a16="http://schemas.microsoft.com/office/drawing/2014/main" id="{93A3B078-2546-4C27-89E6-EC7EEB65B409}"/>
              </a:ext>
            </a:extLst>
          </p:cNvPr>
          <p:cNvSpPr>
            <a:spLocks noGrp="1"/>
          </p:cNvSpPr>
          <p:nvPr>
            <p:ph type="sldNum" sz="quarter" idx="12"/>
          </p:nvPr>
        </p:nvSpPr>
        <p:spPr/>
        <p:txBody>
          <a:bodyPr/>
          <a:lstStyle/>
          <a:p>
            <a:fld id="{FA6D1DC9-C721-4D5F-A7A1-DF55DAF8C7D9}" type="slidenum">
              <a:rPr lang="en-US" smtClean="0"/>
              <a:t>4</a:t>
            </a:fld>
            <a:endParaRPr lang="en-US"/>
          </a:p>
        </p:txBody>
      </p:sp>
    </p:spTree>
    <p:extLst>
      <p:ext uri="{BB962C8B-B14F-4D97-AF65-F5344CB8AC3E}">
        <p14:creationId xmlns:p14="http://schemas.microsoft.com/office/powerpoint/2010/main" val="3316075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8D61A-7C29-45F2-B000-04C7933E7048}"/>
              </a:ext>
            </a:extLst>
          </p:cNvPr>
          <p:cNvSpPr>
            <a:spLocks noGrp="1"/>
          </p:cNvSpPr>
          <p:nvPr>
            <p:ph type="title"/>
          </p:nvPr>
        </p:nvSpPr>
        <p:spPr/>
        <p:txBody>
          <a:bodyPr>
            <a:normAutofit fontScale="90000"/>
          </a:bodyPr>
          <a:lstStyle/>
          <a:p>
            <a:r>
              <a:rPr lang="en-GB" dirty="0"/>
              <a:t>Figure 2-4. Oracle blocks and operating system blocks</a:t>
            </a:r>
            <a:endParaRPr lang="en-PK" dirty="0"/>
          </a:p>
        </p:txBody>
      </p:sp>
      <p:pic>
        <p:nvPicPr>
          <p:cNvPr id="5" name="Content Placeholder 4">
            <a:extLst>
              <a:ext uri="{FF2B5EF4-FFF2-40B4-BE49-F238E27FC236}">
                <a16:creationId xmlns:a16="http://schemas.microsoft.com/office/drawing/2014/main" id="{27F68751-28B3-4E8A-8A39-D5B1469B2404}"/>
              </a:ext>
            </a:extLst>
          </p:cNvPr>
          <p:cNvPicPr>
            <a:picLocks noGrp="1" noChangeAspect="1"/>
          </p:cNvPicPr>
          <p:nvPr>
            <p:ph idx="1"/>
          </p:nvPr>
        </p:nvPicPr>
        <p:blipFill>
          <a:blip r:embed="rId3"/>
          <a:stretch>
            <a:fillRect/>
          </a:stretch>
        </p:blipFill>
        <p:spPr>
          <a:xfrm>
            <a:off x="2603694" y="1238741"/>
            <a:ext cx="6009251" cy="5490848"/>
          </a:xfrm>
          <a:prstGeom prst="rect">
            <a:avLst/>
          </a:prstGeom>
        </p:spPr>
      </p:pic>
      <p:sp>
        <p:nvSpPr>
          <p:cNvPr id="4" name="Slide Number Placeholder 3">
            <a:extLst>
              <a:ext uri="{FF2B5EF4-FFF2-40B4-BE49-F238E27FC236}">
                <a16:creationId xmlns:a16="http://schemas.microsoft.com/office/drawing/2014/main" id="{019C96E2-C369-47F8-9E2D-C7DF080DA0DC}"/>
              </a:ext>
            </a:extLst>
          </p:cNvPr>
          <p:cNvSpPr>
            <a:spLocks noGrp="1"/>
          </p:cNvSpPr>
          <p:nvPr>
            <p:ph type="sldNum" sz="quarter" idx="12"/>
          </p:nvPr>
        </p:nvSpPr>
        <p:spPr/>
        <p:txBody>
          <a:bodyPr/>
          <a:lstStyle/>
          <a:p>
            <a:fld id="{FA6D1DC9-C721-4D5F-A7A1-DF55DAF8C7D9}" type="slidenum">
              <a:rPr lang="en-US" smtClean="0"/>
              <a:t>5</a:t>
            </a:fld>
            <a:endParaRPr lang="en-US"/>
          </a:p>
        </p:txBody>
      </p:sp>
    </p:spTree>
    <p:extLst>
      <p:ext uri="{BB962C8B-B14F-4D97-AF65-F5344CB8AC3E}">
        <p14:creationId xmlns:p14="http://schemas.microsoft.com/office/powerpoint/2010/main" val="906829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5DE2E-D3FD-4684-B400-F011BD90C1F3}"/>
              </a:ext>
            </a:extLst>
          </p:cNvPr>
          <p:cNvSpPr>
            <a:spLocks noGrp="1"/>
          </p:cNvSpPr>
          <p:nvPr>
            <p:ph type="title"/>
          </p:nvPr>
        </p:nvSpPr>
        <p:spPr/>
        <p:txBody>
          <a:bodyPr/>
          <a:lstStyle/>
          <a:p>
            <a:r>
              <a:rPr lang="en-GB" dirty="0"/>
              <a:t>Setting the Database Block Size</a:t>
            </a:r>
            <a:endParaRPr lang="en-PK" dirty="0"/>
          </a:p>
        </p:txBody>
      </p:sp>
      <p:sp>
        <p:nvSpPr>
          <p:cNvPr id="3" name="Content Placeholder 2">
            <a:extLst>
              <a:ext uri="{FF2B5EF4-FFF2-40B4-BE49-F238E27FC236}">
                <a16:creationId xmlns:a16="http://schemas.microsoft.com/office/drawing/2014/main" id="{2FA1405E-CB20-4B54-93AB-BA308DA2FF4E}"/>
              </a:ext>
            </a:extLst>
          </p:cNvPr>
          <p:cNvSpPr>
            <a:spLocks noGrp="1"/>
          </p:cNvSpPr>
          <p:nvPr>
            <p:ph idx="1"/>
          </p:nvPr>
        </p:nvSpPr>
        <p:spPr>
          <a:xfrm>
            <a:off x="456045" y="1417253"/>
            <a:ext cx="11279909" cy="4875288"/>
          </a:xfrm>
        </p:spPr>
        <p:txBody>
          <a:bodyPr>
            <a:normAutofit/>
          </a:bodyPr>
          <a:lstStyle/>
          <a:p>
            <a:r>
              <a:rPr lang="en-PK" dirty="0"/>
              <a:t>B</a:t>
            </a:r>
            <a:r>
              <a:rPr lang="en-GB" dirty="0"/>
              <a:t>lock size is the minimum amount of data that can be read or written at one time.</a:t>
            </a:r>
          </a:p>
          <a:p>
            <a:r>
              <a:rPr lang="en-GB" dirty="0"/>
              <a:t>Oracle defaults</a:t>
            </a:r>
            <a:r>
              <a:rPr lang="en-PK" dirty="0"/>
              <a:t> </a:t>
            </a:r>
            <a:r>
              <a:rPr lang="en-GB" dirty="0"/>
              <a:t>to a block size based on the operating system used</a:t>
            </a:r>
            <a:r>
              <a:rPr lang="en-PK" dirty="0"/>
              <a:t>.</a:t>
            </a:r>
          </a:p>
          <a:p>
            <a:r>
              <a:rPr lang="en-US" dirty="0"/>
              <a:t>DB_BLOCK_SIZE instance initialization parameter sets the default block size for the database.</a:t>
            </a:r>
          </a:p>
          <a:p>
            <a:r>
              <a:rPr lang="en-US" dirty="0"/>
              <a:t>Up-to five other block sizes can be set in a database.</a:t>
            </a:r>
          </a:p>
          <a:p>
            <a:endParaRPr lang="en-GB" dirty="0"/>
          </a:p>
        </p:txBody>
      </p:sp>
      <p:sp>
        <p:nvSpPr>
          <p:cNvPr id="4" name="Slide Number Placeholder 3">
            <a:extLst>
              <a:ext uri="{FF2B5EF4-FFF2-40B4-BE49-F238E27FC236}">
                <a16:creationId xmlns:a16="http://schemas.microsoft.com/office/drawing/2014/main" id="{4A3CB0E9-85F5-4227-B025-CE3CD512E26E}"/>
              </a:ext>
            </a:extLst>
          </p:cNvPr>
          <p:cNvSpPr>
            <a:spLocks noGrp="1"/>
          </p:cNvSpPr>
          <p:nvPr>
            <p:ph type="sldNum" sz="quarter" idx="12"/>
          </p:nvPr>
        </p:nvSpPr>
        <p:spPr/>
        <p:txBody>
          <a:bodyPr/>
          <a:lstStyle/>
          <a:p>
            <a:fld id="{FA6D1DC9-C721-4D5F-A7A1-DF55DAF8C7D9}" type="slidenum">
              <a:rPr lang="en-US" smtClean="0"/>
              <a:t>6</a:t>
            </a:fld>
            <a:endParaRPr lang="en-US"/>
          </a:p>
        </p:txBody>
      </p:sp>
    </p:spTree>
    <p:extLst>
      <p:ext uri="{BB962C8B-B14F-4D97-AF65-F5344CB8AC3E}">
        <p14:creationId xmlns:p14="http://schemas.microsoft.com/office/powerpoint/2010/main" val="815308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5DE2E-D3FD-4684-B400-F011BD90C1F3}"/>
              </a:ext>
            </a:extLst>
          </p:cNvPr>
          <p:cNvSpPr>
            <a:spLocks noGrp="1"/>
          </p:cNvSpPr>
          <p:nvPr>
            <p:ph type="title"/>
          </p:nvPr>
        </p:nvSpPr>
        <p:spPr/>
        <p:txBody>
          <a:bodyPr/>
          <a:lstStyle/>
          <a:p>
            <a:r>
              <a:rPr lang="en-GB" dirty="0"/>
              <a:t>Setting the Database Block Size</a:t>
            </a:r>
            <a:endParaRPr lang="en-PK" dirty="0"/>
          </a:p>
        </p:txBody>
      </p:sp>
      <p:sp>
        <p:nvSpPr>
          <p:cNvPr id="3" name="Content Placeholder 2">
            <a:extLst>
              <a:ext uri="{FF2B5EF4-FFF2-40B4-BE49-F238E27FC236}">
                <a16:creationId xmlns:a16="http://schemas.microsoft.com/office/drawing/2014/main" id="{2FA1405E-CB20-4B54-93AB-BA308DA2FF4E}"/>
              </a:ext>
            </a:extLst>
          </p:cNvPr>
          <p:cNvSpPr>
            <a:spLocks noGrp="1"/>
          </p:cNvSpPr>
          <p:nvPr>
            <p:ph idx="1"/>
          </p:nvPr>
        </p:nvSpPr>
        <p:spPr>
          <a:xfrm>
            <a:off x="456045" y="1417253"/>
            <a:ext cx="11279909" cy="4875288"/>
          </a:xfrm>
        </p:spPr>
        <p:txBody>
          <a:bodyPr>
            <a:normAutofit/>
          </a:bodyPr>
          <a:lstStyle/>
          <a:p>
            <a:r>
              <a:rPr lang="en-US" dirty="0"/>
              <a:t>The implications of the block size</a:t>
            </a:r>
            <a:endParaRPr lang="en-GB" dirty="0"/>
          </a:p>
          <a:p>
            <a:pPr lvl="1"/>
            <a:r>
              <a:rPr lang="en-US" dirty="0"/>
              <a:t>Ha</a:t>
            </a:r>
            <a:r>
              <a:rPr lang="en-GB" dirty="0" err="1"/>
              <a:t>ving</a:t>
            </a:r>
            <a:r>
              <a:rPr lang="en-GB" dirty="0"/>
              <a:t> smaller blocks (4 KB) might be appropriate</a:t>
            </a:r>
            <a:r>
              <a:rPr lang="en-PK" dirty="0"/>
              <a:t> </a:t>
            </a:r>
            <a:r>
              <a:rPr lang="en-GB" dirty="0"/>
              <a:t>f</a:t>
            </a:r>
            <a:r>
              <a:rPr lang="en-PK" dirty="0"/>
              <a:t>o</a:t>
            </a:r>
            <a:r>
              <a:rPr lang="en-GB" dirty="0"/>
              <a:t>r</a:t>
            </a:r>
            <a:r>
              <a:rPr lang="en-PK" dirty="0"/>
              <a:t> </a:t>
            </a:r>
            <a:r>
              <a:rPr lang="en-GB" dirty="0"/>
              <a:t>transaction processing systems. Oracle won’t waste system</a:t>
            </a:r>
            <a:r>
              <a:rPr lang="en-PK" dirty="0"/>
              <a:t> </a:t>
            </a:r>
            <a:r>
              <a:rPr lang="en-GB" dirty="0"/>
              <a:t>resources by transferring larger blocks that contain additional data not required by the</a:t>
            </a:r>
            <a:r>
              <a:rPr lang="en-PK" dirty="0"/>
              <a:t> </a:t>
            </a:r>
            <a:r>
              <a:rPr lang="en-GB" dirty="0"/>
              <a:t>transaction.</a:t>
            </a:r>
          </a:p>
          <a:p>
            <a:pPr lvl="1"/>
            <a:r>
              <a:rPr lang="en-PK" dirty="0"/>
              <a:t>U</a:t>
            </a:r>
            <a:r>
              <a:rPr lang="en-GB" dirty="0"/>
              <a:t>sing bigger database blocks enables each block</a:t>
            </a:r>
            <a:r>
              <a:rPr lang="en-PK" dirty="0"/>
              <a:t> </a:t>
            </a:r>
            <a:r>
              <a:rPr lang="en-GB" dirty="0"/>
              <a:t>read to deliver more data to the requesting user. Data warehouses usually have larger blocks, such as 8 KB or 16 KB. Each I/O</a:t>
            </a:r>
            <a:r>
              <a:rPr lang="en-PK" dirty="0"/>
              <a:t> </a:t>
            </a:r>
            <a:r>
              <a:rPr lang="en-GB" dirty="0"/>
              <a:t>operation might take a little longer due to the larger block size, but the reduced number</a:t>
            </a:r>
            <a:r>
              <a:rPr lang="en-PK" dirty="0"/>
              <a:t> </a:t>
            </a:r>
            <a:r>
              <a:rPr lang="en-GB" dirty="0"/>
              <a:t>of operations will end up improving overall performance.</a:t>
            </a:r>
            <a:endParaRPr lang="en-PK" dirty="0"/>
          </a:p>
        </p:txBody>
      </p:sp>
      <p:sp>
        <p:nvSpPr>
          <p:cNvPr id="4" name="Slide Number Placeholder 3">
            <a:extLst>
              <a:ext uri="{FF2B5EF4-FFF2-40B4-BE49-F238E27FC236}">
                <a16:creationId xmlns:a16="http://schemas.microsoft.com/office/drawing/2014/main" id="{4A3CB0E9-85F5-4227-B025-CE3CD512E26E}"/>
              </a:ext>
            </a:extLst>
          </p:cNvPr>
          <p:cNvSpPr>
            <a:spLocks noGrp="1"/>
          </p:cNvSpPr>
          <p:nvPr>
            <p:ph type="sldNum" sz="quarter" idx="12"/>
          </p:nvPr>
        </p:nvSpPr>
        <p:spPr/>
        <p:txBody>
          <a:bodyPr/>
          <a:lstStyle/>
          <a:p>
            <a:fld id="{FA6D1DC9-C721-4D5F-A7A1-DF55DAF8C7D9}" type="slidenum">
              <a:rPr lang="en-US" smtClean="0"/>
              <a:t>7</a:t>
            </a:fld>
            <a:endParaRPr lang="en-US"/>
          </a:p>
        </p:txBody>
      </p:sp>
    </p:spTree>
    <p:extLst>
      <p:ext uri="{BB962C8B-B14F-4D97-AF65-F5344CB8AC3E}">
        <p14:creationId xmlns:p14="http://schemas.microsoft.com/office/powerpoint/2010/main" val="302471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DFED6-0FB0-4252-AD47-B56499B11848}"/>
              </a:ext>
            </a:extLst>
          </p:cNvPr>
          <p:cNvSpPr>
            <a:spLocks noGrp="1"/>
          </p:cNvSpPr>
          <p:nvPr>
            <p:ph type="title"/>
          </p:nvPr>
        </p:nvSpPr>
        <p:spPr/>
        <p:txBody>
          <a:bodyPr/>
          <a:lstStyle/>
          <a:p>
            <a:r>
              <a:rPr lang="en-GB" dirty="0"/>
              <a:t>Datafiles</a:t>
            </a:r>
            <a:endParaRPr lang="en-PK" dirty="0"/>
          </a:p>
        </p:txBody>
      </p:sp>
      <p:sp>
        <p:nvSpPr>
          <p:cNvPr id="3" name="Content Placeholder 2">
            <a:extLst>
              <a:ext uri="{FF2B5EF4-FFF2-40B4-BE49-F238E27FC236}">
                <a16:creationId xmlns:a16="http://schemas.microsoft.com/office/drawing/2014/main" id="{F57FFF3F-7034-4553-B65F-A52CF29C0EC3}"/>
              </a:ext>
            </a:extLst>
          </p:cNvPr>
          <p:cNvSpPr>
            <a:spLocks noGrp="1"/>
          </p:cNvSpPr>
          <p:nvPr>
            <p:ph idx="1"/>
          </p:nvPr>
        </p:nvSpPr>
        <p:spPr>
          <a:xfrm>
            <a:off x="456045" y="1329235"/>
            <a:ext cx="11279909" cy="5331279"/>
          </a:xfrm>
        </p:spPr>
        <p:txBody>
          <a:bodyPr>
            <a:normAutofit lnSpcReduction="10000"/>
          </a:bodyPr>
          <a:lstStyle/>
          <a:p>
            <a:r>
              <a:rPr lang="en-GB" dirty="0"/>
              <a:t>Datafile structure</a:t>
            </a:r>
          </a:p>
          <a:p>
            <a:pPr lvl="1"/>
            <a:r>
              <a:rPr lang="en-GB" dirty="0"/>
              <a:t>Header</a:t>
            </a:r>
            <a:r>
              <a:rPr lang="en-PK" dirty="0"/>
              <a:t> - </a:t>
            </a:r>
            <a:r>
              <a:rPr lang="en-GB" dirty="0"/>
              <a:t>first block of each datafile</a:t>
            </a:r>
            <a:endParaRPr lang="en-PK" dirty="0"/>
          </a:p>
          <a:p>
            <a:pPr lvl="2"/>
            <a:r>
              <a:rPr lang="en-GB" dirty="0"/>
              <a:t>contains critical information</a:t>
            </a:r>
            <a:r>
              <a:rPr lang="en-PK" dirty="0"/>
              <a:t> t</a:t>
            </a:r>
            <a:r>
              <a:rPr lang="en-GB" dirty="0"/>
              <a:t>h</a:t>
            </a:r>
            <a:r>
              <a:rPr lang="en-PK" dirty="0"/>
              <a:t>a</a:t>
            </a:r>
            <a:r>
              <a:rPr lang="en-GB" dirty="0"/>
              <a:t>t maintain</a:t>
            </a:r>
            <a:r>
              <a:rPr lang="en-PK" dirty="0"/>
              <a:t>s</a:t>
            </a:r>
            <a:r>
              <a:rPr lang="en-GB" dirty="0"/>
              <a:t> overall integrity of database</a:t>
            </a:r>
            <a:endParaRPr lang="en-PK" dirty="0"/>
          </a:p>
          <a:p>
            <a:pPr lvl="1"/>
            <a:r>
              <a:rPr lang="en-US" dirty="0"/>
              <a:t>C</a:t>
            </a:r>
            <a:r>
              <a:rPr lang="en-GB" dirty="0"/>
              <a:t>heckpoint structure</a:t>
            </a:r>
            <a:r>
              <a:rPr lang="en-PK" dirty="0"/>
              <a:t> - </a:t>
            </a:r>
            <a:r>
              <a:rPr lang="en-GB" dirty="0"/>
              <a:t>a logical timestamp</a:t>
            </a:r>
            <a:r>
              <a:rPr lang="en-PK" dirty="0"/>
              <a:t> </a:t>
            </a:r>
            <a:r>
              <a:rPr lang="en-GB" dirty="0" err="1"/>
              <a:t>i</a:t>
            </a:r>
            <a:r>
              <a:rPr lang="en-PK" dirty="0"/>
              <a:t>n </a:t>
            </a:r>
            <a:r>
              <a:rPr lang="en-GB" dirty="0"/>
              <a:t>t</a:t>
            </a:r>
            <a:r>
              <a:rPr lang="en-PK" dirty="0"/>
              <a:t>h</a:t>
            </a:r>
            <a:r>
              <a:rPr lang="en-GB" dirty="0"/>
              <a:t>e</a:t>
            </a:r>
            <a:r>
              <a:rPr lang="en-PK" dirty="0"/>
              <a:t> </a:t>
            </a:r>
            <a:r>
              <a:rPr lang="en-GB" dirty="0"/>
              <a:t>h</a:t>
            </a:r>
            <a:r>
              <a:rPr lang="en-PK" dirty="0"/>
              <a:t>e</a:t>
            </a:r>
            <a:r>
              <a:rPr lang="en-GB" dirty="0"/>
              <a:t>a</a:t>
            </a:r>
            <a:r>
              <a:rPr lang="en-PK" dirty="0"/>
              <a:t>d</a:t>
            </a:r>
            <a:r>
              <a:rPr lang="en-GB" dirty="0"/>
              <a:t>e</a:t>
            </a:r>
            <a:r>
              <a:rPr lang="en-PK" dirty="0"/>
              <a:t>r</a:t>
            </a:r>
          </a:p>
          <a:p>
            <a:pPr lvl="2"/>
            <a:r>
              <a:rPr lang="en-GB" dirty="0"/>
              <a:t>indicates the last point at which changes were </a:t>
            </a:r>
            <a:r>
              <a:rPr lang="en-PK" dirty="0"/>
              <a:t>m</a:t>
            </a:r>
            <a:r>
              <a:rPr lang="en-GB" dirty="0"/>
              <a:t>a</a:t>
            </a:r>
            <a:r>
              <a:rPr lang="en-PK" dirty="0"/>
              <a:t>d</a:t>
            </a:r>
            <a:r>
              <a:rPr lang="en-GB" dirty="0"/>
              <a:t>e to the datafile</a:t>
            </a:r>
            <a:endParaRPr lang="en-PK" dirty="0"/>
          </a:p>
          <a:p>
            <a:pPr lvl="2"/>
            <a:r>
              <a:rPr lang="en-GB" dirty="0"/>
              <a:t>determines which redo logs to apply</a:t>
            </a:r>
            <a:endParaRPr lang="en-PK" dirty="0"/>
          </a:p>
          <a:p>
            <a:r>
              <a:rPr lang="en-GB" dirty="0"/>
              <a:t>Extents and segments</a:t>
            </a:r>
          </a:p>
          <a:p>
            <a:pPr lvl="1"/>
            <a:r>
              <a:rPr lang="en-GB" dirty="0"/>
              <a:t>Datafiles have three organizational levels</a:t>
            </a:r>
            <a:r>
              <a:rPr lang="en-PK" dirty="0"/>
              <a:t> </a:t>
            </a:r>
            <a:r>
              <a:rPr lang="en-GB" dirty="0"/>
              <a:t>f</a:t>
            </a:r>
            <a:r>
              <a:rPr lang="en-PK" dirty="0"/>
              <a:t>r</a:t>
            </a:r>
            <a:r>
              <a:rPr lang="en-GB" dirty="0"/>
              <a:t>o</a:t>
            </a:r>
            <a:r>
              <a:rPr lang="en-PK" dirty="0"/>
              <a:t>m </a:t>
            </a:r>
            <a:r>
              <a:rPr lang="en-GB" dirty="0"/>
              <a:t>l</a:t>
            </a:r>
            <a:r>
              <a:rPr lang="en-PK" dirty="0"/>
              <a:t>o</a:t>
            </a:r>
            <a:r>
              <a:rPr lang="en-GB" dirty="0"/>
              <a:t>g</a:t>
            </a:r>
            <a:r>
              <a:rPr lang="en-PK" dirty="0" err="1"/>
              <a:t>i</a:t>
            </a:r>
            <a:r>
              <a:rPr lang="en-GB" dirty="0"/>
              <a:t>c</a:t>
            </a:r>
            <a:r>
              <a:rPr lang="en-PK" dirty="0"/>
              <a:t>a</a:t>
            </a:r>
            <a:r>
              <a:rPr lang="en-GB" dirty="0"/>
              <a:t>l</a:t>
            </a:r>
            <a:r>
              <a:rPr lang="en-PK" dirty="0"/>
              <a:t> point of view</a:t>
            </a:r>
            <a:r>
              <a:rPr lang="en-GB" dirty="0"/>
              <a:t>: data</a:t>
            </a:r>
            <a:r>
              <a:rPr lang="en-PK" dirty="0"/>
              <a:t> </a:t>
            </a:r>
            <a:r>
              <a:rPr lang="en-GB" dirty="0"/>
              <a:t>blocks, extents, and segments.</a:t>
            </a:r>
            <a:endParaRPr lang="en-PK" dirty="0"/>
          </a:p>
          <a:p>
            <a:pPr lvl="1"/>
            <a:r>
              <a:rPr lang="en-GB" b="1" dirty="0"/>
              <a:t>Extent </a:t>
            </a:r>
            <a:r>
              <a:rPr lang="en-PK" dirty="0"/>
              <a:t>- </a:t>
            </a:r>
            <a:r>
              <a:rPr lang="en-GB" dirty="0"/>
              <a:t>set of contiguous</a:t>
            </a:r>
            <a:r>
              <a:rPr lang="en-PK" dirty="0"/>
              <a:t> </a:t>
            </a:r>
            <a:r>
              <a:rPr lang="en-GB" dirty="0"/>
              <a:t>data blocks within </a:t>
            </a:r>
            <a:r>
              <a:rPr lang="en-PK" dirty="0"/>
              <a:t>a </a:t>
            </a:r>
            <a:r>
              <a:rPr lang="en-GB" dirty="0"/>
              <a:t>datafile</a:t>
            </a:r>
            <a:endParaRPr lang="en-PK" dirty="0"/>
          </a:p>
          <a:p>
            <a:pPr lvl="1"/>
            <a:r>
              <a:rPr lang="en-GB" b="1" dirty="0"/>
              <a:t>Segment </a:t>
            </a:r>
            <a:r>
              <a:rPr lang="en-PK" dirty="0"/>
              <a:t>- </a:t>
            </a:r>
            <a:r>
              <a:rPr lang="en-GB" dirty="0"/>
              <a:t>an object composed of one or more extents</a:t>
            </a:r>
            <a:r>
              <a:rPr lang="en-PK" dirty="0"/>
              <a:t> (</a:t>
            </a:r>
            <a:r>
              <a:rPr lang="en-GB" dirty="0"/>
              <a:t>e</a:t>
            </a:r>
            <a:r>
              <a:rPr lang="en-PK" dirty="0"/>
              <a:t>.</a:t>
            </a:r>
            <a:r>
              <a:rPr lang="en-GB" dirty="0"/>
              <a:t>g</a:t>
            </a:r>
            <a:r>
              <a:rPr lang="en-PK" dirty="0"/>
              <a:t>. t</a:t>
            </a:r>
            <a:r>
              <a:rPr lang="en-GB" dirty="0"/>
              <a:t>able</a:t>
            </a:r>
            <a:r>
              <a:rPr lang="en-PK" dirty="0"/>
              <a:t>)</a:t>
            </a:r>
          </a:p>
          <a:p>
            <a:pPr lvl="2"/>
            <a:r>
              <a:rPr lang="en-PK" dirty="0"/>
              <a:t>F</a:t>
            </a:r>
            <a:r>
              <a:rPr lang="en-GB" dirty="0" err="1"/>
              <a:t>i</a:t>
            </a:r>
            <a:r>
              <a:rPr lang="en-PK" dirty="0"/>
              <a:t>r</a:t>
            </a:r>
            <a:r>
              <a:rPr lang="en-GB" dirty="0"/>
              <a:t>s</a:t>
            </a:r>
            <a:r>
              <a:rPr lang="en-PK" dirty="0"/>
              <a:t>t, </a:t>
            </a:r>
            <a:r>
              <a:rPr lang="en-GB" dirty="0"/>
              <a:t>d</a:t>
            </a:r>
            <a:r>
              <a:rPr lang="en-PK" dirty="0"/>
              <a:t>a</a:t>
            </a:r>
            <a:r>
              <a:rPr lang="en-GB" dirty="0"/>
              <a:t>t</a:t>
            </a:r>
            <a:r>
              <a:rPr lang="en-PK" dirty="0"/>
              <a:t>a </a:t>
            </a:r>
            <a:r>
              <a:rPr lang="en-GB" dirty="0" err="1"/>
              <a:t>i</a:t>
            </a:r>
            <a:r>
              <a:rPr lang="en-PK" dirty="0"/>
              <a:t>s </a:t>
            </a:r>
            <a:r>
              <a:rPr lang="en-GB" dirty="0"/>
              <a:t>u</a:t>
            </a:r>
            <a:r>
              <a:rPr lang="en-PK" dirty="0"/>
              <a:t>p</a:t>
            </a:r>
            <a:r>
              <a:rPr lang="en-GB" dirty="0"/>
              <a:t>d</a:t>
            </a:r>
            <a:r>
              <a:rPr lang="en-PK" dirty="0"/>
              <a:t>a</a:t>
            </a:r>
            <a:r>
              <a:rPr lang="en-GB" dirty="0"/>
              <a:t>t</a:t>
            </a:r>
            <a:r>
              <a:rPr lang="en-PK" dirty="0"/>
              <a:t>e</a:t>
            </a:r>
            <a:r>
              <a:rPr lang="en-GB" dirty="0"/>
              <a:t>d</a:t>
            </a:r>
            <a:r>
              <a:rPr lang="en-PK" dirty="0"/>
              <a:t> </a:t>
            </a:r>
            <a:r>
              <a:rPr lang="en-GB" dirty="0" err="1"/>
              <a:t>i</a:t>
            </a:r>
            <a:r>
              <a:rPr lang="en-PK" dirty="0"/>
              <a:t>n </a:t>
            </a:r>
            <a:r>
              <a:rPr lang="en-GB" dirty="0"/>
              <a:t>the same data</a:t>
            </a:r>
            <a:r>
              <a:rPr lang="en-PK" dirty="0"/>
              <a:t> </a:t>
            </a:r>
            <a:r>
              <a:rPr lang="en-GB" dirty="0"/>
              <a:t>block. If there is not enough </a:t>
            </a:r>
            <a:r>
              <a:rPr lang="en-PK" dirty="0"/>
              <a:t>s</a:t>
            </a:r>
            <a:r>
              <a:rPr lang="en-GB" dirty="0"/>
              <a:t>p</a:t>
            </a:r>
            <a:r>
              <a:rPr lang="en-PK" dirty="0"/>
              <a:t>a</a:t>
            </a:r>
            <a:r>
              <a:rPr lang="en-GB" dirty="0"/>
              <a:t>c</a:t>
            </a:r>
            <a:r>
              <a:rPr lang="en-PK" dirty="0"/>
              <a:t>e</a:t>
            </a:r>
            <a:r>
              <a:rPr lang="en-GB" dirty="0"/>
              <a:t>, Oracle</a:t>
            </a:r>
            <a:r>
              <a:rPr lang="en-PK" dirty="0"/>
              <a:t> w</a:t>
            </a:r>
            <a:r>
              <a:rPr lang="en-GB" dirty="0"/>
              <a:t>r</a:t>
            </a:r>
            <a:r>
              <a:rPr lang="en-PK" dirty="0" err="1"/>
              <a:t>i</a:t>
            </a:r>
            <a:r>
              <a:rPr lang="en-GB" dirty="0"/>
              <a:t>t</a:t>
            </a:r>
            <a:r>
              <a:rPr lang="en-PK" dirty="0"/>
              <a:t>e</a:t>
            </a:r>
            <a:r>
              <a:rPr lang="en-GB" dirty="0"/>
              <a:t>s data to a new data block that could be in a different extent.</a:t>
            </a:r>
          </a:p>
          <a:p>
            <a:pPr lvl="1"/>
            <a:endParaRPr lang="en-PK" dirty="0"/>
          </a:p>
          <a:p>
            <a:pPr lvl="2"/>
            <a:endParaRPr lang="en-PK" dirty="0"/>
          </a:p>
        </p:txBody>
      </p:sp>
      <p:sp>
        <p:nvSpPr>
          <p:cNvPr id="4" name="Slide Number Placeholder 3">
            <a:extLst>
              <a:ext uri="{FF2B5EF4-FFF2-40B4-BE49-F238E27FC236}">
                <a16:creationId xmlns:a16="http://schemas.microsoft.com/office/drawing/2014/main" id="{D71F5B97-9CB4-4A93-91C3-1E839A63A8D0}"/>
              </a:ext>
            </a:extLst>
          </p:cNvPr>
          <p:cNvSpPr>
            <a:spLocks noGrp="1"/>
          </p:cNvSpPr>
          <p:nvPr>
            <p:ph type="sldNum" sz="quarter" idx="12"/>
          </p:nvPr>
        </p:nvSpPr>
        <p:spPr/>
        <p:txBody>
          <a:bodyPr/>
          <a:lstStyle/>
          <a:p>
            <a:fld id="{FA6D1DC9-C721-4D5F-A7A1-DF55DAF8C7D9}" type="slidenum">
              <a:rPr lang="en-US" smtClean="0"/>
              <a:t>8</a:t>
            </a:fld>
            <a:endParaRPr lang="en-US"/>
          </a:p>
        </p:txBody>
      </p:sp>
    </p:spTree>
    <p:extLst>
      <p:ext uri="{BB962C8B-B14F-4D97-AF65-F5344CB8AC3E}">
        <p14:creationId xmlns:p14="http://schemas.microsoft.com/office/powerpoint/2010/main" val="1849910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98A82-D11C-477D-8A62-E2C5A5EF8057}"/>
              </a:ext>
            </a:extLst>
          </p:cNvPr>
          <p:cNvSpPr>
            <a:spLocks noGrp="1"/>
          </p:cNvSpPr>
          <p:nvPr>
            <p:ph type="title"/>
          </p:nvPr>
        </p:nvSpPr>
        <p:spPr/>
        <p:txBody>
          <a:bodyPr/>
          <a:lstStyle/>
          <a:p>
            <a:r>
              <a:rPr lang="en-GB" dirty="0"/>
              <a:t>Redo Logfiles</a:t>
            </a:r>
            <a:endParaRPr lang="en-PK" dirty="0"/>
          </a:p>
        </p:txBody>
      </p:sp>
      <p:sp>
        <p:nvSpPr>
          <p:cNvPr id="3" name="Content Placeholder 2">
            <a:extLst>
              <a:ext uri="{FF2B5EF4-FFF2-40B4-BE49-F238E27FC236}">
                <a16:creationId xmlns:a16="http://schemas.microsoft.com/office/drawing/2014/main" id="{DACFE86A-5451-4BC0-8C79-A0EB0A5BDE3E}"/>
              </a:ext>
            </a:extLst>
          </p:cNvPr>
          <p:cNvSpPr>
            <a:spLocks noGrp="1"/>
          </p:cNvSpPr>
          <p:nvPr>
            <p:ph idx="1"/>
          </p:nvPr>
        </p:nvSpPr>
        <p:spPr/>
        <p:txBody>
          <a:bodyPr>
            <a:normAutofit/>
          </a:bodyPr>
          <a:lstStyle/>
          <a:p>
            <a:r>
              <a:rPr lang="en-GB" dirty="0"/>
              <a:t>Contains</a:t>
            </a:r>
            <a:r>
              <a:rPr lang="en-PK" dirty="0"/>
              <a:t>s</a:t>
            </a:r>
            <a:r>
              <a:rPr lang="en-GB" dirty="0"/>
              <a:t> a “recording” of the changes made to the database as a result</a:t>
            </a:r>
            <a:r>
              <a:rPr lang="en-PK" dirty="0"/>
              <a:t> </a:t>
            </a:r>
            <a:r>
              <a:rPr lang="en-GB" dirty="0"/>
              <a:t>of transactions and internal Oracle activities.</a:t>
            </a:r>
            <a:endParaRPr lang="en-PK" dirty="0"/>
          </a:p>
          <a:p>
            <a:r>
              <a:rPr lang="en-GB" dirty="0"/>
              <a:t>Changed</a:t>
            </a:r>
            <a:r>
              <a:rPr lang="en-PK" dirty="0"/>
              <a:t> </a:t>
            </a:r>
            <a:r>
              <a:rPr lang="en-GB" dirty="0"/>
              <a:t>blocks are cached in memory</a:t>
            </a:r>
            <a:r>
              <a:rPr lang="en-US" dirty="0"/>
              <a:t> and </a:t>
            </a:r>
            <a:r>
              <a:rPr lang="en-GB" dirty="0"/>
              <a:t>some changed blocks might not</a:t>
            </a:r>
            <a:r>
              <a:rPr lang="en-PK" dirty="0"/>
              <a:t> </a:t>
            </a:r>
            <a:r>
              <a:rPr lang="en-GB" dirty="0"/>
              <a:t>have been written out to the datafiles when instance failure occurs.</a:t>
            </a:r>
            <a:endParaRPr lang="en-PK" dirty="0"/>
          </a:p>
          <a:p>
            <a:r>
              <a:rPr lang="en-PK" dirty="0"/>
              <a:t>When failure occurs, log file is used to play back the change</a:t>
            </a:r>
            <a:r>
              <a:rPr lang="en-GB" dirty="0"/>
              <a:t>s</a:t>
            </a:r>
            <a:r>
              <a:rPr lang="en-PK" dirty="0"/>
              <a:t> </a:t>
            </a:r>
            <a:r>
              <a:rPr lang="en-GB" dirty="0"/>
              <a:t>l</a:t>
            </a:r>
            <a:r>
              <a:rPr lang="en-PK" dirty="0"/>
              <a:t>o</a:t>
            </a:r>
            <a:r>
              <a:rPr lang="en-GB" dirty="0"/>
              <a:t>s</a:t>
            </a:r>
            <a:r>
              <a:rPr lang="en-PK" dirty="0"/>
              <a:t>t.</a:t>
            </a:r>
          </a:p>
          <a:p>
            <a:r>
              <a:rPr lang="en-US" dirty="0"/>
              <a:t>Redo </a:t>
            </a:r>
            <a:r>
              <a:rPr lang="en-GB" dirty="0"/>
              <a:t>log files are </a:t>
            </a:r>
            <a:r>
              <a:rPr lang="en-PK" dirty="0"/>
              <a:t>a</a:t>
            </a:r>
            <a:r>
              <a:rPr lang="en-GB" dirty="0"/>
              <a:t>l</a:t>
            </a:r>
            <a:r>
              <a:rPr lang="en-PK" dirty="0"/>
              <a:t>s</a:t>
            </a:r>
            <a:r>
              <a:rPr lang="en-GB" dirty="0"/>
              <a:t>o</a:t>
            </a:r>
            <a:r>
              <a:rPr lang="en-PK" dirty="0"/>
              <a:t> </a:t>
            </a:r>
            <a:r>
              <a:rPr lang="en-GB" dirty="0"/>
              <a:t>used for “undo” operations when a ROLLBACK statement</a:t>
            </a:r>
            <a:r>
              <a:rPr lang="en-PK" dirty="0"/>
              <a:t> </a:t>
            </a:r>
            <a:r>
              <a:rPr lang="en-GB" dirty="0"/>
              <a:t>is issued.</a:t>
            </a:r>
            <a:endParaRPr lang="en-PK" dirty="0"/>
          </a:p>
        </p:txBody>
      </p:sp>
      <p:sp>
        <p:nvSpPr>
          <p:cNvPr id="4" name="Slide Number Placeholder 3">
            <a:extLst>
              <a:ext uri="{FF2B5EF4-FFF2-40B4-BE49-F238E27FC236}">
                <a16:creationId xmlns:a16="http://schemas.microsoft.com/office/drawing/2014/main" id="{FA62E56C-DEA8-4F2A-A616-6844E8CB1BC7}"/>
              </a:ext>
            </a:extLst>
          </p:cNvPr>
          <p:cNvSpPr>
            <a:spLocks noGrp="1"/>
          </p:cNvSpPr>
          <p:nvPr>
            <p:ph type="sldNum" sz="quarter" idx="12"/>
          </p:nvPr>
        </p:nvSpPr>
        <p:spPr/>
        <p:txBody>
          <a:bodyPr/>
          <a:lstStyle/>
          <a:p>
            <a:fld id="{FA6D1DC9-C721-4D5F-A7A1-DF55DAF8C7D9}" type="slidenum">
              <a:rPr lang="en-US" smtClean="0"/>
              <a:t>9</a:t>
            </a:fld>
            <a:endParaRPr lang="en-US"/>
          </a:p>
        </p:txBody>
      </p:sp>
    </p:spTree>
    <p:extLst>
      <p:ext uri="{BB962C8B-B14F-4D97-AF65-F5344CB8AC3E}">
        <p14:creationId xmlns:p14="http://schemas.microsoft.com/office/powerpoint/2010/main" val="4403938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13751</TotalTime>
  <Words>3445</Words>
  <Application>Microsoft Office PowerPoint</Application>
  <PresentationFormat>Widescreen</PresentationFormat>
  <Paragraphs>307</Paragraphs>
  <Slides>39</Slides>
  <Notes>11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39</vt:i4>
      </vt:variant>
    </vt:vector>
  </HeadingPairs>
  <TitlesOfParts>
    <vt:vector size="49" baseType="lpstr">
      <vt:lpstr>Arial</vt:lpstr>
      <vt:lpstr>Calibri</vt:lpstr>
      <vt:lpstr>Courier New</vt:lpstr>
      <vt:lpstr>Gotham Narrow Book</vt:lpstr>
      <vt:lpstr>Gotham Narrow Medium</vt:lpstr>
      <vt:lpstr>guardian-text-oreilly</vt:lpstr>
      <vt:lpstr>Helvetica Neue</vt:lpstr>
      <vt:lpstr>inherit</vt:lpstr>
      <vt:lpstr>Wingdings</vt:lpstr>
      <vt:lpstr>Office Theme</vt:lpstr>
      <vt:lpstr>Database Administration &amp; Management</vt:lpstr>
      <vt:lpstr>Deploying Physical Components</vt:lpstr>
      <vt:lpstr>Control Files</vt:lpstr>
      <vt:lpstr>Datafiles</vt:lpstr>
      <vt:lpstr>Figure 2-4. Oracle blocks and operating system blocks</vt:lpstr>
      <vt:lpstr>Setting the Database Block Size</vt:lpstr>
      <vt:lpstr>Setting the Database Block Size</vt:lpstr>
      <vt:lpstr>Datafiles</vt:lpstr>
      <vt:lpstr>Redo Logfiles</vt:lpstr>
      <vt:lpstr>Redo Logfiles</vt:lpstr>
      <vt:lpstr>Redo Log Files</vt:lpstr>
      <vt:lpstr>Figure 2-5. A thread of redo</vt:lpstr>
      <vt:lpstr>Redo Logfiles</vt:lpstr>
      <vt:lpstr>Figure 2-6. Cycling redo logs</vt:lpstr>
      <vt:lpstr>Redo Logfiles</vt:lpstr>
      <vt:lpstr>Redo Logfiles</vt:lpstr>
      <vt:lpstr>Redo Log files</vt:lpstr>
      <vt:lpstr>Redo Logfiles</vt:lpstr>
      <vt:lpstr>Redo Logfiles - ARCHIVELOG mode and automatic archiving</vt:lpstr>
      <vt:lpstr>Redo Logfiles - ARCHIVELOG mode and automatic archiving</vt:lpstr>
      <vt:lpstr>Figure 2-7. Cycling redo logs with archiving</vt:lpstr>
      <vt:lpstr>Redo Logfiles - ARCHIVELOG mode and automatic archiving</vt:lpstr>
      <vt:lpstr>Instance Memory and Processes</vt:lpstr>
      <vt:lpstr>Instance Memory and Processes</vt:lpstr>
      <vt:lpstr>Figure 2-8. An Oracle instance</vt:lpstr>
      <vt:lpstr>Memory Structures for an Instance</vt:lpstr>
      <vt:lpstr>Memory Structures for an Instance</vt:lpstr>
      <vt:lpstr>Memory Structures for an Instance</vt:lpstr>
      <vt:lpstr>Memory Structures for an Instance</vt:lpstr>
      <vt:lpstr>Memory Structures for an Instance</vt:lpstr>
      <vt:lpstr>Memory Structures for an Instance</vt:lpstr>
      <vt:lpstr>Memory Structures for an Instance</vt:lpstr>
      <vt:lpstr>Background Processes for an Instance</vt:lpstr>
      <vt:lpstr>Background Processes for an Instance</vt:lpstr>
      <vt:lpstr>Background Processes for an Instance</vt:lpstr>
      <vt:lpstr>Background Processes for an Instance</vt:lpstr>
      <vt:lpstr>Background Processes for an Instance</vt:lpstr>
      <vt:lpstr>Configuration, Engineered Systems, and the Cloud</vt:lpstr>
      <vt:lpstr>The Data Dictionary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Oracle Architecture</dc:title>
  <dc:subject>Database Administration &amp; Management</dc:subject>
  <dc:creator>Muhammad Fahad</dc:creator>
  <cp:lastModifiedBy>Muhammad Fahad</cp:lastModifiedBy>
  <cp:revision>1023</cp:revision>
  <cp:lastPrinted>2018-02-20T01:02:10Z</cp:lastPrinted>
  <dcterms:created xsi:type="dcterms:W3CDTF">2017-11-25T11:53:26Z</dcterms:created>
  <dcterms:modified xsi:type="dcterms:W3CDTF">2020-11-12T21:32:39Z</dcterms:modified>
</cp:coreProperties>
</file>